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3"/>
    <p:sldId id="7542" r:id="rId4"/>
    <p:sldId id="7443" r:id="rId5"/>
    <p:sldId id="280" r:id="rId7"/>
    <p:sldId id="7524" r:id="rId8"/>
    <p:sldId id="275" r:id="rId9"/>
    <p:sldId id="276" r:id="rId10"/>
    <p:sldId id="7549" r:id="rId11"/>
    <p:sldId id="7552" r:id="rId12"/>
    <p:sldId id="7527" r:id="rId13"/>
    <p:sldId id="755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E4A"/>
    <a:srgbClr val="F0F1F3"/>
    <a:srgbClr val="FFFFFF"/>
    <a:srgbClr val="E5E9EC"/>
    <a:srgbClr val="EFF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1" autoAdjust="0"/>
    <p:restoredTop sz="94614" autoAdjust="0"/>
  </p:normalViewPr>
  <p:slideViewPr>
    <p:cSldViewPr snapToGrid="0">
      <p:cViewPr varScale="1">
        <p:scale>
          <a:sx n="60" d="100"/>
          <a:sy n="60" d="100"/>
        </p:scale>
        <p:origin x="-102" y="-1386"/>
      </p:cViewPr>
      <p:guideLst>
        <p:guide orient="horz" pos="2068"/>
        <p:guide pos="37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1D6AA-A951-4B2E-B868-A2A70BA6CA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screen"/>
          <a:srcRect r="44845"/>
          <a:stretch>
            <a:fillRect/>
          </a:stretch>
        </p:blipFill>
        <p:spPr>
          <a:xfrm>
            <a:off x="0" y="0"/>
            <a:ext cx="4992914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526841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www.1ppt.com/hangye/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www.1ppt.com/sucai/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www.1ppt.com/tubiao/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www.1ppt.com/powerpoint/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www.1ppt.com/excel/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www.1ppt.com/kejian/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www.1ppt.com/shiti/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7427E-6965-4C1F-9B96-9EAA198652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933371" y="1197161"/>
            <a:ext cx="7817710" cy="4055428"/>
            <a:chOff x="2155388" y="2198646"/>
            <a:chExt cx="7817710" cy="4055428"/>
          </a:xfrm>
        </p:grpSpPr>
        <p:sp>
          <p:nvSpPr>
            <p:cNvPr id="14" name="PA_文本框 11"/>
            <p:cNvSpPr txBox="1"/>
            <p:nvPr/>
          </p:nvSpPr>
          <p:spPr>
            <a:xfrm>
              <a:off x="9663218" y="3518108"/>
              <a:ext cx="309880" cy="365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x-none"/>
            </a:p>
          </p:txBody>
        </p:sp>
        <p:sp>
          <p:nvSpPr>
            <p:cNvPr id="15" name="PA_文本框 28"/>
            <p:cNvSpPr txBox="1"/>
            <p:nvPr/>
          </p:nvSpPr>
          <p:spPr>
            <a:xfrm>
              <a:off x="2155388" y="4553136"/>
              <a:ext cx="7722459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</a:pPr>
            </a:p>
          </p:txBody>
        </p:sp>
        <p:sp>
          <p:nvSpPr>
            <p:cNvPr id="16" name="PA_文本框 29"/>
            <p:cNvSpPr txBox="1"/>
            <p:nvPr/>
          </p:nvSpPr>
          <p:spPr>
            <a:xfrm>
              <a:off x="5999678" y="5339674"/>
              <a:ext cx="3840480" cy="91440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b="1" dirty="0">
                  <a:solidFill>
                    <a:srgbClr val="132E4A"/>
                  </a:solidFill>
                  <a:latin typeface="文泉驿等宽正黑" charset="0"/>
                  <a:ea typeface="文泉驿等宽正黑" charset="0"/>
                  <a:sym typeface="iekie-Weilaiti" panose="02010601030101010101" pitchFamily="2" charset="-128"/>
                </a:rPr>
                <a:t>汇报人</a:t>
              </a:r>
              <a:r>
                <a:rPr lang="zh-CN" altLang="en-US" b="1" dirty="0" smtClean="0">
                  <a:solidFill>
                    <a:srgbClr val="132E4A"/>
                  </a:solidFill>
                  <a:latin typeface="文泉驿等宽正黑" charset="0"/>
                  <a:ea typeface="文泉驿等宽正黑" charset="0"/>
                  <a:sym typeface="iekie-Weilaiti" panose="02010601030101010101" pitchFamily="2" charset="-128"/>
                </a:rPr>
                <a:t>：林楠炜</a:t>
              </a:r>
              <a:endParaRPr lang="zh-CN" altLang="en-US" b="1" dirty="0" smtClean="0">
                <a:solidFill>
                  <a:srgbClr val="132E4A"/>
                </a:solidFill>
                <a:latin typeface="文泉驿等宽正黑" charset="0"/>
                <a:ea typeface="文泉驿等宽正黑" charset="0"/>
                <a:sym typeface="iekie-Weilaiti" panose="02010601030101010101" pitchFamily="2" charset="-128"/>
              </a:endParaRPr>
            </a:p>
            <a:p>
              <a:pPr algn="r">
                <a:lnSpc>
                  <a:spcPct val="150000"/>
                </a:lnSpc>
              </a:pPr>
              <a:r>
                <a:rPr lang="zh-CN" altLang="en-US" b="1" dirty="0">
                  <a:solidFill>
                    <a:srgbClr val="132E4A"/>
                  </a:solidFill>
                  <a:effectLst/>
                  <a:latin typeface="文泉驿等宽正黑" charset="0"/>
                  <a:ea typeface="文泉驿等宽正黑" charset="0"/>
                  <a:sym typeface="iekie-Weilaiti" panose="02010601030101010101" pitchFamily="2" charset="-128"/>
                </a:rPr>
                <a:t>汇报时间</a:t>
              </a:r>
              <a:r>
                <a:rPr lang="zh-CN" altLang="en-US" b="1" dirty="0" smtClean="0">
                  <a:solidFill>
                    <a:srgbClr val="132E4A"/>
                  </a:solidFill>
                  <a:effectLst/>
                  <a:latin typeface="文泉驿等宽正黑" charset="0"/>
                  <a:ea typeface="文泉驿等宽正黑" charset="0"/>
                  <a:sym typeface="iekie-Weilaiti" panose="02010601030101010101" pitchFamily="2" charset="-128"/>
                </a:rPr>
                <a:t>：</a:t>
              </a:r>
              <a:r>
                <a:rPr lang="en-US" altLang="zh-CN" b="1" dirty="0" smtClean="0">
                  <a:solidFill>
                    <a:srgbClr val="132E4A"/>
                  </a:solidFill>
                  <a:effectLst/>
                  <a:latin typeface="文泉驿等宽正黑" charset="0"/>
                  <a:ea typeface="文泉驿等宽正黑" charset="0"/>
                  <a:sym typeface="iekie-Weilaiti" panose="02010601030101010101" pitchFamily="2" charset="-128"/>
                </a:rPr>
                <a:t>201</a:t>
              </a:r>
              <a:r>
                <a:rPr lang="x-none" altLang="en-US" b="1" dirty="0" smtClean="0">
                  <a:solidFill>
                    <a:srgbClr val="132E4A"/>
                  </a:solidFill>
                  <a:effectLst/>
                  <a:latin typeface="文泉驿等宽正黑" charset="0"/>
                  <a:ea typeface="文泉驿等宽正黑" charset="0"/>
                  <a:sym typeface="iekie-Weilaiti" panose="02010601030101010101" pitchFamily="2" charset="-128"/>
                </a:rPr>
                <a:t>8.11</a:t>
              </a:r>
              <a:endParaRPr lang="x-none" altLang="en-US" b="1" dirty="0">
                <a:solidFill>
                  <a:srgbClr val="132E4A"/>
                </a:solidFill>
                <a:effectLst/>
                <a:latin typeface="文泉驿等宽正黑" charset="0"/>
                <a:ea typeface="文泉驿等宽正黑" charset="0"/>
                <a:sym typeface="iekie-Weilaiti" panose="02010601030101010101" pitchFamily="2" charset="-128"/>
              </a:endParaRPr>
            </a:p>
          </p:txBody>
        </p:sp>
        <p:sp>
          <p:nvSpPr>
            <p:cNvPr id="17" name="PA_文本框 11"/>
            <p:cNvSpPr txBox="1"/>
            <p:nvPr/>
          </p:nvSpPr>
          <p:spPr>
            <a:xfrm>
              <a:off x="9516225" y="2198646"/>
              <a:ext cx="309880" cy="155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zh-CN" altLang="en-US" sz="9600" dirty="0">
                <a:solidFill>
                  <a:srgbClr val="132E4A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iekie-Weilaiti" panose="02010601030101010101" pitchFamily="2" charset="-128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342640" y="1957705"/>
            <a:ext cx="7715250" cy="951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 b="1">
                <a:latin typeface="文泉驿等宽正黑" charset="0"/>
                <a:ea typeface="文泉驿等宽正黑" charset="0"/>
              </a:rPr>
              <a:t>源码编译安装</a:t>
            </a:r>
            <a:endParaRPr lang="zh-CN" altLang="en-US" sz="5400" b="1">
              <a:latin typeface="文泉驿等宽正黑" charset="0"/>
              <a:ea typeface="文泉驿等宽正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4451350" y="1010285"/>
            <a:ext cx="7493000" cy="110109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266700" indent="-266700" algn="l"/>
            <a:r>
              <a:rPr lang="zh-CN" altLang="en-US" sz="3200" b="1" u="none">
                <a:latin typeface="Microsoft YaHei" charset="0"/>
                <a:ea typeface="Microsoft YaHei" charset="0"/>
                <a:cs typeface="Microsoft YaHei" charset="0"/>
              </a:rPr>
              <a:t>简述源码编译安装软件包的流程？</a:t>
            </a:r>
            <a:endParaRPr lang="zh-CN" altLang="en-US" sz="3200" b="1" u="none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sz="3200" b="1" u="none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80940" y="2564765"/>
            <a:ext cx="5468620" cy="23120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66700" indent="-266700" algn="l"/>
            <a:r>
              <a:rPr lang="zh-CN" altLang="en-US" sz="2400">
                <a:latin typeface="Microsoft YaHei" charset="0"/>
                <a:ea typeface="Microsoft YaHei" charset="0"/>
                <a:cs typeface="Microsoft YaHei" charset="0"/>
                <a:sym typeface="+mn-ea"/>
              </a:rPr>
              <a:t>答案：安装依赖包；使用</a:t>
            </a:r>
            <a:r>
              <a:rPr lang="en-US" altLang="zh-CN" sz="2400">
                <a:latin typeface="Microsoft YaHei" charset="0"/>
                <a:ea typeface="Microsoft YaHei" charset="0"/>
                <a:cs typeface="Microsoft YaHei" charset="0"/>
                <a:sym typeface="+mn-ea"/>
              </a:rPr>
              <a:t>tar</a:t>
            </a:r>
            <a:r>
              <a:rPr lang="zh-CN" altLang="en-US" sz="2400">
                <a:latin typeface="Microsoft YaHei" charset="0"/>
                <a:ea typeface="Microsoft YaHei" charset="0"/>
                <a:cs typeface="Microsoft YaHei" charset="0"/>
                <a:sym typeface="+mn-ea"/>
              </a:rPr>
              <a:t>解包；使用</a:t>
            </a:r>
            <a:r>
              <a:rPr lang="en-US" altLang="zh-CN" sz="2400">
                <a:latin typeface="Microsoft YaHei" charset="0"/>
                <a:ea typeface="Microsoft YaHei" charset="0"/>
                <a:cs typeface="Microsoft YaHei" charset="0"/>
                <a:sym typeface="+mn-ea"/>
              </a:rPr>
              <a:t>./configure</a:t>
            </a:r>
            <a:r>
              <a:rPr lang="zh-CN" altLang="en-US" sz="2400">
                <a:latin typeface="Microsoft YaHei" charset="0"/>
                <a:ea typeface="Microsoft YaHei" charset="0"/>
                <a:cs typeface="Microsoft YaHei" charset="0"/>
                <a:sym typeface="+mn-ea"/>
              </a:rPr>
              <a:t>完成系统检测与配置</a:t>
            </a:r>
            <a:r>
              <a:rPr lang="en-US" altLang="zh-CN" sz="2400">
                <a:latin typeface="Microsoft YaHei" charset="0"/>
                <a:ea typeface="Microsoft YaHei" charset="0"/>
                <a:cs typeface="Microsoft YaHei" charset="0"/>
                <a:sym typeface="+mn-ea"/>
              </a:rPr>
              <a:t>;make</a:t>
            </a:r>
            <a:r>
              <a:rPr lang="zh-CN" altLang="en-US" sz="2400">
                <a:latin typeface="Microsoft YaHei" charset="0"/>
                <a:ea typeface="Microsoft YaHei" charset="0"/>
                <a:cs typeface="Microsoft YaHei" charset="0"/>
                <a:sym typeface="+mn-ea"/>
              </a:rPr>
              <a:t>编译源代码</a:t>
            </a:r>
            <a:r>
              <a:rPr lang="en-US" altLang="zh-CN" sz="2400">
                <a:latin typeface="Microsoft YaHei" charset="0"/>
                <a:ea typeface="Microsoft YaHei" charset="0"/>
                <a:cs typeface="Microsoft YaHei" charset="0"/>
                <a:sym typeface="+mn-ea"/>
              </a:rPr>
              <a:t>;make install</a:t>
            </a:r>
            <a:r>
              <a:rPr lang="zh-CN" altLang="en-US" sz="2400">
                <a:latin typeface="Microsoft YaHei" charset="0"/>
                <a:ea typeface="Microsoft YaHei" charset="0"/>
                <a:cs typeface="Microsoft YaHei" charset="0"/>
                <a:sym typeface="+mn-ea"/>
              </a:rPr>
              <a:t>安装软件包。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4441371" y="1197161"/>
            <a:ext cx="7309710" cy="3855039"/>
            <a:chOff x="2663388" y="2198646"/>
            <a:chExt cx="7309710" cy="3855039"/>
          </a:xfrm>
        </p:grpSpPr>
        <p:sp>
          <p:nvSpPr>
            <p:cNvPr id="14" name="PA_文本框 11"/>
            <p:cNvSpPr txBox="1"/>
            <p:nvPr/>
          </p:nvSpPr>
          <p:spPr>
            <a:xfrm>
              <a:off x="3606817" y="3518108"/>
              <a:ext cx="636628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6000" b="1" dirty="0">
                  <a:solidFill>
                    <a:srgbClr val="132E4A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sym typeface="iekie-Weilaiti" panose="02010601030101010101" pitchFamily="2" charset="-128"/>
                </a:rPr>
                <a:t>感谢您的观看</a:t>
              </a:r>
            </a:p>
          </p:txBody>
        </p:sp>
        <p:sp>
          <p:nvSpPr>
            <p:cNvPr id="15" name="PA_文本框 28"/>
            <p:cNvSpPr txBox="1"/>
            <p:nvPr/>
          </p:nvSpPr>
          <p:spPr>
            <a:xfrm>
              <a:off x="2663388" y="4553136"/>
              <a:ext cx="7214459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</a:pPr>
            </a:p>
          </p:txBody>
        </p:sp>
        <p:sp>
          <p:nvSpPr>
            <p:cNvPr id="16" name="PA_文本框 29"/>
            <p:cNvSpPr txBox="1"/>
            <p:nvPr/>
          </p:nvSpPr>
          <p:spPr>
            <a:xfrm>
              <a:off x="6894258" y="5550765"/>
              <a:ext cx="2931847" cy="50292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endParaRPr lang="en-US" altLang="zh-CN" dirty="0">
                <a:solidFill>
                  <a:srgbClr val="132E4A"/>
                </a:solidFill>
                <a:effectLst/>
                <a:latin typeface="+mn-ea"/>
                <a:sym typeface="iekie-Weilaiti" panose="02010601030101010101" pitchFamily="2" charset="-128"/>
              </a:endParaRPr>
            </a:p>
          </p:txBody>
        </p:sp>
        <p:sp>
          <p:nvSpPr>
            <p:cNvPr id="17" name="PA_文本框 11"/>
            <p:cNvSpPr txBox="1"/>
            <p:nvPr/>
          </p:nvSpPr>
          <p:spPr>
            <a:xfrm>
              <a:off x="9516225" y="2198646"/>
              <a:ext cx="309880" cy="155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zh-CN" altLang="en-US" sz="9600" dirty="0">
                <a:solidFill>
                  <a:srgbClr val="132E4A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iekie-Weilaiti" panose="02010601030101010101" pitchFamily="2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83785" y="747395"/>
            <a:ext cx="5208905" cy="1005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60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Mono" charset="0"/>
                <a:ea typeface="FreeMono" charset="0"/>
              </a:rPr>
              <a:t>CONTENTS</a:t>
            </a:r>
            <a:endParaRPr lang="zh-CN" altLang="en-US" sz="6000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Mono" charset="0"/>
              <a:ea typeface="FreeMono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07740" y="2416810"/>
            <a:ext cx="8215630" cy="6648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x-none" altLang="zh-CN" sz="36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文泉驿等宽正黑" charset="0"/>
                <a:ea typeface="文泉驿等宽正黑" charset="0"/>
                <a:sym typeface="+mn-ea"/>
              </a:rPr>
              <a:t>1.</a:t>
            </a:r>
            <a:r>
              <a:rPr lang="zh-CN" altLang="en-US" sz="3600" b="1">
                <a:latin typeface="新宋体" charset="0"/>
                <a:ea typeface="新宋体" charset="0"/>
                <a:sym typeface="+mn-ea"/>
              </a:rPr>
              <a:t>源码</a:t>
            </a:r>
            <a:r>
              <a:rPr lang="x-none" altLang="zh-CN" sz="3600" b="1">
                <a:latin typeface="新宋体" charset="0"/>
                <a:ea typeface="新宋体" charset="0"/>
                <a:sym typeface="+mn-ea"/>
              </a:rPr>
              <a:t>包</a:t>
            </a:r>
            <a:endParaRPr lang="x-none" altLang="zh-CN" sz="3600" b="1">
              <a:latin typeface="新宋体" charset="0"/>
              <a:ea typeface="新宋体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32220" y="3453130"/>
            <a:ext cx="3383280" cy="6648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x-none" altLang="zh-CN" sz="3600" b="1" i="1">
                <a:latin typeface="文泉驿等宽正黑" charset="0"/>
                <a:ea typeface="文泉驿等宽正黑" charset="0"/>
                <a:sym typeface="+mn-ea"/>
              </a:rPr>
              <a:t>2.</a:t>
            </a:r>
            <a:r>
              <a:rPr lang="zh-CN" altLang="en-US" sz="3600" b="1">
                <a:latin typeface="新宋体" charset="0"/>
                <a:ea typeface="新宋体" charset="0"/>
                <a:sym typeface="+mn-ea"/>
              </a:rPr>
              <a:t>源码编译安装</a:t>
            </a:r>
            <a:endParaRPr lang="zh-CN" altLang="en-US" sz="3600">
              <a:latin typeface="新宋体" charset="0"/>
              <a:ea typeface="新宋体" charset="0"/>
            </a:endParaRPr>
          </a:p>
        </p:txBody>
      </p:sp>
      <p:sp>
        <p:nvSpPr>
          <p:cNvPr id="5" name="燕尾形 4"/>
          <p:cNvSpPr/>
          <p:nvPr/>
        </p:nvSpPr>
        <p:spPr>
          <a:xfrm rot="5400000">
            <a:off x="7003578" y="592507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" name="TextBox 39"/>
          <p:cNvSpPr txBox="1"/>
          <p:nvPr/>
        </p:nvSpPr>
        <p:spPr>
          <a:xfrm>
            <a:off x="6523525" y="5640846"/>
            <a:ext cx="1380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1600" dirty="0">
                <a:latin typeface="Myriad Pro Light" pitchFamily="34" charset="0"/>
              </a:rPr>
              <a:t>Trust me</a:t>
            </a:r>
            <a:endParaRPr lang="zh-CN" altLang="en-US" sz="1600" dirty="0">
              <a:latin typeface="Myriad Pro Light" pitchFamily="34" charset="0"/>
            </a:endParaRPr>
          </a:p>
        </p:txBody>
      </p:sp>
      <p:cxnSp>
        <p:nvCxnSpPr>
          <p:cNvPr id="40" name="直接连接符 4"/>
          <p:cNvCxnSpPr/>
          <p:nvPr/>
        </p:nvCxnSpPr>
        <p:spPr>
          <a:xfrm>
            <a:off x="7644130" y="357505"/>
            <a:ext cx="4372610" cy="0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60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60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4656667" y="2070076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65" dirty="0">
                <a:latin typeface="Myriad Pro Light" pitchFamily="34" charset="0"/>
              </a:rPr>
              <a:t>Part one</a:t>
            </a:r>
            <a:endParaRPr lang="zh-CN" altLang="en-US" sz="4265" dirty="0">
              <a:latin typeface="Myriad Pro Light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5314" y="3023989"/>
            <a:ext cx="4295964" cy="6007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b="1">
                <a:latin typeface="文泉驿等宽正黑" charset="0"/>
                <a:ea typeface="文泉驿等宽正黑" charset="0"/>
                <a:sym typeface="+mn-ea"/>
              </a:rPr>
              <a:t>源码</a:t>
            </a:r>
            <a:r>
              <a:rPr lang="x-none" altLang="zh-CN" sz="3200" b="1">
                <a:latin typeface="文泉驿等宽正黑" charset="0"/>
                <a:ea typeface="文泉驿等宽正黑" charset="0"/>
                <a:sym typeface="+mn-ea"/>
              </a:rPr>
              <a:t>包</a:t>
            </a:r>
            <a:endParaRPr lang="x-none" altLang="zh-CN" sz="3200" b="1" dirty="0">
              <a:latin typeface="文泉驿等宽正黑" charset="0"/>
              <a:ea typeface="文泉驿等宽正黑" charset="0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875405" y="2444750"/>
            <a:ext cx="4295775" cy="879475"/>
            <a:chOff x="2906553" y="1833564"/>
            <a:chExt cx="3221830" cy="659608"/>
          </a:xfrm>
        </p:grpSpPr>
        <p:cxnSp>
          <p:nvCxnSpPr>
            <p:cNvPr id="7" name="肘形连接符 6"/>
            <p:cNvCxnSpPr>
              <a:stCxn id="4" idx="3"/>
              <a:endCxn id="5" idx="3"/>
            </p:cNvCxnSpPr>
            <p:nvPr/>
          </p:nvCxnSpPr>
          <p:spPr>
            <a:xfrm>
              <a:off x="5651181" y="1833564"/>
              <a:ext cx="477202" cy="659608"/>
            </a:xfrm>
            <a:prstGeom prst="bentConnector3">
              <a:avLst>
                <a:gd name="adj1" fmla="val 137425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stCxn id="4" idx="1"/>
              <a:endCxn id="5" idx="1"/>
            </p:cNvCxnSpPr>
            <p:nvPr/>
          </p:nvCxnSpPr>
          <p:spPr>
            <a:xfrm rot="10800000" flipV="1">
              <a:off x="2906553" y="1833564"/>
              <a:ext cx="585787" cy="659608"/>
            </a:xfrm>
            <a:prstGeom prst="bentConnector3">
              <a:avLst>
                <a:gd name="adj1" fmla="val 130488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TextBox 39"/>
          <p:cNvSpPr txBox="1"/>
          <p:nvPr/>
        </p:nvSpPr>
        <p:spPr>
          <a:xfrm>
            <a:off x="5405925" y="5109986"/>
            <a:ext cx="1380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yriad Pro Light" pitchFamily="34" charset="0"/>
              </a:rPr>
              <a:t>Trust me</a:t>
            </a:r>
            <a:endParaRPr lang="zh-CN" altLang="en-US" sz="1600" dirty="0">
              <a:latin typeface="Myriad Pro Light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60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60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4"/>
          <p:cNvCxnSpPr/>
          <p:nvPr/>
        </p:nvCxnSpPr>
        <p:spPr>
          <a:xfrm>
            <a:off x="7658100" y="357505"/>
            <a:ext cx="4372610" cy="0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201420" y="1180465"/>
            <a:ext cx="8289925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x-none" altLang="zh-CN" sz="2400" b="1">
                <a:latin typeface="新宋体" charset="0"/>
                <a:ea typeface="新宋体" charset="0"/>
              </a:rPr>
              <a:t>源码包，简单理解就是一堆代码打成的包</a:t>
            </a:r>
            <a:endParaRPr lang="x-none" altLang="zh-CN" sz="2400" b="1">
              <a:latin typeface="新宋体" charset="0"/>
              <a:ea typeface="新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28545" y="1783715"/>
            <a:ext cx="1480185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x-none" altLang="zh-CN" sz="2400" b="1">
                <a:latin typeface="新宋体" charset="0"/>
                <a:ea typeface="新宋体" charset="0"/>
              </a:rPr>
              <a:t>源码包</a:t>
            </a:r>
            <a:endParaRPr lang="x-none" altLang="zh-CN" sz="2400" b="1">
              <a:latin typeface="新宋体" charset="0"/>
              <a:ea typeface="新宋体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719830" y="2044700"/>
            <a:ext cx="1717675" cy="139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528945" y="1840865"/>
            <a:ext cx="1480185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x-none" altLang="zh-CN" sz="2400" b="1">
                <a:latin typeface="新宋体" charset="0"/>
                <a:ea typeface="新宋体" charset="0"/>
              </a:rPr>
              <a:t>RPM包</a:t>
            </a:r>
            <a:endParaRPr lang="x-none" altLang="zh-CN" sz="2400" b="1">
              <a:latin typeface="新宋体" charset="0"/>
              <a:ea typeface="新宋体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77465" y="4088130"/>
            <a:ext cx="7352665" cy="1554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新宋体" charset="0"/>
                <a:ea typeface="新宋体" charset="0"/>
              </a:rPr>
              <a:t>• 主要优点</a:t>
            </a:r>
            <a:endParaRPr lang="zh-CN" altLang="en-US" sz="2400" b="1">
              <a:latin typeface="新宋体" charset="0"/>
              <a:ea typeface="新宋体" charset="0"/>
            </a:endParaRPr>
          </a:p>
          <a:p>
            <a:r>
              <a:rPr lang="zh-CN" altLang="en-US" sz="2400" b="1">
                <a:latin typeface="新宋体" charset="0"/>
                <a:ea typeface="新宋体" charset="0"/>
              </a:rPr>
              <a:t>– 获得软件的最新版,及时修复bug</a:t>
            </a:r>
            <a:endParaRPr lang="zh-CN" altLang="en-US" sz="2400" b="1">
              <a:latin typeface="新宋体" charset="0"/>
              <a:ea typeface="新宋体" charset="0"/>
            </a:endParaRPr>
          </a:p>
          <a:p>
            <a:r>
              <a:rPr lang="zh-CN" altLang="en-US" sz="2400" b="1">
                <a:latin typeface="新宋体" charset="0"/>
                <a:ea typeface="新宋体" charset="0"/>
              </a:rPr>
              <a:t>– 软件功能可按需选择/定制,有更多软件可供选择</a:t>
            </a:r>
            <a:endParaRPr lang="zh-CN" altLang="en-US" sz="2400" b="1">
              <a:latin typeface="新宋体" charset="0"/>
              <a:ea typeface="新宋体" charset="0"/>
            </a:endParaRPr>
          </a:p>
          <a:p>
            <a:r>
              <a:rPr lang="zh-CN" altLang="en-US" sz="2400" b="1">
                <a:latin typeface="新宋体" charset="0"/>
                <a:ea typeface="新宋体" charset="0"/>
              </a:rPr>
              <a:t>– 源码包适用各种平台</a:t>
            </a:r>
            <a:endParaRPr lang="zh-CN" altLang="en-US" sz="2400" b="1">
              <a:latin typeface="新宋体" charset="0"/>
              <a:ea typeface="新宋体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22855" y="2426335"/>
            <a:ext cx="591947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2400" b="1">
                <a:latin typeface="新宋体" charset="0"/>
                <a:ea typeface="新宋体" charset="0"/>
              </a:rPr>
              <a:t>源码包可以选择安装位置和需要的功能</a:t>
            </a:r>
            <a:endParaRPr lang="x-none" altLang="zh-CN" sz="2400" b="1">
              <a:latin typeface="新宋体" charset="0"/>
              <a:ea typeface="新宋体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90800" y="3124835"/>
            <a:ext cx="577723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2400" b="1">
                <a:latin typeface="新宋体" charset="0"/>
                <a:ea typeface="新宋体" charset="0"/>
              </a:rPr>
              <a:t>RPM包则一步到底，不可以选择</a:t>
            </a:r>
            <a:endParaRPr lang="x-none" altLang="zh-CN" sz="2400" b="1">
              <a:latin typeface="新宋体" charset="0"/>
              <a:ea typeface="新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8" grpId="0"/>
      <p:bldP spid="9" grpId="0"/>
      <p:bldP spid="10" grpId="0"/>
      <p:bldP spid="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4656667" y="2070076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65" dirty="0">
                <a:latin typeface="Myriad Pro Light" pitchFamily="34" charset="0"/>
              </a:rPr>
              <a:t>Part two</a:t>
            </a:r>
            <a:endParaRPr lang="zh-CN" altLang="en-US" sz="4265" dirty="0">
              <a:latin typeface="Myriad Pro Light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5314" y="3023989"/>
            <a:ext cx="4295964" cy="6007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b="1">
                <a:latin typeface="文泉驿等宽正黑" charset="0"/>
                <a:ea typeface="文泉驿等宽正黑" charset="0"/>
                <a:sym typeface="+mn-ea"/>
              </a:rPr>
              <a:t>源码编译安装</a:t>
            </a:r>
            <a:endParaRPr lang="zh-CN" altLang="en-US" sz="3200" dirty="0"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875405" y="2444751"/>
            <a:ext cx="4295775" cy="879475"/>
            <a:chOff x="2906553" y="1833568"/>
            <a:chExt cx="3221830" cy="659609"/>
          </a:xfrm>
        </p:grpSpPr>
        <p:cxnSp>
          <p:nvCxnSpPr>
            <p:cNvPr id="7" name="肘形连接符 6"/>
            <p:cNvCxnSpPr>
              <a:stCxn id="4" idx="3"/>
              <a:endCxn id="5" idx="3"/>
            </p:cNvCxnSpPr>
            <p:nvPr/>
          </p:nvCxnSpPr>
          <p:spPr>
            <a:xfrm>
              <a:off x="5651181" y="1833568"/>
              <a:ext cx="477202" cy="659609"/>
            </a:xfrm>
            <a:prstGeom prst="bentConnector3">
              <a:avLst>
                <a:gd name="adj1" fmla="val 137425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stCxn id="4" idx="1"/>
              <a:endCxn id="5" idx="1"/>
            </p:cNvCxnSpPr>
            <p:nvPr/>
          </p:nvCxnSpPr>
          <p:spPr>
            <a:xfrm rot="10800000" flipV="1">
              <a:off x="2906553" y="1833568"/>
              <a:ext cx="585787" cy="659609"/>
            </a:xfrm>
            <a:prstGeom prst="bentConnector3">
              <a:avLst>
                <a:gd name="adj1" fmla="val 130488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TextBox 39"/>
          <p:cNvSpPr txBox="1"/>
          <p:nvPr/>
        </p:nvSpPr>
        <p:spPr>
          <a:xfrm>
            <a:off x="5405925" y="5109986"/>
            <a:ext cx="1380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yriad Pro Light" pitchFamily="34" charset="0"/>
              </a:rPr>
              <a:t>Trust me</a:t>
            </a:r>
            <a:endParaRPr lang="zh-CN" altLang="en-US" sz="1600" dirty="0">
              <a:latin typeface="Myriad Pro Light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60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60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296384" y="2320940"/>
            <a:ext cx="2483893" cy="2483893"/>
          </a:xfrm>
          <a:prstGeom prst="ellipse">
            <a:avLst/>
          </a:prstGeom>
          <a:noFill/>
          <a:ln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219279" y="2320939"/>
            <a:ext cx="2483893" cy="2483893"/>
          </a:xfrm>
          <a:prstGeom prst="ellipse">
            <a:avLst/>
          </a:prstGeom>
          <a:noFill/>
          <a:ln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142174" y="2376818"/>
            <a:ext cx="2483893" cy="2483893"/>
          </a:xfrm>
          <a:prstGeom prst="ellipse">
            <a:avLst/>
          </a:prstGeom>
          <a:noFill/>
          <a:ln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671118" y="3157119"/>
            <a:ext cx="811530" cy="811530"/>
            <a:chOff x="173624" y="2446020"/>
            <a:chExt cx="811530" cy="811530"/>
          </a:xfrm>
          <a:solidFill>
            <a:srgbClr val="132E4A"/>
          </a:solidFill>
        </p:grpSpPr>
        <p:sp>
          <p:nvSpPr>
            <p:cNvPr id="13" name="椭圆 12"/>
            <p:cNvSpPr/>
            <p:nvPr/>
          </p:nvSpPr>
          <p:spPr>
            <a:xfrm>
              <a:off x="173624" y="2446020"/>
              <a:ext cx="811530" cy="811530"/>
            </a:xfrm>
            <a:prstGeom prst="ellipse">
              <a:avLst/>
            </a:prstGeom>
            <a:grp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" name="Freeform 80"/>
            <p:cNvSpPr>
              <a:spLocks noEditPoints="1"/>
            </p:cNvSpPr>
            <p:nvPr/>
          </p:nvSpPr>
          <p:spPr bwMode="auto">
            <a:xfrm>
              <a:off x="416595" y="2605986"/>
              <a:ext cx="337018" cy="496986"/>
            </a:xfrm>
            <a:custGeom>
              <a:avLst/>
              <a:gdLst>
                <a:gd name="T0" fmla="*/ 273 w 280"/>
                <a:gd name="T1" fmla="*/ 0 h 413"/>
                <a:gd name="T2" fmla="*/ 7 w 280"/>
                <a:gd name="T3" fmla="*/ 0 h 413"/>
                <a:gd name="T4" fmla="*/ 0 w 280"/>
                <a:gd name="T5" fmla="*/ 7 h 413"/>
                <a:gd name="T6" fmla="*/ 0 w 280"/>
                <a:gd name="T7" fmla="*/ 406 h 413"/>
                <a:gd name="T8" fmla="*/ 7 w 280"/>
                <a:gd name="T9" fmla="*/ 413 h 413"/>
                <a:gd name="T10" fmla="*/ 273 w 280"/>
                <a:gd name="T11" fmla="*/ 413 h 413"/>
                <a:gd name="T12" fmla="*/ 280 w 280"/>
                <a:gd name="T13" fmla="*/ 406 h 413"/>
                <a:gd name="T14" fmla="*/ 280 w 280"/>
                <a:gd name="T15" fmla="*/ 7 h 413"/>
                <a:gd name="T16" fmla="*/ 273 w 280"/>
                <a:gd name="T17" fmla="*/ 0 h 413"/>
                <a:gd name="T18" fmla="*/ 266 w 280"/>
                <a:gd name="T19" fmla="*/ 398 h 413"/>
                <a:gd name="T20" fmla="*/ 14 w 280"/>
                <a:gd name="T21" fmla="*/ 398 h 413"/>
                <a:gd name="T22" fmla="*/ 14 w 280"/>
                <a:gd name="T23" fmla="*/ 14 h 413"/>
                <a:gd name="T24" fmla="*/ 266 w 280"/>
                <a:gd name="T25" fmla="*/ 14 h 413"/>
                <a:gd name="T26" fmla="*/ 266 w 280"/>
                <a:gd name="T27" fmla="*/ 398 h 413"/>
                <a:gd name="T28" fmla="*/ 108 w 280"/>
                <a:gd name="T29" fmla="*/ 81 h 413"/>
                <a:gd name="T30" fmla="*/ 174 w 280"/>
                <a:gd name="T31" fmla="*/ 81 h 413"/>
                <a:gd name="T32" fmla="*/ 198 w 280"/>
                <a:gd name="T33" fmla="*/ 57 h 413"/>
                <a:gd name="T34" fmla="*/ 174 w 280"/>
                <a:gd name="T35" fmla="*/ 33 h 413"/>
                <a:gd name="T36" fmla="*/ 108 w 280"/>
                <a:gd name="T37" fmla="*/ 33 h 413"/>
                <a:gd name="T38" fmla="*/ 84 w 280"/>
                <a:gd name="T39" fmla="*/ 57 h 413"/>
                <a:gd name="T40" fmla="*/ 108 w 280"/>
                <a:gd name="T41" fmla="*/ 81 h 413"/>
                <a:gd name="T42" fmla="*/ 108 w 280"/>
                <a:gd name="T43" fmla="*/ 48 h 413"/>
                <a:gd name="T44" fmla="*/ 174 w 280"/>
                <a:gd name="T45" fmla="*/ 48 h 413"/>
                <a:gd name="T46" fmla="*/ 184 w 280"/>
                <a:gd name="T47" fmla="*/ 57 h 413"/>
                <a:gd name="T48" fmla="*/ 174 w 280"/>
                <a:gd name="T49" fmla="*/ 66 h 413"/>
                <a:gd name="T50" fmla="*/ 108 w 280"/>
                <a:gd name="T51" fmla="*/ 66 h 413"/>
                <a:gd name="T52" fmla="*/ 99 w 280"/>
                <a:gd name="T53" fmla="*/ 57 h 413"/>
                <a:gd name="T54" fmla="*/ 108 w 280"/>
                <a:gd name="T55" fmla="*/ 48 h 413"/>
                <a:gd name="T56" fmla="*/ 140 w 280"/>
                <a:gd name="T57" fmla="*/ 207 h 413"/>
                <a:gd name="T58" fmla="*/ 73 w 280"/>
                <a:gd name="T59" fmla="*/ 207 h 413"/>
                <a:gd name="T60" fmla="*/ 73 w 280"/>
                <a:gd name="T61" fmla="*/ 140 h 413"/>
                <a:gd name="T62" fmla="*/ 140 w 280"/>
                <a:gd name="T63" fmla="*/ 140 h 413"/>
                <a:gd name="T64" fmla="*/ 140 w 280"/>
                <a:gd name="T65" fmla="*/ 207 h 413"/>
                <a:gd name="T66" fmla="*/ 206 w 280"/>
                <a:gd name="T67" fmla="*/ 280 h 413"/>
                <a:gd name="T68" fmla="*/ 74 w 280"/>
                <a:gd name="T69" fmla="*/ 280 h 413"/>
                <a:gd name="T70" fmla="*/ 74 w 280"/>
                <a:gd name="T71" fmla="*/ 266 h 413"/>
                <a:gd name="T72" fmla="*/ 206 w 280"/>
                <a:gd name="T73" fmla="*/ 266 h 413"/>
                <a:gd name="T74" fmla="*/ 206 w 280"/>
                <a:gd name="T75" fmla="*/ 280 h 413"/>
                <a:gd name="T76" fmla="*/ 75 w 280"/>
                <a:gd name="T77" fmla="*/ 232 h 413"/>
                <a:gd name="T78" fmla="*/ 207 w 280"/>
                <a:gd name="T79" fmla="*/ 232 h 413"/>
                <a:gd name="T80" fmla="*/ 207 w 280"/>
                <a:gd name="T81" fmla="*/ 247 h 413"/>
                <a:gd name="T82" fmla="*/ 75 w 280"/>
                <a:gd name="T83" fmla="*/ 247 h 413"/>
                <a:gd name="T84" fmla="*/ 75 w 280"/>
                <a:gd name="T85" fmla="*/ 232 h 413"/>
                <a:gd name="T86" fmla="*/ 74 w 280"/>
                <a:gd name="T87" fmla="*/ 313 h 413"/>
                <a:gd name="T88" fmla="*/ 74 w 280"/>
                <a:gd name="T89" fmla="*/ 299 h 413"/>
                <a:gd name="T90" fmla="*/ 206 w 280"/>
                <a:gd name="T91" fmla="*/ 299 h 413"/>
                <a:gd name="T92" fmla="*/ 206 w 280"/>
                <a:gd name="T93" fmla="*/ 313 h 413"/>
                <a:gd name="T94" fmla="*/ 74 w 280"/>
                <a:gd name="T95" fmla="*/ 313 h 413"/>
                <a:gd name="T96" fmla="*/ 206 w 280"/>
                <a:gd name="T97" fmla="*/ 347 h 413"/>
                <a:gd name="T98" fmla="*/ 73 w 280"/>
                <a:gd name="T99" fmla="*/ 347 h 413"/>
                <a:gd name="T100" fmla="*/ 73 w 280"/>
                <a:gd name="T101" fmla="*/ 332 h 413"/>
                <a:gd name="T102" fmla="*/ 206 w 280"/>
                <a:gd name="T103" fmla="*/ 332 h 413"/>
                <a:gd name="T104" fmla="*/ 206 w 280"/>
                <a:gd name="T105" fmla="*/ 347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0" h="413">
                  <a:moveTo>
                    <a:pt x="27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410"/>
                    <a:pt x="3" y="413"/>
                    <a:pt x="7" y="413"/>
                  </a:cubicBezTo>
                  <a:cubicBezTo>
                    <a:pt x="273" y="413"/>
                    <a:pt x="273" y="413"/>
                    <a:pt x="273" y="413"/>
                  </a:cubicBezTo>
                  <a:cubicBezTo>
                    <a:pt x="277" y="413"/>
                    <a:pt x="280" y="410"/>
                    <a:pt x="280" y="406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80" y="3"/>
                    <a:pt x="277" y="0"/>
                    <a:pt x="273" y="0"/>
                  </a:cubicBezTo>
                  <a:close/>
                  <a:moveTo>
                    <a:pt x="266" y="398"/>
                  </a:moveTo>
                  <a:cubicBezTo>
                    <a:pt x="14" y="398"/>
                    <a:pt x="14" y="398"/>
                    <a:pt x="14" y="39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66" y="14"/>
                    <a:pt x="266" y="14"/>
                    <a:pt x="266" y="14"/>
                  </a:cubicBezTo>
                  <a:lnTo>
                    <a:pt x="266" y="398"/>
                  </a:lnTo>
                  <a:close/>
                  <a:moveTo>
                    <a:pt x="108" y="81"/>
                  </a:moveTo>
                  <a:cubicBezTo>
                    <a:pt x="174" y="81"/>
                    <a:pt x="174" y="81"/>
                    <a:pt x="174" y="81"/>
                  </a:cubicBezTo>
                  <a:cubicBezTo>
                    <a:pt x="187" y="81"/>
                    <a:pt x="198" y="70"/>
                    <a:pt x="198" y="57"/>
                  </a:cubicBezTo>
                  <a:cubicBezTo>
                    <a:pt x="198" y="44"/>
                    <a:pt x="187" y="33"/>
                    <a:pt x="174" y="33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95" y="33"/>
                    <a:pt x="84" y="44"/>
                    <a:pt x="84" y="57"/>
                  </a:cubicBezTo>
                  <a:cubicBezTo>
                    <a:pt x="84" y="70"/>
                    <a:pt x="95" y="81"/>
                    <a:pt x="108" y="81"/>
                  </a:cubicBezTo>
                  <a:close/>
                  <a:moveTo>
                    <a:pt x="108" y="48"/>
                  </a:moveTo>
                  <a:cubicBezTo>
                    <a:pt x="174" y="48"/>
                    <a:pt x="174" y="48"/>
                    <a:pt x="174" y="48"/>
                  </a:cubicBezTo>
                  <a:cubicBezTo>
                    <a:pt x="179" y="48"/>
                    <a:pt x="184" y="52"/>
                    <a:pt x="184" y="57"/>
                  </a:cubicBezTo>
                  <a:cubicBezTo>
                    <a:pt x="184" y="62"/>
                    <a:pt x="179" y="66"/>
                    <a:pt x="174" y="66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03" y="66"/>
                    <a:pt x="99" y="62"/>
                    <a:pt x="99" y="57"/>
                  </a:cubicBezTo>
                  <a:cubicBezTo>
                    <a:pt x="99" y="52"/>
                    <a:pt x="103" y="48"/>
                    <a:pt x="108" y="48"/>
                  </a:cubicBezTo>
                  <a:close/>
                  <a:moveTo>
                    <a:pt x="140" y="207"/>
                  </a:moveTo>
                  <a:cubicBezTo>
                    <a:pt x="73" y="207"/>
                    <a:pt x="73" y="207"/>
                    <a:pt x="73" y="207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140" y="140"/>
                    <a:pt x="140" y="140"/>
                    <a:pt x="140" y="140"/>
                  </a:cubicBezTo>
                  <a:lnTo>
                    <a:pt x="140" y="207"/>
                  </a:lnTo>
                  <a:close/>
                  <a:moveTo>
                    <a:pt x="206" y="280"/>
                  </a:moveTo>
                  <a:cubicBezTo>
                    <a:pt x="74" y="280"/>
                    <a:pt x="74" y="280"/>
                    <a:pt x="74" y="280"/>
                  </a:cubicBezTo>
                  <a:cubicBezTo>
                    <a:pt x="74" y="266"/>
                    <a:pt x="74" y="266"/>
                    <a:pt x="74" y="266"/>
                  </a:cubicBezTo>
                  <a:cubicBezTo>
                    <a:pt x="206" y="266"/>
                    <a:pt x="206" y="266"/>
                    <a:pt x="206" y="266"/>
                  </a:cubicBezTo>
                  <a:lnTo>
                    <a:pt x="206" y="280"/>
                  </a:lnTo>
                  <a:close/>
                  <a:moveTo>
                    <a:pt x="75" y="232"/>
                  </a:moveTo>
                  <a:cubicBezTo>
                    <a:pt x="207" y="232"/>
                    <a:pt x="207" y="232"/>
                    <a:pt x="207" y="232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75" y="247"/>
                    <a:pt x="75" y="247"/>
                    <a:pt x="75" y="247"/>
                  </a:cubicBezTo>
                  <a:lnTo>
                    <a:pt x="75" y="232"/>
                  </a:lnTo>
                  <a:close/>
                  <a:moveTo>
                    <a:pt x="74" y="313"/>
                  </a:moveTo>
                  <a:cubicBezTo>
                    <a:pt x="74" y="299"/>
                    <a:pt x="74" y="299"/>
                    <a:pt x="74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313"/>
                    <a:pt x="206" y="313"/>
                    <a:pt x="206" y="313"/>
                  </a:cubicBezTo>
                  <a:lnTo>
                    <a:pt x="74" y="313"/>
                  </a:lnTo>
                  <a:close/>
                  <a:moveTo>
                    <a:pt x="206" y="347"/>
                  </a:moveTo>
                  <a:cubicBezTo>
                    <a:pt x="73" y="347"/>
                    <a:pt x="73" y="347"/>
                    <a:pt x="73" y="347"/>
                  </a:cubicBezTo>
                  <a:cubicBezTo>
                    <a:pt x="73" y="332"/>
                    <a:pt x="73" y="332"/>
                    <a:pt x="73" y="332"/>
                  </a:cubicBezTo>
                  <a:cubicBezTo>
                    <a:pt x="206" y="332"/>
                    <a:pt x="206" y="332"/>
                    <a:pt x="206" y="332"/>
                  </a:cubicBezTo>
                  <a:lnTo>
                    <a:pt x="206" y="3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6" rIns="68571" bIns="34286" numCol="1" anchor="t" anchorCtr="0" compatLnSpc="1"/>
            <a:p>
              <a:pPr defTabSz="685165"/>
              <a:r>
                <a:rPr lang="en-US" altLang="zh-CN" sz="3200" dirty="0">
                  <a:solidFill>
                    <a:srgbClr val="FFFFFF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》</a:t>
              </a:r>
              <a:endParaRPr lang="en-US" sz="32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599700" y="3157119"/>
            <a:ext cx="811530" cy="811530"/>
            <a:chOff x="173624" y="2446020"/>
            <a:chExt cx="811530" cy="811530"/>
          </a:xfrm>
          <a:solidFill>
            <a:srgbClr val="132E4A"/>
          </a:solidFill>
        </p:grpSpPr>
        <p:sp>
          <p:nvSpPr>
            <p:cNvPr id="22" name="椭圆 21"/>
            <p:cNvSpPr/>
            <p:nvPr/>
          </p:nvSpPr>
          <p:spPr>
            <a:xfrm>
              <a:off x="173624" y="2446020"/>
              <a:ext cx="811530" cy="811530"/>
            </a:xfrm>
            <a:prstGeom prst="ellipse">
              <a:avLst/>
            </a:prstGeom>
            <a:grp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3" name="Freeform 80"/>
            <p:cNvSpPr>
              <a:spLocks noEditPoints="1"/>
            </p:cNvSpPr>
            <p:nvPr/>
          </p:nvSpPr>
          <p:spPr bwMode="auto">
            <a:xfrm>
              <a:off x="416595" y="2605986"/>
              <a:ext cx="337018" cy="496986"/>
            </a:xfrm>
            <a:custGeom>
              <a:avLst/>
              <a:gdLst>
                <a:gd name="T0" fmla="*/ 273 w 280"/>
                <a:gd name="T1" fmla="*/ 0 h 413"/>
                <a:gd name="T2" fmla="*/ 7 w 280"/>
                <a:gd name="T3" fmla="*/ 0 h 413"/>
                <a:gd name="T4" fmla="*/ 0 w 280"/>
                <a:gd name="T5" fmla="*/ 7 h 413"/>
                <a:gd name="T6" fmla="*/ 0 w 280"/>
                <a:gd name="T7" fmla="*/ 406 h 413"/>
                <a:gd name="T8" fmla="*/ 7 w 280"/>
                <a:gd name="T9" fmla="*/ 413 h 413"/>
                <a:gd name="T10" fmla="*/ 273 w 280"/>
                <a:gd name="T11" fmla="*/ 413 h 413"/>
                <a:gd name="T12" fmla="*/ 280 w 280"/>
                <a:gd name="T13" fmla="*/ 406 h 413"/>
                <a:gd name="T14" fmla="*/ 280 w 280"/>
                <a:gd name="T15" fmla="*/ 7 h 413"/>
                <a:gd name="T16" fmla="*/ 273 w 280"/>
                <a:gd name="T17" fmla="*/ 0 h 413"/>
                <a:gd name="T18" fmla="*/ 266 w 280"/>
                <a:gd name="T19" fmla="*/ 398 h 413"/>
                <a:gd name="T20" fmla="*/ 14 w 280"/>
                <a:gd name="T21" fmla="*/ 398 h 413"/>
                <a:gd name="T22" fmla="*/ 14 w 280"/>
                <a:gd name="T23" fmla="*/ 14 h 413"/>
                <a:gd name="T24" fmla="*/ 266 w 280"/>
                <a:gd name="T25" fmla="*/ 14 h 413"/>
                <a:gd name="T26" fmla="*/ 266 w 280"/>
                <a:gd name="T27" fmla="*/ 398 h 413"/>
                <a:gd name="T28" fmla="*/ 108 w 280"/>
                <a:gd name="T29" fmla="*/ 81 h 413"/>
                <a:gd name="T30" fmla="*/ 174 w 280"/>
                <a:gd name="T31" fmla="*/ 81 h 413"/>
                <a:gd name="T32" fmla="*/ 198 w 280"/>
                <a:gd name="T33" fmla="*/ 57 h 413"/>
                <a:gd name="T34" fmla="*/ 174 w 280"/>
                <a:gd name="T35" fmla="*/ 33 h 413"/>
                <a:gd name="T36" fmla="*/ 108 w 280"/>
                <a:gd name="T37" fmla="*/ 33 h 413"/>
                <a:gd name="T38" fmla="*/ 84 w 280"/>
                <a:gd name="T39" fmla="*/ 57 h 413"/>
                <a:gd name="T40" fmla="*/ 108 w 280"/>
                <a:gd name="T41" fmla="*/ 81 h 413"/>
                <a:gd name="T42" fmla="*/ 108 w 280"/>
                <a:gd name="T43" fmla="*/ 48 h 413"/>
                <a:gd name="T44" fmla="*/ 174 w 280"/>
                <a:gd name="T45" fmla="*/ 48 h 413"/>
                <a:gd name="T46" fmla="*/ 184 w 280"/>
                <a:gd name="T47" fmla="*/ 57 h 413"/>
                <a:gd name="T48" fmla="*/ 174 w 280"/>
                <a:gd name="T49" fmla="*/ 66 h 413"/>
                <a:gd name="T50" fmla="*/ 108 w 280"/>
                <a:gd name="T51" fmla="*/ 66 h 413"/>
                <a:gd name="T52" fmla="*/ 99 w 280"/>
                <a:gd name="T53" fmla="*/ 57 h 413"/>
                <a:gd name="T54" fmla="*/ 108 w 280"/>
                <a:gd name="T55" fmla="*/ 48 h 413"/>
                <a:gd name="T56" fmla="*/ 140 w 280"/>
                <a:gd name="T57" fmla="*/ 207 h 413"/>
                <a:gd name="T58" fmla="*/ 73 w 280"/>
                <a:gd name="T59" fmla="*/ 207 h 413"/>
                <a:gd name="T60" fmla="*/ 73 w 280"/>
                <a:gd name="T61" fmla="*/ 140 h 413"/>
                <a:gd name="T62" fmla="*/ 140 w 280"/>
                <a:gd name="T63" fmla="*/ 140 h 413"/>
                <a:gd name="T64" fmla="*/ 140 w 280"/>
                <a:gd name="T65" fmla="*/ 207 h 413"/>
                <a:gd name="T66" fmla="*/ 206 w 280"/>
                <a:gd name="T67" fmla="*/ 280 h 413"/>
                <a:gd name="T68" fmla="*/ 74 w 280"/>
                <a:gd name="T69" fmla="*/ 280 h 413"/>
                <a:gd name="T70" fmla="*/ 74 w 280"/>
                <a:gd name="T71" fmla="*/ 266 h 413"/>
                <a:gd name="T72" fmla="*/ 206 w 280"/>
                <a:gd name="T73" fmla="*/ 266 h 413"/>
                <a:gd name="T74" fmla="*/ 206 w 280"/>
                <a:gd name="T75" fmla="*/ 280 h 413"/>
                <a:gd name="T76" fmla="*/ 75 w 280"/>
                <a:gd name="T77" fmla="*/ 232 h 413"/>
                <a:gd name="T78" fmla="*/ 207 w 280"/>
                <a:gd name="T79" fmla="*/ 232 h 413"/>
                <a:gd name="T80" fmla="*/ 207 w 280"/>
                <a:gd name="T81" fmla="*/ 247 h 413"/>
                <a:gd name="T82" fmla="*/ 75 w 280"/>
                <a:gd name="T83" fmla="*/ 247 h 413"/>
                <a:gd name="T84" fmla="*/ 75 w 280"/>
                <a:gd name="T85" fmla="*/ 232 h 413"/>
                <a:gd name="T86" fmla="*/ 74 w 280"/>
                <a:gd name="T87" fmla="*/ 313 h 413"/>
                <a:gd name="T88" fmla="*/ 74 w 280"/>
                <a:gd name="T89" fmla="*/ 299 h 413"/>
                <a:gd name="T90" fmla="*/ 206 w 280"/>
                <a:gd name="T91" fmla="*/ 299 h 413"/>
                <a:gd name="T92" fmla="*/ 206 w 280"/>
                <a:gd name="T93" fmla="*/ 313 h 413"/>
                <a:gd name="T94" fmla="*/ 74 w 280"/>
                <a:gd name="T95" fmla="*/ 313 h 413"/>
                <a:gd name="T96" fmla="*/ 206 w 280"/>
                <a:gd name="T97" fmla="*/ 347 h 413"/>
                <a:gd name="T98" fmla="*/ 73 w 280"/>
                <a:gd name="T99" fmla="*/ 347 h 413"/>
                <a:gd name="T100" fmla="*/ 73 w 280"/>
                <a:gd name="T101" fmla="*/ 332 h 413"/>
                <a:gd name="T102" fmla="*/ 206 w 280"/>
                <a:gd name="T103" fmla="*/ 332 h 413"/>
                <a:gd name="T104" fmla="*/ 206 w 280"/>
                <a:gd name="T105" fmla="*/ 347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0" h="413">
                  <a:moveTo>
                    <a:pt x="27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410"/>
                    <a:pt x="3" y="413"/>
                    <a:pt x="7" y="413"/>
                  </a:cubicBezTo>
                  <a:cubicBezTo>
                    <a:pt x="273" y="413"/>
                    <a:pt x="273" y="413"/>
                    <a:pt x="273" y="413"/>
                  </a:cubicBezTo>
                  <a:cubicBezTo>
                    <a:pt x="277" y="413"/>
                    <a:pt x="280" y="410"/>
                    <a:pt x="280" y="406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80" y="3"/>
                    <a:pt x="277" y="0"/>
                    <a:pt x="273" y="0"/>
                  </a:cubicBezTo>
                  <a:close/>
                  <a:moveTo>
                    <a:pt x="266" y="398"/>
                  </a:moveTo>
                  <a:cubicBezTo>
                    <a:pt x="14" y="398"/>
                    <a:pt x="14" y="398"/>
                    <a:pt x="14" y="39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66" y="14"/>
                    <a:pt x="266" y="14"/>
                    <a:pt x="266" y="14"/>
                  </a:cubicBezTo>
                  <a:lnTo>
                    <a:pt x="266" y="398"/>
                  </a:lnTo>
                  <a:close/>
                  <a:moveTo>
                    <a:pt x="108" y="81"/>
                  </a:moveTo>
                  <a:cubicBezTo>
                    <a:pt x="174" y="81"/>
                    <a:pt x="174" y="81"/>
                    <a:pt x="174" y="81"/>
                  </a:cubicBezTo>
                  <a:cubicBezTo>
                    <a:pt x="187" y="81"/>
                    <a:pt x="198" y="70"/>
                    <a:pt x="198" y="57"/>
                  </a:cubicBezTo>
                  <a:cubicBezTo>
                    <a:pt x="198" y="44"/>
                    <a:pt x="187" y="33"/>
                    <a:pt x="174" y="33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95" y="33"/>
                    <a:pt x="84" y="44"/>
                    <a:pt x="84" y="57"/>
                  </a:cubicBezTo>
                  <a:cubicBezTo>
                    <a:pt x="84" y="70"/>
                    <a:pt x="95" y="81"/>
                    <a:pt x="108" y="81"/>
                  </a:cubicBezTo>
                  <a:close/>
                  <a:moveTo>
                    <a:pt x="108" y="48"/>
                  </a:moveTo>
                  <a:cubicBezTo>
                    <a:pt x="174" y="48"/>
                    <a:pt x="174" y="48"/>
                    <a:pt x="174" y="48"/>
                  </a:cubicBezTo>
                  <a:cubicBezTo>
                    <a:pt x="179" y="48"/>
                    <a:pt x="184" y="52"/>
                    <a:pt x="184" y="57"/>
                  </a:cubicBezTo>
                  <a:cubicBezTo>
                    <a:pt x="184" y="62"/>
                    <a:pt x="179" y="66"/>
                    <a:pt x="174" y="66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03" y="66"/>
                    <a:pt x="99" y="62"/>
                    <a:pt x="99" y="57"/>
                  </a:cubicBezTo>
                  <a:cubicBezTo>
                    <a:pt x="99" y="52"/>
                    <a:pt x="103" y="48"/>
                    <a:pt x="108" y="48"/>
                  </a:cubicBezTo>
                  <a:close/>
                  <a:moveTo>
                    <a:pt x="140" y="207"/>
                  </a:moveTo>
                  <a:cubicBezTo>
                    <a:pt x="73" y="207"/>
                    <a:pt x="73" y="207"/>
                    <a:pt x="73" y="207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140" y="140"/>
                    <a:pt x="140" y="140"/>
                    <a:pt x="140" y="140"/>
                  </a:cubicBezTo>
                  <a:lnTo>
                    <a:pt x="140" y="207"/>
                  </a:lnTo>
                  <a:close/>
                  <a:moveTo>
                    <a:pt x="206" y="280"/>
                  </a:moveTo>
                  <a:cubicBezTo>
                    <a:pt x="74" y="280"/>
                    <a:pt x="74" y="280"/>
                    <a:pt x="74" y="280"/>
                  </a:cubicBezTo>
                  <a:cubicBezTo>
                    <a:pt x="74" y="266"/>
                    <a:pt x="74" y="266"/>
                    <a:pt x="74" y="266"/>
                  </a:cubicBezTo>
                  <a:cubicBezTo>
                    <a:pt x="206" y="266"/>
                    <a:pt x="206" y="266"/>
                    <a:pt x="206" y="266"/>
                  </a:cubicBezTo>
                  <a:lnTo>
                    <a:pt x="206" y="280"/>
                  </a:lnTo>
                  <a:close/>
                  <a:moveTo>
                    <a:pt x="75" y="232"/>
                  </a:moveTo>
                  <a:cubicBezTo>
                    <a:pt x="207" y="232"/>
                    <a:pt x="207" y="232"/>
                    <a:pt x="207" y="232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75" y="247"/>
                    <a:pt x="75" y="247"/>
                    <a:pt x="75" y="247"/>
                  </a:cubicBezTo>
                  <a:lnTo>
                    <a:pt x="75" y="232"/>
                  </a:lnTo>
                  <a:close/>
                  <a:moveTo>
                    <a:pt x="74" y="313"/>
                  </a:moveTo>
                  <a:cubicBezTo>
                    <a:pt x="74" y="299"/>
                    <a:pt x="74" y="299"/>
                    <a:pt x="74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313"/>
                    <a:pt x="206" y="313"/>
                    <a:pt x="206" y="313"/>
                  </a:cubicBezTo>
                  <a:lnTo>
                    <a:pt x="74" y="313"/>
                  </a:lnTo>
                  <a:close/>
                  <a:moveTo>
                    <a:pt x="206" y="347"/>
                  </a:moveTo>
                  <a:cubicBezTo>
                    <a:pt x="73" y="347"/>
                    <a:pt x="73" y="347"/>
                    <a:pt x="73" y="347"/>
                  </a:cubicBezTo>
                  <a:cubicBezTo>
                    <a:pt x="73" y="332"/>
                    <a:pt x="73" y="332"/>
                    <a:pt x="73" y="332"/>
                  </a:cubicBezTo>
                  <a:cubicBezTo>
                    <a:pt x="206" y="332"/>
                    <a:pt x="206" y="332"/>
                    <a:pt x="206" y="332"/>
                  </a:cubicBezTo>
                  <a:lnTo>
                    <a:pt x="206" y="3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6" rIns="68571" bIns="34286" numCol="1" anchor="t" anchorCtr="0" compatLnSpc="1"/>
            <a:p>
              <a:pPr defTabSz="685165"/>
              <a:r>
                <a:rPr lang="en-US" altLang="zh-CN" sz="3200" dirty="0">
                  <a:solidFill>
                    <a:srgbClr val="FFFFFF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》</a:t>
              </a:r>
              <a:endParaRPr lang="en-US" sz="32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516908" y="3157119"/>
            <a:ext cx="811530" cy="811530"/>
            <a:chOff x="173624" y="2446020"/>
            <a:chExt cx="811530" cy="811530"/>
          </a:xfrm>
          <a:solidFill>
            <a:srgbClr val="132E4A"/>
          </a:solidFill>
        </p:grpSpPr>
        <p:sp>
          <p:nvSpPr>
            <p:cNvPr id="25" name="椭圆 24"/>
            <p:cNvSpPr/>
            <p:nvPr/>
          </p:nvSpPr>
          <p:spPr>
            <a:xfrm>
              <a:off x="173624" y="2446020"/>
              <a:ext cx="811530" cy="811530"/>
            </a:xfrm>
            <a:prstGeom prst="ellipse">
              <a:avLst/>
            </a:prstGeom>
            <a:grp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6" name="Freeform 80"/>
            <p:cNvSpPr>
              <a:spLocks noEditPoints="1"/>
            </p:cNvSpPr>
            <p:nvPr/>
          </p:nvSpPr>
          <p:spPr bwMode="auto">
            <a:xfrm>
              <a:off x="416595" y="2605986"/>
              <a:ext cx="337018" cy="496986"/>
            </a:xfrm>
            <a:custGeom>
              <a:avLst/>
              <a:gdLst>
                <a:gd name="T0" fmla="*/ 273 w 280"/>
                <a:gd name="T1" fmla="*/ 0 h 413"/>
                <a:gd name="T2" fmla="*/ 7 w 280"/>
                <a:gd name="T3" fmla="*/ 0 h 413"/>
                <a:gd name="T4" fmla="*/ 0 w 280"/>
                <a:gd name="T5" fmla="*/ 7 h 413"/>
                <a:gd name="T6" fmla="*/ 0 w 280"/>
                <a:gd name="T7" fmla="*/ 406 h 413"/>
                <a:gd name="T8" fmla="*/ 7 w 280"/>
                <a:gd name="T9" fmla="*/ 413 h 413"/>
                <a:gd name="T10" fmla="*/ 273 w 280"/>
                <a:gd name="T11" fmla="*/ 413 h 413"/>
                <a:gd name="T12" fmla="*/ 280 w 280"/>
                <a:gd name="T13" fmla="*/ 406 h 413"/>
                <a:gd name="T14" fmla="*/ 280 w 280"/>
                <a:gd name="T15" fmla="*/ 7 h 413"/>
                <a:gd name="T16" fmla="*/ 273 w 280"/>
                <a:gd name="T17" fmla="*/ 0 h 413"/>
                <a:gd name="T18" fmla="*/ 266 w 280"/>
                <a:gd name="T19" fmla="*/ 398 h 413"/>
                <a:gd name="T20" fmla="*/ 14 w 280"/>
                <a:gd name="T21" fmla="*/ 398 h 413"/>
                <a:gd name="T22" fmla="*/ 14 w 280"/>
                <a:gd name="T23" fmla="*/ 14 h 413"/>
                <a:gd name="T24" fmla="*/ 266 w 280"/>
                <a:gd name="T25" fmla="*/ 14 h 413"/>
                <a:gd name="T26" fmla="*/ 266 w 280"/>
                <a:gd name="T27" fmla="*/ 398 h 413"/>
                <a:gd name="T28" fmla="*/ 108 w 280"/>
                <a:gd name="T29" fmla="*/ 81 h 413"/>
                <a:gd name="T30" fmla="*/ 174 w 280"/>
                <a:gd name="T31" fmla="*/ 81 h 413"/>
                <a:gd name="T32" fmla="*/ 198 w 280"/>
                <a:gd name="T33" fmla="*/ 57 h 413"/>
                <a:gd name="T34" fmla="*/ 174 w 280"/>
                <a:gd name="T35" fmla="*/ 33 h 413"/>
                <a:gd name="T36" fmla="*/ 108 w 280"/>
                <a:gd name="T37" fmla="*/ 33 h 413"/>
                <a:gd name="T38" fmla="*/ 84 w 280"/>
                <a:gd name="T39" fmla="*/ 57 h 413"/>
                <a:gd name="T40" fmla="*/ 108 w 280"/>
                <a:gd name="T41" fmla="*/ 81 h 413"/>
                <a:gd name="T42" fmla="*/ 108 w 280"/>
                <a:gd name="T43" fmla="*/ 48 h 413"/>
                <a:gd name="T44" fmla="*/ 174 w 280"/>
                <a:gd name="T45" fmla="*/ 48 h 413"/>
                <a:gd name="T46" fmla="*/ 184 w 280"/>
                <a:gd name="T47" fmla="*/ 57 h 413"/>
                <a:gd name="T48" fmla="*/ 174 w 280"/>
                <a:gd name="T49" fmla="*/ 66 h 413"/>
                <a:gd name="T50" fmla="*/ 108 w 280"/>
                <a:gd name="T51" fmla="*/ 66 h 413"/>
                <a:gd name="T52" fmla="*/ 99 w 280"/>
                <a:gd name="T53" fmla="*/ 57 h 413"/>
                <a:gd name="T54" fmla="*/ 108 w 280"/>
                <a:gd name="T55" fmla="*/ 48 h 413"/>
                <a:gd name="T56" fmla="*/ 140 w 280"/>
                <a:gd name="T57" fmla="*/ 207 h 413"/>
                <a:gd name="T58" fmla="*/ 73 w 280"/>
                <a:gd name="T59" fmla="*/ 207 h 413"/>
                <a:gd name="T60" fmla="*/ 73 w 280"/>
                <a:gd name="T61" fmla="*/ 140 h 413"/>
                <a:gd name="T62" fmla="*/ 140 w 280"/>
                <a:gd name="T63" fmla="*/ 140 h 413"/>
                <a:gd name="T64" fmla="*/ 140 w 280"/>
                <a:gd name="T65" fmla="*/ 207 h 413"/>
                <a:gd name="T66" fmla="*/ 206 w 280"/>
                <a:gd name="T67" fmla="*/ 280 h 413"/>
                <a:gd name="T68" fmla="*/ 74 w 280"/>
                <a:gd name="T69" fmla="*/ 280 h 413"/>
                <a:gd name="T70" fmla="*/ 74 w 280"/>
                <a:gd name="T71" fmla="*/ 266 h 413"/>
                <a:gd name="T72" fmla="*/ 206 w 280"/>
                <a:gd name="T73" fmla="*/ 266 h 413"/>
                <a:gd name="T74" fmla="*/ 206 w 280"/>
                <a:gd name="T75" fmla="*/ 280 h 413"/>
                <a:gd name="T76" fmla="*/ 75 w 280"/>
                <a:gd name="T77" fmla="*/ 232 h 413"/>
                <a:gd name="T78" fmla="*/ 207 w 280"/>
                <a:gd name="T79" fmla="*/ 232 h 413"/>
                <a:gd name="T80" fmla="*/ 207 w 280"/>
                <a:gd name="T81" fmla="*/ 247 h 413"/>
                <a:gd name="T82" fmla="*/ 75 w 280"/>
                <a:gd name="T83" fmla="*/ 247 h 413"/>
                <a:gd name="T84" fmla="*/ 75 w 280"/>
                <a:gd name="T85" fmla="*/ 232 h 413"/>
                <a:gd name="T86" fmla="*/ 74 w 280"/>
                <a:gd name="T87" fmla="*/ 313 h 413"/>
                <a:gd name="T88" fmla="*/ 74 w 280"/>
                <a:gd name="T89" fmla="*/ 299 h 413"/>
                <a:gd name="T90" fmla="*/ 206 w 280"/>
                <a:gd name="T91" fmla="*/ 299 h 413"/>
                <a:gd name="T92" fmla="*/ 206 w 280"/>
                <a:gd name="T93" fmla="*/ 313 h 413"/>
                <a:gd name="T94" fmla="*/ 74 w 280"/>
                <a:gd name="T95" fmla="*/ 313 h 413"/>
                <a:gd name="T96" fmla="*/ 206 w 280"/>
                <a:gd name="T97" fmla="*/ 347 h 413"/>
                <a:gd name="T98" fmla="*/ 73 w 280"/>
                <a:gd name="T99" fmla="*/ 347 h 413"/>
                <a:gd name="T100" fmla="*/ 73 w 280"/>
                <a:gd name="T101" fmla="*/ 332 h 413"/>
                <a:gd name="T102" fmla="*/ 206 w 280"/>
                <a:gd name="T103" fmla="*/ 332 h 413"/>
                <a:gd name="T104" fmla="*/ 206 w 280"/>
                <a:gd name="T105" fmla="*/ 347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0" h="413">
                  <a:moveTo>
                    <a:pt x="27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410"/>
                    <a:pt x="3" y="413"/>
                    <a:pt x="7" y="413"/>
                  </a:cubicBezTo>
                  <a:cubicBezTo>
                    <a:pt x="273" y="413"/>
                    <a:pt x="273" y="413"/>
                    <a:pt x="273" y="413"/>
                  </a:cubicBezTo>
                  <a:cubicBezTo>
                    <a:pt x="277" y="413"/>
                    <a:pt x="280" y="410"/>
                    <a:pt x="280" y="406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80" y="3"/>
                    <a:pt x="277" y="0"/>
                    <a:pt x="273" y="0"/>
                  </a:cubicBezTo>
                  <a:close/>
                  <a:moveTo>
                    <a:pt x="266" y="398"/>
                  </a:moveTo>
                  <a:cubicBezTo>
                    <a:pt x="14" y="398"/>
                    <a:pt x="14" y="398"/>
                    <a:pt x="14" y="39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66" y="14"/>
                    <a:pt x="266" y="14"/>
                    <a:pt x="266" y="14"/>
                  </a:cubicBezTo>
                  <a:lnTo>
                    <a:pt x="266" y="398"/>
                  </a:lnTo>
                  <a:close/>
                  <a:moveTo>
                    <a:pt x="108" y="81"/>
                  </a:moveTo>
                  <a:cubicBezTo>
                    <a:pt x="174" y="81"/>
                    <a:pt x="174" y="81"/>
                    <a:pt x="174" y="81"/>
                  </a:cubicBezTo>
                  <a:cubicBezTo>
                    <a:pt x="187" y="81"/>
                    <a:pt x="198" y="70"/>
                    <a:pt x="198" y="57"/>
                  </a:cubicBezTo>
                  <a:cubicBezTo>
                    <a:pt x="198" y="44"/>
                    <a:pt x="187" y="33"/>
                    <a:pt x="174" y="33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95" y="33"/>
                    <a:pt x="84" y="44"/>
                    <a:pt x="84" y="57"/>
                  </a:cubicBezTo>
                  <a:cubicBezTo>
                    <a:pt x="84" y="70"/>
                    <a:pt x="95" y="81"/>
                    <a:pt x="108" y="81"/>
                  </a:cubicBezTo>
                  <a:close/>
                  <a:moveTo>
                    <a:pt x="108" y="48"/>
                  </a:moveTo>
                  <a:cubicBezTo>
                    <a:pt x="174" y="48"/>
                    <a:pt x="174" y="48"/>
                    <a:pt x="174" y="48"/>
                  </a:cubicBezTo>
                  <a:cubicBezTo>
                    <a:pt x="179" y="48"/>
                    <a:pt x="184" y="52"/>
                    <a:pt x="184" y="57"/>
                  </a:cubicBezTo>
                  <a:cubicBezTo>
                    <a:pt x="184" y="62"/>
                    <a:pt x="179" y="66"/>
                    <a:pt x="174" y="66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03" y="66"/>
                    <a:pt x="99" y="62"/>
                    <a:pt x="99" y="57"/>
                  </a:cubicBezTo>
                  <a:cubicBezTo>
                    <a:pt x="99" y="52"/>
                    <a:pt x="103" y="48"/>
                    <a:pt x="108" y="48"/>
                  </a:cubicBezTo>
                  <a:close/>
                  <a:moveTo>
                    <a:pt x="140" y="207"/>
                  </a:moveTo>
                  <a:cubicBezTo>
                    <a:pt x="73" y="207"/>
                    <a:pt x="73" y="207"/>
                    <a:pt x="73" y="207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140" y="140"/>
                    <a:pt x="140" y="140"/>
                    <a:pt x="140" y="140"/>
                  </a:cubicBezTo>
                  <a:lnTo>
                    <a:pt x="140" y="207"/>
                  </a:lnTo>
                  <a:close/>
                  <a:moveTo>
                    <a:pt x="206" y="280"/>
                  </a:moveTo>
                  <a:cubicBezTo>
                    <a:pt x="74" y="280"/>
                    <a:pt x="74" y="280"/>
                    <a:pt x="74" y="280"/>
                  </a:cubicBezTo>
                  <a:cubicBezTo>
                    <a:pt x="74" y="266"/>
                    <a:pt x="74" y="266"/>
                    <a:pt x="74" y="266"/>
                  </a:cubicBezTo>
                  <a:cubicBezTo>
                    <a:pt x="206" y="266"/>
                    <a:pt x="206" y="266"/>
                    <a:pt x="206" y="266"/>
                  </a:cubicBezTo>
                  <a:lnTo>
                    <a:pt x="206" y="280"/>
                  </a:lnTo>
                  <a:close/>
                  <a:moveTo>
                    <a:pt x="75" y="232"/>
                  </a:moveTo>
                  <a:cubicBezTo>
                    <a:pt x="207" y="232"/>
                    <a:pt x="207" y="232"/>
                    <a:pt x="207" y="232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75" y="247"/>
                    <a:pt x="75" y="247"/>
                    <a:pt x="75" y="247"/>
                  </a:cubicBezTo>
                  <a:lnTo>
                    <a:pt x="75" y="232"/>
                  </a:lnTo>
                  <a:close/>
                  <a:moveTo>
                    <a:pt x="74" y="313"/>
                  </a:moveTo>
                  <a:cubicBezTo>
                    <a:pt x="74" y="299"/>
                    <a:pt x="74" y="299"/>
                    <a:pt x="74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313"/>
                    <a:pt x="206" y="313"/>
                    <a:pt x="206" y="313"/>
                  </a:cubicBezTo>
                  <a:lnTo>
                    <a:pt x="74" y="313"/>
                  </a:lnTo>
                  <a:close/>
                  <a:moveTo>
                    <a:pt x="206" y="347"/>
                  </a:moveTo>
                  <a:cubicBezTo>
                    <a:pt x="73" y="347"/>
                    <a:pt x="73" y="347"/>
                    <a:pt x="73" y="347"/>
                  </a:cubicBezTo>
                  <a:cubicBezTo>
                    <a:pt x="73" y="332"/>
                    <a:pt x="73" y="332"/>
                    <a:pt x="73" y="332"/>
                  </a:cubicBezTo>
                  <a:cubicBezTo>
                    <a:pt x="206" y="332"/>
                    <a:pt x="206" y="332"/>
                    <a:pt x="206" y="332"/>
                  </a:cubicBezTo>
                  <a:lnTo>
                    <a:pt x="206" y="3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6" rIns="68571" bIns="34286" numCol="1" anchor="t" anchorCtr="0" compatLnSpc="1"/>
            <a:p>
              <a:pPr defTabSz="685165"/>
              <a:r>
                <a:rPr lang="en-US" altLang="zh-CN" sz="3200" dirty="0">
                  <a:solidFill>
                    <a:srgbClr val="FFFFFF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》</a:t>
              </a:r>
              <a:endParaRPr lang="en-US" sz="32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661885" y="3054565"/>
            <a:ext cx="1710393" cy="64008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+mn-ea"/>
              </a:rPr>
              <a:t>源码包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688923" y="2991457"/>
            <a:ext cx="1741206" cy="64008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+mn-ea"/>
              </a:rPr>
              <a:t>gcc make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657095" y="3097400"/>
            <a:ext cx="1710393" cy="118872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+mn-ea"/>
              </a:rPr>
              <a:t>可以执行的程序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709655" y="3128007"/>
            <a:ext cx="1710393" cy="64008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+mn-ea"/>
              </a:rPr>
              <a:t>运行安装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73489" y="2320941"/>
            <a:ext cx="2483893" cy="2483893"/>
          </a:xfrm>
          <a:prstGeom prst="ellipse">
            <a:avLst/>
          </a:prstGeom>
          <a:noFill/>
          <a:ln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38785" y="1284605"/>
            <a:ext cx="1264285" cy="51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2800" b="1">
                <a:latin typeface="Courier 10 Pitch" charset="0"/>
                <a:ea typeface="新宋体" charset="0"/>
                <a:sym typeface="+mn-ea"/>
              </a:rPr>
              <a:t>流程图</a:t>
            </a:r>
            <a:endParaRPr lang="x-none" altLang="zh-CN" sz="2800" b="1">
              <a:latin typeface="Courier 10 Pitch" charset="0"/>
              <a:ea typeface="新宋体" charset="0"/>
              <a:sym typeface="+mn-ea"/>
            </a:endParaRPr>
          </a:p>
        </p:txBody>
      </p:sp>
      <p:cxnSp>
        <p:nvCxnSpPr>
          <p:cNvPr id="40" name="直接连接符 4"/>
          <p:cNvCxnSpPr/>
          <p:nvPr/>
        </p:nvCxnSpPr>
        <p:spPr>
          <a:xfrm>
            <a:off x="7644130" y="357505"/>
            <a:ext cx="4372610" cy="0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27" grpId="2"/>
      <p:bldP spid="27" grpId="3"/>
      <p:bldP spid="27" grpId="4"/>
      <p:bldP spid="27" grpId="5"/>
      <p:bldP spid="27" grpId="6"/>
      <p:bldP spid="27" grpId="7"/>
      <p:bldP spid="27" grpId="8"/>
      <p:bldP spid="27" grpId="9"/>
      <p:bldP spid="27" grpId="10"/>
      <p:bldP spid="31" grpId="0"/>
      <p:bldP spid="33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4"/>
          <p:cNvCxnSpPr/>
          <p:nvPr/>
        </p:nvCxnSpPr>
        <p:spPr>
          <a:xfrm>
            <a:off x="7644130" y="357505"/>
            <a:ext cx="4372610" cy="0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41985" y="1556385"/>
            <a:ext cx="5393055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800">
                <a:latin typeface="Microsoft YaHei" charset="0"/>
                <a:ea typeface="Microsoft YaHei" charset="0"/>
              </a:rPr>
              <a:t>步骤</a:t>
            </a:r>
            <a:endParaRPr lang="zh-CN" altLang="en-US" sz="2800">
              <a:latin typeface="Microsoft YaHei" charset="0"/>
              <a:ea typeface="Microsoft YaHei" charset="0"/>
            </a:endParaRPr>
          </a:p>
          <a:p>
            <a:pPr algn="l"/>
            <a:r>
              <a:rPr lang="zh-CN" altLang="en-US" sz="2400"/>
              <a:t>    </a:t>
            </a:r>
            <a:r>
              <a:rPr lang="zh-CN" altLang="en-US" sz="2400" b="1">
                <a:latin typeface="新宋体" charset="0"/>
                <a:ea typeface="新宋体" charset="0"/>
              </a:rPr>
              <a:t>1:安装gcc与make</a:t>
            </a:r>
            <a:endParaRPr lang="zh-CN" altLang="en-US" sz="2400" b="1">
              <a:latin typeface="新宋体" charset="0"/>
              <a:ea typeface="新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3415" y="2825115"/>
            <a:ext cx="6373495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x-none" altLang="zh-CN" sz="2400"/>
              <a:t>    </a:t>
            </a:r>
            <a:r>
              <a:rPr lang="zh-CN" altLang="en-US" sz="2400" b="1">
                <a:latin typeface="新宋体" charset="0"/>
                <a:ea typeface="新宋体" charset="0"/>
              </a:rPr>
              <a:t>2:tar解包,释放源代码至指定目录</a:t>
            </a:r>
            <a:endParaRPr lang="zh-CN" altLang="en-US" sz="2400" b="1">
              <a:latin typeface="新宋体" charset="0"/>
              <a:ea typeface="新宋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4030" y="4299585"/>
            <a:ext cx="1010666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2000"/>
              <a:t>     </a:t>
            </a:r>
            <a:r>
              <a:rPr lang="x-none" altLang="zh-CN" sz="2400" b="1"/>
              <a:t> </a:t>
            </a:r>
            <a:r>
              <a:rPr lang="zh-CN" altLang="en-US" sz="2400" b="1"/>
              <a:t>3:  ./configure 配置,指定安装目录/功能模块等选项                           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32585" y="5934710"/>
            <a:ext cx="8276590" cy="822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 ./configure  </a:t>
            </a:r>
            <a:r>
              <a:rPr lang="zh-CN" altLang="en-US" sz="2400">
                <a:solidFill>
                  <a:srgbClr val="FF0000"/>
                </a:solidFill>
              </a:rPr>
              <a:t>--prefix</a:t>
            </a:r>
            <a:r>
              <a:rPr lang="zh-CN" altLang="en-US" sz="2400"/>
              <a:t>=</a:t>
            </a:r>
            <a:r>
              <a:rPr lang="zh-CN" altLang="en-US" sz="2400">
                <a:latin typeface="新宋体" charset="0"/>
                <a:ea typeface="新宋体" charset="0"/>
                <a:sym typeface="+mn-ea"/>
              </a:rPr>
              <a:t>安装目录</a:t>
            </a:r>
            <a:r>
              <a:rPr lang="zh-CN" altLang="en-US" sz="2400"/>
              <a:t>   </a:t>
            </a:r>
            <a:endParaRPr lang="zh-CN" altLang="en-US" sz="2400"/>
          </a:p>
          <a:p>
            <a:r>
              <a:rPr lang="zh-CN" altLang="en-US" sz="2400"/>
              <a:t>                       </a:t>
            </a:r>
            <a:r>
              <a:rPr lang="zh-CN" altLang="en-US" sz="2400" b="1"/>
              <a:t>安装目录默认（/usr/local/*/）</a:t>
            </a:r>
            <a:endParaRPr lang="zh-CN" altLang="en-US" sz="2400" b="1"/>
          </a:p>
        </p:txBody>
      </p:sp>
      <p:sp>
        <p:nvSpPr>
          <p:cNvPr id="10" name="文本框 9"/>
          <p:cNvSpPr txBox="1"/>
          <p:nvPr/>
        </p:nvSpPr>
        <p:spPr>
          <a:xfrm>
            <a:off x="1692910" y="3602355"/>
            <a:ext cx="9751695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tar -xf /tools/inotify-tools-3.13.tar.gz  -C  </a:t>
            </a:r>
            <a:r>
              <a:rPr lang="x-none" altLang="zh-CN" sz="2400"/>
              <a:t>/目录路径</a:t>
            </a:r>
            <a:r>
              <a:rPr lang="zh-CN" altLang="en-US" sz="2400"/>
              <a:t> 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748155" y="5537200"/>
            <a:ext cx="6955155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cd /inotify-tools-3.13/</a:t>
            </a:r>
            <a:endParaRPr lang="zh-CN" altLang="en-US"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4598035" y="4793615"/>
            <a:ext cx="6532245" cy="822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FF0000"/>
                </a:solidFill>
                <a:sym typeface="+mn-ea"/>
              </a:rPr>
              <a:t>作用1:检测系统是否安装gcc与make</a:t>
            </a:r>
            <a:endParaRPr lang="zh-CN" altLang="en-US" sz="2400" b="1">
              <a:solidFill>
                <a:srgbClr val="FF0000"/>
              </a:solidFill>
            </a:endParaRPr>
          </a:p>
          <a:p>
            <a:r>
              <a:rPr lang="zh-CN" altLang="en-US" sz="2400" b="1">
                <a:solidFill>
                  <a:srgbClr val="FF0000"/>
                </a:solidFill>
                <a:sym typeface="+mn-ea"/>
              </a:rPr>
              <a:t>作用2:指定安装目录/功能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7" grpId="4"/>
      <p:bldP spid="7" grpId="5"/>
      <p:bldP spid="7" grpId="6"/>
      <p:bldP spid="7" grpId="7"/>
      <p:bldP spid="7" grpId="8"/>
      <p:bldP spid="7" grpId="9"/>
      <p:bldP spid="7" grpId="10"/>
      <p:bldP spid="7" grpId="11"/>
      <p:bldP spid="7" grpId="12"/>
      <p:bldP spid="7" grpId="13"/>
      <p:bldP spid="7" grpId="14"/>
      <p:bldP spid="7" grpId="1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77290" y="1652270"/>
            <a:ext cx="7381875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x-none" altLang="zh-CN" sz="2400" b="1">
                <a:latin typeface="新宋体" charset="0"/>
                <a:ea typeface="新宋体" charset="0"/>
              </a:rPr>
              <a:t>4</a:t>
            </a:r>
            <a:r>
              <a:rPr lang="zh-CN" altLang="en-US" sz="2400" b="1">
                <a:latin typeface="新宋体" charset="0"/>
                <a:ea typeface="新宋体" charset="0"/>
              </a:rPr>
              <a:t>:make 编译,生成可执行的二进制程序文件</a:t>
            </a:r>
            <a:endParaRPr lang="zh-CN" altLang="en-US" sz="2400" b="1">
              <a:latin typeface="新宋体" charset="0"/>
              <a:ea typeface="新宋体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32205" y="2438400"/>
            <a:ext cx="8461375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x-none" altLang="zh-CN" sz="2400" b="1">
                <a:latin typeface="新宋体" charset="0"/>
                <a:ea typeface="新宋体" charset="0"/>
              </a:rPr>
              <a:t>5</a:t>
            </a:r>
            <a:r>
              <a:rPr lang="zh-CN" altLang="en-US" sz="2400" b="1">
                <a:latin typeface="新宋体" charset="0"/>
                <a:ea typeface="新宋体" charset="0"/>
              </a:rPr>
              <a:t>:make install 安装,将编译好的文件复制到安装目录</a:t>
            </a:r>
            <a:endParaRPr lang="zh-CN" altLang="en-US" sz="2400" b="1">
              <a:latin typeface="新宋体" charset="0"/>
              <a:ea typeface="新宋体" charset="0"/>
            </a:endParaRPr>
          </a:p>
        </p:txBody>
      </p:sp>
      <p:cxnSp>
        <p:nvCxnSpPr>
          <p:cNvPr id="8" name="直接连接符 4"/>
          <p:cNvCxnSpPr/>
          <p:nvPr/>
        </p:nvCxnSpPr>
        <p:spPr>
          <a:xfrm>
            <a:off x="7644130" y="357505"/>
            <a:ext cx="4372610" cy="0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81100" y="3161030"/>
            <a:ext cx="25400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2400" b="1">
                <a:latin typeface="新宋体" charset="0"/>
                <a:ea typeface="新宋体" charset="0"/>
              </a:rPr>
              <a:t>6：</a:t>
            </a:r>
            <a:r>
              <a:rPr lang="zh-CN" altLang="en-US" sz="2400" b="1">
                <a:latin typeface="新宋体" charset="0"/>
                <a:ea typeface="新宋体" charset="0"/>
              </a:rPr>
              <a:t>检验 </a:t>
            </a:r>
            <a:endParaRPr lang="zh-CN" altLang="en-US" sz="2400" b="1">
              <a:latin typeface="新宋体" charset="0"/>
              <a:ea typeface="新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9715" y="3749040"/>
            <a:ext cx="4485005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ls /opt/myrpm/bin/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194435" y="4577715"/>
            <a:ext cx="8800465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2400" b="1"/>
              <a:t>源码包的卸载：       rm -rf 安装目录</a:t>
            </a:r>
            <a:endParaRPr lang="x-none" altLang="zh-CN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/>
      </p:transition>
    </mc:Choice>
    <mc:Fallback>
      <p:transition spd="slow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53415" y="1362075"/>
            <a:ext cx="9789160" cy="1920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yum -y install gcc pcre-devel openssl-devel      //安装依赖包</a:t>
            </a:r>
            <a:endParaRPr lang="zh-CN" altLang="en-US" sz="2400" b="1"/>
          </a:p>
          <a:p>
            <a:r>
              <a:rPr lang="zh-CN" altLang="en-US" sz="2400" b="1"/>
              <a:t>useradd -s /sbin/nologin nginx</a:t>
            </a:r>
            <a:endParaRPr lang="zh-CN" altLang="en-US" sz="2400" b="1"/>
          </a:p>
          <a:p>
            <a:r>
              <a:rPr lang="zh-CN" altLang="en-US" sz="2400" b="1"/>
              <a:t>tar  -xf   nginx-1.10.3.tar.gz</a:t>
            </a:r>
            <a:endParaRPr lang="zh-CN" altLang="en-US" sz="2400" b="1"/>
          </a:p>
          <a:p>
            <a:r>
              <a:rPr lang="zh-CN" altLang="en-US" sz="2400" b="1"/>
              <a:t>cd  nginx-1.10.3</a:t>
            </a:r>
            <a:endParaRPr lang="zh-CN" altLang="en-US" sz="2400" b="1"/>
          </a:p>
          <a:p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452120" y="3359785"/>
            <a:ext cx="10448925" cy="1920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ym typeface="+mn-ea"/>
              </a:rPr>
              <a:t>./configure   \</a:t>
            </a:r>
            <a:endParaRPr lang="zh-CN" altLang="en-US" sz="2400" b="1"/>
          </a:p>
          <a:p>
            <a:r>
              <a:rPr lang="zh-CN" altLang="en-US" sz="2400" b="1">
                <a:sym typeface="+mn-ea"/>
              </a:rPr>
              <a:t>&gt; 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--prefix</a:t>
            </a:r>
            <a:r>
              <a:rPr lang="zh-CN" altLang="en-US" sz="2400" b="1">
                <a:sym typeface="+mn-ea"/>
              </a:rPr>
              <a:t>=/usr/local/nginx   \                //指定安装路径</a:t>
            </a:r>
            <a:endParaRPr lang="zh-CN" altLang="en-US" sz="2400" b="1"/>
          </a:p>
          <a:p>
            <a:r>
              <a:rPr lang="zh-CN" altLang="en-US" sz="2400" b="1">
                <a:sym typeface="+mn-ea"/>
              </a:rPr>
              <a:t>&gt; 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--user</a:t>
            </a:r>
            <a:r>
              <a:rPr lang="zh-CN" altLang="en-US" sz="2400" b="1">
                <a:sym typeface="+mn-ea"/>
              </a:rPr>
              <a:t>=nginx   \                            //指定用户</a:t>
            </a:r>
            <a:endParaRPr lang="zh-CN" altLang="en-US" sz="2400" b="1"/>
          </a:p>
          <a:p>
            <a:r>
              <a:rPr lang="zh-CN" altLang="en-US" sz="2400" b="1">
                <a:sym typeface="+mn-ea"/>
              </a:rPr>
              <a:t>&gt; 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--group</a:t>
            </a:r>
            <a:r>
              <a:rPr lang="zh-CN" altLang="en-US" sz="2400" b="1">
                <a:sym typeface="+mn-ea"/>
              </a:rPr>
              <a:t>=nginx  \                            //指定组</a:t>
            </a:r>
            <a:endParaRPr lang="zh-CN" altLang="en-US" sz="2400" b="1"/>
          </a:p>
          <a:p>
            <a:r>
              <a:rPr lang="zh-CN" altLang="en-US" sz="2400" b="1">
                <a:sym typeface="+mn-ea"/>
              </a:rPr>
              <a:t>&gt; 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--with-http_ssl_module </a:t>
            </a:r>
            <a:r>
              <a:rPr lang="zh-CN" altLang="en-US" sz="2400" b="1">
                <a:sym typeface="+mn-ea"/>
              </a:rPr>
              <a:t>                       //开启SSL加密功能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2848610" y="631825"/>
            <a:ext cx="5638800" cy="51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atin typeface="新宋体" charset="0"/>
                <a:ea typeface="新宋体" charset="0"/>
                <a:sym typeface="+mn-ea"/>
              </a:rPr>
              <a:t>使用源码包安装nginx软件包</a:t>
            </a:r>
            <a:endParaRPr lang="zh-CN" altLang="en-US" sz="2800" b="1">
              <a:latin typeface="新宋体" charset="0"/>
              <a:ea typeface="新宋体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3105" y="5649595"/>
            <a:ext cx="6057265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新宋体" charset="0"/>
                <a:ea typeface="新宋体" charset="0"/>
              </a:rPr>
              <a:t> make &amp;&amp; make install    //编译并安装</a:t>
            </a:r>
            <a:endParaRPr lang="zh-CN" altLang="en-US" sz="2400" b="1">
              <a:latin typeface="新宋体" charset="0"/>
              <a:ea typeface="新宋体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1130</Words>
  <Application>Kingsoft Office WPP</Application>
  <PresentationFormat>自定义</PresentationFormat>
  <Paragraphs>111</Paragraphs>
  <Slides>11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点线商务模板</dc:title>
  <dc:creator>第一PPT</dc:creator>
  <cp:keywords>www.1ppt.com</cp:keywords>
  <dc:description>第一PPT，www.1ppt.com</dc:description>
  <cp:lastModifiedBy>root</cp:lastModifiedBy>
  <cp:revision>50</cp:revision>
  <dcterms:created xsi:type="dcterms:W3CDTF">2018-11-19T11:28:51Z</dcterms:created>
  <dcterms:modified xsi:type="dcterms:W3CDTF">2018-11-19T11:28:51Z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