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59" r:id="rId4"/>
    <p:sldId id="262" r:id="rId6"/>
    <p:sldId id="284" r:id="rId7"/>
    <p:sldId id="260" r:id="rId8"/>
    <p:sldId id="282" r:id="rId9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8E7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58" d="100"/>
          <a:sy n="58" d="100"/>
        </p:scale>
        <p:origin x="-78" y="-1578"/>
      </p:cViewPr>
      <p:guideLst>
        <p:guide orient="horz" pos="2160"/>
        <p:guide pos="375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微软雅黑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微软雅黑" pitchFamily="34" charset="-122"/>
              </a:defRPr>
            </a:lvl1pPr>
          </a:lstStyle>
          <a:p>
            <a:fld id="{8BEFEC64-3B02-48AC-B709-B2823D518D38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微软雅黑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微软雅黑" pitchFamily="34" charset="-122"/>
              </a:defRPr>
            </a:lvl1pPr>
          </a:lstStyle>
          <a:p>
            <a:fld id="{2587AEE7-B495-4867-BA7D-C57079FABFCA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微软雅黑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微软雅黑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微软雅黑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微软雅黑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微软雅黑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587AEE7-B495-4867-BA7D-C57079FABFCA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11416864" y="6611779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www.1ppt.com/hangye/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www.1ppt.com/sucai/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www.1ppt.com/tubiao/    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www.1ppt.com/powerpoint/    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www.1ppt.com/excel/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www.1ppt.com/kejian/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www.1ppt.com/shiti/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www.1ppt.com/jiaoan/      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字体下载：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www.1ppt.com/ziti/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微软雅黑" pitchFamily="34" charset="-122"/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微软雅黑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微软雅黑" pitchFamily="34" charset="-122"/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微软雅黑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charset="0"/>
        <a:buChar char="•"/>
        <a:defRPr sz="2800" kern="1200">
          <a:solidFill>
            <a:schemeClr val="tx1"/>
          </a:solidFill>
          <a:latin typeface="+mn-lt"/>
          <a:ea typeface="微软雅黑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400" kern="1200">
          <a:solidFill>
            <a:schemeClr val="tx1"/>
          </a:solidFill>
          <a:latin typeface="+mn-lt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882650" y="1051560"/>
            <a:ext cx="10699115" cy="2186305"/>
          </a:xfrm>
        </p:spPr>
        <p:txBody>
          <a:bodyPr/>
          <a:p>
            <a:r>
              <a:rPr lang="x-none" altLang="zh-CN" sz="9600">
                <a:latin typeface="黑体" charset="0"/>
                <a:ea typeface="黑体" charset="0"/>
              </a:rPr>
              <a:t>   </a:t>
            </a:r>
            <a:r>
              <a:rPr lang="x-none" altLang="zh-CN" sz="9600" b="1">
                <a:solidFill>
                  <a:schemeClr val="accent2"/>
                </a:solidFill>
                <a:latin typeface="黑体" charset="0"/>
                <a:ea typeface="黑体" charset="0"/>
              </a:rPr>
              <a:t> </a:t>
            </a:r>
            <a:r>
              <a:rPr lang="x-none" altLang="zh-CN" sz="9600" b="1">
                <a:solidFill>
                  <a:srgbClr val="00B0F0"/>
                </a:solidFill>
                <a:latin typeface="黑体" charset="0"/>
                <a:ea typeface="黑体" charset="0"/>
              </a:rPr>
              <a:t> 缓存DNS</a:t>
            </a:r>
            <a:endParaRPr lang="x-none" altLang="zh-CN" sz="9600" b="1">
              <a:solidFill>
                <a:srgbClr val="00B0F0"/>
              </a:solidFill>
              <a:latin typeface="黑体" charset="0"/>
              <a:ea typeface="黑体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322570" y="3484880"/>
            <a:ext cx="1799590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 sz="3600" b="1">
                <a:solidFill>
                  <a:schemeClr val="tx1"/>
                </a:solidFill>
              </a:rPr>
              <a:t>赖东儒</a:t>
            </a:r>
            <a:endParaRPr lang="x-none" altLang="zh-CN" sz="3600" b="1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文本框 67"/>
          <p:cNvSpPr txBox="1"/>
          <p:nvPr/>
        </p:nvSpPr>
        <p:spPr>
          <a:xfrm>
            <a:off x="1460500" y="1427480"/>
            <a:ext cx="9805670" cy="5090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 sz="2800">
                <a:solidFill>
                  <a:schemeClr val="accent4"/>
                </a:solidFill>
              </a:rPr>
              <a:t>                 </a:t>
            </a:r>
            <a:r>
              <a:rPr lang="x-none" altLang="zh-CN" sz="4000" b="1">
                <a:solidFill>
                  <a:schemeClr val="accent4"/>
                </a:solidFill>
              </a:rPr>
              <a:t>互联网DNS角色</a:t>
            </a:r>
            <a:endParaRPr lang="x-none" altLang="zh-CN" sz="4000" b="1">
              <a:solidFill>
                <a:schemeClr val="accent4"/>
              </a:solidFill>
            </a:endParaRPr>
          </a:p>
          <a:p>
            <a:r>
              <a:rPr lang="zh-CN" altLang="en-US" sz="3200" b="1">
                <a:solidFill>
                  <a:schemeClr val="accent4"/>
                </a:solidFill>
              </a:rPr>
              <a:t>权威/官方DNS服务器的特点：</a:t>
            </a:r>
            <a:endParaRPr lang="zh-CN" altLang="en-US" sz="3200" b="1">
              <a:solidFill>
                <a:schemeClr val="accent4"/>
              </a:solidFill>
            </a:endParaRPr>
          </a:p>
          <a:p>
            <a:r>
              <a:rPr lang="zh-CN" altLang="en-US" sz="3200" b="1">
                <a:solidFill>
                  <a:schemeClr val="accent4"/>
                </a:solidFill>
              </a:rPr>
              <a:t>至少管理一个DNS区域,，需要IANA等官方机构授权</a:t>
            </a:r>
            <a:endParaRPr lang="zh-CN" altLang="en-US" sz="3200" b="1">
              <a:solidFill>
                <a:schemeClr val="accent4"/>
              </a:solidFill>
            </a:endParaRPr>
          </a:p>
          <a:p>
            <a:r>
              <a:rPr lang="zh-CN" altLang="en-US" sz="3200" b="1">
                <a:solidFill>
                  <a:schemeClr val="accent4"/>
                </a:solidFill>
              </a:rPr>
              <a:t>典型应用：根域DNS、一级域DNS、二级域DNS、三级域DNS、.. ..</a:t>
            </a:r>
            <a:endParaRPr lang="zh-CN" altLang="en-US" sz="3200" b="1">
              <a:solidFill>
                <a:schemeClr val="accent4"/>
              </a:solidFill>
            </a:endParaRPr>
          </a:p>
          <a:p>
            <a:r>
              <a:rPr lang="zh-CN" altLang="en-US" sz="3200" b="1">
                <a:solidFill>
                  <a:schemeClr val="accent4"/>
                </a:solidFill>
              </a:rPr>
              <a:t>缓存DNS服务器的特点：</a:t>
            </a:r>
            <a:endParaRPr lang="zh-CN" altLang="en-US" sz="3200" b="1">
              <a:solidFill>
                <a:schemeClr val="accent4"/>
              </a:solidFill>
            </a:endParaRPr>
          </a:p>
          <a:p>
            <a:r>
              <a:rPr lang="zh-CN" altLang="en-US" sz="3200" b="1">
                <a:solidFill>
                  <a:schemeClr val="accent4"/>
                </a:solidFill>
              </a:rPr>
              <a:t>不需要管理任何DNS区域，但是能够替客户机查询，而且通过缓存、复用查询结果来加快响应速度</a:t>
            </a:r>
            <a:endParaRPr lang="zh-CN" altLang="en-US" sz="3200" b="1">
              <a:solidFill>
                <a:schemeClr val="accent4"/>
              </a:solidFill>
            </a:endParaRPr>
          </a:p>
          <a:p>
            <a:r>
              <a:rPr lang="zh-CN" altLang="en-US" sz="3200" b="1">
                <a:solidFill>
                  <a:schemeClr val="accent4"/>
                </a:solidFill>
              </a:rPr>
              <a:t>典型应用：ISP服务商、企业局域网</a:t>
            </a:r>
            <a:endParaRPr lang="zh-CN" altLang="en-US" sz="3200" b="1">
              <a:solidFill>
                <a:schemeClr val="accent4"/>
              </a:solidFill>
            </a:endParaRPr>
          </a:p>
          <a:p>
            <a:endParaRPr lang="zh-CN" altLang="en-US" sz="3200" b="1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-374015" y="369570"/>
            <a:ext cx="13418820" cy="7010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x-none" altLang="zh-CN" sz="3200">
                <a:solidFill>
                  <a:schemeClr val="accent4"/>
                </a:solidFill>
              </a:rPr>
              <a:t> </a:t>
            </a:r>
            <a:r>
              <a:rPr lang="x-none" altLang="zh-CN" sz="3200" b="1">
                <a:solidFill>
                  <a:schemeClr val="accent4"/>
                </a:solidFill>
              </a:rPr>
              <a:t> </a:t>
            </a:r>
            <a:r>
              <a:rPr lang="x-none" altLang="zh-CN" sz="3600" b="1">
                <a:solidFill>
                  <a:schemeClr val="accent4"/>
                </a:solidFill>
              </a:rPr>
              <a:t>  </a:t>
            </a:r>
            <a:r>
              <a:rPr lang="x-none" altLang="zh-CN" sz="4000" b="1">
                <a:solidFill>
                  <a:schemeClr val="accent4"/>
                </a:solidFill>
              </a:rPr>
              <a:t>缓存DNS：</a:t>
            </a:r>
            <a:r>
              <a:rPr lang="zh-CN" altLang="en-US" sz="4000" b="1">
                <a:solidFill>
                  <a:schemeClr val="accent4"/>
                </a:solidFill>
              </a:rPr>
              <a:t>利用内存进行缓存解析记录，加速解析</a:t>
            </a:r>
            <a:endParaRPr lang="zh-CN" altLang="en-US" sz="4000" b="1">
              <a:solidFill>
                <a:schemeClr val="accent4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文本框 59"/>
          <p:cNvSpPr txBox="1"/>
          <p:nvPr/>
        </p:nvSpPr>
        <p:spPr>
          <a:xfrm>
            <a:off x="69215" y="129540"/>
            <a:ext cx="5027930" cy="7010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 sz="4000" b="1">
                <a:solidFill>
                  <a:schemeClr val="accent4"/>
                </a:solidFill>
              </a:rPr>
              <a:t>缓存DNS的适用场景</a:t>
            </a:r>
            <a:r>
              <a:rPr lang="x-none" altLang="zh-CN" sz="4000">
                <a:solidFill>
                  <a:schemeClr val="accent4"/>
                </a:solidFill>
              </a:rPr>
              <a:t>：</a:t>
            </a:r>
            <a:endParaRPr lang="x-none" altLang="zh-CN" sz="4000">
              <a:solidFill>
                <a:schemeClr val="accent4"/>
              </a:solidFill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67945" y="871220"/>
            <a:ext cx="8564880" cy="7010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zh-CN" sz="4000" b="1">
                <a:solidFill>
                  <a:schemeClr val="accent4"/>
                </a:solidFill>
              </a:rPr>
              <a:t>-互联网出口带宽较低的企业局域网络</a:t>
            </a:r>
            <a:endParaRPr lang="x-none" altLang="zh-CN" sz="4000" b="1">
              <a:solidFill>
                <a:schemeClr val="accent4"/>
              </a:solidFill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118110" y="1621155"/>
            <a:ext cx="6532880" cy="7010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zh-CN" sz="4000" b="1">
                <a:solidFill>
                  <a:schemeClr val="accent4"/>
                </a:solidFill>
              </a:rPr>
              <a:t>-ISP服务商的公共DNS服务器</a:t>
            </a:r>
            <a:endParaRPr lang="x-none" altLang="zh-CN" sz="4000" b="1">
              <a:solidFill>
                <a:schemeClr val="accent4"/>
              </a:solidFill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45085" y="3528695"/>
            <a:ext cx="9133205" cy="7010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 b="1">
                <a:solidFill>
                  <a:schemeClr val="accent4"/>
                </a:solidFill>
              </a:rPr>
              <a:t>缓存DNS服务器的解析记录来源</a:t>
            </a:r>
            <a:r>
              <a:rPr lang="zh-CN" altLang="en-US" sz="4000">
                <a:solidFill>
                  <a:schemeClr val="accent4"/>
                </a:solidFill>
              </a:rPr>
              <a:t>：</a:t>
            </a:r>
            <a:endParaRPr lang="zh-CN" altLang="en-US" sz="4000">
              <a:solidFill>
                <a:schemeClr val="accent4"/>
              </a:solidFill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-71120" y="4333875"/>
            <a:ext cx="13452475" cy="1371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800" b="1">
                <a:solidFill>
                  <a:schemeClr val="accent4"/>
                </a:solidFill>
              </a:rPr>
              <a:t>方式1：全局转发：将请求转发给指定的公共DNS（其他缓存DNS）</a:t>
            </a:r>
            <a:r>
              <a:rPr lang="x-none" altLang="zh-CN" sz="2800" b="1">
                <a:solidFill>
                  <a:schemeClr val="accent4"/>
                </a:solidFill>
              </a:rPr>
              <a:t>，</a:t>
            </a:r>
            <a:endParaRPr lang="x-none" altLang="zh-CN" sz="2800" b="1">
              <a:solidFill>
                <a:schemeClr val="accent4"/>
              </a:solidFill>
            </a:endParaRPr>
          </a:p>
          <a:p>
            <a:pPr algn="l"/>
            <a:r>
              <a:rPr lang="zh-CN" altLang="en-US" sz="2800" b="1">
                <a:solidFill>
                  <a:schemeClr val="accent4"/>
                </a:solidFill>
              </a:rPr>
              <a:t>请求递归服务</a:t>
            </a:r>
            <a:endParaRPr lang="zh-CN" altLang="en-US" sz="2800" b="1">
              <a:solidFill>
                <a:schemeClr val="accent4"/>
              </a:solidFill>
            </a:endParaRPr>
          </a:p>
          <a:p>
            <a:pPr algn="l"/>
            <a:r>
              <a:rPr lang="zh-CN" altLang="en-US" sz="2800" b="1">
                <a:solidFill>
                  <a:schemeClr val="accent4"/>
                </a:solidFill>
              </a:rPr>
              <a:t>方式2：根域迭代：依次向根、一级、二级……域的DNS服务器迭代</a:t>
            </a:r>
            <a:endParaRPr lang="zh-CN" altLang="en-US" sz="2800" b="1">
              <a:solidFill>
                <a:schemeClr val="accent4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835" y="229870"/>
            <a:ext cx="10467975" cy="5948045"/>
          </a:xfrm>
        </p:spPr>
        <p:txBody>
          <a:bodyPr>
            <a:normAutofit lnSpcReduction="10000"/>
          </a:bodyPr>
          <a:p>
            <a:pPr marL="0" indent="0">
              <a:buNone/>
            </a:pPr>
            <a:r>
              <a:rPr lang="zh-CN" altLang="en-US">
                <a:solidFill>
                  <a:schemeClr val="accent4"/>
                </a:solidFill>
              </a:rPr>
              <a:t>真机搭建缓存DNS服务器</a:t>
            </a:r>
            <a:endParaRPr lang="zh-CN" altLang="en-US">
              <a:solidFill>
                <a:schemeClr val="accent4"/>
              </a:solidFill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accent4"/>
                </a:solidFill>
              </a:rPr>
              <a:t>1.搭建Yum仓库</a:t>
            </a:r>
            <a:endParaRPr lang="zh-CN" altLang="en-US">
              <a:solidFill>
                <a:schemeClr val="accent4"/>
              </a:solidFill>
            </a:endParaRPr>
          </a:p>
          <a:p>
            <a:pPr marL="0" indent="0">
              <a:buNone/>
            </a:pPr>
            <a:r>
              <a:rPr lang="x-none" altLang="zh-CN">
                <a:solidFill>
                  <a:schemeClr val="accent4"/>
                </a:solidFill>
              </a:rPr>
              <a:t>2.安装</a:t>
            </a:r>
            <a:r>
              <a:rPr lang="x-none" altLang="zh-CN" b="1">
                <a:solidFill>
                  <a:schemeClr val="accent4"/>
                </a:solidFill>
              </a:rPr>
              <a:t>bind  bind-chroot</a:t>
            </a:r>
            <a:endParaRPr lang="x-none" altLang="zh-CN" b="1">
              <a:solidFill>
                <a:schemeClr val="accent4"/>
              </a:solidFill>
            </a:endParaRPr>
          </a:p>
          <a:p>
            <a:pPr marL="0" indent="0">
              <a:buNone/>
            </a:pPr>
            <a:r>
              <a:rPr lang="x-none" altLang="zh-CN" b="1">
                <a:solidFill>
                  <a:schemeClr val="accent4"/>
                </a:solidFill>
              </a:rPr>
              <a:t>yum -y install  bind  bind-chroot</a:t>
            </a:r>
            <a:endParaRPr lang="x-none" altLang="zh-CN" b="1">
              <a:solidFill>
                <a:schemeClr val="accent4"/>
              </a:solidFill>
            </a:endParaRPr>
          </a:p>
          <a:p>
            <a:pPr marL="0" indent="0">
              <a:buNone/>
            </a:pPr>
            <a:r>
              <a:rPr lang="x-none" altLang="zh-CN" b="1">
                <a:solidFill>
                  <a:schemeClr val="accent4"/>
                </a:solidFill>
              </a:rPr>
              <a:t>3.查看达内   内网DNS服务器地址</a:t>
            </a:r>
            <a:endParaRPr lang="x-none" altLang="zh-CN" b="1">
              <a:solidFill>
                <a:schemeClr val="accent4"/>
              </a:solidFill>
            </a:endParaRPr>
          </a:p>
          <a:p>
            <a:pPr marL="0" indent="0">
              <a:buNone/>
            </a:pPr>
            <a:r>
              <a:rPr lang="x-none" altLang="zh-CN" b="1">
                <a:solidFill>
                  <a:schemeClr val="accent4"/>
                </a:solidFill>
              </a:rPr>
              <a:t>4.修改DNS服务器主配置文件，指定转发给内网DNS服务器</a:t>
            </a:r>
            <a:endParaRPr lang="x-none" altLang="zh-CN" b="1">
              <a:solidFill>
                <a:schemeClr val="accent4"/>
              </a:solidFill>
            </a:endParaRPr>
          </a:p>
          <a:p>
            <a:pPr marL="0" indent="0">
              <a:buNone/>
            </a:pPr>
            <a:r>
              <a:rPr lang="x-none" altLang="zh-CN" b="1">
                <a:solidFill>
                  <a:schemeClr val="accent4"/>
                </a:solidFill>
              </a:rPr>
              <a:t>vim /etc/named.conf </a:t>
            </a:r>
            <a:endParaRPr lang="x-none" altLang="zh-CN" b="1">
              <a:solidFill>
                <a:schemeClr val="accent4"/>
              </a:solidFill>
            </a:endParaRPr>
          </a:p>
          <a:p>
            <a:pPr marL="0" indent="0">
              <a:buNone/>
            </a:pPr>
            <a:r>
              <a:rPr lang="x-none" altLang="zh-CN" b="1">
                <a:solidFill>
                  <a:schemeClr val="accent4"/>
                </a:solidFill>
              </a:rPr>
              <a:t>  options {</a:t>
            </a:r>
            <a:endParaRPr lang="x-none" altLang="zh-CN" b="1">
              <a:solidFill>
                <a:schemeClr val="accent4"/>
              </a:solidFill>
            </a:endParaRPr>
          </a:p>
          <a:p>
            <a:pPr marL="0" indent="0">
              <a:buNone/>
            </a:pPr>
            <a:r>
              <a:rPr lang="x-none" altLang="zh-CN" b="1">
                <a:solidFill>
                  <a:schemeClr val="accent4"/>
                </a:solidFill>
              </a:rPr>
              <a:t>           directory       "/var/named";</a:t>
            </a:r>
            <a:endParaRPr lang="x-none" altLang="zh-CN" b="1">
              <a:solidFill>
                <a:schemeClr val="accent4"/>
              </a:solidFill>
            </a:endParaRPr>
          </a:p>
          <a:p>
            <a:pPr marL="0" indent="0">
              <a:buNone/>
            </a:pPr>
            <a:r>
              <a:rPr lang="x-none" altLang="zh-CN" b="1">
                <a:solidFill>
                  <a:schemeClr val="accent4"/>
                </a:solidFill>
              </a:rPr>
              <a:t>           forwarders   {  172.40.1.10;  };</a:t>
            </a:r>
            <a:endParaRPr lang="x-none" altLang="zh-CN" b="1">
              <a:solidFill>
                <a:schemeClr val="accent4"/>
              </a:solidFill>
            </a:endParaRPr>
          </a:p>
          <a:p>
            <a:pPr marL="0" indent="0">
              <a:buNone/>
            </a:pPr>
            <a:r>
              <a:rPr lang="x-none" altLang="zh-CN" b="1">
                <a:solidFill>
                  <a:schemeClr val="accent4"/>
                </a:solidFill>
              </a:rPr>
              <a:t>   };</a:t>
            </a:r>
            <a:endParaRPr lang="x-none" altLang="zh-CN" b="1">
              <a:solidFill>
                <a:schemeClr val="accent4"/>
              </a:solidFill>
            </a:endParaRPr>
          </a:p>
          <a:p>
            <a:pPr marL="0" indent="0">
              <a:buNone/>
            </a:pPr>
            <a:r>
              <a:rPr lang="x-none" altLang="zh-CN" b="1">
                <a:solidFill>
                  <a:schemeClr val="accent4"/>
                </a:solidFill>
              </a:rPr>
              <a:t>5.重起named服务</a:t>
            </a:r>
            <a:endParaRPr lang="x-none" altLang="zh-CN" b="1">
              <a:solidFill>
                <a:schemeClr val="accent4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125095" y="1120775"/>
            <a:ext cx="1427480" cy="944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endParaRPr lang="x-none" altLang="zh-CN" sz="2800" b="1">
              <a:solidFill>
                <a:schemeClr val="accent4"/>
              </a:solidFill>
            </a:endParaRPr>
          </a:p>
          <a:p>
            <a:pPr algn="l"/>
            <a:r>
              <a:rPr lang="x-none" altLang="zh-CN" sz="2800" b="1">
                <a:solidFill>
                  <a:schemeClr val="accent4"/>
                </a:solidFill>
              </a:rPr>
              <a:t>       </a:t>
            </a:r>
            <a:endParaRPr lang="x-none" altLang="zh-CN" sz="2800" b="1">
              <a:solidFill>
                <a:schemeClr val="accent4"/>
              </a:solidFill>
            </a:endParaRPr>
          </a:p>
        </p:txBody>
      </p:sp>
      <p:pic>
        <p:nvPicPr>
          <p:cNvPr id="9" name="图片 8" descr="NSD1809-DN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47140" y="947420"/>
            <a:ext cx="9697720" cy="496316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文本框 144"/>
          <p:cNvSpPr txBox="1"/>
          <p:nvPr/>
        </p:nvSpPr>
        <p:spPr>
          <a:xfrm>
            <a:off x="1370965" y="2118995"/>
            <a:ext cx="9666605" cy="165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9600" b="1" dirty="0">
                <a:solidFill>
                  <a:srgbClr val="88E721"/>
                </a:solidFill>
                <a:latin typeface="微软雅黑" pitchFamily="34" charset="-122"/>
                <a:ea typeface="微软雅黑" pitchFamily="34" charset="-122"/>
              </a:rPr>
              <a:t>感谢大家</a:t>
            </a:r>
            <a:endParaRPr lang="zh-CN" altLang="en-US" sz="9600" b="1" dirty="0">
              <a:solidFill>
                <a:srgbClr val="88E72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0"/>
    </p:bldLst>
  </p:timing>
</p:sld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611</Words>
  <Application>Kingsoft Office WPP</Application>
  <PresentationFormat>自定义</PresentationFormat>
  <Paragraphs>44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第一PPT，www.1ppt.com</vt:lpstr>
      <vt:lpstr>     缓存DNS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点线</dc:title>
  <dc:creator>第一PPT</dc:creator>
  <cp:keywords>www.1ppt.com</cp:keywords>
  <dc:description>www.1ppt.com</dc:description>
  <cp:lastModifiedBy>root</cp:lastModifiedBy>
  <cp:revision>15</cp:revision>
  <dcterms:created xsi:type="dcterms:W3CDTF">2018-11-22T00:20:06Z</dcterms:created>
  <dcterms:modified xsi:type="dcterms:W3CDTF">2018-11-22T00:20:06Z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2052-10.1.0.5672</vt:lpwstr>
  </property>
</Properties>
</file>