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3" r:id="rId5"/>
    <p:sldId id="258" r:id="rId6"/>
    <p:sldId id="259" r:id="rId7"/>
    <p:sldId id="274" r:id="rId8"/>
    <p:sldId id="270" r:id="rId9"/>
    <p:sldId id="272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50" y="-108"/>
      </p:cViewPr>
      <p:guideLst>
        <p:guide orient="horz" pos="2160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AFA361-D73B-4981-A40D-00331061FF6F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3AADE-F20B-4D0B-A89F-AD94CB640CCE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B2E6-F2D6-4617-8D5B-51AE35E8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B2E6-F2D6-4617-8D5B-51AE35E8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AFA361-D73B-4981-A40D-00331061FF6F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3AADE-F20B-4D0B-A89F-AD94CB640CCE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858515" y="1567132"/>
            <a:ext cx="544648" cy="532533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charset="0"/>
              <a:sym typeface="宋体" pitchFamily="2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24000" y="735877"/>
            <a:ext cx="728663" cy="728662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charset="0"/>
              <a:sym typeface="宋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78" y="1224721"/>
            <a:ext cx="1357984" cy="13579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78" y="677414"/>
            <a:ext cx="381368" cy="3813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45" y="1997556"/>
            <a:ext cx="464095" cy="4640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92" y="301695"/>
            <a:ext cx="868363" cy="8683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978" y="1785187"/>
            <a:ext cx="381368" cy="381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3765008"/>
            <a:ext cx="9144000" cy="1506573"/>
          </a:xfrm>
        </p:spPr>
        <p:txBody>
          <a:bodyPr anchor="t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340639"/>
            <a:ext cx="9144000" cy="1298594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27"/>
          <p:cNvSpPr>
            <a:spLocks noChangeShapeType="1"/>
          </p:cNvSpPr>
          <p:nvPr/>
        </p:nvSpPr>
        <p:spPr bwMode="auto">
          <a:xfrm>
            <a:off x="1960654" y="5271581"/>
            <a:ext cx="8270692" cy="6461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0156866" y="527720"/>
            <a:ext cx="392248" cy="381368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charset="0"/>
              <a:sym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77771"/>
            <a:ext cx="10515600" cy="1334486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9783">
            <a:off x="3711374" y="825374"/>
            <a:ext cx="1461459" cy="146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450529"/>
            <a:ext cx="4114799" cy="1692165"/>
          </a:xfrm>
        </p:spPr>
        <p:txBody>
          <a:bodyPr>
            <a:normAutofit/>
          </a:bodyPr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4038600" y="2450529"/>
            <a:ext cx="4114801" cy="169216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6848">
            <a:off x="3668213" y="3421562"/>
            <a:ext cx="1056038" cy="1062464"/>
          </a:xfrm>
          <a:prstGeom prst="rect">
            <a:avLst/>
          </a:prstGeom>
        </p:spPr>
      </p:pic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8424589" y="2062092"/>
            <a:ext cx="359526" cy="365125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charset="0"/>
              <a:sym typeface="宋体" pitchFamily="2" charset="-122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8978462" y="2743109"/>
            <a:ext cx="733097" cy="728662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charset="0"/>
              <a:sym typeface="宋体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22" y="1734030"/>
            <a:ext cx="466919" cy="4640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98" y="3385911"/>
            <a:ext cx="805385" cy="800514"/>
          </a:xfrm>
          <a:prstGeom prst="rect">
            <a:avLst/>
          </a:prstGeom>
        </p:spPr>
      </p:pic>
      <p:sp>
        <p:nvSpPr>
          <p:cNvPr id="26" name="星形: 四角 25"/>
          <p:cNvSpPr/>
          <p:nvPr/>
        </p:nvSpPr>
        <p:spPr>
          <a:xfrm rot="20186560">
            <a:off x="8990836" y="2033373"/>
            <a:ext cx="466919" cy="514055"/>
          </a:xfrm>
          <a:prstGeom prst="star4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26" y="1415274"/>
            <a:ext cx="952498" cy="946737"/>
          </a:xfrm>
          <a:prstGeom prst="rect">
            <a:avLst/>
          </a:prstGeom>
        </p:spPr>
      </p:pic>
      <p:sp>
        <p:nvSpPr>
          <p:cNvPr id="28" name="Freeform 14"/>
          <p:cNvSpPr>
            <a:spLocks noChangeArrowheads="1"/>
          </p:cNvSpPr>
          <p:nvPr/>
        </p:nvSpPr>
        <p:spPr bwMode="auto">
          <a:xfrm rot="20348132" flipH="1">
            <a:off x="7926453" y="3219521"/>
            <a:ext cx="45719" cy="159845"/>
          </a:xfrm>
          <a:custGeom>
            <a:avLst/>
            <a:gdLst>
              <a:gd name="T0" fmla="*/ 63011844 w 1"/>
              <a:gd name="T1" fmla="*/ 1467301888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15"/>
          <p:cNvSpPr>
            <a:spLocks noChangeArrowheads="1"/>
          </p:cNvSpPr>
          <p:nvPr/>
        </p:nvSpPr>
        <p:spPr bwMode="auto">
          <a:xfrm rot="20695216" flipH="1">
            <a:off x="7585238" y="2584257"/>
            <a:ext cx="254236" cy="494990"/>
          </a:xfrm>
          <a:custGeom>
            <a:avLst/>
            <a:gdLst>
              <a:gd name="T0" fmla="*/ 0 w 58"/>
              <a:gd name="T1" fmla="*/ 2147483647 h 55"/>
              <a:gd name="T2" fmla="*/ 2147483647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cron周期性计划任务</a:t>
            </a: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 lIns="90000" tIns="46800" rIns="90000" bIns="4680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NTP时间同步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+mn-lt"/>
              </a:rPr>
              <a:t>NTP时间同步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0686" y="1760561"/>
            <a:ext cx="8734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N</a:t>
            </a:r>
            <a:r>
              <a:rPr lang="en-US" altLang="zh-CN" sz="3600" dirty="0" smtClean="0">
                <a:solidFill>
                  <a:schemeClr val="bg1"/>
                </a:solidFill>
              </a:rPr>
              <a:t>etwork </a:t>
            </a:r>
            <a:r>
              <a:rPr lang="en-US" altLang="zh-CN" sz="3600" dirty="0" smtClean="0">
                <a:solidFill>
                  <a:srgbClr val="FFFF00"/>
                </a:solidFill>
              </a:rPr>
              <a:t>T</a:t>
            </a:r>
            <a:r>
              <a:rPr lang="en-US" altLang="zh-CN" sz="3600" dirty="0" smtClean="0">
                <a:solidFill>
                  <a:schemeClr val="bg1"/>
                </a:solidFill>
              </a:rPr>
              <a:t>ime </a:t>
            </a:r>
            <a:r>
              <a:rPr lang="en-US" altLang="zh-CN" sz="3600" dirty="0" smtClean="0">
                <a:solidFill>
                  <a:srgbClr val="FFFF00"/>
                </a:solidFill>
              </a:rPr>
              <a:t>P</a:t>
            </a:r>
            <a:r>
              <a:rPr lang="en-US" altLang="zh-CN" sz="3600" dirty="0" smtClean="0">
                <a:solidFill>
                  <a:schemeClr val="bg1"/>
                </a:solidFill>
              </a:rPr>
              <a:t>rotocol ---</a:t>
            </a:r>
            <a:r>
              <a:rPr lang="zh-CN" altLang="en-US" sz="3600" dirty="0" smtClean="0">
                <a:solidFill>
                  <a:schemeClr val="bg1"/>
                </a:solidFill>
              </a:rPr>
              <a:t>网络时间协议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NTP</a:t>
            </a:r>
            <a:r>
              <a:rPr lang="zh-CN" altLang="en-US" sz="3600" dirty="0" smtClean="0">
                <a:solidFill>
                  <a:schemeClr val="bg1"/>
                </a:solidFill>
              </a:rPr>
              <a:t>服务器为客户机提供标准时间</a:t>
            </a:r>
            <a:endParaRPr lang="zh-CN" altLang="en-US" sz="3600" dirty="0" smtClean="0">
              <a:solidFill>
                <a:schemeClr val="bg1"/>
              </a:solidFill>
            </a:endParaRP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客户机需要与</a:t>
            </a:r>
            <a:r>
              <a:rPr lang="en-US" altLang="zh-CN" sz="3600" dirty="0" smtClean="0">
                <a:solidFill>
                  <a:schemeClr val="bg1"/>
                </a:solidFill>
              </a:rPr>
              <a:t>NTP</a:t>
            </a:r>
            <a:r>
              <a:rPr lang="zh-CN" altLang="en-US" sz="3600" dirty="0" smtClean="0">
                <a:solidFill>
                  <a:schemeClr val="bg1"/>
                </a:solidFill>
              </a:rPr>
              <a:t>服务器保持沟通</a:t>
            </a:r>
            <a:endParaRPr lang="zh-CN" altLang="en-US" sz="3600" dirty="0" smtClean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+mn-lt"/>
              </a:rPr>
              <a:t>NTP时间同</a:t>
            </a:r>
            <a:r>
              <a:rPr lang="zh-CN" altLang="en-US" dirty="0" smtClean="0">
                <a:sym typeface="+mn-lt"/>
              </a:rPr>
              <a:t>步：客户端搭建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901" y="1269239"/>
            <a:ext cx="9075762" cy="5078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安装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chrony</a:t>
            </a:r>
            <a:r>
              <a:rPr lang="zh-CN" altLang="en-US" sz="3600" dirty="0" smtClean="0">
                <a:solidFill>
                  <a:schemeClr val="bg1"/>
                </a:solidFill>
              </a:rPr>
              <a:t>包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修改文件</a:t>
            </a:r>
            <a:r>
              <a:rPr lang="en-US" altLang="zh-CN" sz="3600" dirty="0" smtClean="0">
                <a:solidFill>
                  <a:schemeClr val="bg1"/>
                </a:solidFill>
              </a:rPr>
              <a:t>-</a:t>
            </a:r>
            <a:r>
              <a:rPr lang="en-US" altLang="zh-CN" sz="3600" dirty="0" smtClean="0">
                <a:solidFill>
                  <a:schemeClr val="bg1"/>
                </a:solidFill>
                <a:sym typeface="Wingdings" charset="2"/>
              </a:rPr>
              <a:t>/etc/</a:t>
            </a:r>
            <a:r>
              <a:rPr lang="en-US" altLang="zh-CN" sz="3600" dirty="0" err="1" smtClean="0">
                <a:solidFill>
                  <a:schemeClr val="bg1"/>
                </a:solidFill>
                <a:sym typeface="Wingdings" charset="2"/>
              </a:rPr>
              <a:t>chrony.conf</a:t>
            </a:r>
            <a:endParaRPr lang="en-US" altLang="zh-CN" sz="3600" dirty="0" smtClean="0">
              <a:solidFill>
                <a:schemeClr val="bg1"/>
              </a:solidFill>
              <a:sym typeface="Wingdings" charset="2"/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  <a:sym typeface="Wingdings" charset="2"/>
              </a:rPr>
              <a:t>server  </a:t>
            </a:r>
            <a:r>
              <a:rPr lang="en-US" altLang="zh-CN" sz="3600" u="sng" dirty="0" err="1" smtClean="0">
                <a:solidFill>
                  <a:schemeClr val="bg1"/>
                </a:solidFill>
                <a:sym typeface="Wingdings" charset="2"/>
              </a:rPr>
              <a:t>classroom.example.com</a:t>
            </a:r>
            <a:r>
              <a:rPr lang="en-US" altLang="zh-CN" sz="3600" dirty="0" smtClean="0">
                <a:solidFill>
                  <a:schemeClr val="bg1"/>
                </a:solidFill>
                <a:sym typeface="Wingdings" charset="2"/>
              </a:rPr>
              <a:t>  </a:t>
            </a:r>
            <a:r>
              <a:rPr lang="en-US" altLang="zh-CN" sz="3600" dirty="0" err="1" smtClean="0">
                <a:solidFill>
                  <a:schemeClr val="bg1"/>
                </a:solidFill>
                <a:sym typeface="Wingdings" charset="2"/>
              </a:rPr>
              <a:t>iburst</a:t>
            </a:r>
            <a:endParaRPr lang="en-US" altLang="zh-CN" sz="3600" dirty="0" smtClean="0">
              <a:solidFill>
                <a:schemeClr val="bg1"/>
              </a:solidFill>
              <a:sym typeface="Wingdings" charset="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sym typeface="Wingdings" charset="2"/>
              </a:rPr>
              <a:t>指定正确的</a:t>
            </a:r>
            <a:r>
              <a:rPr lang="en-US" altLang="zh-CN" sz="3600" dirty="0" smtClean="0">
                <a:solidFill>
                  <a:schemeClr val="bg1"/>
                </a:solidFill>
                <a:sym typeface="Wingdings" charset="2"/>
              </a:rPr>
              <a:t>NTP</a:t>
            </a:r>
            <a:r>
              <a:rPr lang="zh-CN" altLang="en-US" sz="3600" dirty="0" smtClean="0">
                <a:solidFill>
                  <a:schemeClr val="bg1"/>
                </a:solidFill>
                <a:sym typeface="Wingdings" charset="2"/>
              </a:rPr>
              <a:t>服务端</a:t>
            </a:r>
            <a:endParaRPr lang="en-US" altLang="zh-CN" sz="3600" dirty="0" smtClean="0">
              <a:solidFill>
                <a:schemeClr val="bg1"/>
              </a:solidFill>
              <a:sym typeface="Wingdings" charset="2"/>
            </a:endParaRPr>
          </a:p>
          <a:p>
            <a:endParaRPr lang="en-US" altLang="zh-CN" sz="3600" dirty="0" smtClean="0">
              <a:solidFill>
                <a:schemeClr val="bg1"/>
              </a:solidFill>
              <a:sym typeface="Wingdings" charset="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sym typeface="Wingdings" charset="2"/>
              </a:rPr>
              <a:t>重启服务：</a:t>
            </a:r>
            <a:r>
              <a:rPr lang="en-US" altLang="zh-CN" sz="3600" dirty="0" err="1" smtClean="0">
                <a:solidFill>
                  <a:schemeClr val="bg1"/>
                </a:solidFill>
                <a:sym typeface="Wingdings" charset="2"/>
              </a:rPr>
              <a:t>systemctl</a:t>
            </a:r>
            <a:r>
              <a:rPr lang="en-US" altLang="zh-CN" sz="3600" dirty="0" smtClean="0">
                <a:solidFill>
                  <a:schemeClr val="bg1"/>
                </a:solidFill>
                <a:sym typeface="Wingdings" charset="2"/>
              </a:rPr>
              <a:t>  restart </a:t>
            </a:r>
            <a:r>
              <a:rPr lang="en-US" altLang="zh-CN" sz="3600" dirty="0" err="1" smtClean="0">
                <a:solidFill>
                  <a:schemeClr val="bg1"/>
                </a:solidFill>
                <a:sym typeface="Wingdings" charset="2"/>
              </a:rPr>
              <a:t>chronyd</a:t>
            </a:r>
            <a:endParaRPr lang="en-US" altLang="zh-CN" sz="3600" dirty="0" smtClean="0">
              <a:solidFill>
                <a:schemeClr val="bg1"/>
              </a:solidFill>
              <a:sym typeface="Wingdings" charset="2"/>
            </a:endParaRPr>
          </a:p>
          <a:p>
            <a:endParaRPr lang="en-US" altLang="zh-CN" sz="3600" dirty="0" smtClean="0">
              <a:solidFill>
                <a:schemeClr val="bg1"/>
              </a:solidFill>
              <a:sym typeface="Wingdings" charset="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sym typeface="Wingdings" charset="2"/>
              </a:rPr>
              <a:t>查看时间：</a:t>
            </a:r>
            <a:r>
              <a:rPr lang="en-US" altLang="zh-CN" sz="3600" dirty="0" smtClean="0">
                <a:solidFill>
                  <a:schemeClr val="bg1"/>
                </a:solidFill>
                <a:sym typeface="Wingdings" charset="2"/>
              </a:rPr>
              <a:t>date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903" y="201352"/>
            <a:ext cx="10735101" cy="1054242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 smtClean="0">
                <a:sym typeface="+mn-lt"/>
              </a:rPr>
              <a:t>cron</a:t>
            </a:r>
            <a:r>
              <a:rPr lang="zh-CN" altLang="en-US" dirty="0" smtClean="0">
                <a:sym typeface="+mn-lt"/>
              </a:rPr>
              <a:t>周</a:t>
            </a:r>
            <a:r>
              <a:rPr lang="zh-CN" altLang="en-US" dirty="0">
                <a:sym typeface="+mn-lt"/>
              </a:rPr>
              <a:t>期性计划任</a:t>
            </a:r>
            <a:r>
              <a:rPr lang="zh-CN" altLang="en-US" dirty="0" smtClean="0">
                <a:sym typeface="+mn-lt"/>
              </a:rPr>
              <a:t>务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8508" y="3037596"/>
            <a:ext cx="9043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按照设置的时间间隔为用户反复执行某一项固定的系统任务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256" y="300250"/>
            <a:ext cx="10735101" cy="1927699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err="1" smtClean="0">
                <a:sym typeface="+mn-lt"/>
              </a:rPr>
              <a:t>cron</a:t>
            </a:r>
            <a:r>
              <a:rPr lang="zh-CN" altLang="en-US" sz="4400" dirty="0" smtClean="0">
                <a:sym typeface="+mn-lt"/>
              </a:rPr>
              <a:t>周</a:t>
            </a:r>
            <a:r>
              <a:rPr lang="zh-CN" altLang="en-US" sz="4400" dirty="0">
                <a:sym typeface="+mn-lt"/>
              </a:rPr>
              <a:t>期性计划任</a:t>
            </a:r>
            <a:r>
              <a:rPr lang="zh-CN" altLang="en-US" sz="4400" dirty="0" smtClean="0">
                <a:sym typeface="+mn-lt"/>
              </a:rPr>
              <a:t>务</a:t>
            </a:r>
            <a:br>
              <a:rPr lang="en-US" altLang="zh-CN" sz="4400" dirty="0" smtClean="0">
                <a:sym typeface="+mn-lt"/>
              </a:rPr>
            </a:br>
            <a:r>
              <a:rPr lang="en-US" altLang="zh-CN" sz="4400" dirty="0" smtClean="0">
                <a:sym typeface="+mn-lt"/>
              </a:rPr>
              <a:t>                           </a:t>
            </a:r>
            <a:r>
              <a:rPr lang="en-US" altLang="zh-CN" sz="4400" dirty="0" err="1" smtClean="0">
                <a:solidFill>
                  <a:schemeClr val="bg2"/>
                </a:solidFill>
              </a:rPr>
              <a:t>crontab</a:t>
            </a:r>
            <a:r>
              <a:rPr lang="en-US" altLang="zh-CN" sz="4400" dirty="0" smtClean="0">
                <a:solidFill>
                  <a:schemeClr val="bg2"/>
                </a:solidFill>
              </a:rPr>
              <a:t> </a:t>
            </a:r>
            <a:r>
              <a:rPr lang="zh-CN" altLang="en-US" sz="4400" dirty="0" smtClean="0">
                <a:solidFill>
                  <a:schemeClr val="bg2"/>
                </a:solidFill>
              </a:rPr>
              <a:t>命令</a:t>
            </a:r>
            <a:br>
              <a:rPr lang="en-US" altLang="zh-CN" dirty="0" smtClean="0">
                <a:sym typeface="+mn-lt"/>
              </a:rPr>
            </a:b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8638" y="1583139"/>
            <a:ext cx="92213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bg2"/>
                </a:solidFill>
              </a:rPr>
              <a:t>                  </a:t>
            </a:r>
            <a:endParaRPr lang="zh-CN" altLang="en-US" sz="4000" dirty="0" smtClean="0">
              <a:solidFill>
                <a:schemeClr val="bg2"/>
              </a:solidFill>
            </a:endParaRPr>
          </a:p>
          <a:p>
            <a:r>
              <a:rPr lang="en-US" altLang="zh-CN" sz="4000" dirty="0" err="1" smtClean="0">
                <a:solidFill>
                  <a:schemeClr val="bg2"/>
                </a:solidFill>
              </a:rPr>
              <a:t>crontab</a:t>
            </a:r>
            <a:r>
              <a:rPr lang="en-US" altLang="zh-CN" sz="4000" dirty="0" smtClean="0">
                <a:solidFill>
                  <a:schemeClr val="bg2"/>
                </a:solidFill>
              </a:rPr>
              <a:t> -e   -u  </a:t>
            </a:r>
            <a:r>
              <a:rPr lang="zh-CN" altLang="en-US" sz="4000" dirty="0" smtClean="0">
                <a:solidFill>
                  <a:schemeClr val="bg2"/>
                </a:solidFill>
              </a:rPr>
              <a:t>用户名   </a:t>
            </a:r>
            <a:r>
              <a:rPr lang="en-US" altLang="zh-CN" sz="4000" dirty="0" smtClean="0">
                <a:solidFill>
                  <a:schemeClr val="bg2"/>
                </a:solidFill>
              </a:rPr>
              <a:t>-</a:t>
            </a:r>
            <a:r>
              <a:rPr lang="zh-CN" altLang="en-US" sz="4000" dirty="0" smtClean="0">
                <a:solidFill>
                  <a:schemeClr val="bg2"/>
                </a:solidFill>
              </a:rPr>
              <a:t>编辑新任务</a:t>
            </a:r>
            <a:endParaRPr lang="en-US" altLang="zh-CN" sz="4000" dirty="0" smtClean="0">
              <a:solidFill>
                <a:schemeClr val="bg2"/>
              </a:solidFill>
            </a:endParaRPr>
          </a:p>
          <a:p>
            <a:endParaRPr lang="en-US" altLang="zh-CN" sz="4000" dirty="0" smtClean="0">
              <a:solidFill>
                <a:schemeClr val="bg2"/>
              </a:solidFill>
            </a:endParaRPr>
          </a:p>
          <a:p>
            <a:r>
              <a:rPr lang="en-US" altLang="zh-CN" sz="4000" dirty="0" err="1" smtClean="0">
                <a:solidFill>
                  <a:schemeClr val="bg2"/>
                </a:solidFill>
              </a:rPr>
              <a:t>crontab</a:t>
            </a:r>
            <a:r>
              <a:rPr lang="en-US" altLang="zh-CN" sz="4000" dirty="0" smtClean="0">
                <a:solidFill>
                  <a:schemeClr val="bg2"/>
                </a:solidFill>
              </a:rPr>
              <a:t> -l        -</a:t>
            </a:r>
            <a:r>
              <a:rPr lang="zh-CN" altLang="en-US" sz="4000" dirty="0" smtClean="0">
                <a:solidFill>
                  <a:schemeClr val="bg2"/>
                </a:solidFill>
              </a:rPr>
              <a:t>查看任务</a:t>
            </a:r>
            <a:endParaRPr lang="en-US" altLang="zh-CN" sz="4000" dirty="0" smtClean="0">
              <a:solidFill>
                <a:schemeClr val="bg2"/>
              </a:solidFill>
            </a:endParaRPr>
          </a:p>
          <a:p>
            <a:endParaRPr lang="en-US" altLang="zh-CN" sz="4000" dirty="0" smtClean="0">
              <a:solidFill>
                <a:schemeClr val="bg2"/>
              </a:solidFill>
            </a:endParaRPr>
          </a:p>
          <a:p>
            <a:r>
              <a:rPr lang="en-US" altLang="zh-CN" sz="4000" dirty="0" err="1" smtClean="0">
                <a:solidFill>
                  <a:schemeClr val="bg2"/>
                </a:solidFill>
              </a:rPr>
              <a:t>crontab</a:t>
            </a:r>
            <a:r>
              <a:rPr lang="en-US" altLang="zh-CN" sz="4000" dirty="0" smtClean="0">
                <a:solidFill>
                  <a:schemeClr val="bg2"/>
                </a:solidFill>
              </a:rPr>
              <a:t> -r        -</a:t>
            </a:r>
            <a:r>
              <a:rPr lang="zh-CN" altLang="en-US" sz="4000" dirty="0" smtClean="0">
                <a:solidFill>
                  <a:schemeClr val="bg2"/>
                </a:solidFill>
              </a:rPr>
              <a:t>清除任务</a:t>
            </a:r>
            <a:r>
              <a:rPr lang="en-US" altLang="zh-CN" sz="4000" dirty="0" smtClean="0">
                <a:solidFill>
                  <a:schemeClr val="bg2"/>
                </a:solidFill>
              </a:rPr>
              <a:t> </a:t>
            </a:r>
            <a:endParaRPr lang="en-US" altLang="zh-CN" sz="4000" dirty="0" smtClean="0">
              <a:solidFill>
                <a:schemeClr val="bg2"/>
              </a:solidFill>
            </a:endParaRPr>
          </a:p>
          <a:p>
            <a:endParaRPr lang="en-US" altLang="zh-CN" sz="4000" dirty="0" smtClean="0">
              <a:solidFill>
                <a:schemeClr val="bg2"/>
              </a:solidFill>
            </a:endParaRPr>
          </a:p>
          <a:p>
            <a:r>
              <a:rPr lang="en-US" altLang="zh-CN" sz="4000" dirty="0" err="1" smtClean="0">
                <a:solidFill>
                  <a:schemeClr val="bg2"/>
                </a:solidFill>
              </a:rPr>
              <a:t>crontab</a:t>
            </a:r>
            <a:r>
              <a:rPr lang="en-US" altLang="zh-CN" sz="4000" dirty="0" smtClean="0">
                <a:solidFill>
                  <a:schemeClr val="bg2"/>
                </a:solidFill>
              </a:rPr>
              <a:t> -</a:t>
            </a:r>
            <a:r>
              <a:rPr lang="en-US" altLang="zh-CN" sz="4000" dirty="0" err="1" smtClean="0">
                <a:solidFill>
                  <a:schemeClr val="bg2"/>
                </a:solidFill>
              </a:rPr>
              <a:t>ir</a:t>
            </a:r>
            <a:r>
              <a:rPr lang="en-US" altLang="zh-CN" sz="4000" dirty="0" smtClean="0">
                <a:solidFill>
                  <a:schemeClr val="bg2"/>
                </a:solidFill>
              </a:rPr>
              <a:t>       -</a:t>
            </a:r>
            <a:r>
              <a:rPr lang="zh-CN" altLang="en-US" sz="4000" dirty="0" smtClean="0">
                <a:solidFill>
                  <a:schemeClr val="bg2"/>
                </a:solidFill>
              </a:rPr>
              <a:t>清除任务前提醒用户</a:t>
            </a:r>
            <a:r>
              <a:rPr lang="en-US" altLang="zh-CN" sz="4000" dirty="0" smtClean="0">
                <a:solidFill>
                  <a:schemeClr val="bg2"/>
                </a:solidFill>
              </a:rPr>
              <a:t> </a:t>
            </a:r>
            <a:endParaRPr lang="en-US" altLang="zh-CN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687" y="1718411"/>
            <a:ext cx="1092730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chemeClr val="bg2"/>
                </a:solidFill>
              </a:rPr>
              <a:t>分   时   日   月   周        任务命令行</a:t>
            </a:r>
            <a:r>
              <a:rPr lang="en-US" altLang="zh-CN" sz="4000" dirty="0" smtClean="0">
                <a:solidFill>
                  <a:schemeClr val="bg2"/>
                </a:solidFill>
              </a:rPr>
              <a:t>(</a:t>
            </a:r>
            <a:r>
              <a:rPr lang="zh-CN" altLang="en-US" sz="4000" dirty="0" smtClean="0">
                <a:solidFill>
                  <a:schemeClr val="bg2"/>
                </a:solidFill>
              </a:rPr>
              <a:t>绝对路径</a:t>
            </a:r>
            <a:r>
              <a:rPr lang="en-US" altLang="zh-CN" sz="4000" dirty="0" smtClean="0">
                <a:solidFill>
                  <a:schemeClr val="bg2"/>
                </a:solidFill>
              </a:rPr>
              <a:t>)</a:t>
            </a:r>
            <a:endParaRPr lang="en-US" altLang="zh-CN" sz="4000" dirty="0" smtClean="0">
              <a:solidFill>
                <a:schemeClr val="bg2"/>
              </a:solidFill>
            </a:endParaRPr>
          </a:p>
          <a:p>
            <a:endParaRPr lang="en-US" altLang="zh-CN" sz="4000" dirty="0" smtClean="0">
              <a:solidFill>
                <a:schemeClr val="bg2"/>
              </a:solidFill>
            </a:endParaRPr>
          </a:p>
          <a:p>
            <a:r>
              <a:rPr lang="zh-CN" altLang="en-US" sz="4000" dirty="0" smtClean="0">
                <a:solidFill>
                  <a:srgbClr val="FFFF00"/>
                </a:solidFill>
              </a:rPr>
              <a:t> </a:t>
            </a:r>
            <a:r>
              <a:rPr lang="zh-CN" altLang="en-US" sz="6000" dirty="0" smtClean="0">
                <a:solidFill>
                  <a:srgbClr val="FFFF00"/>
                </a:solidFill>
              </a:rPr>
              <a:t>*</a:t>
            </a:r>
            <a:r>
              <a:rPr lang="zh-CN" altLang="en-US" sz="4000" dirty="0" smtClean="0">
                <a:solidFill>
                  <a:srgbClr val="FFFF00"/>
                </a:solidFill>
              </a:rPr>
              <a:t>    </a:t>
            </a:r>
            <a:r>
              <a:rPr lang="en-US" altLang="zh-CN" sz="4000" dirty="0" smtClean="0">
                <a:solidFill>
                  <a:schemeClr val="bg2"/>
                </a:solidFill>
              </a:rPr>
              <a:t>:</a:t>
            </a:r>
            <a:r>
              <a:rPr lang="zh-CN" altLang="en-US" sz="4000" dirty="0" smtClean="0">
                <a:solidFill>
                  <a:schemeClr val="bg2"/>
                </a:solidFill>
              </a:rPr>
              <a:t>匹配范围内任意时间</a:t>
            </a:r>
            <a:endParaRPr lang="zh-CN" altLang="en-US" sz="4000" dirty="0" smtClean="0">
              <a:solidFill>
                <a:schemeClr val="bg2"/>
              </a:solidFill>
            </a:endParaRPr>
          </a:p>
          <a:p>
            <a:r>
              <a:rPr lang="zh-CN" altLang="en-US" sz="4000" dirty="0" smtClean="0">
                <a:solidFill>
                  <a:srgbClr val="FFFF00"/>
                </a:solidFill>
              </a:rPr>
              <a:t> </a:t>
            </a:r>
            <a:r>
              <a:rPr lang="en-US" altLang="zh-CN" sz="6000" dirty="0" smtClean="0">
                <a:solidFill>
                  <a:srgbClr val="FFFF00"/>
                </a:solidFill>
              </a:rPr>
              <a:t>,</a:t>
            </a:r>
            <a:r>
              <a:rPr lang="en-US" altLang="zh-CN" sz="4000" dirty="0" smtClean="0">
                <a:solidFill>
                  <a:srgbClr val="FFFF00"/>
                </a:solidFill>
              </a:rPr>
              <a:t>     </a:t>
            </a:r>
            <a:r>
              <a:rPr lang="en-US" altLang="zh-CN" sz="4000" dirty="0" smtClean="0">
                <a:solidFill>
                  <a:schemeClr val="bg2"/>
                </a:solidFill>
              </a:rPr>
              <a:t>:</a:t>
            </a:r>
            <a:r>
              <a:rPr lang="zh-CN" altLang="en-US" sz="4000" dirty="0" smtClean="0">
                <a:solidFill>
                  <a:schemeClr val="bg2"/>
                </a:solidFill>
              </a:rPr>
              <a:t>分隔多个不连续的时间点</a:t>
            </a:r>
            <a:endParaRPr lang="zh-CN" altLang="en-US" sz="4000" dirty="0" smtClean="0">
              <a:solidFill>
                <a:schemeClr val="bg2"/>
              </a:solidFill>
            </a:endParaRPr>
          </a:p>
          <a:p>
            <a:r>
              <a:rPr lang="zh-CN" altLang="en-US" sz="4000" dirty="0" smtClean="0">
                <a:solidFill>
                  <a:schemeClr val="bg2"/>
                </a:solidFill>
              </a:rPr>
              <a:t> </a:t>
            </a:r>
            <a:r>
              <a:rPr lang="en-US" altLang="zh-CN" sz="6000" dirty="0" smtClean="0">
                <a:solidFill>
                  <a:srgbClr val="FFFF00"/>
                </a:solidFill>
              </a:rPr>
              <a:t>-</a:t>
            </a:r>
            <a:r>
              <a:rPr lang="en-US" altLang="zh-CN" sz="4000" dirty="0" smtClean="0">
                <a:solidFill>
                  <a:srgbClr val="FFFF00"/>
                </a:solidFill>
              </a:rPr>
              <a:t>    </a:t>
            </a:r>
            <a:r>
              <a:rPr lang="en-US" altLang="zh-CN" sz="4000" dirty="0" smtClean="0">
                <a:solidFill>
                  <a:schemeClr val="bg2"/>
                </a:solidFill>
              </a:rPr>
              <a:t>:</a:t>
            </a:r>
            <a:r>
              <a:rPr lang="zh-CN" altLang="en-US" sz="4000" dirty="0" smtClean="0">
                <a:solidFill>
                  <a:schemeClr val="bg2"/>
                </a:solidFill>
              </a:rPr>
              <a:t>指定连续时间范围</a:t>
            </a:r>
            <a:endParaRPr lang="zh-CN" altLang="en-US" sz="4000" dirty="0" smtClean="0">
              <a:solidFill>
                <a:schemeClr val="bg2"/>
              </a:solidFill>
            </a:endParaRPr>
          </a:p>
          <a:p>
            <a:r>
              <a:rPr lang="zh-CN" altLang="en-US" sz="4000" dirty="0" smtClean="0">
                <a:solidFill>
                  <a:schemeClr val="bg2"/>
                </a:solidFill>
              </a:rPr>
              <a:t> </a:t>
            </a:r>
            <a:r>
              <a:rPr lang="en-US" altLang="zh-CN" sz="5400" dirty="0" smtClean="0">
                <a:solidFill>
                  <a:srgbClr val="FFFF00"/>
                </a:solidFill>
              </a:rPr>
              <a:t>/ </a:t>
            </a:r>
            <a:r>
              <a:rPr lang="en-US" altLang="zh-CN" sz="4000" dirty="0" smtClean="0">
                <a:solidFill>
                  <a:srgbClr val="FFFF00"/>
                </a:solidFill>
              </a:rPr>
              <a:t>   </a:t>
            </a:r>
            <a:r>
              <a:rPr lang="en-US" altLang="zh-CN" sz="4000" dirty="0" smtClean="0">
                <a:solidFill>
                  <a:schemeClr val="bg2"/>
                </a:solidFill>
              </a:rPr>
              <a:t>:</a:t>
            </a:r>
            <a:r>
              <a:rPr lang="zh-CN" altLang="en-US" sz="4000" dirty="0" smtClean="0">
                <a:solidFill>
                  <a:schemeClr val="bg2"/>
                </a:solidFill>
              </a:rPr>
              <a:t>指定时间频率</a:t>
            </a:r>
            <a:endParaRPr lang="en-US" altLang="zh-CN" sz="4000" dirty="0" smtClean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346" y="196840"/>
            <a:ext cx="94533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 smtClean="0">
                <a:solidFill>
                  <a:schemeClr val="bg2"/>
                </a:solidFill>
              </a:rPr>
              <a:t>crontab</a:t>
            </a:r>
            <a:r>
              <a:rPr lang="zh-CN" altLang="en-US" sz="4000" dirty="0" smtClean="0">
                <a:solidFill>
                  <a:schemeClr val="bg2"/>
                </a:solidFill>
              </a:rPr>
              <a:t>任务记录</a:t>
            </a:r>
            <a:endParaRPr lang="en-US" altLang="zh-CN" sz="4000" dirty="0" smtClean="0">
              <a:solidFill>
                <a:schemeClr val="bg2"/>
              </a:solidFill>
            </a:endParaRPr>
          </a:p>
          <a:p>
            <a:r>
              <a:rPr lang="zh-CN" altLang="en-US" sz="4000" dirty="0" smtClean="0">
                <a:solidFill>
                  <a:schemeClr val="bg2"/>
                </a:solidFill>
              </a:rPr>
              <a:t>                        配置格式</a:t>
            </a:r>
            <a:endParaRPr lang="en-US" altLang="zh-CN" sz="40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863" y="351009"/>
            <a:ext cx="35747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配置格式：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2" y="1183522"/>
            <a:ext cx="10549718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chemeClr val="bg2"/>
                </a:solidFill>
              </a:rPr>
              <a:t>分   时   日   月   周        任务命令行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805" y="2312035"/>
            <a:ext cx="111093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4800" b="1" dirty="0" smtClean="0">
                <a:solidFill>
                  <a:schemeClr val="bg1"/>
                </a:solidFill>
              </a:rPr>
              <a:t>*/3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　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6-12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　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3,15,8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　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12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　 *     </a:t>
            </a:r>
            <a:r>
              <a:rPr lang="en-US" altLang="zh-CN" sz="4800" b="1" dirty="0" err="1" smtClean="0">
                <a:solidFill>
                  <a:schemeClr val="bg1"/>
                </a:solidFill>
              </a:rPr>
              <a:t>ls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3707" y="3692690"/>
            <a:ext cx="98809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在 </a:t>
            </a:r>
            <a:r>
              <a:rPr lang="en-US" altLang="zh-CN" sz="4000" dirty="0" smtClean="0">
                <a:solidFill>
                  <a:schemeClr val="bg1"/>
                </a:solidFill>
              </a:rPr>
              <a:t>12 </a:t>
            </a:r>
            <a:r>
              <a:rPr lang="zh-CN" altLang="en-US" sz="4000" dirty="0" smtClean="0">
                <a:solidFill>
                  <a:schemeClr val="bg1"/>
                </a:solidFill>
              </a:rPr>
              <a:t>月的</a:t>
            </a:r>
            <a:r>
              <a:rPr lang="en-US" altLang="zh-CN" sz="4000" dirty="0" smtClean="0">
                <a:solidFill>
                  <a:schemeClr val="bg1"/>
                </a:solidFill>
              </a:rPr>
              <a:t>3</a:t>
            </a:r>
            <a:r>
              <a:rPr lang="zh-CN" altLang="en-US" sz="4000" dirty="0" smtClean="0">
                <a:solidFill>
                  <a:schemeClr val="bg1"/>
                </a:solidFill>
              </a:rPr>
              <a:t>日、</a:t>
            </a:r>
            <a:r>
              <a:rPr lang="en-US" altLang="zh-CN" sz="4000" dirty="0" smtClean="0">
                <a:solidFill>
                  <a:schemeClr val="bg1"/>
                </a:solidFill>
              </a:rPr>
              <a:t>15</a:t>
            </a:r>
            <a:r>
              <a:rPr lang="zh-CN" altLang="en-US" sz="4000" dirty="0" smtClean="0">
                <a:solidFill>
                  <a:schemeClr val="bg1"/>
                </a:solidFill>
              </a:rPr>
              <a:t>日、</a:t>
            </a:r>
            <a:r>
              <a:rPr lang="en-US" altLang="zh-CN" sz="4000" dirty="0" smtClean="0">
                <a:solidFill>
                  <a:schemeClr val="bg1"/>
                </a:solidFill>
              </a:rPr>
              <a:t>8</a:t>
            </a:r>
            <a:r>
              <a:rPr lang="zh-CN" altLang="en-US" sz="4000" dirty="0" smtClean="0">
                <a:solidFill>
                  <a:schemeClr val="bg1"/>
                </a:solidFill>
              </a:rPr>
              <a:t>日的早上 </a:t>
            </a:r>
            <a:r>
              <a:rPr lang="en-US" altLang="zh-CN" sz="4000" dirty="0" smtClean="0">
                <a:solidFill>
                  <a:schemeClr val="bg1"/>
                </a:solidFill>
              </a:rPr>
              <a:t>6 </a:t>
            </a:r>
            <a:r>
              <a:rPr lang="zh-CN" altLang="en-US" sz="4000" dirty="0" smtClean="0">
                <a:solidFill>
                  <a:schemeClr val="bg1"/>
                </a:solidFill>
              </a:rPr>
              <a:t>点到 </a:t>
            </a:r>
            <a:r>
              <a:rPr lang="en-US" altLang="zh-CN" sz="4000" dirty="0" smtClean="0">
                <a:solidFill>
                  <a:schemeClr val="bg1"/>
                </a:solidFill>
              </a:rPr>
              <a:t>12 </a:t>
            </a:r>
            <a:r>
              <a:rPr lang="zh-CN" altLang="en-US" sz="4000" dirty="0" smtClean="0">
                <a:solidFill>
                  <a:schemeClr val="bg1"/>
                </a:solidFill>
              </a:rPr>
              <a:t>点中，每隔 </a:t>
            </a:r>
            <a:r>
              <a:rPr lang="en-US" altLang="zh-CN" sz="4000" dirty="0" smtClean="0">
                <a:solidFill>
                  <a:schemeClr val="bg1"/>
                </a:solidFill>
              </a:rPr>
              <a:t>3 </a:t>
            </a:r>
            <a:r>
              <a:rPr lang="zh-CN" altLang="en-US" sz="4000" dirty="0" smtClean="0">
                <a:solidFill>
                  <a:schemeClr val="bg1"/>
                </a:solidFill>
              </a:rPr>
              <a:t>分钟执行一次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ls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+mn-lt"/>
              </a:rPr>
              <a:t>谢</a:t>
            </a:r>
            <a:r>
              <a:rPr lang="zh-CN" altLang="en-US" dirty="0" smtClean="0">
                <a:sym typeface="+mn-lt"/>
              </a:rPr>
              <a:t>谢聆听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2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D4D4D"/>
      </a:accent1>
      <a:accent2>
        <a:srgbClr val="5F5F5F"/>
      </a:accent2>
      <a:accent3>
        <a:srgbClr val="808080"/>
      </a:accent3>
      <a:accent4>
        <a:srgbClr val="969696"/>
      </a:accent4>
      <a:accent5>
        <a:srgbClr val="B2B2B2"/>
      </a:accent5>
      <a:accent6>
        <a:srgbClr val="FFFFFF"/>
      </a:accent6>
      <a:hlink>
        <a:srgbClr val="4D4D4D"/>
      </a:hlink>
      <a:folHlink>
        <a:srgbClr val="BFBFBF"/>
      </a:folHlink>
    </a:clrScheme>
    <a:fontScheme name="0roircou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Kingsoft Office WPP</Application>
  <PresentationFormat>自定义</PresentationFormat>
  <Paragraphs>60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主题​​</vt:lpstr>
      <vt:lpstr>cron周期性计划任务</vt:lpstr>
      <vt:lpstr>NTP时间同步</vt:lpstr>
      <vt:lpstr>NTP时间同步：客户端搭建</vt:lpstr>
      <vt:lpstr>cron周期性计划任务</vt:lpstr>
      <vt:lpstr>cron周期性计划任务                            crontab 命令 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root</cp:lastModifiedBy>
  <cp:revision>41</cp:revision>
  <dcterms:created xsi:type="dcterms:W3CDTF">2018-11-12T10:36:34Z</dcterms:created>
  <dcterms:modified xsi:type="dcterms:W3CDTF">2018-11-12T10:36:34Z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