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9" r:id="rId4"/>
    <p:sldId id="260" r:id="rId5"/>
    <p:sldId id="273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87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0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1678517" y="1628775"/>
            <a:ext cx="8737600" cy="187166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None/>
              <a:defRPr sz="3600" b="0" i="0" u="none" kern="1200" baseline="0">
                <a:solidFill>
                  <a:schemeClr val="accent2"/>
                </a:solidFill>
                <a:latin typeface="Arial" panose="02080604020202020204" charset="0"/>
                <a:ea typeface="宋体" charset="0"/>
                <a:sym typeface="Arial" panose="02080604020202020204" charset="0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775884" y="4005263"/>
            <a:ext cx="8534400" cy="10080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marL="0" lvl="0" indent="0" algn="l">
              <a:buNone/>
              <a:defRPr b="1" kern="1200"/>
            </a:lvl1pPr>
            <a:lvl2pPr marL="457200" lvl="1" indent="-457200" algn="ctr">
              <a:buNone/>
              <a:defRPr b="1" kern="1200"/>
            </a:lvl2pPr>
            <a:lvl3pPr marL="914400" lvl="2" indent="-914400" algn="ctr">
              <a:buNone/>
              <a:defRPr b="1" kern="1200"/>
            </a:lvl3pPr>
            <a:lvl4pPr marL="1371600" lvl="3" indent="-1371600" algn="ctr">
              <a:buNone/>
              <a:defRPr b="1" kern="1200"/>
            </a:lvl4pPr>
            <a:lvl5pPr marL="1828800" lvl="4" indent="-1828800" algn="ctr">
              <a:buNone/>
              <a:defRPr b="1" kern="1200"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en-US" altLang="x-none" dirty="0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9A0DB2DC-4C9A-4742-B13C-FB6460FD3503}" type="slidenum">
              <a:rPr lang="zh-CN" altLang="en-US" dirty="0"/>
            </a:fld>
            <a:endParaRPr lang="en-US" altLang="x-none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04813"/>
            <a:ext cx="2743200" cy="5721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04813"/>
            <a:ext cx="8070573" cy="57213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609600" y="404813"/>
            <a:ext cx="10972800" cy="10128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337300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337300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lvl="5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6pPr>
      <a:lvl7pPr marL="2971800" lvl="6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7pPr>
      <a:lvl8pPr marL="3429000" lvl="7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8pPr>
      <a:lvl9pPr marL="3886200" lvl="8" indent="-214748364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accent2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7610" y="2211070"/>
            <a:ext cx="9488805" cy="693420"/>
          </a:xfrm>
        </p:spPr>
        <p:txBody>
          <a:bodyPr/>
          <a:p>
            <a:pPr algn="l"/>
            <a:r>
              <a:rPr lang="x-none" altLang="zh-CN" sz="54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配置SMB共享</a:t>
            </a:r>
            <a:endParaRPr lang="x-none" altLang="zh-CN" sz="5400" b="1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809365" y="3423920"/>
            <a:ext cx="9371965" cy="1336040"/>
          </a:xfrm>
        </p:spPr>
        <p:txBody>
          <a:bodyPr/>
          <a:p>
            <a:r>
              <a:rPr lang="x-none" altLang="zh-CN" sz="5400">
                <a:solidFill>
                  <a:schemeClr val="bg1"/>
                </a:solidFill>
              </a:rPr>
              <a:t>配置NFS共享</a:t>
            </a:r>
            <a:endParaRPr lang="x-none" altLang="zh-CN" sz="5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  <a:uFillTx/>
              </a:rPr>
              <a:t>客户端验证步骤</a:t>
            </a:r>
            <a:endParaRPr lang="x-none" altLang="zh-CN">
              <a:solidFill>
                <a:srgbClr val="090604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835"/>
            <a:ext cx="10972800" cy="4785995"/>
          </a:xfrm>
        </p:spPr>
        <p:txBody>
          <a:bodyPr/>
          <a:p>
            <a:r>
              <a:rPr lang="zh-CN" altLang="en-US" sz="2000">
                <a:solidFill>
                  <a:srgbClr val="FF0000"/>
                </a:solidFill>
                <a:uFillTx/>
              </a:rPr>
              <a:t>创建挂载点 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   mkdir  /mnt/dev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</a:rPr>
              <a:t>安装cifs-utils软件包 支持cifs文件系统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    yum -y install  cifs-utils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</a:rPr>
              <a:t>配置开机挂载 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  vim /etc/fstab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//172.25.0.11/devops  /mnt/dev</a:t>
            </a:r>
            <a:r>
              <a:rPr lang="zh-CN" altLang="en-US" sz="2000" b="1">
                <a:solidFill>
                  <a:srgbClr val="FF0000"/>
                </a:solidFill>
                <a:uFillTx/>
              </a:rPr>
              <a:t> cifs </a:t>
            </a:r>
            <a:r>
              <a:rPr lang="zh-CN" altLang="en-US" sz="2000" b="1">
                <a:solidFill>
                  <a:srgbClr val="00B050"/>
                </a:solidFill>
                <a:uFillTx/>
              </a:rPr>
              <a:t>username=</a:t>
            </a:r>
            <a:r>
              <a:rPr lang="zh-CN" altLang="en-US" sz="2000" b="1">
                <a:solidFill>
                  <a:srgbClr val="FF0000"/>
                </a:solidFill>
                <a:uFillTx/>
              </a:rPr>
              <a:t>kenji</a:t>
            </a:r>
            <a:r>
              <a:rPr lang="zh-CN" altLang="en-US" sz="2000" b="1">
                <a:solidFill>
                  <a:srgbClr val="00B050"/>
                </a:solidFill>
                <a:uFillTx/>
              </a:rPr>
              <a:t>,password=</a:t>
            </a:r>
            <a:r>
              <a:rPr lang="zh-CN" altLang="en-US" sz="2000" b="1">
                <a:solidFill>
                  <a:srgbClr val="FF0000"/>
                </a:solidFill>
                <a:uFillTx/>
              </a:rPr>
              <a:t>redhat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,</a:t>
            </a:r>
            <a:r>
              <a:rPr lang="zh-CN" altLang="en-US" sz="2000" b="1">
                <a:solidFill>
                  <a:srgbClr val="FF0000"/>
                </a:solidFill>
                <a:uFillTx/>
              </a:rPr>
              <a:t>multiuser,sec=ntlmssp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,_netdev 0 0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</a:rPr>
              <a:t>测试挂载配置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mount  -a      </a:t>
            </a:r>
            <a:r>
              <a:rPr lang="x-none" altLang="zh-CN" sz="2000">
                <a:solidFill>
                  <a:srgbClr val="FF0000"/>
                </a:solidFill>
                <a:uFillTx/>
              </a:rPr>
              <a:t>//检测开机自动挂载是否书写正确</a:t>
            </a:r>
            <a:endParaRPr lang="x-none" altLang="zh-CN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df  -hT         </a:t>
            </a:r>
            <a:r>
              <a:rPr lang="x-none" altLang="zh-CN" sz="2000">
                <a:solidFill>
                  <a:srgbClr val="FF0000"/>
                </a:solidFill>
                <a:uFillTx/>
              </a:rPr>
              <a:t>//查看正在挂载的所有设备</a:t>
            </a:r>
            <a:endParaRPr lang="x-none" altLang="zh-CN" sz="2000">
              <a:solidFill>
                <a:srgbClr val="FF0000"/>
              </a:solidFill>
              <a:uFillTx/>
            </a:endParaRPr>
          </a:p>
          <a:p>
            <a:r>
              <a:rPr lang="zh-CN" altLang="en-US" sz="2000" b="1">
                <a:solidFill>
                  <a:srgbClr val="FF0000"/>
                </a:solidFill>
                <a:uFillTx/>
              </a:rPr>
              <a:t>multiuser多用户验证</a:t>
            </a:r>
            <a:endParaRPr lang="zh-CN" altLang="en-US" sz="2000" b="1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su - student  </a:t>
            </a:r>
            <a:r>
              <a:rPr lang="x-none" altLang="zh-CN" sz="2000">
                <a:solidFill>
                  <a:srgbClr val="FF0000"/>
                </a:solidFill>
                <a:uFillTx/>
              </a:rPr>
              <a:t>//切换普通用户  </a:t>
            </a:r>
            <a:r>
              <a:rPr lang="zh-CN" altLang="en-US" sz="2000">
                <a:solidFill>
                  <a:srgbClr val="FF0000"/>
                </a:solidFill>
                <a:uFillTx/>
                <a:sym typeface="+mn-ea"/>
              </a:rPr>
              <a:t>cifscreds</a:t>
            </a:r>
            <a:r>
              <a:rPr lang="x-none" altLang="zh-CN" sz="2000">
                <a:solidFill>
                  <a:srgbClr val="FF0000"/>
                </a:solidFill>
                <a:uFillTx/>
              </a:rPr>
              <a:t>临时切换身份</a:t>
            </a:r>
            <a:endParaRPr lang="x-none" altLang="zh-CN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cifscreds  -u  chihiro 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 add 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 server0.example.com </a:t>
            </a:r>
            <a:r>
              <a:rPr lang="zh-CN" altLang="en-US" sz="2000" b="1">
                <a:solidFill>
                  <a:srgbClr val="FF0000"/>
                </a:solidFill>
                <a:uFillTx/>
              </a:rPr>
              <a:t>//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输入共享账号chihiro的密码</a:t>
            </a:r>
            <a:r>
              <a:rPr lang="x-none" altLang="zh-CN" sz="2000">
                <a:solidFill>
                  <a:srgbClr val="FF0000"/>
                </a:solidFill>
                <a:uFillTx/>
              </a:rPr>
              <a:t>redhat</a:t>
            </a:r>
            <a:endParaRPr lang="x-none" altLang="zh-CN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touch  /mnt/dev/a.txt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ls  /mnt/dev/a.txt </a:t>
            </a:r>
            <a:endParaRPr lang="zh-CN" altLang="en-US" sz="20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</a:rPr>
              <a:t>额外补充知识点</a:t>
            </a:r>
            <a:endParaRPr lang="x-none" altLang="zh-CN">
              <a:solidFill>
                <a:srgbClr val="09060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17110"/>
          </a:xfrm>
        </p:spPr>
        <p:txBody>
          <a:bodyPr/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uFillTx/>
              </a:rPr>
              <a:t>Samba用户 — 专用来访问共享文件夹的用户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90604"/>
                </a:solidFill>
                <a:uFillTx/>
              </a:rPr>
              <a:t>– 采用独立设置的密码 </a:t>
            </a:r>
            <a:r>
              <a:rPr lang="x-none" altLang="zh-CN" sz="2000">
                <a:solidFill>
                  <a:srgbClr val="090604"/>
                </a:solidFill>
                <a:uFillTx/>
              </a:rPr>
              <a:t>，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但需要提前建立同名的系统用户  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uFillTx/>
              </a:rPr>
              <a:t>Samba账号管理工具：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pdbedit -a    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用户名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pdbedit -L    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[用户名]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pdbedit -x     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用户名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FF0000"/>
                </a:solidFill>
                <a:uFillTx/>
                <a:sym typeface="+mn-ea"/>
              </a:rPr>
              <a:t>查看当前SELinux</a:t>
            </a:r>
            <a:r>
              <a:rPr lang="x-none" altLang="zh-CN" sz="2000">
                <a:solidFill>
                  <a:srgbClr val="FF0000"/>
                </a:solidFill>
                <a:uFillTx/>
                <a:sym typeface="+mn-ea"/>
              </a:rPr>
              <a:t>布尔值</a:t>
            </a:r>
            <a:r>
              <a:rPr lang="zh-CN" altLang="en-US" sz="2000">
                <a:solidFill>
                  <a:srgbClr val="FF0000"/>
                </a:solidFill>
                <a:uFillTx/>
                <a:sym typeface="+mn-ea"/>
              </a:rPr>
              <a:t>的状态</a:t>
            </a:r>
            <a:endParaRPr lang="zh-CN" altLang="en-US" sz="2000">
              <a:solidFill>
                <a:srgbClr val="FF0000"/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90604"/>
                </a:solidFill>
                <a:uFillTx/>
              </a:rPr>
              <a:t>getsebool  -a  |  grep </a:t>
            </a:r>
            <a:r>
              <a:rPr lang="zh-CN" altLang="en-US" sz="2000">
                <a:solidFill>
                  <a:srgbClr val="7030A0"/>
                </a:solidFill>
                <a:uFillTx/>
              </a:rPr>
              <a:t>^samba_exp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  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90604"/>
                </a:solidFill>
                <a:uFillTx/>
              </a:rPr>
              <a:t>samba_export_all_ro --&gt; off     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  //off为关闭，on为打开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90604"/>
                </a:solidFill>
                <a:uFillTx/>
              </a:rPr>
              <a:t>samba_export_all_rw --&gt; off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90604"/>
                </a:solidFill>
                <a:uFillTx/>
              </a:rPr>
              <a:t>setsebool  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-P 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 samba_export_all_rw=on</a:t>
            </a:r>
            <a:endParaRPr lang="zh-CN" altLang="en-US" sz="20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  <a:uFillTx/>
              </a:rPr>
              <a:t>额外知识补充</a:t>
            </a:r>
            <a:endParaRPr lang="x-none" altLang="zh-CN">
              <a:solidFill>
                <a:srgbClr val="090604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  <a:uFillTx/>
              </a:rPr>
              <a:t>客户端-多用户机制</a:t>
            </a:r>
            <a:r>
              <a:rPr lang="x-none" altLang="zh-CN">
                <a:solidFill>
                  <a:srgbClr val="090604"/>
                </a:solidFill>
                <a:uFillTx/>
              </a:rPr>
              <a:t>—&gt;共享文件夹 多用户访问</a:t>
            </a:r>
            <a:endParaRPr lang="x-none" altLang="zh-CN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  <a:uFillTx/>
              </a:rPr>
              <a:t>SMB客户端multiuser挂载技术</a:t>
            </a:r>
            <a:endParaRPr lang="x-none" altLang="zh-CN">
              <a:solidFill>
                <a:srgbClr val="FF0000"/>
              </a:solidFill>
              <a:uFillTx/>
            </a:endParaRPr>
          </a:p>
          <a:p>
            <a:r>
              <a:rPr lang="x-none" altLang="zh-CN">
                <a:solidFill>
                  <a:srgbClr val="090604"/>
                </a:solidFill>
                <a:uFillTx/>
              </a:rPr>
              <a:t>管理员只需要作一次挂载</a:t>
            </a:r>
            <a:endParaRPr lang="x-none" altLang="zh-CN">
              <a:solidFill>
                <a:srgbClr val="090604"/>
              </a:solidFill>
              <a:uFillTx/>
            </a:endParaRPr>
          </a:p>
          <a:p>
            <a:r>
              <a:rPr lang="x-none" altLang="zh-CN">
                <a:solidFill>
                  <a:srgbClr val="090604"/>
                </a:solidFill>
                <a:uFillTx/>
              </a:rPr>
              <a:t>客户端在访问挂载点时，若需要不同的权限，可以临时切换新的共享用户（无需重新挂载）</a:t>
            </a:r>
            <a:endParaRPr lang="x-none" altLang="zh-CN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x-none" altLang="zh-CN">
                <a:solidFill>
                  <a:srgbClr val="FF0000"/>
                </a:solidFill>
                <a:uFillTx/>
              </a:rPr>
              <a:t>实现方式</a:t>
            </a:r>
            <a:endParaRPr lang="x-none" altLang="zh-CN">
              <a:solidFill>
                <a:srgbClr val="FF0000"/>
              </a:solidFill>
              <a:uFillTx/>
            </a:endParaRPr>
          </a:p>
          <a:p>
            <a:r>
              <a:rPr lang="x-none" altLang="zh-CN">
                <a:solidFill>
                  <a:srgbClr val="090604"/>
                </a:solidFill>
                <a:uFillTx/>
              </a:rPr>
              <a:t>挂载SMB共享时启用multiuser支持</a:t>
            </a:r>
            <a:endParaRPr lang="x-none" altLang="zh-CN">
              <a:solidFill>
                <a:srgbClr val="090604"/>
              </a:solidFill>
              <a:uFillTx/>
            </a:endParaRPr>
          </a:p>
          <a:p>
            <a:r>
              <a:rPr lang="x-none" altLang="zh-CN">
                <a:solidFill>
                  <a:srgbClr val="090604"/>
                </a:solidFill>
                <a:uFillTx/>
              </a:rPr>
              <a:t>使用cifscreds临时切换身份</a:t>
            </a:r>
            <a:endParaRPr lang="x-none" altLang="zh-CN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bg1"/>
                </a:solidFill>
                <a:sym typeface="+mn-ea"/>
              </a:rPr>
              <a:t>配置NFS共享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olidFill>
                  <a:srgbClr val="090604"/>
                </a:solidFill>
                <a:uFillTx/>
              </a:rPr>
              <a:t>NFS（Network File System）即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网络文件系统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，是FreeBSD支持的文件系统中的一种，它允许网络中的计算机之间通过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TCP/IP网络共享资源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。在NFS的应用中，本地NFS的客户端应用可以透明地读写位于远端NFS服务器上的文件，就像访问本地文件一样。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endParaRPr lang="zh-CN" altLang="en-US" sz="2800">
              <a:solidFill>
                <a:srgbClr val="090604"/>
              </a:solidFill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16940" y="3649980"/>
            <a:ext cx="10144760" cy="5822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x-none" altLang="zh-CN" sz="3200">
                <a:solidFill>
                  <a:srgbClr val="090604"/>
                </a:solidFill>
                <a:uFillTx/>
              </a:rPr>
              <a:t>两种</a:t>
            </a:r>
            <a:r>
              <a:rPr lang="zh-CN" altLang="en-US" sz="3200">
                <a:solidFill>
                  <a:srgbClr val="090604"/>
                </a:solidFill>
                <a:uFillTx/>
              </a:rPr>
              <a:t>协议:NFS(TCP/UDP 2049)、RPC(TCP/UDP 111)</a:t>
            </a:r>
            <a:endParaRPr lang="zh-CN" altLang="en-US" sz="3200">
              <a:solidFill>
                <a:srgbClr val="090604"/>
              </a:solidFill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9805" y="4493260"/>
            <a:ext cx="6815455" cy="1069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altLang="zh-CN" sz="3200">
                <a:solidFill>
                  <a:srgbClr val="090604"/>
                </a:solidFill>
                <a:uFillTx/>
              </a:rPr>
              <a:t>客户端依赖</a:t>
            </a:r>
            <a:r>
              <a:rPr lang="zh-CN" altLang="en-US" sz="3200">
                <a:solidFill>
                  <a:srgbClr val="090604"/>
                </a:solidFill>
                <a:uFillTx/>
              </a:rPr>
              <a:t>包:nfs-utils</a:t>
            </a:r>
            <a:endParaRPr lang="zh-CN" altLang="en-US" sz="3200">
              <a:solidFill>
                <a:srgbClr val="090604"/>
              </a:solidFill>
              <a:uFillTx/>
            </a:endParaRPr>
          </a:p>
          <a:p>
            <a:pPr algn="l"/>
            <a:r>
              <a:rPr lang="x-none" altLang="zh-CN" sz="3200">
                <a:solidFill>
                  <a:srgbClr val="090604"/>
                </a:solidFill>
                <a:uFillTx/>
              </a:rPr>
              <a:t>服务端</a:t>
            </a:r>
            <a:r>
              <a:rPr lang="zh-CN" altLang="en-US" sz="3200">
                <a:solidFill>
                  <a:srgbClr val="090604"/>
                </a:solidFill>
                <a:uFillTx/>
              </a:rPr>
              <a:t>服务:nfs-server</a:t>
            </a:r>
            <a:endParaRPr lang="zh-CN" altLang="en-US" sz="32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5130"/>
            <a:ext cx="10972800" cy="1135380"/>
          </a:xfrm>
        </p:spPr>
        <p:txBody>
          <a:bodyPr/>
          <a:p>
            <a:endParaRPr lang="zh-CN" altLang="en-US"/>
          </a:p>
          <a:p>
            <a:r>
              <a:rPr lang="x-none" altLang="zh-CN">
                <a:solidFill>
                  <a:srgbClr val="090604"/>
                </a:solidFill>
              </a:rPr>
              <a:t>NFS发布共享（案例）</a:t>
            </a:r>
            <a:endParaRPr lang="x-none" altLang="zh-CN">
              <a:solidFill>
                <a:srgbClr val="09060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olidFill>
                  <a:srgbClr val="090604"/>
                </a:solidFill>
                <a:uFillTx/>
              </a:rPr>
              <a:t>在 server0配置NFS服务,要求如下: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只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读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的方式共享目录 /public，只能被 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example.com 域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中的系统访问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可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读写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共享目录/protected，</a:t>
            </a:r>
            <a:r>
              <a:rPr lang="x-none" altLang="zh-CN" sz="2800">
                <a:solidFill>
                  <a:srgbClr val="090604"/>
                </a:solidFill>
                <a:uFillTx/>
              </a:rPr>
              <a:t>只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能被 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example.com 域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中的系统访问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90604"/>
                </a:solidFill>
                <a:uFillTx/>
              </a:rPr>
              <a:t>在 desktop0上挂载一个来自 server0.exmaple.com 的共享,并符合下列要求: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/public 挂载目录上/mnt/nfsmount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/protected 挂载目录上/mnt/nfssecure</a:t>
            </a:r>
            <a:endParaRPr lang="zh-CN" altLang="en-US" sz="28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</a:rPr>
              <a:t>服务端操作流程</a:t>
            </a:r>
            <a:endParaRPr lang="x-none" altLang="zh-CN">
              <a:solidFill>
                <a:srgbClr val="09060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uFillTx/>
              </a:rPr>
              <a:t>1)创建共享</a:t>
            </a:r>
            <a:r>
              <a:rPr lang="x-none" altLang="zh-CN" sz="2800">
                <a:solidFill>
                  <a:srgbClr val="FF0000"/>
                </a:solidFill>
                <a:uFillTx/>
              </a:rPr>
              <a:t>文件夹</a:t>
            </a:r>
            <a:endParaRPr lang="x-none" altLang="zh-CN" sz="2800">
              <a:solidFill>
                <a:srgbClr val="FF0000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mkdir    /public    /protected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uFillTx/>
              </a:rPr>
              <a:t>2)NFS配置文件</a:t>
            </a:r>
            <a:r>
              <a:rPr lang="x-none" altLang="zh-CN" sz="2800">
                <a:solidFill>
                  <a:srgbClr val="FF0000"/>
                </a:solidFill>
                <a:uFillTx/>
              </a:rPr>
              <a:t>解析</a:t>
            </a:r>
            <a:endParaRPr lang="zh-CN" altLang="en-US" sz="2800">
              <a:solidFill>
                <a:srgbClr val="FF0000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vim   /etc/exports    </a:t>
            </a:r>
            <a:r>
              <a:rPr lang="x-none" altLang="zh-CN" sz="2800" b="1">
                <a:solidFill>
                  <a:srgbClr val="FF0000"/>
                </a:solidFill>
                <a:uFillTx/>
              </a:rPr>
              <a:t>//nfs主配置文件</a:t>
            </a:r>
            <a:endParaRPr lang="x-none" altLang="zh-CN" sz="2800" b="1">
              <a:solidFill>
                <a:srgbClr val="FF0000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/public         172.25.0.0/24(ro)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/protected      172.25.0.0/24(rw)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uFillTx/>
              </a:rPr>
              <a:t>3</a:t>
            </a:r>
            <a:r>
              <a:rPr lang="zh-CN" altLang="en-US" sz="2800">
                <a:solidFill>
                  <a:srgbClr val="FF0000"/>
                </a:solidFill>
                <a:uFillTx/>
                <a:sym typeface="+mn-ea"/>
              </a:rPr>
              <a:t>)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启动系统服务nfs-server并设置开机自启</a:t>
            </a:r>
            <a:endParaRPr lang="zh-CN" altLang="en-US" sz="2800">
              <a:solidFill>
                <a:srgbClr val="FF0000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systemctl  restart  nfs-server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systemctl  enable  nfs-server</a:t>
            </a:r>
            <a:endParaRPr lang="zh-CN" altLang="en-US" sz="28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</a:rPr>
              <a:t>客户端验证流程</a:t>
            </a:r>
            <a:endParaRPr lang="x-none" altLang="zh-CN">
              <a:solidFill>
                <a:srgbClr val="090604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72235"/>
            <a:ext cx="10972800" cy="5321935"/>
          </a:xfrm>
        </p:spPr>
        <p:txBody>
          <a:bodyPr/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uFillTx/>
              </a:rPr>
              <a:t>1)创建挂载点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 mkdir  /mnt/nfsmount /mnt/nfssecure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uFillTx/>
              </a:rPr>
              <a:t>2)列出server0上提供的NFS共享资源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 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090604"/>
                </a:solidFill>
                <a:uFillTx/>
              </a:rPr>
              <a:t>showmount -e </a:t>
            </a:r>
            <a:r>
              <a:rPr lang="zh-CN" altLang="en-US" sz="2800" b="1">
                <a:solidFill>
                  <a:srgbClr val="090604"/>
                </a:solidFill>
                <a:uFillTx/>
              </a:rPr>
              <a:t> server0.example.com</a:t>
            </a:r>
            <a:endParaRPr lang="zh-CN" altLang="en-US" sz="2800" b="1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/protected 172.25.0.0/24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/public    172.25.0.0/24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uFillTx/>
              </a:rPr>
              <a:t>3</a:t>
            </a:r>
            <a:r>
              <a:rPr lang="zh-CN" altLang="en-US" sz="2800">
                <a:solidFill>
                  <a:srgbClr val="FF0000"/>
                </a:solidFill>
                <a:uFillTx/>
                <a:sym typeface="+mn-ea"/>
              </a:rPr>
              <a:t>)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配置开机挂载server0的NFS共享目录/public /protected</a:t>
            </a:r>
            <a:endParaRPr lang="zh-CN" altLang="en-US" sz="2800">
              <a:solidFill>
                <a:srgbClr val="FF0000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172.25.0.11:/public   /mnt/nfsmount 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nfs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  </a:t>
            </a:r>
            <a:r>
              <a:rPr lang="zh-CN" altLang="en-US" sz="2800">
                <a:solidFill>
                  <a:srgbClr val="C00000"/>
                </a:solidFill>
                <a:uFillTx/>
              </a:rPr>
              <a:t>_netdev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   0  0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r>
              <a:rPr lang="zh-CN" altLang="en-US" sz="2800">
                <a:solidFill>
                  <a:srgbClr val="090604"/>
                </a:solidFill>
                <a:uFillTx/>
              </a:rPr>
              <a:t>172.25.0.11:/protected  /mnt/nfssecure </a:t>
            </a:r>
            <a:r>
              <a:rPr lang="zh-CN" altLang="en-US" sz="2800">
                <a:solidFill>
                  <a:srgbClr val="FF0000"/>
                </a:solidFill>
                <a:uFillTx/>
              </a:rPr>
              <a:t>nfs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 </a:t>
            </a:r>
            <a:r>
              <a:rPr lang="zh-CN" altLang="en-US" sz="2800">
                <a:solidFill>
                  <a:srgbClr val="C00000"/>
                </a:solidFill>
                <a:uFillTx/>
              </a:rPr>
              <a:t>_netdev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   0  0</a:t>
            </a:r>
            <a:endParaRPr lang="zh-CN" altLang="en-US" sz="2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800">
                <a:solidFill>
                  <a:srgbClr val="FF0000"/>
                </a:solidFill>
                <a:uFillTx/>
              </a:rPr>
              <a:t>4)测试挂载</a:t>
            </a:r>
            <a:r>
              <a:rPr lang="x-none" altLang="zh-CN" sz="2800">
                <a:solidFill>
                  <a:srgbClr val="FF0000"/>
                </a:solidFill>
                <a:uFillTx/>
              </a:rPr>
              <a:t>状态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  mount  -a  —&gt;df  -hT</a:t>
            </a:r>
            <a:endParaRPr lang="zh-CN" altLang="en-US" sz="28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090604"/>
                </a:solidFill>
                <a:uFillTx/>
              </a:rPr>
              <a:t>Samba和NFS的区别</a:t>
            </a:r>
            <a:endParaRPr lang="zh-CN" altLang="en-US">
              <a:solidFill>
                <a:srgbClr val="090604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olidFill>
                  <a:srgbClr val="090604"/>
                </a:solidFill>
                <a:uFillTx/>
              </a:rPr>
              <a:t>samba是DEC开始开发的，采用udp协议</a:t>
            </a:r>
            <a:endParaRPr lang="zh-CN" altLang="en-US" sz="3600">
              <a:solidFill>
                <a:srgbClr val="090604"/>
              </a:solidFill>
              <a:uFillTx/>
            </a:endParaRPr>
          </a:p>
          <a:p>
            <a:r>
              <a:rPr lang="zh-CN" altLang="en-US" sz="3600">
                <a:solidFill>
                  <a:srgbClr val="090604"/>
                </a:solidFill>
                <a:uFillTx/>
              </a:rPr>
              <a:t>NFS是SUN开发的</a:t>
            </a:r>
            <a:r>
              <a:rPr lang="x-none" altLang="zh-CN" sz="3600">
                <a:solidFill>
                  <a:srgbClr val="090604"/>
                </a:solidFill>
                <a:uFillTx/>
              </a:rPr>
              <a:t>，</a:t>
            </a:r>
            <a:r>
              <a:rPr lang="zh-CN" altLang="en-US" sz="3600">
                <a:solidFill>
                  <a:srgbClr val="090604"/>
                </a:solidFill>
                <a:uFillTx/>
              </a:rPr>
              <a:t>其设置相</a:t>
            </a:r>
            <a:r>
              <a:rPr lang="x-none" altLang="zh-CN" sz="3600">
                <a:solidFill>
                  <a:srgbClr val="090604"/>
                </a:solidFill>
                <a:uFillTx/>
              </a:rPr>
              <a:t>对</a:t>
            </a:r>
            <a:r>
              <a:rPr lang="zh-CN" altLang="en-US" sz="3600">
                <a:solidFill>
                  <a:srgbClr val="090604"/>
                </a:solidFill>
                <a:uFillTx/>
              </a:rPr>
              <a:t>容易</a:t>
            </a:r>
            <a:endParaRPr lang="zh-CN" altLang="en-US" sz="3600">
              <a:solidFill>
                <a:srgbClr val="090604"/>
              </a:solidFill>
              <a:uFillTx/>
            </a:endParaRPr>
          </a:p>
          <a:p>
            <a:r>
              <a:rPr lang="zh-CN" altLang="en-US" sz="3600">
                <a:solidFill>
                  <a:srgbClr val="090604"/>
                </a:solidFill>
                <a:uFillTx/>
              </a:rPr>
              <a:t>配置来看，samba比较复杂，nfs比较简单</a:t>
            </a:r>
            <a:endParaRPr lang="zh-CN" altLang="en-US" sz="3600">
              <a:solidFill>
                <a:srgbClr val="090604"/>
              </a:solidFill>
              <a:uFillTx/>
            </a:endParaRPr>
          </a:p>
          <a:p>
            <a:r>
              <a:rPr lang="zh-CN" altLang="en-US" sz="3600">
                <a:solidFill>
                  <a:srgbClr val="090604"/>
                </a:solidFill>
                <a:uFillTx/>
              </a:rPr>
              <a:t>NFS更简洁,方便,更原生,兼容性更好.</a:t>
            </a:r>
            <a:endParaRPr lang="x-none" altLang="zh-CN" sz="36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 descr="4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7465" y="502285"/>
            <a:ext cx="12181840" cy="64369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bg2"/>
                </a:solidFill>
                <a:uFillTx/>
              </a:rPr>
              <a:t>什么是SAMBA</a:t>
            </a:r>
            <a:endParaRPr lang="x-none" altLang="zh-CN">
              <a:solidFill>
                <a:schemeClr val="bg2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235" y="1600835"/>
            <a:ext cx="11091545" cy="1657985"/>
          </a:xfrm>
        </p:spPr>
        <p:txBody>
          <a:bodyPr/>
          <a:p>
            <a:r>
              <a:rPr b="1">
                <a:solidFill>
                  <a:srgbClr val="090604"/>
                </a:solidFill>
                <a:uFillTx/>
              </a:rPr>
              <a:t>Samba</a:t>
            </a:r>
            <a:r>
              <a:rPr>
                <a:solidFill>
                  <a:srgbClr val="090604"/>
                </a:solidFill>
                <a:uFillTx/>
              </a:rPr>
              <a:t>是一套使用SMB(Server Message Block)协议的应用程序, 通过这个协议, Samba允许Linux服务器与Windows系统之间进行通信,</a:t>
            </a:r>
            <a:r>
              <a:rPr lang="x-none">
                <a:solidFill>
                  <a:srgbClr val="090604"/>
                </a:solidFill>
                <a:uFillTx/>
              </a:rPr>
              <a:t>实现</a:t>
            </a:r>
            <a:r>
              <a:rPr>
                <a:solidFill>
                  <a:srgbClr val="090604"/>
                </a:solidFill>
                <a:uFillTx/>
              </a:rPr>
              <a:t>跨平台</a:t>
            </a:r>
            <a:r>
              <a:rPr lang="x-none">
                <a:solidFill>
                  <a:srgbClr val="090604"/>
                </a:solidFill>
                <a:uFillTx/>
              </a:rPr>
              <a:t>共享</a:t>
            </a:r>
            <a:r>
              <a:rPr>
                <a:solidFill>
                  <a:srgbClr val="090604"/>
                </a:solidFill>
                <a:uFillTx/>
              </a:rPr>
              <a:t>。</a:t>
            </a:r>
            <a:endParaRPr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endParaRPr lang="x-none">
              <a:solidFill>
                <a:srgbClr val="090604"/>
              </a:solidFill>
              <a:uFillTx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1410" y="3223895"/>
            <a:ext cx="8862060" cy="2136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3200" b="1">
                <a:solidFill>
                  <a:srgbClr val="090604"/>
                </a:solidFill>
                <a:uFillTx/>
                <a:sym typeface="+mn-ea"/>
              </a:rPr>
              <a:t>两种协议：</a:t>
            </a:r>
            <a:r>
              <a:rPr lang="x-none" sz="2400" b="1">
                <a:solidFill>
                  <a:srgbClr val="090604"/>
                </a:solidFill>
                <a:uFillTx/>
                <a:sym typeface="+mn-ea"/>
              </a:rPr>
              <a:t>SMB(TCP 139)/验明身份的协议、         CIFS(TCP 445)/传输数据的协议</a:t>
            </a:r>
            <a:endParaRPr lang="x-none" sz="2400" b="1">
              <a:solidFill>
                <a:srgbClr val="090604"/>
              </a:solidFill>
              <a:uFillTx/>
              <a:sym typeface="+mn-ea"/>
            </a:endParaRPr>
          </a:p>
          <a:p>
            <a:pPr algn="l"/>
            <a:r>
              <a:rPr lang="x-none" sz="2400" b="1">
                <a:solidFill>
                  <a:srgbClr val="FF0000"/>
                </a:solidFill>
                <a:uFillTx/>
                <a:sym typeface="+mn-ea"/>
              </a:rPr>
              <a:t>netstat -antp|grep smb</a:t>
            </a:r>
            <a:endParaRPr lang="x-none" sz="2400" b="1">
              <a:solidFill>
                <a:srgbClr val="FF0000"/>
              </a:solidFill>
              <a:uFillTx/>
              <a:sym typeface="+mn-ea"/>
            </a:endParaRPr>
          </a:p>
          <a:p>
            <a:pPr algn="l"/>
            <a:endParaRPr lang="x-none">
              <a:solidFill>
                <a:srgbClr val="090604"/>
              </a:solidFill>
              <a:uFillTx/>
            </a:endParaRPr>
          </a:p>
          <a:p>
            <a:pPr marL="0" indent="0" algn="l">
              <a:buNone/>
            </a:pPr>
            <a:endParaRPr lang="x-none">
              <a:solidFill>
                <a:srgbClr val="090604"/>
              </a:solidFill>
              <a:uFillTx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6945" y="4487545"/>
            <a:ext cx="998220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x-none" sz="3200" b="1">
                <a:solidFill>
                  <a:srgbClr val="090604"/>
                </a:solidFill>
                <a:uFillTx/>
                <a:sym typeface="+mn-ea"/>
              </a:rPr>
              <a:t> </a:t>
            </a:r>
            <a:r>
              <a:rPr lang="x-none" sz="2800" b="1">
                <a:solidFill>
                  <a:srgbClr val="090604"/>
                </a:solidFill>
                <a:uFillTx/>
                <a:sym typeface="+mn-ea"/>
              </a:rPr>
              <a:t>依赖软件包</a:t>
            </a:r>
            <a:r>
              <a:rPr lang="x-none" sz="2800">
                <a:solidFill>
                  <a:srgbClr val="090604"/>
                </a:solidFill>
                <a:uFillTx/>
                <a:sym typeface="+mn-ea"/>
              </a:rPr>
              <a:t> 服务端：samba </a:t>
            </a:r>
            <a:endParaRPr lang="x-none" sz="2800">
              <a:solidFill>
                <a:srgbClr val="090604"/>
              </a:solidFill>
              <a:uFillTx/>
            </a:endParaRPr>
          </a:p>
          <a:p>
            <a:pPr marL="0" indent="0" algn="l">
              <a:buNone/>
            </a:pPr>
            <a:r>
              <a:rPr lang="x-none" sz="2800">
                <a:solidFill>
                  <a:srgbClr val="090604"/>
                </a:solidFill>
                <a:uFillTx/>
                <a:sym typeface="+mn-ea"/>
              </a:rPr>
              <a:t>                  客户端：samba-client/cifs-utils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146810" y="5594985"/>
            <a:ext cx="8053705" cy="5822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 b="1">
                <a:solidFill>
                  <a:srgbClr val="090604"/>
                </a:solidFill>
                <a:uFillTx/>
              </a:rPr>
              <a:t>用途：</a:t>
            </a:r>
            <a:r>
              <a:rPr lang="zh-CN" altLang="en-US" sz="2800">
                <a:solidFill>
                  <a:srgbClr val="090604"/>
                </a:solidFill>
                <a:uFillTx/>
              </a:rPr>
              <a:t>为多个客户机提供共享使用的文件夹</a:t>
            </a:r>
            <a:endParaRPr lang="zh-CN" altLang="en-US" sz="28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02060"/>
                </a:solidFill>
                <a:uFillTx/>
              </a:rPr>
              <a:t>        </a:t>
            </a:r>
            <a:r>
              <a:rPr lang="zh-CN" altLang="en-US">
                <a:solidFill>
                  <a:srgbClr val="002060"/>
                </a:solidFill>
                <a:uFillTx/>
              </a:rPr>
              <a:t>Samba 发布共享目录</a:t>
            </a:r>
            <a:r>
              <a:rPr lang="x-none" altLang="zh-CN">
                <a:solidFill>
                  <a:srgbClr val="002060"/>
                </a:solidFill>
                <a:uFillTx/>
              </a:rPr>
              <a:t>(案例1)</a:t>
            </a:r>
            <a:endParaRPr lang="x-none" altLang="zh-CN">
              <a:solidFill>
                <a:srgbClr val="002060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400">
                <a:solidFill>
                  <a:srgbClr val="090604"/>
                </a:solidFill>
                <a:uFillTx/>
              </a:rPr>
              <a:t>在 server0 通过 SMB 共享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/common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 目录</a:t>
            </a:r>
            <a:r>
              <a:rPr lang="x-none" altLang="zh-CN" sz="2400">
                <a:solidFill>
                  <a:srgbClr val="090604"/>
                </a:solidFill>
                <a:uFillTx/>
              </a:rPr>
              <a:t>到客户端desktop0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：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SMB服务器必须是 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STAFF 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工作组的一个成员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共享名必须为 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common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只有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example.com域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内的客户端可以访问 common 共享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rgbClr val="C00000"/>
                </a:solidFill>
                <a:uFillTx/>
              </a:rPr>
              <a:t>//客户端验证</a:t>
            </a:r>
            <a:endParaRPr lang="x-none" altLang="zh-CN" sz="2400">
              <a:solidFill>
                <a:srgbClr val="C0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common 必须是可以浏览的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用户 harry 必须能够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读取共享中的内容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，如果需要的话，验证的密码是</a:t>
            </a:r>
            <a:r>
              <a:rPr lang="x-none" altLang="zh-CN" sz="2400">
                <a:solidFill>
                  <a:srgbClr val="090604"/>
                </a:solidFill>
                <a:uFillTx/>
              </a:rPr>
              <a:t>redhat</a:t>
            </a:r>
            <a:endParaRPr lang="x-none" altLang="zh-CN" sz="2400">
              <a:solidFill>
                <a:srgbClr val="090604"/>
              </a:solidFill>
              <a:uFillTx/>
            </a:endParaRPr>
          </a:p>
          <a:p>
            <a:r>
              <a:rPr lang="x-none" altLang="zh-CN" sz="2400">
                <a:solidFill>
                  <a:srgbClr val="FF0000"/>
                </a:solidFill>
                <a:uFillTx/>
              </a:rPr>
              <a:t>实现开机自动挂载 [扩展]</a:t>
            </a:r>
            <a:endParaRPr lang="x-none" altLang="zh-CN" sz="2400">
              <a:solidFill>
                <a:srgbClr val="FF0000"/>
              </a:solidFill>
              <a:uFillTx/>
            </a:endParaRPr>
          </a:p>
          <a:p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  <a:uFillTx/>
              </a:rPr>
              <a:t>解题思路</a:t>
            </a:r>
            <a:endParaRPr lang="x-none" altLang="zh-CN">
              <a:solidFill>
                <a:srgbClr val="090604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48410"/>
            <a:ext cx="10972800" cy="4878070"/>
          </a:xfrm>
        </p:spPr>
        <p:txBody>
          <a:bodyPr/>
          <a:p>
            <a:pPr marL="0" indent="0">
              <a:buNone/>
            </a:pPr>
            <a:r>
              <a:rPr lang="x-none" altLang="zh-CN" sz="2400">
                <a:solidFill>
                  <a:srgbClr val="090604"/>
                </a:solidFill>
                <a:uFillTx/>
              </a:rPr>
              <a:t>服务端-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搭建Samba服务: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FF0000"/>
                </a:solidFill>
                <a:uFillTx/>
              </a:rPr>
              <a:t>修改防火墙策略 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安装软件包samba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FF0000"/>
                </a:solidFill>
                <a:uFillTx/>
              </a:rPr>
              <a:t>创建Samba共享帐号   pdbedit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创建共享目录,修改配置文件发布共享 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FF0000"/>
                </a:solidFill>
                <a:uFillTx/>
              </a:rPr>
              <a:t>修改SELinux功能的开关 </a:t>
            </a:r>
            <a:r>
              <a:rPr lang="zh-CN" altLang="en-US" sz="2400">
                <a:solidFill>
                  <a:srgbClr val="FF0000"/>
                </a:solidFill>
                <a:uFillTx/>
                <a:sym typeface="+mn-ea"/>
              </a:rPr>
              <a:t>(r</a:t>
            </a:r>
            <a:r>
              <a:rPr lang="x-none" altLang="zh-CN" sz="2400">
                <a:solidFill>
                  <a:srgbClr val="FF0000"/>
                </a:solidFill>
                <a:uFillTx/>
                <a:sym typeface="+mn-ea"/>
              </a:rPr>
              <a:t>o</a:t>
            </a:r>
            <a:r>
              <a:rPr lang="zh-CN" altLang="en-US" sz="2400">
                <a:solidFill>
                  <a:srgbClr val="FF0000"/>
                </a:solidFill>
                <a:uFillTx/>
                <a:sym typeface="+mn-ea"/>
              </a:rPr>
              <a:t>读功能)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重起smb服务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>
                <a:solidFill>
                  <a:srgbClr val="090604"/>
                </a:solidFill>
                <a:uFillTx/>
              </a:rPr>
              <a:t>客户端: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FF0000"/>
                </a:solidFill>
                <a:uFillTx/>
              </a:rPr>
              <a:t>修改防火墙策略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FF0000"/>
                </a:solidFill>
                <a:uFillTx/>
              </a:rPr>
              <a:t>安装软件包cifs-utils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利用mount挂载的方式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实现开机自动挂载</a:t>
            </a:r>
            <a:endParaRPr lang="zh-CN" altLang="en-US" sz="24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bg1">
                    <a:lumMod val="50000"/>
                  </a:schemeClr>
                </a:solidFill>
                <a:uFillTx/>
              </a:rPr>
              <a:t>服务端操作流程</a:t>
            </a:r>
            <a:endParaRPr lang="x-none" altLang="zh-CN">
              <a:solidFill>
                <a:schemeClr val="bg1">
                  <a:lumMod val="50000"/>
                </a:schemeClr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43965"/>
            <a:ext cx="10972800" cy="5121910"/>
          </a:xfrm>
        </p:spPr>
        <p:txBody>
          <a:bodyPr/>
          <a:p>
            <a:pPr marL="0" indent="0">
              <a:buNone/>
            </a:pPr>
            <a:endParaRPr lang="zh-CN" altLang="en-US" sz="1800">
              <a:solidFill>
                <a:schemeClr val="accent2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yum -y install samba 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 //安装软件包samba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mkdir /common        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 //创建共享目录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x-none" altLang="zh-CN" sz="1800">
                <a:solidFill>
                  <a:srgbClr val="090604"/>
                </a:solidFill>
                <a:uFillTx/>
              </a:rPr>
              <a:t>touch hello word &gt;</a:t>
            </a:r>
            <a:r>
              <a:rPr lang="zh-CN" altLang="en-US" sz="1800">
                <a:solidFill>
                  <a:srgbClr val="090604"/>
                </a:solidFill>
                <a:uFillTx/>
                <a:sym typeface="+mn-ea"/>
              </a:rPr>
              <a:t>/common</a:t>
            </a:r>
            <a:r>
              <a:rPr lang="x-none" altLang="zh-CN" sz="1800">
                <a:solidFill>
                  <a:srgbClr val="090604"/>
                </a:solidFill>
                <a:uFillTx/>
                <a:sym typeface="+mn-ea"/>
              </a:rPr>
              <a:t>/hello.txt   </a:t>
            </a:r>
            <a:r>
              <a:rPr lang="x-none" altLang="zh-CN" sz="1800">
                <a:solidFill>
                  <a:srgbClr val="FF0000"/>
                </a:solidFill>
                <a:uFillTx/>
                <a:sym typeface="+mn-ea"/>
              </a:rPr>
              <a:t>//创建测试脚本</a:t>
            </a:r>
            <a:endParaRPr lang="x-none" altLang="zh-CN" sz="1800">
              <a:solidFill>
                <a:srgbClr val="FF0000"/>
              </a:solidFill>
              <a:uFillTx/>
              <a:sym typeface="+mn-ea"/>
            </a:endParaRPr>
          </a:p>
          <a:p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uFillTx/>
              </a:rPr>
              <a:t>setsebool</a:t>
            </a:r>
            <a:r>
              <a:rPr lang="zh-CN" altLang="en-US" sz="1600">
                <a:solidFill>
                  <a:srgbClr val="FF0000"/>
                </a:solidFill>
                <a:uFillTx/>
              </a:rPr>
              <a:t> 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-P</a:t>
            </a:r>
            <a:r>
              <a:rPr lang="zh-CN" altLang="en-US" sz="1600">
                <a:solidFill>
                  <a:srgbClr val="FF0000"/>
                </a:solidFill>
                <a:uFillTx/>
              </a:rPr>
              <a:t>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uFillTx/>
              </a:rPr>
              <a:t>samba_export_all_rw=on   </a:t>
            </a:r>
            <a:r>
              <a:rPr lang="zh-CN" altLang="en-US" sz="1600">
                <a:solidFill>
                  <a:srgbClr val="C00000"/>
                </a:solidFill>
                <a:uFillTx/>
              </a:rPr>
              <a:t>//取消 SELinux限制 配置文件/etc/samba/smb.conf </a:t>
            </a:r>
            <a:r>
              <a:rPr lang="zh-CN" altLang="en-US" sz="1600">
                <a:solidFill>
                  <a:srgbClr val="FF0000"/>
                </a:solidFill>
                <a:uFillTx/>
              </a:rPr>
              <a:t>【</a:t>
            </a:r>
            <a:r>
              <a:rPr lang="x-none" altLang="zh-CN" sz="1600">
                <a:solidFill>
                  <a:srgbClr val="FF0000"/>
                </a:solidFill>
                <a:uFillTx/>
              </a:rPr>
              <a:t>49</a:t>
            </a:r>
            <a:r>
              <a:rPr lang="zh-CN" altLang="en-US" sz="1600">
                <a:solidFill>
                  <a:srgbClr val="FF0000"/>
                </a:solidFill>
                <a:uFillTx/>
              </a:rPr>
              <a:t>行】</a:t>
            </a:r>
            <a:endParaRPr lang="zh-CN" altLang="en-US" sz="16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useradd harry ; pdbedit -a harry 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//添加Samba共享账号harry，密码为redhat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vim /etc/samba/smb.conf     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//Samba服务端配置文件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workgroup = STAFF 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//</a:t>
            </a:r>
            <a:r>
              <a:rPr lang="zh-CN" altLang="en-US" sz="1800">
                <a:solidFill>
                  <a:srgbClr val="FF0000"/>
                </a:solidFill>
                <a:uFillTx/>
                <a:sym typeface="+mn-ea"/>
              </a:rPr>
              <a:t>配置文件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etc/samba/smb.conf 【89行】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rgbClr val="FF0000"/>
                </a:solidFill>
                <a:uFillTx/>
              </a:rPr>
              <a:t>//</a:t>
            </a:r>
            <a:r>
              <a:rPr lang="x-none" altLang="zh-CN" sz="1800">
                <a:solidFill>
                  <a:srgbClr val="FF0000"/>
                </a:solidFill>
                <a:uFillTx/>
              </a:rPr>
              <a:t>配置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文件末尾添加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[common]          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//</a:t>
            </a:r>
            <a:r>
              <a:rPr lang="x-none" altLang="zh-CN" sz="1800">
                <a:solidFill>
                  <a:srgbClr val="FF0000"/>
                </a:solidFill>
                <a:uFillTx/>
              </a:rPr>
              <a:t>[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共享名]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path = /common    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//</a:t>
            </a:r>
            <a:r>
              <a:rPr lang="x-none" altLang="zh-CN" sz="1800">
                <a:solidFill>
                  <a:srgbClr val="FF0000"/>
                </a:solidFill>
                <a:uFillTx/>
              </a:rPr>
              <a:t>共享实际命令</a:t>
            </a:r>
            <a:endParaRPr lang="x-none" altLang="zh-CN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hosts allow = 172.25.0.0/24   </a:t>
            </a:r>
            <a:r>
              <a:rPr lang="zh-CN" altLang="en-US" sz="1800">
                <a:solidFill>
                  <a:srgbClr val="FF0000"/>
                </a:solidFill>
                <a:uFillTx/>
              </a:rPr>
              <a:t> //只允许指定网域访问</a:t>
            </a:r>
            <a:endParaRPr lang="zh-CN" altLang="en-US" sz="1800">
              <a:solidFill>
                <a:srgbClr val="FF0000"/>
              </a:solidFill>
              <a:uFillTx/>
            </a:endParaRPr>
          </a:p>
          <a:p>
            <a:r>
              <a:rPr lang="zh-CN" altLang="en-US" sz="1800">
                <a:solidFill>
                  <a:srgbClr val="C00000"/>
                </a:solidFill>
                <a:uFillTx/>
              </a:rPr>
              <a:t>#</a:t>
            </a:r>
            <a:r>
              <a:rPr lang="x-none" altLang="zh-CN" sz="1800">
                <a:solidFill>
                  <a:srgbClr val="C00000"/>
                </a:solidFill>
                <a:uFillTx/>
              </a:rPr>
              <a:t>##</a:t>
            </a:r>
            <a:r>
              <a:rPr lang="zh-CN" altLang="en-US" sz="1800">
                <a:solidFill>
                  <a:srgbClr val="C00000"/>
                </a:solidFill>
                <a:uFillTx/>
              </a:rPr>
              <a:t>hosts deny = IP/24           //拒绝网域访问</a:t>
            </a:r>
            <a:endParaRPr lang="zh-CN" altLang="en-US" sz="1800">
              <a:solidFill>
                <a:srgbClr val="C0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systemctl restart smb       </a:t>
            </a:r>
            <a:r>
              <a:rPr lang="zh-CN" altLang="en-US" sz="1800">
                <a:solidFill>
                  <a:srgbClr val="C00000"/>
                </a:solidFill>
                <a:uFillTx/>
              </a:rPr>
              <a:t> //启动系统smb服务</a:t>
            </a:r>
            <a:endParaRPr lang="zh-CN" altLang="en-US" sz="1800">
              <a:solidFill>
                <a:srgbClr val="C00000"/>
              </a:solidFill>
              <a:uFillTx/>
            </a:endParaRPr>
          </a:p>
          <a:p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uFillTx/>
              </a:rPr>
              <a:t>systemctl enable smb        </a:t>
            </a:r>
            <a:r>
              <a:rPr lang="zh-CN" altLang="en-US" sz="1800">
                <a:solidFill>
                  <a:srgbClr val="C00000"/>
                </a:solidFill>
                <a:uFillTx/>
              </a:rPr>
              <a:t>//开机</a:t>
            </a:r>
            <a:r>
              <a:rPr lang="zh-CN" altLang="en-US" sz="1800">
                <a:solidFill>
                  <a:srgbClr val="C00000"/>
                </a:solidFill>
                <a:uFillTx/>
                <a:sym typeface="+mn-ea"/>
              </a:rPr>
              <a:t>系统smb</a:t>
            </a:r>
            <a:r>
              <a:rPr lang="zh-CN" altLang="en-US" sz="1800">
                <a:solidFill>
                  <a:srgbClr val="C00000"/>
                </a:solidFill>
                <a:uFillTx/>
              </a:rPr>
              <a:t>自启</a:t>
            </a:r>
            <a:endParaRPr lang="zh-CN" altLang="en-US" sz="1800">
              <a:solidFill>
                <a:srgbClr val="C00000"/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  <a:uFillTx/>
              </a:rPr>
              <a:t>客户端验证步骤</a:t>
            </a:r>
            <a:endParaRPr lang="x-none" altLang="zh-CN">
              <a:solidFill>
                <a:srgbClr val="090604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91920"/>
            <a:ext cx="10972800" cy="5092700"/>
          </a:xfrm>
        </p:spPr>
        <p:txBody>
          <a:bodyPr/>
          <a:p>
            <a:pPr marL="0" indent="0">
              <a:buNone/>
            </a:pPr>
            <a:endParaRPr lang="zh-CN" altLang="en-US" sz="18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C00000"/>
                </a:solidFill>
                <a:uFillTx/>
              </a:rPr>
              <a:t>1.安装软件包samba-client</a:t>
            </a:r>
            <a:endParaRPr lang="zh-CN" altLang="en-US" sz="1600">
              <a:solidFill>
                <a:srgbClr val="C00000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yum  -y  install  samba-client</a:t>
            </a:r>
            <a:endParaRPr lang="zh-CN" altLang="en-US" sz="16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C00000"/>
                </a:solidFill>
                <a:uFillTx/>
              </a:rPr>
              <a:t>2.浏览</a:t>
            </a:r>
            <a:r>
              <a:rPr lang="x-none" altLang="zh-CN" sz="1600">
                <a:solidFill>
                  <a:srgbClr val="C00000"/>
                </a:solidFill>
                <a:uFillTx/>
              </a:rPr>
              <a:t>服务端</a:t>
            </a:r>
            <a:r>
              <a:rPr lang="zh-CN" altLang="en-US" sz="1600">
                <a:solidFill>
                  <a:srgbClr val="C00000"/>
                </a:solidFill>
                <a:uFillTx/>
              </a:rPr>
              <a:t>提供了哪些共享资源</a:t>
            </a:r>
            <a:endParaRPr lang="zh-CN" altLang="en-US" sz="1600">
              <a:solidFill>
                <a:srgbClr val="C00000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smbclient  -L  server0.example.com</a:t>
            </a:r>
            <a:endParaRPr lang="zh-CN" altLang="en-US" sz="1600">
              <a:solidFill>
                <a:srgbClr val="090604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Enter root's password:   </a:t>
            </a:r>
            <a:r>
              <a:rPr lang="zh-CN" altLang="en-US" sz="1600">
                <a:solidFill>
                  <a:srgbClr val="C00000"/>
                </a:solidFill>
                <a:uFillTx/>
              </a:rPr>
              <a:t>//此处无需输入密码，直接回车</a:t>
            </a:r>
            <a:endParaRPr lang="zh-CN" altLang="en-US" sz="1600">
              <a:solidFill>
                <a:srgbClr val="C00000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Sharename       Type      Comment</a:t>
            </a:r>
            <a:endParaRPr lang="zh-CN" altLang="en-US" sz="1600">
              <a:solidFill>
                <a:srgbClr val="090604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 ---------              ----           -------</a:t>
            </a:r>
            <a:endParaRPr lang="zh-CN" altLang="en-US" sz="1600">
              <a:solidFill>
                <a:srgbClr val="090604"/>
              </a:solidFill>
              <a:uFillTx/>
            </a:endParaRPr>
          </a:p>
          <a:p>
            <a:r>
              <a:rPr lang="zh-CN" altLang="en-US" sz="1600" b="1">
                <a:solidFill>
                  <a:srgbClr val="00B050"/>
                </a:solidFill>
                <a:uFillTx/>
              </a:rPr>
              <a:t>common</a:t>
            </a:r>
            <a:r>
              <a:rPr lang="zh-CN" altLang="en-US" sz="1600">
                <a:solidFill>
                  <a:srgbClr val="090604"/>
                </a:solidFill>
                <a:uFillTx/>
              </a:rPr>
              <a:t>          Disk      </a:t>
            </a:r>
            <a:endParaRPr lang="zh-CN" altLang="en-US" sz="16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1600">
                <a:solidFill>
                  <a:srgbClr val="C00000"/>
                </a:solidFill>
                <a:uFillTx/>
              </a:rPr>
              <a:t>3.连接到目标主机的共享目录</a:t>
            </a:r>
            <a:endParaRPr lang="zh-CN" altLang="en-US" sz="1600">
              <a:solidFill>
                <a:srgbClr val="C00000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smbclient  -U  harry</a:t>
            </a:r>
            <a:endParaRPr lang="zh-CN" altLang="en-US" sz="1600">
              <a:solidFill>
                <a:srgbClr val="090604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Enter harry's password: </a:t>
            </a:r>
            <a:r>
              <a:rPr lang="zh-CN" altLang="en-US" sz="1600">
                <a:solidFill>
                  <a:srgbClr val="C00000"/>
                </a:solidFill>
                <a:uFillTx/>
              </a:rPr>
              <a:t>redhat  //输入harry的密码</a:t>
            </a:r>
            <a:endParaRPr lang="zh-CN" altLang="en-US" sz="1600">
              <a:solidFill>
                <a:srgbClr val="C00000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smb: \&gt; ls     </a:t>
            </a:r>
            <a:r>
              <a:rPr lang="zh-CN" altLang="en-US" sz="1600">
                <a:solidFill>
                  <a:srgbClr val="C00000"/>
                </a:solidFill>
                <a:uFillTx/>
              </a:rPr>
              <a:t> //检查是否可列出目录内容</a:t>
            </a:r>
            <a:endParaRPr lang="zh-CN" altLang="en-US" sz="1600">
              <a:solidFill>
                <a:srgbClr val="C00000"/>
              </a:solidFill>
              <a:uFillTx/>
            </a:endParaRPr>
          </a:p>
          <a:p>
            <a:r>
              <a:rPr lang="zh-CN" altLang="en-US" sz="1600">
                <a:solidFill>
                  <a:srgbClr val="090604"/>
                </a:solidFill>
                <a:uFillTx/>
              </a:rPr>
              <a:t>smb: \&gt; quit   </a:t>
            </a:r>
            <a:r>
              <a:rPr lang="zh-CN" altLang="en-US" sz="1600">
                <a:solidFill>
                  <a:srgbClr val="C00000"/>
                </a:solidFill>
                <a:uFillTx/>
              </a:rPr>
              <a:t>//退出交互环境</a:t>
            </a:r>
            <a:endParaRPr lang="zh-CN" altLang="en-US" sz="1600">
              <a:solidFill>
                <a:srgbClr val="C00000"/>
              </a:solidFill>
              <a:uFillTx/>
            </a:endParaRPr>
          </a:p>
          <a:p>
            <a:pPr marL="0" indent="0">
              <a:buNone/>
            </a:pPr>
            <a:r>
              <a:rPr lang="x-none" altLang="zh-CN" sz="1600">
                <a:solidFill>
                  <a:srgbClr val="C00000"/>
                </a:solidFill>
                <a:uFillTx/>
              </a:rPr>
              <a:t>4.开机自动挂载</a:t>
            </a:r>
            <a:endParaRPr lang="x-none" altLang="zh-CN" sz="1600">
              <a:solidFill>
                <a:srgbClr val="C00000"/>
              </a:solidFill>
              <a:uFillTx/>
            </a:endParaRPr>
          </a:p>
          <a:p>
            <a:pPr marL="0" indent="0">
              <a:buNone/>
            </a:pPr>
            <a:r>
              <a:rPr lang="x-none" altLang="zh-CN" sz="1600">
                <a:solidFill>
                  <a:srgbClr val="090604"/>
                </a:solidFill>
                <a:uFillTx/>
              </a:rPr>
              <a:t>mount</a:t>
            </a:r>
            <a:r>
              <a:rPr lang="x-none" altLang="zh-CN" sz="1600" b="1">
                <a:solidFill>
                  <a:srgbClr val="FF0000"/>
                </a:solidFill>
                <a:uFillTx/>
              </a:rPr>
              <a:t> -o user=harry,pass=redhat </a:t>
            </a:r>
            <a:r>
              <a:rPr lang="x-none" altLang="zh-CN" sz="1600">
                <a:solidFill>
                  <a:srgbClr val="090604"/>
                </a:solidFill>
                <a:uFillTx/>
              </a:rPr>
              <a:t> //172.25.0.11/common    /mnt/smb/   </a:t>
            </a:r>
            <a:r>
              <a:rPr lang="x-none" altLang="zh-CN" sz="1600">
                <a:solidFill>
                  <a:srgbClr val="FF0000"/>
                </a:solidFill>
                <a:uFillTx/>
              </a:rPr>
              <a:t>//测试手动挂载</a:t>
            </a:r>
            <a:endParaRPr lang="x-none" altLang="zh-CN" sz="160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x-none" altLang="zh-CN" sz="1600">
                <a:solidFill>
                  <a:srgbClr val="090604"/>
                </a:solidFill>
                <a:uFillTx/>
              </a:rPr>
              <a:t>//172.25.0.11/common  /mnt/smb   </a:t>
            </a:r>
            <a:r>
              <a:rPr lang="x-none" altLang="zh-CN" sz="1600">
                <a:solidFill>
                  <a:srgbClr val="FF0000"/>
                </a:solidFill>
                <a:uFillTx/>
              </a:rPr>
              <a:t>cifs</a:t>
            </a:r>
            <a:r>
              <a:rPr lang="x-none" altLang="zh-CN" sz="1600">
                <a:solidFill>
                  <a:srgbClr val="090604"/>
                </a:solidFill>
                <a:uFillTx/>
              </a:rPr>
              <a:t> defaults,</a:t>
            </a:r>
            <a:r>
              <a:rPr lang="x-none" altLang="zh-CN" sz="1600" b="1">
                <a:solidFill>
                  <a:srgbClr val="FF0000"/>
                </a:solidFill>
                <a:uFillTx/>
              </a:rPr>
              <a:t>user=harry,pass=redhat,_netdev</a:t>
            </a:r>
            <a:r>
              <a:rPr lang="x-none" altLang="zh-CN" sz="1600">
                <a:solidFill>
                  <a:srgbClr val="090604"/>
                </a:solidFill>
                <a:uFillTx/>
              </a:rPr>
              <a:t>   0  0 </a:t>
            </a:r>
            <a:r>
              <a:rPr lang="x-none" altLang="zh-CN" sz="1600" b="1">
                <a:solidFill>
                  <a:srgbClr val="FF0000"/>
                </a:solidFill>
                <a:uFillTx/>
              </a:rPr>
              <a:t> //etc/fstab</a:t>
            </a:r>
            <a:endParaRPr lang="x-none" altLang="zh-CN" sz="1600" b="1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02060"/>
                </a:solidFill>
                <a:uFillTx/>
                <a:sym typeface="+mn-ea"/>
              </a:rPr>
              <a:t>            </a:t>
            </a:r>
            <a:r>
              <a:rPr lang="zh-CN" altLang="en-US">
                <a:solidFill>
                  <a:srgbClr val="002060"/>
                </a:solidFill>
                <a:uFillTx/>
                <a:sym typeface="+mn-ea"/>
              </a:rPr>
              <a:t>配置多用户 Samba 挂载</a:t>
            </a:r>
            <a:r>
              <a:rPr lang="x-none" altLang="zh-CN">
                <a:solidFill>
                  <a:srgbClr val="002060"/>
                </a:solidFill>
                <a:uFillTx/>
                <a:sym typeface="+mn-ea"/>
              </a:rPr>
              <a:t>(案例2)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400">
                <a:solidFill>
                  <a:srgbClr val="090604"/>
                </a:solidFill>
                <a:uFillTx/>
              </a:rPr>
              <a:t>在server0通过SMB共享目录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/devops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,并满足以下要求: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共享名为 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devops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共享目录 devops 只能被 desktop0.example.com 域中的客户端使用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共享目录 devops 必须可以被浏览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用户 kenji 必须能以读的方式访问此共享,该问密码是 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redhat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r>
              <a:rPr lang="zh-CN" altLang="en-US" sz="2400">
                <a:solidFill>
                  <a:srgbClr val="00B050"/>
                </a:solidFill>
                <a:uFillTx/>
              </a:rPr>
              <a:t>用户 chihiro 必须能以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读写</a:t>
            </a:r>
            <a:r>
              <a:rPr lang="zh-CN" altLang="en-US" sz="2400">
                <a:solidFill>
                  <a:srgbClr val="00B050"/>
                </a:solidFill>
                <a:uFillTx/>
              </a:rPr>
              <a:t>的方式访问此共享,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访问密码是 </a:t>
            </a:r>
            <a:r>
              <a:rPr lang="zh-CN" altLang="en-US" sz="2400">
                <a:solidFill>
                  <a:srgbClr val="FF0000"/>
                </a:solidFill>
                <a:uFillTx/>
              </a:rPr>
              <a:t>redhat</a:t>
            </a:r>
            <a:endParaRPr lang="zh-CN" altLang="en-US" sz="2400">
              <a:solidFill>
                <a:srgbClr val="FF0000"/>
              </a:solidFill>
              <a:uFillTx/>
            </a:endParaRPr>
          </a:p>
          <a:p>
            <a:pPr marL="0" indent="0">
              <a:buNone/>
            </a:pPr>
            <a:r>
              <a:rPr lang="x-none" altLang="zh-CN" sz="2400">
                <a:solidFill>
                  <a:srgbClr val="C00000"/>
                </a:solidFill>
                <a:uFillTx/>
              </a:rPr>
              <a:t>//客户端验证</a:t>
            </a:r>
            <a:endParaRPr lang="x-none" altLang="zh-CN" sz="2400">
              <a:solidFill>
                <a:srgbClr val="C00000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此共享永久挂载在 </a:t>
            </a:r>
            <a:r>
              <a:rPr lang="zh-CN" altLang="en-US" sz="2400">
                <a:solidFill>
                  <a:srgbClr val="C00000"/>
                </a:solidFill>
                <a:uFillTx/>
              </a:rPr>
              <a:t>desktop0.example.com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 上的</a:t>
            </a:r>
            <a:r>
              <a:rPr lang="zh-CN" altLang="en-US" sz="2400">
                <a:solidFill>
                  <a:srgbClr val="C00000"/>
                </a:solidFill>
                <a:uFillTx/>
              </a:rPr>
              <a:t>/mnt/dev</a:t>
            </a:r>
            <a:r>
              <a:rPr lang="zh-CN" altLang="en-US" sz="2400">
                <a:solidFill>
                  <a:srgbClr val="090604"/>
                </a:solidFill>
                <a:uFillTx/>
              </a:rPr>
              <a:t> 目录,并使用用户</a:t>
            </a:r>
            <a:endParaRPr lang="zh-CN" altLang="en-US" sz="2400">
              <a:solidFill>
                <a:srgbClr val="090604"/>
              </a:solidFill>
              <a:uFillTx/>
            </a:endParaRPr>
          </a:p>
          <a:p>
            <a:r>
              <a:rPr lang="zh-CN" altLang="en-US" sz="2400">
                <a:solidFill>
                  <a:srgbClr val="090604"/>
                </a:solidFill>
                <a:uFillTx/>
              </a:rPr>
              <a:t>kenji 作为认证,任何用户可以通过用户 chihiro 来临时获取写的权限</a:t>
            </a:r>
            <a:endParaRPr lang="zh-CN" altLang="en-US" sz="24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rgbClr val="090604"/>
                </a:solidFill>
                <a:uFillTx/>
              </a:rPr>
              <a:t>解题思路</a:t>
            </a:r>
            <a:endParaRPr lang="x-none" altLang="zh-CN">
              <a:solidFill>
                <a:srgbClr val="090604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34440"/>
            <a:ext cx="10972800" cy="4892675"/>
          </a:xfrm>
        </p:spPr>
        <p:txBody>
          <a:bodyPr/>
          <a:p>
            <a:pPr marL="0" indent="0">
              <a:buNone/>
            </a:pPr>
            <a:r>
              <a:rPr lang="x-none" altLang="zh-CN" sz="2000">
                <a:solidFill>
                  <a:srgbClr val="090604"/>
                </a:solidFill>
                <a:uFillTx/>
              </a:rPr>
              <a:t>服务端-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搭建Samba服务: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</a:rPr>
              <a:t>修改防火墙策略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安装软件包samba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</a:rPr>
              <a:t>创建Samba共享帐号   pdbedit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创建共享目录,修改配置文件发布共享,添加可写用户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  <a:sym typeface="+mn-ea"/>
              </a:rPr>
              <a:t>修改SELinux功能的开关(rw读写功能)</a:t>
            </a:r>
            <a:endParaRPr lang="zh-CN" altLang="en-US" sz="2000">
              <a:solidFill>
                <a:srgbClr val="FF0000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  <a:sym typeface="+mn-ea"/>
              </a:rPr>
              <a:t>赋予本地目录(可写用户身份)读写执行的权限</a:t>
            </a:r>
            <a:r>
              <a:rPr lang="x-none" altLang="zh-CN" sz="2000">
                <a:solidFill>
                  <a:srgbClr val="FF0000"/>
                </a:solidFill>
                <a:uFillTx/>
                <a:sym typeface="+mn-ea"/>
              </a:rPr>
              <a:t>(acl)</a:t>
            </a:r>
            <a:endParaRPr lang="x-none" altLang="zh-CN" sz="2000">
              <a:solidFill>
                <a:srgbClr val="FF0000"/>
              </a:solidFill>
              <a:uFillTx/>
              <a:sym typeface="+mn-ea"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重起smb服务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90604"/>
                </a:solidFill>
                <a:uFillTx/>
              </a:rPr>
              <a:t>客户端: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</a:rPr>
              <a:t>修改防火墙策略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安装软件包cifs-utils</a:t>
            </a:r>
            <a:endParaRPr lang="zh-CN" altLang="en-US" sz="2000">
              <a:solidFill>
                <a:srgbClr val="090604"/>
              </a:solidFill>
              <a:uFillTx/>
            </a:endParaRPr>
          </a:p>
          <a:p>
            <a:r>
              <a:rPr lang="zh-CN" altLang="en-US" sz="2000">
                <a:solidFill>
                  <a:srgbClr val="FF0000"/>
                </a:solidFill>
                <a:uFillTx/>
              </a:rPr>
              <a:t>利用mount挂载的方式</a:t>
            </a:r>
            <a:endParaRPr lang="zh-CN" altLang="en-US" sz="2000">
              <a:solidFill>
                <a:srgbClr val="FF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实现开机自动挂载</a:t>
            </a:r>
            <a:endParaRPr lang="zh-CN" altLang="en-US" sz="2000">
              <a:solidFill>
                <a:srgbClr val="090604"/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>
                <a:solidFill>
                  <a:schemeClr val="bg1">
                    <a:lumMod val="50000"/>
                  </a:schemeClr>
                </a:solidFill>
                <a:uFillTx/>
                <a:sym typeface="+mn-ea"/>
              </a:rPr>
              <a:t>服务端操作流程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3050" y="1602105"/>
            <a:ext cx="11813540" cy="4862195"/>
          </a:xfrm>
        </p:spPr>
        <p:txBody>
          <a:bodyPr/>
          <a:p>
            <a:r>
              <a:rPr lang="zh-CN" altLang="en-US" sz="2000">
                <a:solidFill>
                  <a:srgbClr val="090604"/>
                </a:solidFill>
                <a:uFillTx/>
              </a:rPr>
              <a:t>mkdir /devops 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     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//创建共享目录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1800">
                <a:solidFill>
                  <a:srgbClr val="090604"/>
                </a:solidFill>
                <a:uFillTx/>
              </a:rPr>
              <a:t>setsebool -P samba_export_all_rw=on </a:t>
            </a:r>
            <a:r>
              <a:rPr lang="zh-CN" altLang="en-US" sz="1800">
                <a:solidFill>
                  <a:srgbClr val="C00000"/>
                </a:solidFill>
                <a:uFillTx/>
              </a:rPr>
              <a:t>//取消SELinux限制 配置文件/etc/samba/smb.conf 【51行】</a:t>
            </a:r>
            <a:endParaRPr lang="zh-CN" altLang="en-US" sz="18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useradd kenji ; pdbedit -a kenji 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//添加共享账号kenji，密码为redhat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useradd chihiro ; pdbedit -a chihiro 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//添加共享账号chihiro，密码为redhat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setfacl -m u:chihiro:rwx /devops/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//赋予本地目录(</a:t>
            </a:r>
            <a:r>
              <a:rPr lang="zh-CN" altLang="en-US" sz="2000">
                <a:solidFill>
                  <a:srgbClr val="00B0F0"/>
                </a:solidFill>
                <a:uFillTx/>
              </a:rPr>
              <a:t>可写用户身份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)读写执行的权限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vim /etc/samba/smb.conf 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     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//Samba服务端配置文件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C00000"/>
                </a:solidFill>
                <a:uFillTx/>
              </a:rPr>
              <a:t>//文件末尾</a:t>
            </a:r>
            <a:r>
              <a:rPr lang="x-none" altLang="zh-CN" sz="2000">
                <a:solidFill>
                  <a:srgbClr val="C00000"/>
                </a:solidFill>
                <a:uFillTx/>
              </a:rPr>
              <a:t>增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加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[devops] 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 //自定共享名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path = /devops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 </a:t>
            </a:r>
            <a:r>
              <a:rPr lang="zh-CN" altLang="en-US" sz="2000">
                <a:solidFill>
                  <a:srgbClr val="FF0000"/>
                </a:solidFill>
                <a:uFillTx/>
                <a:sym typeface="+mn-ea"/>
              </a:rPr>
              <a:t>//</a:t>
            </a:r>
            <a:r>
              <a:rPr lang="x-none" altLang="zh-CN" sz="2000">
                <a:solidFill>
                  <a:srgbClr val="FF0000"/>
                </a:solidFill>
                <a:uFillTx/>
                <a:sym typeface="+mn-ea"/>
              </a:rPr>
              <a:t>共享实际命令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write list = chihiro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 //此用户有写入权限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090604"/>
                </a:solidFill>
                <a:uFillTx/>
              </a:rPr>
              <a:t>hosts allow = 172.25.0.</a:t>
            </a:r>
            <a:r>
              <a:rPr lang="zh-CN" altLang="en-US" sz="2000">
                <a:solidFill>
                  <a:srgbClr val="FF0000"/>
                </a:solidFill>
                <a:uFillTx/>
              </a:rPr>
              <a:t>0</a:t>
            </a:r>
            <a:r>
              <a:rPr lang="zh-CN" altLang="en-US" sz="2000">
                <a:solidFill>
                  <a:srgbClr val="090604"/>
                </a:solidFill>
                <a:uFillTx/>
              </a:rPr>
              <a:t>/24</a:t>
            </a:r>
            <a:r>
              <a:rPr lang="zh-CN" altLang="en-US" sz="2000">
                <a:solidFill>
                  <a:schemeClr val="accent2"/>
                </a:solidFill>
                <a:uFillTx/>
              </a:rPr>
              <a:t>  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//只允许指定网域访问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rgbClr val="C00000"/>
                </a:solidFill>
                <a:uFillTx/>
              </a:rPr>
              <a:t>#hosts deny = IP/24           //拒绝网域访问</a:t>
            </a:r>
            <a:endParaRPr lang="zh-CN" altLang="en-US" sz="2000">
              <a:solidFill>
                <a:srgbClr val="C00000"/>
              </a:solidFill>
              <a:uFillTx/>
            </a:endParaRPr>
          </a:p>
          <a:p>
            <a:r>
              <a:rPr lang="zh-CN" altLang="en-US" sz="2000">
                <a:solidFill>
                  <a:schemeClr val="bg1"/>
                </a:solidFill>
                <a:uFillTx/>
              </a:rPr>
              <a:t>systemctl restart smb</a:t>
            </a:r>
            <a:r>
              <a:rPr lang="zh-CN" altLang="en-US" sz="2000">
                <a:solidFill>
                  <a:srgbClr val="C00000"/>
                </a:solidFill>
                <a:uFillTx/>
              </a:rPr>
              <a:t>        //启动系统smb服务</a:t>
            </a:r>
            <a:endParaRPr lang="zh-CN" altLang="en-US" sz="2000">
              <a:solidFill>
                <a:srgbClr val="C00000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商务_公务">
  <a:themeElements>
    <a:clrScheme name="">
      <a:dk1>
        <a:srgbClr val="003300"/>
      </a:dk1>
      <a:lt1>
        <a:srgbClr val="523E26"/>
      </a:lt1>
      <a:dk2>
        <a:srgbClr val="DFC08D"/>
      </a:dk2>
      <a:lt2>
        <a:srgbClr val="2D2015"/>
      </a:lt2>
      <a:accent1>
        <a:srgbClr val="8C7B70"/>
      </a:accent1>
      <a:accent2>
        <a:srgbClr val="8F5F2F"/>
      </a:accent2>
      <a:accent3>
        <a:srgbClr val="B3AFAB"/>
      </a:accent3>
      <a:accent4>
        <a:srgbClr val="002A00"/>
      </a:accent4>
      <a:accent5>
        <a:srgbClr val="C5BFBC"/>
      </a:accent5>
      <a:accent6>
        <a:srgbClr val="805529"/>
      </a:accent6>
      <a:hlink>
        <a:srgbClr val="CCB400"/>
      </a:hlink>
      <a:folHlink>
        <a:srgbClr val="8C9EA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4795</Words>
  <Application>Kingsoft Office WPP</Application>
  <PresentationFormat>宽屏</PresentationFormat>
  <Paragraphs>216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商务_公务</vt:lpstr>
      <vt:lpstr>配置SMB共享</vt:lpstr>
      <vt:lpstr>什么是SAMBA</vt:lpstr>
      <vt:lpstr>        Samba 发布共享目录(案例1)</vt:lpstr>
      <vt:lpstr>解题思路</vt:lpstr>
      <vt:lpstr>服务端操作流程</vt:lpstr>
      <vt:lpstr>客户端验证步骤</vt:lpstr>
      <vt:lpstr>            配置多用户 Samba 挂载(案例2)</vt:lpstr>
      <vt:lpstr>解题思路</vt:lpstr>
      <vt:lpstr>服务端操作流程</vt:lpstr>
      <vt:lpstr>客户端验证步骤</vt:lpstr>
      <vt:lpstr>额外补充知识点</vt:lpstr>
      <vt:lpstr>额外知识补充</vt:lpstr>
      <vt:lpstr>配置NFS共享</vt:lpstr>
      <vt:lpstr>NFS发布共享（案例）</vt:lpstr>
      <vt:lpstr>服务端操作流程</vt:lpstr>
      <vt:lpstr>客户端验证流程</vt:lpstr>
      <vt:lpstr>Samba和NFS的区别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root</dc:creator>
  <cp:lastModifiedBy>root</cp:lastModifiedBy>
  <cp:revision>65</cp:revision>
  <dcterms:created xsi:type="dcterms:W3CDTF">2018-11-15T11:10:52Z</dcterms:created>
  <dcterms:modified xsi:type="dcterms:W3CDTF">2018-11-15T11:10:52Z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2052-10.1.0.5672</vt:lpwstr>
  </property>
</Properties>
</file>