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319" r:id="rId3"/>
    <p:sldId id="321" r:id="rId4"/>
    <p:sldId id="258" r:id="rId5"/>
    <p:sldId id="261" r:id="rId6"/>
    <p:sldId id="295" r:id="rId7"/>
    <p:sldId id="325" r:id="rId8"/>
    <p:sldId id="351" r:id="rId9"/>
    <p:sldId id="324" r:id="rId10"/>
    <p:sldId id="353" r:id="rId11"/>
    <p:sldId id="354" r:id="rId12"/>
    <p:sldId id="356" r:id="rId13"/>
    <p:sldId id="326" r:id="rId14"/>
    <p:sldId id="358" r:id="rId15"/>
    <p:sldId id="359" r:id="rId16"/>
    <p:sldId id="360" r:id="rId17"/>
    <p:sldId id="331" r:id="rId18"/>
    <p:sldId id="332" r:id="rId19"/>
    <p:sldId id="333" r:id="rId20"/>
    <p:sldId id="33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41" r:id="rId29"/>
    <p:sldId id="352" r:id="rId30"/>
    <p:sldId id="343" r:id="rId31"/>
    <p:sldId id="344" r:id="rId32"/>
    <p:sldId id="368" r:id="rId33"/>
    <p:sldId id="370" r:id="rId34"/>
    <p:sldId id="320" r:id="rId35"/>
    <p:sldId id="347" r:id="rId36"/>
    <p:sldId id="348" r:id="rId37"/>
    <p:sldId id="371" r:id="rId38"/>
    <p:sldId id="350" r:id="rId39"/>
    <p:sldId id="34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2" y="-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32" units="cm"/>
          <inkml:channel name="Y" type="integer" max="2240" units="cm"/>
        </inkml:traceFormat>
        <inkml:channelProperties>
          <inkml:channelProperty channel="X" name="resolution" value="130.48544" units="1/cm"/>
          <inkml:channelProperty channel="Y" name="resolution" value="128.73563" units="1/cm"/>
        </inkml:channelProperties>
      </inkml:inkSource>
      <inkml:timestamp xml:id="ts0" timeString="2016-11-18T08:58:07.40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4E7AD7D-509A-4F48-A750-C2C1C7F7138B}" emma:medium="tactile" emma:mode="ink">
          <msink:context xmlns:msink="http://schemas.microsoft.com/ink/2010/main" type="inkDrawing" rotatedBoundingBox="7020,9959 7035,9959 7035,9974 7020,9974" shapeName="None"/>
        </emma:interpretation>
      </emma:emma>
    </inkml:annotationXML>
    <inkml:trace contextRef="#ctx0" brushRef="#br0">0 0,'0'0,"0"0,0 0,0 0,0 0,0 0</inkml:trace>
  </inkml:traceGroup>
</inkml:ink>
</file>

<file path=ppt/ink/ink2.xml><?xml version="1.0" encoding="utf-8"?>
<inkml:ink xmlns:inkml="http://www.w3.org/2003/InkML">
  <inkml:definitions/>
  <inkml:traceGroup>
    <inkml:annotationXML>
      <emma:emma xmlns:emma="http://www.w3.org/2003/04/emma" version="1.0">
        <emma:interpretation id="{2CDBC575-ACF7-4D25-A21E-0DB1A745C8E9}" emma:medium="tactile" emma:mode="ink">
          <msink:context xmlns:msink="http://schemas.microsoft.com/ink/2010/main" type="writingRegion" rotatedBoundingBox="22769,13388 23597,13388 23597,14085 22769,14085"/>
        </emma:interpretation>
      </emma:emma>
    </inkml:annotationXML>
    <inkml:traceGroup>
      <inkml:annotationXML>
        <emma:emma xmlns:emma="http://www.w3.org/2003/04/emma" version="1.0">
          <emma:interpretation id="{C3BAAB59-84F7-4B97-A1B0-90CCDBF63A7F}" emma:medium="tactile" emma:mode="ink">
            <msink:context xmlns:msink="http://schemas.microsoft.com/ink/2010/main" type="paragraph" rotatedBoundingBox="22769,13388 23597,13388 23597,14085 22769,140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B1385C-4EBE-46FB-ABF2-90757A1BF265}" emma:medium="tactile" emma:mode="ink">
              <msink:context xmlns:msink="http://schemas.microsoft.com/ink/2010/main" type="line" rotatedBoundingBox="22769,13388 23597,13388 23597,14085 22769,14085"/>
            </emma:interpretation>
          </emma:emma>
        </inkml:annotationXML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1FC2F-9B55-4928-A62A-AF47C5C70ED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1B51-F53E-4DFB-AD96-DEF4696F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5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4/17/2018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4/17/2018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Relationship Id="rId9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Pointerlar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Ders</a:t>
            </a:r>
            <a:r>
              <a:rPr lang="en-US" dirty="0" smtClean="0"/>
              <a:t> 10</a:t>
            </a:r>
            <a:r>
              <a:rPr lang="tr-TR" dirty="0" smtClean="0"/>
              <a:t>: Pointer Dizileri, Fonksiyon Argümanları, Komut Satırı Argümanları, Dinamik Hafıza İdaresi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Pointer </a:t>
            </a:r>
            <a:r>
              <a:rPr lang="tr-TR" dirty="0" smtClean="0"/>
              <a:t>ve Dizi İsmi ile Adres Aritmetiği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tr-TR" dirty="0" smtClean="0"/>
              <a:t>Dizi Elemanlarına Erişimde </a:t>
            </a:r>
          </a:p>
          <a:p>
            <a:pPr lvl="1"/>
            <a:r>
              <a:rPr lang="tr-TR" dirty="0" smtClean="0"/>
              <a:t>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tr-TR" dirty="0" smtClean="0"/>
              <a:t>ve</a:t>
            </a:r>
            <a:r>
              <a:rPr lang="en-US" dirty="0" smtClean="0"/>
              <a:t> *(</a:t>
            </a:r>
            <a:r>
              <a:rPr lang="tr-TR" dirty="0" err="1"/>
              <a:t>a</a:t>
            </a:r>
            <a:r>
              <a:rPr lang="en-US" dirty="0" smtClean="0"/>
              <a:t>+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tr-TR" dirty="0" smtClean="0"/>
              <a:t>aynı şeyı ifade etmektedir.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914400"/>
            <a:ext cx="57912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a[] = {1, 2, 3, 4, 5, 6, 7, 8, 9, 10};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 *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pa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 a;          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b="1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 *pa = &amp;a[0] 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*/</a:t>
            </a:r>
            <a:endParaRPr lang="en-US" dirty="0">
              <a:latin typeface="Consolas"/>
            </a:endParaRPr>
          </a:p>
          <a:p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(; pa &lt;= &amp;a[9] ; pa++){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*pa);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0800" y="685800"/>
            <a:ext cx="838200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dirty="0"/>
              <a:t>1</a:t>
            </a:r>
          </a:p>
          <a:p>
            <a:r>
              <a:rPr lang="pt-BR" dirty="0"/>
              <a:t>2</a:t>
            </a:r>
          </a:p>
          <a:p>
            <a:r>
              <a:rPr lang="pt-BR" dirty="0"/>
              <a:t>3</a:t>
            </a:r>
          </a:p>
          <a:p>
            <a:r>
              <a:rPr lang="pt-BR" dirty="0"/>
              <a:t>4</a:t>
            </a:r>
          </a:p>
          <a:p>
            <a:r>
              <a:rPr lang="pt-BR" dirty="0"/>
              <a:t>5</a:t>
            </a:r>
          </a:p>
          <a:p>
            <a:r>
              <a:rPr lang="pt-BR" dirty="0"/>
              <a:t>6</a:t>
            </a:r>
          </a:p>
          <a:p>
            <a:r>
              <a:rPr lang="pt-BR" dirty="0"/>
              <a:t>7</a:t>
            </a:r>
          </a:p>
          <a:p>
            <a:r>
              <a:rPr lang="pt-BR" dirty="0"/>
              <a:t>8</a:t>
            </a:r>
          </a:p>
          <a:p>
            <a:r>
              <a:rPr lang="pt-BR" dirty="0"/>
              <a:t>9</a:t>
            </a:r>
          </a:p>
          <a:p>
            <a:r>
              <a:rPr lang="pt-BR" dirty="0"/>
              <a:t>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0" y="3810000"/>
            <a:ext cx="1295400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dirty="0"/>
              <a:t>1 1</a:t>
            </a:r>
          </a:p>
          <a:p>
            <a:r>
              <a:rPr lang="pt-BR" dirty="0"/>
              <a:t>2 2</a:t>
            </a:r>
          </a:p>
          <a:p>
            <a:r>
              <a:rPr lang="pt-BR" dirty="0"/>
              <a:t>3 3</a:t>
            </a:r>
          </a:p>
          <a:p>
            <a:r>
              <a:rPr lang="pt-BR" dirty="0"/>
              <a:t>4 4</a:t>
            </a:r>
          </a:p>
          <a:p>
            <a:r>
              <a:rPr lang="pt-BR" dirty="0"/>
              <a:t>5 5</a:t>
            </a:r>
          </a:p>
          <a:p>
            <a:r>
              <a:rPr lang="pt-BR" dirty="0"/>
              <a:t>6 6</a:t>
            </a:r>
          </a:p>
          <a:p>
            <a:r>
              <a:rPr lang="pt-BR" dirty="0"/>
              <a:t>7 7</a:t>
            </a:r>
          </a:p>
          <a:p>
            <a:r>
              <a:rPr lang="pt-BR" dirty="0"/>
              <a:t>8 8</a:t>
            </a:r>
          </a:p>
          <a:p>
            <a:r>
              <a:rPr lang="pt-BR" dirty="0"/>
              <a:t>9 9</a:t>
            </a:r>
          </a:p>
          <a:p>
            <a:r>
              <a:rPr lang="pt-BR" dirty="0"/>
              <a:t>10 10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4495800"/>
            <a:ext cx="64008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i = 0; i &lt; 10 ; i</a:t>
            </a:r>
            <a:r>
              <a:rPr lang="nn-NO" b="1" dirty="0" smtClean="0">
                <a:solidFill>
                  <a:srgbClr val="000000"/>
                </a:solidFill>
                <a:latin typeface="Consolas"/>
              </a:rPr>
              <a:t>++){</a:t>
            </a:r>
          </a:p>
          <a:p>
            <a:endParaRPr lang="nn-NO" b="1" dirty="0">
              <a:solidFill>
                <a:srgbClr val="000000"/>
              </a:solidFill>
              <a:latin typeface="Consolas"/>
            </a:endParaRP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    printf(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"%d %d\n"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a[i], *(a + i)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809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Pointer ve Dizi İsmi ile Adres Aritmetiği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Dizi</a:t>
            </a:r>
            <a:r>
              <a:rPr lang="en-US" dirty="0" smtClean="0"/>
              <a:t> </a:t>
            </a:r>
            <a:r>
              <a:rPr lang="en-US" dirty="0" err="1" smtClean="0"/>
              <a:t>elemanlar</a:t>
            </a:r>
            <a:r>
              <a:rPr lang="tr-TR" dirty="0" smtClean="0"/>
              <a:t>ına erişimde hem pointer hemde dizi ismi kullanılabilir.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Dizi ismi (identifier) m</a:t>
            </a:r>
            <a:r>
              <a:rPr lang="en-US" dirty="0" smtClean="0"/>
              <a:t>,</a:t>
            </a:r>
            <a:r>
              <a:rPr lang="tr-TR" dirty="0" smtClean="0"/>
              <a:t> yeni bir atamayla </a:t>
            </a:r>
            <a:r>
              <a:rPr lang="en-US" dirty="0"/>
              <a:t>(</a:t>
            </a:r>
            <a:r>
              <a:rPr lang="tr-TR" dirty="0" smtClean="0"/>
              <a:t>m</a:t>
            </a:r>
            <a:r>
              <a:rPr lang="en-US" dirty="0"/>
              <a:t>++ </a:t>
            </a:r>
            <a:r>
              <a:rPr lang="en-US" dirty="0" smtClean="0"/>
              <a:t> </a:t>
            </a:r>
            <a:r>
              <a:rPr lang="en-US" dirty="0" err="1" smtClean="0"/>
              <a:t>vb</a:t>
            </a:r>
            <a:r>
              <a:rPr lang="en-US" dirty="0" smtClean="0"/>
              <a:t> </a:t>
            </a:r>
            <a:r>
              <a:rPr lang="tr-TR" dirty="0" smtClean="0"/>
              <a:t>şekilde</a:t>
            </a:r>
            <a:r>
              <a:rPr lang="en-US" dirty="0" smtClean="0"/>
              <a:t>)</a:t>
            </a:r>
            <a:r>
              <a:rPr lang="tr-TR" dirty="0" smtClean="0"/>
              <a:t> değiştirilemez.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626275"/>
            <a:ext cx="5334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m[8]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merhaba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 *pm = &amp;m[0];    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(; *pm !=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'\0'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 pm++){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"%c\n"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*pm);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0800" y="1550075"/>
            <a:ext cx="83820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dirty="0"/>
              <a:t>m</a:t>
            </a:r>
          </a:p>
          <a:p>
            <a:r>
              <a:rPr lang="pt-BR" dirty="0"/>
              <a:t>e</a:t>
            </a:r>
          </a:p>
          <a:p>
            <a:r>
              <a:rPr lang="pt-BR" dirty="0"/>
              <a:t>r</a:t>
            </a:r>
          </a:p>
          <a:p>
            <a:r>
              <a:rPr lang="pt-BR" dirty="0"/>
              <a:t>h</a:t>
            </a:r>
          </a:p>
          <a:p>
            <a:r>
              <a:rPr lang="pt-BR" dirty="0"/>
              <a:t>a</a:t>
            </a:r>
          </a:p>
          <a:p>
            <a:r>
              <a:rPr lang="pt-BR" dirty="0"/>
              <a:t>b</a:t>
            </a:r>
          </a:p>
          <a:p>
            <a:r>
              <a:rPr lang="pt-BR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91400" y="3505200"/>
            <a:ext cx="129540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dirty="0"/>
              <a:t>m m m m</a:t>
            </a:r>
          </a:p>
          <a:p>
            <a:r>
              <a:rPr lang="pt-BR" dirty="0"/>
              <a:t>e e e e</a:t>
            </a:r>
          </a:p>
          <a:p>
            <a:r>
              <a:rPr lang="pt-BR" dirty="0"/>
              <a:t>r r r r</a:t>
            </a:r>
          </a:p>
          <a:p>
            <a:r>
              <a:rPr lang="pt-BR" dirty="0"/>
              <a:t>h h h h</a:t>
            </a:r>
          </a:p>
          <a:p>
            <a:r>
              <a:rPr lang="pt-BR" dirty="0"/>
              <a:t>a a a a</a:t>
            </a:r>
          </a:p>
          <a:p>
            <a:r>
              <a:rPr lang="pt-BR" dirty="0"/>
              <a:t>b b b b</a:t>
            </a:r>
          </a:p>
          <a:p>
            <a:r>
              <a:rPr lang="pt-BR" dirty="0"/>
              <a:t>a a a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4057471"/>
            <a:ext cx="64008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 *pm2 = &amp;m[0];    </a:t>
            </a:r>
            <a:endParaRPr lang="nn-NO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nn-NO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i = 0; i &lt; 7; i++){</a:t>
            </a: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    printf(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"%c %c %c %c\n"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        *(pm2+i), pm2[i], *(m + i), m[i]);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35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Stringleri</a:t>
            </a:r>
            <a:r>
              <a:rPr lang="en-US" dirty="0" smtClean="0"/>
              <a:t> Yazd</a:t>
            </a:r>
            <a:r>
              <a:rPr lang="tr-TR" dirty="0" smtClean="0"/>
              <a:t>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Stringler yazdırılırken </a:t>
            </a:r>
            <a:r>
              <a:rPr lang="tr-TR" b="1" dirty="0" smtClean="0"/>
              <a:t>verilen adresten </a:t>
            </a:r>
            <a:r>
              <a:rPr lang="en-US" dirty="0" smtClean="0"/>
              <a:t>ilk </a:t>
            </a:r>
            <a:r>
              <a:rPr lang="en-US" sz="2800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'\0' </a:t>
            </a:r>
            <a:r>
              <a:rPr lang="en-US" dirty="0" err="1"/>
              <a:t>karakterine</a:t>
            </a:r>
            <a:r>
              <a:rPr lang="en-US" dirty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tr-TR" dirty="0" smtClean="0"/>
              <a:t>olan kısım </a:t>
            </a:r>
            <a:r>
              <a:rPr lang="en-US" dirty="0" err="1" smtClean="0"/>
              <a:t>yazd</a:t>
            </a:r>
            <a:r>
              <a:rPr lang="tr-TR" dirty="0" smtClean="0"/>
              <a:t>ırılır.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</p:txBody>
      </p:sp>
      <p:sp>
        <p:nvSpPr>
          <p:cNvPr id="5" name="Rectangle 4"/>
          <p:cNvSpPr/>
          <p:nvPr/>
        </p:nvSpPr>
        <p:spPr>
          <a:xfrm>
            <a:off x="1905000" y="2133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 m[8] 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merhaba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 *pm = &amp;m[0]; </a:t>
            </a:r>
            <a:endParaRPr lang="tr-TR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 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2A00FF"/>
                </a:solidFill>
                <a:latin typeface="Consolas"/>
              </a:rPr>
              <a:t>"%</a:t>
            </a:r>
            <a:r>
              <a:rPr lang="tr-TR" dirty="0" smtClean="0">
                <a:solidFill>
                  <a:srgbClr val="2A00FF"/>
                </a:solidFill>
                <a:latin typeface="Consolas"/>
              </a:rPr>
              <a:t>.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15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s</a:t>
            </a:r>
            <a:r>
              <a:rPr lang="pt-BR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\</a:t>
            </a:r>
            <a:r>
              <a:rPr lang="pt-BR" dirty="0" smtClean="0">
                <a:solidFill>
                  <a:srgbClr val="2A00FF"/>
                </a:solidFill>
                <a:latin typeface="Consolas"/>
              </a:rPr>
              <a:t>n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%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.15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s</a:t>
            </a:r>
            <a:r>
              <a:rPr lang="pt-BR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\</a:t>
            </a:r>
            <a:r>
              <a:rPr lang="pt-BR" dirty="0" smtClean="0">
                <a:solidFill>
                  <a:srgbClr val="2A00FF"/>
                </a:solidFill>
                <a:latin typeface="Consolas"/>
              </a:rPr>
              <a:t>n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%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.15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s</a:t>
            </a:r>
            <a:r>
              <a:rPr lang="pt-BR" dirty="0" smtClean="0">
                <a:solidFill>
                  <a:srgbClr val="2A00FF"/>
                </a:solidFill>
                <a:latin typeface="Consolas"/>
              </a:rPr>
              <a:t>\n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tr-TR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m[0], m, pm);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Karakter </a:t>
            </a:r>
            <a:r>
              <a:rPr lang="en-US" dirty="0" smtClean="0"/>
              <a:t>Pointer</a:t>
            </a:r>
            <a:r>
              <a:rPr lang="tr-TR" dirty="0" smtClean="0"/>
              <a:t>lar</a:t>
            </a:r>
            <a:r>
              <a:rPr lang="en-US" dirty="0" smtClean="0"/>
              <a:t> </a:t>
            </a:r>
            <a:r>
              <a:rPr lang="tr-TR" dirty="0" smtClean="0"/>
              <a:t>ve Diziler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Pointera bir metin sabitin adresi atanabilir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amessage</a:t>
            </a:r>
            <a:r>
              <a:rPr lang="en-US" dirty="0" smtClean="0"/>
              <a:t> </a:t>
            </a:r>
            <a:r>
              <a:rPr lang="tr-TR" dirty="0" smtClean="0"/>
              <a:t>değişkeni bir dizidir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message</a:t>
            </a:r>
            <a:r>
              <a:rPr lang="en-US" dirty="0" smtClean="0"/>
              <a:t> is</a:t>
            </a:r>
            <a:r>
              <a:rPr lang="tr-TR" dirty="0" smtClean="0"/>
              <a:t>e</a:t>
            </a:r>
            <a:r>
              <a:rPr lang="en-US" dirty="0" smtClean="0"/>
              <a:t> </a:t>
            </a:r>
            <a:r>
              <a:rPr lang="tr-TR" dirty="0" smtClean="0"/>
              <a:t>sabit bir metin için pointer tanımlamaktadır. Sabit metnin başlangıç adresini tutar.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87269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amessage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"now is the time"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b="1" u="sng" dirty="0" err="1">
                <a:solidFill>
                  <a:srgbClr val="3F7F5F"/>
                </a:solidFill>
                <a:latin typeface="Consolas"/>
              </a:rPr>
              <a:t>dizi</a:t>
            </a:r>
            <a:r>
              <a:rPr lang="en-US" b="1" u="sng" dirty="0">
                <a:solidFill>
                  <a:srgbClr val="3F7F5F"/>
                </a:solidFill>
                <a:latin typeface="Consolas"/>
              </a:rPr>
              <a:t>    */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pmessage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 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"now is the time"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pointer */</a:t>
            </a:r>
            <a:endParaRPr lang="en-US" dirty="0">
              <a:latin typeface="Consolas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63640"/>
            <a:ext cx="5772150" cy="146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7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Pointer Dizileri ve 2 Boyutlu Diziler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106269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aname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[][15] = {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"Illegal month"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"Jan"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"Feb"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"Mar"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};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048000"/>
            <a:ext cx="853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*name[4];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name[0]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"Illegal month"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name[1]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"Jan"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name[2]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"Feb"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name[3]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"Mar"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95600"/>
            <a:ext cx="4033838" cy="199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752600"/>
            <a:ext cx="7673975" cy="94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91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Pointer Dizileri ve 2 Boyutlu Diziler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106269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aname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[][15] = {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"Illegal month"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"Jan"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"Feb"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"Mar"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};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048000"/>
            <a:ext cx="853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*name[4];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name[0]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"Illegal month"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name[1]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"Jan"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name[2]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"Feb"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name[3]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"Mar"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95600"/>
            <a:ext cx="4033838" cy="199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723946"/>
            <a:ext cx="7673975" cy="94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00" y="46482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"%c\n"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[2][1]);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"%c\n"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name[2][1]);</a:t>
            </a:r>
          </a:p>
          <a:p>
            <a:endParaRPr lang="en-US" dirty="0" smtClean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2A00FF"/>
                </a:solidFill>
                <a:latin typeface="Consolas"/>
              </a:rPr>
              <a:t>"%</a:t>
            </a:r>
            <a:r>
              <a:rPr lang="tr-TR" dirty="0" smtClean="0">
                <a:solidFill>
                  <a:srgbClr val="2A00FF"/>
                </a:solidFill>
                <a:latin typeface="Consolas"/>
              </a:rPr>
              <a:t>.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15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s</a:t>
            </a:r>
            <a:r>
              <a:rPr lang="pt-BR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\</a:t>
            </a:r>
            <a:r>
              <a:rPr lang="pt-BR" dirty="0" smtClean="0">
                <a:solidFill>
                  <a:srgbClr val="2A00FF"/>
                </a:solidFill>
                <a:latin typeface="Consolas"/>
              </a:rPr>
              <a:t>n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%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.15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s</a:t>
            </a:r>
            <a:r>
              <a:rPr lang="pt-BR" dirty="0" smtClean="0">
                <a:solidFill>
                  <a:srgbClr val="2A00FF"/>
                </a:solidFill>
                <a:latin typeface="Consolas"/>
              </a:rPr>
              <a:t>\n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&amp;aname[2][0], aname[2]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"%</a:t>
            </a:r>
            <a:r>
              <a:rPr lang="tr-TR" dirty="0" smtClean="0">
                <a:solidFill>
                  <a:srgbClr val="2A00FF"/>
                </a:solidFill>
                <a:latin typeface="Consolas"/>
              </a:rPr>
              <a:t>.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15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s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\n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name[2]);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9961" y="4916269"/>
            <a:ext cx="159543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e</a:t>
            </a:r>
          </a:p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9962" y="5638800"/>
            <a:ext cx="1595438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Feb</a:t>
            </a:r>
            <a:endParaRPr lang="en-US" dirty="0"/>
          </a:p>
          <a:p>
            <a:r>
              <a:rPr lang="en-US" dirty="0" smtClean="0"/>
              <a:t>Feb</a:t>
            </a:r>
            <a:endParaRPr lang="en-US" dirty="0"/>
          </a:p>
          <a:p>
            <a:r>
              <a:rPr lang="en-US" dirty="0"/>
              <a:t>Feb</a:t>
            </a:r>
          </a:p>
        </p:txBody>
      </p:sp>
    </p:spTree>
    <p:extLst>
      <p:ext uri="{BB962C8B-B14F-4D97-AF65-F5344CB8AC3E}">
        <p14:creationId xmlns:p14="http://schemas.microsoft.com/office/powerpoint/2010/main" val="79853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Pointer Dizileri ve 2 Boyutlu Diziler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106269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aname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[][15] = {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"Illegal month"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"Jan"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"Feb"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"Mar"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};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29718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name[]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 {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Illegal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month", "Jan"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"Feb"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"Mar"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62" y="3276600"/>
            <a:ext cx="4033838" cy="199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752600"/>
            <a:ext cx="7673975" cy="94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00" y="4341674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"%c\n"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[2][1]);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"%c\n"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name[2][1]);</a:t>
            </a:r>
          </a:p>
          <a:p>
            <a:endParaRPr lang="en-US" dirty="0" smtClean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2A00FF"/>
                </a:solidFill>
                <a:latin typeface="Consolas"/>
              </a:rPr>
              <a:t>"%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.</a:t>
            </a:r>
            <a:r>
              <a:rPr lang="tr-TR" dirty="0" smtClean="0">
                <a:solidFill>
                  <a:srgbClr val="2A00FF"/>
                </a:solidFill>
                <a:latin typeface="Consolas"/>
              </a:rPr>
              <a:t>15</a:t>
            </a:r>
            <a:r>
              <a:rPr lang="pt-BR" dirty="0" smtClean="0">
                <a:solidFill>
                  <a:srgbClr val="2A00FF"/>
                </a:solidFill>
                <a:latin typeface="Consolas"/>
              </a:rPr>
              <a:t>s 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\</a:t>
            </a:r>
            <a:r>
              <a:rPr lang="pt-BR" dirty="0" smtClean="0">
                <a:solidFill>
                  <a:srgbClr val="2A00FF"/>
                </a:solidFill>
                <a:latin typeface="Consolas"/>
              </a:rPr>
              <a:t>n%</a:t>
            </a:r>
            <a:r>
              <a:rPr lang="tr-TR" dirty="0" smtClean="0">
                <a:solidFill>
                  <a:srgbClr val="2A00FF"/>
                </a:solidFill>
                <a:latin typeface="Consolas"/>
              </a:rPr>
              <a:t>.15</a:t>
            </a:r>
            <a:r>
              <a:rPr lang="pt-BR" dirty="0" smtClean="0">
                <a:solidFill>
                  <a:srgbClr val="2A00FF"/>
                </a:solidFill>
                <a:latin typeface="Consolas"/>
              </a:rPr>
              <a:t>s\n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&amp;aname[2][0], aname[2]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"%</a:t>
            </a:r>
            <a:r>
              <a:rPr lang="tr-TR" dirty="0" smtClean="0">
                <a:solidFill>
                  <a:srgbClr val="2A00FF"/>
                </a:solidFill>
                <a:latin typeface="Consolas"/>
              </a:rPr>
              <a:t>.15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s\n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name[2]);</a:t>
            </a:r>
          </a:p>
        </p:txBody>
      </p:sp>
    </p:spTree>
    <p:extLst>
      <p:ext uri="{BB962C8B-B14F-4D97-AF65-F5344CB8AC3E}">
        <p14:creationId xmlns:p14="http://schemas.microsoft.com/office/powerpoint/2010/main" val="35631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Pointer Dizileri ve 2 Boyutlu Diziler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a 2</a:t>
            </a:r>
            <a:r>
              <a:rPr lang="tr-TR" dirty="0" smtClean="0"/>
              <a:t> boyutlu toplamda 6 elemanı olan bir diziyi temsil etmektedir</a:t>
            </a:r>
            <a:r>
              <a:rPr lang="en-US" dirty="0" smtClean="0"/>
              <a:t>: 2 </a:t>
            </a:r>
            <a:r>
              <a:rPr lang="tr-TR" dirty="0" smtClean="0"/>
              <a:t>satır ve 3 sütundan oluşmakta</a:t>
            </a:r>
            <a:endParaRPr lang="en-US" dirty="0" smtClean="0"/>
          </a:p>
          <a:p>
            <a:pPr lvl="1"/>
            <a:r>
              <a:rPr lang="en-US" dirty="0" smtClean="0"/>
              <a:t>b is</a:t>
            </a:r>
            <a:r>
              <a:rPr lang="tr-TR" dirty="0" smtClean="0"/>
              <a:t>e</a:t>
            </a:r>
            <a:r>
              <a:rPr lang="en-US" dirty="0" smtClean="0"/>
              <a:t>  2 </a:t>
            </a:r>
            <a:r>
              <a:rPr lang="tr-TR" dirty="0" smtClean="0"/>
              <a:t>elemanlı bir </a:t>
            </a:r>
            <a:r>
              <a:rPr lang="en-US" dirty="0" smtClean="0"/>
              <a:t>pointer</a:t>
            </a:r>
            <a:r>
              <a:rPr lang="tr-TR" dirty="0" smtClean="0"/>
              <a:t> dizisidir</a:t>
            </a:r>
            <a:r>
              <a:rPr lang="en-US" dirty="0" smtClean="0"/>
              <a:t>:  </a:t>
            </a:r>
          </a:p>
          <a:p>
            <a:r>
              <a:rPr lang="tr-TR" dirty="0" smtClean="0"/>
              <a:t>Eğer pointer dizisinin her bir elemanını 3 elemanlı bir int diziye işaret ettirirsek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tr-TR" dirty="0" smtClean="0"/>
              <a:t>O zaman </a:t>
            </a:r>
            <a:r>
              <a:rPr lang="en-US" dirty="0" err="1" smtClean="0"/>
              <a:t>b’yi</a:t>
            </a:r>
            <a:r>
              <a:rPr lang="tr-TR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bir</a:t>
            </a:r>
            <a:r>
              <a:rPr lang="en-US" dirty="0" smtClean="0"/>
              <a:t> nevi </a:t>
            </a:r>
            <a:r>
              <a:rPr lang="tr-TR" dirty="0" smtClean="0"/>
              <a:t>2 satırdan oluşan toplamda 6 elemanlı bir dizi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d</a:t>
            </a:r>
            <a:r>
              <a:rPr lang="tr-TR" dirty="0" smtClean="0"/>
              <a:t>üşünebilirsiniz.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3000" y="1258669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a[2][3] 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{{10,20,30},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20,40,60}};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*b[2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];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44590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b[0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a[0];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b[1] = a[1];</a:t>
            </a:r>
          </a:p>
        </p:txBody>
      </p:sp>
    </p:spTree>
    <p:extLst>
      <p:ext uri="{BB962C8B-B14F-4D97-AF65-F5344CB8AC3E}">
        <p14:creationId xmlns:p14="http://schemas.microsoft.com/office/powerpoint/2010/main" val="425900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838200"/>
            <a:ext cx="6172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 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a[2][3] = {{1, 2, 3},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{10, 20, 30}};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*b[2];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b[0] = a[0];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b[1] = a[1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];</a:t>
            </a:r>
            <a:endParaRPr lang="tr-TR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i = 0; i &lt; 2; i++){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j = 0; j &lt; 3;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"%d \t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b[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][j]);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5400" y="5410200"/>
            <a:ext cx="28956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1       2       3</a:t>
            </a:r>
          </a:p>
          <a:p>
            <a:r>
              <a:rPr lang="en-US" dirty="0"/>
              <a:t>10      20      30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52400"/>
            <a:ext cx="8229600" cy="533400"/>
          </a:xfrm>
          <a:prstGeom prst="rect">
            <a:avLst/>
          </a:prstGeom>
        </p:spPr>
        <p:txBody>
          <a:bodyPr vert="horz" anchor="b" anchorCtr="0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Pointer Dizileri ve 2 Boyutlu Diziler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00600" y="5486400"/>
            <a:ext cx="40386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10      20      30</a:t>
            </a:r>
          </a:p>
          <a:p>
            <a:r>
              <a:rPr lang="en-US" dirty="0"/>
              <a:t>1       2       3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tr-TR" dirty="0"/>
              <a:t>Pointer Dizileri ve 2 Boyutlu Diziler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838200"/>
            <a:ext cx="6172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 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a[2][3] = {{1, 2, 3},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{10, 20, 30}};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*b[2];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b[0] = 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a[</a:t>
            </a:r>
            <a:r>
              <a:rPr lang="tr-TR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1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];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b[1] = 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a[</a:t>
            </a:r>
            <a:r>
              <a:rPr lang="tr-TR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0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];</a:t>
            </a:r>
            <a:endParaRPr lang="tr-TR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i = 0; i &lt; 2; i++){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j = 0; j &lt; 3;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"%d \t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b[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][j]);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173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Bilgisayar Hafızası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Fiziksel hafızanın idaresi işletim sistemi tarafından yapılmaktadır</a:t>
            </a:r>
            <a:r>
              <a:rPr lang="en-US" dirty="0" smtClean="0"/>
              <a:t>.</a:t>
            </a:r>
          </a:p>
          <a:p>
            <a:r>
              <a:rPr lang="tr-TR" dirty="0" smtClean="0"/>
              <a:t>Suni bellek (</a:t>
            </a:r>
            <a:r>
              <a:rPr lang="en-US" dirty="0" smtClean="0"/>
              <a:t>Virtual Memory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tr-TR" dirty="0" smtClean="0"/>
              <a:t>işletim sistemi tarafından çalışan programlara sunulan donanımdan soyutlanmış sürekli bellektir.</a:t>
            </a:r>
            <a:endParaRPr lang="en-US" dirty="0" smtClean="0"/>
          </a:p>
          <a:p>
            <a:pPr lvl="2"/>
            <a:r>
              <a:rPr lang="tr-TR" dirty="0" smtClean="0"/>
              <a:t>Programlar için erişilebilir soyut bellek alanı sunar.</a:t>
            </a:r>
            <a:endParaRPr lang="en-US" dirty="0" smtClean="0"/>
          </a:p>
          <a:p>
            <a:pPr lvl="2"/>
            <a:r>
              <a:rPr lang="en-US" dirty="0" smtClean="0"/>
              <a:t>32-bit </a:t>
            </a:r>
            <a:r>
              <a:rPr lang="tr-TR" dirty="0" smtClean="0"/>
              <a:t>bilgisayarlar da</a:t>
            </a:r>
            <a:r>
              <a:rPr lang="en-US" dirty="0" smtClean="0"/>
              <a:t>  </a:t>
            </a:r>
            <a:r>
              <a:rPr lang="en-US" dirty="0" err="1" smtClean="0"/>
              <a:t>adres</a:t>
            </a:r>
            <a:r>
              <a:rPr lang="tr-TR" dirty="0" smtClean="0"/>
              <a:t>lenebilecek bellek alanı enfazla</a:t>
            </a:r>
            <a:r>
              <a:rPr lang="en-US" dirty="0" smtClean="0"/>
              <a:t> 2^32</a:t>
            </a:r>
            <a:r>
              <a:rPr lang="tr-TR" dirty="0" smtClean="0"/>
              <a:t> sayıda hafıza lokasyonundan oluşur.</a:t>
            </a:r>
            <a:endParaRPr lang="en-US" dirty="0" smtClean="0"/>
          </a:p>
          <a:p>
            <a:pPr lvl="3"/>
            <a:r>
              <a:rPr lang="en-US" dirty="0" smtClean="0"/>
              <a:t>2^32 = 4 </a:t>
            </a:r>
            <a:r>
              <a:rPr lang="en-US" dirty="0" err="1" smtClean="0"/>
              <a:t>GigaByte</a:t>
            </a:r>
            <a:endParaRPr lang="en-US" dirty="0" smtClean="0"/>
          </a:p>
          <a:p>
            <a:pPr lvl="2"/>
            <a:r>
              <a:rPr lang="tr-TR" dirty="0" smtClean="0"/>
              <a:t>64 bilgisayarlar için</a:t>
            </a:r>
            <a:r>
              <a:rPr lang="en-US" dirty="0" smtClean="0"/>
              <a:t> 2^64</a:t>
            </a:r>
          </a:p>
          <a:p>
            <a:r>
              <a:rPr lang="tr-TR" dirty="0" smtClean="0"/>
              <a:t>İşletim sistemi program datalarını fiziksel hafızanın kullanımını optimize etmek için programların çalışması esnasında hareket ettirir. 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76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Pointer dizileri özellikle </a:t>
            </a:r>
            <a:r>
              <a:rPr lang="en-US" dirty="0" smtClean="0"/>
              <a:t>data </a:t>
            </a:r>
            <a:r>
              <a:rPr lang="tr-TR" dirty="0" smtClean="0"/>
              <a:t>manipülasyonların</a:t>
            </a:r>
            <a:r>
              <a:rPr lang="en-US" dirty="0" smtClean="0"/>
              <a:t>d</a:t>
            </a:r>
            <a:r>
              <a:rPr lang="tr-TR" dirty="0" smtClean="0"/>
              <a:t>a kolaylık sağlar.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752600"/>
            <a:ext cx="67564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33400" y="313688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 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*p[] = {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defghi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jklmnopqrst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abc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*temp = p[0];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p[0] = p[2];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p[2] = p[1];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p[1] = temp;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i = 0; i&lt;=2; i++)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"%.15s\n"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p[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5782270"/>
            <a:ext cx="32004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 err="1"/>
              <a:t>defghi</a:t>
            </a:r>
            <a:endParaRPr lang="en-US" dirty="0"/>
          </a:p>
          <a:p>
            <a:r>
              <a:rPr lang="en-US" dirty="0" err="1"/>
              <a:t>jklmnopqrst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tr-TR" dirty="0"/>
              <a:t>Pointer Dizileri ve 2 Boyutlu Diziler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7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 </a:t>
            </a:r>
            <a:r>
              <a:rPr lang="en-US" dirty="0" err="1" smtClean="0"/>
              <a:t>Dizisine</a:t>
            </a:r>
            <a:r>
              <a:rPr lang="en-US" dirty="0" smtClean="0"/>
              <a:t> Pointer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25296"/>
            <a:ext cx="4033838" cy="199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3745468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**q = name;     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q = &amp;name[0]; */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05000" y="4281100"/>
            <a:ext cx="4643438" cy="2272100"/>
            <a:chOff x="1905000" y="4281100"/>
            <a:chExt cx="4643438" cy="227210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4556364"/>
              <a:ext cx="4033838" cy="1996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2247900" y="4634299"/>
              <a:ext cx="304800" cy="332601"/>
              <a:chOff x="2247900" y="4634299"/>
              <a:chExt cx="304800" cy="3326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247900" y="4634299"/>
                <a:ext cx="304800" cy="3326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/>
              <p:cNvSpPr/>
              <p:nvPr/>
            </p:nvSpPr>
            <p:spPr>
              <a:xfrm>
                <a:off x="2362200" y="4800600"/>
                <a:ext cx="76200" cy="7620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Elbow Connector 10"/>
            <p:cNvCxnSpPr/>
            <p:nvPr/>
          </p:nvCxnSpPr>
          <p:spPr>
            <a:xfrm rot="16200000" flipH="1">
              <a:off x="2693942" y="4572001"/>
              <a:ext cx="315958" cy="90324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905000" y="4281100"/>
              <a:ext cx="533400" cy="367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q</a:t>
              </a:r>
              <a:r>
                <a:rPr lang="en-US" b="1" dirty="0" smtClean="0"/>
                <a:t>:</a:t>
              </a:r>
              <a:endParaRPr lang="en-US" b="1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81000" y="10668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name[]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 {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Illegal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month", "Jan"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"Feb"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"Mar"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890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 </a:t>
            </a:r>
            <a:r>
              <a:rPr lang="en-US" dirty="0" err="1" smtClean="0"/>
              <a:t>Dizisine</a:t>
            </a:r>
            <a:r>
              <a:rPr lang="en-US" dirty="0" smtClean="0"/>
              <a:t> Pointer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tr-TR" dirty="0" smtClean="0"/>
              <a:t>İlk elemanın adresi?</a:t>
            </a:r>
            <a:endParaRPr lang="en-US" dirty="0"/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İlk elemanın işaret ettiği?</a:t>
            </a:r>
          </a:p>
          <a:p>
            <a:pPr marL="0" indent="0">
              <a:buNone/>
            </a:pP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İkinci elemanın işaret ettiği?</a:t>
            </a:r>
            <a:endParaRPr lang="tr-TR" dirty="0"/>
          </a:p>
        </p:txBody>
      </p:sp>
      <p:grpSp>
        <p:nvGrpSpPr>
          <p:cNvPr id="4" name="Group 3"/>
          <p:cNvGrpSpPr/>
          <p:nvPr/>
        </p:nvGrpSpPr>
        <p:grpSpPr>
          <a:xfrm>
            <a:off x="4419600" y="1371600"/>
            <a:ext cx="4643438" cy="2272100"/>
            <a:chOff x="1905000" y="4281100"/>
            <a:chExt cx="4643438" cy="227210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4556364"/>
              <a:ext cx="4033838" cy="1996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2247900" y="4634299"/>
              <a:ext cx="304800" cy="332601"/>
              <a:chOff x="2247900" y="4634299"/>
              <a:chExt cx="304800" cy="3326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247900" y="4634299"/>
                <a:ext cx="304800" cy="3326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/>
              <p:cNvSpPr/>
              <p:nvPr/>
            </p:nvSpPr>
            <p:spPr>
              <a:xfrm>
                <a:off x="2362200" y="4800600"/>
                <a:ext cx="76200" cy="7620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Elbow Connector 10"/>
            <p:cNvCxnSpPr/>
            <p:nvPr/>
          </p:nvCxnSpPr>
          <p:spPr>
            <a:xfrm rot="16200000" flipH="1">
              <a:off x="2693942" y="4572001"/>
              <a:ext cx="315958" cy="90324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905000" y="4281100"/>
              <a:ext cx="533400" cy="367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q</a:t>
              </a:r>
              <a:r>
                <a:rPr lang="en-US" b="1" dirty="0" smtClean="0"/>
                <a:t>:</a:t>
              </a:r>
              <a:endParaRPr lang="en-US" b="1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09600" y="6858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*name[] = {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"Illegal month"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"Jan"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"Feb"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"Mar"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**q = name;     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q = &amp;name[0]; */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27432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"%p %p %p\n"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&amp;name[0], name, q);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9234" y="3276600"/>
            <a:ext cx="480728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0xffffcbc0 </a:t>
            </a:r>
            <a:r>
              <a:rPr lang="en-US" dirty="0" smtClean="0"/>
              <a:t>  </a:t>
            </a:r>
            <a:r>
              <a:rPr lang="en-US" dirty="0" err="1" smtClean="0"/>
              <a:t>0xffffcbc0</a:t>
            </a:r>
            <a:r>
              <a:rPr lang="en-US" dirty="0" smtClean="0"/>
              <a:t>   </a:t>
            </a:r>
            <a:r>
              <a:rPr lang="en-US" dirty="0" err="1"/>
              <a:t>0xffffcbc0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5800" y="4495800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"%.15s \n%.15s \n%.15s \n%.15s\n"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name[0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],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*name,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q[0],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*q);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5800" y="5983069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"%.15s \n%.15s \n%.15s \n%.15s\n"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name[1], *(name+1), q[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], *(q+1));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4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Hatırlatma</a:t>
            </a:r>
            <a:r>
              <a:rPr lang="en-US" dirty="0" smtClean="0"/>
              <a:t>:</a:t>
            </a:r>
            <a:r>
              <a:rPr lang="tr-TR" dirty="0" smtClean="0"/>
              <a:t> Değerler Kopyalanır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>
              <a:latin typeface="Consolas" pitchFamily="49" charset="0"/>
            </a:endParaRPr>
          </a:p>
          <a:p>
            <a:endParaRPr lang="fr-FR" dirty="0">
              <a:latin typeface="Consolas" pitchFamily="49" charset="0"/>
            </a:endParaRPr>
          </a:p>
          <a:p>
            <a:pPr marL="0" indent="0">
              <a:buNone/>
            </a:pPr>
            <a:endParaRPr lang="fr-FR" dirty="0">
              <a:latin typeface="Consolas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6059268"/>
            <a:ext cx="4267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a: 1, b: 0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219200"/>
            <a:ext cx="6705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swap 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x,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y)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temp = x;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x = y;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y = temp;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 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 = 1, b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swap (a, b);</a:t>
            </a: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b="1" dirty="0">
                <a:solidFill>
                  <a:srgbClr val="642880"/>
                </a:solidFill>
                <a:latin typeface="Consolas"/>
              </a:rPr>
              <a:t>printf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"a: %d, b: %d \n"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, a, b);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4953000" y="2209800"/>
            <a:ext cx="3962400" cy="2463800"/>
          </a:xfrm>
          <a:prstGeom prst="wedgeEllipseCallout">
            <a:avLst>
              <a:gd name="adj1" fmla="val -91695"/>
              <a:gd name="adj2" fmla="val 6347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 </a:t>
            </a:r>
            <a:r>
              <a:rPr lang="tr-TR" dirty="0" smtClean="0"/>
              <a:t>ve</a:t>
            </a:r>
            <a:r>
              <a:rPr lang="en-US" dirty="0" smtClean="0"/>
              <a:t> b </a:t>
            </a:r>
            <a:r>
              <a:rPr lang="tr-TR" dirty="0" smtClean="0"/>
              <a:t>argümanlarının değerleri  </a:t>
            </a:r>
            <a:r>
              <a:rPr lang="en-US" dirty="0" smtClean="0"/>
              <a:t>x </a:t>
            </a:r>
            <a:r>
              <a:rPr lang="tr-TR" dirty="0" smtClean="0"/>
              <a:t>ve</a:t>
            </a:r>
            <a:r>
              <a:rPr lang="en-US" dirty="0" smtClean="0"/>
              <a:t> y</a:t>
            </a:r>
            <a:r>
              <a:rPr lang="tr-TR" dirty="0" smtClean="0"/>
              <a:t> parametrelerine kopyalanır</a:t>
            </a:r>
            <a:r>
              <a:rPr lang="en-US" dirty="0" smtClean="0"/>
              <a:t>.</a:t>
            </a:r>
          </a:p>
          <a:p>
            <a:pPr algn="ctr"/>
            <a:r>
              <a:rPr lang="en-US" b="1" dirty="0" err="1">
                <a:latin typeface="Consolas" pitchFamily="49" charset="0"/>
              </a:rPr>
              <a:t>i</a:t>
            </a:r>
            <a:r>
              <a:rPr lang="en-US" b="1" dirty="0" err="1" smtClean="0">
                <a:latin typeface="Consolas" pitchFamily="49" charset="0"/>
              </a:rPr>
              <a:t>nt</a:t>
            </a:r>
            <a:r>
              <a:rPr lang="en-US" b="1" dirty="0" smtClean="0">
                <a:latin typeface="Consolas" pitchFamily="49" charset="0"/>
              </a:rPr>
              <a:t> x = a</a:t>
            </a:r>
          </a:p>
          <a:p>
            <a:pPr algn="ctr"/>
            <a:r>
              <a:rPr lang="en-US" b="1" dirty="0" err="1">
                <a:latin typeface="Consolas" pitchFamily="49" charset="0"/>
              </a:rPr>
              <a:t>i</a:t>
            </a:r>
            <a:r>
              <a:rPr lang="en-US" b="1" dirty="0" err="1" smtClean="0">
                <a:latin typeface="Consolas" pitchFamily="49" charset="0"/>
              </a:rPr>
              <a:t>nt</a:t>
            </a:r>
            <a:r>
              <a:rPr lang="en-US" b="1" dirty="0" smtClean="0">
                <a:latin typeface="Consolas" pitchFamily="49" charset="0"/>
              </a:rPr>
              <a:t> y = b</a:t>
            </a:r>
          </a:p>
          <a:p>
            <a:pPr algn="ctr"/>
            <a:r>
              <a:rPr lang="tr-TR" dirty="0" smtClean="0"/>
              <a:t>Programın çalışması swap fonksiyonundan devam eder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4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Hatırlatma</a:t>
            </a:r>
            <a:r>
              <a:rPr lang="en-US" dirty="0"/>
              <a:t>:</a:t>
            </a:r>
            <a:r>
              <a:rPr lang="tr-TR" dirty="0"/>
              <a:t> Değerler Kopyalanır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6096000"/>
            <a:ext cx="4267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a: 0, b: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1524000"/>
            <a:ext cx="670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swap 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px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py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temp = *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px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temp;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 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 = 1, b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swap (&amp;a, &amp;b);</a:t>
            </a: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b="1" dirty="0">
                <a:solidFill>
                  <a:srgbClr val="642880"/>
                </a:solidFill>
                <a:latin typeface="Consolas"/>
              </a:rPr>
              <a:t>printf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"a: %d, b: %d \n"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, a, b);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5257800" y="2489200"/>
            <a:ext cx="3810000" cy="2463800"/>
          </a:xfrm>
          <a:prstGeom prst="wedgeEllipseCallout">
            <a:avLst>
              <a:gd name="adj1" fmla="val -84893"/>
              <a:gd name="adj2" fmla="val 5254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</a:t>
            </a:r>
            <a:r>
              <a:rPr lang="tr-TR" dirty="0" smtClean="0"/>
              <a:t>ve</a:t>
            </a:r>
            <a:r>
              <a:rPr lang="en-US" dirty="0" smtClean="0"/>
              <a:t> b </a:t>
            </a:r>
            <a:r>
              <a:rPr lang="tr-TR" dirty="0" smtClean="0"/>
              <a:t>nin adres değerleri </a:t>
            </a:r>
            <a:r>
              <a:rPr lang="en-US" dirty="0" smtClean="0"/>
              <a:t> </a:t>
            </a:r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py</a:t>
            </a:r>
            <a:r>
              <a:rPr lang="tr-TR" dirty="0" smtClean="0"/>
              <a:t> ye kopyalanır</a:t>
            </a:r>
            <a:r>
              <a:rPr lang="en-US" dirty="0" smtClean="0"/>
              <a:t>.</a:t>
            </a:r>
          </a:p>
          <a:p>
            <a:pPr algn="ctr"/>
            <a:r>
              <a:rPr lang="en-US" b="1" dirty="0" err="1">
                <a:latin typeface="Consolas" pitchFamily="49" charset="0"/>
              </a:rPr>
              <a:t>i</a:t>
            </a:r>
            <a:r>
              <a:rPr lang="en-US" b="1" dirty="0" err="1" smtClean="0">
                <a:latin typeface="Consolas" pitchFamily="49" charset="0"/>
              </a:rPr>
              <a:t>nt</a:t>
            </a:r>
            <a:r>
              <a:rPr lang="en-US" b="1" dirty="0" smtClean="0">
                <a:latin typeface="Consolas" pitchFamily="49" charset="0"/>
              </a:rPr>
              <a:t> *</a:t>
            </a:r>
            <a:r>
              <a:rPr lang="en-US" b="1" dirty="0" err="1" smtClean="0">
                <a:latin typeface="Consolas" pitchFamily="49" charset="0"/>
              </a:rPr>
              <a:t>px</a:t>
            </a:r>
            <a:r>
              <a:rPr lang="en-US" b="1" dirty="0" smtClean="0">
                <a:latin typeface="Consolas" pitchFamily="49" charset="0"/>
              </a:rPr>
              <a:t> = &amp;a</a:t>
            </a:r>
          </a:p>
          <a:p>
            <a:pPr algn="ctr"/>
            <a:r>
              <a:rPr lang="en-US" b="1" dirty="0" err="1">
                <a:latin typeface="Consolas" pitchFamily="49" charset="0"/>
              </a:rPr>
              <a:t>i</a:t>
            </a:r>
            <a:r>
              <a:rPr lang="en-US" b="1" dirty="0" err="1" smtClean="0">
                <a:latin typeface="Consolas" pitchFamily="49" charset="0"/>
              </a:rPr>
              <a:t>nt</a:t>
            </a:r>
            <a:r>
              <a:rPr lang="en-US" b="1" dirty="0" smtClean="0">
                <a:latin typeface="Consolas" pitchFamily="49" charset="0"/>
              </a:rPr>
              <a:t> *</a:t>
            </a:r>
            <a:r>
              <a:rPr lang="en-US" b="1" dirty="0" err="1" smtClean="0">
                <a:latin typeface="Consolas" pitchFamily="49" charset="0"/>
              </a:rPr>
              <a:t>py</a:t>
            </a:r>
            <a:r>
              <a:rPr lang="en-US" b="1" dirty="0" smtClean="0">
                <a:latin typeface="Consolas" pitchFamily="49" charset="0"/>
              </a:rPr>
              <a:t> = &amp;b</a:t>
            </a:r>
          </a:p>
          <a:p>
            <a:pPr algn="ctr"/>
            <a:r>
              <a:rPr lang="tr-TR" dirty="0" smtClean="0"/>
              <a:t>Bu adreslerde olan değişikler </a:t>
            </a:r>
            <a:r>
              <a:rPr lang="en-US" dirty="0" smtClean="0"/>
              <a:t>a</a:t>
            </a:r>
            <a:r>
              <a:rPr lang="tr-TR" dirty="0"/>
              <a:t> </a:t>
            </a:r>
            <a:r>
              <a:rPr lang="tr-TR" dirty="0" smtClean="0"/>
              <a:t>ve</a:t>
            </a:r>
            <a:r>
              <a:rPr lang="en-US" dirty="0" smtClean="0"/>
              <a:t> b</a:t>
            </a:r>
            <a:r>
              <a:rPr lang="tr-TR" dirty="0" smtClean="0"/>
              <a:t>nin değerlerini değiştirir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1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Pointer Dizisinin Elemanlarını Değiştirme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6135469"/>
            <a:ext cx="4267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name[1</a:t>
            </a:r>
            <a:r>
              <a:rPr lang="en-US" dirty="0"/>
              <a:t>]: </a:t>
            </a:r>
            <a:r>
              <a:rPr lang="en-US" dirty="0" smtClean="0"/>
              <a:t> </a:t>
            </a:r>
            <a:r>
              <a:rPr lang="en-US" dirty="0" err="1" smtClean="0"/>
              <a:t>Ahmet</a:t>
            </a:r>
            <a:r>
              <a:rPr lang="en-US" dirty="0"/>
              <a:t>, </a:t>
            </a:r>
            <a:r>
              <a:rPr lang="en-US" dirty="0" smtClean="0"/>
              <a:t>  name[2</a:t>
            </a:r>
            <a:r>
              <a:rPr lang="en-US" dirty="0"/>
              <a:t>]: </a:t>
            </a:r>
            <a:r>
              <a:rPr lang="en-US" dirty="0" smtClean="0"/>
              <a:t> </a:t>
            </a:r>
            <a:r>
              <a:rPr lang="en-US" dirty="0" err="1" smtClean="0"/>
              <a:t>Ayse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3711476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 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*name[4] = {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"Ali"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Ayse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"Ahmet"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"Mehmet"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swap (name, 1, 2);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"name[1]: %.15s, name[2]: %.15s 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name[1], name[2]);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5105400" y="1371600"/>
            <a:ext cx="3962400" cy="2463800"/>
          </a:xfrm>
          <a:prstGeom prst="wedgeEllipseCallout">
            <a:avLst>
              <a:gd name="adj1" fmla="val -90723"/>
              <a:gd name="adj2" fmla="val 85888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Dizinin temel adresi fonksiyona geçirildi.</a:t>
            </a:r>
            <a:endParaRPr lang="en-US" dirty="0" smtClean="0"/>
          </a:p>
          <a:p>
            <a:pPr algn="ctr"/>
            <a:r>
              <a:rPr lang="en-US" b="1" dirty="0">
                <a:latin typeface="Consolas" pitchFamily="49" charset="0"/>
              </a:rPr>
              <a:t>c</a:t>
            </a:r>
            <a:r>
              <a:rPr lang="en-US" b="1" dirty="0" smtClean="0">
                <a:latin typeface="Consolas" pitchFamily="49" charset="0"/>
              </a:rPr>
              <a:t>har **v = name;</a:t>
            </a:r>
          </a:p>
          <a:p>
            <a:pPr algn="ctr"/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i</a:t>
            </a:r>
            <a:r>
              <a:rPr lang="en-US" b="1" dirty="0" smtClean="0">
                <a:latin typeface="Consolas" pitchFamily="49" charset="0"/>
              </a:rPr>
              <a:t> = 1</a:t>
            </a:r>
          </a:p>
          <a:p>
            <a:pPr algn="ctr"/>
            <a:r>
              <a:rPr lang="en-US" b="1" dirty="0" err="1">
                <a:latin typeface="Consolas" pitchFamily="49" charset="0"/>
              </a:rPr>
              <a:t>i</a:t>
            </a:r>
            <a:r>
              <a:rPr lang="en-US" b="1" dirty="0" err="1" smtClean="0">
                <a:latin typeface="Consolas" pitchFamily="49" charset="0"/>
              </a:rPr>
              <a:t>nt</a:t>
            </a:r>
            <a:r>
              <a:rPr lang="en-US" b="1" dirty="0" smtClean="0">
                <a:latin typeface="Consolas" pitchFamily="49" charset="0"/>
              </a:rPr>
              <a:t> j = 2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996077"/>
            <a:ext cx="4953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sv-SE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swap (</a:t>
            </a:r>
            <a:r>
              <a:rPr lang="sv-SE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*v[], </a:t>
            </a:r>
            <a:r>
              <a:rPr lang="sv-SE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i, </a:t>
            </a:r>
            <a:r>
              <a:rPr lang="sv-SE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j)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*temp;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temp = v[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v[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v[j];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v[j] = temp;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</a:p>
          <a:p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595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Komut Satırı Argümanları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Programlar bazen çalışmanın başında veya çalışma esnasında giriş verisi alabilirler.</a:t>
            </a:r>
            <a:endParaRPr lang="tr-TR" dirty="0"/>
          </a:p>
          <a:p>
            <a:r>
              <a:rPr lang="en-US" dirty="0" smtClean="0"/>
              <a:t>C</a:t>
            </a:r>
            <a:r>
              <a:rPr lang="tr-TR" dirty="0" smtClean="0"/>
              <a:t> de</a:t>
            </a:r>
            <a:r>
              <a:rPr lang="en-US" dirty="0" smtClean="0"/>
              <a:t>, main program f</a:t>
            </a:r>
            <a:r>
              <a:rPr lang="tr-TR" dirty="0" smtClean="0"/>
              <a:t>onksiyonuna çalışmaya başlarken komut satırından argüman aktarılabilir</a:t>
            </a:r>
            <a:r>
              <a:rPr lang="tr-TR" dirty="0"/>
              <a:t>.</a:t>
            </a:r>
            <a:endParaRPr lang="tr-TR" dirty="0" smtClean="0"/>
          </a:p>
          <a:p>
            <a:r>
              <a:rPr lang="tr-TR" dirty="0" smtClean="0"/>
              <a:t>Bu argümanlar için main fonksiyonunda iki tane parametre tanımlanır.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argc</a:t>
            </a:r>
            <a:r>
              <a:rPr lang="en-US" dirty="0" smtClean="0"/>
              <a:t>: </a:t>
            </a:r>
            <a:r>
              <a:rPr lang="tr-TR" dirty="0" smtClean="0"/>
              <a:t>Programa verilen argümanların sayısını belirtir.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</a:rPr>
              <a:t>[]: </a:t>
            </a:r>
            <a:r>
              <a:rPr lang="tr-TR" dirty="0" smtClean="0"/>
              <a:t>Pointer dizisidir</a:t>
            </a:r>
            <a:r>
              <a:rPr lang="en-US" dirty="0" smtClean="0"/>
              <a:t>:</a:t>
            </a:r>
            <a:r>
              <a:rPr lang="tr-TR" dirty="0" smtClean="0"/>
              <a:t> Her bir pointer bir argümana işaret eder.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572000"/>
            <a:ext cx="594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**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872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Komut Satırı Argümanları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/>
          </a:bodyPr>
          <a:lstStyle/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594360" lvl="2" indent="0">
              <a:buNone/>
            </a:pPr>
            <a:endParaRPr lang="en-US" dirty="0" smtClean="0"/>
          </a:p>
          <a:p>
            <a:pPr lvl="2"/>
            <a:r>
              <a:rPr lang="tr-TR" dirty="0" smtClean="0"/>
              <a:t>Çalıştırma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tr-TR" dirty="0" smtClean="0"/>
          </a:p>
          <a:p>
            <a:pPr lvl="2"/>
            <a:r>
              <a:rPr lang="tr-TR" dirty="0" smtClean="0"/>
              <a:t>Çıktı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762000"/>
            <a:ext cx="5943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/* program echo */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i = 0; i &lt; argc; i++){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"%s 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5867400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cho.exe hello, world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4267200"/>
            <a:ext cx="222990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echo.exe  hello, world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925" y="3810000"/>
            <a:ext cx="4483875" cy="196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28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</a:t>
            </a:r>
            <a:r>
              <a:rPr lang="tr-TR" dirty="0"/>
              <a:t>lar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tr-TR" dirty="0"/>
              <a:t>Fonksiyon Argümanları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İki tane metni (string) karşılaştıran ve eşitse 0 döndüren bir fonksiyon yazınız.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730276"/>
            <a:ext cx="46482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strcmp1(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*s,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*t)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(i = 0; s[i] == t[i]; i++){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(s[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 ==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'\0'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s[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 - t[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9600" y="4397276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strcmp2(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*s,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*t)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(; *s == *t; s++, t++){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(*s ==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'\0'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*s - *t;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554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</a:t>
            </a:r>
            <a:r>
              <a:rPr lang="tr-TR" dirty="0"/>
              <a:t>lar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tr-TR" dirty="0"/>
              <a:t>Fonksiyon Argümanları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İki tane metni (string) </a:t>
            </a:r>
            <a:r>
              <a:rPr lang="tr-TR" dirty="0" smtClean="0"/>
              <a:t>karşılaştırıp, </a:t>
            </a:r>
            <a:r>
              <a:rPr lang="tr-TR" dirty="0"/>
              <a:t>eşitse 0 döndüren bir fonksiyon yazınız.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76400"/>
            <a:ext cx="8153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strcmp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*s,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*t)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(; *s == *t; s++, t++){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(*s ==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'\0'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*s - *t;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tr-TR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main()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*name[4] = {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"Ali"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Ayse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Ahmet"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"Mehmet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"%d\n"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strcmp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(name[0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], name[1]));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6183868"/>
            <a:ext cx="4267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-13</a:t>
            </a:r>
          </a:p>
        </p:txBody>
      </p:sp>
    </p:spTree>
    <p:extLst>
      <p:ext uri="{BB962C8B-B14F-4D97-AF65-F5344CB8AC3E}">
        <p14:creationId xmlns:p14="http://schemas.microsoft.com/office/powerpoint/2010/main" val="46030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 de Değişkenlerin Bellek Adresleri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Her değişken bir adrese sahiptir</a:t>
            </a:r>
            <a:r>
              <a:rPr lang="en-US" dirty="0" smtClean="0"/>
              <a:t>!</a:t>
            </a:r>
          </a:p>
          <a:p>
            <a:r>
              <a:rPr lang="en-US" dirty="0" smtClean="0"/>
              <a:t> &amp; </a:t>
            </a:r>
            <a:r>
              <a:rPr lang="en-US" dirty="0" err="1" smtClean="0"/>
              <a:t>operat</a:t>
            </a:r>
            <a:r>
              <a:rPr lang="tr-TR" dirty="0" smtClean="0"/>
              <a:t>ö</a:t>
            </a:r>
            <a:r>
              <a:rPr lang="en-US" dirty="0" smtClean="0"/>
              <a:t>r</a:t>
            </a:r>
            <a:r>
              <a:rPr lang="tr-TR" dirty="0" smtClean="0"/>
              <a:t>ü</a:t>
            </a:r>
            <a:r>
              <a:rPr lang="en-US" dirty="0" smtClean="0"/>
              <a:t> </a:t>
            </a:r>
            <a:r>
              <a:rPr lang="tr-TR" dirty="0" smtClean="0"/>
              <a:t>değişkenlerin bellek adresini veririr</a:t>
            </a:r>
            <a:r>
              <a:rPr lang="en-US" dirty="0" smtClean="0"/>
              <a:t>.</a:t>
            </a:r>
            <a:endParaRPr lang="en-US" dirty="0"/>
          </a:p>
          <a:p>
            <a:r>
              <a:rPr lang="tr-TR" dirty="0" smtClean="0"/>
              <a:t>sabitler/ sayılar / önişleme komutları ve ifadelerin bir adresi yoktur.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343870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  a = 5;  </a:t>
            </a:r>
            <a:r>
              <a:rPr lang="fr-FR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 c = </a:t>
            </a:r>
            <a:r>
              <a:rPr lang="fr-FR" b="1" dirty="0">
                <a:solidFill>
                  <a:srgbClr val="2A00FF"/>
                </a:solidFill>
                <a:latin typeface="Consolas"/>
              </a:rPr>
              <a:t>'c'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;  </a:t>
            </a:r>
            <a:r>
              <a:rPr lang="fr-FR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 d = 0.75;</a:t>
            </a:r>
          </a:p>
          <a:p>
            <a:endParaRPr lang="en-US" dirty="0">
              <a:latin typeface="Consolas"/>
            </a:endParaRP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"Adres: %p\t Deger: %d\n"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&amp;a, a);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Adres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: %p\t 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Deger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: %c\n"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&amp;c, c);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Adres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: %p\t 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Deger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: %lf\n"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&amp;d, d);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5477470"/>
            <a:ext cx="46482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0xffffcbec    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5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0xffffcbeb    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c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0xffffcbe0    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0.750000</a:t>
            </a:r>
          </a:p>
        </p:txBody>
      </p:sp>
    </p:spTree>
    <p:extLst>
      <p:ext uri="{BB962C8B-B14F-4D97-AF65-F5344CB8AC3E}">
        <p14:creationId xmlns:p14="http://schemas.microsoft.com/office/powerpoint/2010/main" val="27096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</a:t>
            </a:r>
            <a:r>
              <a:rPr lang="tr-TR" dirty="0"/>
              <a:t>lar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tr-TR" dirty="0"/>
              <a:t>Fonksiyon Argümanları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Bir metni</a:t>
            </a:r>
            <a:r>
              <a:rPr lang="en-US" dirty="0"/>
              <a:t>,</a:t>
            </a:r>
            <a:r>
              <a:rPr lang="tr-TR" dirty="0" smtClean="0"/>
              <a:t> verilen alana kopyalayan fonksiyon yazınız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295400"/>
            <a:ext cx="44958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strcpy1(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*s,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*t)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((s[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 = t[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]) !=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'\0'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800" y="2990671"/>
            <a:ext cx="4572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strcpy3(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*s,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*t)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((*s++ = *t++) !=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'\0'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4293275"/>
            <a:ext cx="45720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strcpy2(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*s,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*t)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((*s = *t) !=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'\0'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s++;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t++;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09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</a:t>
            </a:r>
            <a:r>
              <a:rPr lang="tr-TR" dirty="0"/>
              <a:t>lar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tr-TR" dirty="0"/>
              <a:t>Fonksiyon Argümanları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smtClean="0"/>
              <a:t>metni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tr-TR" dirty="0"/>
              <a:t>verilen alana kopyalayan fonksiyon yazınız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strcpy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*s,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*t)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((*s = *t) !=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'\0'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s++;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t++;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main()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name1[] 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"Ahmet"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u="sng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u="sng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 *name2;  </a:t>
            </a:r>
          </a:p>
          <a:p>
            <a:r>
              <a:rPr lang="en-US" u="sng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u="sng" dirty="0" err="1" smtClean="0">
                <a:solidFill>
                  <a:srgbClr val="000000"/>
                </a:solidFill>
                <a:latin typeface="Consolas"/>
              </a:rPr>
              <a:t>strcpy</a:t>
            </a:r>
            <a:r>
              <a:rPr lang="tr-TR" u="sng" dirty="0" smtClean="0">
                <a:solidFill>
                  <a:srgbClr val="000000"/>
                </a:solidFill>
                <a:latin typeface="Consolas"/>
              </a:rPr>
              <a:t>2</a:t>
            </a:r>
            <a:r>
              <a:rPr lang="en-US" u="sng" dirty="0" smtClean="0">
                <a:solidFill>
                  <a:srgbClr val="000000"/>
                </a:solidFill>
                <a:latin typeface="Consolas"/>
              </a:rPr>
              <a:t>(name2</a:t>
            </a:r>
            <a:r>
              <a:rPr lang="en-US" u="sng" dirty="0">
                <a:solidFill>
                  <a:srgbClr val="000000"/>
                </a:solidFill>
                <a:latin typeface="Consolas"/>
              </a:rPr>
              <a:t>, name1);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"%.15s\n"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name2);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257800" y="3124200"/>
            <a:ext cx="3657600" cy="1676400"/>
          </a:xfrm>
          <a:prstGeom prst="wedgeRectCallout">
            <a:avLst>
              <a:gd name="adj1" fmla="val -120561"/>
              <a:gd name="adj2" fmla="val 37032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tr-TR" dirty="0" smtClean="0"/>
              <a:t>name2 pointerı herhangi bir ayrılmış hafızaya işaret etmiyor.</a:t>
            </a:r>
            <a:r>
              <a:rPr lang="en-US" dirty="0" smtClean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tr-TR" dirty="0" smtClean="0"/>
              <a:t>name2 de herhangi </a:t>
            </a:r>
            <a:r>
              <a:rPr lang="en-US" dirty="0" err="1" smtClean="0"/>
              <a:t>bir</a:t>
            </a:r>
            <a:r>
              <a:rPr lang="en-US" dirty="0" smtClean="0"/>
              <a:t> de</a:t>
            </a:r>
            <a:r>
              <a:rPr lang="tr-TR" dirty="0" smtClean="0"/>
              <a:t>ğer olabilir.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tr-TR" dirty="0" smtClean="0"/>
              <a:t>Global ol</a:t>
            </a:r>
            <a:r>
              <a:rPr lang="en-US" dirty="0" err="1" smtClean="0"/>
              <a:t>sayd</a:t>
            </a:r>
            <a:r>
              <a:rPr lang="tr-TR" dirty="0"/>
              <a:t>ı</a:t>
            </a:r>
            <a:r>
              <a:rPr lang="tr-TR" dirty="0" smtClean="0"/>
              <a:t> NULL değerini alacaktı.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8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</a:t>
            </a:r>
            <a:r>
              <a:rPr lang="tr-TR" dirty="0"/>
              <a:t>lar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tr-TR" dirty="0"/>
              <a:t>Fonksiyon Argümanları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smtClean="0"/>
              <a:t>metni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tr-TR" dirty="0"/>
              <a:t>verilen alana kopyalayan fonksiyon yazınız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strcpy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*s,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*t)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((*s = *t) !=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'\0'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s++;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t++;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main()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name1[] 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"Ahmet"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u="sng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u="sng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 name2[15];</a:t>
            </a:r>
          </a:p>
          <a:p>
            <a:r>
              <a:rPr lang="en-US" u="sng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u="sng" dirty="0" err="1" smtClean="0">
                <a:solidFill>
                  <a:srgbClr val="000000"/>
                </a:solidFill>
                <a:latin typeface="Consolas"/>
              </a:rPr>
              <a:t>strcpy</a:t>
            </a:r>
            <a:r>
              <a:rPr lang="tr-TR" u="sng" dirty="0" smtClean="0">
                <a:solidFill>
                  <a:srgbClr val="000000"/>
                </a:solidFill>
                <a:latin typeface="Consolas"/>
              </a:rPr>
              <a:t>2</a:t>
            </a:r>
            <a:r>
              <a:rPr lang="en-US" u="sng" dirty="0" smtClean="0">
                <a:solidFill>
                  <a:srgbClr val="000000"/>
                </a:solidFill>
                <a:latin typeface="Consolas"/>
              </a:rPr>
              <a:t>(name2</a:t>
            </a:r>
            <a:r>
              <a:rPr lang="en-US" u="sng" dirty="0">
                <a:solidFill>
                  <a:srgbClr val="000000"/>
                </a:solidFill>
                <a:latin typeface="Consolas"/>
              </a:rPr>
              <a:t>, name1);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"%.15s\n"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name2);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6183868"/>
            <a:ext cx="4267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Ahmet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0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Fonksiyonlardan adres döndürme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Bu koddaki hata nedir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219200"/>
            <a:ext cx="5791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strcpy5 (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*t)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s[20];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endParaRPr lang="tr-TR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((s[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t[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 !=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'\0'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++;</a:t>
            </a:r>
            <a:endParaRPr lang="tr-TR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&amp;s[0];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latin typeface="Consolas"/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 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name1[]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"Ahmet"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*name2 = strcpy5(name1);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"%.15s\n"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name2);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6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</a:t>
            </a:r>
            <a:r>
              <a:rPr lang="tr-TR" dirty="0" smtClean="0"/>
              <a:t>i</a:t>
            </a:r>
            <a:r>
              <a:rPr lang="en-US" dirty="0" err="1" smtClean="0"/>
              <a:t>nami</a:t>
            </a:r>
            <a:r>
              <a:rPr lang="tr-TR" dirty="0" smtClean="0"/>
              <a:t>k</a:t>
            </a:r>
            <a:r>
              <a:rPr lang="en-US" dirty="0" smtClean="0"/>
              <a:t> </a:t>
            </a:r>
            <a:r>
              <a:rPr lang="tr-TR" dirty="0" smtClean="0"/>
              <a:t>Hafıza Ayırma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Suni bellek (</a:t>
            </a:r>
            <a:r>
              <a:rPr lang="en-US" dirty="0" smtClean="0"/>
              <a:t>Virtual memory</a:t>
            </a:r>
            <a:r>
              <a:rPr lang="tr-TR" dirty="0" smtClean="0"/>
              <a:t>) iki kısımdan oluşur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tr-TR" dirty="0" smtClean="0"/>
              <a:t>Deklarasyonu yapılan değişkenler </a:t>
            </a:r>
            <a:r>
              <a:rPr lang="en-US" b="1" dirty="0" smtClean="0"/>
              <a:t>stack</a:t>
            </a:r>
            <a:r>
              <a:rPr lang="tr-TR" b="1" dirty="0" smtClean="0"/>
              <a:t> </a:t>
            </a:r>
            <a:r>
              <a:rPr lang="tr-TR" dirty="0" smtClean="0"/>
              <a:t>kısmında tutulur.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 = 5; </a:t>
            </a:r>
          </a:p>
          <a:p>
            <a:pPr lvl="2"/>
            <a:endParaRPr lang="en-US" dirty="0"/>
          </a:p>
          <a:p>
            <a:pPr lvl="1"/>
            <a:r>
              <a:rPr lang="tr-TR" dirty="0" smtClean="0"/>
              <a:t>Dinamik olarak ayrılan alanlar </a:t>
            </a:r>
            <a:r>
              <a:rPr lang="tr-TR" b="1" dirty="0" smtClean="0"/>
              <a:t>heap</a:t>
            </a:r>
            <a:r>
              <a:rPr lang="tr-TR" dirty="0" smtClean="0"/>
              <a:t> kısmında olur.</a:t>
            </a:r>
            <a:endParaRPr lang="en-US" dirty="0" smtClean="0"/>
          </a:p>
          <a:p>
            <a:r>
              <a:rPr lang="tr-TR" dirty="0" smtClean="0"/>
              <a:t>C de dinamik hafıza ayırma işlemi</a:t>
            </a:r>
            <a:r>
              <a:rPr lang="en-US" dirty="0" smtClean="0"/>
              <a:t> </a:t>
            </a:r>
            <a:r>
              <a:rPr lang="en-US" dirty="0" err="1" smtClean="0"/>
              <a:t>stdlib</a:t>
            </a:r>
            <a:r>
              <a:rPr lang="en-US" dirty="0" smtClean="0"/>
              <a:t>.</a:t>
            </a:r>
            <a:r>
              <a:rPr lang="tr-TR" dirty="0" smtClean="0"/>
              <a:t>h kütüphanesiyle verilen şu fonksiyonlarla yapılabilir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malloc</a:t>
            </a:r>
            <a:r>
              <a:rPr lang="en-US" dirty="0" smtClean="0"/>
              <a:t>(), </a:t>
            </a:r>
          </a:p>
          <a:p>
            <a:pPr lvl="1"/>
            <a:r>
              <a:rPr lang="en-US" dirty="0" err="1" smtClean="0"/>
              <a:t>calloc</a:t>
            </a:r>
            <a:r>
              <a:rPr lang="en-US" dirty="0" smtClean="0"/>
              <a:t>(), </a:t>
            </a:r>
          </a:p>
          <a:p>
            <a:pPr lvl="1"/>
            <a:r>
              <a:rPr lang="en-US" dirty="0" smtClean="0"/>
              <a:t>free(),</a:t>
            </a:r>
          </a:p>
          <a:p>
            <a:pPr lvl="1"/>
            <a:r>
              <a:rPr lang="en-US" dirty="0" err="1" smtClean="0"/>
              <a:t>realloc</a:t>
            </a:r>
            <a:r>
              <a:rPr lang="en-US" dirty="0" smtClean="0"/>
              <a:t>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malloc</a:t>
            </a:r>
            <a:r>
              <a:rPr lang="en-US" dirty="0" smtClean="0"/>
              <a:t>()</a:t>
            </a:r>
            <a:r>
              <a:rPr lang="tr-TR" dirty="0" smtClean="0"/>
              <a:t> Fonksiyonu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İstenilen byte miktarında hafıza ayırıp başlangıç adresini (pointer) döndürür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tr-TR" dirty="0" smtClean="0"/>
              <a:t>10 tane int değer tutmak için yer ayırmak: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tr-TR" dirty="0" smtClean="0"/>
              <a:t>10 tane float değer tutmak için yer ayırmak: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9556" y="167640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 = 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tr-TR" dirty="0" smtClean="0">
                <a:latin typeface="Consolas" pitchFamily="49" charset="0"/>
              </a:rPr>
              <a:t>cevrilecek-tip </a:t>
            </a:r>
            <a:r>
              <a:rPr lang="en-US" dirty="0" smtClean="0">
                <a:latin typeface="Consolas" pitchFamily="49" charset="0"/>
              </a:rPr>
              <a:t>*) </a:t>
            </a:r>
            <a:r>
              <a:rPr lang="en-US" dirty="0" err="1">
                <a:latin typeface="Consolas" pitchFamily="49" charset="0"/>
              </a:rPr>
              <a:t>malloc</a:t>
            </a:r>
            <a:r>
              <a:rPr lang="en-US" dirty="0">
                <a:latin typeface="Consolas" pitchFamily="49" charset="0"/>
              </a:rPr>
              <a:t>(byte </a:t>
            </a:r>
            <a:r>
              <a:rPr lang="tr-TR" dirty="0" smtClean="0">
                <a:latin typeface="Consolas" pitchFamily="49" charset="0"/>
              </a:rPr>
              <a:t>miktarı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7058" y="2831068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</a:t>
            </a:r>
            <a:r>
              <a:rPr lang="en-US" dirty="0" err="1">
                <a:latin typeface="Consolas" pitchFamily="49" charset="0"/>
              </a:rPr>
              <a:t>ip</a:t>
            </a:r>
            <a:r>
              <a:rPr lang="en-US" dirty="0">
                <a:latin typeface="Consolas" pitchFamily="49" charset="0"/>
              </a:rPr>
              <a:t> =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*) </a:t>
            </a:r>
            <a:r>
              <a:rPr lang="en-US" dirty="0" err="1">
                <a:latin typeface="Consolas" pitchFamily="49" charset="0"/>
              </a:rPr>
              <a:t>malloc</a:t>
            </a:r>
            <a:r>
              <a:rPr lang="en-US" dirty="0">
                <a:latin typeface="Consolas" pitchFamily="49" charset="0"/>
              </a:rPr>
              <a:t> (10 * </a:t>
            </a:r>
            <a:r>
              <a:rPr lang="en-US" dirty="0" err="1">
                <a:latin typeface="Consolas" pitchFamily="49" charset="0"/>
              </a:rPr>
              <a:t>sizeof</a:t>
            </a:r>
            <a:r>
              <a:rPr lang="en-US" dirty="0">
                <a:latin typeface="Consolas" pitchFamily="49" charset="0"/>
              </a:rPr>
              <a:t>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4419600"/>
            <a:ext cx="6643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</a:rPr>
              <a:t>float *</a:t>
            </a:r>
            <a:r>
              <a:rPr lang="en-US" dirty="0" err="1">
                <a:latin typeface="Consolas" pitchFamily="49" charset="0"/>
              </a:rPr>
              <a:t>ip</a:t>
            </a:r>
            <a:r>
              <a:rPr lang="en-US" dirty="0">
                <a:latin typeface="Consolas" pitchFamily="49" charset="0"/>
              </a:rPr>
              <a:t> = (float *) </a:t>
            </a:r>
            <a:r>
              <a:rPr lang="en-US" dirty="0" err="1">
                <a:latin typeface="Consolas" pitchFamily="49" charset="0"/>
              </a:rPr>
              <a:t>malloc</a:t>
            </a:r>
            <a:r>
              <a:rPr lang="en-US" dirty="0">
                <a:latin typeface="Consolas" pitchFamily="49" charset="0"/>
              </a:rPr>
              <a:t> (</a:t>
            </a:r>
            <a:r>
              <a:rPr lang="en-US" dirty="0" smtClean="0">
                <a:latin typeface="Consolas" pitchFamily="49" charset="0"/>
              </a:rPr>
              <a:t>10* </a:t>
            </a:r>
            <a:r>
              <a:rPr lang="en-US" dirty="0" err="1">
                <a:latin typeface="Consolas" pitchFamily="49" charset="0"/>
              </a:rPr>
              <a:t>sizeof</a:t>
            </a:r>
            <a:r>
              <a:rPr lang="en-US" dirty="0">
                <a:latin typeface="Consolas" pitchFamily="49" charset="0"/>
              </a:rPr>
              <a:t> (float));</a:t>
            </a:r>
          </a:p>
        </p:txBody>
      </p:sp>
    </p:spTree>
    <p:extLst>
      <p:ext uri="{BB962C8B-B14F-4D97-AF65-F5344CB8AC3E}">
        <p14:creationId xmlns:p14="http://schemas.microsoft.com/office/powerpoint/2010/main" val="5160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free()</a:t>
            </a:r>
            <a:r>
              <a:rPr lang="tr-TR" dirty="0" smtClean="0"/>
              <a:t> Foksiyonu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calloc</a:t>
            </a:r>
            <a:r>
              <a:rPr lang="en-US" dirty="0" smtClean="0"/>
              <a:t> </a:t>
            </a:r>
            <a:r>
              <a:rPr lang="tr-TR" dirty="0" smtClean="0"/>
              <a:t>fonksiyonlarıyla ayrılan dinamik hafıza alanları </a:t>
            </a:r>
            <a:r>
              <a:rPr lang="tr-TR" b="1" dirty="0" smtClean="0"/>
              <a:t>kendi kendine serbest bırakılmaz.</a:t>
            </a:r>
            <a:endParaRPr lang="en-US" b="1" dirty="0" smtClean="0"/>
          </a:p>
          <a:p>
            <a:r>
              <a:rPr lang="tr-TR" dirty="0" smtClean="0"/>
              <a:t>Bu alanlarla işimiz bittiğinde işletim sistemine bu alanları tekrar devretmek için </a:t>
            </a:r>
            <a:r>
              <a:rPr lang="en-US" b="1" dirty="0" smtClean="0"/>
              <a:t>free()</a:t>
            </a:r>
            <a:r>
              <a:rPr lang="tr-TR" b="1" dirty="0" smtClean="0"/>
              <a:t> </a:t>
            </a:r>
            <a:r>
              <a:rPr lang="tr-TR" dirty="0" smtClean="0"/>
              <a:t>fonksiyonunu kullanırız:</a:t>
            </a:r>
            <a:endParaRPr lang="en-US" dirty="0" smtClean="0"/>
          </a:p>
          <a:p>
            <a:endParaRPr lang="en-US" dirty="0"/>
          </a:p>
          <a:p>
            <a:r>
              <a:rPr lang="tr-TR" dirty="0" smtClean="0"/>
              <a:t>Ayrılan alanı serbest bırakma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tr-TR" dirty="0" smtClean="0"/>
          </a:p>
          <a:p>
            <a:r>
              <a:rPr lang="tr-TR" dirty="0" smtClean="0"/>
              <a:t>Ayrılan alanı serbest bırakma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9556" y="259080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free(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7058" y="3505200"/>
            <a:ext cx="58833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</a:t>
            </a:r>
            <a:r>
              <a:rPr lang="en-US" dirty="0" err="1">
                <a:latin typeface="Consolas" pitchFamily="49" charset="0"/>
              </a:rPr>
              <a:t>ip</a:t>
            </a:r>
            <a:r>
              <a:rPr lang="en-US" dirty="0">
                <a:latin typeface="Consolas" pitchFamily="49" charset="0"/>
              </a:rPr>
              <a:t> =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*) </a:t>
            </a:r>
            <a:r>
              <a:rPr lang="en-US" dirty="0" err="1">
                <a:latin typeface="Consolas" pitchFamily="49" charset="0"/>
              </a:rPr>
              <a:t>malloc</a:t>
            </a:r>
            <a:r>
              <a:rPr lang="en-US" dirty="0">
                <a:latin typeface="Consolas" pitchFamily="49" charset="0"/>
              </a:rPr>
              <a:t> (10 * </a:t>
            </a:r>
            <a:r>
              <a:rPr lang="en-US" dirty="0" err="1">
                <a:latin typeface="Consolas" pitchFamily="49" charset="0"/>
              </a:rPr>
              <a:t>sizeof</a:t>
            </a:r>
            <a:r>
              <a:rPr lang="en-US" dirty="0">
                <a:latin typeface="Consolas" pitchFamily="49" charset="0"/>
              </a:rPr>
              <a:t>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));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>
                <a:latin typeface="Consolas" pitchFamily="49" charset="0"/>
              </a:rPr>
              <a:t>f</a:t>
            </a:r>
            <a:r>
              <a:rPr lang="en-US" dirty="0" smtClean="0">
                <a:latin typeface="Consolas" pitchFamily="49" charset="0"/>
              </a:rPr>
              <a:t>ree(</a:t>
            </a:r>
            <a:r>
              <a:rPr lang="en-US" dirty="0" err="1" smtClean="0">
                <a:latin typeface="Consolas" pitchFamily="49" charset="0"/>
              </a:rPr>
              <a:t>ip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5304472"/>
            <a:ext cx="67698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</a:rPr>
              <a:t>float *</a:t>
            </a:r>
            <a:r>
              <a:rPr lang="en-US" dirty="0" err="1">
                <a:latin typeface="Consolas" pitchFamily="49" charset="0"/>
              </a:rPr>
              <a:t>ip</a:t>
            </a:r>
            <a:r>
              <a:rPr lang="en-US" dirty="0">
                <a:latin typeface="Consolas" pitchFamily="49" charset="0"/>
              </a:rPr>
              <a:t> = (float *) </a:t>
            </a:r>
            <a:r>
              <a:rPr lang="en-US" dirty="0" err="1">
                <a:latin typeface="Consolas" pitchFamily="49" charset="0"/>
              </a:rPr>
              <a:t>malloc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>
                <a:latin typeface="Consolas" pitchFamily="49" charset="0"/>
              </a:rPr>
              <a:t>(</a:t>
            </a:r>
            <a:r>
              <a:rPr lang="en-US" smtClean="0">
                <a:latin typeface="Consolas" pitchFamily="49" charset="0"/>
              </a:rPr>
              <a:t>10 *  </a:t>
            </a:r>
            <a:r>
              <a:rPr lang="en-US" dirty="0" err="1">
                <a:latin typeface="Consolas" pitchFamily="49" charset="0"/>
              </a:rPr>
              <a:t>sizeof</a:t>
            </a:r>
            <a:r>
              <a:rPr lang="en-US" dirty="0">
                <a:latin typeface="Consolas" pitchFamily="49" charset="0"/>
              </a:rPr>
              <a:t> (float</a:t>
            </a:r>
            <a:r>
              <a:rPr lang="en-US" dirty="0" smtClean="0">
                <a:latin typeface="Consolas" pitchFamily="49" charset="0"/>
              </a:rPr>
              <a:t>));</a:t>
            </a:r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free(</a:t>
            </a:r>
            <a:r>
              <a:rPr lang="en-US" dirty="0" err="1" smtClean="0">
                <a:latin typeface="Consolas" pitchFamily="49" charset="0"/>
              </a:rPr>
              <a:t>ip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60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Fonksiyon Adres Döndürme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128891"/>
            <a:ext cx="7696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stdlib.h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strcpy5(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*t)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(t[n++] !=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'\0'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*s = 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*)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(n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t[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&amp;s[0];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 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name1[]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u="sng" dirty="0">
                <a:solidFill>
                  <a:srgbClr val="2A00FF"/>
                </a:solidFill>
                <a:latin typeface="Consolas"/>
              </a:rPr>
              <a:t>Ahmet"</a:t>
            </a:r>
            <a:r>
              <a:rPr lang="en-US" u="sng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*name2 = strcpy5(name1);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"%.15s\n"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name2);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free(name2);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19400" y="3124204"/>
            <a:ext cx="6096000" cy="2590796"/>
            <a:chOff x="2819400" y="3124204"/>
            <a:chExt cx="6096000" cy="2590796"/>
          </a:xfrm>
        </p:grpSpPr>
        <p:sp>
          <p:nvSpPr>
            <p:cNvPr id="5" name="TextBox 4"/>
            <p:cNvSpPr txBox="1"/>
            <p:nvPr/>
          </p:nvSpPr>
          <p:spPr>
            <a:xfrm>
              <a:off x="5715000" y="3806547"/>
              <a:ext cx="3200400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rgbClr val="C00000"/>
                  </a:solidFill>
                </a:rPr>
                <a:t>Yer ayırma ve serbest bırakma işlemlerinin ayrı fonksiyonlarda olması problemlere yol açabilir.</a:t>
              </a:r>
              <a:endParaRPr lang="en-US" dirty="0" smtClean="0">
                <a:solidFill>
                  <a:srgbClr val="C00000"/>
                </a:solidFill>
              </a:endParaRPr>
            </a:p>
            <a:p>
              <a:r>
                <a:rPr lang="tr-TR" dirty="0" smtClean="0">
                  <a:solidFill>
                    <a:srgbClr val="C00000"/>
                  </a:solidFill>
                </a:rPr>
                <a:t>Kim free()’yi çağıracak</a:t>
              </a:r>
              <a:r>
                <a:rPr lang="en-US" dirty="0" smtClean="0">
                  <a:solidFill>
                    <a:srgbClr val="C00000"/>
                  </a:solidFill>
                </a:rPr>
                <a:t>?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4724400" y="3124204"/>
              <a:ext cx="990600" cy="1282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819400" y="4406712"/>
              <a:ext cx="2895600" cy="13082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649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Pointer Dizi Elemanlarına Hafıza Atama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914400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stdlib.h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 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*p[3];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p[0] = 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*)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(5 *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p[1] = 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*)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(5 *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p[2] = 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*)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(5 *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p[2][4] = 20;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"%d"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p[2][4]);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free(p[0]);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free(p[1]);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free(p[2]);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6183868"/>
            <a:ext cx="4267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Haftaya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Biraz daha dinamik hafıza ayırma</a:t>
            </a:r>
            <a:endParaRPr lang="en-US" dirty="0" smtClean="0"/>
          </a:p>
          <a:p>
            <a:r>
              <a:rPr lang="tr-TR" dirty="0" smtClean="0"/>
              <a:t>Kütüphane Fonksiyonları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Dizi Elemanlarının Adresleri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Diziler devamlı bir hafıza bloğunu temsil ederler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&amp; </a:t>
            </a:r>
            <a:r>
              <a:rPr lang="tr-TR" dirty="0" smtClean="0"/>
              <a:t>operatörü elemanların adreslerini verir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286000"/>
            <a:ext cx="457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 a[6] = {2.5, 4.0, 8.0, </a:t>
            </a:r>
          </a:p>
          <a:p>
            <a:r>
              <a:rPr lang="tr-TR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1.6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3.2, 6.4};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nn-NO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i = 0; i &lt;= 5; i++)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Adres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:%p\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tDeger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:%lf\n"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&amp;a[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], 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4495800"/>
            <a:ext cx="3733800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0xffffcbb0    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2.500000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0xffffcbb8    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4.000000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0xffffcbc0    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8.000000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0xffffcbc8    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1.600000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0xffffcbd0    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3.200000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0xffffcbd8    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6.400000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4495800"/>
            <a:ext cx="3276600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0xffffcbd0    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2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0xffffcbd4    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4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0xffffcbd8    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8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0xffffcbdc    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16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0xffffcbe0    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32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0xffffcbe4    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64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8200" y="2284274"/>
            <a:ext cx="464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 a[6] = {2, 4, 8, </a:t>
            </a:r>
          </a:p>
          <a:p>
            <a:r>
              <a:rPr lang="tr-TR" dirty="0" smtClean="0">
                <a:solidFill>
                  <a:srgbClr val="000000"/>
                </a:solidFill>
                <a:latin typeface="Consolas"/>
              </a:rPr>
              <a:t>	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32, 64};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</a:t>
            </a:r>
          </a:p>
          <a:p>
            <a:r>
              <a:rPr lang="nn-NO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i = 0; i &lt;= 5; i++)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Adres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:%p\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tDeger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:%d\n"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&amp;a[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], 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</a:t>
            </a:r>
            <a:r>
              <a:rPr lang="en-US" dirty="0" err="1" smtClean="0"/>
              <a:t>ointer</a:t>
            </a:r>
            <a:r>
              <a:rPr lang="tr-TR" dirty="0" smtClean="0"/>
              <a:t> nedir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Hafıza adresi değişkene herhangi bir yerden erişmek için kullanılabilir.</a:t>
            </a:r>
            <a:endParaRPr lang="en-US" dirty="0"/>
          </a:p>
          <a:p>
            <a:r>
              <a:rPr lang="tr-TR" b="1" dirty="0" smtClean="0"/>
              <a:t>P</a:t>
            </a:r>
            <a:r>
              <a:rPr lang="en-US" b="1" dirty="0" err="1" smtClean="0"/>
              <a:t>ointer</a:t>
            </a:r>
            <a:r>
              <a:rPr lang="tr-TR" b="1" dirty="0" smtClean="0"/>
              <a:t>,</a:t>
            </a:r>
            <a:r>
              <a:rPr lang="en-US" dirty="0" smtClean="0"/>
              <a:t> </a:t>
            </a:r>
            <a:r>
              <a:rPr lang="tr-TR" dirty="0" smtClean="0"/>
              <a:t>değeri hafıza adresi olan bir değişkendir</a:t>
            </a:r>
            <a:r>
              <a:rPr lang="en-US" dirty="0" smtClean="0"/>
              <a:t>.</a:t>
            </a:r>
          </a:p>
          <a:p>
            <a:pPr lvl="0"/>
            <a:r>
              <a:rPr lang="tr-TR" dirty="0" smtClean="0"/>
              <a:t> tipi</a:t>
            </a:r>
            <a:r>
              <a:rPr lang="tr-TR" b="1" dirty="0" smtClean="0"/>
              <a:t> t </a:t>
            </a:r>
            <a:r>
              <a:rPr lang="tr-TR" dirty="0" smtClean="0"/>
              <a:t>olan bir değişkenin adresinin tipi </a:t>
            </a:r>
            <a:r>
              <a:rPr lang="en-US" dirty="0" smtClean="0"/>
              <a:t> </a:t>
            </a:r>
            <a:r>
              <a:rPr lang="en-US" b="1" dirty="0"/>
              <a:t>t </a:t>
            </a:r>
            <a:r>
              <a:rPr lang="en-US" b="1" dirty="0" smtClean="0"/>
              <a:t>*</a:t>
            </a:r>
            <a:r>
              <a:rPr lang="tr-TR" dirty="0" smtClean="0"/>
              <a:t> şeklindedir.</a:t>
            </a:r>
            <a:endParaRPr lang="en-US" dirty="0"/>
          </a:p>
          <a:p>
            <a:pPr lvl="1"/>
            <a:r>
              <a:rPr lang="en-US" sz="2600" b="1" dirty="0" err="1"/>
              <a:t>int</a:t>
            </a:r>
            <a:r>
              <a:rPr lang="en-US" sz="2600" dirty="0"/>
              <a:t> </a:t>
            </a:r>
            <a:r>
              <a:rPr lang="tr-TR" sz="2600" dirty="0" smtClean="0"/>
              <a:t>değişkenin adresinin tipi</a:t>
            </a:r>
            <a:r>
              <a:rPr lang="en-US" sz="2600" dirty="0" smtClean="0"/>
              <a:t> </a:t>
            </a:r>
            <a:r>
              <a:rPr lang="en-US" sz="2600" b="1" dirty="0" err="1"/>
              <a:t>int</a:t>
            </a:r>
            <a:r>
              <a:rPr lang="en-US" sz="2600" b="1" dirty="0"/>
              <a:t> *</a:t>
            </a:r>
          </a:p>
          <a:p>
            <a:pPr lvl="1"/>
            <a:r>
              <a:rPr lang="en-US" sz="2600" b="1" dirty="0"/>
              <a:t>char</a:t>
            </a:r>
            <a:r>
              <a:rPr lang="en-US" sz="2600" dirty="0"/>
              <a:t> </a:t>
            </a:r>
            <a:r>
              <a:rPr lang="tr-TR" sz="2600" dirty="0"/>
              <a:t>değişkenin adresinin tipi</a:t>
            </a:r>
            <a:r>
              <a:rPr lang="en-US" sz="2600" dirty="0" smtClean="0"/>
              <a:t> </a:t>
            </a:r>
            <a:r>
              <a:rPr lang="en-US" sz="2600" b="1" dirty="0"/>
              <a:t>char </a:t>
            </a:r>
            <a:r>
              <a:rPr lang="en-US" sz="2600" b="1" dirty="0" smtClean="0"/>
              <a:t>*</a:t>
            </a:r>
            <a:endParaRPr lang="tr-TR" sz="2600" b="1" dirty="0" smtClean="0"/>
          </a:p>
          <a:p>
            <a:pPr lvl="1"/>
            <a:r>
              <a:rPr lang="tr-TR" sz="2600" b="1" dirty="0" smtClean="0"/>
              <a:t>double</a:t>
            </a:r>
            <a:r>
              <a:rPr lang="en-US" sz="2600" dirty="0" smtClean="0"/>
              <a:t> </a:t>
            </a:r>
            <a:r>
              <a:rPr lang="tr-TR" sz="2600" dirty="0"/>
              <a:t>değişkenin adresinin tipi</a:t>
            </a:r>
            <a:r>
              <a:rPr lang="en-US" sz="2600" dirty="0"/>
              <a:t> </a:t>
            </a:r>
            <a:r>
              <a:rPr lang="tr-TR" sz="2600" b="1" dirty="0" smtClean="0"/>
              <a:t>double</a:t>
            </a:r>
            <a:r>
              <a:rPr lang="en-US" sz="2600" b="1" dirty="0" smtClean="0"/>
              <a:t> </a:t>
            </a:r>
            <a:r>
              <a:rPr lang="en-US" sz="2600" b="1" dirty="0"/>
              <a:t>*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15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Pointer nedir?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5221069"/>
            <a:ext cx="4572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tr-TR" dirty="0">
                <a:latin typeface="Consolas" pitchFamily="49" charset="0"/>
              </a:rPr>
              <a:t>a nin a</a:t>
            </a:r>
            <a:r>
              <a:rPr lang="en-US" dirty="0" err="1">
                <a:latin typeface="Consolas" pitchFamily="49" charset="0"/>
              </a:rPr>
              <a:t>dres</a:t>
            </a:r>
            <a:r>
              <a:rPr lang="tr-TR" dirty="0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: </a:t>
            </a:r>
            <a:r>
              <a:rPr lang="en-US" dirty="0" smtClean="0"/>
              <a:t> 61fe44 </a:t>
            </a:r>
          </a:p>
          <a:p>
            <a:r>
              <a:rPr lang="tr-TR" dirty="0">
                <a:latin typeface="Consolas" pitchFamily="49" charset="0"/>
              </a:rPr>
              <a:t>ptr nin degeri</a:t>
            </a:r>
            <a:r>
              <a:rPr lang="en-US" dirty="0">
                <a:latin typeface="Consolas" pitchFamily="49" charset="0"/>
              </a:rPr>
              <a:t>:</a:t>
            </a:r>
            <a:r>
              <a:rPr lang="en-US" dirty="0" smtClean="0"/>
              <a:t> 61fe44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447800"/>
            <a:ext cx="762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 = 5;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&amp;a;</a:t>
            </a: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b="1" dirty="0">
                <a:solidFill>
                  <a:srgbClr val="642880"/>
                </a:solidFill>
                <a:latin typeface="Consolas"/>
              </a:rPr>
              <a:t>printf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"a nin adresi: %p \n"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, &amp;a);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ptr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nin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degeri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: %p 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527257" y="3585240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57" y="3567240"/>
                <a:ext cx="36360" cy="363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5967720" y="4467600"/>
            <a:ext cx="1042680" cy="794160"/>
          </a:xfrm>
          <a:prstGeom prst="rect">
            <a:avLst/>
          </a:prstGeom>
          <a:noFill/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61fe44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03880" y="5136480"/>
            <a:ext cx="883800" cy="883800"/>
          </a:xfrm>
          <a:prstGeom prst="rect">
            <a:avLst/>
          </a:prstGeom>
          <a:noFill/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/>
              <p14:cNvContentPartPr/>
              <p14:nvPr/>
            </p14:nvContentPartPr>
            <p14:xfrm>
              <a:off x="8195457" y="4819680"/>
              <a:ext cx="299880" cy="25128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77457" y="4801680"/>
                <a:ext cx="335880" cy="2872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5943600" y="4050268"/>
            <a:ext cx="133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01000" y="4736068"/>
            <a:ext cx="133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a: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Curved Connector 9"/>
          <p:cNvCxnSpPr>
            <a:stCxn id="9" idx="3"/>
          </p:cNvCxnSpPr>
          <p:nvPr/>
        </p:nvCxnSpPr>
        <p:spPr>
          <a:xfrm>
            <a:off x="7010400" y="4864680"/>
            <a:ext cx="914400" cy="713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2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Dereference </a:t>
            </a:r>
            <a:r>
              <a:rPr lang="tr-TR" dirty="0" smtClean="0"/>
              <a:t>işlemi</a:t>
            </a:r>
            <a:r>
              <a:rPr lang="en-US" dirty="0" smtClean="0"/>
              <a:t>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D</a:t>
            </a:r>
            <a:r>
              <a:rPr lang="tr-TR" dirty="0" smtClean="0"/>
              <a:t>eğişkenlerin kullanılabildiği işlemlerde *ptr de kullanılabilir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5802868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smtClean="0"/>
              <a:t>b: 15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997839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 = 5, b;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&amp;a;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b = 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+ 10;   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/* b = a + 10; */</a:t>
            </a: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b="1" dirty="0">
                <a:solidFill>
                  <a:srgbClr val="642880"/>
                </a:solidFill>
                <a:latin typeface="Consolas"/>
              </a:rPr>
              <a:t>printf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"b: %d \n"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, b);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3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</a:t>
            </a:r>
            <a:r>
              <a:rPr lang="tr-TR" dirty="0" smtClean="0"/>
              <a:t>lara Dizi Adresinin</a:t>
            </a:r>
            <a:r>
              <a:rPr lang="en-US" dirty="0" smtClean="0"/>
              <a:t> </a:t>
            </a:r>
            <a:r>
              <a:rPr lang="tr-TR" dirty="0" smtClean="0"/>
              <a:t>Atanması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Temel </a:t>
            </a:r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tr-TR" dirty="0" smtClean="0"/>
              <a:t>dizinin ilk elemanının adresidir.</a:t>
            </a:r>
          </a:p>
          <a:p>
            <a:pPr lvl="1"/>
            <a:r>
              <a:rPr lang="tr-TR" dirty="0" smtClean="0"/>
              <a:t>Dizi ismi ilk elemanın adresini verir</a:t>
            </a:r>
            <a:endParaRPr lang="en-US" dirty="0"/>
          </a:p>
          <a:p>
            <a:r>
              <a:rPr lang="tr-TR" dirty="0" smtClean="0"/>
              <a:t>Pointera dizi değişkeninin adresinin ata</a:t>
            </a:r>
            <a:r>
              <a:rPr lang="en-US" dirty="0" smtClean="0"/>
              <a:t>n</a:t>
            </a:r>
            <a:r>
              <a:rPr lang="tr-TR" dirty="0" smtClean="0"/>
              <a:t>masıyla, pointer dizinin ilk elemanına işaret eder.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5498068"/>
            <a:ext cx="78486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Adres</a:t>
            </a:r>
            <a:r>
              <a:rPr lang="en-US" dirty="0"/>
              <a:t>:                                  0xffffcbc0</a:t>
            </a:r>
          </a:p>
          <a:p>
            <a:r>
              <a:rPr lang="en-US" dirty="0" err="1"/>
              <a:t>Adres</a:t>
            </a:r>
            <a:r>
              <a:rPr lang="en-US" dirty="0"/>
              <a:t>:                                  0xffffcbc0</a:t>
            </a:r>
          </a:p>
          <a:p>
            <a:r>
              <a:rPr lang="en-US" dirty="0"/>
              <a:t>Pointer </a:t>
            </a:r>
            <a:r>
              <a:rPr lang="en-US" dirty="0" err="1"/>
              <a:t>Degeri</a:t>
            </a:r>
            <a:r>
              <a:rPr lang="en-US" dirty="0"/>
              <a:t>:                     </a:t>
            </a:r>
            <a:r>
              <a:rPr lang="en-US" dirty="0" smtClean="0"/>
              <a:t>0xffffcbc0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2720876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a[] = {1, 2, 3, 4, 5, 6, 7, 8, 9, 10};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 *pa = a;          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b="1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 *pa = &amp;a[0] */</a:t>
            </a:r>
          </a:p>
          <a:p>
            <a:endParaRPr lang="en-US" dirty="0"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"%-30.30s%p\n%-30.30s%p\n%-30.30s%p\n"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Adres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:"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&amp;a[0],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Adres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:"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a,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"Pointer 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Degeri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:"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pa);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7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</a:t>
            </a:r>
            <a:r>
              <a:rPr lang="tr-TR" dirty="0"/>
              <a:t>lara Dizi Adresinin</a:t>
            </a:r>
            <a:r>
              <a:rPr lang="en-US" dirty="0"/>
              <a:t> </a:t>
            </a:r>
            <a:r>
              <a:rPr lang="tr-TR" dirty="0"/>
              <a:t>Atanması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a[] = {1, 2, 3, 4, 5, 6, 7, 8, 9, 10};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 *pa = a;        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b="1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 *pa = &amp;a[0] */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4829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49434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4953000"/>
            <a:ext cx="52768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21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2372</TotalTime>
  <Words>3419</Words>
  <Application>Microsoft Office PowerPoint</Application>
  <PresentationFormat>On-screen Show (4:3)</PresentationFormat>
  <Paragraphs>655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Origin</vt:lpstr>
      <vt:lpstr>Pointerlar 2</vt:lpstr>
      <vt:lpstr>Bilgisayar Hafızası</vt:lpstr>
      <vt:lpstr>C de Değişkenlerin Bellek Adresleri</vt:lpstr>
      <vt:lpstr>Dizi Elemanlarının Adresleri</vt:lpstr>
      <vt:lpstr>Pointer nedir?</vt:lpstr>
      <vt:lpstr>Pointer nedir?</vt:lpstr>
      <vt:lpstr>Dereference işlemi *</vt:lpstr>
      <vt:lpstr>Pointerlara Dizi Adresinin Atanması</vt:lpstr>
      <vt:lpstr>Pointerlara Dizi Adresinin Atanması</vt:lpstr>
      <vt:lpstr>Pointer ve Dizi İsmi ile Adres Aritmetiği</vt:lpstr>
      <vt:lpstr>Pointer ve Dizi İsmi ile Adres Aritmetiği</vt:lpstr>
      <vt:lpstr>Stringleri Yazdırma</vt:lpstr>
      <vt:lpstr>Karakter Pointerlar ve Diziler</vt:lpstr>
      <vt:lpstr>Pointer Dizileri ve 2 Boyutlu Diziler</vt:lpstr>
      <vt:lpstr>Pointer Dizileri ve 2 Boyutlu Diziler</vt:lpstr>
      <vt:lpstr>Pointer Dizileri ve 2 Boyutlu Diziler</vt:lpstr>
      <vt:lpstr>Pointer Dizileri ve 2 Boyutlu Diziler</vt:lpstr>
      <vt:lpstr>PowerPoint Presentation</vt:lpstr>
      <vt:lpstr>Pointer Dizileri ve 2 Boyutlu Diziler</vt:lpstr>
      <vt:lpstr>Pointer Dizileri ve 2 Boyutlu Diziler</vt:lpstr>
      <vt:lpstr>Pointer Dizisine Pointer</vt:lpstr>
      <vt:lpstr>Pointer Dizisine Pointer</vt:lpstr>
      <vt:lpstr>Hatırlatma: Değerler Kopyalanır</vt:lpstr>
      <vt:lpstr>Hatırlatma: Değerler Kopyalanır</vt:lpstr>
      <vt:lpstr>Pointer Dizisinin Elemanlarını Değiştirme</vt:lpstr>
      <vt:lpstr>Komut Satırı Argümanları</vt:lpstr>
      <vt:lpstr>Komut Satırı Argümanları</vt:lpstr>
      <vt:lpstr>Pointerlar ve Fonksiyon Argümanları</vt:lpstr>
      <vt:lpstr>Pointerlar ve Fonksiyon Argümanları</vt:lpstr>
      <vt:lpstr>Pointerlar ve Fonksiyon Argümanları</vt:lpstr>
      <vt:lpstr>Pointerlar ve Fonksiyon Argümanları</vt:lpstr>
      <vt:lpstr>Pointerlar ve Fonksiyon Argümanları</vt:lpstr>
      <vt:lpstr>Fonksiyonlardan adres döndürme</vt:lpstr>
      <vt:lpstr>Dinamik Hafıza Ayırma</vt:lpstr>
      <vt:lpstr>malloc() Fonksiyonu</vt:lpstr>
      <vt:lpstr>free() Foksiyonu</vt:lpstr>
      <vt:lpstr>Fonksiyon Adres Döndürme</vt:lpstr>
      <vt:lpstr>Pointer Dizi Elemanlarına Hafıza Atama</vt:lpstr>
      <vt:lpstr>Haftaya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adaskin</dc:creator>
  <cp:lastModifiedBy>adaskin</cp:lastModifiedBy>
  <cp:revision>158</cp:revision>
  <dcterms:created xsi:type="dcterms:W3CDTF">2016-11-17T18:54:33Z</dcterms:created>
  <dcterms:modified xsi:type="dcterms:W3CDTF">2018-04-17T05:00:52Z</dcterms:modified>
</cp:coreProperties>
</file>