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6" r:id="rId3"/>
    <p:sldId id="329" r:id="rId4"/>
    <p:sldId id="330" r:id="rId5"/>
    <p:sldId id="352" r:id="rId6"/>
    <p:sldId id="353" r:id="rId7"/>
    <p:sldId id="354" r:id="rId8"/>
    <p:sldId id="358" r:id="rId9"/>
    <p:sldId id="359" r:id="rId10"/>
    <p:sldId id="389" r:id="rId11"/>
    <p:sldId id="390" r:id="rId12"/>
    <p:sldId id="391" r:id="rId13"/>
    <p:sldId id="392" r:id="rId14"/>
    <p:sldId id="356" r:id="rId15"/>
    <p:sldId id="360" r:id="rId16"/>
    <p:sldId id="361" r:id="rId17"/>
    <p:sldId id="362" r:id="rId18"/>
    <p:sldId id="364" r:id="rId19"/>
    <p:sldId id="367" r:id="rId20"/>
    <p:sldId id="365" r:id="rId21"/>
    <p:sldId id="366" r:id="rId22"/>
    <p:sldId id="388" r:id="rId23"/>
    <p:sldId id="393" r:id="rId24"/>
    <p:sldId id="394" r:id="rId25"/>
    <p:sldId id="357" r:id="rId26"/>
    <p:sldId id="368" r:id="rId27"/>
    <p:sldId id="369" r:id="rId28"/>
    <p:sldId id="395" r:id="rId29"/>
    <p:sldId id="387" r:id="rId30"/>
    <p:sldId id="375" r:id="rId31"/>
    <p:sldId id="376" r:id="rId32"/>
    <p:sldId id="377" r:id="rId33"/>
    <p:sldId id="378" r:id="rId34"/>
    <p:sldId id="380" r:id="rId35"/>
    <p:sldId id="381" r:id="rId36"/>
    <p:sldId id="382" r:id="rId37"/>
    <p:sldId id="383" r:id="rId38"/>
    <p:sldId id="384" r:id="rId39"/>
    <p:sldId id="385" r:id="rId40"/>
    <p:sldId id="396" r:id="rId41"/>
    <p:sldId id="3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1FC2F-9B55-4928-A62A-AF47C5C70ED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1B51-F53E-4DFB-AD96-DEF4696F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11/29/2019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c/manual/html_mono/libc.html" TargetMode="External"/><Relationship Id="rId2" Type="http://schemas.openxmlformats.org/officeDocument/2006/relationships/hyperlink" Target="https://www.tutorialspoint.com/c_standard_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</a:t>
            </a:r>
            <a:r>
              <a:rPr lang="tr-TR" dirty="0" smtClean="0"/>
              <a:t> Dizileri</a:t>
            </a:r>
            <a:r>
              <a:rPr lang="en-US" dirty="0" smtClean="0"/>
              <a:t> </a:t>
            </a:r>
            <a:r>
              <a:rPr lang="tr-TR" dirty="0" smtClean="0"/>
              <a:t>Tekrar </a:t>
            </a:r>
            <a:r>
              <a:rPr lang="en-US" dirty="0" err="1" smtClean="0"/>
              <a:t>ve</a:t>
            </a:r>
            <a:r>
              <a:rPr lang="en-US" dirty="0" smtClean="0"/>
              <a:t> K</a:t>
            </a:r>
            <a:r>
              <a:rPr lang="tr-TR" dirty="0" smtClean="0"/>
              <a:t>ütü</a:t>
            </a:r>
            <a:r>
              <a:rPr lang="en-US" dirty="0" err="1" smtClean="0"/>
              <a:t>phane</a:t>
            </a:r>
            <a:r>
              <a:rPr lang="en-US" dirty="0" smtClean="0"/>
              <a:t> </a:t>
            </a:r>
            <a:r>
              <a:rPr lang="en-US" dirty="0" err="1" smtClean="0"/>
              <a:t>Fonks</a:t>
            </a:r>
            <a:r>
              <a:rPr lang="tr-TR" dirty="0" smtClean="0"/>
              <a:t>i</a:t>
            </a:r>
            <a:r>
              <a:rPr lang="en-US" dirty="0" err="1" smtClean="0"/>
              <a:t>yonlar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metni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verilen alana kopyalayan fonksiyon yazınız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void </a:t>
            </a:r>
            <a:r>
              <a:rPr lang="en-US" dirty="0" err="1" smtClean="0">
                <a:latin typeface="Consolas"/>
              </a:rPr>
              <a:t>strcpy</a:t>
            </a:r>
            <a:r>
              <a:rPr lang="tr-TR" dirty="0" smtClean="0">
                <a:latin typeface="Consolas"/>
              </a:rPr>
              <a:t>2</a:t>
            </a:r>
            <a:r>
              <a:rPr lang="en-US" dirty="0" smtClean="0">
                <a:latin typeface="Consolas"/>
              </a:rPr>
              <a:t>(char </a:t>
            </a:r>
            <a:r>
              <a:rPr lang="en-US" dirty="0">
                <a:latin typeface="Consolas"/>
              </a:rPr>
              <a:t>*s, char *t)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while ((*s = *t) != '\0'){</a:t>
            </a:r>
          </a:p>
          <a:p>
            <a:r>
              <a:rPr lang="en-US" dirty="0">
                <a:latin typeface="Consolas"/>
              </a:rPr>
              <a:t>        s++;</a:t>
            </a:r>
          </a:p>
          <a:p>
            <a:r>
              <a:rPr lang="en-US" dirty="0">
                <a:latin typeface="Consolas"/>
              </a:rPr>
              <a:t>        t++;</a:t>
            </a:r>
          </a:p>
          <a:p>
            <a:r>
              <a:rPr lang="en-US" dirty="0">
                <a:latin typeface="Consolas"/>
              </a:rPr>
              <a:t>    }</a:t>
            </a: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main()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char name1[] = "Ahmet";</a:t>
            </a:r>
          </a:p>
          <a:p>
            <a:r>
              <a:rPr lang="en-US" u="sng" dirty="0">
                <a:latin typeface="Consolas"/>
              </a:rPr>
              <a:t>    char *name2;  </a:t>
            </a:r>
          </a:p>
          <a:p>
            <a:r>
              <a:rPr lang="en-US" u="sng" dirty="0">
                <a:latin typeface="Consolas"/>
              </a:rPr>
              <a:t>    </a:t>
            </a:r>
            <a:r>
              <a:rPr lang="en-US" u="sng" dirty="0" err="1" smtClean="0">
                <a:latin typeface="Consolas"/>
              </a:rPr>
              <a:t>strcpy</a:t>
            </a:r>
            <a:r>
              <a:rPr lang="tr-TR" u="sng" dirty="0" smtClean="0">
                <a:latin typeface="Consolas"/>
              </a:rPr>
              <a:t>2</a:t>
            </a:r>
            <a:r>
              <a:rPr lang="en-US" u="sng" dirty="0" smtClean="0">
                <a:latin typeface="Consolas"/>
              </a:rPr>
              <a:t>(name2</a:t>
            </a:r>
            <a:r>
              <a:rPr lang="en-US" u="sng" dirty="0">
                <a:latin typeface="Consolas"/>
              </a:rPr>
              <a:t>, name1);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("%.15s\n", name2);</a:t>
            </a:r>
          </a:p>
          <a:p>
            <a:r>
              <a:rPr lang="en-US" dirty="0">
                <a:latin typeface="Consolas"/>
              </a:rPr>
              <a:t>    return 0;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257800" y="3124200"/>
            <a:ext cx="3657600" cy="1676400"/>
          </a:xfrm>
          <a:prstGeom prst="wedgeRectCallout">
            <a:avLst>
              <a:gd name="adj1" fmla="val -120561"/>
              <a:gd name="adj2" fmla="val 37032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name2 pointerı herhangi bir ayrılmış hafızaya işaret etmiyor.</a:t>
            </a:r>
            <a:r>
              <a:rPr lang="en-US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name2 de herhangi </a:t>
            </a:r>
            <a:r>
              <a:rPr lang="en-US" dirty="0" err="1" smtClean="0"/>
              <a:t>bir</a:t>
            </a:r>
            <a:r>
              <a:rPr lang="en-US" dirty="0" smtClean="0"/>
              <a:t> de</a:t>
            </a:r>
            <a:r>
              <a:rPr lang="tr-TR" dirty="0" smtClean="0"/>
              <a:t>ğer olabilir.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dirty="0" smtClean="0"/>
              <a:t>Global ol</a:t>
            </a:r>
            <a:r>
              <a:rPr lang="en-US" dirty="0" err="1" smtClean="0"/>
              <a:t>sayd</a:t>
            </a:r>
            <a:r>
              <a:rPr lang="tr-TR" dirty="0"/>
              <a:t>ı</a:t>
            </a:r>
            <a:r>
              <a:rPr lang="tr-TR" dirty="0" smtClean="0"/>
              <a:t> NULL değerini alacaktı.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</a:t>
            </a:r>
            <a:r>
              <a:rPr lang="tr-TR" dirty="0"/>
              <a:t>lar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Fonksiyon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smtClean="0"/>
              <a:t>metni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verilen alana kopyalayan fonksiyon yazınız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void </a:t>
            </a:r>
            <a:r>
              <a:rPr lang="en-US" dirty="0" err="1" smtClean="0">
                <a:latin typeface="Consolas"/>
              </a:rPr>
              <a:t>strcpy</a:t>
            </a:r>
            <a:r>
              <a:rPr lang="tr-TR" dirty="0" smtClean="0">
                <a:latin typeface="Consolas"/>
              </a:rPr>
              <a:t>2</a:t>
            </a:r>
            <a:r>
              <a:rPr lang="en-US" dirty="0" smtClean="0">
                <a:latin typeface="Consolas"/>
              </a:rPr>
              <a:t>(char </a:t>
            </a:r>
            <a:r>
              <a:rPr lang="en-US" dirty="0">
                <a:latin typeface="Consolas"/>
              </a:rPr>
              <a:t>*s, char *t)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while ((*s = *t) != '\0'){</a:t>
            </a:r>
          </a:p>
          <a:p>
            <a:r>
              <a:rPr lang="en-US" dirty="0">
                <a:latin typeface="Consolas"/>
              </a:rPr>
              <a:t>        s++;</a:t>
            </a:r>
          </a:p>
          <a:p>
            <a:r>
              <a:rPr lang="en-US" dirty="0">
                <a:latin typeface="Consolas"/>
              </a:rPr>
              <a:t>        t++;</a:t>
            </a:r>
          </a:p>
          <a:p>
            <a:r>
              <a:rPr lang="en-US" dirty="0">
                <a:latin typeface="Consolas"/>
              </a:rPr>
              <a:t>    }</a:t>
            </a: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main()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char name1[] = "Ahmet";</a:t>
            </a:r>
          </a:p>
          <a:p>
            <a:r>
              <a:rPr lang="en-US" u="sng" dirty="0">
                <a:latin typeface="Consolas"/>
              </a:rPr>
              <a:t>    char name2[15];</a:t>
            </a:r>
          </a:p>
          <a:p>
            <a:r>
              <a:rPr lang="en-US" u="sng" dirty="0">
                <a:latin typeface="Consolas"/>
              </a:rPr>
              <a:t>    </a:t>
            </a:r>
            <a:r>
              <a:rPr lang="en-US" u="sng" dirty="0" err="1" smtClean="0">
                <a:latin typeface="Consolas"/>
              </a:rPr>
              <a:t>strcpy</a:t>
            </a:r>
            <a:r>
              <a:rPr lang="tr-TR" u="sng" dirty="0" smtClean="0">
                <a:latin typeface="Consolas"/>
              </a:rPr>
              <a:t>2</a:t>
            </a:r>
            <a:r>
              <a:rPr lang="en-US" u="sng" dirty="0" smtClean="0">
                <a:latin typeface="Consolas"/>
              </a:rPr>
              <a:t>(name2</a:t>
            </a:r>
            <a:r>
              <a:rPr lang="en-US" u="sng" dirty="0">
                <a:latin typeface="Consolas"/>
              </a:rPr>
              <a:t>, name1);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("%.15s\n", name2);</a:t>
            </a:r>
          </a:p>
          <a:p>
            <a:r>
              <a:rPr lang="en-US" dirty="0">
                <a:latin typeface="Consolas"/>
              </a:rPr>
              <a:t>    return 0;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Ahmet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Fonksiyonlardan adres döndürme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Lokal değişken kapsamlarına dikkat ediniz.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579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#include &lt;</a:t>
            </a:r>
            <a:r>
              <a:rPr lang="en-US" dirty="0" err="1">
                <a:latin typeface="Consolas"/>
              </a:rPr>
              <a:t>stdio.h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b="1" dirty="0">
                <a:latin typeface="Consolas"/>
              </a:rPr>
              <a:t>char *</a:t>
            </a:r>
            <a:r>
              <a:rPr lang="en-US" dirty="0">
                <a:latin typeface="Consolas"/>
              </a:rPr>
              <a:t>strcpy5 (char *t)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char s[20];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 0;</a:t>
            </a:r>
          </a:p>
          <a:p>
            <a:endParaRPr lang="tr-TR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>
                <a:latin typeface="Consolas"/>
              </a:rPr>
              <a:t>while ((s[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] = t[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]) != '\0') </a:t>
            </a:r>
          </a:p>
          <a:p>
            <a:r>
              <a:rPr lang="en-US" dirty="0">
                <a:latin typeface="Consolas"/>
              </a:rPr>
              <a:t>        </a:t>
            </a:r>
            <a:r>
              <a:rPr lang="en-US" dirty="0" err="1">
                <a:latin typeface="Consolas"/>
              </a:rPr>
              <a:t>i</a:t>
            </a:r>
            <a:r>
              <a:rPr lang="en-US" dirty="0" smtClean="0">
                <a:latin typeface="Consolas"/>
              </a:rPr>
              <a:t>++;</a:t>
            </a:r>
            <a:endParaRPr lang="tr-TR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strike="sngStrike" dirty="0">
                <a:latin typeface="Consolas"/>
              </a:rPr>
              <a:t>    return &amp;s[0];</a:t>
            </a:r>
          </a:p>
          <a:p>
            <a:r>
              <a:rPr lang="en-US" dirty="0"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main ()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char name1[] = "Ahmet";</a:t>
            </a:r>
          </a:p>
          <a:p>
            <a:r>
              <a:rPr lang="en-US" b="1" strike="sngStrike" dirty="0">
                <a:latin typeface="Consolas"/>
              </a:rPr>
              <a:t>    char *name2 = strcpy5(name1);</a:t>
            </a:r>
          </a:p>
          <a:p>
            <a:r>
              <a:rPr lang="en-US" strike="sngStrike" dirty="0">
                <a:latin typeface="Consolas"/>
              </a:rPr>
              <a:t>    </a:t>
            </a:r>
            <a:r>
              <a:rPr lang="en-US" strike="sngStrike" dirty="0" err="1">
                <a:latin typeface="Consolas"/>
              </a:rPr>
              <a:t>printf</a:t>
            </a:r>
            <a:r>
              <a:rPr lang="en-US" strike="sngStrike" dirty="0">
                <a:latin typeface="Consolas"/>
              </a:rPr>
              <a:t>("%.15s\n", name2);</a:t>
            </a:r>
          </a:p>
          <a:p>
            <a:r>
              <a:rPr lang="en-US" dirty="0">
                <a:latin typeface="Consolas"/>
              </a:rPr>
              <a:t>    return 0;</a:t>
            </a:r>
          </a:p>
          <a:p>
            <a:r>
              <a:rPr lang="en-US" dirty="0">
                <a:latin typeface="Consolas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Standard </a:t>
            </a:r>
            <a:r>
              <a:rPr lang="tr-TR" dirty="0" smtClean="0"/>
              <a:t>Kütüphane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Fonksiyonlar</a:t>
            </a:r>
            <a:r>
              <a:rPr lang="en-US" dirty="0" smtClean="0"/>
              <a:t>, </a:t>
            </a:r>
            <a:r>
              <a:rPr lang="en-US" dirty="0" err="1" smtClean="0"/>
              <a:t>tipler</a:t>
            </a:r>
            <a:r>
              <a:rPr lang="en-US" dirty="0" smtClean="0"/>
              <a:t>,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macrolar</a:t>
            </a:r>
            <a:r>
              <a:rPr lang="tr-TR" dirty="0" smtClean="0"/>
              <a:t>ın deklarasyonları(beyanları) header(başlık) dosyalarında tanımlanmıştır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Header dosyasını eklemek için: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#include &lt;header&gt;</a:t>
            </a:r>
            <a:endParaRPr lang="en-US" dirty="0"/>
          </a:p>
          <a:p>
            <a:r>
              <a:rPr lang="tr-TR" dirty="0" smtClean="0"/>
              <a:t>Haftaya: </a:t>
            </a:r>
            <a:r>
              <a:rPr lang="en-US" dirty="0" err="1" smtClean="0"/>
              <a:t>Standar</a:t>
            </a:r>
            <a:r>
              <a:rPr lang="tr-TR" dirty="0" smtClean="0"/>
              <a:t>t</a:t>
            </a:r>
            <a:r>
              <a:rPr lang="en-US" dirty="0" smtClean="0"/>
              <a:t> input </a:t>
            </a:r>
            <a:r>
              <a:rPr lang="tr-TR" dirty="0" smtClean="0"/>
              <a:t>ve </a:t>
            </a:r>
            <a:r>
              <a:rPr lang="en-US" dirty="0" smtClean="0"/>
              <a:t>output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tr-TR" dirty="0" smtClean="0"/>
              <a:t>Dosya operasyonları</a:t>
            </a:r>
            <a:r>
              <a:rPr lang="en-US" dirty="0" smtClean="0"/>
              <a:t>, </a:t>
            </a:r>
            <a:r>
              <a:rPr lang="tr-TR" dirty="0" smtClean="0"/>
              <a:t>formatlı girdi ve çıktı.</a:t>
            </a:r>
            <a:endParaRPr lang="en-US" dirty="0" smtClean="0"/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utchar</a:t>
            </a:r>
            <a:r>
              <a:rPr lang="en-US" dirty="0" smtClean="0"/>
              <a:t>(), </a:t>
            </a:r>
            <a:r>
              <a:rPr lang="en-US" dirty="0" err="1" smtClean="0"/>
              <a:t>getchar</a:t>
            </a:r>
            <a:r>
              <a:rPr lang="en-US" dirty="0" smtClean="0"/>
              <a:t>(),…</a:t>
            </a:r>
          </a:p>
          <a:p>
            <a:r>
              <a:rPr lang="tr-TR" dirty="0" smtClean="0"/>
              <a:t>Bu</a:t>
            </a:r>
            <a:r>
              <a:rPr lang="en-US" dirty="0" smtClean="0"/>
              <a:t>n</a:t>
            </a:r>
            <a:r>
              <a:rPr lang="tr-TR" dirty="0" smtClean="0"/>
              <a:t>lardan sadece şu</a:t>
            </a:r>
            <a:r>
              <a:rPr lang="en-US" dirty="0" smtClean="0"/>
              <a:t> </a:t>
            </a:r>
            <a:r>
              <a:rPr lang="tr-TR" dirty="0" smtClean="0"/>
              <a:t>aşamada bize lazım olanları göreceğiz</a:t>
            </a:r>
            <a:endParaRPr lang="en-US" dirty="0" smtClean="0"/>
          </a:p>
          <a:p>
            <a:pPr lvl="1"/>
            <a:r>
              <a:rPr lang="tr-TR" dirty="0" smtClean="0"/>
              <a:t>Tüm kütüphane fonksiyonları için,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://www.tutorialspoint.com/c_standard_library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tr-TR" dirty="0" smtClean="0"/>
              <a:t> ile kullanabileceğiniz tüm fonksiyonlar için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www.gnu.org/software/libc/manual/html_mono/libc.html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9950"/>
            <a:ext cx="8458200" cy="10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&gt;: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tr-TR" dirty="0" smtClean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*</a:t>
            </a:r>
            <a:r>
              <a:rPr lang="en-US" dirty="0" err="1" smtClean="0"/>
              <a:t>strcpy</a:t>
            </a:r>
            <a:r>
              <a:rPr lang="en-US" dirty="0" smtClean="0"/>
              <a:t> (char *s, char *t)</a:t>
            </a:r>
          </a:p>
          <a:p>
            <a:pPr lvl="1"/>
            <a:r>
              <a:rPr lang="tr-TR" dirty="0" smtClean="0"/>
              <a:t>s’ye, t ile gösterilen metnin kopyasını alır.</a:t>
            </a:r>
            <a:r>
              <a:rPr lang="en-US" dirty="0" smtClean="0"/>
              <a:t> ‘\0’ </a:t>
            </a:r>
            <a:r>
              <a:rPr lang="en-US" dirty="0" err="1" smtClean="0"/>
              <a:t>dahil</a:t>
            </a:r>
            <a:r>
              <a:rPr lang="en-US" dirty="0" smtClean="0"/>
              <a:t>. return 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3192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string.h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*t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s[15];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strcpy</a:t>
            </a:r>
            <a:r>
              <a:rPr lang="en-US" dirty="0" smtClean="0">
                <a:latin typeface="Consolas" pitchFamily="49" charset="0"/>
              </a:rPr>
              <a:t>(s</a:t>
            </a:r>
            <a:r>
              <a:rPr lang="en-US" dirty="0">
                <a:latin typeface="Consolas" pitchFamily="49" charset="0"/>
              </a:rPr>
              <a:t>, t);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("%.15s\n</a:t>
            </a:r>
            <a:r>
              <a:rPr lang="en-US" dirty="0" smtClean="0">
                <a:latin typeface="Consolas" pitchFamily="49" charset="0"/>
              </a:rPr>
              <a:t>", s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merhaba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*</a:t>
            </a:r>
            <a:r>
              <a:rPr lang="en-US" dirty="0" err="1" smtClean="0"/>
              <a:t>strcat</a:t>
            </a:r>
            <a:r>
              <a:rPr lang="en-US" dirty="0" smtClean="0"/>
              <a:t> (char *s, char *t)</a:t>
            </a:r>
          </a:p>
          <a:p>
            <a:pPr lvl="1"/>
            <a:r>
              <a:rPr lang="en-US" dirty="0" smtClean="0"/>
              <a:t>t </a:t>
            </a:r>
            <a:r>
              <a:rPr lang="tr-TR" dirty="0" smtClean="0"/>
              <a:t>ile gösterilen metni, s ile gösterilen metnin sonuna ekler.</a:t>
            </a:r>
            <a:r>
              <a:rPr lang="en-US" dirty="0" smtClean="0"/>
              <a:t> Return 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3192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s[25] = 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t[] = " </a:t>
            </a:r>
            <a:r>
              <a:rPr lang="en-US" dirty="0" err="1" smtClean="0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strcat</a:t>
            </a:r>
            <a:r>
              <a:rPr lang="en-US" dirty="0">
                <a:latin typeface="Consolas" pitchFamily="49" charset="0"/>
              </a:rPr>
              <a:t>(s, t);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("%.25s\n", s);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Medeniyet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strcmp</a:t>
            </a:r>
            <a:r>
              <a:rPr lang="en-US" dirty="0" smtClean="0"/>
              <a:t> (char *s, char *t)</a:t>
            </a:r>
          </a:p>
          <a:p>
            <a:pPr lvl="1"/>
            <a:r>
              <a:rPr lang="tr-TR" dirty="0" smtClean="0"/>
              <a:t>İki metni karşılaştırır.</a:t>
            </a:r>
          </a:p>
          <a:p>
            <a:pPr lvl="1"/>
            <a:r>
              <a:rPr lang="en-US" dirty="0" smtClean="0"/>
              <a:t>s </a:t>
            </a:r>
            <a:r>
              <a:rPr lang="en-US" dirty="0"/>
              <a:t>&lt; </a:t>
            </a:r>
            <a:r>
              <a:rPr lang="en-US" dirty="0" smtClean="0"/>
              <a:t>t</a:t>
            </a:r>
            <a:r>
              <a:rPr lang="en-US" dirty="0"/>
              <a:t>, </a:t>
            </a:r>
            <a:r>
              <a:rPr lang="en-US" dirty="0" smtClean="0"/>
              <a:t>s </a:t>
            </a:r>
            <a:r>
              <a:rPr lang="en-US" dirty="0"/>
              <a:t>== t,  s &gt; t </a:t>
            </a:r>
            <a:r>
              <a:rPr lang="tr-TR" dirty="0" smtClean="0"/>
              <a:t> için sırasıyla </a:t>
            </a:r>
            <a:r>
              <a:rPr lang="en-US" dirty="0" err="1" smtClean="0"/>
              <a:t>negati</a:t>
            </a:r>
            <a:r>
              <a:rPr lang="tr-TR" dirty="0" smtClean="0"/>
              <a:t>f</a:t>
            </a:r>
            <a:r>
              <a:rPr lang="en-US" dirty="0" smtClean="0"/>
              <a:t>, </a:t>
            </a:r>
            <a:r>
              <a:rPr lang="tr-TR" dirty="0" smtClean="0"/>
              <a:t>sıfır</a:t>
            </a:r>
            <a:r>
              <a:rPr lang="en-US" dirty="0" smtClean="0"/>
              <a:t>, </a:t>
            </a:r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tr-TR" dirty="0" smtClean="0"/>
              <a:t>z</a:t>
            </a:r>
            <a:r>
              <a:rPr lang="en-US" dirty="0" err="1" smtClean="0"/>
              <a:t>iti</a:t>
            </a:r>
            <a:r>
              <a:rPr lang="tr-TR" dirty="0" smtClean="0"/>
              <a:t>f</a:t>
            </a:r>
            <a:r>
              <a:rPr lang="en-US" dirty="0" smtClean="0"/>
              <a:t> </a:t>
            </a:r>
            <a:r>
              <a:rPr lang="tr-TR" dirty="0" smtClean="0"/>
              <a:t>değer döndürür.</a:t>
            </a:r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7764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</a:t>
            </a:r>
            <a:r>
              <a:rPr lang="en-US" dirty="0" smtClean="0">
                <a:latin typeface="Consolas" pitchFamily="49" charset="0"/>
              </a:rPr>
              <a:t>s[]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</a:t>
            </a:r>
            <a:r>
              <a:rPr lang="en-US" dirty="0" smtClean="0">
                <a:latin typeface="Consolas" pitchFamily="49" charset="0"/>
              </a:rPr>
              <a:t>t[]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 = </a:t>
            </a:r>
            <a:r>
              <a:rPr lang="en-US" dirty="0" err="1" smtClean="0">
                <a:latin typeface="Consolas" pitchFamily="49" charset="0"/>
              </a:rPr>
              <a:t>strcmp</a:t>
            </a:r>
            <a:r>
              <a:rPr lang="en-US" dirty="0" smtClean="0">
                <a:latin typeface="Consolas" pitchFamily="49" charset="0"/>
              </a:rPr>
              <a:t>(s</a:t>
            </a:r>
            <a:r>
              <a:rPr lang="en-US" dirty="0">
                <a:latin typeface="Consolas" pitchFamily="49" charset="0"/>
              </a:rPr>
              <a:t>, t);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</a:t>
            </a:r>
            <a:r>
              <a:rPr lang="en-US" dirty="0">
                <a:latin typeface="Consolas" pitchFamily="49" charset="0"/>
              </a:rPr>
              <a:t>", </a:t>
            </a:r>
            <a:r>
              <a:rPr lang="en-US" dirty="0" smtClean="0">
                <a:latin typeface="Consolas" pitchFamily="49" charset="0"/>
              </a:rPr>
              <a:t>a);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 *</a:t>
            </a:r>
            <a:r>
              <a:rPr lang="en-US" dirty="0" err="1" smtClean="0"/>
              <a:t>strchr</a:t>
            </a:r>
            <a:r>
              <a:rPr lang="en-US" dirty="0" smtClean="0"/>
              <a:t> (char *s, char c)</a:t>
            </a:r>
          </a:p>
          <a:p>
            <a:pPr lvl="1"/>
            <a:r>
              <a:rPr lang="tr-TR" dirty="0" smtClean="0"/>
              <a:t>c ile verilen karakterin baştan ilk rastlandığı yere pointer döndürür</a:t>
            </a:r>
          </a:p>
          <a:p>
            <a:pPr lvl="1"/>
            <a:r>
              <a:rPr lang="tr-TR" dirty="0" smtClean="0"/>
              <a:t>Eğer yoksa </a:t>
            </a:r>
            <a:r>
              <a:rPr lang="en-US" dirty="0" smtClean="0"/>
              <a:t>null </a:t>
            </a:r>
            <a:r>
              <a:rPr lang="tr-TR" dirty="0" smtClean="0"/>
              <a:t>döndürür.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748677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*t = </a:t>
            </a:r>
            <a:r>
              <a:rPr lang="en-US" dirty="0" err="1">
                <a:latin typeface="Consolas" pitchFamily="49" charset="0"/>
              </a:rPr>
              <a:t>strchr</a:t>
            </a:r>
            <a:r>
              <a:rPr lang="en-US" dirty="0">
                <a:latin typeface="Consolas" pitchFamily="49" charset="0"/>
              </a:rPr>
              <a:t>(s, ',');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("%.25s\n", t);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,  </a:t>
            </a:r>
            <a:r>
              <a:rPr lang="en-US" dirty="0" err="1" smtClean="0"/>
              <a:t>Medeniyet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 *</a:t>
            </a:r>
            <a:r>
              <a:rPr lang="en-US" dirty="0" err="1" smtClean="0"/>
              <a:t>strrchr</a:t>
            </a:r>
            <a:r>
              <a:rPr lang="en-US" dirty="0" smtClean="0"/>
              <a:t> (char *s, char c)</a:t>
            </a:r>
          </a:p>
          <a:p>
            <a:pPr lvl="1"/>
            <a:r>
              <a:rPr lang="tr-TR" dirty="0"/>
              <a:t>c ile verilen karakterin </a:t>
            </a:r>
            <a:r>
              <a:rPr lang="tr-TR" dirty="0" smtClean="0"/>
              <a:t>sondan ilk </a:t>
            </a:r>
            <a:r>
              <a:rPr lang="tr-TR" dirty="0"/>
              <a:t>rastlandığı yere pointer döndürür</a:t>
            </a:r>
          </a:p>
          <a:p>
            <a:pPr lvl="1"/>
            <a:r>
              <a:rPr lang="tr-TR" dirty="0"/>
              <a:t>Eğer yoksa </a:t>
            </a:r>
            <a:r>
              <a:rPr lang="en-US" dirty="0"/>
              <a:t>null </a:t>
            </a:r>
            <a:r>
              <a:rPr lang="tr-TR" dirty="0"/>
              <a:t>döndürür.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053477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*t = </a:t>
            </a:r>
            <a:r>
              <a:rPr lang="en-US" dirty="0" err="1">
                <a:latin typeface="Consolas" pitchFamily="49" charset="0"/>
              </a:rPr>
              <a:t>strrchr</a:t>
            </a:r>
            <a:r>
              <a:rPr lang="en-US" dirty="0">
                <a:latin typeface="Consolas" pitchFamily="49" charset="0"/>
              </a:rPr>
              <a:t>(s, 'e');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("%.25s\n", t);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 *</a:t>
            </a:r>
            <a:r>
              <a:rPr lang="en-US" dirty="0" err="1" smtClean="0"/>
              <a:t>str</a:t>
            </a:r>
            <a:r>
              <a:rPr lang="tr-TR" dirty="0" smtClean="0"/>
              <a:t>str</a:t>
            </a:r>
            <a:r>
              <a:rPr lang="en-US" dirty="0" smtClean="0"/>
              <a:t> (char *s, char  *t)</a:t>
            </a:r>
          </a:p>
          <a:p>
            <a:pPr lvl="1"/>
            <a:r>
              <a:rPr lang="tr-TR" dirty="0" smtClean="0"/>
              <a:t>t </a:t>
            </a:r>
            <a:r>
              <a:rPr lang="tr-TR" dirty="0"/>
              <a:t>ile verilen </a:t>
            </a:r>
            <a:r>
              <a:rPr lang="tr-TR" dirty="0" smtClean="0"/>
              <a:t>metnin </a:t>
            </a:r>
            <a:r>
              <a:rPr lang="tr-TR" dirty="0"/>
              <a:t>baştan ilk rastlandığı </a:t>
            </a:r>
            <a:r>
              <a:rPr lang="tr-TR" dirty="0" smtClean="0"/>
              <a:t>yerin başlangıcını gösteren  </a:t>
            </a:r>
            <a:r>
              <a:rPr lang="tr-TR" dirty="0"/>
              <a:t>pointer </a:t>
            </a:r>
            <a:r>
              <a:rPr lang="tr-TR" dirty="0" smtClean="0"/>
              <a:t>döndürür.</a:t>
            </a:r>
            <a:endParaRPr lang="tr-TR" dirty="0"/>
          </a:p>
          <a:p>
            <a:pPr lvl="1"/>
            <a:r>
              <a:rPr lang="tr-TR" dirty="0"/>
              <a:t>Eğer yoksa </a:t>
            </a:r>
            <a:r>
              <a:rPr lang="en-US" dirty="0"/>
              <a:t>null </a:t>
            </a:r>
            <a:r>
              <a:rPr lang="tr-TR" dirty="0"/>
              <a:t>döndürür.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901077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*t = </a:t>
            </a:r>
            <a:r>
              <a:rPr lang="en-US" dirty="0" err="1">
                <a:latin typeface="Consolas" pitchFamily="49" charset="0"/>
              </a:rPr>
              <a:t>strstr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s,"aba</a:t>
            </a:r>
            <a:r>
              <a:rPr lang="en-US" dirty="0">
                <a:latin typeface="Consolas" pitchFamily="49" charset="0"/>
              </a:rPr>
              <a:t>");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("%.25s\n", t);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ba, </a:t>
            </a:r>
            <a:r>
              <a:rPr lang="en-US" dirty="0" err="1" smtClean="0"/>
              <a:t>Medeniyet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Karakter Dizileri ve Pointerlar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amessage</a:t>
            </a:r>
            <a:r>
              <a:rPr lang="en-US" dirty="0" smtClean="0"/>
              <a:t> is an array.</a:t>
            </a:r>
          </a:p>
          <a:p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message</a:t>
            </a:r>
            <a:r>
              <a:rPr lang="en-US" dirty="0" smtClean="0"/>
              <a:t> is pointer to a constant string.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062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 char </a:t>
            </a:r>
            <a:r>
              <a:rPr lang="en-US" dirty="0" err="1">
                <a:latin typeface="Consolas" pitchFamily="49" charset="0"/>
              </a:rPr>
              <a:t>amessage</a:t>
            </a:r>
            <a:r>
              <a:rPr lang="en-US" dirty="0">
                <a:latin typeface="Consolas" pitchFamily="49" charset="0"/>
              </a:rPr>
              <a:t>[] = "now is the time"; /* an array  */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char </a:t>
            </a:r>
            <a:r>
              <a:rPr lang="en-US" dirty="0">
                <a:latin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</a:rPr>
              <a:t>pmessage</a:t>
            </a:r>
            <a:r>
              <a:rPr lang="en-US" dirty="0">
                <a:latin typeface="Consolas" pitchFamily="49" charset="0"/>
              </a:rPr>
              <a:t>  = "now is the time"; /* a pointer */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63640"/>
            <a:ext cx="5772150" cy="14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7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 *</a:t>
            </a:r>
            <a:r>
              <a:rPr lang="en-US" dirty="0" err="1" smtClean="0"/>
              <a:t>strncpy</a:t>
            </a:r>
            <a:r>
              <a:rPr lang="en-US" dirty="0" smtClean="0"/>
              <a:t> (char *s, char *t,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lvl="1"/>
            <a:r>
              <a:rPr lang="tr-TR" dirty="0" smtClean="0"/>
              <a:t>En fazla </a:t>
            </a:r>
            <a:r>
              <a:rPr lang="en-US" dirty="0" smtClean="0"/>
              <a:t>n</a:t>
            </a:r>
            <a:r>
              <a:rPr lang="tr-TR" dirty="0" smtClean="0"/>
              <a:t> tane karakteri t den s’ye kopyalar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3192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*t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s[15];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</a:rPr>
              <a:t>(s, t, 5);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("%.15s\n", s);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merha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</a:t>
            </a:r>
            <a:r>
              <a:rPr lang="en-US" dirty="0" err="1" smtClean="0"/>
              <a:t>strncmp</a:t>
            </a:r>
            <a:r>
              <a:rPr lang="en-US" dirty="0" smtClean="0"/>
              <a:t> (char *s, char *t,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lvl="1"/>
            <a:r>
              <a:rPr lang="tr-TR" dirty="0" smtClean="0"/>
              <a:t>En fazla n tane karakteri karşılaştırır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3192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t[] = "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</a:t>
            </a:r>
            <a:r>
              <a:rPr lang="en-US" dirty="0" err="1" smtClean="0">
                <a:latin typeface="Consolas" pitchFamily="49" charset="0"/>
              </a:rPr>
              <a:t>strncmp</a:t>
            </a:r>
            <a:r>
              <a:rPr lang="en-US" dirty="0" smtClean="0">
                <a:latin typeface="Consolas" pitchFamily="49" charset="0"/>
              </a:rPr>
              <a:t>(s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</a:rPr>
              <a:t>t, 2);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a);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char * </a:t>
            </a:r>
            <a:r>
              <a:rPr lang="en-US" dirty="0" err="1" smtClean="0"/>
              <a:t>strn</a:t>
            </a:r>
            <a:r>
              <a:rPr lang="tr-TR" dirty="0" smtClean="0"/>
              <a:t>cat</a:t>
            </a:r>
            <a:r>
              <a:rPr lang="en-US" dirty="0" smtClean="0"/>
              <a:t> (char *s, char *t,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lvl="1"/>
            <a:r>
              <a:rPr lang="tr-TR" dirty="0" smtClean="0"/>
              <a:t>En fazla n tane karakteri t’den s’nin sonuna kopyalar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319278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s[20]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char t[10] = "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strncat</a:t>
            </a:r>
            <a:r>
              <a:rPr lang="en-US" dirty="0">
                <a:latin typeface="Consolas" pitchFamily="49" charset="0"/>
              </a:rPr>
              <a:t>(s, t, 2);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("%.20s\n", s);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smtClean="0"/>
              <a:t>MerhabaMe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tr-TR" dirty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strtok</a:t>
            </a:r>
            <a:r>
              <a:rPr lang="en-US" dirty="0"/>
              <a:t>(char *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smtClean="0"/>
              <a:t>delimiter)</a:t>
            </a:r>
          </a:p>
          <a:p>
            <a:pPr lvl="1"/>
            <a:r>
              <a:rPr lang="tr-TR" dirty="0" smtClean="0"/>
              <a:t>Verilen </a:t>
            </a:r>
            <a:r>
              <a:rPr lang="en-US" dirty="0" err="1" smtClean="0"/>
              <a:t>str</a:t>
            </a:r>
            <a:r>
              <a:rPr lang="tr-TR" dirty="0" smtClean="0"/>
              <a:t>’yi</a:t>
            </a:r>
            <a:r>
              <a:rPr lang="en-US" dirty="0" smtClean="0"/>
              <a:t> </a:t>
            </a:r>
            <a:r>
              <a:rPr lang="tr-TR" dirty="0" smtClean="0"/>
              <a:t>delim</a:t>
            </a:r>
            <a:r>
              <a:rPr lang="en-US" dirty="0" err="1" smtClean="0"/>
              <a:t>i</a:t>
            </a:r>
            <a:r>
              <a:rPr lang="tr-TR" dirty="0" smtClean="0"/>
              <a:t>ter (ayraç) kullanarak tokenlara </a:t>
            </a:r>
            <a:r>
              <a:rPr lang="en-US" dirty="0" smtClean="0"/>
              <a:t>(</a:t>
            </a:r>
            <a:r>
              <a:rPr lang="tr-TR" dirty="0" smtClean="0"/>
              <a:t>küçük metinlere</a:t>
            </a:r>
            <a:r>
              <a:rPr lang="en-US" dirty="0" smtClean="0"/>
              <a:t>)</a:t>
            </a:r>
            <a:r>
              <a:rPr lang="tr-TR" dirty="0" smtClean="0"/>
              <a:t> ayırır</a:t>
            </a:r>
            <a:r>
              <a:rPr lang="en-US" dirty="0" smtClean="0"/>
              <a:t>. </a:t>
            </a:r>
            <a:r>
              <a:rPr lang="en-US" b="1" dirty="0" err="1" smtClean="0"/>
              <a:t>Metn</a:t>
            </a:r>
            <a:r>
              <a:rPr lang="tr-TR" b="1" dirty="0" smtClean="0"/>
              <a:t>i değiştirir.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703487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#include &lt;</a:t>
            </a:r>
            <a:r>
              <a:rPr lang="en-US" dirty="0" err="1">
                <a:latin typeface="Consolas"/>
              </a:rPr>
              <a:t>string.h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latin typeface="Consolas"/>
              </a:rPr>
              <a:t>#include &lt;</a:t>
            </a:r>
            <a:r>
              <a:rPr lang="en-US" dirty="0" err="1">
                <a:latin typeface="Consolas"/>
              </a:rPr>
              <a:t>stdio.h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main () {</a:t>
            </a:r>
          </a:p>
          <a:p>
            <a:r>
              <a:rPr lang="en-US" dirty="0">
                <a:latin typeface="Consolas"/>
              </a:rPr>
              <a:t>    char </a:t>
            </a:r>
            <a:r>
              <a:rPr lang="en-US" dirty="0" err="1">
                <a:latin typeface="Consolas"/>
              </a:rPr>
              <a:t>str</a:t>
            </a:r>
            <a:r>
              <a:rPr lang="en-US" dirty="0">
                <a:latin typeface="Consolas"/>
              </a:rPr>
              <a:t>[80] = "Ali </a:t>
            </a:r>
            <a:r>
              <a:rPr lang="en-US" dirty="0" err="1">
                <a:latin typeface="Consolas"/>
              </a:rPr>
              <a:t>Ayse</a:t>
            </a:r>
            <a:r>
              <a:rPr lang="en-US" dirty="0">
                <a:latin typeface="Consolas"/>
              </a:rPr>
              <a:t>   Ahmet  </a:t>
            </a:r>
            <a:r>
              <a:rPr lang="en-US" dirty="0" err="1">
                <a:latin typeface="Consolas"/>
              </a:rPr>
              <a:t>Fatma</a:t>
            </a:r>
            <a:r>
              <a:rPr lang="en-US" dirty="0">
                <a:latin typeface="Consolas"/>
              </a:rPr>
              <a:t>";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const</a:t>
            </a:r>
            <a:r>
              <a:rPr lang="en-US" dirty="0">
                <a:latin typeface="Consolas"/>
              </a:rPr>
              <a:t> char del[2] = " ";</a:t>
            </a:r>
          </a:p>
          <a:p>
            <a:r>
              <a:rPr lang="en-US" b="1" dirty="0">
                <a:latin typeface="Consolas"/>
              </a:rPr>
              <a:t>    char *token;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/* </a:t>
            </a:r>
            <a:r>
              <a:rPr lang="tr-TR" dirty="0" smtClean="0">
                <a:latin typeface="Consolas"/>
              </a:rPr>
              <a:t>ilk token</a:t>
            </a:r>
            <a:r>
              <a:rPr lang="en-US" dirty="0" smtClean="0">
                <a:latin typeface="Consolas"/>
              </a:rPr>
              <a:t>*/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latin typeface="Consolas"/>
              </a:rPr>
              <a:t>token = </a:t>
            </a:r>
            <a:r>
              <a:rPr lang="en-US" b="1" dirty="0" err="1">
                <a:latin typeface="Consolas"/>
              </a:rPr>
              <a:t>strtok</a:t>
            </a:r>
            <a:r>
              <a:rPr lang="en-US" b="1" dirty="0">
                <a:latin typeface="Consolas"/>
              </a:rPr>
              <a:t>(</a:t>
            </a:r>
            <a:r>
              <a:rPr lang="en-US" b="1" dirty="0" err="1">
                <a:latin typeface="Consolas"/>
              </a:rPr>
              <a:t>str</a:t>
            </a:r>
            <a:r>
              <a:rPr lang="en-US" b="1" dirty="0">
                <a:latin typeface="Consolas"/>
              </a:rPr>
              <a:t>, </a:t>
            </a:r>
            <a:r>
              <a:rPr lang="tr-TR" b="1" dirty="0" smtClean="0">
                <a:latin typeface="Consolas"/>
              </a:rPr>
              <a:t>del</a:t>
            </a:r>
            <a:r>
              <a:rPr lang="en-US" b="1" dirty="0" smtClean="0">
                <a:latin typeface="Consolas"/>
              </a:rPr>
              <a:t>);</a:t>
            </a:r>
            <a:endParaRPr lang="en-US" b="1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/* </a:t>
            </a:r>
            <a:r>
              <a:rPr lang="tr-TR" dirty="0" smtClean="0">
                <a:latin typeface="Consolas"/>
              </a:rPr>
              <a:t>diğer tokenlara erişim </a:t>
            </a:r>
            <a:r>
              <a:rPr lang="en-US" dirty="0" smtClean="0">
                <a:latin typeface="Consolas"/>
              </a:rPr>
              <a:t>*/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smtClean="0">
                <a:latin typeface="Consolas"/>
              </a:rPr>
              <a:t>while( token </a:t>
            </a:r>
            <a:r>
              <a:rPr lang="en-US" dirty="0">
                <a:latin typeface="Consolas"/>
              </a:rPr>
              <a:t>!= </a:t>
            </a:r>
            <a:r>
              <a:rPr lang="en-US" dirty="0" smtClean="0">
                <a:latin typeface="Consolas"/>
              </a:rPr>
              <a:t>NULL ) </a:t>
            </a:r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   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 smtClean="0">
                <a:latin typeface="Consolas"/>
              </a:rPr>
              <a:t>("%.</a:t>
            </a:r>
            <a:r>
              <a:rPr lang="en-US" dirty="0">
                <a:latin typeface="Consolas"/>
              </a:rPr>
              <a:t>15s\n", </a:t>
            </a:r>
            <a:r>
              <a:rPr lang="en-US" dirty="0" smtClean="0">
                <a:latin typeface="Consolas"/>
              </a:rPr>
              <a:t>token);</a:t>
            </a:r>
            <a:endParaRPr lang="en-US" dirty="0">
              <a:latin typeface="Consolas"/>
            </a:endParaRPr>
          </a:p>
          <a:p>
            <a:r>
              <a:rPr lang="en-US" b="1" dirty="0">
                <a:latin typeface="Consolas"/>
              </a:rPr>
              <a:t>        token = </a:t>
            </a:r>
            <a:r>
              <a:rPr lang="en-US" b="1" dirty="0" err="1">
                <a:latin typeface="Consolas"/>
              </a:rPr>
              <a:t>strtok</a:t>
            </a:r>
            <a:r>
              <a:rPr lang="en-US" b="1" dirty="0">
                <a:latin typeface="Consolas"/>
              </a:rPr>
              <a:t>(NULL, </a:t>
            </a:r>
            <a:r>
              <a:rPr lang="tr-TR" b="1" smtClean="0">
                <a:latin typeface="Consolas"/>
              </a:rPr>
              <a:t>del</a:t>
            </a:r>
            <a:r>
              <a:rPr lang="en-US" b="1" smtClean="0">
                <a:latin typeface="Consolas"/>
              </a:rPr>
              <a:t>);</a:t>
            </a:r>
            <a:endParaRPr lang="en-US" b="1" dirty="0">
              <a:latin typeface="Consolas"/>
            </a:endParaRPr>
          </a:p>
          <a:p>
            <a:r>
              <a:rPr lang="en-US" dirty="0">
                <a:latin typeface="Consolas"/>
              </a:rPr>
              <a:t>    }</a:t>
            </a:r>
          </a:p>
          <a:p>
            <a:r>
              <a:rPr lang="en-US" dirty="0">
                <a:latin typeface="Consolas"/>
              </a:rPr>
              <a:t>    return(0);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5429071"/>
            <a:ext cx="228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Ali</a:t>
            </a:r>
          </a:p>
          <a:p>
            <a:r>
              <a:rPr lang="en-US" dirty="0" err="1" smtClean="0"/>
              <a:t>Ayse</a:t>
            </a:r>
            <a:endParaRPr lang="en-US" dirty="0" smtClean="0"/>
          </a:p>
          <a:p>
            <a:r>
              <a:rPr lang="en-US" dirty="0" smtClean="0"/>
              <a:t>Ahmet</a:t>
            </a:r>
          </a:p>
          <a:p>
            <a:r>
              <a:rPr lang="en-US" dirty="0" err="1" smtClean="0"/>
              <a:t>Fatma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&gt;: </a:t>
            </a:r>
            <a:r>
              <a:rPr lang="en-US" dirty="0" smtClean="0"/>
              <a:t>Mem… </a:t>
            </a:r>
            <a:r>
              <a:rPr lang="tr-TR" dirty="0" smtClean="0"/>
              <a:t>Fonksiyonları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71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*</a:t>
            </a:r>
            <a:r>
              <a:rPr lang="en-US" sz="2000" dirty="0" err="1">
                <a:latin typeface="Consolas" panose="020B0609020204030204" pitchFamily="49" charset="0"/>
              </a:rPr>
              <a:t>memchr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void *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c,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2000" dirty="0" smtClean="0"/>
              <a:t>Metindeki ilk k</a:t>
            </a:r>
            <a:r>
              <a:rPr lang="en-US" sz="2000" dirty="0" err="1" smtClean="0"/>
              <a:t>arakter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</a:t>
            </a:r>
            <a:r>
              <a:rPr lang="en-US" sz="2000" dirty="0" err="1" smtClean="0"/>
              <a:t>’nin</a:t>
            </a:r>
            <a:r>
              <a:rPr lang="en-US" sz="2000" dirty="0" smtClean="0"/>
              <a:t> ilk </a:t>
            </a:r>
            <a:r>
              <a:rPr lang="en-US" sz="2000" dirty="0" err="1" smtClean="0"/>
              <a:t>rastland</a:t>
            </a:r>
            <a:r>
              <a:rPr lang="tr-TR" sz="2000" dirty="0" smtClean="0"/>
              <a:t>ığı yere pointer döndürür</a:t>
            </a:r>
            <a:r>
              <a:rPr lang="en-US" sz="2000" dirty="0" smtClean="0"/>
              <a:t>, </a:t>
            </a:r>
          </a:p>
          <a:p>
            <a:pPr lvl="1"/>
            <a:r>
              <a:rPr lang="tr-TR" sz="2000" dirty="0" smtClean="0"/>
              <a:t>Metnin sadece ilk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r>
              <a:rPr lang="en-US" sz="2000" dirty="0" smtClean="0"/>
              <a:t> byte</a:t>
            </a:r>
            <a:r>
              <a:rPr lang="tr-TR" sz="2000" dirty="0" smtClean="0"/>
              <a:t>lık kısmında arar.</a:t>
            </a:r>
          </a:p>
          <a:p>
            <a:pPr lvl="1"/>
            <a:endParaRPr lang="en-US" sz="2000" dirty="0" smtClean="0"/>
          </a:p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memcmp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void *str1,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void *str2,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2000" dirty="0" smtClean="0"/>
              <a:t>İki metnin ilk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r>
              <a:rPr lang="en-US" sz="2000" dirty="0" smtClean="0"/>
              <a:t> </a:t>
            </a:r>
            <a:r>
              <a:rPr lang="tr-TR" sz="2000" dirty="0" smtClean="0"/>
              <a:t>bytelık kısmını karşılaştırır.</a:t>
            </a:r>
            <a:endParaRPr lang="en-US" sz="2000" dirty="0" smtClean="0"/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(void *</a:t>
            </a:r>
            <a:r>
              <a:rPr lang="en-US" sz="2000" dirty="0" err="1">
                <a:latin typeface="Consolas" panose="020B0609020204030204" pitchFamily="49" charset="0"/>
              </a:rPr>
              <a:t>dest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void *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n</a:t>
            </a:r>
            <a:r>
              <a:rPr lang="en-US" sz="2000" dirty="0" smtClean="0"/>
              <a:t> </a:t>
            </a:r>
            <a:r>
              <a:rPr lang="tr-TR" sz="2000" dirty="0" smtClean="0"/>
              <a:t>tane charı src’den dest’e kopyalar</a:t>
            </a:r>
            <a:endParaRPr lang="tr-TR" sz="2000" dirty="0"/>
          </a:p>
          <a:p>
            <a:pPr lvl="1"/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(void *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c,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2000" b="1" dirty="0" smtClean="0"/>
              <a:t>Karakter c’yi </a:t>
            </a:r>
            <a:r>
              <a:rPr lang="tr-TR" sz="2000" dirty="0" smtClean="0"/>
              <a:t>str metninin ilk </a:t>
            </a:r>
            <a:r>
              <a:rPr lang="tr-TR" sz="2000" b="1" dirty="0" smtClean="0"/>
              <a:t>n karakterlik </a:t>
            </a:r>
            <a:r>
              <a:rPr lang="tr-TR" sz="2000" dirty="0" smtClean="0"/>
              <a:t>kısmına koyar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err="1" smtClean="0"/>
              <a:t>Sadece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karakterlerle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kullan</a:t>
            </a:r>
            <a:r>
              <a:rPr lang="tr-TR" sz="2000" b="1" dirty="0" smtClean="0"/>
              <a:t>ınız. </a:t>
            </a:r>
          </a:p>
          <a:p>
            <a:pPr lvl="1"/>
            <a:r>
              <a:rPr lang="tr-TR" sz="2000" b="1" dirty="0" smtClean="0"/>
              <a:t>Döngüyle yapma</a:t>
            </a:r>
            <a:r>
              <a:rPr lang="en-US" sz="2000" b="1" dirty="0" smtClean="0"/>
              <a:t>n</a:t>
            </a:r>
            <a:r>
              <a:rPr lang="tr-TR" sz="2000" b="1" dirty="0" smtClean="0"/>
              <a:t>ız</a:t>
            </a:r>
            <a:r>
              <a:rPr lang="en-US" sz="2000" b="1" dirty="0"/>
              <a:t>,</a:t>
            </a:r>
            <a:r>
              <a:rPr lang="tr-TR" sz="2000" b="1" dirty="0" smtClean="0"/>
              <a:t> muhtemel hataların önüne geçer.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308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type.h</a:t>
            </a:r>
            <a:r>
              <a:rPr lang="en-US" dirty="0" smtClean="0"/>
              <a:t> </a:t>
            </a:r>
            <a:r>
              <a:rPr lang="tr-TR" dirty="0" smtClean="0"/>
              <a:t>Karakter Testi ve Dönüştürme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isalpha</a:t>
            </a:r>
            <a:r>
              <a:rPr lang="en-US" dirty="0" smtClean="0"/>
              <a:t>(char c)</a:t>
            </a:r>
          </a:p>
          <a:p>
            <a:pPr lvl="1"/>
            <a:r>
              <a:rPr lang="tr-TR" dirty="0" smtClean="0"/>
              <a:t>Eğer </a:t>
            </a:r>
            <a:r>
              <a:rPr lang="en-US" dirty="0" smtClean="0"/>
              <a:t>c </a:t>
            </a:r>
            <a:r>
              <a:rPr lang="tr-TR" dirty="0" smtClean="0"/>
              <a:t>harf ise sıfırdan farklı</a:t>
            </a:r>
            <a:r>
              <a:rPr lang="en-US" dirty="0" smtClean="0"/>
              <a:t>, </a:t>
            </a:r>
          </a:p>
          <a:p>
            <a:pPr lvl="1"/>
            <a:r>
              <a:rPr lang="tr-TR" dirty="0"/>
              <a:t>d</a:t>
            </a:r>
            <a:r>
              <a:rPr lang="tr-TR" dirty="0" smtClean="0"/>
              <a:t>eğilse </a:t>
            </a:r>
            <a:r>
              <a:rPr lang="en-US" dirty="0" smtClean="0"/>
              <a:t>0 </a:t>
            </a:r>
            <a:r>
              <a:rPr lang="tr-TR" dirty="0" smtClean="0"/>
              <a:t>döndürür.</a:t>
            </a: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(char </a:t>
            </a:r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tr-TR" dirty="0" smtClean="0"/>
              <a:t>Eğer c sayı ise sıfırdan farklı</a:t>
            </a:r>
            <a:r>
              <a:rPr lang="en-US" dirty="0" smtClean="0"/>
              <a:t>, </a:t>
            </a:r>
            <a:endParaRPr lang="en-US" dirty="0"/>
          </a:p>
          <a:p>
            <a:pPr lvl="1"/>
            <a:r>
              <a:rPr lang="tr-TR" dirty="0"/>
              <a:t>d</a:t>
            </a:r>
            <a:r>
              <a:rPr lang="tr-TR" dirty="0" smtClean="0"/>
              <a:t>eğilse </a:t>
            </a:r>
            <a:r>
              <a:rPr lang="en-US" dirty="0" smtClean="0"/>
              <a:t>0</a:t>
            </a:r>
            <a:r>
              <a:rPr lang="tr-TR" dirty="0" smtClean="0"/>
              <a:t> döndürür.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482876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ctype.h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s[]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</a:t>
            </a:r>
            <a:r>
              <a:rPr lang="en-US" dirty="0" smtClean="0">
                <a:latin typeface="Consolas" pitchFamily="49" charset="0"/>
              </a:rPr>
              <a:t>d - %d \n", </a:t>
            </a:r>
            <a:r>
              <a:rPr lang="en-US" dirty="0" err="1">
                <a:latin typeface="Consolas" pitchFamily="49" charset="0"/>
              </a:rPr>
              <a:t>isalpha</a:t>
            </a:r>
            <a:r>
              <a:rPr lang="en-US" dirty="0">
                <a:latin typeface="Consolas" pitchFamily="49" charset="0"/>
              </a:rPr>
              <a:t>(s[1</a:t>
            </a:r>
            <a:r>
              <a:rPr lang="en-US" dirty="0" smtClean="0">
                <a:latin typeface="Consolas" pitchFamily="49" charset="0"/>
              </a:rPr>
              <a:t>]), </a:t>
            </a:r>
            <a:r>
              <a:rPr lang="en-US" dirty="0" err="1" smtClean="0">
                <a:latin typeface="Consolas" pitchFamily="49" charset="0"/>
              </a:rPr>
              <a:t>isdigit</a:t>
            </a:r>
            <a:r>
              <a:rPr lang="en-US" dirty="0" smtClean="0">
                <a:latin typeface="Consolas" pitchFamily="49" charset="0"/>
              </a:rPr>
              <a:t>(s[1</a:t>
            </a:r>
            <a:r>
              <a:rPr lang="en-US" dirty="0">
                <a:latin typeface="Consolas" pitchFamily="49" charset="0"/>
              </a:rPr>
              <a:t>])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2 - 0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ctype.h</a:t>
            </a:r>
            <a:r>
              <a:rPr lang="en-US" dirty="0"/>
              <a:t> </a:t>
            </a:r>
            <a:r>
              <a:rPr lang="tr-TR" dirty="0"/>
              <a:t>Karakter Testi ve Dönüştürme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isalnum</a:t>
            </a:r>
            <a:r>
              <a:rPr lang="en-US" dirty="0" smtClean="0"/>
              <a:t>(char c)</a:t>
            </a:r>
          </a:p>
          <a:p>
            <a:pPr lvl="1"/>
            <a:r>
              <a:rPr lang="tr-TR" dirty="0" smtClean="0"/>
              <a:t>Eğer </a:t>
            </a:r>
            <a:r>
              <a:rPr lang="en-US" dirty="0" err="1" smtClean="0"/>
              <a:t>isalpha</a:t>
            </a:r>
            <a:r>
              <a:rPr lang="en-US" dirty="0" smtClean="0"/>
              <a:t>(c)</a:t>
            </a:r>
            <a:r>
              <a:rPr lang="tr-TR" dirty="0" smtClean="0"/>
              <a:t> veya </a:t>
            </a:r>
            <a:r>
              <a:rPr lang="en-US" dirty="0" err="1" smtClean="0"/>
              <a:t>isdigit</a:t>
            </a:r>
            <a:r>
              <a:rPr lang="en-US" dirty="0" smtClean="0"/>
              <a:t>(c)</a:t>
            </a:r>
            <a:r>
              <a:rPr lang="tr-TR" dirty="0" smtClean="0"/>
              <a:t> ise sıfırdan farklı,</a:t>
            </a:r>
            <a:endParaRPr lang="en-US" dirty="0" smtClean="0"/>
          </a:p>
          <a:p>
            <a:pPr lvl="1"/>
            <a:r>
              <a:rPr lang="tr-TR" dirty="0" smtClean="0"/>
              <a:t>değilse </a:t>
            </a:r>
            <a:r>
              <a:rPr lang="en-US" dirty="0" smtClean="0"/>
              <a:t>0</a:t>
            </a:r>
            <a:r>
              <a:rPr lang="tr-TR" dirty="0" smtClean="0"/>
              <a:t> döndürür.</a:t>
            </a: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isupper</a:t>
            </a:r>
            <a:r>
              <a:rPr lang="en-US" dirty="0" smtClean="0"/>
              <a:t>(char </a:t>
            </a:r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tr-TR" dirty="0" smtClean="0"/>
              <a:t>Eğer c büyük harf ise sıfırdan farklı,</a:t>
            </a:r>
          </a:p>
          <a:p>
            <a:pPr lvl="1"/>
            <a:r>
              <a:rPr lang="tr-TR" dirty="0" smtClean="0"/>
              <a:t>Değilse </a:t>
            </a:r>
            <a:r>
              <a:rPr lang="en-US" dirty="0" smtClean="0"/>
              <a:t>0 </a:t>
            </a:r>
            <a:r>
              <a:rPr lang="tr-TR" dirty="0" smtClean="0"/>
              <a:t>döndürür</a:t>
            </a:r>
            <a:r>
              <a:rPr lang="en-US" dirty="0" smtClean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islower</a:t>
            </a:r>
            <a:r>
              <a:rPr lang="en-US" dirty="0" smtClean="0"/>
              <a:t>(char </a:t>
            </a:r>
            <a:r>
              <a:rPr lang="en-US" dirty="0"/>
              <a:t>c)</a:t>
            </a:r>
          </a:p>
          <a:p>
            <a:pPr lvl="1"/>
            <a:r>
              <a:rPr lang="tr-TR" dirty="0"/>
              <a:t>Eğer c </a:t>
            </a:r>
            <a:r>
              <a:rPr lang="tr-TR" dirty="0" smtClean="0"/>
              <a:t>küçük </a:t>
            </a:r>
            <a:r>
              <a:rPr lang="tr-TR" dirty="0"/>
              <a:t>harf ise sıfırdan farklı,</a:t>
            </a:r>
          </a:p>
          <a:p>
            <a:pPr lvl="1"/>
            <a:r>
              <a:rPr lang="tr-TR" dirty="0"/>
              <a:t>Değilse </a:t>
            </a:r>
            <a:r>
              <a:rPr lang="en-US" dirty="0"/>
              <a:t>0 </a:t>
            </a:r>
            <a:r>
              <a:rPr lang="tr-TR" dirty="0"/>
              <a:t>döndürür</a:t>
            </a:r>
            <a:r>
              <a:rPr lang="en-US" dirty="0" smtClean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isspace</a:t>
            </a:r>
            <a:r>
              <a:rPr lang="en-US" dirty="0" smtClean="0"/>
              <a:t>(char </a:t>
            </a:r>
            <a:r>
              <a:rPr lang="en-US" dirty="0"/>
              <a:t>c)</a:t>
            </a:r>
          </a:p>
          <a:p>
            <a:pPr lvl="1"/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tr-TR" dirty="0" smtClean="0"/>
              <a:t>boşuk, tab, yeni satır, enter tuşu</a:t>
            </a:r>
            <a:r>
              <a:rPr lang="en-US" dirty="0" smtClean="0"/>
              <a:t>, </a:t>
            </a:r>
            <a:r>
              <a:rPr lang="tr-TR" dirty="0" smtClean="0"/>
              <a:t>dikine tab, veya </a:t>
            </a:r>
            <a:r>
              <a:rPr lang="en-US" dirty="0" err="1" smtClean="0"/>
              <a:t>formfeed</a:t>
            </a:r>
            <a:r>
              <a:rPr lang="tr-TR" dirty="0" smtClean="0"/>
              <a:t>(sonraki sayfa) ise sıfırdan farklı,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tr-TR" dirty="0" smtClean="0"/>
              <a:t>Değilse </a:t>
            </a:r>
            <a:r>
              <a:rPr lang="en-US" dirty="0" smtClean="0"/>
              <a:t>0 </a:t>
            </a:r>
            <a:r>
              <a:rPr lang="tr-TR" dirty="0" smtClean="0"/>
              <a:t>döndürür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ctype.h</a:t>
            </a:r>
            <a:r>
              <a:rPr lang="en-US" dirty="0"/>
              <a:t> </a:t>
            </a:r>
            <a:r>
              <a:rPr lang="tr-TR" dirty="0"/>
              <a:t>Karakter Testi ve Dönüştürme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 err="1" smtClean="0"/>
              <a:t>toupper</a:t>
            </a:r>
            <a:r>
              <a:rPr lang="en-US" dirty="0" smtClean="0"/>
              <a:t>(char c)</a:t>
            </a:r>
          </a:p>
          <a:p>
            <a:pPr lvl="1"/>
            <a:r>
              <a:rPr lang="en-US" dirty="0" smtClean="0"/>
              <a:t> c</a:t>
            </a:r>
            <a:r>
              <a:rPr lang="tr-TR" dirty="0" smtClean="0"/>
              <a:t> ile verilen karakteri büyük harfe çevirir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tolower</a:t>
            </a:r>
            <a:r>
              <a:rPr lang="en-US" dirty="0" smtClean="0"/>
              <a:t>(char </a:t>
            </a:r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c</a:t>
            </a:r>
            <a:r>
              <a:rPr lang="tr-TR" dirty="0" smtClean="0"/>
              <a:t> ile verilen karakteri küçük harfe çevirir.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048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ctype.h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char s[] = "</a:t>
            </a:r>
            <a:r>
              <a:rPr lang="en-US" dirty="0" err="1" smtClean="0">
                <a:latin typeface="Consolas" pitchFamily="49" charset="0"/>
              </a:rPr>
              <a:t>Merhaba</a:t>
            </a:r>
            <a:r>
              <a:rPr lang="en-US" dirty="0" smtClean="0">
                <a:latin typeface="Consolas" pitchFamily="49" charset="0"/>
              </a:rPr>
              <a:t>";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</a:t>
            </a:r>
            <a:r>
              <a:rPr lang="en-US" dirty="0" err="1" smtClean="0">
                <a:latin typeface="Consolas" pitchFamily="49" charset="0"/>
              </a:rPr>
              <a:t>c%c</a:t>
            </a:r>
            <a:r>
              <a:rPr lang="en-US" dirty="0" smtClean="0">
                <a:latin typeface="Consolas" pitchFamily="49" charset="0"/>
              </a:rPr>
              <a:t>\n", </a:t>
            </a:r>
            <a:r>
              <a:rPr lang="en-US" dirty="0" err="1" smtClean="0">
                <a:latin typeface="Consolas" pitchFamily="49" charset="0"/>
              </a:rPr>
              <a:t>tolower</a:t>
            </a:r>
            <a:r>
              <a:rPr lang="en-US" dirty="0" smtClean="0">
                <a:latin typeface="Consolas" pitchFamily="49" charset="0"/>
              </a:rPr>
              <a:t>(s[0]), </a:t>
            </a:r>
            <a:r>
              <a:rPr lang="en-US" dirty="0" err="1" smtClean="0">
                <a:latin typeface="Consolas" pitchFamily="49" charset="0"/>
              </a:rPr>
              <a:t>toupper</a:t>
            </a:r>
            <a:r>
              <a:rPr lang="en-US" dirty="0" smtClean="0">
                <a:latin typeface="Consolas" pitchFamily="49" charset="0"/>
              </a:rPr>
              <a:t>(s[1]));</a:t>
            </a:r>
          </a:p>
          <a:p>
            <a:r>
              <a:rPr lang="en-US" dirty="0" smtClean="0"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Verilen bir metni başlığa çeviren bir program yazınız. </a:t>
            </a:r>
          </a:p>
          <a:p>
            <a:pPr lvl="1"/>
            <a:r>
              <a:rPr lang="tr-TR" dirty="0" smtClean="0"/>
              <a:t>Kelime başları büyük diğerleri küçük harf.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K</a:t>
            </a:r>
            <a:r>
              <a:rPr lang="tr-TR" dirty="0" smtClean="0"/>
              <a:t>ütüphanesi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086683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math.h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double x = 0.5;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sinx</a:t>
            </a:r>
            <a:r>
              <a:rPr lang="en-US" dirty="0" smtClean="0">
                <a:latin typeface="Consolas" pitchFamily="49" charset="0"/>
              </a:rPr>
              <a:t>: %lf \n", sin(x));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cosx</a:t>
            </a:r>
            <a:r>
              <a:rPr lang="en-US" dirty="0" smtClean="0">
                <a:latin typeface="Consolas" pitchFamily="49" charset="0"/>
              </a:rPr>
              <a:t>: %lf \n", cos(x));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lnx</a:t>
            </a:r>
            <a:r>
              <a:rPr lang="en-US" dirty="0" smtClean="0">
                <a:latin typeface="Consolas" pitchFamily="49" charset="0"/>
              </a:rPr>
              <a:t>: %lf \n", log(x));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("log10x: %lf \n", log10(x));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("|x|: %lf \n", </a:t>
            </a:r>
            <a:r>
              <a:rPr lang="en-US" dirty="0" err="1" smtClean="0">
                <a:latin typeface="Consolas" pitchFamily="49" charset="0"/>
              </a:rPr>
              <a:t>fabs</a:t>
            </a:r>
            <a:r>
              <a:rPr lang="en-US" dirty="0" smtClean="0">
                <a:latin typeface="Consolas" pitchFamily="49" charset="0"/>
              </a:rPr>
              <a:t>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e^x</a:t>
            </a:r>
            <a:r>
              <a:rPr lang="en-US" dirty="0" smtClean="0">
                <a:latin typeface="Consolas" pitchFamily="49" charset="0"/>
              </a:rPr>
              <a:t>: %lf \n", </a:t>
            </a:r>
            <a:r>
              <a:rPr lang="en-US" dirty="0" err="1" smtClean="0">
                <a:latin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</a:rPr>
              <a:t>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("x^3: %lf \n", pow(x, 3));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sqrtx</a:t>
            </a:r>
            <a:r>
              <a:rPr lang="en-US" dirty="0" smtClean="0">
                <a:latin typeface="Consolas" pitchFamily="49" charset="0"/>
              </a:rPr>
              <a:t>: %lf \n",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floorx</a:t>
            </a:r>
            <a:r>
              <a:rPr lang="en-US" dirty="0" smtClean="0">
                <a:latin typeface="Consolas" pitchFamily="49" charset="0"/>
              </a:rPr>
              <a:t>: %lf \n", floor(x));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ceilx</a:t>
            </a:r>
            <a:r>
              <a:rPr lang="en-US" dirty="0" smtClean="0">
                <a:latin typeface="Consolas" pitchFamily="49" charset="0"/>
              </a:rPr>
              <a:t>: %lf \n", ceil(x));</a:t>
            </a:r>
          </a:p>
          <a:p>
            <a:r>
              <a:rPr lang="en-US" dirty="0" smtClean="0"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95478"/>
            <a:ext cx="25908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sinx</a:t>
            </a:r>
            <a:r>
              <a:rPr lang="en-US" dirty="0"/>
              <a:t>: 0.479426</a:t>
            </a:r>
          </a:p>
          <a:p>
            <a:r>
              <a:rPr lang="en-US" dirty="0" err="1"/>
              <a:t>cosx</a:t>
            </a:r>
            <a:r>
              <a:rPr lang="en-US" dirty="0"/>
              <a:t>: 0.877583</a:t>
            </a:r>
          </a:p>
          <a:p>
            <a:r>
              <a:rPr lang="en-US" dirty="0" err="1"/>
              <a:t>lnx</a:t>
            </a:r>
            <a:r>
              <a:rPr lang="en-US" dirty="0"/>
              <a:t>: -0.693147</a:t>
            </a:r>
          </a:p>
          <a:p>
            <a:r>
              <a:rPr lang="en-US" dirty="0"/>
              <a:t>log10x: -0.301030</a:t>
            </a:r>
          </a:p>
          <a:p>
            <a:r>
              <a:rPr lang="en-US" dirty="0"/>
              <a:t>|x|: 0.500000</a:t>
            </a:r>
          </a:p>
          <a:p>
            <a:r>
              <a:rPr lang="en-US" dirty="0" err="1"/>
              <a:t>e^x</a:t>
            </a:r>
            <a:r>
              <a:rPr lang="en-US" dirty="0"/>
              <a:t>: 1.648721</a:t>
            </a:r>
          </a:p>
          <a:p>
            <a:r>
              <a:rPr lang="en-US" dirty="0"/>
              <a:t>x^3: 0.125000</a:t>
            </a:r>
          </a:p>
          <a:p>
            <a:r>
              <a:rPr lang="en-US" dirty="0" err="1"/>
              <a:t>sqrtx</a:t>
            </a:r>
            <a:r>
              <a:rPr lang="en-US" dirty="0"/>
              <a:t>: 0.707107</a:t>
            </a:r>
          </a:p>
          <a:p>
            <a:r>
              <a:rPr lang="en-US" dirty="0" err="1"/>
              <a:t>floorx</a:t>
            </a:r>
            <a:r>
              <a:rPr lang="en-US" dirty="0"/>
              <a:t>: 0.000000</a:t>
            </a:r>
          </a:p>
          <a:p>
            <a:r>
              <a:rPr lang="en-US" dirty="0" err="1"/>
              <a:t>ceilx</a:t>
            </a:r>
            <a:r>
              <a:rPr lang="en-US" dirty="0"/>
              <a:t>: 1.000000</a:t>
            </a:r>
          </a:p>
        </p:txBody>
      </p:sp>
    </p:spTree>
    <p:extLst>
      <p:ext uri="{BB962C8B-B14F-4D97-AF65-F5344CB8AC3E}">
        <p14:creationId xmlns:p14="http://schemas.microsoft.com/office/powerpoint/2010/main" val="3606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 Boyutlu Pointer Dizisi ve 2 Boyutlu Dizi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06269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char </a:t>
            </a:r>
            <a:r>
              <a:rPr lang="en-US" dirty="0" err="1">
                <a:latin typeface="Consolas" pitchFamily="49" charset="0"/>
              </a:rPr>
              <a:t>aname</a:t>
            </a:r>
            <a:r>
              <a:rPr lang="en-US" dirty="0">
                <a:latin typeface="Consolas" pitchFamily="49" charset="0"/>
              </a:rPr>
              <a:t>[][15] = {"Illegal month", "Jan", "Feb", "Mar"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42026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 char *name[] = {"Illegal month", "Jan", "Feb", "Mar" };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08764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981200"/>
            <a:ext cx="7673975" cy="94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1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Dinamik (değişken) Hafıza Ayırma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İşletim sisteminin sunduğu suni hafıza iki kısımdan oluşur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tr-TR" dirty="0" smtClean="0"/>
              <a:t>Deklare (beyan) edilen değişkenler </a:t>
            </a:r>
            <a:r>
              <a:rPr lang="en-US" b="1" dirty="0" smtClean="0"/>
              <a:t>stack</a:t>
            </a:r>
            <a:r>
              <a:rPr lang="tr-TR" b="1" dirty="0" smtClean="0"/>
              <a:t> kısmında saklanır.</a:t>
            </a:r>
            <a:endParaRPr lang="en-US" b="1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5; </a:t>
            </a:r>
          </a:p>
          <a:p>
            <a:pPr lvl="2"/>
            <a:r>
              <a:rPr lang="en-US" dirty="0" smtClean="0"/>
              <a:t> char name2[15];</a:t>
            </a:r>
          </a:p>
          <a:p>
            <a:pPr lvl="2"/>
            <a:r>
              <a:rPr lang="en-US" dirty="0"/>
              <a:t> char *s = "</a:t>
            </a:r>
            <a:r>
              <a:rPr lang="en-US" dirty="0" err="1"/>
              <a:t>Merhaba</a:t>
            </a:r>
            <a:r>
              <a:rPr lang="en-US" dirty="0"/>
              <a:t>"; </a:t>
            </a:r>
          </a:p>
          <a:p>
            <a:pPr lvl="1"/>
            <a:r>
              <a:rPr lang="en-US" dirty="0" smtClean="0"/>
              <a:t>D</a:t>
            </a:r>
            <a:r>
              <a:rPr lang="tr-TR" dirty="0" smtClean="0"/>
              <a:t>inamik olarak programın çalışması esnasında ayrılan alanlar</a:t>
            </a:r>
            <a:r>
              <a:rPr lang="en-US" b="1" dirty="0" smtClean="0"/>
              <a:t> heap</a:t>
            </a:r>
            <a:r>
              <a:rPr lang="tr-TR" b="1" dirty="0" smtClean="0"/>
              <a:t> kısmında saklanır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</a:t>
            </a:r>
            <a:r>
              <a:rPr lang="tr-TR" dirty="0" smtClean="0"/>
              <a:t>inamik hafıza idaresi</a:t>
            </a:r>
            <a:r>
              <a:rPr lang="en-US" dirty="0" smtClean="0"/>
              <a:t>  C </a:t>
            </a:r>
            <a:r>
              <a:rPr lang="tr-TR" dirty="0" smtClean="0"/>
              <a:t>de </a:t>
            </a: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r>
              <a:rPr lang="tr-TR" dirty="0" smtClean="0"/>
              <a:t> kütüphanesinde verilen aşağıdaki fonksiyonlarla yapılır:</a:t>
            </a:r>
            <a:endParaRPr lang="en-US" dirty="0" smtClean="0"/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err="1" smtClean="0"/>
              <a:t>calloc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smtClean="0"/>
              <a:t>free(),</a:t>
            </a:r>
          </a:p>
          <a:p>
            <a:pPr lvl="1"/>
            <a:r>
              <a:rPr lang="en-US" dirty="0" err="1" smtClean="0"/>
              <a:t>realloc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()</a:t>
            </a:r>
            <a:r>
              <a:rPr lang="tr-TR" dirty="0" smtClean="0"/>
              <a:t>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İstenilen byte miktarında alanı ayırdıktan sonra bu alanın başlangıç adresini döndürür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10 </a:t>
            </a:r>
            <a:r>
              <a:rPr lang="tr-TR" dirty="0" smtClean="0"/>
              <a:t>tane </a:t>
            </a:r>
            <a:r>
              <a:rPr lang="en-US" dirty="0" err="1" smtClean="0"/>
              <a:t>int</a:t>
            </a:r>
            <a:r>
              <a:rPr lang="tr-TR" dirty="0" smtClean="0"/>
              <a:t> değeri saklamak için alan ayırma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10 </a:t>
            </a:r>
            <a:r>
              <a:rPr lang="tr-TR" dirty="0"/>
              <a:t>tane </a:t>
            </a:r>
            <a:r>
              <a:rPr lang="tr-TR" dirty="0" smtClean="0"/>
              <a:t>float </a:t>
            </a:r>
            <a:r>
              <a:rPr lang="tr-TR" dirty="0"/>
              <a:t>değeri saklamak için alan ayırma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167640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(cast-type*)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(byte size);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058" y="2831068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419600"/>
            <a:ext cx="676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</a:rPr>
              <a:t>10 * </a:t>
            </a:r>
            <a:r>
              <a:rPr lang="en-US" dirty="0" err="1" smtClean="0">
                <a:latin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(float));</a:t>
            </a:r>
          </a:p>
        </p:txBody>
      </p:sp>
    </p:spTree>
    <p:extLst>
      <p:ext uri="{BB962C8B-B14F-4D97-AF65-F5344CB8AC3E}">
        <p14:creationId xmlns:p14="http://schemas.microsoft.com/office/powerpoint/2010/main" val="2741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calloc</a:t>
            </a:r>
            <a:r>
              <a:rPr lang="en-US" dirty="0" smtClean="0"/>
              <a:t>()</a:t>
            </a:r>
            <a:r>
              <a:rPr lang="tr-TR" dirty="0" smtClean="0"/>
              <a:t>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İstenilen byte miktarında alanı ayırdıktan sonra bu alanın başlangıç adresini döndürür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10 </a:t>
            </a:r>
            <a:r>
              <a:rPr lang="tr-TR" dirty="0"/>
              <a:t>tane </a:t>
            </a:r>
            <a:r>
              <a:rPr lang="en-US" dirty="0" err="1"/>
              <a:t>int</a:t>
            </a:r>
            <a:r>
              <a:rPr lang="tr-TR" dirty="0"/>
              <a:t> değeri saklamak için alan ayırma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 </a:t>
            </a:r>
            <a:r>
              <a:rPr lang="tr-TR" dirty="0"/>
              <a:t>tane float değeri saklamak için alan </a:t>
            </a:r>
            <a:r>
              <a:rPr lang="tr-TR" dirty="0" smtClean="0"/>
              <a:t>ayırma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Ayrılan alan sıfıra başlatılır.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1676400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(cast-type*) </a:t>
            </a:r>
            <a:r>
              <a:rPr lang="en-US" dirty="0" err="1" smtClean="0">
                <a:latin typeface="Consolas" pitchFamily="49" charset="0"/>
              </a:rPr>
              <a:t>calloc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num</a:t>
            </a:r>
            <a:r>
              <a:rPr lang="en-US" dirty="0" smtClean="0">
                <a:latin typeface="Consolas" pitchFamily="49" charset="0"/>
              </a:rPr>
              <a:t>, element-size);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058" y="2831068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c</a:t>
            </a:r>
            <a:r>
              <a:rPr lang="en-US" dirty="0" err="1" smtClean="0">
                <a:latin typeface="Consolas" pitchFamily="49" charset="0"/>
              </a:rPr>
              <a:t>alloc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10,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419600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c</a:t>
            </a:r>
            <a:r>
              <a:rPr lang="en-US" dirty="0" err="1" smtClean="0">
                <a:latin typeface="Consolas" pitchFamily="49" charset="0"/>
              </a:rPr>
              <a:t>alloc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10, </a:t>
            </a:r>
            <a:r>
              <a:rPr lang="en-US" dirty="0" err="1" smtClean="0">
                <a:latin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(float));</a:t>
            </a:r>
          </a:p>
        </p:txBody>
      </p:sp>
    </p:spTree>
    <p:extLst>
      <p:ext uri="{BB962C8B-B14F-4D97-AF65-F5344CB8AC3E}">
        <p14:creationId xmlns:p14="http://schemas.microsoft.com/office/powerpoint/2010/main" val="17194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free()</a:t>
            </a:r>
            <a:r>
              <a:rPr lang="tr-TR" dirty="0" smtClean="0"/>
              <a:t> Fonksiyonu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calloc</a:t>
            </a:r>
            <a:r>
              <a:rPr lang="tr-TR" dirty="0" smtClean="0"/>
              <a:t> ile ayrılan alanlar kendilliğinden işletim sistemine devredilmez</a:t>
            </a:r>
            <a:r>
              <a:rPr lang="en-US" dirty="0" smtClean="0"/>
              <a:t>.</a:t>
            </a:r>
          </a:p>
          <a:p>
            <a:r>
              <a:rPr lang="tr-TR" dirty="0" smtClean="0"/>
              <a:t>Ayrılan alanı işletim sistemine devretmek için free() fonksiyonu kullanılır:</a:t>
            </a:r>
            <a:endParaRPr lang="en-US" dirty="0" smtClean="0"/>
          </a:p>
          <a:p>
            <a:endParaRPr lang="en-US" dirty="0"/>
          </a:p>
          <a:p>
            <a:r>
              <a:rPr lang="tr-TR" dirty="0" smtClean="0"/>
              <a:t>Ayrılan alanı serbest bırakma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tr-TR" dirty="0"/>
              <a:t>Ayrılan alanı serbest </a:t>
            </a:r>
            <a:r>
              <a:rPr lang="tr-TR" dirty="0" smtClean="0"/>
              <a:t>bırakma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26024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058" y="3572470"/>
            <a:ext cx="5883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</a:rPr>
              <a:t>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5429071"/>
            <a:ext cx="6643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</a:rPr>
              <a:t>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(float</a:t>
            </a:r>
            <a:r>
              <a:rPr lang="en-US" dirty="0" smtClean="0">
                <a:latin typeface="Consolas" pitchFamily="49" charset="0"/>
              </a:rPr>
              <a:t>));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Stati</a:t>
            </a:r>
            <a:r>
              <a:rPr lang="tr-TR" dirty="0" smtClean="0"/>
              <a:t>k (durağan)</a:t>
            </a:r>
            <a:r>
              <a:rPr lang="en-US" dirty="0" smtClean="0"/>
              <a:t> </a:t>
            </a:r>
            <a:r>
              <a:rPr lang="tr-TR" dirty="0" smtClean="0"/>
              <a:t>Hafıza Ayırma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name[100];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strcpy</a:t>
            </a:r>
            <a:r>
              <a:rPr lang="en-US" dirty="0">
                <a:latin typeface="Consolas" pitchFamily="49" charset="0"/>
              </a:rPr>
              <a:t>(name, "A Name");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("%s", name);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Dinamik Hafıza Ayırma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</a:rPr>
              <a:t>char </a:t>
            </a:r>
            <a:r>
              <a:rPr lang="en-US" b="1" dirty="0">
                <a:latin typeface="Consolas" pitchFamily="49" charset="0"/>
              </a:rPr>
              <a:t>*</a:t>
            </a:r>
            <a:r>
              <a:rPr lang="en-US" b="1" dirty="0" err="1">
                <a:latin typeface="Consolas" pitchFamily="49" charset="0"/>
              </a:rPr>
              <a:t>dname</a:t>
            </a:r>
            <a:r>
              <a:rPr lang="en-US" b="1" dirty="0">
                <a:latin typeface="Consolas" pitchFamily="49" charset="0"/>
              </a:rPr>
              <a:t> = (char </a:t>
            </a:r>
            <a:r>
              <a:rPr lang="en-US" b="1" dirty="0" smtClean="0">
                <a:latin typeface="Consolas" pitchFamily="49" charset="0"/>
              </a:rPr>
              <a:t>*) </a:t>
            </a:r>
            <a:r>
              <a:rPr lang="en-US" b="1" dirty="0" err="1" smtClean="0">
                <a:latin typeface="Consolas" pitchFamily="49" charset="0"/>
              </a:rPr>
              <a:t>malloc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(100 * </a:t>
            </a:r>
            <a:r>
              <a:rPr lang="en-US" b="1" dirty="0" err="1">
                <a:latin typeface="Consolas" pitchFamily="49" charset="0"/>
              </a:rPr>
              <a:t>sizeof</a:t>
            </a:r>
            <a:r>
              <a:rPr lang="en-US" b="1" dirty="0">
                <a:latin typeface="Consolas" pitchFamily="49" charset="0"/>
              </a:rPr>
              <a:t>(char));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strcpy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, "A </a:t>
            </a:r>
            <a:r>
              <a:rPr lang="en-US" dirty="0" smtClean="0">
                <a:latin typeface="Consolas" pitchFamily="49" charset="0"/>
              </a:rPr>
              <a:t>Name");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("%s\n", 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</a:rPr>
              <a:t>free(</a:t>
            </a:r>
            <a:r>
              <a:rPr lang="en-US" b="1" dirty="0" err="1">
                <a:latin typeface="Consolas" pitchFamily="49" charset="0"/>
              </a:rPr>
              <a:t>dname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Dinamik Hafıza Ayırma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</a:rPr>
              <a:t>char </a:t>
            </a:r>
            <a:r>
              <a:rPr lang="en-US" b="1" dirty="0">
                <a:latin typeface="Consolas" pitchFamily="49" charset="0"/>
              </a:rPr>
              <a:t>*</a:t>
            </a:r>
            <a:r>
              <a:rPr lang="en-US" b="1" dirty="0" err="1">
                <a:latin typeface="Consolas" pitchFamily="49" charset="0"/>
              </a:rPr>
              <a:t>dname</a:t>
            </a:r>
            <a:r>
              <a:rPr lang="en-US" b="1" dirty="0">
                <a:latin typeface="Consolas" pitchFamily="49" charset="0"/>
              </a:rPr>
              <a:t> = (char </a:t>
            </a:r>
            <a:r>
              <a:rPr lang="en-US" b="1" dirty="0" smtClean="0">
                <a:latin typeface="Consolas" pitchFamily="49" charset="0"/>
              </a:rPr>
              <a:t>*) </a:t>
            </a:r>
            <a:r>
              <a:rPr lang="en-US" b="1" dirty="0" err="1">
                <a:latin typeface="Consolas" pitchFamily="49" charset="0"/>
              </a:rPr>
              <a:t>c</a:t>
            </a:r>
            <a:r>
              <a:rPr lang="en-US" b="1" dirty="0" err="1" smtClean="0">
                <a:latin typeface="Consolas" pitchFamily="49" charset="0"/>
              </a:rPr>
              <a:t>alloc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100, </a:t>
            </a:r>
            <a:r>
              <a:rPr lang="en-US" b="1" dirty="0" err="1">
                <a:latin typeface="Consolas" pitchFamily="49" charset="0"/>
              </a:rPr>
              <a:t>sizeof</a:t>
            </a:r>
            <a:r>
              <a:rPr lang="en-US" b="1" dirty="0">
                <a:latin typeface="Consolas" pitchFamily="49" charset="0"/>
              </a:rPr>
              <a:t>(char));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strcpy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, "A Name");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("%s\n", 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</a:rPr>
              <a:t>free(</a:t>
            </a:r>
            <a:r>
              <a:rPr lang="en-US" b="1" dirty="0" err="1">
                <a:latin typeface="Consolas" pitchFamily="49" charset="0"/>
              </a:rPr>
              <a:t>dname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Ayrılan Alanın Büyüklüğünü Değiştirme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Realloc</a:t>
            </a:r>
            <a:r>
              <a:rPr lang="en-US" dirty="0" smtClean="0"/>
              <a:t> </a:t>
            </a:r>
            <a:r>
              <a:rPr lang="tr-TR" dirty="0" smtClean="0"/>
              <a:t>fonksiyonu ile ayrılan alanın büyüklüğü artırılıp veya azaltılabilir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99486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string.h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*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 = (char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(7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(char));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strncpy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dname</a:t>
            </a:r>
            <a:r>
              <a:rPr lang="en-US" dirty="0">
                <a:latin typeface="Consolas" pitchFamily="49" charset="0"/>
              </a:rPr>
              <a:t>, "1 Name</a:t>
            </a:r>
            <a:r>
              <a:rPr lang="en-US">
                <a:latin typeface="Consolas" pitchFamily="49" charset="0"/>
              </a:rPr>
              <a:t>", </a:t>
            </a:r>
            <a:r>
              <a:rPr lang="en-US" smtClean="0">
                <a:latin typeface="Consolas" pitchFamily="49" charset="0"/>
              </a:rPr>
              <a:t>6);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 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</a:rPr>
              <a:t> char *dname2 = </a:t>
            </a:r>
            <a:r>
              <a:rPr lang="en-US" b="1" dirty="0" err="1">
                <a:latin typeface="Consolas" pitchFamily="49" charset="0"/>
              </a:rPr>
              <a:t>realloc</a:t>
            </a:r>
            <a:r>
              <a:rPr lang="en-US" b="1" dirty="0">
                <a:latin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</a:rPr>
              <a:t>dname</a:t>
            </a:r>
            <a:r>
              <a:rPr lang="en-US" b="1" dirty="0">
                <a:latin typeface="Consolas" pitchFamily="49" charset="0"/>
              </a:rPr>
              <a:t>, 20 * </a:t>
            </a:r>
            <a:r>
              <a:rPr lang="en-US" b="1" dirty="0" err="1">
                <a:latin typeface="Consolas" pitchFamily="49" charset="0"/>
              </a:rPr>
              <a:t>sizeof</a:t>
            </a:r>
            <a:r>
              <a:rPr lang="en-US" b="1" dirty="0">
                <a:latin typeface="Consolas" pitchFamily="49" charset="0"/>
              </a:rPr>
              <a:t>(char));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strncat</a:t>
            </a:r>
            <a:r>
              <a:rPr lang="en-US" dirty="0">
                <a:latin typeface="Consolas" pitchFamily="49" charset="0"/>
              </a:rPr>
              <a:t>(dname2, </a:t>
            </a:r>
            <a:r>
              <a:rPr lang="en-US" dirty="0" smtClean="0">
                <a:latin typeface="Consolas" pitchFamily="49" charset="0"/>
              </a:rPr>
              <a:t>" </a:t>
            </a:r>
            <a:r>
              <a:rPr lang="en-US" dirty="0">
                <a:latin typeface="Consolas" pitchFamily="49" charset="0"/>
              </a:rPr>
              <a:t>2 </a:t>
            </a:r>
            <a:r>
              <a:rPr lang="en-US" dirty="0" smtClean="0">
                <a:latin typeface="Consolas" pitchFamily="49" charset="0"/>
              </a:rPr>
              <a:t>Name", </a:t>
            </a:r>
            <a:r>
              <a:rPr lang="en-US" dirty="0">
                <a:latin typeface="Consolas" pitchFamily="49" charset="0"/>
              </a:rPr>
              <a:t>7);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("%s\n", dname2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free(dname2</a:t>
            </a:r>
            <a:r>
              <a:rPr lang="en-US" b="1" dirty="0" smtClean="0">
                <a:latin typeface="Consolas" pitchFamily="49" charset="0"/>
              </a:rPr>
              <a:t>);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3362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 Name 2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Dizi Pointerları ve Dinamik Hafıza Ayırma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tr-TR" dirty="0" smtClean="0"/>
              <a:t>Herbir elemanın işaret ettiği farklı veya aynı büyüklüklerde alan ayırma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#include &lt;</a:t>
            </a:r>
            <a:r>
              <a:rPr lang="en-US" dirty="0" err="1">
                <a:latin typeface="Consolas"/>
              </a:rPr>
              <a:t>stdio.h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latin typeface="Consolas"/>
              </a:rPr>
              <a:t>#include &lt;</a:t>
            </a:r>
            <a:r>
              <a:rPr lang="en-US" dirty="0" err="1">
                <a:latin typeface="Consolas"/>
              </a:rPr>
              <a:t>stdlib.h</a:t>
            </a:r>
            <a:r>
              <a:rPr lang="en-US" dirty="0"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main ()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*p[3];</a:t>
            </a:r>
          </a:p>
          <a:p>
            <a:r>
              <a:rPr lang="en-US" dirty="0">
                <a:latin typeface="Consolas"/>
              </a:rPr>
              <a:t>    p[0] = </a:t>
            </a:r>
            <a:r>
              <a:rPr lang="en-US" b="1" dirty="0">
                <a:latin typeface="Consolas"/>
              </a:rPr>
              <a:t>(</a:t>
            </a:r>
            <a:r>
              <a:rPr lang="en-US" b="1" dirty="0" err="1">
                <a:latin typeface="Consolas"/>
              </a:rPr>
              <a:t>int</a:t>
            </a:r>
            <a:r>
              <a:rPr lang="en-US" b="1" dirty="0">
                <a:latin typeface="Consolas"/>
              </a:rPr>
              <a:t> *) </a:t>
            </a:r>
            <a:r>
              <a:rPr lang="en-US" dirty="0" err="1">
                <a:latin typeface="Consolas"/>
              </a:rPr>
              <a:t>malloc</a:t>
            </a:r>
            <a:r>
              <a:rPr lang="en-US" dirty="0">
                <a:latin typeface="Consolas"/>
              </a:rPr>
              <a:t>(5 * </a:t>
            </a:r>
            <a:r>
              <a:rPr lang="en-US" dirty="0" err="1">
                <a:latin typeface="Consolas"/>
              </a:rPr>
              <a:t>sizeof</a:t>
            </a:r>
            <a:r>
              <a:rPr lang="en-US" dirty="0">
                <a:latin typeface="Consolas"/>
              </a:rPr>
              <a:t>(</a:t>
            </a:r>
            <a:r>
              <a:rPr lang="en-US" b="1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));</a:t>
            </a:r>
          </a:p>
          <a:p>
            <a:r>
              <a:rPr lang="en-US" dirty="0">
                <a:latin typeface="Consolas"/>
              </a:rPr>
              <a:t>    p[1] = (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*) </a:t>
            </a:r>
            <a:r>
              <a:rPr lang="en-US" dirty="0" err="1">
                <a:latin typeface="Consolas"/>
              </a:rPr>
              <a:t>malloc</a:t>
            </a:r>
            <a:r>
              <a:rPr lang="en-US" dirty="0">
                <a:latin typeface="Consolas"/>
              </a:rPr>
              <a:t>(5 * </a:t>
            </a:r>
            <a:r>
              <a:rPr lang="en-US" dirty="0" err="1">
                <a:latin typeface="Consolas"/>
              </a:rPr>
              <a:t>sizeof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));</a:t>
            </a:r>
          </a:p>
          <a:p>
            <a:r>
              <a:rPr lang="en-US" dirty="0">
                <a:latin typeface="Consolas"/>
              </a:rPr>
              <a:t>    p[2] = (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*) </a:t>
            </a:r>
            <a:r>
              <a:rPr lang="en-US" dirty="0" err="1">
                <a:latin typeface="Consolas"/>
              </a:rPr>
              <a:t>malloc</a:t>
            </a:r>
            <a:r>
              <a:rPr lang="en-US" dirty="0">
                <a:latin typeface="Consolas"/>
              </a:rPr>
              <a:t>(5 * </a:t>
            </a:r>
            <a:r>
              <a:rPr lang="en-US" dirty="0" err="1">
                <a:latin typeface="Consolas"/>
              </a:rPr>
              <a:t>sizeof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));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p[2][4] = 20;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("%d", p[2][4]);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free(p[0]);</a:t>
            </a:r>
          </a:p>
          <a:p>
            <a:r>
              <a:rPr lang="en-US" dirty="0">
                <a:latin typeface="Consolas"/>
              </a:rPr>
              <a:t>    free(p[1]);</a:t>
            </a:r>
          </a:p>
          <a:p>
            <a:r>
              <a:rPr lang="en-US" dirty="0">
                <a:latin typeface="Consolas"/>
              </a:rPr>
              <a:t>    free(p[2]);</a:t>
            </a:r>
          </a:p>
          <a:p>
            <a:r>
              <a:rPr lang="en-US" dirty="0">
                <a:latin typeface="Consolas"/>
              </a:rPr>
              <a:t>    return 0;</a:t>
            </a:r>
          </a:p>
          <a:p>
            <a:r>
              <a:rPr lang="en-US" dirty="0">
                <a:latin typeface="Consolas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Ne zaman dinamik hafıza ayırma?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Diziler</a:t>
            </a:r>
            <a:endParaRPr lang="en-US" dirty="0" smtClean="0"/>
          </a:p>
          <a:p>
            <a:pPr lvl="1"/>
            <a:r>
              <a:rPr lang="tr-TR" dirty="0" smtClean="0"/>
              <a:t>Derleyici gerekli hafızayı ayırır(belirler).</a:t>
            </a:r>
            <a:endParaRPr lang="en-US" dirty="0" smtClean="0"/>
          </a:p>
          <a:p>
            <a:pPr lvl="1"/>
            <a:r>
              <a:rPr lang="tr-TR" dirty="0" smtClean="0"/>
              <a:t>Dizinin büyüklüğü ve boyutu derleme esnasında bilinmesi gerekir.</a:t>
            </a:r>
            <a:r>
              <a:rPr lang="en-US" dirty="0" smtClean="0"/>
              <a:t> </a:t>
            </a:r>
          </a:p>
          <a:p>
            <a:pPr lvl="1"/>
            <a:r>
              <a:rPr lang="tr-TR" dirty="0" smtClean="0"/>
              <a:t>Büyüklük programın çalışması esnasında değişmez.</a:t>
            </a:r>
            <a:endParaRPr lang="en-US" dirty="0" smtClean="0"/>
          </a:p>
          <a:p>
            <a:pPr lvl="1"/>
            <a:r>
              <a:rPr lang="tr-TR" dirty="0" smtClean="0"/>
              <a:t>Misal</a:t>
            </a:r>
            <a:r>
              <a:rPr lang="tr-TR" dirty="0"/>
              <a:t>: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tr-TR" dirty="0" smtClean="0"/>
              <a:t>isim</a:t>
            </a:r>
            <a:r>
              <a:rPr lang="en-US" dirty="0" smtClean="0"/>
              <a:t>[100];</a:t>
            </a:r>
          </a:p>
          <a:p>
            <a:r>
              <a:rPr lang="tr-TR" dirty="0" smtClean="0"/>
              <a:t>Dinamik Hafıza</a:t>
            </a:r>
            <a:endParaRPr lang="en-US" dirty="0" smtClean="0"/>
          </a:p>
          <a:p>
            <a:pPr lvl="1"/>
            <a:r>
              <a:rPr lang="tr-TR" dirty="0" smtClean="0"/>
              <a:t>Hafıza programın çalışması esnasında ayrılır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Büyüklük çalışma esnasında değişir.</a:t>
            </a:r>
            <a:endParaRPr lang="en-US" dirty="0" smtClean="0"/>
          </a:p>
          <a:p>
            <a:pPr lvl="1"/>
            <a:r>
              <a:rPr lang="tr-TR" dirty="0" smtClean="0"/>
              <a:t>Başlangıçta ne kadar hafıza alanına ihtiyaç olduğu tam olarak bilinmeyebilir.</a:t>
            </a:r>
            <a:endParaRPr lang="en-US" dirty="0" smtClean="0"/>
          </a:p>
          <a:p>
            <a:pPr lvl="1"/>
            <a:r>
              <a:rPr lang="tr-TR" dirty="0" smtClean="0"/>
              <a:t>Eğer çok büyük hafıza alanına ihtiyacı olan bir program yazdıysanız  dinamik olarak alan ayırmayı idare etmelisiniz.</a:t>
            </a:r>
            <a:endParaRPr lang="en-US" dirty="0" smtClean="0"/>
          </a:p>
          <a:p>
            <a:pPr lvl="1"/>
            <a:r>
              <a:rPr lang="tr-TR" dirty="0" smtClean="0"/>
              <a:t>İhtiyaç duyulmayan hafıza alanını her zaman serbest bırakın.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Tek Boyutlu Pointer Dizisi ve 2 Boyutlu Dizi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Pointer dizileri özellikle dizi elemanlarının manipulasyonlarında kolaylık sağlar.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52600"/>
            <a:ext cx="67564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313688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char </a:t>
            </a:r>
            <a:r>
              <a:rPr lang="en-US" dirty="0">
                <a:latin typeface="Consolas" pitchFamily="49" charset="0"/>
              </a:rPr>
              <a:t>*p[] = {"</a:t>
            </a:r>
            <a:r>
              <a:rPr lang="en-US" dirty="0" err="1">
                <a:latin typeface="Consolas" pitchFamily="49" charset="0"/>
              </a:rPr>
              <a:t>defghi</a:t>
            </a:r>
            <a:r>
              <a:rPr lang="en-US" dirty="0">
                <a:latin typeface="Consolas" pitchFamily="49" charset="0"/>
              </a:rPr>
              <a:t>", "</a:t>
            </a:r>
            <a:r>
              <a:rPr lang="en-US" dirty="0" err="1">
                <a:latin typeface="Consolas" pitchFamily="49" charset="0"/>
              </a:rPr>
              <a:t>jklmnopqrst</a:t>
            </a:r>
            <a:r>
              <a:rPr lang="en-US" dirty="0">
                <a:latin typeface="Consolas" pitchFamily="49" charset="0"/>
              </a:rPr>
              <a:t>", "</a:t>
            </a:r>
            <a:r>
              <a:rPr lang="en-US" dirty="0" err="1">
                <a:latin typeface="Consolas" pitchFamily="49" charset="0"/>
              </a:rPr>
              <a:t>abc</a:t>
            </a:r>
            <a:r>
              <a:rPr lang="en-US" dirty="0">
                <a:latin typeface="Consolas" pitchFamily="49" charset="0"/>
              </a:rPr>
              <a:t>"};</a:t>
            </a:r>
          </a:p>
          <a:p>
            <a:r>
              <a:rPr lang="en-US" b="1" dirty="0">
                <a:latin typeface="Consolas" pitchFamily="49" charset="0"/>
              </a:rPr>
              <a:t>    char *temp = p[0];</a:t>
            </a:r>
          </a:p>
          <a:p>
            <a:r>
              <a:rPr lang="en-US" dirty="0">
                <a:latin typeface="Consolas" pitchFamily="49" charset="0"/>
              </a:rPr>
              <a:t>    p[0] = p[2];</a:t>
            </a:r>
          </a:p>
          <a:p>
            <a:r>
              <a:rPr lang="en-US" dirty="0">
                <a:latin typeface="Consolas" pitchFamily="49" charset="0"/>
              </a:rPr>
              <a:t>    p[2] = p[1];</a:t>
            </a:r>
          </a:p>
          <a:p>
            <a:r>
              <a:rPr lang="en-US" dirty="0">
                <a:latin typeface="Consolas" pitchFamily="49" charset="0"/>
              </a:rPr>
              <a:t>    p[1] = temp;</a:t>
            </a:r>
          </a:p>
          <a:p>
            <a:r>
              <a:rPr lang="en-US" dirty="0">
                <a:latin typeface="Consolas" pitchFamily="49" charset="0"/>
              </a:rPr>
              <a:t> 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&lt;=2;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("%.15s\n", p[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]);</a:t>
            </a:r>
          </a:p>
          <a:p>
            <a:r>
              <a:rPr lang="en-US" dirty="0" smtClean="0">
                <a:latin typeface="Consolas" pitchFamily="49" charset="0"/>
              </a:rPr>
              <a:t>    return 0;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782270"/>
            <a:ext cx="32004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 err="1"/>
              <a:t>defghi</a:t>
            </a:r>
            <a:endParaRPr lang="en-US" dirty="0"/>
          </a:p>
          <a:p>
            <a:r>
              <a:rPr lang="en-US" dirty="0" err="1"/>
              <a:t>jklmnopqrst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Satır sütun sayısını kullanıcıdan alarak iki matris okuyup bunların toplamını bulup yazdıran bir program yazınız.</a:t>
            </a:r>
          </a:p>
          <a:p>
            <a:pPr lvl="1"/>
            <a:r>
              <a:rPr lang="tr-TR" dirty="0" smtClean="0"/>
              <a:t>Matris toplama A ve B matrisleri için şöyle tanımlanmaktadır.</a:t>
            </a:r>
            <a:endParaRPr lang="en-US" dirty="0"/>
          </a:p>
        </p:txBody>
      </p:sp>
      <p:pic>
        <p:nvPicPr>
          <p:cNvPr id="1026" name="Picture 2" descr=" [a_(11) a_(12); a_(21) a_(22)]+[b_(11) b_(12); b_(21) b_(22)]=[a_(11)+b_(11) a_(12)+b_(12); a_(21)+b_(21) a_(22)+b_(22)]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09598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r>
              <a:rPr lang="en-US" dirty="0" smtClean="0"/>
              <a:t>-</a:t>
            </a:r>
            <a:r>
              <a:rPr lang="tr-TR" dirty="0" smtClean="0"/>
              <a:t>Çıkış</a:t>
            </a:r>
          </a:p>
          <a:p>
            <a:r>
              <a:rPr lang="tr-TR" dirty="0" smtClean="0"/>
              <a:t>Dosya G/Ç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Dizisine İşaret Eden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 char *name[] = {"Illegal month", "Jan", "Feb", "Mar" };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25296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657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 char **q = name; 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   /* </a:t>
            </a:r>
            <a:r>
              <a:rPr lang="en-US" b="1" dirty="0">
                <a:latin typeface="Consolas" pitchFamily="49" charset="0"/>
              </a:rPr>
              <a:t>q = &amp;name[0]; </a:t>
            </a:r>
            <a:r>
              <a:rPr lang="en-US" b="1" dirty="0" smtClean="0">
                <a:latin typeface="Consolas" pitchFamily="49" charset="0"/>
              </a:rPr>
              <a:t>*/</a:t>
            </a:r>
            <a:endParaRPr lang="en-US" b="1" dirty="0">
              <a:latin typeface="Consolas" pitchFamily="49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56364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247900" y="4634299"/>
            <a:ext cx="304800" cy="332601"/>
            <a:chOff x="2247900" y="4634299"/>
            <a:chExt cx="304800" cy="332601"/>
          </a:xfrm>
        </p:grpSpPr>
        <p:sp>
          <p:nvSpPr>
            <p:cNvPr id="5" name="Rectangle 4"/>
            <p:cNvSpPr/>
            <p:nvPr/>
          </p:nvSpPr>
          <p:spPr>
            <a:xfrm>
              <a:off x="2247900" y="4634299"/>
              <a:ext cx="304800" cy="332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362200" y="4800600"/>
              <a:ext cx="7620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16200000" flipH="1">
            <a:off x="2693942" y="4572001"/>
            <a:ext cx="315958" cy="9032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4281100"/>
            <a:ext cx="533400" cy="36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3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Pointer Dizisine İşaret Eden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</a:t>
            </a:r>
            <a:r>
              <a:rPr lang="en-US" dirty="0" smtClean="0">
                <a:latin typeface="Consolas" pitchFamily="49" charset="0"/>
              </a:rPr>
              <a:t>**q;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char *name[] = {"Illegal month", "Jan", "Feb", "Mar" };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</a:rPr>
              <a:t>q = name; 	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("%.15s", </a:t>
            </a:r>
            <a:r>
              <a:rPr lang="en-US" dirty="0" smtClean="0">
                <a:latin typeface="Consolas" pitchFamily="49" charset="0"/>
              </a:rPr>
              <a:t>*q);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2864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247900" y="4010799"/>
            <a:ext cx="304800" cy="332601"/>
            <a:chOff x="2247900" y="4634299"/>
            <a:chExt cx="304800" cy="332601"/>
          </a:xfrm>
        </p:grpSpPr>
        <p:sp>
          <p:nvSpPr>
            <p:cNvPr id="5" name="Rectangle 4"/>
            <p:cNvSpPr/>
            <p:nvPr/>
          </p:nvSpPr>
          <p:spPr>
            <a:xfrm>
              <a:off x="2247900" y="4634299"/>
              <a:ext cx="304800" cy="332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362200" y="4800600"/>
              <a:ext cx="7620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16200000" flipH="1">
            <a:off x="2693942" y="3948501"/>
            <a:ext cx="315958" cy="9032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657600"/>
            <a:ext cx="533400" cy="36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371600" y="6135469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Illegal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Pointer Dizisine İşaret Eden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</a:t>
            </a:r>
            <a:r>
              <a:rPr lang="en-US" dirty="0" smtClean="0">
                <a:latin typeface="Consolas" pitchFamily="49" charset="0"/>
              </a:rPr>
              <a:t>**q;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char *name[] = {"Illegal month", "Jan", "Feb", "Mar" };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</a:rPr>
              <a:t>q </a:t>
            </a:r>
            <a:r>
              <a:rPr lang="en-US" b="1" dirty="0">
                <a:latin typeface="Consolas" pitchFamily="49" charset="0"/>
              </a:rPr>
              <a:t>= name; </a:t>
            </a:r>
            <a:r>
              <a:rPr lang="en-US" b="1" dirty="0" smtClean="0">
                <a:latin typeface="Consolas" pitchFamily="49" charset="0"/>
              </a:rPr>
              <a:t>	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("%.15s", q</a:t>
            </a:r>
            <a:r>
              <a:rPr lang="en-US" dirty="0" smtClean="0">
                <a:latin typeface="Consolas" pitchFamily="49" charset="0"/>
              </a:rPr>
              <a:t>[0]);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2864"/>
            <a:ext cx="4033838" cy="199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247900" y="4010799"/>
            <a:ext cx="304800" cy="332601"/>
            <a:chOff x="2247900" y="4634299"/>
            <a:chExt cx="304800" cy="332601"/>
          </a:xfrm>
        </p:grpSpPr>
        <p:sp>
          <p:nvSpPr>
            <p:cNvPr id="5" name="Rectangle 4"/>
            <p:cNvSpPr/>
            <p:nvPr/>
          </p:nvSpPr>
          <p:spPr>
            <a:xfrm>
              <a:off x="2247900" y="4634299"/>
              <a:ext cx="304800" cy="332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362200" y="4800600"/>
              <a:ext cx="7620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 rot="16200000" flipH="1">
            <a:off x="2693942" y="3948501"/>
            <a:ext cx="315958" cy="9032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657600"/>
            <a:ext cx="533400" cy="36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371600" y="6135469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Illegal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Komut Satırı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Programlar bazen çalışmanın başında veya çalışma esnasında giriş verisi alabilirler.</a:t>
            </a:r>
            <a:endParaRPr lang="tr-TR" dirty="0"/>
          </a:p>
          <a:p>
            <a:r>
              <a:rPr lang="en-US" dirty="0" smtClean="0"/>
              <a:t>C</a:t>
            </a:r>
            <a:r>
              <a:rPr lang="tr-TR" dirty="0" smtClean="0"/>
              <a:t> de</a:t>
            </a:r>
            <a:r>
              <a:rPr lang="en-US" dirty="0" smtClean="0"/>
              <a:t>, main program f</a:t>
            </a:r>
            <a:r>
              <a:rPr lang="tr-TR" dirty="0" smtClean="0"/>
              <a:t>onksiyonuna çalışmaya başlarken komut satırından argüman aktarılabilir</a:t>
            </a:r>
            <a:r>
              <a:rPr lang="tr-TR" dirty="0"/>
              <a:t>.</a:t>
            </a:r>
            <a:endParaRPr lang="tr-TR" dirty="0" smtClean="0"/>
          </a:p>
          <a:p>
            <a:r>
              <a:rPr lang="tr-TR" dirty="0" smtClean="0"/>
              <a:t>Bu argümanlar için main fonksiyonunda iki tane parametre tanımlanır.</a:t>
            </a:r>
            <a:endParaRPr lang="en-US" dirty="0" smtClean="0"/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: </a:t>
            </a:r>
            <a:r>
              <a:rPr lang="tr-TR" dirty="0" smtClean="0"/>
              <a:t>Programa verilen argümanların sayısını belirtir.</a:t>
            </a:r>
            <a:endParaRPr lang="en-US" dirty="0" smtClean="0"/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: </a:t>
            </a:r>
            <a:r>
              <a:rPr lang="tr-TR" dirty="0" smtClean="0"/>
              <a:t>Pointer dizisi</a:t>
            </a:r>
            <a:r>
              <a:rPr lang="en-US" dirty="0" smtClean="0"/>
              <a:t>ne  </a:t>
            </a:r>
            <a:r>
              <a:rPr lang="tr-TR" dirty="0" smtClean="0"/>
              <a:t>iş</a:t>
            </a:r>
            <a:r>
              <a:rPr lang="en-US" dirty="0" err="1" smtClean="0"/>
              <a:t>aret</a:t>
            </a:r>
            <a:r>
              <a:rPr lang="en-US" dirty="0" smtClean="0"/>
              <a:t> </a:t>
            </a:r>
            <a:r>
              <a:rPr lang="en-US" dirty="0" err="1" smtClean="0"/>
              <a:t>eden</a:t>
            </a:r>
            <a:r>
              <a:rPr lang="en-US" dirty="0" smtClean="0"/>
              <a:t> pointer:</a:t>
            </a:r>
            <a:r>
              <a:rPr lang="tr-TR" dirty="0" smtClean="0"/>
              <a:t> Her bir pointer bir argümana işaret eder.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57200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argc</a:t>
            </a:r>
            <a:r>
              <a:rPr lang="en-US" dirty="0">
                <a:latin typeface="Consolas" pitchFamily="49" charset="0"/>
              </a:rPr>
              <a:t>, char **</a:t>
            </a:r>
            <a:r>
              <a:rPr lang="en-US" dirty="0" err="1">
                <a:latin typeface="Consolas" pitchFamily="49" charset="0"/>
              </a:rPr>
              <a:t>argv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tr-TR" dirty="0" smtClean="0">
                <a:latin typeface="Consolas" pitchFamily="49" charset="0"/>
              </a:rPr>
              <a:t>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return </a:t>
            </a:r>
            <a:r>
              <a:rPr lang="en-US" dirty="0">
                <a:latin typeface="Consolas" pitchFamily="49" charset="0"/>
              </a:rPr>
              <a:t>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5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Komut Satırı Argümanları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tr-TR" dirty="0" smtClean="0"/>
              <a:t>Çalıştırma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tr-TR" dirty="0" smtClean="0"/>
              <a:t>Çıktı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594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/* program echo */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argc</a:t>
            </a:r>
            <a:r>
              <a:rPr lang="en-US" dirty="0">
                <a:latin typeface="Consolas" pitchFamily="49" charset="0"/>
              </a:rPr>
              <a:t>, char </a:t>
            </a: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tr-TR" dirty="0" smtClean="0">
                <a:latin typeface="Consolas" pitchFamily="49" charset="0"/>
              </a:rPr>
              <a:t>[]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 </a:t>
            </a:r>
            <a:r>
              <a:rPr lang="en-US" dirty="0" err="1">
                <a:latin typeface="Consolas" pitchFamily="49" charset="0"/>
              </a:rPr>
              <a:t>argc</a:t>
            </a:r>
            <a:r>
              <a:rPr lang="en-US" dirty="0">
                <a:latin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("%s ", </a:t>
            </a:r>
            <a:r>
              <a:rPr lang="en-US" dirty="0" err="1">
                <a:latin typeface="Consolas" pitchFamily="49" charset="0"/>
              </a:rPr>
              <a:t>argv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0960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cho.exe hello, world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22299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echo.exe  hello, world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97275"/>
            <a:ext cx="4483875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4144</TotalTime>
  <Words>3025</Words>
  <Application>Microsoft Office PowerPoint</Application>
  <PresentationFormat>Ekran Gösterisi (4:3)</PresentationFormat>
  <Paragraphs>574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Pointer Dizileri Tekrar ve Kütüphane Fonksiyonları</vt:lpstr>
      <vt:lpstr>Karakter Dizileri ve Pointerlar</vt:lpstr>
      <vt:lpstr>Tek Boyutlu Pointer Dizisi ve 2 Boyutlu Dizi</vt:lpstr>
      <vt:lpstr>Tek Boyutlu Pointer Dizisi ve 2 Boyutlu Dizi</vt:lpstr>
      <vt:lpstr>Pointer Dizisine İşaret Eden Pointer</vt:lpstr>
      <vt:lpstr>Pointer Dizisine İşaret Eden Pointer</vt:lpstr>
      <vt:lpstr>Pointer Dizisine İşaret Eden Pointer</vt:lpstr>
      <vt:lpstr>Komut Satırı Argümanları</vt:lpstr>
      <vt:lpstr>Komut Satırı Argümanları</vt:lpstr>
      <vt:lpstr>Pointerlar ve Fonksiyon Argümanları</vt:lpstr>
      <vt:lpstr>Pointerlar ve Fonksiyon Argümanları</vt:lpstr>
      <vt:lpstr>Fonksiyonlardan adres döndürme</vt:lpstr>
      <vt:lpstr>C Standard Kütüphane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Metin Fonksiyonları</vt:lpstr>
      <vt:lpstr>&lt;string.h&gt;: Mem… Fonksiyonları</vt:lpstr>
      <vt:lpstr>ctype.h Karakter Testi ve Dönüştürme</vt:lpstr>
      <vt:lpstr>ctype.h Karakter Testi ve Dönüştürme</vt:lpstr>
      <vt:lpstr>ctype.h Karakter Testi ve Dönüştürme</vt:lpstr>
      <vt:lpstr>Alıştırma</vt:lpstr>
      <vt:lpstr>Math Kütüphanesi</vt:lpstr>
      <vt:lpstr>Dinamik (değişken) Hafıza Ayırma</vt:lpstr>
      <vt:lpstr>malloc() fonksiyonu</vt:lpstr>
      <vt:lpstr>calloc() Fonksiyonu</vt:lpstr>
      <vt:lpstr>free() Fonksiyonu</vt:lpstr>
      <vt:lpstr>Statik (durağan) Hafıza Ayırma</vt:lpstr>
      <vt:lpstr>Dinamik Hafıza Ayırma</vt:lpstr>
      <vt:lpstr>Dinamik Hafıza Ayırma</vt:lpstr>
      <vt:lpstr>Ayrılan Alanın Büyüklüğünü Değiştirme</vt:lpstr>
      <vt:lpstr>Dizi Pointerları ve Dinamik Hafıza Ayırma</vt:lpstr>
      <vt:lpstr>Ne zaman dinamik hafıza ayırma?</vt:lpstr>
      <vt:lpstr>Alıştırma</vt:lpstr>
      <vt:lpstr>Haftaya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adaskin</dc:creator>
  <cp:lastModifiedBy>pc1</cp:lastModifiedBy>
  <cp:revision>206</cp:revision>
  <dcterms:created xsi:type="dcterms:W3CDTF">2016-11-17T18:54:33Z</dcterms:created>
  <dcterms:modified xsi:type="dcterms:W3CDTF">2019-11-29T07:00:44Z</dcterms:modified>
</cp:coreProperties>
</file>