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60"/>
  </p:notesMasterIdLst>
  <p:sldIdLst>
    <p:sldId id="256" r:id="rId3"/>
    <p:sldId id="278" r:id="rId4"/>
    <p:sldId id="291" r:id="rId5"/>
    <p:sldId id="257" r:id="rId6"/>
    <p:sldId id="258" r:id="rId7"/>
    <p:sldId id="259" r:id="rId8"/>
    <p:sldId id="299" r:id="rId9"/>
    <p:sldId id="300" r:id="rId10"/>
    <p:sldId id="301" r:id="rId11"/>
    <p:sldId id="261" r:id="rId12"/>
    <p:sldId id="307" r:id="rId13"/>
    <p:sldId id="304" r:id="rId14"/>
    <p:sldId id="306" r:id="rId15"/>
    <p:sldId id="309" r:id="rId16"/>
    <p:sldId id="310" r:id="rId17"/>
    <p:sldId id="311" r:id="rId18"/>
    <p:sldId id="312" r:id="rId19"/>
    <p:sldId id="313" r:id="rId20"/>
    <p:sldId id="294" r:id="rId21"/>
    <p:sldId id="316" r:id="rId22"/>
    <p:sldId id="314" r:id="rId23"/>
    <p:sldId id="317" r:id="rId24"/>
    <p:sldId id="322" r:id="rId25"/>
    <p:sldId id="323" r:id="rId26"/>
    <p:sldId id="319" r:id="rId27"/>
    <p:sldId id="320" r:id="rId28"/>
    <p:sldId id="321" r:id="rId29"/>
    <p:sldId id="260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89" r:id="rId38"/>
    <p:sldId id="271" r:id="rId39"/>
    <p:sldId id="272" r:id="rId40"/>
    <p:sldId id="329" r:id="rId41"/>
    <p:sldId id="330" r:id="rId42"/>
    <p:sldId id="331" r:id="rId43"/>
    <p:sldId id="332" r:id="rId44"/>
    <p:sldId id="333" r:id="rId45"/>
    <p:sldId id="325" r:id="rId46"/>
    <p:sldId id="326" r:id="rId47"/>
    <p:sldId id="327" r:id="rId48"/>
    <p:sldId id="328" r:id="rId49"/>
    <p:sldId id="324" r:id="rId50"/>
    <p:sldId id="275" r:id="rId51"/>
    <p:sldId id="276" r:id="rId52"/>
    <p:sldId id="277" r:id="rId53"/>
    <p:sldId id="334" r:id="rId54"/>
    <p:sldId id="335" r:id="rId55"/>
    <p:sldId id="336" r:id="rId56"/>
    <p:sldId id="337" r:id="rId57"/>
    <p:sldId id="338" r:id="rId58"/>
    <p:sldId id="339" r:id="rId59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Noto Sans CJK SC Regular" charset="0"/>
        <a:cs typeface="Noto Sans CJK SC Regula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1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figures are taken from docs.oracle.com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600D13D5-EAD2-47D2-8F7D-C072B2A4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940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ABD991C2-A807-4467-B540-F4AA69BA83CA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11839F61-0A52-42C0-98E9-838A839AB2A5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4B4D916B-D2C7-4A73-B7C2-C3AEEA7D6715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96918579-818A-45DD-8525-73C344C5A342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482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3B908AD9-B336-42AC-8E70-333DAC6A79CF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584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18B0111D-6A35-4A6F-9768-03202B747E81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686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E497FEB8-7CB6-40C0-9BD4-5768AA97D2C7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789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61F1D2C8-B4CB-4E93-9D15-B85DE07E47AB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891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F9E08EBB-C0E6-4908-94BF-D19713CA996F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994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910FB24D-DCCE-452A-83DC-3A76D48F4497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096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910FB24D-DCCE-452A-83DC-3A76D48F4497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096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4785AF90-1078-45F8-B0D1-618DDD3F7C7C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4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B6B33859-66F6-4E91-9B97-02131C37BFD8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198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9BC4FFE5-686F-4E22-AE8C-A8DE8F213A03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301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3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9B9D8959-73B7-459C-96F0-A5F573DF9A86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60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7C4AA2CA-19A0-49D1-8C0E-E16D65940FB4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710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773792EA-638C-42C5-9E6B-DD3EB7DCE5B2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813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D98EC583-C968-4F09-AC13-762FE9903010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403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1690958B-818B-41F8-8F35-5C8E24684163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5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C983839-4184-4504-B460-7F1AEB501C91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70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4DBD8237-A94A-49DA-A52D-782482B58FCC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9124AD58-A0B9-4FF5-8BAC-197E24641417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11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F9E08EBB-C0E6-4908-94BF-D19713CA996F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12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994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4DBD8237-A94A-49DA-A52D-782482B58FCC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4DBD8237-A94A-49DA-A52D-782482B58FCC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EA09F-CF88-4D5B-84DB-58C36E1679A7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2D2FD-6178-48B7-94C0-217FDF6D6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00953-2D99-4AD4-9DC4-51AB9E207039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4FE85-073B-4B4B-9F4B-E8EA57974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3973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3973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6A9E-F7BC-4232-BC87-C65F721FD89F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14D5E-FDD5-4E4E-BC98-0B87863C9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86200"/>
            <a:ext cx="6854825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A060A-E603-4472-B6ED-F2C7F57693EA}" type="datetime1">
              <a:rPr lang="en-US" smtClean="0"/>
              <a:t>12/13/2018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781C6-C560-4449-9F82-3DE377EFE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3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14B9-3E8A-4990-89EF-C3DC987998B5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CD0B6-3907-4FEA-A1DE-0D4B5728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9DE93-6621-446B-ABEA-5058DCDBF892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70135-736B-4404-8870-6B7FB446D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6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EB5F-C2FC-46FB-9107-D911DCB15B4E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8DE62-F69D-4A7C-B1EA-1606E616C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7013" cy="571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037012" cy="571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954B-48DE-48E3-B9CF-902C0C19A800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7B463-D550-41A5-8277-F1CC60C6D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ABD9-1019-458B-B78B-D9E00DF95DCA}" type="datetime1">
              <a:rPr lang="en-US" smtClean="0"/>
              <a:t>12/13/2018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EFA2-1322-44F1-9F03-2319C8121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E1B73-6350-4248-987D-0E63D0489852}" type="datetime1">
              <a:rPr lang="en-US" smtClean="0"/>
              <a:t>12/13/2018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93EA-D6A4-4B57-9388-BBF890261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5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C78A2-F79A-486D-B670-232834736CED}" type="datetime1">
              <a:rPr lang="en-US" smtClean="0"/>
              <a:t>12/13/2018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B39CA-002E-41E6-A788-F4C115F15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73C0C-DA29-4248-ADA5-05CFA234DFE0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76CE-4174-4AE5-8B2F-60430044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65CBE-A61E-44CA-A76C-83CDF55A33A4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14C96-E743-4195-96A0-1972516F2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09C3E-2070-4116-B798-1C620AE84A39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0FE9E-CFF3-4760-A552-8FF2A7B6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5E253-D178-4E89-A551-2BB27B2E4D78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5C258-BFD1-4259-9C70-5822FD17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6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5812" cy="632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8213" cy="632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48691-C6FE-4F46-96B6-A702BC278EF7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3047F-F1A2-4DA0-9ACD-6C7ED3E1A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18C9-5FE2-477F-A07F-C9331E5B3CF6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1F218-46B1-4A89-9F44-A78754528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3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3973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8BE5F-F7CD-44C4-BC4C-8B803CBDAEA2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ECC4F-A2B4-44DF-9422-160C50AAA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C763-A3C8-4BE1-ACD9-B999AF52F7EE}" type="datetime1">
              <a:rPr lang="en-US" smtClean="0"/>
              <a:t>12/13/2018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2B1E3-8B7B-455C-910B-4CB560FE5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4F87-7FF6-48E1-978E-A0346EEA21A0}" type="datetime1">
              <a:rPr lang="en-US" smtClean="0"/>
              <a:t>12/13/2018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EFBC4-A084-4A43-B0BB-B1719D19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EA903-3F99-4B4C-9AC4-40ACB6EE07AF}" type="datetime1">
              <a:rPr lang="en-US" smtClean="0"/>
              <a:t>12/13/2018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D5FE4-D5C9-47E6-8B23-8F6F3376C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F578-98A7-4FE9-B66E-51F7112D0B5A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E7DB-6F4A-41AC-B7FA-FE3713CF7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366B-4A6C-45DE-9A7B-49BB4676B525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1A3E-0C37-47AD-929C-29261F221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 hidden="1"/>
          <p:cNvSpPr>
            <a:spLocks noChangeShapeType="1"/>
          </p:cNvSpPr>
          <p:nvPr/>
        </p:nvSpPr>
        <p:spPr bwMode="auto">
          <a:xfrm>
            <a:off x="457200" y="6353175"/>
            <a:ext cx="8229600" cy="1588"/>
          </a:xfrm>
          <a:prstGeom prst="line">
            <a:avLst/>
          </a:prstGeom>
          <a:noFill/>
          <a:ln w="9360">
            <a:solidFill>
              <a:srgbClr val="9FB8C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Line 2" hidden="1"/>
          <p:cNvSpPr>
            <a:spLocks noChangeShapeType="1"/>
          </p:cNvSpPr>
          <p:nvPr/>
        </p:nvSpPr>
        <p:spPr bwMode="auto">
          <a:xfrm>
            <a:off x="457200" y="1143000"/>
            <a:ext cx="8229600" cy="1588"/>
          </a:xfrm>
          <a:prstGeom prst="line">
            <a:avLst/>
          </a:prstGeom>
          <a:noFill/>
          <a:ln w="9360">
            <a:solidFill>
              <a:srgbClr val="9FB8C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AutoShape 3" hidden="1"/>
          <p:cNvSpPr>
            <a:spLocks noChangeArrowheads="1"/>
          </p:cNvSpPr>
          <p:nvPr/>
        </p:nvSpPr>
        <p:spPr bwMode="auto">
          <a:xfrm rot="5400000">
            <a:off x="422275" y="6467475"/>
            <a:ext cx="190500" cy="120650"/>
          </a:xfrm>
          <a:custGeom>
            <a:avLst/>
            <a:gdLst>
              <a:gd name="T0" fmla="*/ 190500 w 190500"/>
              <a:gd name="T1" fmla="*/ 60325 h 120650"/>
              <a:gd name="T2" fmla="*/ 95250 w 190500"/>
              <a:gd name="T3" fmla="*/ 120650 h 120650"/>
              <a:gd name="T4" fmla="*/ 0 w 190500"/>
              <a:gd name="T5" fmla="*/ 60325 h 120650"/>
              <a:gd name="T6" fmla="*/ 95250 w 190500"/>
              <a:gd name="T7" fmla="*/ 0 h 1206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0500"/>
              <a:gd name="T13" fmla="*/ 0 h 120650"/>
              <a:gd name="T14" fmla="*/ 190500 w 1905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0" h="120650">
                <a:moveTo>
                  <a:pt x="0" y="334"/>
                </a:moveTo>
                <a:lnTo>
                  <a:pt x="0" y="0"/>
                </a:lnTo>
                <a:lnTo>
                  <a:pt x="530" y="334"/>
                </a:lnTo>
                <a:lnTo>
                  <a:pt x="0" y="334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  <a:effectLst>
            <a:outerShdw dist="25560" dir="5400000" algn="ctr" rotWithShape="0">
              <a:srgbClr val="000000">
                <a:alpha val="40033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886200"/>
            <a:ext cx="6854825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400800" y="6354763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41BA5214-4C5D-423F-B8C0-C4B1289DD2FD}" type="datetime1">
              <a:rPr lang="en-US" smtClean="0"/>
              <a:t>12/13/2018</a:t>
            </a:fld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898775" y="6354763"/>
            <a:ext cx="3475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1216025" y="6354763"/>
            <a:ext cx="1216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1E4468D1-35FF-4F62-AB63-FD2E21B47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  <a:headEnd/>
            <a:tailEnd/>
          </a:ln>
          <a:effectLst>
            <a:outerShdw dist="25560" dir="5400000" algn="ctr" rotWithShape="0">
              <a:srgbClr val="000000">
                <a:alpha val="40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  <a:headEnd/>
            <a:tailEnd/>
          </a:ln>
          <a:effectLst>
            <a:outerShdw dist="25560" dir="5400000" algn="ctr" rotWithShape="0">
              <a:srgbClr val="000000">
                <a:alpha val="40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rgbClr val="727CA3"/>
          </a:solidFill>
          <a:ln>
            <a:noFill/>
          </a:ln>
          <a:effectLst>
            <a:outerShdw dist="25560" dir="5400000" algn="ctr" rotWithShape="0">
              <a:srgbClr val="000000">
                <a:alpha val="40033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rgbClr val="9FB8CD"/>
          </a:solidFill>
          <a:ln>
            <a:noFill/>
          </a:ln>
          <a:effectLst>
            <a:outerShdw dist="25560" dir="5400000" algn="ctr" rotWithShape="0">
              <a:srgbClr val="000000">
                <a:alpha val="40033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457200" y="6353175"/>
            <a:ext cx="8229600" cy="1588"/>
          </a:xfrm>
          <a:prstGeom prst="line">
            <a:avLst/>
          </a:prstGeom>
          <a:noFill/>
          <a:ln w="9360">
            <a:solidFill>
              <a:srgbClr val="9FB8C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457200" y="1143000"/>
            <a:ext cx="8229600" cy="1588"/>
          </a:xfrm>
          <a:prstGeom prst="line">
            <a:avLst/>
          </a:prstGeom>
          <a:noFill/>
          <a:ln w="9360">
            <a:solidFill>
              <a:srgbClr val="9FB8C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 rot="5400000">
            <a:off x="422275" y="6467475"/>
            <a:ext cx="190500" cy="120650"/>
          </a:xfrm>
          <a:custGeom>
            <a:avLst/>
            <a:gdLst>
              <a:gd name="T0" fmla="*/ 190500 w 190500"/>
              <a:gd name="T1" fmla="*/ 60325 h 120650"/>
              <a:gd name="T2" fmla="*/ 95250 w 190500"/>
              <a:gd name="T3" fmla="*/ 120650 h 120650"/>
              <a:gd name="T4" fmla="*/ 0 w 190500"/>
              <a:gd name="T5" fmla="*/ 60325 h 120650"/>
              <a:gd name="T6" fmla="*/ 95250 w 190500"/>
              <a:gd name="T7" fmla="*/ 0 h 1206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0500"/>
              <a:gd name="T13" fmla="*/ 0 h 120650"/>
              <a:gd name="T14" fmla="*/ 190500 w 1905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0" h="120650">
                <a:moveTo>
                  <a:pt x="0" y="334"/>
                </a:moveTo>
                <a:lnTo>
                  <a:pt x="0" y="0"/>
                </a:lnTo>
                <a:lnTo>
                  <a:pt x="530" y="334"/>
                </a:lnTo>
                <a:lnTo>
                  <a:pt x="0" y="334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  <a:effectLst>
            <a:outerShdw dist="25560" dir="5400000" algn="ctr" rotWithShape="0">
              <a:srgbClr val="000000">
                <a:alpha val="40033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6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400800" y="6356350"/>
            <a:ext cx="2286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 smtClean="0">
                <a:solidFill>
                  <a:srgbClr val="464653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D5C5D88-77E8-4A54-8472-C40106FA31FB}" type="datetime1">
              <a:rPr lang="en-US" smtClean="0"/>
              <a:t>12/13/2018</a:t>
            </a:fld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775" y="6356350"/>
            <a:ext cx="1978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 smtClean="0">
                <a:solidFill>
                  <a:srgbClr val="464653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415C84E-1E2A-4773-96CD-3DE1DCC53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6425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Gill Sans MT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libc/manual/html_node/index.html#SEC_Contents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 de I/O Stream</a:t>
            </a:r>
            <a:r>
              <a:rPr lang="tr-TR" sz="2400" dirty="0" smtClean="0"/>
              <a:t>ler </a:t>
            </a:r>
            <a:r>
              <a:rPr lang="en-US" sz="2400" dirty="0" smtClean="0"/>
              <a:t>(g</a:t>
            </a:r>
            <a:r>
              <a:rPr lang="tr-TR" sz="2400" dirty="0" smtClean="0"/>
              <a:t>iriş/çıkış bilgi akıntıları</a:t>
            </a:r>
            <a:r>
              <a:rPr lang="en-US" sz="2400" dirty="0" smtClean="0"/>
              <a:t>)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105400"/>
            <a:ext cx="6858000" cy="533400"/>
          </a:xfrm>
        </p:spPr>
        <p:txBody>
          <a:bodyPr lIns="90000" tIns="45000" rIns="90000" bIns="45000"/>
          <a:lstStyle/>
          <a:p>
            <a:pPr marL="0" indent="0" algn="r" eaLnBrk="1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tr-TR" sz="2000" dirty="0" smtClean="0">
                <a:solidFill>
                  <a:srgbClr val="464653"/>
                </a:solidFill>
                <a:latin typeface="Bookman Old Style" charset="0"/>
              </a:rPr>
              <a:t>Ders 12</a:t>
            </a:r>
            <a:endParaRPr lang="en-US" sz="2000" dirty="0" smtClean="0">
              <a:solidFill>
                <a:srgbClr val="464653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F1781C6-C560-4449-9F82-3DE377EFE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Bir dosyaya </a:t>
            </a:r>
            <a:r>
              <a:rPr lang="en-US" dirty="0" smtClean="0"/>
              <a:t>stream</a:t>
            </a:r>
            <a:r>
              <a:rPr lang="tr-TR" dirty="0" smtClean="0"/>
              <a:t>in</a:t>
            </a:r>
            <a:r>
              <a:rPr lang="en-US" dirty="0" smtClean="0"/>
              <a:t> </a:t>
            </a:r>
            <a:r>
              <a:rPr lang="tr-TR" dirty="0" smtClean="0"/>
              <a:t>açılması</a:t>
            </a:r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 </a:t>
            </a:r>
            <a:r>
              <a:rPr lang="tr-TR" dirty="0" smtClean="0"/>
              <a:t>fonksiyonuyla yapılır.</a:t>
            </a:r>
            <a:endParaRPr 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683625" cy="5788025"/>
          </a:xfrm>
        </p:spPr>
        <p:txBody>
          <a:bodyPr/>
          <a:lstStyle/>
          <a:p>
            <a:pPr marL="457200" lvl="1" indent="0" eaLnBrk="1" hangingPunct="1"/>
            <a:r>
              <a:rPr lang="en-US" b="1" i="1" dirty="0" smtClean="0">
                <a:latin typeface="Consolas" panose="020B0609020204030204" pitchFamily="49" charset="0"/>
              </a:rPr>
              <a:t>FILE * </a:t>
            </a:r>
            <a:r>
              <a:rPr lang="en-US" b="1" i="1" dirty="0" err="1" smtClean="0">
                <a:latin typeface="Consolas" panose="020B0609020204030204" pitchFamily="49" charset="0"/>
              </a:rPr>
              <a:t>fopen</a:t>
            </a:r>
            <a:r>
              <a:rPr lang="en-US" b="1" i="1" dirty="0" smtClean="0">
                <a:latin typeface="Consolas" panose="020B0609020204030204" pitchFamily="49" charset="0"/>
              </a:rPr>
              <a:t> (</a:t>
            </a:r>
            <a:r>
              <a:rPr lang="en-US" b="1" i="1" dirty="0" err="1" smtClean="0">
                <a:latin typeface="Consolas" panose="020B0609020204030204" pitchFamily="49" charset="0"/>
              </a:rPr>
              <a:t>const</a:t>
            </a:r>
            <a:r>
              <a:rPr lang="en-US" b="1" i="1" dirty="0" smtClean="0">
                <a:latin typeface="Consolas" panose="020B0609020204030204" pitchFamily="49" charset="0"/>
              </a:rPr>
              <a:t> char *</a:t>
            </a:r>
            <a:r>
              <a:rPr lang="tr-TR" b="1" i="1" dirty="0" smtClean="0">
                <a:latin typeface="Consolas" panose="020B0609020204030204" pitchFamily="49" charset="0"/>
              </a:rPr>
              <a:t>dosyismi</a:t>
            </a:r>
            <a:r>
              <a:rPr lang="en-US" b="1" i="1" dirty="0" smtClean="0">
                <a:latin typeface="Consolas" panose="020B0609020204030204" pitchFamily="49" charset="0"/>
              </a:rPr>
              <a:t>, </a:t>
            </a:r>
            <a:r>
              <a:rPr lang="en-US" b="1" i="1" dirty="0" err="1" smtClean="0">
                <a:latin typeface="Consolas" panose="020B0609020204030204" pitchFamily="49" charset="0"/>
              </a:rPr>
              <a:t>const</a:t>
            </a:r>
            <a:r>
              <a:rPr lang="en-US" b="1" i="1" dirty="0" smtClean="0">
                <a:latin typeface="Consolas" panose="020B0609020204030204" pitchFamily="49" charset="0"/>
              </a:rPr>
              <a:t> char *</a:t>
            </a:r>
            <a:r>
              <a:rPr lang="tr-TR" b="1" i="1" dirty="0" smtClean="0">
                <a:latin typeface="Consolas" panose="020B0609020204030204" pitchFamily="49" charset="0"/>
              </a:rPr>
              <a:t>acmatipi</a:t>
            </a:r>
            <a:r>
              <a:rPr lang="en-US" b="1" i="1" dirty="0" smtClean="0"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tr-TR" dirty="0" smtClean="0"/>
              <a:t>dosyaismi ile verilen dosya için </a:t>
            </a:r>
            <a:r>
              <a:rPr lang="en-US" dirty="0" smtClean="0"/>
              <a:t>I/O </a:t>
            </a:r>
            <a:r>
              <a:rPr lang="tr-TR" dirty="0" smtClean="0"/>
              <a:t>streami açar.</a:t>
            </a:r>
          </a:p>
          <a:p>
            <a:pPr lvl="1" eaLnBrk="1" hangingPunct="1"/>
            <a:r>
              <a:rPr lang="tr-TR" dirty="0" smtClean="0"/>
              <a:t>Oluşturulan streame pointer döndürür.</a:t>
            </a:r>
          </a:p>
          <a:p>
            <a:pPr lvl="1" eaLnBrk="1" hangingPunct="1"/>
            <a:endParaRPr lang="tr-TR" dirty="0"/>
          </a:p>
          <a:p>
            <a:pPr lvl="1" eaLnBrk="1" hangingPunct="1"/>
            <a:endParaRPr lang="tr-TR" dirty="0" smtClean="0"/>
          </a:p>
          <a:p>
            <a:pPr lvl="1" eaLnBrk="1" hangingPunct="1"/>
            <a:endParaRPr lang="tr-TR" dirty="0"/>
          </a:p>
          <a:p>
            <a:pPr lvl="1" eaLnBrk="1" hangingPunct="1"/>
            <a:endParaRPr lang="tr-TR" dirty="0" smtClean="0"/>
          </a:p>
          <a:p>
            <a:pPr lvl="1" eaLnBrk="1" hangingPunct="1"/>
            <a:endParaRPr lang="tr-TR" dirty="0" smtClean="0"/>
          </a:p>
          <a:p>
            <a:pPr lvl="1" eaLnBrk="1" hangingPunct="1"/>
            <a:r>
              <a:rPr lang="tr-TR" dirty="0" smtClean="0"/>
              <a:t>Örnek,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91129"/>
              </p:ext>
            </p:extLst>
          </p:nvPr>
        </p:nvGraphicFramePr>
        <p:xfrm>
          <a:off x="152400" y="2286000"/>
          <a:ext cx="8915400" cy="1402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1540"/>
                <a:gridCol w="1945179"/>
                <a:gridCol w="1995927"/>
                <a:gridCol w="2218626"/>
                <a:gridCol w="1864128"/>
              </a:tblGrid>
              <a:tr h="527780"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Açma Tipi(modu)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Açıklama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BaşlangıçPozisyon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Başlangıçİçerik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Dosya bulunamadıysa</a:t>
                      </a:r>
                      <a:endParaRPr lang="en-US" sz="1600" dirty="0"/>
                    </a:p>
                  </a:txBody>
                  <a:tcPr/>
                </a:tc>
              </a:tr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“r”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sadece okuma</a:t>
                      </a:r>
                      <a:r>
                        <a:rPr lang="en-US" sz="1600" dirty="0" smtClean="0"/>
                        <a:t> </a:t>
                      </a:r>
                      <a:r>
                        <a:rPr lang="tr-TR" sz="1600" dirty="0" smtClean="0"/>
                        <a:t>(</a:t>
                      </a:r>
                      <a:r>
                        <a:rPr lang="en-US" sz="1600" dirty="0" smtClean="0"/>
                        <a:t>Read</a:t>
                      </a:r>
                      <a:r>
                        <a:rPr lang="tr-TR" sz="1600" dirty="0" smtClean="0"/>
                        <a:t> only )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Dosyanın başı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Değişmez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 pointer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3000" y="4621163"/>
            <a:ext cx="5715000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FILE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*f;       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okumak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için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f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fopen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geneData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.txt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Stre</a:t>
            </a:r>
            <a:r>
              <a:rPr lang="en-US" dirty="0" smtClean="0"/>
              <a:t>a</a:t>
            </a:r>
            <a:r>
              <a:rPr lang="tr-TR" dirty="0" smtClean="0"/>
              <a:t>min kapatılması</a:t>
            </a:r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Dosya ile bir stream arasındaki bağlantıyı kapatmak için </a:t>
            </a:r>
            <a:endParaRPr lang="en-US" dirty="0" smtClean="0"/>
          </a:p>
          <a:p>
            <a:pPr lvl="1" eaLnBrk="1" hangingPunct="1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fclose</a:t>
            </a:r>
            <a:r>
              <a:rPr lang="en-US" dirty="0" smtClean="0">
                <a:latin typeface="Consolas" panose="020B0609020204030204" pitchFamily="49" charset="0"/>
              </a:rPr>
              <a:t> (FILE *stream)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smtClean="0"/>
              <a:t>fonksiyonu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438400"/>
            <a:ext cx="4572000" cy="26686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FILE *f;        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okumak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için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009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Karakter Okuma</a:t>
            </a:r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fgetc</a:t>
            </a:r>
            <a:r>
              <a:rPr lang="en-US" dirty="0" smtClean="0">
                <a:latin typeface="Consolas" panose="020B0609020204030204" pitchFamily="49" charset="0"/>
              </a:rPr>
              <a:t> (FILE *stream)</a:t>
            </a:r>
          </a:p>
          <a:p>
            <a:pPr lvl="1" eaLnBrk="1" hangingPunct="1"/>
            <a:r>
              <a:rPr lang="tr-TR" dirty="0" smtClean="0"/>
              <a:t>S</a:t>
            </a:r>
            <a:r>
              <a:rPr lang="en-US" dirty="0" err="1" smtClean="0"/>
              <a:t>tream</a:t>
            </a:r>
            <a:r>
              <a:rPr lang="en-US" dirty="0" smtClean="0"/>
              <a:t> stream</a:t>
            </a:r>
            <a:r>
              <a:rPr lang="tr-TR" dirty="0" smtClean="0"/>
              <a:t>’den sıradaki karakteri </a:t>
            </a:r>
            <a:r>
              <a:rPr lang="tr-TR" i="1" dirty="0" smtClean="0"/>
              <a:t>unsigned char </a:t>
            </a:r>
            <a:r>
              <a:rPr lang="tr-TR" dirty="0" smtClean="0"/>
              <a:t>olarak okur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tr-TR" dirty="0" smtClean="0"/>
              <a:t>Eğer hata veya dosya sonu durumu varsa</a:t>
            </a:r>
            <a:r>
              <a:rPr lang="en-US" dirty="0" smtClean="0"/>
              <a:t>, </a:t>
            </a:r>
            <a:r>
              <a:rPr lang="en-US" b="1" i="1" dirty="0" smtClean="0"/>
              <a:t>EOF</a:t>
            </a:r>
            <a:r>
              <a:rPr lang="en-US" dirty="0" smtClean="0"/>
              <a:t> </a:t>
            </a:r>
            <a:r>
              <a:rPr lang="tr-TR" dirty="0" smtClean="0"/>
              <a:t>döndürülür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i="1" dirty="0" err="1" smtClean="0">
                <a:latin typeface="Consolas" panose="020B0609020204030204" pitchFamily="49" charset="0"/>
              </a:rPr>
              <a:t>int</a:t>
            </a:r>
            <a:r>
              <a:rPr lang="en-US" i="1" dirty="0" smtClean="0">
                <a:latin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</a:rPr>
              <a:t>getc</a:t>
            </a:r>
            <a:r>
              <a:rPr lang="en-US" i="1" dirty="0" smtClean="0">
                <a:latin typeface="Consolas" panose="020B0609020204030204" pitchFamily="49" charset="0"/>
              </a:rPr>
              <a:t> (FILE *stream)</a:t>
            </a:r>
          </a:p>
          <a:p>
            <a:pPr lvl="1" eaLnBrk="1" hangingPunct="1"/>
            <a:r>
              <a:rPr lang="en-US" i="1" dirty="0" err="1" smtClean="0"/>
              <a:t>fgetc</a:t>
            </a:r>
            <a:r>
              <a:rPr lang="tr-TR" dirty="0" smtClean="0"/>
              <a:t> gibidir ancak bu fonksiyon makro olarak tanımlanmıştır.</a:t>
            </a:r>
            <a:endParaRPr lang="en-US" dirty="0" smtClean="0"/>
          </a:p>
          <a:p>
            <a:pPr lvl="1" eaLnBrk="1" hangingPunct="1"/>
            <a:r>
              <a:rPr lang="tr-TR" dirty="0" smtClean="0"/>
              <a:t>Sadece tek bir karakterin okunması için kullanılması uygundur.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Dosyadan</a:t>
            </a:r>
            <a:r>
              <a:rPr lang="en-US" dirty="0" smtClean="0"/>
              <a:t> </a:t>
            </a:r>
            <a:r>
              <a:rPr lang="en-US" dirty="0" err="1" smtClean="0"/>
              <a:t>oku</a:t>
            </a:r>
            <a:r>
              <a:rPr lang="tr-TR" dirty="0" smtClean="0"/>
              <a:t>yup ekrana yazdırma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676400"/>
            <a:ext cx="5410200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pPr lvl="1"/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*f;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okumak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için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"geneData.txt"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 == NULL){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((c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(f)) != EOF){</a:t>
            </a:r>
          </a:p>
          <a:p>
            <a:pPr lvl="1"/>
            <a:r>
              <a:rPr lang="en-US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"%c"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c);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pPr lvl="1"/>
            <a:endParaRPr lang="en-US" dirty="0"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4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Dosyadan</a:t>
            </a:r>
            <a:r>
              <a:rPr lang="en-US" dirty="0" smtClean="0"/>
              <a:t> </a:t>
            </a:r>
            <a:r>
              <a:rPr lang="en-US" dirty="0" err="1" smtClean="0"/>
              <a:t>diziye</a:t>
            </a:r>
            <a:r>
              <a:rPr lang="en-US" dirty="0" smtClean="0"/>
              <a:t> </a:t>
            </a:r>
            <a:r>
              <a:rPr lang="en-US" dirty="0" err="1" smtClean="0"/>
              <a:t>okuma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536774"/>
            <a:ext cx="8610600" cy="5245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"geneData.txt"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c, a[40][250];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row = 0, col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((c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getc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(f)) != EOF &amp;&amp; row &lt; 40 &amp;&amp; col &lt; 250){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(c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'\n'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a[row][col++] = c;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a[row++][col]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col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r>
              <a:rPr lang="tr-TR" dirty="0" smtClean="0"/>
              <a:t>ır satır okuma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onsolas" panose="020B0609020204030204" pitchFamily="49" charset="0"/>
              </a:rPr>
              <a:t>char * </a:t>
            </a:r>
            <a:r>
              <a:rPr lang="en-US" sz="2400" dirty="0" err="1">
                <a:latin typeface="Consolas" panose="020B0609020204030204" pitchFamily="49" charset="0"/>
              </a:rPr>
              <a:t>fgets</a:t>
            </a:r>
            <a:r>
              <a:rPr lang="en-US" sz="2400" dirty="0">
                <a:latin typeface="Consolas" panose="020B0609020204030204" pitchFamily="49" charset="0"/>
              </a:rPr>
              <a:t> (char *s,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sayi</a:t>
            </a:r>
            <a:r>
              <a:rPr lang="en-US" sz="2400" dirty="0">
                <a:latin typeface="Consolas" panose="020B0609020204030204" pitchFamily="49" charset="0"/>
              </a:rPr>
              <a:t>, FILE *stream)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tr-TR" dirty="0"/>
              <a:t>S</a:t>
            </a:r>
            <a:r>
              <a:rPr lang="en-US" dirty="0" err="1"/>
              <a:t>tream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tr-TR" i="1" dirty="0"/>
              <a:t>’</a:t>
            </a:r>
            <a:r>
              <a:rPr lang="tr-TR" dirty="0"/>
              <a:t>den yeni bir satır karakterine kadar olan karakterleri </a:t>
            </a:r>
            <a:r>
              <a:rPr lang="tr-TR" dirty="0" smtClean="0"/>
              <a:t>okur.</a:t>
            </a:r>
            <a:endParaRPr lang="en-US" dirty="0"/>
          </a:p>
          <a:p>
            <a:pPr marL="1200150" lvl="2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okunan</a:t>
            </a:r>
            <a:r>
              <a:rPr lang="en-US" dirty="0" smtClean="0"/>
              <a:t> </a:t>
            </a:r>
            <a:r>
              <a:rPr lang="en-US" dirty="0" err="1" smtClean="0"/>
              <a:t>karakterlere</a:t>
            </a:r>
            <a:r>
              <a:rPr lang="en-US" dirty="0" smtClean="0"/>
              <a:t> </a:t>
            </a:r>
            <a:r>
              <a:rPr lang="en-US" dirty="0"/>
              <a:t>‘\n</a:t>
            </a:r>
            <a:r>
              <a:rPr lang="en-US" dirty="0" smtClean="0"/>
              <a:t>’ </a:t>
            </a:r>
            <a:r>
              <a:rPr lang="en-US" dirty="0" err="1" smtClean="0"/>
              <a:t>dahildir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tr-TR" dirty="0"/>
              <a:t>Karakterleri </a:t>
            </a:r>
            <a:r>
              <a:rPr lang="tr-TR" i="1" dirty="0"/>
              <a:t>s</a:t>
            </a:r>
            <a:r>
              <a:rPr lang="tr-TR" dirty="0"/>
              <a:t> de saklar ve sonuna </a:t>
            </a:r>
            <a:r>
              <a:rPr lang="en-US" dirty="0" smtClean="0"/>
              <a:t>‘\0’</a:t>
            </a:r>
            <a:r>
              <a:rPr lang="tr-TR" dirty="0" smtClean="0"/>
              <a:t> </a:t>
            </a:r>
            <a:r>
              <a:rPr lang="tr-TR" dirty="0"/>
              <a:t>ekler</a:t>
            </a:r>
            <a:r>
              <a:rPr lang="en-US" dirty="0"/>
              <a:t>.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tr-TR" dirty="0"/>
              <a:t>Okunan karakter sayısı en fazla</a:t>
            </a:r>
            <a:r>
              <a:rPr lang="en-US" dirty="0"/>
              <a:t> </a:t>
            </a:r>
            <a:r>
              <a:rPr lang="tr-TR" b="1" i="1" dirty="0"/>
              <a:t>sayi</a:t>
            </a:r>
            <a:r>
              <a:rPr lang="en-US" b="1" i="1" dirty="0"/>
              <a:t>-1</a:t>
            </a:r>
            <a:r>
              <a:rPr lang="tr-TR" dirty="0"/>
              <a:t>kadar olabilir.</a:t>
            </a:r>
            <a:endParaRPr lang="en-US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tr-TR" dirty="0"/>
              <a:t>Okunan metinde </a:t>
            </a:r>
            <a:r>
              <a:rPr lang="en-US" dirty="0"/>
              <a:t>null </a:t>
            </a:r>
            <a:r>
              <a:rPr lang="tr-TR" dirty="0"/>
              <a:t>karakter olup olmadığı bilinmez.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gets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tr-TR" dirty="0" smtClean="0"/>
              <a:t>tır-satır okuyup yazdırma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168182"/>
            <a:ext cx="6172200" cy="3699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"geneData.txt"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s[250];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(s, 250, f)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"%.250s"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s);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2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/>
              <a:t> </a:t>
            </a:r>
            <a:r>
              <a:rPr lang="en-US" dirty="0" err="1" smtClean="0"/>
              <a:t>diziye</a:t>
            </a:r>
            <a:r>
              <a:rPr lang="en-US" dirty="0" smtClean="0"/>
              <a:t> </a:t>
            </a:r>
            <a:r>
              <a:rPr lang="en-US" dirty="0" err="1" smtClean="0"/>
              <a:t>okuma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576713"/>
            <a:ext cx="7391400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"geneData.txt"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s[100][250];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row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(s[row], 250, f) != NULL &amp;&amp; row &lt; 100){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"%.250s"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s[row]);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row++;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0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 de </a:t>
            </a:r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getline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ssize_t</a:t>
            </a:r>
            <a:r>
              <a:rPr lang="en-US" dirty="0"/>
              <a:t> </a:t>
            </a:r>
            <a:r>
              <a:rPr lang="en-US" b="1" dirty="0" err="1"/>
              <a:t>getline</a:t>
            </a:r>
            <a:r>
              <a:rPr lang="en-US" dirty="0"/>
              <a:t> </a:t>
            </a:r>
            <a:r>
              <a:rPr lang="en-US" i="1" dirty="0"/>
              <a:t>(char **</a:t>
            </a:r>
            <a:r>
              <a:rPr lang="en-US" i="1" dirty="0" err="1"/>
              <a:t>lineptr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 *n, FILE *stream</a:t>
            </a:r>
            <a:r>
              <a:rPr lang="en-US" i="1" dirty="0" smtClean="0"/>
              <a:t>) </a:t>
            </a:r>
            <a:r>
              <a:rPr lang="en-US" i="1" dirty="0" err="1" smtClean="0"/>
              <a:t>okunan</a:t>
            </a:r>
            <a:r>
              <a:rPr lang="en-US" i="1" dirty="0" smtClean="0"/>
              <a:t> </a:t>
            </a:r>
            <a:r>
              <a:rPr lang="en-US" i="1" dirty="0" err="1" smtClean="0"/>
              <a:t>metn</a:t>
            </a:r>
            <a:r>
              <a:rPr lang="tr-TR" i="1" dirty="0" smtClean="0"/>
              <a:t>i</a:t>
            </a:r>
            <a:r>
              <a:rPr lang="en-US" i="1" dirty="0" smtClean="0"/>
              <a:t>n </a:t>
            </a:r>
            <a:r>
              <a:rPr lang="en-US" i="1" dirty="0" err="1" smtClean="0"/>
              <a:t>uzunlu</a:t>
            </a:r>
            <a:r>
              <a:rPr lang="tr-TR" i="1" dirty="0" smtClean="0"/>
              <a:t>ğunuda n ile gösterilen adrese yazar.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dosyaya yazma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1.</a:t>
            </a:r>
            <a:r>
              <a:rPr lang="tr-TR" dirty="0" smtClean="0"/>
              <a:t> fopen:</a:t>
            </a:r>
            <a:r>
              <a:rPr lang="en-US" dirty="0" smtClean="0"/>
              <a:t> </a:t>
            </a:r>
            <a:r>
              <a:rPr lang="tr-TR" dirty="0" smtClean="0"/>
              <a:t>Dosya ve bağlantı oluştur.</a:t>
            </a:r>
            <a:endParaRPr lang="en-US" dirty="0"/>
          </a:p>
          <a:p>
            <a:r>
              <a:rPr lang="en-US" dirty="0"/>
              <a:t>2. </a:t>
            </a:r>
            <a:r>
              <a:rPr lang="tr-TR" dirty="0" smtClean="0"/>
              <a:t>Datayı yaz</a:t>
            </a:r>
            <a:endParaRPr lang="en-US" dirty="0"/>
          </a:p>
          <a:p>
            <a:r>
              <a:rPr lang="en-US" dirty="0"/>
              <a:t>3. </a:t>
            </a:r>
            <a:r>
              <a:rPr lang="tr-TR" dirty="0" smtClean="0"/>
              <a:t>fclose: Streami kapat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tr-TR" dirty="0" smtClean="0"/>
              <a:t>kütüphanesi fonksiyonları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tdio.h</a:t>
            </a:r>
            <a:r>
              <a:rPr lang="en-US" dirty="0" smtClean="0"/>
              <a:t>,  </a:t>
            </a:r>
            <a:r>
              <a:rPr lang="en-US" dirty="0" err="1" smtClean="0"/>
              <a:t>string.h</a:t>
            </a:r>
            <a:r>
              <a:rPr lang="en-US" dirty="0" smtClean="0"/>
              <a:t>, </a:t>
            </a:r>
            <a:r>
              <a:rPr lang="en-US" dirty="0" err="1" smtClean="0"/>
              <a:t>stdlib.h</a:t>
            </a:r>
            <a:r>
              <a:rPr lang="en-US" dirty="0" smtClean="0"/>
              <a:t>, </a:t>
            </a:r>
            <a:r>
              <a:rPr lang="en-US" dirty="0" err="1" smtClean="0"/>
              <a:t>math.h</a:t>
            </a:r>
            <a:r>
              <a:rPr lang="en-US" dirty="0" smtClean="0"/>
              <a:t>, </a:t>
            </a:r>
            <a:r>
              <a:rPr lang="en-US" dirty="0" err="1" smtClean="0"/>
              <a:t>assert.h</a:t>
            </a:r>
            <a:r>
              <a:rPr lang="en-US" dirty="0" smtClean="0"/>
              <a:t>, </a:t>
            </a:r>
            <a:r>
              <a:rPr lang="en-US" dirty="0" err="1" smtClean="0"/>
              <a:t>time.h</a:t>
            </a:r>
            <a:r>
              <a:rPr lang="en-US" dirty="0" smtClean="0"/>
              <a:t>, </a:t>
            </a:r>
            <a:r>
              <a:rPr lang="en-US" dirty="0" err="1" smtClean="0"/>
              <a:t>ctype.h</a:t>
            </a:r>
            <a:r>
              <a:rPr lang="en-US" dirty="0" smtClean="0"/>
              <a:t>, </a:t>
            </a:r>
            <a:r>
              <a:rPr lang="en-US" dirty="0" err="1" smtClean="0"/>
              <a:t>stdarg.h</a:t>
            </a:r>
            <a:r>
              <a:rPr lang="en-US" dirty="0" smtClean="0"/>
              <a:t>, </a:t>
            </a:r>
            <a:r>
              <a:rPr lang="en-US" dirty="0" err="1" smtClean="0"/>
              <a:t>stddef.h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gcc</a:t>
            </a:r>
            <a:r>
              <a:rPr lang="tr-TR" dirty="0" smtClean="0"/>
              <a:t> de bulunan ve kullanılabilecek fonksiyonlar ve açıklamaları için</a:t>
            </a:r>
            <a:r>
              <a:rPr lang="en-US" dirty="0" smtClean="0"/>
              <a:t>, </a:t>
            </a:r>
            <a:r>
              <a:rPr lang="tr-TR" dirty="0" smtClean="0"/>
              <a:t>gnu websayfasını ziyaret edin.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www.gnu.org/software/libc/manual/html_node/index.html#SEC_Contents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Bir dosyayaya </a:t>
            </a:r>
            <a:r>
              <a:rPr lang="en-US" dirty="0" smtClean="0"/>
              <a:t>stream</a:t>
            </a:r>
            <a:r>
              <a:rPr lang="tr-TR" dirty="0" smtClean="0"/>
              <a:t>in</a:t>
            </a:r>
            <a:r>
              <a:rPr lang="en-US" dirty="0" smtClean="0"/>
              <a:t> </a:t>
            </a:r>
            <a:r>
              <a:rPr lang="tr-TR" dirty="0" smtClean="0"/>
              <a:t>açılması</a:t>
            </a:r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 </a:t>
            </a:r>
            <a:r>
              <a:rPr lang="tr-TR" dirty="0" smtClean="0"/>
              <a:t>fonksiyonuyla yapılır.</a:t>
            </a:r>
            <a:endParaRPr 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683625" cy="5788025"/>
          </a:xfrm>
        </p:spPr>
        <p:txBody>
          <a:bodyPr/>
          <a:lstStyle/>
          <a:p>
            <a:pPr marL="457200" lvl="1" indent="0" eaLnBrk="1" hangingPunct="1"/>
            <a:r>
              <a:rPr lang="en-US" b="1" i="1" dirty="0" smtClean="0">
                <a:latin typeface="Consolas" panose="020B0609020204030204" pitchFamily="49" charset="0"/>
              </a:rPr>
              <a:t>FILE * </a:t>
            </a:r>
            <a:r>
              <a:rPr lang="en-US" b="1" i="1" dirty="0" err="1" smtClean="0">
                <a:latin typeface="Consolas" panose="020B0609020204030204" pitchFamily="49" charset="0"/>
              </a:rPr>
              <a:t>fopen</a:t>
            </a:r>
            <a:r>
              <a:rPr lang="en-US" b="1" i="1" dirty="0" smtClean="0">
                <a:latin typeface="Consolas" panose="020B0609020204030204" pitchFamily="49" charset="0"/>
              </a:rPr>
              <a:t> (</a:t>
            </a:r>
            <a:r>
              <a:rPr lang="en-US" b="1" i="1" dirty="0" err="1" smtClean="0">
                <a:latin typeface="Consolas" panose="020B0609020204030204" pitchFamily="49" charset="0"/>
              </a:rPr>
              <a:t>const</a:t>
            </a:r>
            <a:r>
              <a:rPr lang="en-US" b="1" i="1" dirty="0" smtClean="0">
                <a:latin typeface="Consolas" panose="020B0609020204030204" pitchFamily="49" charset="0"/>
              </a:rPr>
              <a:t> char *</a:t>
            </a:r>
            <a:r>
              <a:rPr lang="tr-TR" b="1" i="1" dirty="0" smtClean="0">
                <a:latin typeface="Consolas" panose="020B0609020204030204" pitchFamily="49" charset="0"/>
              </a:rPr>
              <a:t>dosyismi</a:t>
            </a:r>
            <a:r>
              <a:rPr lang="en-US" b="1" i="1" dirty="0" smtClean="0">
                <a:latin typeface="Consolas" panose="020B0609020204030204" pitchFamily="49" charset="0"/>
              </a:rPr>
              <a:t>, </a:t>
            </a:r>
            <a:r>
              <a:rPr lang="en-US" b="1" i="1" dirty="0" err="1" smtClean="0">
                <a:latin typeface="Consolas" panose="020B0609020204030204" pitchFamily="49" charset="0"/>
              </a:rPr>
              <a:t>const</a:t>
            </a:r>
            <a:r>
              <a:rPr lang="en-US" b="1" i="1" dirty="0" smtClean="0">
                <a:latin typeface="Consolas" panose="020B0609020204030204" pitchFamily="49" charset="0"/>
              </a:rPr>
              <a:t> char *</a:t>
            </a:r>
            <a:r>
              <a:rPr lang="tr-TR" b="1" i="1" dirty="0" smtClean="0">
                <a:latin typeface="Consolas" panose="020B0609020204030204" pitchFamily="49" charset="0"/>
              </a:rPr>
              <a:t>acmatipi</a:t>
            </a:r>
            <a:r>
              <a:rPr lang="en-US" b="1" i="1" dirty="0" smtClean="0"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tr-TR" dirty="0" smtClean="0"/>
              <a:t>dosyaismi ile verilen dosya için </a:t>
            </a:r>
            <a:r>
              <a:rPr lang="en-US" dirty="0" smtClean="0"/>
              <a:t>I/O </a:t>
            </a:r>
            <a:r>
              <a:rPr lang="tr-TR" dirty="0" smtClean="0"/>
              <a:t>streami açar.</a:t>
            </a:r>
          </a:p>
          <a:p>
            <a:pPr lvl="1" eaLnBrk="1" hangingPunct="1"/>
            <a:r>
              <a:rPr lang="tr-TR" dirty="0" smtClean="0"/>
              <a:t>Oluşturulan streame pointer döndürür.</a:t>
            </a:r>
          </a:p>
          <a:p>
            <a:pPr lvl="1" eaLnBrk="1" hangingPunct="1"/>
            <a:endParaRPr lang="tr-TR" dirty="0"/>
          </a:p>
          <a:p>
            <a:pPr lvl="1" eaLnBrk="1" hangingPunct="1"/>
            <a:endParaRPr lang="tr-TR" dirty="0" smtClean="0"/>
          </a:p>
          <a:p>
            <a:pPr lvl="1" eaLnBrk="1" hangingPunct="1"/>
            <a:endParaRPr lang="tr-TR" dirty="0"/>
          </a:p>
          <a:p>
            <a:pPr lvl="1" eaLnBrk="1" hangingPunct="1"/>
            <a:endParaRPr lang="tr-TR" dirty="0" smtClean="0"/>
          </a:p>
          <a:p>
            <a:pPr lvl="1" eaLnBrk="1" hangingPunct="1"/>
            <a:endParaRPr lang="tr-TR" dirty="0" smtClean="0"/>
          </a:p>
          <a:p>
            <a:pPr lvl="1" eaLnBrk="1" hangingPunct="1"/>
            <a:r>
              <a:rPr lang="tr-TR" dirty="0" smtClean="0"/>
              <a:t>Örnek,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57635"/>
              </p:ext>
            </p:extLst>
          </p:nvPr>
        </p:nvGraphicFramePr>
        <p:xfrm>
          <a:off x="152400" y="2286000"/>
          <a:ext cx="8915400" cy="1402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1540"/>
                <a:gridCol w="1945179"/>
                <a:gridCol w="1995927"/>
                <a:gridCol w="2218626"/>
                <a:gridCol w="1864128"/>
              </a:tblGrid>
              <a:tr h="527780"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Açma Tipi(modu)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Açıklama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BaşlangıçPozisyon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Başlangıçİçerik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Dosya bulunamadıysa</a:t>
                      </a:r>
                      <a:endParaRPr lang="en-US" sz="1600" dirty="0"/>
                    </a:p>
                  </a:txBody>
                  <a:tcPr/>
                </a:tc>
              </a:tr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“w”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Sadece yazma (</a:t>
                      </a:r>
                      <a:r>
                        <a:rPr lang="en-US" sz="1600" dirty="0" smtClean="0"/>
                        <a:t>Writ</a:t>
                      </a:r>
                      <a:r>
                        <a:rPr lang="tr-TR" sz="1600" dirty="0" smtClean="0"/>
                        <a:t>e</a:t>
                      </a:r>
                      <a:r>
                        <a:rPr lang="en-US" sz="1600" dirty="0" smtClean="0"/>
                        <a:t> only</a:t>
                      </a:r>
                      <a:r>
                        <a:rPr lang="tr-T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Dosyanın başı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Sıfırlanır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aseline="0" dirty="0" smtClean="0"/>
                        <a:t>Yeni bir dosya oluşturulur.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3000" y="4621163"/>
            <a:ext cx="5715000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FILE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*f;       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okumak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için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f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fopen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newData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.txt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w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635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fputc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c, FILE *stream)</a:t>
            </a:r>
          </a:p>
          <a:p>
            <a:pPr lvl="2" eaLnBrk="1" hangingPunct="1"/>
            <a:r>
              <a:rPr lang="tr-TR" sz="2400" dirty="0"/>
              <a:t>Karakter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tr-TR" sz="2400" dirty="0"/>
              <a:t>’yi</a:t>
            </a:r>
            <a:r>
              <a:rPr lang="en-US" sz="2400" dirty="0"/>
              <a:t> </a:t>
            </a:r>
            <a:r>
              <a:rPr lang="en-US" sz="2400" i="1" dirty="0"/>
              <a:t>unsigned char</a:t>
            </a:r>
            <a:r>
              <a:rPr lang="tr-TR" sz="2400" dirty="0"/>
              <a:t>’a dönüştürür ve streame</a:t>
            </a:r>
            <a:r>
              <a:rPr lang="en-US" sz="2400" dirty="0"/>
              <a:t> </a:t>
            </a:r>
            <a:r>
              <a:rPr lang="tr-TR" sz="2400" dirty="0"/>
              <a:t>yazar.</a:t>
            </a:r>
            <a:endParaRPr lang="en-US" sz="2400" dirty="0"/>
          </a:p>
          <a:p>
            <a:pPr lvl="2" eaLnBrk="1" hangingPunct="1"/>
            <a:r>
              <a:rPr lang="tr-TR" sz="2400" dirty="0"/>
              <a:t>Eğer hata oluşursa </a:t>
            </a:r>
            <a:r>
              <a:rPr lang="en-US" sz="2400" dirty="0">
                <a:latin typeface="Consolas" panose="020B0609020204030204" pitchFamily="49" charset="0"/>
              </a:rPr>
              <a:t>EOF</a:t>
            </a:r>
            <a:r>
              <a:rPr lang="en-US" sz="2400" dirty="0"/>
              <a:t> </a:t>
            </a:r>
            <a:r>
              <a:rPr lang="tr-TR" sz="2400" dirty="0"/>
              <a:t>döndürülür.</a:t>
            </a:r>
            <a:endParaRPr lang="en-US" sz="2400" dirty="0"/>
          </a:p>
          <a:p>
            <a:pPr lvl="1" eaLnBrk="1" hangingPunct="1"/>
            <a:r>
              <a:rPr lang="en-US" sz="2800" i="1" dirty="0" err="1">
                <a:latin typeface="Consolas" panose="020B0609020204030204" pitchFamily="49" charset="0"/>
              </a:rPr>
              <a:t>int</a:t>
            </a:r>
            <a:r>
              <a:rPr lang="en-US" sz="2800" i="1" dirty="0">
                <a:latin typeface="Consolas" panose="020B0609020204030204" pitchFamily="49" charset="0"/>
              </a:rPr>
              <a:t> </a:t>
            </a:r>
            <a:r>
              <a:rPr lang="en-US" sz="2800" i="1" dirty="0" err="1">
                <a:latin typeface="Consolas" panose="020B0609020204030204" pitchFamily="49" charset="0"/>
              </a:rPr>
              <a:t>putc</a:t>
            </a:r>
            <a:r>
              <a:rPr lang="en-US" sz="2800" i="1" dirty="0">
                <a:latin typeface="Consolas" panose="020B0609020204030204" pitchFamily="49" charset="0"/>
              </a:rPr>
              <a:t> (</a:t>
            </a:r>
            <a:r>
              <a:rPr lang="en-US" sz="2800" i="1" dirty="0" err="1">
                <a:latin typeface="Consolas" panose="020B0609020204030204" pitchFamily="49" charset="0"/>
              </a:rPr>
              <a:t>int</a:t>
            </a:r>
            <a:r>
              <a:rPr lang="en-US" sz="2800" i="1" dirty="0">
                <a:latin typeface="Consolas" panose="020B0609020204030204" pitchFamily="49" charset="0"/>
              </a:rPr>
              <a:t> c, FILE *stream)</a:t>
            </a:r>
          </a:p>
          <a:p>
            <a:pPr lvl="2" eaLnBrk="1" hangingPunct="1"/>
            <a:r>
              <a:rPr lang="tr-TR" sz="2400" dirty="0"/>
              <a:t>Aynen </a:t>
            </a:r>
            <a:r>
              <a:rPr lang="en-US" sz="2400" i="1" dirty="0" err="1"/>
              <a:t>fputc</a:t>
            </a:r>
            <a:r>
              <a:rPr lang="tr-TR" sz="2400" dirty="0"/>
              <a:t> gibi çalışır ama</a:t>
            </a:r>
            <a:r>
              <a:rPr lang="en-US" sz="2400" dirty="0"/>
              <a:t> </a:t>
            </a:r>
            <a:r>
              <a:rPr lang="en-US" sz="2400" i="1" dirty="0" err="1"/>
              <a:t>putc</a:t>
            </a:r>
            <a:r>
              <a:rPr lang="en-US" sz="2400" dirty="0"/>
              <a:t> </a:t>
            </a:r>
            <a:r>
              <a:rPr lang="tr-TR" sz="2400" dirty="0"/>
              <a:t>bir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</a:t>
            </a:r>
            <a:r>
              <a:rPr lang="en-US" sz="2400" dirty="0"/>
              <a:t> (</a:t>
            </a:r>
            <a:r>
              <a:rPr lang="tr-TR" sz="2400" dirty="0"/>
              <a:t>önişlem fonksiyonu, adresi yoktur</a:t>
            </a:r>
            <a:r>
              <a:rPr lang="en-US" sz="2400" dirty="0"/>
              <a:t>)</a:t>
            </a:r>
            <a:r>
              <a:rPr lang="tr-TR" sz="2400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smtClean="0"/>
              <a:t>metin dosyasını </a:t>
            </a:r>
            <a:r>
              <a:rPr lang="tr-TR" dirty="0"/>
              <a:t>diğer </a:t>
            </a:r>
            <a:r>
              <a:rPr lang="tr-TR" dirty="0" smtClean="0"/>
              <a:t>bir dosyaya kopyalama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384374"/>
            <a:ext cx="7239000" cy="5245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"geneData.txt"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newData.txt"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"w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((c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f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getc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 != EOF){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(c,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onsolas" panose="020B0609020204030204" pitchFamily="49" charset="0"/>
              </a:rPr>
              <a:t> 	</a:t>
            </a:r>
            <a:r>
              <a:rPr lang="en-US" sz="2400" i="1" dirty="0" err="1">
                <a:latin typeface="Consolas" panose="020B0609020204030204" pitchFamily="49" charset="0"/>
              </a:rPr>
              <a:t>int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</a:rPr>
              <a:t>fputs</a:t>
            </a:r>
            <a:r>
              <a:rPr lang="en-US" sz="2400" i="1" dirty="0">
                <a:latin typeface="Consolas" panose="020B0609020204030204" pitchFamily="49" charset="0"/>
              </a:rPr>
              <a:t> (</a:t>
            </a:r>
            <a:r>
              <a:rPr lang="en-US" sz="2400" i="1" dirty="0" err="1">
                <a:latin typeface="Consolas" panose="020B0609020204030204" pitchFamily="49" charset="0"/>
              </a:rPr>
              <a:t>const</a:t>
            </a:r>
            <a:r>
              <a:rPr lang="en-US" sz="2400" i="1" dirty="0">
                <a:latin typeface="Consolas" panose="020B0609020204030204" pitchFamily="49" charset="0"/>
              </a:rPr>
              <a:t> char *s, FILE *stream)</a:t>
            </a:r>
          </a:p>
          <a:p>
            <a:pPr lvl="2" eaLnBrk="1" hangingPunct="1"/>
            <a:r>
              <a:rPr lang="tr-TR" sz="2000" dirty="0"/>
              <a:t>S</a:t>
            </a:r>
            <a:r>
              <a:rPr lang="en-US" sz="2000" dirty="0" err="1"/>
              <a:t>tring</a:t>
            </a:r>
            <a:r>
              <a:rPr lang="en-US" sz="2000" dirty="0"/>
              <a:t> </a:t>
            </a:r>
            <a:r>
              <a:rPr lang="en-US" sz="2000" i="1" dirty="0"/>
              <a:t>s</a:t>
            </a:r>
            <a:r>
              <a:rPr lang="tr-TR" sz="2000" dirty="0"/>
              <a:t>’yi </a:t>
            </a:r>
            <a:r>
              <a:rPr lang="en-US" sz="2000" dirty="0"/>
              <a:t>stream </a:t>
            </a:r>
            <a:r>
              <a:rPr lang="en-US" sz="2000" i="1" dirty="0" err="1"/>
              <a:t>stream</a:t>
            </a:r>
            <a:r>
              <a:rPr lang="tr-TR" sz="2000" dirty="0"/>
              <a:t>’e yazar.</a:t>
            </a:r>
            <a:r>
              <a:rPr lang="en-US" sz="2000" dirty="0"/>
              <a:t> </a:t>
            </a:r>
            <a:r>
              <a:rPr lang="tr-TR" sz="2000" dirty="0"/>
              <a:t>Stringi sonlandıran null karakter yazılmaz.</a:t>
            </a:r>
            <a:r>
              <a:rPr lang="en-US" sz="2000" dirty="0"/>
              <a:t> </a:t>
            </a:r>
          </a:p>
          <a:p>
            <a:pPr lvl="2" eaLnBrk="1" hangingPunct="1"/>
            <a:r>
              <a:rPr lang="tr-TR" sz="2000" u="sng" dirty="0"/>
              <a:t>Yeni bir satır eklemez!</a:t>
            </a:r>
            <a:endParaRPr lang="en-US" sz="2000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dosyay</a:t>
            </a:r>
            <a:r>
              <a:rPr lang="tr-TR" dirty="0" smtClean="0"/>
              <a:t>ı satır satır kopyalama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02940"/>
            <a:ext cx="9067800" cy="550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"geneData.txt"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newData.txt"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"w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s[250];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(s, 250, f)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"%.250s"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s);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newf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Diğer açma modları</a:t>
            </a:r>
            <a:endParaRPr 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683625" cy="5788025"/>
          </a:xfrm>
        </p:spPr>
        <p:txBody>
          <a:bodyPr/>
          <a:lstStyle/>
          <a:p>
            <a:pPr marL="457200" lvl="1" indent="0" eaLnBrk="1" hangingPunct="1"/>
            <a:r>
              <a:rPr lang="en-US" i="1" dirty="0" smtClean="0">
                <a:latin typeface="Consolas" panose="020B0609020204030204" pitchFamily="49" charset="0"/>
              </a:rPr>
              <a:t>FILE * </a:t>
            </a:r>
            <a:r>
              <a:rPr lang="en-US" i="1" dirty="0" err="1" smtClean="0">
                <a:latin typeface="Consolas" panose="020B0609020204030204" pitchFamily="49" charset="0"/>
              </a:rPr>
              <a:t>fopen</a:t>
            </a:r>
            <a:r>
              <a:rPr lang="en-US" i="1" dirty="0" smtClean="0">
                <a:latin typeface="Consolas" panose="020B0609020204030204" pitchFamily="49" charset="0"/>
              </a:rPr>
              <a:t> (</a:t>
            </a:r>
            <a:r>
              <a:rPr lang="en-US" i="1" dirty="0" err="1" smtClean="0">
                <a:latin typeface="Consolas" panose="020B0609020204030204" pitchFamily="49" charset="0"/>
              </a:rPr>
              <a:t>const</a:t>
            </a:r>
            <a:r>
              <a:rPr lang="en-US" i="1" dirty="0" smtClean="0">
                <a:latin typeface="Consolas" panose="020B0609020204030204" pitchFamily="49" charset="0"/>
              </a:rPr>
              <a:t> char *</a:t>
            </a:r>
            <a:r>
              <a:rPr lang="tr-TR" i="1" dirty="0" smtClean="0">
                <a:latin typeface="Consolas" panose="020B0609020204030204" pitchFamily="49" charset="0"/>
              </a:rPr>
              <a:t>dosyismi</a:t>
            </a:r>
            <a:r>
              <a:rPr lang="en-US" i="1" dirty="0" smtClean="0">
                <a:latin typeface="Consolas" panose="020B0609020204030204" pitchFamily="49" charset="0"/>
              </a:rPr>
              <a:t>, </a:t>
            </a:r>
            <a:r>
              <a:rPr lang="en-US" i="1" dirty="0" err="1" smtClean="0">
                <a:latin typeface="Consolas" panose="020B0609020204030204" pitchFamily="49" charset="0"/>
              </a:rPr>
              <a:t>const</a:t>
            </a:r>
            <a:r>
              <a:rPr lang="en-US" i="1" dirty="0" smtClean="0">
                <a:latin typeface="Consolas" panose="020B0609020204030204" pitchFamily="49" charset="0"/>
              </a:rPr>
              <a:t> char *</a:t>
            </a:r>
            <a:r>
              <a:rPr lang="tr-TR" i="1" dirty="0" smtClean="0">
                <a:latin typeface="Consolas" panose="020B0609020204030204" pitchFamily="49" charset="0"/>
              </a:rPr>
              <a:t>acmatipi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tr-TR" dirty="0" smtClean="0"/>
              <a:t>dosyaismi ile verilen dosya için </a:t>
            </a:r>
            <a:r>
              <a:rPr lang="en-US" dirty="0" smtClean="0"/>
              <a:t>I/O </a:t>
            </a:r>
            <a:r>
              <a:rPr lang="tr-TR" dirty="0" smtClean="0"/>
              <a:t>streami açar.</a:t>
            </a:r>
          </a:p>
          <a:p>
            <a:pPr lvl="1" eaLnBrk="1" hangingPunct="1"/>
            <a:r>
              <a:rPr lang="tr-TR" dirty="0" smtClean="0"/>
              <a:t>Oluşturulan streame pointer döndürür.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8262"/>
              </p:ext>
            </p:extLst>
          </p:nvPr>
        </p:nvGraphicFramePr>
        <p:xfrm>
          <a:off x="152400" y="2438400"/>
          <a:ext cx="8915400" cy="4297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1540"/>
                <a:gridCol w="1945179"/>
                <a:gridCol w="1995927"/>
                <a:gridCol w="2218626"/>
                <a:gridCol w="1864128"/>
              </a:tblGrid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Open Type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OpenMode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Initial</a:t>
                      </a:r>
                      <a:r>
                        <a:rPr lang="en-US" sz="1600" baseline="0" dirty="0" err="1" smtClean="0"/>
                        <a:t>Position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Initial</a:t>
                      </a:r>
                      <a:r>
                        <a:rPr lang="en-US" sz="1600" baseline="0" dirty="0" err="1" smtClean="0"/>
                        <a:t>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the file does not exist</a:t>
                      </a:r>
                      <a:endParaRPr lang="en-US" sz="1600" dirty="0"/>
                    </a:p>
                  </a:txBody>
                  <a:tcPr/>
                </a:tc>
              </a:tr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</a:t>
                      </a:r>
                      <a:r>
                        <a:rPr lang="en-US" sz="1600" baseline="0" dirty="0" smtClean="0"/>
                        <a:t>ing only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 the beginning of the 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unchanged.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 pointer returned.</a:t>
                      </a:r>
                      <a:endParaRPr lang="en-US" sz="1600" dirty="0"/>
                    </a:p>
                  </a:txBody>
                  <a:tcPr/>
                </a:tc>
              </a:tr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</a:t>
                      </a:r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Writing only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 the beginning of the 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truncated to zero,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a new file is created</a:t>
                      </a:r>
                      <a:endParaRPr lang="en-US" sz="1600" dirty="0"/>
                    </a:p>
                  </a:txBody>
                  <a:tcPr/>
                </a:tc>
              </a:tr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append; writing at the end of file only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At the end of 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Unchanged, output appended to the end.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new, empty file is created</a:t>
                      </a:r>
                      <a:endParaRPr lang="en-US" sz="1600" dirty="0"/>
                    </a:p>
                  </a:txBody>
                  <a:tcPr/>
                </a:tc>
              </a:tr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r+</a:t>
                      </a:r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both reading and writing.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at the beginning of the file.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unchanged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r>
                        <a:rPr lang="en-US" sz="1600" baseline="0" dirty="0" smtClean="0"/>
                        <a:t> pointer</a:t>
                      </a:r>
                      <a:endParaRPr lang="en-US" sz="1600" dirty="0"/>
                    </a:p>
                  </a:txBody>
                  <a:tcPr/>
                </a:tc>
              </a:tr>
              <a:tr h="5277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w+</a:t>
                      </a:r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 reading and writing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truncated to zero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new file is created</a:t>
                      </a:r>
                      <a:endParaRPr lang="en-US" sz="1600" dirty="0"/>
                    </a:p>
                  </a:txBody>
                  <a:tcPr/>
                </a:tc>
              </a:tr>
              <a:tr h="7500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a+</a:t>
                      </a:r>
                      <a:r>
                        <a:rPr lang="en-US" sz="1600" dirty="0" smtClean="0">
                          <a:latin typeface="Consolas" pitchFamily="33" charset="0"/>
                        </a:rPr>
                        <a:t>"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 reading and appending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at the beginning, </a:t>
                      </a:r>
                      <a:r>
                        <a:rPr lang="en-US" sz="1600" baseline="0" dirty="0" smtClean="0"/>
                        <a:t>appending, to </a:t>
                      </a:r>
                      <a:r>
                        <a:rPr lang="en-US" sz="1600" dirty="0" smtClean="0"/>
                        <a:t>the end.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unchanged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new file</a:t>
                      </a:r>
                      <a:r>
                        <a:rPr lang="en-US" sz="1600" baseline="0" dirty="0" smtClean="0"/>
                        <a:t> is created.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504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2075" y="152400"/>
            <a:ext cx="90519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*f;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yazma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içerik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sıfırlanır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"w"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ekleme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içerik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değişmez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, output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dosya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sonuna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eklenir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hem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okumak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hem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yazmak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içerik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değişmez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"r+"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hem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yazmak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hem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okumak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içerik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sıfırlanır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"w+"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nl-NL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3F7F5F"/>
                </a:solidFill>
                <a:latin typeface="Consolas"/>
              </a:rPr>
              <a:t>/* hem </a:t>
            </a:r>
            <a:r>
              <a:rPr lang="nl-NL" u="sng" dirty="0">
                <a:solidFill>
                  <a:srgbClr val="3F7F5F"/>
                </a:solidFill>
                <a:latin typeface="Consolas"/>
              </a:rPr>
              <a:t>eklemek hem okumak: içerik değişmez 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"a+"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9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Dosyanın içerisine ekleme veya silme gibi d</a:t>
            </a:r>
            <a:r>
              <a:rPr lang="en-US" dirty="0" err="1" smtClean="0"/>
              <a:t>osya</a:t>
            </a:r>
            <a:r>
              <a:rPr lang="en-US" dirty="0" smtClean="0"/>
              <a:t> </a:t>
            </a:r>
            <a:r>
              <a:rPr lang="tr-TR" dirty="0"/>
              <a:t>üzerinde </a:t>
            </a:r>
            <a:r>
              <a:rPr lang="tr-TR" dirty="0" smtClean="0"/>
              <a:t>değişiklik yapmak istiyorsanız, </a:t>
            </a:r>
          </a:p>
          <a:p>
            <a:r>
              <a:rPr lang="tr-TR" dirty="0"/>
              <a:t>B</a:t>
            </a:r>
            <a:r>
              <a:rPr lang="tr-TR" dirty="0" smtClean="0"/>
              <a:t>u dosyayı istenen </a:t>
            </a:r>
            <a:r>
              <a:rPr lang="tr-TR" dirty="0"/>
              <a:t>değişikliklerle farklı bir dosyaya </a:t>
            </a:r>
            <a:r>
              <a:rPr lang="tr-TR" dirty="0" smtClean="0"/>
              <a:t>yazın. Yani kopya oluşturun.</a:t>
            </a:r>
          </a:p>
          <a:p>
            <a:endParaRPr lang="tr-TR" dirty="0" smtClean="0"/>
          </a:p>
          <a:p>
            <a:r>
              <a:rPr lang="tr-TR" dirty="0" smtClean="0"/>
              <a:t>Mevcut dosyanın aynı anda hem yazılıp hem okunması veya belirli bölgelerinin değiştirilmeye çalışılması mümkün olmayabilir ve hatalara sebep olur.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 </a:t>
            </a:r>
            <a:r>
              <a:rPr lang="tr-TR" dirty="0" smtClean="0"/>
              <a:t>Programında Bulunan </a:t>
            </a:r>
            <a:r>
              <a:rPr lang="en-US" dirty="0" err="1" smtClean="0"/>
              <a:t>Standar</a:t>
            </a:r>
            <a:r>
              <a:rPr lang="tr-TR" dirty="0" smtClean="0"/>
              <a:t>t</a:t>
            </a:r>
            <a:r>
              <a:rPr lang="en-US" dirty="0" smtClean="0"/>
              <a:t> Stream</a:t>
            </a:r>
            <a:r>
              <a:rPr lang="tr-TR" dirty="0" smtClean="0"/>
              <a:t>ler</a:t>
            </a:r>
            <a:endParaRPr 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Programın main fonksiyonu çağrıldığında</a:t>
            </a:r>
            <a:r>
              <a:rPr lang="en-US" dirty="0" smtClean="0"/>
              <a:t>, </a:t>
            </a:r>
            <a:r>
              <a:rPr lang="tr-TR" dirty="0" smtClean="0"/>
              <a:t>üç tane stream </a:t>
            </a:r>
            <a:r>
              <a:rPr lang="en-US" dirty="0" smtClean="0"/>
              <a:t>default </a:t>
            </a:r>
            <a:r>
              <a:rPr lang="en-US" dirty="0" err="1" smtClean="0"/>
              <a:t>olarak</a:t>
            </a:r>
            <a:r>
              <a:rPr lang="tr-TR" dirty="0" smtClean="0"/>
              <a:t> tanımlanır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>
                <a:latin typeface="Consolas" panose="020B0609020204030204" pitchFamily="49" charset="0"/>
              </a:rPr>
              <a:t>FILE *</a:t>
            </a:r>
            <a:r>
              <a:rPr lang="en-US" dirty="0" err="1" smtClean="0">
                <a:latin typeface="Consolas" panose="020B0609020204030204" pitchFamily="49" charset="0"/>
              </a:rPr>
              <a:t>stdin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 eaLnBrk="1" hangingPunct="1"/>
            <a:r>
              <a:rPr lang="tr-TR" dirty="0" smtClean="0"/>
              <a:t>Programa s</a:t>
            </a:r>
            <a:r>
              <a:rPr lang="en-US" dirty="0" err="1" smtClean="0"/>
              <a:t>tandar</a:t>
            </a:r>
            <a:r>
              <a:rPr lang="tr-TR" dirty="0"/>
              <a:t>t</a:t>
            </a:r>
            <a:r>
              <a:rPr lang="en-US" dirty="0" smtClean="0"/>
              <a:t> </a:t>
            </a:r>
            <a:r>
              <a:rPr lang="tr-TR" dirty="0" smtClean="0"/>
              <a:t>giriş</a:t>
            </a:r>
            <a:r>
              <a:rPr lang="en-US" dirty="0" smtClean="0"/>
              <a:t> stream</a:t>
            </a:r>
            <a:r>
              <a:rPr lang="tr-TR" dirty="0" smtClean="0"/>
              <a:t>idir.</a:t>
            </a:r>
            <a:endParaRPr lang="en-US" dirty="0" smtClean="0"/>
          </a:p>
          <a:p>
            <a:pPr lvl="1" eaLnBrk="1" hangingPunct="1"/>
            <a:r>
              <a:rPr lang="en-US" dirty="0" smtClean="0">
                <a:latin typeface="Consolas" panose="020B0609020204030204" pitchFamily="49" charset="0"/>
              </a:rPr>
              <a:t>FILE *</a:t>
            </a:r>
            <a:r>
              <a:rPr lang="en-US" dirty="0" err="1" smtClean="0">
                <a:latin typeface="Consolas" panose="020B0609020204030204" pitchFamily="49" charset="0"/>
              </a:rPr>
              <a:t>stdout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 eaLnBrk="1" hangingPunct="1"/>
            <a:r>
              <a:rPr lang="tr-TR" dirty="0" smtClean="0"/>
              <a:t>Programdan standart çıkış streamidir. </a:t>
            </a:r>
            <a:endParaRPr lang="en-US" dirty="0" smtClean="0"/>
          </a:p>
          <a:p>
            <a:pPr lvl="1" eaLnBrk="1" hangingPunct="1"/>
            <a:r>
              <a:rPr lang="en-US" dirty="0" smtClean="0">
                <a:latin typeface="Consolas" panose="020B0609020204030204" pitchFamily="49" charset="0"/>
              </a:rPr>
              <a:t>FILE *</a:t>
            </a:r>
            <a:r>
              <a:rPr lang="en-US" dirty="0" err="1" smtClean="0">
                <a:latin typeface="Consolas" panose="020B0609020204030204" pitchFamily="49" charset="0"/>
              </a:rPr>
              <a:t>stderr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 eaLnBrk="1" hangingPunct="1"/>
            <a:r>
              <a:rPr lang="tr-TR" dirty="0" smtClean="0"/>
              <a:t>Programın çıkardığı hata mesajlarında kullanılan </a:t>
            </a:r>
            <a:r>
              <a:rPr lang="en-US" dirty="0" err="1" smtClean="0"/>
              <a:t>standar</a:t>
            </a:r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tr-TR" dirty="0" smtClean="0"/>
              <a:t>hata (error)</a:t>
            </a:r>
            <a:r>
              <a:rPr lang="en-US" dirty="0" smtClean="0"/>
              <a:t> stream</a:t>
            </a:r>
          </a:p>
          <a:p>
            <a:pPr eaLnBrk="1" hangingPunct="1"/>
            <a:endParaRPr lang="tr-TR" dirty="0" smtClean="0"/>
          </a:p>
          <a:p>
            <a:pPr eaLnBrk="1" hangingPunct="1"/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stderr</a:t>
            </a:r>
            <a:r>
              <a:rPr lang="en-US" dirty="0" smtClean="0"/>
              <a:t> </a:t>
            </a:r>
            <a:r>
              <a:rPr lang="tr-TR" dirty="0" smtClean="0"/>
              <a:t>pointer </a:t>
            </a:r>
            <a:r>
              <a:rPr lang="en-US" dirty="0" err="1" smtClean="0"/>
              <a:t>constantlard</a:t>
            </a:r>
            <a:r>
              <a:rPr lang="tr-TR" dirty="0" smtClean="0"/>
              <a:t>ır.</a:t>
            </a:r>
            <a:endParaRPr lang="en-US" dirty="0" smtClean="0"/>
          </a:p>
          <a:p>
            <a:pPr lvl="1" eaLnBrk="1" hangingPunct="1"/>
            <a:r>
              <a:rPr lang="en-US" dirty="0" smtClean="0"/>
              <a:t> </a:t>
            </a:r>
            <a:r>
              <a:rPr lang="tr-TR" dirty="0" smtClean="0"/>
              <a:t>Normal pointerlar gibi kullanılabilirler.</a:t>
            </a:r>
          </a:p>
          <a:p>
            <a:pPr lvl="1" eaLnBrk="1" hangingPunct="1"/>
            <a:r>
              <a:rPr lang="tr-TR" dirty="0" smtClean="0">
                <a:solidFill>
                  <a:schemeClr val="tx1"/>
                </a:solidFill>
              </a:rPr>
              <a:t>Atama ile yeni değer almazlar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(freopen fonksiyonu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ile</a:t>
            </a:r>
            <a:r>
              <a:rPr lang="en-US" dirty="0" smtClean="0">
                <a:solidFill>
                  <a:schemeClr val="tx1"/>
                </a:solidFill>
              </a:rPr>
              <a:t> de</a:t>
            </a:r>
            <a:r>
              <a:rPr lang="tr-TR" dirty="0" smtClean="0">
                <a:solidFill>
                  <a:schemeClr val="tx1"/>
                </a:solidFill>
              </a:rPr>
              <a:t>ğiştirilebilirler)</a:t>
            </a:r>
            <a:r>
              <a:rPr lang="tr-TR" dirty="0" smtClean="0">
                <a:solidFill>
                  <a:srgbClr val="C00000"/>
                </a:solidFill>
              </a:rPr>
              <a:t> gcc de ALIRLAR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Karakter Output</a:t>
            </a:r>
            <a:r>
              <a:rPr lang="en-US" dirty="0" smtClean="0"/>
              <a:t> 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fputc</a:t>
            </a:r>
            <a:r>
              <a:rPr lang="en-US" sz="2800" dirty="0" smtClean="0">
                <a:latin typeface="Consolas" panose="020B0609020204030204" pitchFamily="49" charset="0"/>
              </a:rPr>
              <a:t> (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c, FILE *stream)</a:t>
            </a:r>
          </a:p>
          <a:p>
            <a:pPr lvl="2" eaLnBrk="1" hangingPunct="1"/>
            <a:r>
              <a:rPr lang="tr-TR" sz="2400" dirty="0" smtClean="0"/>
              <a:t>Karakter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tr-TR" sz="2400" dirty="0" smtClean="0"/>
              <a:t>’yi</a:t>
            </a:r>
            <a:r>
              <a:rPr lang="en-US" sz="2400" dirty="0" smtClean="0"/>
              <a:t> </a:t>
            </a:r>
            <a:r>
              <a:rPr lang="en-US" sz="2400" i="1" dirty="0" smtClean="0"/>
              <a:t>unsigned char</a:t>
            </a:r>
            <a:r>
              <a:rPr lang="tr-TR" sz="2400" dirty="0" smtClean="0"/>
              <a:t>’a dönüştürür ve streame</a:t>
            </a:r>
            <a:r>
              <a:rPr lang="en-US" sz="2400" dirty="0" smtClean="0"/>
              <a:t> </a:t>
            </a:r>
            <a:r>
              <a:rPr lang="tr-TR" sz="2400" dirty="0" smtClean="0"/>
              <a:t>yazar.</a:t>
            </a:r>
            <a:endParaRPr lang="en-US" sz="2400" dirty="0" smtClean="0"/>
          </a:p>
          <a:p>
            <a:pPr lvl="2" eaLnBrk="1" hangingPunct="1"/>
            <a:r>
              <a:rPr lang="tr-TR" sz="2400" dirty="0" smtClean="0"/>
              <a:t>Eğer hata oluşursa </a:t>
            </a:r>
            <a:r>
              <a:rPr lang="en-US" sz="2400" dirty="0" smtClean="0">
                <a:latin typeface="Consolas" panose="020B0609020204030204" pitchFamily="49" charset="0"/>
              </a:rPr>
              <a:t>EOF</a:t>
            </a:r>
            <a:r>
              <a:rPr lang="en-US" sz="2400" dirty="0" smtClean="0"/>
              <a:t> </a:t>
            </a:r>
            <a:r>
              <a:rPr lang="tr-TR" sz="2400" dirty="0" smtClean="0"/>
              <a:t>döndürülür.</a:t>
            </a:r>
            <a:endParaRPr lang="en-US" sz="2400" dirty="0" smtClean="0"/>
          </a:p>
          <a:p>
            <a:pPr lvl="1" eaLnBrk="1" hangingPunct="1"/>
            <a:r>
              <a:rPr lang="en-US" sz="2800" i="1" dirty="0" err="1" smtClean="0">
                <a:latin typeface="Consolas" panose="020B0609020204030204" pitchFamily="49" charset="0"/>
              </a:rPr>
              <a:t>int</a:t>
            </a:r>
            <a:r>
              <a:rPr lang="en-US" sz="2800" i="1" dirty="0" smtClean="0">
                <a:latin typeface="Consolas" panose="020B0609020204030204" pitchFamily="49" charset="0"/>
              </a:rPr>
              <a:t> </a:t>
            </a:r>
            <a:r>
              <a:rPr lang="en-US" sz="2800" i="1" dirty="0" err="1" smtClean="0">
                <a:latin typeface="Consolas" panose="020B0609020204030204" pitchFamily="49" charset="0"/>
              </a:rPr>
              <a:t>putc</a:t>
            </a:r>
            <a:r>
              <a:rPr lang="en-US" sz="2800" i="1" dirty="0" smtClean="0">
                <a:latin typeface="Consolas" panose="020B0609020204030204" pitchFamily="49" charset="0"/>
              </a:rPr>
              <a:t> (</a:t>
            </a:r>
            <a:r>
              <a:rPr lang="en-US" sz="2800" i="1" dirty="0" err="1" smtClean="0">
                <a:latin typeface="Consolas" panose="020B0609020204030204" pitchFamily="49" charset="0"/>
              </a:rPr>
              <a:t>int</a:t>
            </a:r>
            <a:r>
              <a:rPr lang="en-US" sz="2800" i="1" dirty="0" smtClean="0">
                <a:latin typeface="Consolas" panose="020B0609020204030204" pitchFamily="49" charset="0"/>
              </a:rPr>
              <a:t> c, FILE *stream)</a:t>
            </a:r>
          </a:p>
          <a:p>
            <a:pPr lvl="2" eaLnBrk="1" hangingPunct="1"/>
            <a:r>
              <a:rPr lang="tr-TR" sz="2400" dirty="0" smtClean="0"/>
              <a:t>Aynen </a:t>
            </a:r>
            <a:r>
              <a:rPr lang="en-US" sz="2400" i="1" dirty="0" err="1" smtClean="0"/>
              <a:t>fputc</a:t>
            </a:r>
            <a:r>
              <a:rPr lang="tr-TR" sz="2400" dirty="0" smtClean="0"/>
              <a:t> gibi çalışır ama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putc</a:t>
            </a:r>
            <a:r>
              <a:rPr lang="en-US" sz="2400" dirty="0" smtClean="0"/>
              <a:t> </a:t>
            </a:r>
            <a:r>
              <a:rPr lang="tr-TR" sz="2400" dirty="0" smtClean="0"/>
              <a:t>bir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</a:t>
            </a:r>
            <a:r>
              <a:rPr lang="en-US" sz="2400" dirty="0" smtClean="0"/>
              <a:t> (</a:t>
            </a:r>
            <a:r>
              <a:rPr lang="tr-TR" sz="2400" dirty="0" smtClean="0"/>
              <a:t>önişlem fonksiyonu, adresi yoktur</a:t>
            </a:r>
            <a:r>
              <a:rPr lang="en-US" sz="2400" dirty="0" smtClean="0"/>
              <a:t>)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 lvl="1" eaLnBrk="1" hangingPunct="1"/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i="1" dirty="0" err="1" smtClean="0">
                <a:latin typeface="Consolas" panose="020B0609020204030204" pitchFamily="49" charset="0"/>
              </a:rPr>
              <a:t>int</a:t>
            </a:r>
            <a:r>
              <a:rPr lang="en-US" sz="2800" i="1" dirty="0" smtClean="0">
                <a:latin typeface="Consolas" panose="020B0609020204030204" pitchFamily="49" charset="0"/>
              </a:rPr>
              <a:t> </a:t>
            </a:r>
            <a:r>
              <a:rPr lang="en-US" sz="2800" i="1" dirty="0" err="1" smtClean="0">
                <a:latin typeface="Consolas" panose="020B0609020204030204" pitchFamily="49" charset="0"/>
              </a:rPr>
              <a:t>putchar</a:t>
            </a:r>
            <a:r>
              <a:rPr lang="en-US" sz="2800" i="1" dirty="0" smtClean="0">
                <a:latin typeface="Consolas" panose="020B0609020204030204" pitchFamily="49" charset="0"/>
              </a:rPr>
              <a:t> (</a:t>
            </a:r>
            <a:r>
              <a:rPr lang="en-US" sz="2800" i="1" dirty="0" err="1" smtClean="0">
                <a:latin typeface="Consolas" panose="020B0609020204030204" pitchFamily="49" charset="0"/>
              </a:rPr>
              <a:t>int</a:t>
            </a:r>
            <a:r>
              <a:rPr lang="en-US" sz="2800" i="1" dirty="0" smtClean="0">
                <a:latin typeface="Consolas" panose="020B0609020204030204" pitchFamily="49" charset="0"/>
              </a:rPr>
              <a:t> c)</a:t>
            </a:r>
          </a:p>
          <a:p>
            <a:pPr lvl="2" eaLnBrk="1" hangingPunct="1"/>
            <a:r>
              <a:rPr lang="en-US" sz="2400" dirty="0" smtClean="0"/>
              <a:t> </a:t>
            </a:r>
            <a:r>
              <a:rPr lang="en-US" sz="2400" i="1" dirty="0" err="1" smtClean="0"/>
              <a:t>putc</a:t>
            </a:r>
            <a:r>
              <a:rPr lang="tr-TR" sz="2400" dirty="0" smtClean="0"/>
              <a:t> fonksiyonunda </a:t>
            </a:r>
            <a:r>
              <a:rPr lang="en-US" sz="2400" i="1" dirty="0"/>
              <a:t>stream</a:t>
            </a:r>
            <a:r>
              <a:rPr lang="en-US" sz="2400" dirty="0"/>
              <a:t> </a:t>
            </a:r>
            <a:r>
              <a:rPr lang="en-US" sz="2400" dirty="0" err="1"/>
              <a:t>arg</a:t>
            </a:r>
            <a:r>
              <a:rPr lang="tr-TR" sz="2400" dirty="0"/>
              <a:t>üman değeri için </a:t>
            </a:r>
            <a:r>
              <a:rPr lang="en-US" sz="2400" i="1" dirty="0" err="1" smtClean="0"/>
              <a:t>stdout</a:t>
            </a:r>
            <a:r>
              <a:rPr lang="tr-TR" sz="2400" dirty="0" smtClean="0"/>
              <a:t>’un kullanılmış halidir</a:t>
            </a:r>
            <a:r>
              <a:rPr lang="en-US" sz="2400" dirty="0" smtClean="0"/>
              <a:t>.</a:t>
            </a:r>
          </a:p>
          <a:p>
            <a:pPr lvl="1" eaLnBrk="1" hangingPunct="1"/>
            <a:endParaRPr lang="en-US" sz="2800" dirty="0" smtClean="0"/>
          </a:p>
          <a:p>
            <a:pPr lvl="2" eaLnBrk="1" hangingPunct="1"/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FILE I/O</a:t>
            </a:r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tr-TR" dirty="0" smtClean="0"/>
              <a:t>Create a connection to a </a:t>
            </a:r>
            <a:r>
              <a:rPr lang="en-US" b="1" dirty="0" smtClean="0"/>
              <a:t>file</a:t>
            </a:r>
            <a:endParaRPr lang="en-US" b="1" dirty="0"/>
          </a:p>
          <a:p>
            <a:r>
              <a:rPr lang="en-US" dirty="0"/>
              <a:t>2. </a:t>
            </a:r>
            <a:r>
              <a:rPr lang="en-US" b="1" dirty="0"/>
              <a:t>Read</a:t>
            </a:r>
            <a:r>
              <a:rPr lang="en-US" dirty="0"/>
              <a:t> data from or </a:t>
            </a:r>
            <a:r>
              <a:rPr lang="en-US" b="1" dirty="0"/>
              <a:t>write</a:t>
            </a:r>
            <a:r>
              <a:rPr lang="en-US" dirty="0"/>
              <a:t> data to the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Close</a:t>
            </a:r>
            <a:r>
              <a:rPr lang="en-US" dirty="0"/>
              <a:t> the </a:t>
            </a:r>
            <a:r>
              <a:rPr lang="tr-TR" dirty="0" smtClean="0"/>
              <a:t>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/>
              <a:t>Karakter Output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82613" y="1371600"/>
            <a:ext cx="739775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yazma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içerik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sıfırlandı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"w"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(f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'P'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'R'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'O'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'G'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'R'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/>
              <a:t>stdout’a Karakter Output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582613" y="1371600"/>
            <a:ext cx="739775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'P'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'R'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'O'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'G'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putchar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'R'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putchar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putchar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20688" y="5813425"/>
            <a:ext cx="1590675" cy="365125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 dirty="0"/>
              <a:t>C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</a:t>
            </a:r>
            <a:r>
              <a:rPr lang="tr-TR" dirty="0"/>
              <a:t> </a:t>
            </a:r>
            <a:r>
              <a:rPr lang="tr-TR" dirty="0" smtClean="0"/>
              <a:t>output</a:t>
            </a:r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Consolas" panose="020B0609020204030204" pitchFamily="49" charset="0"/>
              </a:rPr>
              <a:t> 	</a:t>
            </a:r>
            <a:r>
              <a:rPr lang="en-US" sz="2400" i="1" dirty="0" err="1" smtClean="0">
                <a:latin typeface="Consolas" panose="020B0609020204030204" pitchFamily="49" charset="0"/>
              </a:rPr>
              <a:t>int</a:t>
            </a:r>
            <a:r>
              <a:rPr lang="en-US" sz="2400" i="1" dirty="0" smtClean="0">
                <a:latin typeface="Consolas" panose="020B0609020204030204" pitchFamily="49" charset="0"/>
              </a:rPr>
              <a:t> </a:t>
            </a:r>
            <a:r>
              <a:rPr lang="en-US" sz="2400" i="1" dirty="0" err="1" smtClean="0">
                <a:latin typeface="Consolas" panose="020B0609020204030204" pitchFamily="49" charset="0"/>
              </a:rPr>
              <a:t>fputs</a:t>
            </a:r>
            <a:r>
              <a:rPr lang="en-US" sz="2400" i="1" dirty="0" smtClean="0">
                <a:latin typeface="Consolas" panose="020B0609020204030204" pitchFamily="49" charset="0"/>
              </a:rPr>
              <a:t> (</a:t>
            </a:r>
            <a:r>
              <a:rPr lang="en-US" sz="2400" i="1" dirty="0" err="1" smtClean="0">
                <a:latin typeface="Consolas" panose="020B0609020204030204" pitchFamily="49" charset="0"/>
              </a:rPr>
              <a:t>const</a:t>
            </a:r>
            <a:r>
              <a:rPr lang="en-US" sz="2400" i="1" dirty="0" smtClean="0">
                <a:latin typeface="Consolas" panose="020B0609020204030204" pitchFamily="49" charset="0"/>
              </a:rPr>
              <a:t> char *s, FILE *stream)</a:t>
            </a:r>
          </a:p>
          <a:p>
            <a:pPr lvl="2" eaLnBrk="1" hangingPunct="1"/>
            <a:r>
              <a:rPr lang="tr-TR" sz="2000" dirty="0"/>
              <a:t>S</a:t>
            </a:r>
            <a:r>
              <a:rPr lang="en-US" sz="2000" dirty="0" err="1" smtClean="0"/>
              <a:t>tring</a:t>
            </a:r>
            <a:r>
              <a:rPr lang="en-US" sz="2000" dirty="0" smtClean="0"/>
              <a:t> </a:t>
            </a:r>
            <a:r>
              <a:rPr lang="en-US" sz="2000" i="1" dirty="0" smtClean="0"/>
              <a:t>s</a:t>
            </a:r>
            <a:r>
              <a:rPr lang="tr-TR" sz="2000" dirty="0" smtClean="0"/>
              <a:t>’yi </a:t>
            </a:r>
            <a:r>
              <a:rPr lang="en-US" sz="2000" dirty="0" smtClean="0"/>
              <a:t>stream </a:t>
            </a:r>
            <a:r>
              <a:rPr lang="en-US" sz="2000" i="1" dirty="0" err="1" smtClean="0"/>
              <a:t>stream</a:t>
            </a:r>
            <a:r>
              <a:rPr lang="tr-TR" sz="2000" dirty="0" smtClean="0"/>
              <a:t>’e yazar.</a:t>
            </a:r>
            <a:r>
              <a:rPr lang="en-US" sz="2000" dirty="0" smtClean="0"/>
              <a:t> </a:t>
            </a:r>
            <a:r>
              <a:rPr lang="tr-TR" sz="2000" dirty="0" smtClean="0"/>
              <a:t>Stringi sonlandıran null karakter yazılmaz.</a:t>
            </a:r>
            <a:r>
              <a:rPr lang="en-US" sz="2000" dirty="0" smtClean="0"/>
              <a:t> </a:t>
            </a:r>
          </a:p>
          <a:p>
            <a:pPr lvl="2" eaLnBrk="1" hangingPunct="1"/>
            <a:r>
              <a:rPr lang="tr-TR" sz="2000" u="sng" dirty="0" smtClean="0"/>
              <a:t>Yeni bir satır eklemez!</a:t>
            </a:r>
            <a:endParaRPr lang="en-US" sz="2000" u="sng" dirty="0" smtClean="0"/>
          </a:p>
          <a:p>
            <a:pPr lvl="1" eaLnBrk="1" hangingPunct="1"/>
            <a:r>
              <a:rPr lang="en-US" sz="2400" i="1" dirty="0" err="1" smtClean="0">
                <a:latin typeface="Consolas" panose="020B0609020204030204" pitchFamily="49" charset="0"/>
              </a:rPr>
              <a:t>int</a:t>
            </a:r>
            <a:r>
              <a:rPr lang="en-US" sz="2400" i="1" dirty="0" smtClean="0">
                <a:latin typeface="Consolas" panose="020B0609020204030204" pitchFamily="49" charset="0"/>
              </a:rPr>
              <a:t> puts (</a:t>
            </a:r>
            <a:r>
              <a:rPr lang="en-US" sz="2400" i="1" dirty="0" err="1" smtClean="0">
                <a:latin typeface="Consolas" panose="020B0609020204030204" pitchFamily="49" charset="0"/>
              </a:rPr>
              <a:t>const</a:t>
            </a:r>
            <a:r>
              <a:rPr lang="en-US" sz="2400" i="1" dirty="0" smtClean="0">
                <a:latin typeface="Consolas" panose="020B0609020204030204" pitchFamily="49" charset="0"/>
              </a:rPr>
              <a:t> char *s)</a:t>
            </a:r>
          </a:p>
          <a:p>
            <a:pPr lvl="2" eaLnBrk="1" hangingPunct="1"/>
            <a:r>
              <a:rPr lang="tr-TR" sz="2000" dirty="0"/>
              <a:t>S</a:t>
            </a:r>
            <a:r>
              <a:rPr lang="en-US" sz="2000" dirty="0" err="1"/>
              <a:t>tring</a:t>
            </a:r>
            <a:r>
              <a:rPr lang="en-US" sz="2000" dirty="0"/>
              <a:t> </a:t>
            </a:r>
            <a:r>
              <a:rPr lang="en-US" sz="2000" i="1" dirty="0"/>
              <a:t>s</a:t>
            </a:r>
            <a:r>
              <a:rPr lang="tr-TR" sz="2000" dirty="0"/>
              <a:t>’yi </a:t>
            </a:r>
            <a:r>
              <a:rPr lang="en-US" sz="2000" dirty="0"/>
              <a:t>stream </a:t>
            </a:r>
            <a:r>
              <a:rPr lang="en-US" sz="2000" i="1" dirty="0" err="1" smtClean="0"/>
              <a:t>stdout</a:t>
            </a:r>
            <a:r>
              <a:rPr lang="tr-TR" sz="2000" dirty="0" smtClean="0"/>
              <a:t>‘a yazar.</a:t>
            </a:r>
            <a:endParaRPr lang="en-US" sz="2000" i="1" dirty="0" smtClean="0"/>
          </a:p>
          <a:p>
            <a:pPr lvl="2" eaLnBrk="1" hangingPunct="1"/>
            <a:r>
              <a:rPr lang="tr-TR" sz="2000" u="sng" dirty="0" smtClean="0"/>
              <a:t>Yeni bir satır ekler.</a:t>
            </a:r>
            <a:endParaRPr lang="en-US" u="sng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203950" y="5597525"/>
            <a:ext cx="2635250" cy="727075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 dirty="0" err="1"/>
              <a:t>fputs:C</a:t>
            </a:r>
            <a:r>
              <a:rPr lang="en-US" dirty="0"/>
              <a:t> Program</a:t>
            </a:r>
          </a:p>
          <a:p>
            <a:pPr eaLnBrk="1"/>
            <a:r>
              <a:rPr lang="en-US" dirty="0" err="1"/>
              <a:t>puts:C</a:t>
            </a:r>
            <a:r>
              <a:rPr lang="en-US" dirty="0"/>
              <a:t>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4247390"/>
            <a:ext cx="5997575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fputs:C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Program\n"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642880"/>
                </a:solidFill>
                <a:latin typeface="Consolas"/>
              </a:rPr>
              <a:t>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puts:C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Program"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String output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a.txt</a:t>
            </a:r>
            <a:r>
              <a:rPr lang="tr-TR" dirty="0" smtClean="0"/>
              <a:t>’nin İçeriği</a:t>
            </a:r>
            <a:endParaRPr lang="en-US" dirty="0" smtClean="0"/>
          </a:p>
          <a:p>
            <a:pPr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err="1" smtClean="0"/>
              <a:t>fputs:C</a:t>
            </a:r>
            <a:r>
              <a:rPr lang="en-US" dirty="0" smtClean="0"/>
              <a:t> Program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6096000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(f != NULL)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fputs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"\n fputs:C Program\n"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Karakter input</a:t>
            </a:r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fgetc</a:t>
            </a:r>
            <a:r>
              <a:rPr lang="en-US" dirty="0" smtClean="0">
                <a:latin typeface="Consolas" panose="020B0609020204030204" pitchFamily="49" charset="0"/>
              </a:rPr>
              <a:t> (FILE *stream)</a:t>
            </a:r>
          </a:p>
          <a:p>
            <a:pPr lvl="1" eaLnBrk="1" hangingPunct="1"/>
            <a:r>
              <a:rPr lang="tr-TR" dirty="0" smtClean="0"/>
              <a:t>S</a:t>
            </a:r>
            <a:r>
              <a:rPr lang="en-US" dirty="0" err="1" smtClean="0"/>
              <a:t>tream</a:t>
            </a:r>
            <a:r>
              <a:rPr lang="en-US" dirty="0" smtClean="0"/>
              <a:t> stream</a:t>
            </a:r>
            <a:r>
              <a:rPr lang="tr-TR" dirty="0" smtClean="0"/>
              <a:t>’den sıradaki karakteri </a:t>
            </a:r>
            <a:r>
              <a:rPr lang="tr-TR" i="1" dirty="0" smtClean="0"/>
              <a:t>unsigned char </a:t>
            </a:r>
            <a:r>
              <a:rPr lang="tr-TR" dirty="0" smtClean="0"/>
              <a:t>olarak okur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tr-TR" dirty="0" smtClean="0"/>
              <a:t>Eğer hata veya dosya sonu durumu varsa</a:t>
            </a:r>
            <a:r>
              <a:rPr lang="en-US" dirty="0" smtClean="0"/>
              <a:t>, </a:t>
            </a:r>
            <a:r>
              <a:rPr lang="en-US" b="1" i="1" dirty="0" smtClean="0"/>
              <a:t>EOF</a:t>
            </a:r>
            <a:r>
              <a:rPr lang="en-US" dirty="0" smtClean="0"/>
              <a:t> </a:t>
            </a:r>
            <a:r>
              <a:rPr lang="tr-TR" dirty="0" smtClean="0"/>
              <a:t>döndürülür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i="1" dirty="0" err="1" smtClean="0">
                <a:latin typeface="Consolas" panose="020B0609020204030204" pitchFamily="49" charset="0"/>
              </a:rPr>
              <a:t>int</a:t>
            </a:r>
            <a:r>
              <a:rPr lang="en-US" i="1" dirty="0" smtClean="0">
                <a:latin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</a:rPr>
              <a:t>getc</a:t>
            </a:r>
            <a:r>
              <a:rPr lang="en-US" i="1" dirty="0" smtClean="0">
                <a:latin typeface="Consolas" panose="020B0609020204030204" pitchFamily="49" charset="0"/>
              </a:rPr>
              <a:t> (FILE *stream)</a:t>
            </a:r>
          </a:p>
          <a:p>
            <a:pPr lvl="1" eaLnBrk="1" hangingPunct="1"/>
            <a:r>
              <a:rPr lang="en-US" i="1" dirty="0" err="1" smtClean="0"/>
              <a:t>fgetc</a:t>
            </a:r>
            <a:r>
              <a:rPr lang="tr-TR" dirty="0" smtClean="0"/>
              <a:t> gibidir ancak bu fonksiyon makro olarak tanımlanmıştır.</a:t>
            </a:r>
            <a:endParaRPr lang="en-US" dirty="0" smtClean="0"/>
          </a:p>
          <a:p>
            <a:pPr lvl="1" eaLnBrk="1" hangingPunct="1"/>
            <a:r>
              <a:rPr lang="tr-TR" dirty="0" smtClean="0"/>
              <a:t>Sadece tek bir karakterin okunması için kullanılması uygundur.</a:t>
            </a:r>
            <a:endParaRPr lang="en-US" dirty="0" smtClean="0"/>
          </a:p>
          <a:p>
            <a:pPr eaLnBrk="1" hangingPunct="1"/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</a:rPr>
              <a:t>int</a:t>
            </a:r>
            <a:r>
              <a:rPr lang="en-US" i="1" dirty="0" smtClean="0">
                <a:latin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</a:rPr>
              <a:t>getchar</a:t>
            </a:r>
            <a:r>
              <a:rPr lang="en-US" i="1" dirty="0" smtClean="0">
                <a:latin typeface="Consolas" panose="020B0609020204030204" pitchFamily="49" charset="0"/>
              </a:rPr>
              <a:t> (void)</a:t>
            </a:r>
          </a:p>
          <a:p>
            <a:pPr lvl="1" eaLnBrk="1" hangingPunct="1"/>
            <a:r>
              <a:rPr lang="tr-TR" dirty="0" smtClean="0"/>
              <a:t>Aynen</a:t>
            </a:r>
            <a:r>
              <a:rPr lang="en-US" dirty="0" smtClean="0"/>
              <a:t> </a:t>
            </a:r>
            <a:r>
              <a:rPr lang="en-US" i="1" dirty="0" err="1" smtClean="0"/>
              <a:t>getc</a:t>
            </a:r>
            <a:r>
              <a:rPr lang="en-US" dirty="0" smtClean="0"/>
              <a:t> </a:t>
            </a:r>
            <a:r>
              <a:rPr lang="tr-TR" dirty="0" smtClean="0"/>
              <a:t>gibidir, </a:t>
            </a:r>
            <a:r>
              <a:rPr lang="en-US" dirty="0" smtClean="0"/>
              <a:t> </a:t>
            </a:r>
            <a:r>
              <a:rPr lang="en-US" i="1" dirty="0" err="1" smtClean="0"/>
              <a:t>stdin</a:t>
            </a:r>
            <a:r>
              <a:rPr lang="en-US" dirty="0" smtClean="0"/>
              <a:t> </a:t>
            </a:r>
            <a:r>
              <a:rPr lang="tr-TR" i="1" dirty="0" smtClean="0"/>
              <a:t>stream</a:t>
            </a:r>
            <a:r>
              <a:rPr lang="tr-TR" dirty="0" smtClean="0"/>
              <a:t> argüman değeri için kullanılmıştır.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228600" y="762000"/>
            <a:ext cx="8229600" cy="62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96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ctype.h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y_veya_n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soru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soru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(1){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cevap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c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tolower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stdin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cevap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input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satırındaki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diğer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karakterleri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göz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ardı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et.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(c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'\n'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&amp;&amp; c != EOF)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stdin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cevap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cevap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'h'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Lutfen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sadece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 e 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veya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 h 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cevabi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u="sng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Evet-Hayır Sorusu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Evet-Hayır Sorusu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8763000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soru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Medeniyet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Universitesi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2010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yilinda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kurulmustur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."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"Evet 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yada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Hayir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giriniz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y_veya_n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soru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== 1)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tebrikler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08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Satır Eksenli Giriş</a:t>
            </a:r>
            <a:endParaRPr lang="en-US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onsolas" panose="020B0609020204030204" pitchFamily="49" charset="0"/>
              </a:rPr>
              <a:t>char * </a:t>
            </a:r>
            <a:r>
              <a:rPr lang="en-US" sz="2400" dirty="0" err="1" smtClean="0">
                <a:latin typeface="Consolas" panose="020B0609020204030204" pitchFamily="49" charset="0"/>
              </a:rPr>
              <a:t>fgets</a:t>
            </a:r>
            <a:r>
              <a:rPr lang="en-US" sz="2400" dirty="0" smtClean="0">
                <a:latin typeface="Consolas" panose="020B0609020204030204" pitchFamily="49" charset="0"/>
              </a:rPr>
              <a:t> (char *s,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</a:rPr>
              <a:t>sayi</a:t>
            </a:r>
            <a:r>
              <a:rPr lang="en-US" sz="2400" dirty="0" smtClean="0">
                <a:latin typeface="Consolas" panose="020B0609020204030204" pitchFamily="49" charset="0"/>
              </a:rPr>
              <a:t>, FILE *stream)</a:t>
            </a:r>
          </a:p>
          <a:p>
            <a:pPr lvl="1" eaLnBrk="1" hangingPunct="1"/>
            <a:r>
              <a:rPr lang="tr-TR" dirty="0" smtClean="0"/>
              <a:t>S</a:t>
            </a:r>
            <a:r>
              <a:rPr lang="en-US" dirty="0" err="1" smtClean="0"/>
              <a:t>tream</a:t>
            </a:r>
            <a:r>
              <a:rPr lang="en-US" dirty="0" smtClean="0"/>
              <a:t> </a:t>
            </a:r>
            <a:r>
              <a:rPr lang="en-US" i="1" dirty="0" smtClean="0"/>
              <a:t>stream</a:t>
            </a:r>
            <a:r>
              <a:rPr lang="tr-TR" i="1" dirty="0" smtClean="0"/>
              <a:t>’</a:t>
            </a:r>
            <a:r>
              <a:rPr lang="tr-TR" dirty="0" smtClean="0"/>
              <a:t>den yeni bir satır karakterine kadar olan karakterleri okur.</a:t>
            </a:r>
            <a:endParaRPr lang="en-US" dirty="0" smtClean="0"/>
          </a:p>
          <a:p>
            <a:pPr lvl="1" eaLnBrk="1" hangingPunct="1"/>
            <a:r>
              <a:rPr lang="tr-TR" dirty="0" smtClean="0"/>
              <a:t>Karakterleri </a:t>
            </a:r>
            <a:r>
              <a:rPr lang="tr-TR" i="1" dirty="0" smtClean="0"/>
              <a:t>s</a:t>
            </a:r>
            <a:r>
              <a:rPr lang="tr-TR" dirty="0" smtClean="0"/>
              <a:t> de saklar ve sonuna </a:t>
            </a:r>
            <a:r>
              <a:rPr lang="en-US" dirty="0" smtClean="0"/>
              <a:t>null </a:t>
            </a:r>
            <a:r>
              <a:rPr lang="tr-TR" dirty="0" smtClean="0"/>
              <a:t>karakter ekler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tr-TR" dirty="0" smtClean="0"/>
              <a:t>Okunan karakter sayısı en fazla</a:t>
            </a:r>
            <a:r>
              <a:rPr lang="en-US" dirty="0" smtClean="0"/>
              <a:t> </a:t>
            </a:r>
            <a:r>
              <a:rPr lang="tr-TR" b="1" i="1" dirty="0" smtClean="0"/>
              <a:t>sayi</a:t>
            </a:r>
            <a:r>
              <a:rPr lang="en-US" b="1" i="1" dirty="0" smtClean="0"/>
              <a:t>-1</a:t>
            </a:r>
            <a:r>
              <a:rPr lang="tr-TR" dirty="0" smtClean="0"/>
              <a:t>kadar olabilir.</a:t>
            </a:r>
            <a:endParaRPr lang="en-US" dirty="0" smtClean="0"/>
          </a:p>
          <a:p>
            <a:pPr lvl="1" eaLnBrk="1" hangingPunct="1"/>
            <a:r>
              <a:rPr lang="tr-TR" dirty="0" smtClean="0"/>
              <a:t>Okunan metinde </a:t>
            </a:r>
            <a:r>
              <a:rPr lang="en-US" dirty="0" smtClean="0"/>
              <a:t>null </a:t>
            </a:r>
            <a:r>
              <a:rPr lang="tr-TR" dirty="0" smtClean="0"/>
              <a:t>karakter olup olmadığı bilinmez.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i="1" dirty="0" smtClean="0">
                <a:latin typeface="Consolas" panose="020B0609020204030204" pitchFamily="49" charset="0"/>
              </a:rPr>
              <a:t>char * gets (char *s)</a:t>
            </a:r>
            <a:r>
              <a:rPr lang="tr-TR" sz="24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KULLANMAYIN</a:t>
            </a:r>
            <a:endParaRPr lang="en-US" sz="2400" i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tr-TR" dirty="0"/>
              <a:t>s</a:t>
            </a:r>
            <a:r>
              <a:rPr lang="en-US" i="1" dirty="0" err="1" smtClean="0"/>
              <a:t>tdin</a:t>
            </a:r>
            <a:r>
              <a:rPr lang="tr-TR" dirty="0" smtClean="0"/>
              <a:t>’den yeni bir satır karakterine kadar olan karakterleri </a:t>
            </a:r>
            <a:r>
              <a:rPr lang="tr-TR" i="1" dirty="0" smtClean="0"/>
              <a:t>s</a:t>
            </a:r>
            <a:r>
              <a:rPr lang="tr-TR" dirty="0" smtClean="0"/>
              <a:t>’ye okur.</a:t>
            </a:r>
            <a:endParaRPr lang="en-US" dirty="0" smtClean="0"/>
          </a:p>
          <a:p>
            <a:pPr lvl="1" eaLnBrk="1" hangingPunct="1"/>
            <a:r>
              <a:rPr lang="tr-TR" dirty="0" smtClean="0"/>
              <a:t>Yeni satır karakteri göz ardı edilir</a:t>
            </a:r>
            <a:r>
              <a:rPr lang="en-US" dirty="0" smtClean="0"/>
              <a:t> </a:t>
            </a:r>
            <a:r>
              <a:rPr lang="en-US" u="sng" dirty="0" smtClean="0"/>
              <a:t>(</a:t>
            </a:r>
            <a:r>
              <a:rPr lang="en-US" i="1" u="sng" dirty="0" err="1" smtClean="0"/>
              <a:t>fgets</a:t>
            </a:r>
            <a:r>
              <a:rPr lang="tr-TR" u="sng" dirty="0"/>
              <a:t> </a:t>
            </a:r>
            <a:r>
              <a:rPr lang="tr-TR" u="sng" dirty="0" smtClean="0"/>
              <a:t>de alınır</a:t>
            </a:r>
            <a:r>
              <a:rPr lang="en-US" dirty="0" smtClean="0"/>
              <a:t>)</a:t>
            </a:r>
            <a:endParaRPr lang="tr-TR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u="sng" dirty="0" smtClean="0">
                <a:solidFill>
                  <a:srgbClr val="FF0000"/>
                </a:solidFill>
              </a:rPr>
              <a:t>!! </a:t>
            </a:r>
            <a:r>
              <a:rPr lang="en-US" i="1" u="sng" dirty="0" smtClean="0">
                <a:solidFill>
                  <a:srgbClr val="FF0000"/>
                </a:solidFill>
              </a:rPr>
              <a:t>gets</a:t>
            </a:r>
            <a:r>
              <a:rPr lang="tr-TR" u="sng" dirty="0" smtClean="0">
                <a:solidFill>
                  <a:srgbClr val="FF0000"/>
                </a:solidFill>
              </a:rPr>
              <a:t> foksiyonu</a:t>
            </a:r>
            <a:r>
              <a:rPr lang="tr-TR" i="1" u="sng" dirty="0" smtClean="0">
                <a:solidFill>
                  <a:srgbClr val="FF0000"/>
                </a:solidFill>
              </a:rPr>
              <a:t> s </a:t>
            </a:r>
            <a:r>
              <a:rPr lang="tr-TR" u="sng" dirty="0" smtClean="0">
                <a:solidFill>
                  <a:srgbClr val="FF0000"/>
                </a:solidFill>
              </a:rPr>
              <a:t>hafızasını aşırı yüklemeye karşı koruma sağlamaz</a:t>
            </a:r>
            <a:r>
              <a:rPr lang="en-US" u="sng" dirty="0" smtClean="0">
                <a:solidFill>
                  <a:srgbClr val="FF0000"/>
                </a:solidFill>
              </a:rPr>
              <a:t>.</a:t>
            </a:r>
          </a:p>
          <a:p>
            <a:pPr lvl="2" eaLnBrk="1" hangingPunct="1"/>
            <a:r>
              <a:rPr lang="en-US" u="sng" dirty="0" smtClean="0">
                <a:solidFill>
                  <a:srgbClr val="FF0000"/>
                </a:solidFill>
              </a:rPr>
              <a:t>!! </a:t>
            </a:r>
            <a:r>
              <a:rPr lang="en-US" i="1" u="sng" dirty="0" err="1" smtClean="0">
                <a:solidFill>
                  <a:srgbClr val="FF0000"/>
                </a:solidFill>
              </a:rPr>
              <a:t>fgets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tr-TR" u="sng" dirty="0" smtClean="0">
                <a:solidFill>
                  <a:srgbClr val="FF0000"/>
                </a:solidFill>
              </a:rPr>
              <a:t>veya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getline</a:t>
            </a:r>
            <a:r>
              <a:rPr lang="tr-TR" u="sng" dirty="0" smtClean="0">
                <a:solidFill>
                  <a:srgbClr val="FF0000"/>
                </a:solidFill>
              </a:rPr>
              <a:t> (sadece Linuxte) kullanmak daha güvenilirdir.</a:t>
            </a:r>
            <a:endParaRPr lang="en-US" u="sng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Tekrar </a:t>
            </a:r>
            <a:r>
              <a:rPr lang="tr-TR" dirty="0"/>
              <a:t>o</a:t>
            </a:r>
            <a:r>
              <a:rPr lang="tr-TR" dirty="0" smtClean="0"/>
              <a:t>kunmamış yapmak</a:t>
            </a:r>
            <a:r>
              <a:rPr lang="en-US" dirty="0" smtClean="0"/>
              <a:t>: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ungetc</a:t>
            </a:r>
            <a:r>
              <a:rPr lang="en-US" sz="2000" dirty="0" smtClean="0"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c, FILE *stream)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Bazen bir karakter streamden kaldırılmadan incelenmek istenebilir.</a:t>
            </a:r>
            <a:r>
              <a:rPr lang="en-US" dirty="0" smtClean="0"/>
              <a:t> (</a:t>
            </a:r>
            <a:r>
              <a:rPr lang="tr-TR" dirty="0" smtClean="0"/>
              <a:t>öne bakmak</a:t>
            </a:r>
            <a:r>
              <a:rPr lang="en-US" dirty="0" smtClean="0"/>
              <a:t>).</a:t>
            </a:r>
          </a:p>
          <a:p>
            <a:pPr eaLnBrk="1" hangingPunct="1"/>
            <a:r>
              <a:rPr lang="tr-TR" dirty="0" smtClean="0"/>
              <a:t>Karakteri okuyup sonra tekrar  okunmamış yapmak için</a:t>
            </a:r>
            <a:r>
              <a:rPr lang="en-US" dirty="0" smtClean="0"/>
              <a:t> (</a:t>
            </a:r>
            <a:r>
              <a:rPr lang="tr-TR" dirty="0" smtClean="0"/>
              <a:t>karakteri streame tekrar koymak için</a:t>
            </a:r>
            <a:r>
              <a:rPr lang="en-US" dirty="0" smtClean="0"/>
              <a:t>)</a:t>
            </a:r>
            <a:r>
              <a:rPr lang="tr-TR" dirty="0" smtClean="0"/>
              <a:t> kullanılır</a:t>
            </a:r>
            <a:r>
              <a:rPr lang="en-US" dirty="0" smtClean="0"/>
              <a:t>.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320800" y="3276600"/>
            <a:ext cx="5445125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968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ctype.h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bosluk_atla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*stream)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c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getc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(stream);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isspace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(c));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ungetc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(c, stream);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Formatted I/O: escape sequences for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12/6/16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5075"/>
            <a:ext cx="7848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1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I/O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Bir dosyanın içeriğini okuma veya dosyaya yazma işlemi için dosya ile bir bağlantı (haberleşme kanalı ) açılması gerekir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	</a:t>
            </a:r>
            <a:r>
              <a:rPr lang="tr-TR" dirty="0" smtClean="0"/>
              <a:t>Dosya açmak için oluşturulan bu bağlantı bir</a:t>
            </a:r>
            <a:r>
              <a:rPr lang="en-US" dirty="0" smtClean="0"/>
              <a:t> stream</a:t>
            </a:r>
            <a:r>
              <a:rPr lang="tr-TR" dirty="0"/>
              <a:t> (akıntı)</a:t>
            </a:r>
            <a:r>
              <a:rPr lang="en-US" dirty="0" smtClean="0"/>
              <a:t> </a:t>
            </a:r>
            <a:r>
              <a:rPr lang="tr-TR" dirty="0" smtClean="0"/>
              <a:t>veya </a:t>
            </a:r>
            <a:r>
              <a:rPr lang="en-US" dirty="0" smtClean="0"/>
              <a:t>file descriptor</a:t>
            </a:r>
            <a:r>
              <a:rPr lang="tr-TR" dirty="0" smtClean="0"/>
              <a:t> olabilir </a:t>
            </a:r>
            <a:r>
              <a:rPr lang="tr-TR" dirty="0"/>
              <a:t>(</a:t>
            </a:r>
            <a:r>
              <a:rPr lang="tr-TR" dirty="0" smtClean="0"/>
              <a:t>dosya açıklay</a:t>
            </a:r>
            <a:r>
              <a:rPr lang="tr-TR" dirty="0"/>
              <a:t>ı</a:t>
            </a:r>
            <a:r>
              <a:rPr lang="tr-TR" dirty="0" smtClean="0"/>
              <a:t>cısı- düşük seviyeli</a:t>
            </a:r>
            <a:r>
              <a:rPr lang="en-US" dirty="0" smtClean="0"/>
              <a:t> I/O). </a:t>
            </a:r>
          </a:p>
          <a:p>
            <a:pPr eaLnBrk="1" hangingPunct="1"/>
            <a:r>
              <a:rPr lang="en-US" dirty="0" smtClean="0"/>
              <a:t>	</a:t>
            </a:r>
            <a:r>
              <a:rPr lang="tr-TR" dirty="0" smtClean="0"/>
              <a:t>Açılan akıntı(stream) ve file descriptorlar üzerinde işlem yapmak için </a:t>
            </a:r>
            <a:r>
              <a:rPr lang="en-US" dirty="0" smtClean="0"/>
              <a:t> C </a:t>
            </a:r>
            <a:r>
              <a:rPr lang="tr-TR" dirty="0" smtClean="0"/>
              <a:t>kütüphane fonsiyonları mevcuttur</a:t>
            </a:r>
            <a:r>
              <a:rPr lang="en-US" dirty="0" smtClean="0"/>
              <a:t>.</a:t>
            </a:r>
          </a:p>
          <a:p>
            <a:pPr eaLnBrk="1" hangingPunct="1"/>
            <a:r>
              <a:rPr lang="tr-TR" dirty="0" smtClean="0"/>
              <a:t>Dosya okuma ve yazma işlemi bittikten sonra dosyayla olan bağlantı dosya kapatılarak kesilir.</a:t>
            </a:r>
            <a:endParaRPr lang="en-US" dirty="0" smtClean="0"/>
          </a:p>
          <a:p>
            <a:pPr eaLnBrk="1" hangingPunct="1"/>
            <a:r>
              <a:rPr lang="tr-TR" dirty="0" smtClean="0"/>
              <a:t>S</a:t>
            </a:r>
            <a:r>
              <a:rPr lang="en-US" dirty="0" err="1" smtClean="0"/>
              <a:t>tream</a:t>
            </a:r>
            <a:r>
              <a:rPr lang="en-US" dirty="0" smtClean="0"/>
              <a:t> </a:t>
            </a:r>
            <a:r>
              <a:rPr lang="tr-TR" dirty="0" smtClean="0"/>
              <a:t>veya</a:t>
            </a:r>
            <a:r>
              <a:rPr lang="en-US" dirty="0" smtClean="0"/>
              <a:t> file descriptor </a:t>
            </a:r>
            <a:r>
              <a:rPr lang="tr-TR" dirty="0" smtClean="0"/>
              <a:t>kapandıktan sonra dosya ile input-output artık yapılamaz</a:t>
            </a:r>
            <a:r>
              <a:rPr lang="en-US" dirty="0" smtClean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Formatted I/O: 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12/6/16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4458"/>
            <a:ext cx="8112305" cy="407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0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Formatted I/O: 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12/6/16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1274"/>
            <a:ext cx="78093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 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int</a:t>
            </a:r>
            <a:r>
              <a:rPr lang="en-US" dirty="0"/>
              <a:t> </a:t>
            </a:r>
            <a:r>
              <a:rPr lang="en-US" b="1" dirty="0" err="1"/>
              <a:t>fscanf</a:t>
            </a:r>
            <a:r>
              <a:rPr lang="en-US" dirty="0"/>
              <a:t> </a:t>
            </a:r>
            <a:r>
              <a:rPr lang="en-US" i="1" dirty="0"/>
              <a:t>(FILE *stream, </a:t>
            </a:r>
            <a:r>
              <a:rPr lang="en-US" i="1" dirty="0" err="1"/>
              <a:t>const</a:t>
            </a:r>
            <a:r>
              <a:rPr lang="en-US" i="1" dirty="0"/>
              <a:t> char *template, </a:t>
            </a:r>
            <a:r>
              <a:rPr lang="en-US" i="1" dirty="0" smtClean="0"/>
              <a:t>…)</a:t>
            </a:r>
            <a:endParaRPr lang="tr-TR" i="1" dirty="0" smtClean="0"/>
          </a:p>
          <a:p>
            <a:r>
              <a:rPr lang="tr-TR" i="1" dirty="0" smtClean="0"/>
              <a:t>	</a:t>
            </a:r>
            <a:r>
              <a:rPr lang="tr-TR" dirty="0" smtClean="0"/>
              <a:t>scanf fonksiyonuyla aynıdır.</a:t>
            </a:r>
          </a:p>
          <a:p>
            <a:r>
              <a:rPr lang="en-US" i="1" dirty="0" err="1"/>
              <a:t>int</a:t>
            </a:r>
            <a:r>
              <a:rPr lang="en-US" dirty="0"/>
              <a:t> </a:t>
            </a:r>
            <a:r>
              <a:rPr lang="en-US" b="1" dirty="0" err="1"/>
              <a:t>fprintf</a:t>
            </a:r>
            <a:r>
              <a:rPr lang="en-US" dirty="0"/>
              <a:t> </a:t>
            </a:r>
            <a:r>
              <a:rPr lang="en-US" i="1" dirty="0"/>
              <a:t>(FILE *stream, </a:t>
            </a:r>
            <a:r>
              <a:rPr lang="en-US" i="1" dirty="0" err="1"/>
              <a:t>const</a:t>
            </a:r>
            <a:r>
              <a:rPr lang="en-US" i="1" dirty="0"/>
              <a:t> char *template, </a:t>
            </a:r>
            <a:r>
              <a:rPr lang="en-US" i="1" dirty="0" smtClean="0"/>
              <a:t>…)</a:t>
            </a:r>
            <a:endParaRPr lang="tr-TR" i="1" dirty="0" smtClean="0"/>
          </a:p>
          <a:p>
            <a:r>
              <a:rPr lang="tr-TR" i="1" dirty="0"/>
              <a:t>	</a:t>
            </a:r>
            <a:r>
              <a:rPr lang="tr-TR" dirty="0" smtClean="0"/>
              <a:t>printf fonksiyonları ile aynıdır.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12/6/16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76463"/>
            <a:ext cx="8001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4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Misal: Öğrenci listesi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 smtClean="0"/>
              <a:t>Öğrenci kayıtları ogrenci</a:t>
            </a:r>
            <a:r>
              <a:rPr lang="en-US" dirty="0" smtClean="0"/>
              <a:t>.txt</a:t>
            </a:r>
            <a:r>
              <a:rPr lang="tr-TR" dirty="0" smtClean="0"/>
              <a:t> isimli dosyada tutulmaktadır.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 smtClean="0"/>
              <a:t>Numarası verilen öğrencinin bilgilerini gösteren ve</a:t>
            </a:r>
            <a:r>
              <a:rPr lang="tr-TR" dirty="0"/>
              <a:t> </a:t>
            </a:r>
            <a:r>
              <a:rPr lang="tr-TR" dirty="0" smtClean="0"/>
              <a:t>eğer öğrenci </a:t>
            </a:r>
            <a:r>
              <a:rPr lang="tr-TR" smtClean="0"/>
              <a:t>bulunamadıysa bu dosyaya yeni </a:t>
            </a:r>
            <a:r>
              <a:rPr lang="tr-TR" dirty="0" smtClean="0"/>
              <a:t>bir </a:t>
            </a:r>
            <a:r>
              <a:rPr lang="tr-TR" smtClean="0"/>
              <a:t>kayıt ekleyen bir program yazınız</a:t>
            </a:r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Dosyada, Verilen Nolu Öğrenciyi Bulma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547678"/>
            <a:ext cx="8610600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bulundumu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*f,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*no){</a:t>
            </a:r>
          </a:p>
          <a:p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l[150], l2[150]; </a:t>
            </a:r>
            <a:r>
              <a:rPr lang="sv-SE" b="1" dirty="0">
                <a:solidFill>
                  <a:srgbClr val="3F7F5F"/>
                </a:solidFill>
                <a:latin typeface="Consolas"/>
              </a:rPr>
              <a:t>/* dosyanin bir satiri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(l, 150, f)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(l2, l, 150);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satirin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bir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kopyasini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olustur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strtok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(l,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strncmp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(no,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10)){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bulundu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tr-TR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"Id: %.10s\n"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"Isim: %.40s\n"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strtok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(NULL, 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"Soy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: %.40s\n"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strtok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(NULL,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bulunamadi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9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Dosyaya Öğrenci Ekleme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837026"/>
            <a:ext cx="7924800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ogrenci_ekle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*f){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no[11],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[40],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soyisim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[40];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"No: 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"%10s"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no);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"%39s"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Soyisim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"%39s"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soyisim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fprintf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(f,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"\n%s\t%s\t%s"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no, isim, soyisim);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5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898140"/>
            <a:ext cx="7848600" cy="5245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no[1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"ogrenci.txt"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"a+"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stderr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Dosya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bulunamadi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exit(1);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no: 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10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s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no);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bulundumu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(f, no)){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642880"/>
                </a:solidFill>
                <a:latin typeface="Consolas"/>
              </a:rPr>
              <a:t>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bulunamadi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ogrenci_ekle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2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II. Kısım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 smtClean="0"/>
              <a:t>Binary data okuma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 smtClean="0"/>
              <a:t>Buffering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</a:t>
            </a:r>
            <a:r>
              <a:rPr lang="tr-TR" dirty="0" smtClean="0"/>
              <a:t>(Bloklar halinde) Okuma</a:t>
            </a:r>
            <a:r>
              <a:rPr lang="en-US" dirty="0" smtClean="0"/>
              <a:t> </a:t>
            </a:r>
            <a:r>
              <a:rPr lang="tr-TR" dirty="0" smtClean="0"/>
              <a:t>ve Yazma</a:t>
            </a:r>
            <a:endParaRPr lang="en-US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tr-TR" dirty="0" smtClean="0"/>
              <a:t>Metin (</a:t>
            </a:r>
            <a:r>
              <a:rPr lang="en-US" dirty="0" smtClean="0"/>
              <a:t>text</a:t>
            </a:r>
            <a:r>
              <a:rPr lang="tr-TR" dirty="0" smtClean="0"/>
              <a:t>)</a:t>
            </a:r>
            <a:r>
              <a:rPr lang="en-US" dirty="0" smtClean="0"/>
              <a:t> stream</a:t>
            </a:r>
            <a:r>
              <a:rPr lang="tr-TR" dirty="0" smtClean="0"/>
              <a:t> verisi </a:t>
            </a:r>
            <a:r>
              <a:rPr lang="en-US" dirty="0" smtClean="0"/>
              <a:t> </a:t>
            </a:r>
            <a:r>
              <a:rPr lang="tr-TR" dirty="0" smtClean="0"/>
              <a:t>yeni satır </a:t>
            </a:r>
            <a:r>
              <a:rPr lang="en-US" dirty="0" smtClean="0"/>
              <a:t>('\n')</a:t>
            </a:r>
            <a:r>
              <a:rPr lang="tr-TR" dirty="0" smtClean="0"/>
              <a:t> karakteri kullanılarak bölünmüştür.</a:t>
            </a:r>
          </a:p>
          <a:p>
            <a:pPr eaLnBrk="1" hangingPunct="1"/>
            <a:r>
              <a:rPr lang="tr-TR" dirty="0"/>
              <a:t>	</a:t>
            </a:r>
            <a:r>
              <a:rPr lang="tr-TR" dirty="0" smtClean="0"/>
              <a:t>Bazı sistemler</a:t>
            </a:r>
            <a:r>
              <a:rPr lang="en-US" dirty="0" smtClean="0"/>
              <a:t>, </a:t>
            </a:r>
            <a:r>
              <a:rPr lang="tr-TR" dirty="0" smtClean="0"/>
              <a:t>sadece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tr-TR" dirty="0" smtClean="0"/>
              <a:t>karakterleri destekle</a:t>
            </a:r>
            <a:r>
              <a:rPr lang="en-US" dirty="0" smtClean="0"/>
              <a:t>di</a:t>
            </a:r>
            <a:r>
              <a:rPr lang="tr-TR" dirty="0" smtClean="0"/>
              <a:t>ğinden dosya</a:t>
            </a:r>
            <a:r>
              <a:rPr lang="en-US" dirty="0" smtClean="0"/>
              <a:t>da</a:t>
            </a:r>
            <a:r>
              <a:rPr lang="tr-TR" dirty="0" smtClean="0"/>
              <a:t> </a:t>
            </a:r>
            <a:r>
              <a:rPr lang="en-US" dirty="0" err="1" smtClean="0"/>
              <a:t>ki</a:t>
            </a:r>
            <a:r>
              <a:rPr lang="tr-TR" dirty="0" smtClean="0"/>
              <a:t> diğer karakterler işlenemez</a:t>
            </a:r>
            <a:r>
              <a:rPr lang="en-US" dirty="0" smtClean="0"/>
              <a:t>,</a:t>
            </a:r>
            <a:r>
              <a:rPr lang="tr-TR" dirty="0" smtClean="0"/>
              <a:t> veya</a:t>
            </a:r>
            <a:r>
              <a:rPr lang="en-US" dirty="0" smtClean="0"/>
              <a:t> 254 </a:t>
            </a:r>
            <a:r>
              <a:rPr lang="tr-TR" dirty="0" smtClean="0"/>
              <a:t>karakterden daha uzun satırlarla çalışamazlar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  <a:r>
              <a:rPr lang="tr-TR" dirty="0" smtClean="0"/>
              <a:t>Bir b</a:t>
            </a:r>
            <a:r>
              <a:rPr lang="en-US" dirty="0" err="1" smtClean="0"/>
              <a:t>inary</a:t>
            </a:r>
            <a:r>
              <a:rPr lang="en-US" dirty="0" smtClean="0"/>
              <a:t> stream </a:t>
            </a:r>
            <a:r>
              <a:rPr lang="tr-TR" dirty="0" smtClean="0"/>
              <a:t>her türden karakterin işlenmesini sağlarlar.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Streamler (Akıntılar)</a:t>
            </a:r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Bir </a:t>
            </a:r>
            <a:r>
              <a:rPr lang="en-US" dirty="0" smtClean="0"/>
              <a:t>stream </a:t>
            </a:r>
            <a:r>
              <a:rPr lang="tr-TR" dirty="0" smtClean="0"/>
              <a:t>sıralı data elemanlarından oluşur. Bu elemanlar,</a:t>
            </a:r>
            <a:endParaRPr lang="en-US" dirty="0" smtClean="0"/>
          </a:p>
          <a:p>
            <a:pPr lvl="1" eaLnBrk="1" hangingPunct="1"/>
            <a:r>
              <a:rPr lang="tr-TR" dirty="0" smtClean="0"/>
              <a:t>Ya </a:t>
            </a:r>
            <a:r>
              <a:rPr lang="en-US" dirty="0" smtClean="0"/>
              <a:t>disk</a:t>
            </a:r>
            <a:r>
              <a:rPr lang="tr-TR" dirty="0" smtClean="0"/>
              <a:t>te bulunan dosya</a:t>
            </a:r>
            <a:r>
              <a:rPr lang="en-US" dirty="0" smtClean="0"/>
              <a:t>, </a:t>
            </a:r>
            <a:r>
              <a:rPr lang="tr-TR" dirty="0" smtClean="0"/>
              <a:t>harici bir aygıt</a:t>
            </a:r>
            <a:r>
              <a:rPr lang="en-US" dirty="0" smtClean="0"/>
              <a:t>, network </a:t>
            </a:r>
            <a:r>
              <a:rPr lang="en-US" dirty="0" err="1" smtClean="0"/>
              <a:t>soket</a:t>
            </a:r>
            <a:r>
              <a:rPr lang="tr-TR" dirty="0" smtClean="0"/>
              <a:t>i</a:t>
            </a:r>
            <a:r>
              <a:rPr lang="en-US" dirty="0" smtClean="0"/>
              <a:t>,</a:t>
            </a:r>
            <a:r>
              <a:rPr lang="tr-TR" dirty="0" smtClean="0"/>
              <a:t> veya bir dizi gibi</a:t>
            </a:r>
            <a:r>
              <a:rPr lang="en-US" dirty="0" smtClean="0"/>
              <a:t>)</a:t>
            </a:r>
            <a:r>
              <a:rPr lang="tr-TR" dirty="0" smtClean="0"/>
              <a:t> kaynaktan gelmektedir.</a:t>
            </a:r>
            <a:endParaRPr lang="en-US" dirty="0" smtClean="0"/>
          </a:p>
          <a:p>
            <a:pPr lvl="1" eaLnBrk="1" hangingPunct="1"/>
            <a:r>
              <a:rPr lang="tr-TR" dirty="0" smtClean="0"/>
              <a:t>Yada bunlara benzer bir hedefe gitmektedir.</a:t>
            </a:r>
            <a:endParaRPr lang="en-US" dirty="0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667000"/>
            <a:ext cx="46482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4752975"/>
            <a:ext cx="47053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468563" y="4114800"/>
            <a:ext cx="50292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tr-TR" dirty="0" smtClean="0">
                <a:solidFill>
                  <a:srgbClr val="000000"/>
                </a:solidFill>
              </a:rPr>
              <a:t>Programa data okuma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468563" y="6049963"/>
            <a:ext cx="50292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tr-TR" dirty="0" smtClean="0">
                <a:solidFill>
                  <a:srgbClr val="000000"/>
                </a:solidFill>
              </a:rPr>
              <a:t>Programdan dışarıya data yazdırma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468563" y="6410325"/>
            <a:ext cx="5029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4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Resimler</a:t>
            </a:r>
            <a:r>
              <a:rPr lang="en-US" sz="1000" dirty="0" smtClean="0">
                <a:solidFill>
                  <a:srgbClr val="000000"/>
                </a:solidFill>
              </a:rPr>
              <a:t> doc.oracle.com</a:t>
            </a:r>
            <a:r>
              <a:rPr lang="tr-TR" sz="1000" dirty="0" smtClean="0">
                <a:solidFill>
                  <a:srgbClr val="000000"/>
                </a:solidFill>
              </a:rPr>
              <a:t> sitesinden alınmıştır.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Binary </a:t>
            </a:r>
            <a:r>
              <a:rPr lang="tr-TR" sz="2000" dirty="0" smtClean="0"/>
              <a:t>Okuma</a:t>
            </a:r>
            <a:r>
              <a:rPr lang="en-US" sz="2000" dirty="0" smtClean="0"/>
              <a:t>:</a:t>
            </a:r>
            <a:r>
              <a:rPr lang="tr-TR" sz="2000" dirty="0" smtClean="0"/>
              <a:t> </a:t>
            </a:r>
            <a:r>
              <a:rPr lang="tr-TR" sz="2000" i="1" dirty="0" smtClean="0"/>
              <a:t>fread (void *data</a:t>
            </a:r>
            <a:r>
              <a:rPr lang="en-US" sz="2000" i="1" dirty="0" smtClean="0"/>
              <a:t>,</a:t>
            </a:r>
            <a:r>
              <a:rPr lang="tr-TR" sz="2000" i="1" dirty="0" smtClean="0"/>
              <a:t> size_t </a:t>
            </a:r>
            <a:r>
              <a:rPr lang="en-US" sz="2000" i="1" dirty="0" err="1" smtClean="0"/>
              <a:t>buyukluk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size_t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sayi</a:t>
            </a:r>
            <a:r>
              <a:rPr lang="en-US" sz="2000" i="1" dirty="0" smtClean="0"/>
              <a:t>, FILE *stream</a:t>
            </a:r>
            <a:r>
              <a:rPr lang="tr-TR" sz="2000" i="1" dirty="0" smtClean="0"/>
              <a:t>)</a:t>
            </a:r>
            <a:endParaRPr lang="en-US" sz="2000" i="1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/>
              <a:t>fopen</a:t>
            </a:r>
            <a:r>
              <a:rPr lang="en-US" dirty="0"/>
              <a:t> </a:t>
            </a:r>
            <a:r>
              <a:rPr lang="tr-TR" dirty="0" smtClean="0"/>
              <a:t>da okuma moduna(tipine) </a:t>
            </a:r>
            <a:r>
              <a:rPr lang="en-US" dirty="0" smtClean="0"/>
              <a:t>‘b’ </a:t>
            </a:r>
            <a:r>
              <a:rPr lang="tr-TR" dirty="0" smtClean="0"/>
              <a:t>eklenmesi binary okumayı belirtir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62513"/>
            <a:ext cx="6477000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rb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a[5];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3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tane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char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okunmasi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(f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fread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(a,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), 3, f);</a:t>
            </a:r>
          </a:p>
          <a:p>
            <a:endParaRPr lang="en-US" dirty="0"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"%c %c %c\n"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a[0], a[1], a[2]);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Binary </a:t>
            </a:r>
            <a:r>
              <a:rPr lang="en-US" sz="2000" dirty="0" err="1" smtClean="0"/>
              <a:t>okuma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yazma</a:t>
            </a:r>
            <a:r>
              <a:rPr lang="en-US" sz="2000" dirty="0" smtClean="0"/>
              <a:t>: </a:t>
            </a:r>
            <a:r>
              <a:rPr lang="tr-TR" sz="2000" dirty="0"/>
              <a:t> </a:t>
            </a:r>
            <a:r>
              <a:rPr lang="en-US" sz="2000" i="1" dirty="0" err="1" smtClean="0"/>
              <a:t>fwrite</a:t>
            </a:r>
            <a:r>
              <a:rPr lang="tr-TR" sz="2000" i="1" dirty="0" smtClean="0"/>
              <a:t> (</a:t>
            </a:r>
            <a:r>
              <a:rPr lang="en-US" sz="2000" i="1" dirty="0" err="1" smtClean="0"/>
              <a:t>const</a:t>
            </a:r>
            <a:r>
              <a:rPr lang="en-US" sz="2000" i="1" dirty="0" smtClean="0"/>
              <a:t> </a:t>
            </a:r>
            <a:r>
              <a:rPr lang="tr-TR" sz="2000" i="1" dirty="0" smtClean="0"/>
              <a:t>void </a:t>
            </a:r>
            <a:r>
              <a:rPr lang="tr-TR" sz="2000" i="1" dirty="0"/>
              <a:t>*data</a:t>
            </a:r>
            <a:r>
              <a:rPr lang="en-US" sz="2000" i="1" dirty="0"/>
              <a:t>,</a:t>
            </a:r>
            <a:r>
              <a:rPr lang="tr-TR" sz="2000" i="1" dirty="0"/>
              <a:t> size_t </a:t>
            </a:r>
            <a:r>
              <a:rPr lang="en-US" sz="2000" i="1" dirty="0" err="1"/>
              <a:t>buyukluk</a:t>
            </a:r>
            <a:r>
              <a:rPr lang="en-US" sz="2000" i="1" dirty="0"/>
              <a:t>, </a:t>
            </a:r>
            <a:r>
              <a:rPr lang="en-US" sz="2000" i="1" dirty="0" err="1"/>
              <a:t>size_t</a:t>
            </a:r>
            <a:r>
              <a:rPr lang="en-US" sz="2000" i="1" dirty="0"/>
              <a:t> </a:t>
            </a:r>
            <a:r>
              <a:rPr lang="en-US" sz="2000" i="1" dirty="0" err="1"/>
              <a:t>sayi</a:t>
            </a:r>
            <a:r>
              <a:rPr lang="en-US" sz="2000" i="1" dirty="0"/>
              <a:t>, FILE *stream</a:t>
            </a:r>
            <a:r>
              <a:rPr lang="tr-TR" sz="2000" i="1" dirty="0"/>
              <a:t>)</a:t>
            </a:r>
            <a:endParaRPr lang="en-US" sz="20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fopen</a:t>
            </a:r>
            <a:r>
              <a:rPr lang="en-US" dirty="0"/>
              <a:t> </a:t>
            </a:r>
            <a:r>
              <a:rPr lang="tr-TR" dirty="0"/>
              <a:t>da okuma moduna(tipine) </a:t>
            </a:r>
            <a:r>
              <a:rPr lang="en-US" dirty="0"/>
              <a:t>‘b’ </a:t>
            </a:r>
            <a:r>
              <a:rPr lang="tr-TR" dirty="0" smtClean="0"/>
              <a:t>eklenmesi binary okumayı</a:t>
            </a:r>
            <a:r>
              <a:rPr lang="en-US" dirty="0" smtClean="0"/>
              <a:t>/</a:t>
            </a:r>
            <a:r>
              <a:rPr lang="en-US" dirty="0" err="1" smtClean="0"/>
              <a:t>yazma</a:t>
            </a:r>
            <a:r>
              <a:rPr lang="tr-TR" dirty="0" smtClean="0"/>
              <a:t>yı </a:t>
            </a:r>
            <a:r>
              <a:rPr lang="tr-TR" dirty="0"/>
              <a:t>belirtir</a:t>
            </a:r>
            <a:r>
              <a:rPr lang="en-US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2033913"/>
            <a:ext cx="6477000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rb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+"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a[5];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3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karakter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alip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yazdirma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(f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fread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(a,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), 3, f);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"%c %c %c\n"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a[0], a[1], a[2]);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fwrite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(&amp;a[0],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), 3, 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fclose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Tamponlu (Buffered)  </a:t>
            </a:r>
            <a:r>
              <a:rPr lang="en-US" dirty="0" smtClean="0"/>
              <a:t>I/O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Streame yazılan karakterler programdan çıkar çıkmaz değil belli bir miktar toplandıktan sonra </a:t>
            </a:r>
            <a:r>
              <a:rPr lang="tr-TR" b="1" dirty="0" smtClean="0"/>
              <a:t>blok halinde </a:t>
            </a:r>
            <a:r>
              <a:rPr lang="tr-TR" dirty="0" smtClean="0"/>
              <a:t>dosyaya gönderilir. </a:t>
            </a:r>
          </a:p>
          <a:p>
            <a:pPr eaLnBrk="1" hangingPunct="1"/>
            <a:r>
              <a:rPr lang="tr-TR" dirty="0" smtClean="0"/>
              <a:t>Yine benzer bir şekilde</a:t>
            </a:r>
            <a:r>
              <a:rPr lang="en-US" dirty="0" smtClean="0"/>
              <a:t>, s</a:t>
            </a:r>
            <a:r>
              <a:rPr lang="tr-TR" dirty="0" smtClean="0"/>
              <a:t>treamler belli bir kaynaktan bilgiyi de </a:t>
            </a:r>
            <a:r>
              <a:rPr lang="tr-TR" b="1" dirty="0" smtClean="0"/>
              <a:t>bloklar</a:t>
            </a:r>
            <a:r>
              <a:rPr lang="tr-TR" dirty="0" smtClean="0"/>
              <a:t> halinde alırlar (karakter yerine blok)</a:t>
            </a:r>
            <a:r>
              <a:rPr lang="en-US" dirty="0" smtClean="0"/>
              <a:t>. </a:t>
            </a:r>
            <a:endParaRPr lang="tr-TR" dirty="0" smtClean="0"/>
          </a:p>
          <a:p>
            <a:pPr eaLnBrk="1" hangingPunct="1"/>
            <a:r>
              <a:rPr lang="tr-TR" b="1" dirty="0" smtClean="0"/>
              <a:t>Buna buffering denir.</a:t>
            </a:r>
            <a:r>
              <a:rPr lang="en-US" b="1" dirty="0" smtClean="0"/>
              <a:t> </a:t>
            </a:r>
          </a:p>
          <a:p>
            <a:pPr eaLnBrk="1" hangingPunct="1"/>
            <a:endParaRPr lang="tr-TR" dirty="0" smtClean="0"/>
          </a:p>
          <a:p>
            <a:pPr eaLnBrk="1" hangingPunct="1"/>
            <a:endParaRPr lang="tr-TR" dirty="0" smtClean="0"/>
          </a:p>
          <a:p>
            <a:pPr eaLnBrk="1" hangingPunct="1"/>
            <a:r>
              <a:rPr lang="tr-TR" dirty="0" smtClean="0"/>
              <a:t>Eğer input/output bağımlı olan etkileşimli programlar yazıyorsanız,</a:t>
            </a:r>
            <a:r>
              <a:rPr lang="en-US" dirty="0" smtClean="0"/>
              <a:t> </a:t>
            </a:r>
            <a:r>
              <a:rPr lang="tr-TR" dirty="0" smtClean="0"/>
              <a:t>bufferların nasıl çalıştığını anlamanız gerekiyor(aksi takdirde bazı mesajlarınızın istediğiniz zamanda görünmemesi gibi sorunlarla karşılaşabilirsiniz.).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1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Buffer’</a:t>
            </a:r>
            <a:r>
              <a:rPr lang="tr-TR" dirty="0" smtClean="0"/>
              <a:t>ın Boşaltılması (</a:t>
            </a:r>
            <a:r>
              <a:rPr lang="en-US" dirty="0" smtClean="0"/>
              <a:t>Flushing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Buffered streamde bufferın boşaltılması</a:t>
            </a:r>
            <a:r>
              <a:rPr lang="en-US" dirty="0" smtClean="0"/>
              <a:t> </a:t>
            </a:r>
            <a:r>
              <a:rPr lang="tr-TR" dirty="0" smtClean="0"/>
              <a:t>bufferda biriken bütün çıktının toplu halde dosyaya gönderilmesidir.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Buffered outputta,  stream otomatik olarak şu durumlarda boşaltılır</a:t>
            </a:r>
            <a:r>
              <a:rPr lang="en-US" dirty="0" smtClean="0"/>
              <a:t>: </a:t>
            </a:r>
          </a:p>
          <a:p>
            <a:pPr marL="0" indent="0"/>
            <a:r>
              <a:rPr lang="en-US" dirty="0" smtClean="0"/>
              <a:t>	</a:t>
            </a:r>
            <a:r>
              <a:rPr lang="tr-TR" dirty="0" smtClean="0"/>
              <a:t>Buffer dolu iken daha fazla çıkış yapılmaya çalışılmasında,</a:t>
            </a:r>
            <a:r>
              <a:rPr lang="en-US" dirty="0" smtClean="0"/>
              <a:t> </a:t>
            </a:r>
          </a:p>
          <a:p>
            <a:pPr marL="0" indent="0"/>
            <a:r>
              <a:rPr lang="en-US" dirty="0" smtClean="0"/>
              <a:t>	</a:t>
            </a:r>
            <a:r>
              <a:rPr lang="tr-TR" dirty="0" smtClean="0"/>
              <a:t>Stream kapatıldığında (</a:t>
            </a:r>
            <a:r>
              <a:rPr lang="tr-TR" b="1" dirty="0" smtClean="0"/>
              <a:t>fclose</a:t>
            </a:r>
            <a:r>
              <a:rPr lang="tr-TR" dirty="0" smtClean="0"/>
              <a:t>),</a:t>
            </a:r>
            <a:endParaRPr lang="en-US" dirty="0" smtClean="0"/>
          </a:p>
          <a:p>
            <a:pPr marL="0" indent="0"/>
            <a:r>
              <a:rPr lang="en-US" dirty="0" smtClean="0"/>
              <a:t>	</a:t>
            </a:r>
            <a:r>
              <a:rPr lang="tr-TR" dirty="0" smtClean="0"/>
              <a:t>Program </a:t>
            </a:r>
            <a:r>
              <a:rPr lang="tr-TR" b="1" dirty="0" smtClean="0"/>
              <a:t>exit fonksiyonu </a:t>
            </a:r>
            <a:r>
              <a:rPr lang="tr-TR" dirty="0" smtClean="0"/>
              <a:t>çağırılarak sonlandırıldığında,</a:t>
            </a:r>
            <a:endParaRPr lang="en-US" dirty="0" smtClean="0"/>
          </a:p>
          <a:p>
            <a:pPr marL="0" indent="0"/>
            <a:r>
              <a:rPr lang="en-US" dirty="0" smtClean="0"/>
              <a:t>	</a:t>
            </a:r>
            <a:r>
              <a:rPr lang="tr-TR" dirty="0" smtClean="0"/>
              <a:t>Satır endeksli tamponda </a:t>
            </a:r>
            <a:r>
              <a:rPr lang="tr-TR" b="1" dirty="0" smtClean="0"/>
              <a:t>yeni bir satır </a:t>
            </a:r>
            <a:r>
              <a:rPr lang="tr-TR" dirty="0" smtClean="0"/>
              <a:t>yazıldığında,</a:t>
            </a:r>
            <a:endParaRPr lang="en-US" dirty="0" smtClean="0"/>
          </a:p>
          <a:p>
            <a:pPr marL="0" indent="0"/>
            <a:r>
              <a:rPr lang="en-US" dirty="0" smtClean="0"/>
              <a:t>	</a:t>
            </a:r>
            <a:r>
              <a:rPr lang="tr-TR" dirty="0" smtClean="0"/>
              <a:t>Bir streamdeki giriş işleminin </a:t>
            </a:r>
            <a:r>
              <a:rPr lang="tr-TR" b="1" dirty="0" smtClean="0"/>
              <a:t>dosyadan veri okumasında.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870135-736B-4404-8870-6B7FB446D54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Bufferın Boşaltılması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Diğer durumlarda bufferı boşaltmak için</a:t>
            </a:r>
            <a:r>
              <a:rPr lang="en-US" dirty="0" smtClean="0"/>
              <a:t>  </a:t>
            </a:r>
            <a:r>
              <a:rPr lang="en-US" i="1" dirty="0" err="1" smtClean="0"/>
              <a:t>stdio.h</a:t>
            </a:r>
            <a:r>
              <a:rPr lang="tr-TR" dirty="0"/>
              <a:t> </a:t>
            </a:r>
            <a:r>
              <a:rPr lang="tr-TR" dirty="0" smtClean="0"/>
              <a:t>de tanımlı </a:t>
            </a:r>
            <a:r>
              <a:rPr lang="tr-TR" i="1" dirty="0" smtClean="0"/>
              <a:t>fflush</a:t>
            </a:r>
            <a:r>
              <a:rPr lang="tr-TR" dirty="0" smtClean="0"/>
              <a:t> fonksiyonu çağrılır.</a:t>
            </a:r>
          </a:p>
          <a:p>
            <a:endParaRPr lang="en-US" dirty="0" smtClean="0"/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fflush</a:t>
            </a:r>
            <a:r>
              <a:rPr lang="en-US" dirty="0">
                <a:latin typeface="Consolas" panose="020B0609020204030204" pitchFamily="49" charset="0"/>
              </a:rPr>
              <a:t> (FILE *stream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	</a:t>
            </a:r>
            <a:r>
              <a:rPr lang="tr-TR" dirty="0" smtClean="0"/>
              <a:t>Bu fonksiyon </a:t>
            </a:r>
            <a:r>
              <a:rPr lang="en-US" dirty="0" smtClean="0"/>
              <a:t>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tr-TR" dirty="0" smtClean="0"/>
              <a:t>üzerinde tanımlı çıkış verisinin dosyaya hemen göderilmesini sağlar.</a:t>
            </a:r>
            <a:endParaRPr lang="en-US" dirty="0" smtClean="0"/>
          </a:p>
          <a:p>
            <a:r>
              <a:rPr lang="en-US" dirty="0"/>
              <a:t>	</a:t>
            </a:r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en-US" dirty="0" smtClean="0"/>
              <a:t>null pointer</a:t>
            </a:r>
            <a:r>
              <a:rPr lang="tr-TR" dirty="0" smtClean="0"/>
              <a:t> ise</a:t>
            </a:r>
            <a:r>
              <a:rPr lang="en-US" dirty="0" smtClean="0"/>
              <a:t>,</a:t>
            </a:r>
            <a:r>
              <a:rPr lang="tr-TR" dirty="0" smtClean="0"/>
              <a:t> bütün çıkış streamlerindeki veriler dosyalarına gönderilir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Bu fonksiyon hata oluştuğunda </a:t>
            </a:r>
            <a:r>
              <a:rPr lang="en-US" i="1" dirty="0" smtClean="0"/>
              <a:t>EOF</a:t>
            </a:r>
            <a:r>
              <a:rPr lang="en-US" dirty="0" smtClean="0"/>
              <a:t> </a:t>
            </a:r>
            <a:r>
              <a:rPr lang="tr-TR" dirty="0" smtClean="0"/>
              <a:t>diğer durumlarda sıfır döndürür.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Bufferlama Usülleri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Karakterlerin okunup yazılırken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i="1" dirty="0" smtClean="0"/>
              <a:t>unbuffered stream</a:t>
            </a:r>
            <a:r>
              <a:rPr lang="tr-TR" i="1" dirty="0" smtClean="0"/>
              <a:t> </a:t>
            </a:r>
            <a:r>
              <a:rPr lang="tr-TR" b="1" i="1" dirty="0" smtClean="0"/>
              <a:t>(</a:t>
            </a:r>
            <a:r>
              <a:rPr lang="tr-TR" i="1" dirty="0"/>
              <a:t>tamponsuz stream</a:t>
            </a:r>
            <a:r>
              <a:rPr lang="tr-TR" b="1" i="1" dirty="0" smtClean="0"/>
              <a:t>) de </a:t>
            </a:r>
            <a:r>
              <a:rPr lang="en-US" dirty="0" smtClean="0"/>
              <a:t> </a:t>
            </a:r>
            <a:r>
              <a:rPr lang="tr-TR" dirty="0" smtClean="0"/>
              <a:t>mümkün olduğunda hemen,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tr-TR" b="1" i="1" dirty="0" smtClean="0"/>
              <a:t>l</a:t>
            </a:r>
            <a:r>
              <a:rPr lang="en-US" b="1" i="1" dirty="0" err="1"/>
              <a:t>ine</a:t>
            </a:r>
            <a:r>
              <a:rPr lang="en-US" b="1" i="1" dirty="0"/>
              <a:t> buffered </a:t>
            </a:r>
            <a:r>
              <a:rPr lang="en-US" b="1" i="1" dirty="0" smtClean="0"/>
              <a:t>stream</a:t>
            </a:r>
            <a:r>
              <a:rPr lang="tr-TR" b="1" i="1" dirty="0"/>
              <a:t> </a:t>
            </a:r>
            <a:r>
              <a:rPr lang="tr-TR" b="1" i="1" dirty="0" smtClean="0"/>
              <a:t>(satır endeksli) de</a:t>
            </a:r>
            <a:r>
              <a:rPr lang="en-US" b="1" i="1" dirty="0" smtClean="0"/>
              <a:t> </a:t>
            </a:r>
            <a:r>
              <a:rPr lang="tr-TR" dirty="0" smtClean="0"/>
              <a:t>yeni bir satır karakteri olduğunda blok halinde,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i="1" dirty="0"/>
              <a:t> fully buffered stream</a:t>
            </a:r>
            <a:r>
              <a:rPr lang="tr-TR" b="1" i="1" dirty="0"/>
              <a:t>s </a:t>
            </a:r>
            <a:r>
              <a:rPr lang="tr-TR" b="1" i="1" dirty="0" smtClean="0"/>
              <a:t>(tam tamponlu) de</a:t>
            </a:r>
            <a:r>
              <a:rPr lang="en-US" b="1" dirty="0" smtClean="0"/>
              <a:t> </a:t>
            </a:r>
            <a:r>
              <a:rPr lang="tr-TR" dirty="0" smtClean="0"/>
              <a:t>bloklar halinde afaki büyüklüklerde gönderilirler.</a:t>
            </a:r>
            <a:endParaRPr lang="en-US" dirty="0"/>
          </a:p>
          <a:p>
            <a:endParaRPr lang="tr-TR" dirty="0" smtClean="0"/>
          </a:p>
          <a:p>
            <a:r>
              <a:rPr lang="tr-TR" dirty="0" smtClean="0"/>
              <a:t>Her açılan stream normalde fully buffered dır.</a:t>
            </a:r>
          </a:p>
          <a:p>
            <a:r>
              <a:rPr lang="tr-TR" dirty="0" smtClean="0"/>
              <a:t>Etkileşimli (interactive) bir cihaza bağlı olan stream başlangıç olarak satır endeksli tampon kullanır.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Tampon Kontrolü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setvbuf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</a:rPr>
              <a:t>(FILE *stream, char *</a:t>
            </a:r>
            <a:r>
              <a:rPr lang="en-US" sz="1800" i="1" dirty="0" err="1">
                <a:latin typeface="Consolas" panose="020B0609020204030204" pitchFamily="49" charset="0"/>
              </a:rPr>
              <a:t>buf</a:t>
            </a:r>
            <a:r>
              <a:rPr lang="en-US" sz="1800" i="1" dirty="0"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latin typeface="Consolas" panose="020B0609020204030204" pitchFamily="49" charset="0"/>
              </a:rPr>
              <a:t>int</a:t>
            </a:r>
            <a:r>
              <a:rPr lang="en-US" sz="1800" i="1" dirty="0">
                <a:latin typeface="Consolas" panose="020B0609020204030204" pitchFamily="49" charset="0"/>
              </a:rPr>
              <a:t> </a:t>
            </a:r>
            <a:r>
              <a:rPr lang="en-US" sz="1800" i="1" dirty="0" smtClean="0">
                <a:latin typeface="Consolas" panose="020B0609020204030204" pitchFamily="49" charset="0"/>
              </a:rPr>
              <a:t>mod, </a:t>
            </a:r>
            <a:r>
              <a:rPr lang="en-US" sz="1800" i="1" dirty="0" err="1">
                <a:latin typeface="Consolas" panose="020B0609020204030204" pitchFamily="49" charset="0"/>
              </a:rPr>
              <a:t>size_t</a:t>
            </a:r>
            <a:r>
              <a:rPr lang="en-US" sz="1800" i="1" dirty="0">
                <a:latin typeface="Consolas" panose="020B0609020204030204" pitchFamily="49" charset="0"/>
              </a:rPr>
              <a:t> size</a:t>
            </a:r>
            <a:r>
              <a:rPr lang="en-US" sz="1800" i="1" dirty="0" smtClean="0">
                <a:latin typeface="Consolas" panose="020B0609020204030204" pitchFamily="49" charset="0"/>
              </a:rPr>
              <a:t>)</a:t>
            </a:r>
          </a:p>
          <a:p>
            <a:pPr marL="400050" lvl="1" indent="0"/>
            <a:r>
              <a:rPr lang="tr-TR" dirty="0" smtClean="0"/>
              <a:t>S</a:t>
            </a:r>
            <a:r>
              <a:rPr lang="en-US" dirty="0" err="1" smtClean="0"/>
              <a:t>tream</a:t>
            </a:r>
            <a:r>
              <a:rPr lang="en-US" dirty="0" smtClean="0"/>
              <a:t> </a:t>
            </a:r>
            <a:r>
              <a:rPr lang="en-US" i="1" dirty="0" smtClean="0"/>
              <a:t>stream</a:t>
            </a:r>
            <a:r>
              <a:rPr lang="tr-TR" i="1" dirty="0" smtClean="0"/>
              <a:t>’</a:t>
            </a:r>
            <a:r>
              <a:rPr lang="tr-TR" dirty="0" smtClean="0"/>
              <a:t>in</a:t>
            </a:r>
            <a:r>
              <a:rPr lang="en-US" dirty="0" smtClean="0"/>
              <a:t> </a:t>
            </a:r>
            <a:r>
              <a:rPr lang="tr-TR" dirty="0" smtClean="0"/>
              <a:t>ne türden tampon modu kullanacağını belirtmek için kullanılır.</a:t>
            </a:r>
            <a:r>
              <a:rPr lang="en-US" dirty="0" smtClean="0"/>
              <a:t> </a:t>
            </a:r>
            <a:r>
              <a:rPr lang="tr-TR" dirty="0" smtClean="0"/>
              <a:t>Mod değeri şunlar olabilir:</a:t>
            </a:r>
          </a:p>
          <a:p>
            <a:pPr marL="400050" lvl="1" indent="0"/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_IOFBF </a:t>
            </a:r>
            <a:r>
              <a:rPr lang="en-US" sz="2000" dirty="0" smtClean="0"/>
              <a:t>		</a:t>
            </a:r>
            <a:r>
              <a:rPr lang="tr-TR" sz="2000" dirty="0" smtClean="0"/>
              <a:t>tam tamponlu</a:t>
            </a:r>
            <a:endParaRPr lang="en-US" sz="2000" dirty="0" smtClean="0"/>
          </a:p>
          <a:p>
            <a:pPr marL="800100" lvl="2" indent="0"/>
            <a:r>
              <a:rPr lang="en-US" sz="2000" dirty="0" smtClean="0">
                <a:latin typeface="Consolas" panose="020B0609020204030204" pitchFamily="49" charset="0"/>
              </a:rPr>
              <a:t>_IOLBF</a:t>
            </a:r>
            <a:r>
              <a:rPr lang="en-US" sz="2000" dirty="0" smtClean="0"/>
              <a:t> 		</a:t>
            </a:r>
            <a:r>
              <a:rPr lang="tr-TR" sz="2000" dirty="0" smtClean="0"/>
              <a:t>satır endeksli</a:t>
            </a:r>
            <a:endParaRPr lang="en-US" sz="2000" dirty="0" smtClean="0"/>
          </a:p>
          <a:p>
            <a:pPr marL="800100" lvl="2" indent="0"/>
            <a:r>
              <a:rPr lang="en-US" sz="2000" dirty="0" smtClean="0">
                <a:latin typeface="Consolas" panose="020B0609020204030204" pitchFamily="49" charset="0"/>
              </a:rPr>
              <a:t>_IONBF</a:t>
            </a:r>
            <a:r>
              <a:rPr lang="en-US" sz="2000" dirty="0" smtClean="0"/>
              <a:t> 		</a:t>
            </a:r>
            <a:r>
              <a:rPr lang="tr-TR" sz="2000" dirty="0" smtClean="0"/>
              <a:t>tamponsuz</a:t>
            </a:r>
            <a:endParaRPr lang="en-US" sz="2000" dirty="0" smtClean="0"/>
          </a:p>
          <a:p>
            <a:pPr marL="0" indent="0"/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i="1" dirty="0" err="1"/>
              <a:t>buf</a:t>
            </a:r>
            <a:r>
              <a:rPr lang="en-US" sz="2000" dirty="0"/>
              <a:t> </a:t>
            </a:r>
            <a:r>
              <a:rPr lang="tr-TR" sz="2000" dirty="0" smtClean="0"/>
              <a:t> en az</a:t>
            </a:r>
            <a:r>
              <a:rPr lang="en-US" sz="2000" dirty="0" smtClean="0"/>
              <a:t> </a:t>
            </a:r>
            <a:r>
              <a:rPr lang="en-US" sz="2000" i="1" dirty="0" smtClean="0"/>
              <a:t>size</a:t>
            </a:r>
            <a:r>
              <a:rPr lang="tr-TR" sz="2000" dirty="0" smtClean="0"/>
              <a:t> ile verilen sayıda karakteri tutabilecek büyüklükte karakter dizisi olmalıdır.</a:t>
            </a:r>
          </a:p>
          <a:p>
            <a:pPr marL="0" indent="0"/>
            <a:r>
              <a:rPr lang="en-US" sz="2000" dirty="0" smtClean="0"/>
              <a:t> 	</a:t>
            </a:r>
            <a:r>
              <a:rPr lang="tr-TR" sz="2000" dirty="0" smtClean="0"/>
              <a:t>Eğer</a:t>
            </a:r>
            <a:r>
              <a:rPr lang="en-US" sz="2000" dirty="0" smtClean="0"/>
              <a:t>  </a:t>
            </a:r>
            <a:r>
              <a:rPr lang="en-US" sz="2000" i="1" dirty="0" err="1"/>
              <a:t>buf</a:t>
            </a:r>
            <a:r>
              <a:rPr lang="en-US" sz="2000" dirty="0"/>
              <a:t> </a:t>
            </a:r>
            <a:r>
              <a:rPr lang="tr-TR" sz="2000" dirty="0" smtClean="0"/>
              <a:t>değeri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NULL</a:t>
            </a:r>
            <a:r>
              <a:rPr lang="tr-TR" sz="2000" dirty="0" smtClean="0"/>
              <a:t> ise</a:t>
            </a:r>
            <a:r>
              <a:rPr lang="en-US" sz="2000" dirty="0" smtClean="0"/>
              <a:t>,</a:t>
            </a:r>
            <a:r>
              <a:rPr lang="tr-TR" sz="2000" dirty="0" smtClean="0"/>
              <a:t> </a:t>
            </a:r>
            <a:r>
              <a:rPr lang="en-US" sz="2000" i="1" dirty="0" err="1" smtClean="0"/>
              <a:t>setvbuf</a:t>
            </a:r>
            <a:r>
              <a:rPr lang="tr-TR" sz="2000" i="1" dirty="0" smtClean="0"/>
              <a:t>,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malloc</a:t>
            </a:r>
            <a:r>
              <a:rPr lang="tr-TR" sz="2000" dirty="0" smtClean="0"/>
              <a:t> fonksiyonunu kullanarak tampon alanı oluşturur</a:t>
            </a:r>
            <a:r>
              <a:rPr lang="en-US" sz="2000" dirty="0" smtClean="0"/>
              <a:t>. </a:t>
            </a:r>
            <a:endParaRPr lang="en-US" sz="2000" dirty="0"/>
          </a:p>
          <a:p>
            <a:pPr marL="0" indent="0"/>
            <a:r>
              <a:rPr lang="en-US" sz="2000" dirty="0" smtClean="0"/>
              <a:t> </a:t>
            </a:r>
            <a:r>
              <a:rPr lang="tr-TR" sz="2000" dirty="0" smtClean="0"/>
              <a:t>	</a:t>
            </a:r>
          </a:p>
          <a:p>
            <a:pPr marL="0" indent="0"/>
            <a:r>
              <a:rPr lang="tr-TR" sz="2000" dirty="0" smtClean="0"/>
              <a:t>Buffer alanı oluştururken, malloc fonksiyonunu kullanın. Dosyayla işiniz bittikten sonra bu alanı free ile bırakın.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5257800"/>
            <a:ext cx="2286000" cy="6076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fputs</a:t>
            </a:r>
            <a:r>
              <a:rPr lang="en-US" dirty="0"/>
              <a:t>: 2</a:t>
            </a:r>
          </a:p>
          <a:p>
            <a:r>
              <a:rPr lang="en-US" dirty="0" err="1"/>
              <a:t>fputs</a:t>
            </a:r>
            <a:r>
              <a:rPr lang="en-US" dirty="0"/>
              <a:t>: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3536232"/>
            <a:ext cx="2286000" cy="349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fputs</a:t>
            </a:r>
            <a:r>
              <a:rPr lang="en-US" dirty="0"/>
              <a:t>: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648200"/>
            <a:ext cx="2286000" cy="349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5 </a:t>
            </a:r>
            <a:r>
              <a:rPr lang="tr-TR" dirty="0" smtClean="0"/>
              <a:t>saniye sonra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3079032"/>
            <a:ext cx="2286000" cy="349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5 </a:t>
            </a:r>
            <a:r>
              <a:rPr lang="tr-TR" dirty="0" smtClean="0"/>
              <a:t>saniye sonra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806487"/>
            <a:ext cx="7848600" cy="576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#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unistd.h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include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stdlib.h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*)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(1000*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setvbuf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_IOFBF, BUFSIZ);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: 1\n"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sleep(5);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fflush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: 2\n"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fputs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: 3\n"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sleep(5);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fflush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stdout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free(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r>
              <a:rPr lang="en-US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0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C de</a:t>
            </a:r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Bir streami temsil eden veri yapısı </a:t>
            </a:r>
            <a:r>
              <a:rPr lang="en-US" b="1" dirty="0" smtClean="0">
                <a:solidFill>
                  <a:srgbClr val="C00000"/>
                </a:solidFill>
              </a:rPr>
              <a:t>FILE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smtClean="0"/>
              <a:t>olarak isimlendirilmektedir</a:t>
            </a:r>
            <a:r>
              <a:rPr lang="en-US" dirty="0" smtClean="0"/>
              <a:t>. </a:t>
            </a:r>
            <a:endParaRPr lang="en-US" b="1" dirty="0" smtClean="0"/>
          </a:p>
          <a:p>
            <a:pPr eaLnBrk="1" hangingPunct="1"/>
            <a:endParaRPr lang="tr-TR" b="1" dirty="0" smtClean="0"/>
          </a:p>
          <a:p>
            <a:pPr eaLnBrk="1" hangingPunct="1"/>
            <a:r>
              <a:rPr lang="en-US" b="1" dirty="0" smtClean="0"/>
              <a:t>FILE</a:t>
            </a:r>
            <a:r>
              <a:rPr lang="tr-TR" dirty="0" smtClean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stdio.h</a:t>
            </a:r>
            <a:r>
              <a:rPr lang="tr-TR" dirty="0" smtClean="0"/>
              <a:t> de tanımlanmış </a:t>
            </a:r>
            <a:r>
              <a:rPr lang="en-US" dirty="0" smtClean="0"/>
              <a:t> </a:t>
            </a:r>
            <a:r>
              <a:rPr lang="en-US" b="1" dirty="0" smtClean="0"/>
              <a:t>FILE</a:t>
            </a:r>
            <a:r>
              <a:rPr lang="en-US" dirty="0" smtClean="0"/>
              <a:t> </a:t>
            </a:r>
            <a:r>
              <a:rPr lang="tr-TR" dirty="0" smtClean="0"/>
              <a:t>nesnesi oluşturan bir veri tipidir</a:t>
            </a:r>
            <a:r>
              <a:rPr lang="en-US" dirty="0" smtClean="0"/>
              <a:t>.</a:t>
            </a:r>
          </a:p>
          <a:p>
            <a:pPr eaLnBrk="1" hangingPunct="1"/>
            <a:endParaRPr lang="tr-TR" dirty="0" smtClean="0"/>
          </a:p>
          <a:p>
            <a:pPr eaLnBrk="1" hangingPunct="1"/>
            <a:r>
              <a:rPr lang="tr-TR" dirty="0" smtClean="0"/>
              <a:t>Bir çok kütüphane fonksiyonu</a:t>
            </a:r>
            <a:r>
              <a:rPr lang="en-US" dirty="0" smtClean="0"/>
              <a:t> </a:t>
            </a:r>
            <a:r>
              <a:rPr lang="tr-TR" dirty="0" smtClean="0"/>
              <a:t>dosya pointerları, </a:t>
            </a:r>
            <a:r>
              <a:rPr lang="en-US" b="1" dirty="0" smtClean="0"/>
              <a:t>FILE *</a:t>
            </a:r>
            <a:r>
              <a:rPr lang="tr-TR" dirty="0" smtClean="0"/>
              <a:t>, ile işlem yapmaktadır.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FILE</a:t>
            </a:r>
            <a:r>
              <a:rPr lang="en-US" dirty="0" smtClean="0"/>
              <a:t> </a:t>
            </a:r>
            <a:r>
              <a:rPr lang="tr-TR" dirty="0" smtClean="0"/>
              <a:t>nesnelerinin ayrılması ve idaresi,</a:t>
            </a:r>
            <a:r>
              <a:rPr lang="en-US" dirty="0" smtClean="0"/>
              <a:t> input</a:t>
            </a:r>
            <a:r>
              <a:rPr lang="tr-TR" dirty="0" smtClean="0"/>
              <a:t>-</a:t>
            </a:r>
            <a:r>
              <a:rPr lang="en-US" dirty="0" smtClean="0"/>
              <a:t>output </a:t>
            </a:r>
            <a:r>
              <a:rPr lang="tr-TR" dirty="0" smtClean="0"/>
              <a:t>kütüphane fonksiyonlarınca yapılmaktadır.</a:t>
            </a:r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Dosyalarıyla Çalışma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dosyadan datayı satır satır oku ve iki boyutlu bir array de sakla.</a:t>
            </a:r>
          </a:p>
          <a:p>
            <a:endParaRPr lang="tr-TR" dirty="0" smtClean="0"/>
          </a:p>
          <a:p>
            <a:r>
              <a:rPr lang="tr-TR" dirty="0" smtClean="0"/>
              <a:t>geneData.txt</a:t>
            </a:r>
            <a:r>
              <a:rPr lang="en-US" dirty="0" smtClean="0"/>
              <a:t>									Program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2996381"/>
            <a:ext cx="2590800" cy="865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GATTTCGAG</a:t>
            </a:r>
          </a:p>
          <a:p>
            <a:r>
              <a:rPr lang="en-US" dirty="0">
                <a:solidFill>
                  <a:schemeClr val="tx1"/>
                </a:solidFill>
              </a:rPr>
              <a:t>GAGCCACTGGTC</a:t>
            </a:r>
          </a:p>
          <a:p>
            <a:r>
              <a:rPr lang="en-US" dirty="0">
                <a:solidFill>
                  <a:schemeClr val="tx1"/>
                </a:solidFill>
              </a:rPr>
              <a:t>ATAGATCCT</a:t>
            </a: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 bwMode="auto">
          <a:xfrm flipV="1">
            <a:off x="3352800" y="3428999"/>
            <a:ext cx="1524000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019800" y="2819400"/>
            <a:ext cx="2377574" cy="112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tr-TR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GATTTCGAG</a:t>
            </a:r>
            <a:r>
              <a:rPr lang="tr-TR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“GAGCCACTGGTC”,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“ATAGATCCT”}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5400" y="5107398"/>
            <a:ext cx="6781800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Sat</a:t>
            </a:r>
            <a:r>
              <a:rPr lang="tr-TR" dirty="0" smtClean="0">
                <a:solidFill>
                  <a:schemeClr val="tx1"/>
                </a:solidFill>
              </a:rPr>
              <a:t>ırlar nasıl ayrılıyor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chemeClr val="tx1"/>
                </a:solidFill>
              </a:rPr>
              <a:t>Daha fazla satır olmadığını nereden bileceğiz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Dosyalarıyla Çalışma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dosyadan datayı satır satır oku ve iki boyutlu bir array de sakla.</a:t>
            </a:r>
          </a:p>
          <a:p>
            <a:endParaRPr lang="tr-TR" dirty="0" smtClean="0"/>
          </a:p>
          <a:p>
            <a:r>
              <a:rPr lang="tr-TR" dirty="0" smtClean="0"/>
              <a:t>geneData.txt</a:t>
            </a:r>
            <a:r>
              <a:rPr lang="en-US" dirty="0" smtClean="0"/>
              <a:t>									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EOF</a:t>
            </a:r>
            <a:r>
              <a:rPr lang="tr-TR" dirty="0" smtClean="0"/>
              <a:t> </a:t>
            </a:r>
            <a:r>
              <a:rPr lang="en-US" dirty="0"/>
              <a:t> </a:t>
            </a:r>
            <a:r>
              <a:rPr lang="tr-TR" dirty="0"/>
              <a:t>(</a:t>
            </a:r>
            <a:r>
              <a:rPr lang="en-US" dirty="0" smtClean="0"/>
              <a:t>the </a:t>
            </a:r>
            <a:r>
              <a:rPr lang="en-US" dirty="0"/>
              <a:t>end of a </a:t>
            </a:r>
            <a:r>
              <a:rPr lang="en-US" dirty="0" smtClean="0"/>
              <a:t>file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dosya sonunu belirtir.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2996381"/>
            <a:ext cx="2590800" cy="1122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GATTTCGAG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GAGCCACTGGTC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ATAGATCCT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38200" y="3810000"/>
            <a:ext cx="838200" cy="30925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EOF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86000" y="2971800"/>
            <a:ext cx="4572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\n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43200" y="3276600"/>
            <a:ext cx="4572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\n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09800" y="3505200"/>
            <a:ext cx="4572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\n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1. Open </a:t>
            </a:r>
            <a:r>
              <a:rPr lang="en-US" dirty="0"/>
              <a:t>a </a:t>
            </a:r>
            <a:r>
              <a:rPr lang="en-US" dirty="0" smtClean="0"/>
              <a:t>file</a:t>
            </a:r>
            <a:r>
              <a:rPr lang="tr-TR" dirty="0" smtClean="0"/>
              <a:t> (dosyaya bağlantı(stream) oluştur)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EOF’ye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sat</a:t>
            </a:r>
            <a:r>
              <a:rPr lang="tr-TR" dirty="0" smtClean="0"/>
              <a:t>ır satır </a:t>
            </a:r>
            <a:r>
              <a:rPr lang="en-US" dirty="0" err="1" smtClean="0"/>
              <a:t>oku</a:t>
            </a:r>
            <a:endParaRPr lang="en-US" dirty="0"/>
          </a:p>
          <a:p>
            <a:r>
              <a:rPr lang="en-US" dirty="0"/>
              <a:t>3. Close the </a:t>
            </a:r>
            <a:r>
              <a:rPr lang="tr-TR" dirty="0" smtClean="0"/>
              <a:t>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A870135-736B-4404-8870-6B7FB446D5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Theme">
      <a:majorFont>
        <a:latin typeface="Gill Sans MT"/>
        <a:ea typeface="Noto Sans CJK SC Regular"/>
        <a:cs typeface="Noto Sans CJK SC Regular"/>
      </a:majorFont>
      <a:minorFont>
        <a:latin typeface="Gill Sans MT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Theme">
      <a:majorFont>
        <a:latin typeface="Gill Sans MT"/>
        <a:ea typeface="Noto Sans CJK SC Regular"/>
        <a:cs typeface="Noto Sans CJK SC Regular"/>
      </a:majorFont>
      <a:minorFont>
        <a:latin typeface="Gill Sans MT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5983</TotalTime>
  <Words>3454</Words>
  <Application>Microsoft Office PowerPoint</Application>
  <PresentationFormat>On-screen Show (4:3)</PresentationFormat>
  <Paragraphs>782</Paragraphs>
  <Slides>57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1_Office Theme</vt:lpstr>
      <vt:lpstr>C de I/O Streamler (giriş/çıkış bilgi akıntıları)</vt:lpstr>
      <vt:lpstr>Tekrar</vt:lpstr>
      <vt:lpstr>İçerik</vt:lpstr>
      <vt:lpstr>FILE I/O</vt:lpstr>
      <vt:lpstr>Streamler (Akıntılar)</vt:lpstr>
      <vt:lpstr>C de</vt:lpstr>
      <vt:lpstr>Data Dosyalarıyla Çalışma</vt:lpstr>
      <vt:lpstr>Data Dosyalarıyla Çalışma</vt:lpstr>
      <vt:lpstr>Adımlar</vt:lpstr>
      <vt:lpstr>Bir dosyaya streamin açılması fopen fonksiyonuyla yapılır.</vt:lpstr>
      <vt:lpstr>Streamin kapatılması</vt:lpstr>
      <vt:lpstr>Karakter Okuma</vt:lpstr>
      <vt:lpstr>PowerPoint Presentation</vt:lpstr>
      <vt:lpstr>PowerPoint Presentation</vt:lpstr>
      <vt:lpstr>Satır satır okuma</vt:lpstr>
      <vt:lpstr>PowerPoint Presentation</vt:lpstr>
      <vt:lpstr>PowerPoint Presentation</vt:lpstr>
      <vt:lpstr>Gcc de bulunan getline </vt:lpstr>
      <vt:lpstr>Bir dosyaya yazma</vt:lpstr>
      <vt:lpstr>Bir dosyayaya streamin açılması fopen fonksiyonuyla yapılır.</vt:lpstr>
      <vt:lpstr>PowerPoint Presentation</vt:lpstr>
      <vt:lpstr>Bir metin dosyasını diğer bir dosyaya kopyalama</vt:lpstr>
      <vt:lpstr>String output</vt:lpstr>
      <vt:lpstr>Bir dosyayı satır satır kopyalama</vt:lpstr>
      <vt:lpstr>Diğer açma modları</vt:lpstr>
      <vt:lpstr>PowerPoint Presentation</vt:lpstr>
      <vt:lpstr>Uyarı</vt:lpstr>
      <vt:lpstr>C Programında Bulunan Standart Streamler</vt:lpstr>
      <vt:lpstr>Karakter Output  </vt:lpstr>
      <vt:lpstr>Karakter Output </vt:lpstr>
      <vt:lpstr>stdout’a Karakter Output </vt:lpstr>
      <vt:lpstr>String output</vt:lpstr>
      <vt:lpstr>String output</vt:lpstr>
      <vt:lpstr>Karakter input</vt:lpstr>
      <vt:lpstr>Örnek: Evet-Hayır Sorusu</vt:lpstr>
      <vt:lpstr>Örnek: Evet-Hayır Sorusu</vt:lpstr>
      <vt:lpstr>Satır Eksenli Giriş</vt:lpstr>
      <vt:lpstr>Tekrar okunmamış yapmak: int ungetc (int c, FILE *stream)</vt:lpstr>
      <vt:lpstr>Formatted I/O: escape sequences for file</vt:lpstr>
      <vt:lpstr>Formatted I/O: Printf</vt:lpstr>
      <vt:lpstr>Formatted I/O: Printf</vt:lpstr>
      <vt:lpstr>F fonksiyonları</vt:lpstr>
      <vt:lpstr>fprintf</vt:lpstr>
      <vt:lpstr>Misal: Öğrenci listesi</vt:lpstr>
      <vt:lpstr>Dosyada, Verilen Nolu Öğrenciyi Bulma</vt:lpstr>
      <vt:lpstr>Dosyaya Öğrenci Ekleme</vt:lpstr>
      <vt:lpstr>PowerPoint Presentation</vt:lpstr>
      <vt:lpstr>II. Kısım</vt:lpstr>
      <vt:lpstr>Binary (Bloklar halinde) Okuma ve Yazma</vt:lpstr>
      <vt:lpstr>Binary Okuma: fread (void *data, size_t buyukluk, size_t sayi, FILE *stream)</vt:lpstr>
      <vt:lpstr>Binary okuma ve yazma:  fwrite (const void *data, size_t buyukluk, size_t sayi, FILE *stream)</vt:lpstr>
      <vt:lpstr>Tamponlu (Buffered)  I/O</vt:lpstr>
      <vt:lpstr>Buffer’ın Boşaltılması (Flushing)</vt:lpstr>
      <vt:lpstr>Bufferın Boşaltılması</vt:lpstr>
      <vt:lpstr>Bufferlama Usülleri</vt:lpstr>
      <vt:lpstr>Tampon Kontrolü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adaskin</dc:creator>
  <cp:lastModifiedBy>adaskin</cp:lastModifiedBy>
  <cp:revision>311</cp:revision>
  <cp:lastPrinted>1601-01-01T00:00:00Z</cp:lastPrinted>
  <dcterms:created xsi:type="dcterms:W3CDTF">2016-11-17T15:54:33Z</dcterms:created>
  <dcterms:modified xsi:type="dcterms:W3CDTF">2018-12-14T05:55:13Z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