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sldIdLst>
    <p:sldId id="256" r:id="rId2"/>
    <p:sldId id="293" r:id="rId3"/>
    <p:sldId id="258" r:id="rId4"/>
    <p:sldId id="263" r:id="rId5"/>
    <p:sldId id="264" r:id="rId6"/>
    <p:sldId id="261" r:id="rId7"/>
    <p:sldId id="295" r:id="rId8"/>
    <p:sldId id="298" r:id="rId9"/>
    <p:sldId id="299" r:id="rId10"/>
    <p:sldId id="300" r:id="rId11"/>
    <p:sldId id="303" r:id="rId12"/>
    <p:sldId id="301" r:id="rId13"/>
    <p:sldId id="302" r:id="rId14"/>
    <p:sldId id="296" r:id="rId15"/>
    <p:sldId id="297" r:id="rId16"/>
    <p:sldId id="265" r:id="rId17"/>
    <p:sldId id="294" r:id="rId18"/>
    <p:sldId id="268" r:id="rId19"/>
    <p:sldId id="269" r:id="rId20"/>
    <p:sldId id="270" r:id="rId21"/>
    <p:sldId id="271" r:id="rId22"/>
    <p:sldId id="272" r:id="rId23"/>
    <p:sldId id="273" r:id="rId24"/>
    <p:sldId id="275" r:id="rId25"/>
    <p:sldId id="274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1" r:id="rId41"/>
    <p:sldId id="290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A44B27-FCF7-4B06-9ADF-0893B6209ADB}" type="doc">
      <dgm:prSet loTypeId="urn:microsoft.com/office/officeart/2005/8/layout/process1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E69C7AF-892A-471B-A363-07318B22589F}">
      <dgm:prSet/>
      <dgm:spPr/>
      <dgm:t>
        <a:bodyPr/>
        <a:lstStyle/>
        <a:p>
          <a:pPr rtl="0"/>
          <a:r>
            <a:rPr lang="en-US" dirty="0" err="1" smtClean="0"/>
            <a:t>Ogrenci</a:t>
          </a:r>
          <a:r>
            <a:rPr lang="en-US" dirty="0" smtClean="0"/>
            <a:t> 1</a:t>
          </a:r>
          <a:endParaRPr lang="en-US" dirty="0"/>
        </a:p>
      </dgm:t>
    </dgm:pt>
    <dgm:pt modelId="{476457B8-79E5-4473-A669-7F57911EC4D7}" type="parTrans" cxnId="{6C491D82-6C94-459D-9AFB-9EFAEA333488}">
      <dgm:prSet/>
      <dgm:spPr/>
      <dgm:t>
        <a:bodyPr/>
        <a:lstStyle/>
        <a:p>
          <a:endParaRPr lang="en-US"/>
        </a:p>
      </dgm:t>
    </dgm:pt>
    <dgm:pt modelId="{6CD83D43-07BD-417B-994A-AA7C4BF8F6FB}" type="sibTrans" cxnId="{6C491D82-6C94-459D-9AFB-9EFAEA333488}">
      <dgm:prSet/>
      <dgm:spPr/>
      <dgm:t>
        <a:bodyPr/>
        <a:lstStyle/>
        <a:p>
          <a:endParaRPr lang="en-US"/>
        </a:p>
      </dgm:t>
    </dgm:pt>
    <dgm:pt modelId="{5BB7822B-2F77-47F7-9376-74EB01916068}">
      <dgm:prSet/>
      <dgm:spPr/>
      <dgm:t>
        <a:bodyPr/>
        <a:lstStyle/>
        <a:p>
          <a:pPr rtl="0"/>
          <a:r>
            <a:rPr lang="en-US" dirty="0" err="1" smtClean="0"/>
            <a:t>Ogrenci</a:t>
          </a:r>
          <a:r>
            <a:rPr lang="en-US" dirty="0" smtClean="0"/>
            <a:t> 2</a:t>
          </a:r>
          <a:endParaRPr lang="en-US" dirty="0"/>
        </a:p>
      </dgm:t>
    </dgm:pt>
    <dgm:pt modelId="{9A49CFE1-6AED-44E7-AD15-DD079FD141F4}" type="parTrans" cxnId="{49785636-A490-4DC6-AA64-49B768FF0E0C}">
      <dgm:prSet/>
      <dgm:spPr/>
      <dgm:t>
        <a:bodyPr/>
        <a:lstStyle/>
        <a:p>
          <a:endParaRPr lang="en-US"/>
        </a:p>
      </dgm:t>
    </dgm:pt>
    <dgm:pt modelId="{DB8EF0EE-217D-4631-9D96-84E2E7320D9B}" type="sibTrans" cxnId="{49785636-A490-4DC6-AA64-49B768FF0E0C}">
      <dgm:prSet/>
      <dgm:spPr/>
      <dgm:t>
        <a:bodyPr/>
        <a:lstStyle/>
        <a:p>
          <a:endParaRPr lang="en-US"/>
        </a:p>
      </dgm:t>
    </dgm:pt>
    <dgm:pt modelId="{18B33532-5CC0-4657-9511-75E666663BBD}">
      <dgm:prSet/>
      <dgm:spPr/>
      <dgm:t>
        <a:bodyPr/>
        <a:lstStyle/>
        <a:p>
          <a:pPr rtl="0"/>
          <a:r>
            <a:rPr lang="en-US" dirty="0" err="1" smtClean="0"/>
            <a:t>Ogrenci</a:t>
          </a:r>
          <a:r>
            <a:rPr lang="en-US" dirty="0" smtClean="0"/>
            <a:t> 3</a:t>
          </a:r>
          <a:endParaRPr lang="en-US" dirty="0"/>
        </a:p>
      </dgm:t>
    </dgm:pt>
    <dgm:pt modelId="{4B53186F-BE4C-44FD-81D8-ECEF4168E2B4}" type="parTrans" cxnId="{D910D840-DB38-4FE3-94DC-938AF307930E}">
      <dgm:prSet/>
      <dgm:spPr/>
      <dgm:t>
        <a:bodyPr/>
        <a:lstStyle/>
        <a:p>
          <a:endParaRPr lang="en-US"/>
        </a:p>
      </dgm:t>
    </dgm:pt>
    <dgm:pt modelId="{330BA5F0-C215-41FA-A049-968FCEE23B89}" type="sibTrans" cxnId="{D910D840-DB38-4FE3-94DC-938AF307930E}">
      <dgm:prSet/>
      <dgm:spPr/>
      <dgm:t>
        <a:bodyPr/>
        <a:lstStyle/>
        <a:p>
          <a:endParaRPr lang="en-US"/>
        </a:p>
      </dgm:t>
    </dgm:pt>
    <dgm:pt modelId="{DBAAB668-9ADF-4F74-BEB1-7FAEB01A9D8A}">
      <dgm:prSet/>
      <dgm:spPr/>
      <dgm:t>
        <a:bodyPr/>
        <a:lstStyle/>
        <a:p>
          <a:pPr rtl="0"/>
          <a:r>
            <a:rPr lang="en-US" dirty="0" smtClean="0"/>
            <a:t>no</a:t>
          </a:r>
          <a:endParaRPr lang="en-US" dirty="0"/>
        </a:p>
      </dgm:t>
    </dgm:pt>
    <dgm:pt modelId="{6E752507-4441-4A66-8298-C1528D170C75}" type="parTrans" cxnId="{30E50558-F086-4E91-8CC8-F080D1352795}">
      <dgm:prSet/>
      <dgm:spPr/>
      <dgm:t>
        <a:bodyPr/>
        <a:lstStyle/>
        <a:p>
          <a:endParaRPr lang="en-US"/>
        </a:p>
      </dgm:t>
    </dgm:pt>
    <dgm:pt modelId="{CE944DF6-54EF-4615-892C-A3C8839B7430}" type="sibTrans" cxnId="{30E50558-F086-4E91-8CC8-F080D1352795}">
      <dgm:prSet/>
      <dgm:spPr/>
      <dgm:t>
        <a:bodyPr/>
        <a:lstStyle/>
        <a:p>
          <a:endParaRPr lang="en-US"/>
        </a:p>
      </dgm:t>
    </dgm:pt>
    <dgm:pt modelId="{FBCB3495-7EEC-485A-8F2B-5FF951C7AC64}">
      <dgm:prSet/>
      <dgm:spPr/>
      <dgm:t>
        <a:bodyPr/>
        <a:lstStyle/>
        <a:p>
          <a:pPr rtl="0"/>
          <a:r>
            <a:rPr lang="en-US" dirty="0" err="1" smtClean="0"/>
            <a:t>isim</a:t>
          </a:r>
          <a:endParaRPr lang="en-US" dirty="0"/>
        </a:p>
      </dgm:t>
    </dgm:pt>
    <dgm:pt modelId="{18F4E834-3B2F-472A-9EC5-B3C2E7E42A83}" type="parTrans" cxnId="{2EC55873-5322-4272-B475-4EF961E1B789}">
      <dgm:prSet/>
      <dgm:spPr/>
      <dgm:t>
        <a:bodyPr/>
        <a:lstStyle/>
        <a:p>
          <a:endParaRPr lang="en-US"/>
        </a:p>
      </dgm:t>
    </dgm:pt>
    <dgm:pt modelId="{D621C797-F395-427C-89C7-9A9C973CE217}" type="sibTrans" cxnId="{2EC55873-5322-4272-B475-4EF961E1B789}">
      <dgm:prSet/>
      <dgm:spPr/>
      <dgm:t>
        <a:bodyPr/>
        <a:lstStyle/>
        <a:p>
          <a:endParaRPr lang="en-US"/>
        </a:p>
      </dgm:t>
    </dgm:pt>
    <dgm:pt modelId="{93CCF756-4F24-449D-ADF4-FA4A3C84C7A4}">
      <dgm:prSet/>
      <dgm:spPr/>
      <dgm:t>
        <a:bodyPr/>
        <a:lstStyle/>
        <a:p>
          <a:pPr rtl="0"/>
          <a:r>
            <a:rPr lang="en-US" dirty="0" smtClean="0"/>
            <a:t>next</a:t>
          </a:r>
          <a:endParaRPr lang="en-US" dirty="0"/>
        </a:p>
      </dgm:t>
    </dgm:pt>
    <dgm:pt modelId="{4D2E061D-B168-49AF-82A2-DF86D00989DD}" type="parTrans" cxnId="{CABF0D0D-810B-4C49-BD18-7E6D5A7F21FC}">
      <dgm:prSet/>
      <dgm:spPr/>
      <dgm:t>
        <a:bodyPr/>
        <a:lstStyle/>
        <a:p>
          <a:endParaRPr lang="en-US"/>
        </a:p>
      </dgm:t>
    </dgm:pt>
    <dgm:pt modelId="{3964EFDE-57C1-4F3D-AC04-FF580683562E}" type="sibTrans" cxnId="{CABF0D0D-810B-4C49-BD18-7E6D5A7F21FC}">
      <dgm:prSet/>
      <dgm:spPr/>
      <dgm:t>
        <a:bodyPr/>
        <a:lstStyle/>
        <a:p>
          <a:endParaRPr lang="en-US"/>
        </a:p>
      </dgm:t>
    </dgm:pt>
    <dgm:pt modelId="{41992C0E-817C-418E-8E64-DCCD35F522E2}">
      <dgm:prSet/>
      <dgm:spPr/>
      <dgm:t>
        <a:bodyPr/>
        <a:lstStyle/>
        <a:p>
          <a:pPr rtl="0"/>
          <a:r>
            <a:rPr lang="en-US" dirty="0" smtClean="0"/>
            <a:t>no</a:t>
          </a:r>
          <a:endParaRPr lang="en-US" dirty="0"/>
        </a:p>
      </dgm:t>
    </dgm:pt>
    <dgm:pt modelId="{0404E902-E9F7-4E59-8F39-5D8ABEB17E9A}" type="parTrans" cxnId="{33B030B9-04F9-4C72-83E3-1E7DC531D910}">
      <dgm:prSet/>
      <dgm:spPr/>
      <dgm:t>
        <a:bodyPr/>
        <a:lstStyle/>
        <a:p>
          <a:endParaRPr lang="en-US"/>
        </a:p>
      </dgm:t>
    </dgm:pt>
    <dgm:pt modelId="{223776CD-68F8-444A-BC77-6D09C2DB051F}" type="sibTrans" cxnId="{33B030B9-04F9-4C72-83E3-1E7DC531D910}">
      <dgm:prSet/>
      <dgm:spPr/>
      <dgm:t>
        <a:bodyPr/>
        <a:lstStyle/>
        <a:p>
          <a:endParaRPr lang="en-US"/>
        </a:p>
      </dgm:t>
    </dgm:pt>
    <dgm:pt modelId="{D12A9646-DEE7-4C2C-AEF0-CC4C229C6D82}">
      <dgm:prSet/>
      <dgm:spPr/>
      <dgm:t>
        <a:bodyPr/>
        <a:lstStyle/>
        <a:p>
          <a:pPr rtl="0"/>
          <a:r>
            <a:rPr lang="en-US" dirty="0" err="1" smtClean="0"/>
            <a:t>isim</a:t>
          </a:r>
          <a:endParaRPr lang="en-US" dirty="0"/>
        </a:p>
      </dgm:t>
    </dgm:pt>
    <dgm:pt modelId="{F292F73E-8A82-478B-8FF1-6FB27655D846}" type="parTrans" cxnId="{841FC1A6-1142-449F-92AA-987B0C509140}">
      <dgm:prSet/>
      <dgm:spPr/>
      <dgm:t>
        <a:bodyPr/>
        <a:lstStyle/>
        <a:p>
          <a:endParaRPr lang="en-US"/>
        </a:p>
      </dgm:t>
    </dgm:pt>
    <dgm:pt modelId="{0919E275-EDC6-49CC-835B-32523567AD79}" type="sibTrans" cxnId="{841FC1A6-1142-449F-92AA-987B0C509140}">
      <dgm:prSet/>
      <dgm:spPr/>
      <dgm:t>
        <a:bodyPr/>
        <a:lstStyle/>
        <a:p>
          <a:endParaRPr lang="en-US"/>
        </a:p>
      </dgm:t>
    </dgm:pt>
    <dgm:pt modelId="{2696F746-F170-477B-8726-FE7A4A9E10FA}">
      <dgm:prSet/>
      <dgm:spPr/>
      <dgm:t>
        <a:bodyPr/>
        <a:lstStyle/>
        <a:p>
          <a:pPr rtl="0"/>
          <a:r>
            <a:rPr lang="en-US" dirty="0" smtClean="0"/>
            <a:t>next</a:t>
          </a:r>
          <a:endParaRPr lang="en-US" dirty="0"/>
        </a:p>
      </dgm:t>
    </dgm:pt>
    <dgm:pt modelId="{0140B013-E7B8-4564-B3F9-E959AFA7382B}" type="parTrans" cxnId="{696446DB-DEBC-41CD-B3FA-A778FFDD1713}">
      <dgm:prSet/>
      <dgm:spPr/>
      <dgm:t>
        <a:bodyPr/>
        <a:lstStyle/>
        <a:p>
          <a:endParaRPr lang="en-US"/>
        </a:p>
      </dgm:t>
    </dgm:pt>
    <dgm:pt modelId="{82CB8905-4A43-4CCA-80F5-2EBBD47D318E}" type="sibTrans" cxnId="{696446DB-DEBC-41CD-B3FA-A778FFDD1713}">
      <dgm:prSet/>
      <dgm:spPr/>
      <dgm:t>
        <a:bodyPr/>
        <a:lstStyle/>
        <a:p>
          <a:endParaRPr lang="en-US"/>
        </a:p>
      </dgm:t>
    </dgm:pt>
    <dgm:pt modelId="{E5215A6C-9080-4872-90A2-8B321E84C826}">
      <dgm:prSet/>
      <dgm:spPr/>
      <dgm:t>
        <a:bodyPr/>
        <a:lstStyle/>
        <a:p>
          <a:pPr rtl="0"/>
          <a:r>
            <a:rPr lang="en-US" dirty="0" smtClean="0"/>
            <a:t>no</a:t>
          </a:r>
          <a:endParaRPr lang="en-US" dirty="0"/>
        </a:p>
      </dgm:t>
    </dgm:pt>
    <dgm:pt modelId="{631908B3-5A13-48E4-AC62-351EE322778C}" type="parTrans" cxnId="{2976A6B1-3F5E-477F-A0F7-C418100393EA}">
      <dgm:prSet/>
      <dgm:spPr/>
      <dgm:t>
        <a:bodyPr/>
        <a:lstStyle/>
        <a:p>
          <a:endParaRPr lang="en-US"/>
        </a:p>
      </dgm:t>
    </dgm:pt>
    <dgm:pt modelId="{DE3ADBF4-2B84-4A02-ADEE-709C9ABC6796}" type="sibTrans" cxnId="{2976A6B1-3F5E-477F-A0F7-C418100393EA}">
      <dgm:prSet/>
      <dgm:spPr/>
      <dgm:t>
        <a:bodyPr/>
        <a:lstStyle/>
        <a:p>
          <a:endParaRPr lang="en-US"/>
        </a:p>
      </dgm:t>
    </dgm:pt>
    <dgm:pt modelId="{0B8FB9F1-474A-44B6-8C4C-7A6CB7C151FB}">
      <dgm:prSet/>
      <dgm:spPr/>
      <dgm:t>
        <a:bodyPr/>
        <a:lstStyle/>
        <a:p>
          <a:pPr rtl="0"/>
          <a:r>
            <a:rPr lang="en-US" dirty="0" err="1" smtClean="0"/>
            <a:t>isim</a:t>
          </a:r>
          <a:endParaRPr lang="en-US" dirty="0"/>
        </a:p>
      </dgm:t>
    </dgm:pt>
    <dgm:pt modelId="{3444F076-4DF5-4697-9A8A-67B7A815F092}" type="parTrans" cxnId="{E3059704-4A52-4B3C-B833-48AD8317A5BA}">
      <dgm:prSet/>
      <dgm:spPr/>
      <dgm:t>
        <a:bodyPr/>
        <a:lstStyle/>
        <a:p>
          <a:endParaRPr lang="en-US"/>
        </a:p>
      </dgm:t>
    </dgm:pt>
    <dgm:pt modelId="{BC0B2919-70FE-4134-8884-B804A39651A6}" type="sibTrans" cxnId="{E3059704-4A52-4B3C-B833-48AD8317A5BA}">
      <dgm:prSet/>
      <dgm:spPr/>
      <dgm:t>
        <a:bodyPr/>
        <a:lstStyle/>
        <a:p>
          <a:endParaRPr lang="en-US"/>
        </a:p>
      </dgm:t>
    </dgm:pt>
    <dgm:pt modelId="{45E2357D-722A-487E-81C5-837B52E94A9A}">
      <dgm:prSet/>
      <dgm:spPr/>
      <dgm:t>
        <a:bodyPr/>
        <a:lstStyle/>
        <a:p>
          <a:pPr rtl="0"/>
          <a:r>
            <a:rPr lang="en-US" dirty="0" smtClean="0"/>
            <a:t>next</a:t>
          </a:r>
          <a:endParaRPr lang="en-US" dirty="0"/>
        </a:p>
      </dgm:t>
    </dgm:pt>
    <dgm:pt modelId="{C75D19EA-E7A8-4FAC-87AB-2760C65CBF29}" type="parTrans" cxnId="{652CEB69-849E-4A2C-8DC9-3F469F5D6B44}">
      <dgm:prSet/>
      <dgm:spPr/>
      <dgm:t>
        <a:bodyPr/>
        <a:lstStyle/>
        <a:p>
          <a:endParaRPr lang="en-US"/>
        </a:p>
      </dgm:t>
    </dgm:pt>
    <dgm:pt modelId="{9730FB65-80CE-4C7E-BB84-3E529BD96FE8}" type="sibTrans" cxnId="{652CEB69-849E-4A2C-8DC9-3F469F5D6B44}">
      <dgm:prSet/>
      <dgm:spPr/>
      <dgm:t>
        <a:bodyPr/>
        <a:lstStyle/>
        <a:p>
          <a:endParaRPr lang="en-US"/>
        </a:p>
      </dgm:t>
    </dgm:pt>
    <dgm:pt modelId="{007F3B57-3D81-49F2-8044-CDA16FFC0070}" type="pres">
      <dgm:prSet presAssocID="{2DA44B27-FCF7-4B06-9ADF-0893B6209ADB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129267E-B3DF-47BA-8E87-F524E22D210E}" type="pres">
      <dgm:prSet presAssocID="{1E69C7AF-892A-471B-A363-07318B22589F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B9FE3D-B42E-41B4-B0B6-62BBC3241C1E}" type="pres">
      <dgm:prSet presAssocID="{6CD83D43-07BD-417B-994A-AA7C4BF8F6FB}" presName="sibTrans" presStyleLbl="sibTrans2D1" presStyleIdx="0" presStyleCnt="2"/>
      <dgm:spPr/>
      <dgm:t>
        <a:bodyPr/>
        <a:lstStyle/>
        <a:p>
          <a:endParaRPr lang="en-US"/>
        </a:p>
      </dgm:t>
    </dgm:pt>
    <dgm:pt modelId="{F8D329AB-000C-42EE-9070-90B19C538006}" type="pres">
      <dgm:prSet presAssocID="{6CD83D43-07BD-417B-994A-AA7C4BF8F6FB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788BCAC8-417B-4D87-8FE1-C7FC2A7F784A}" type="pres">
      <dgm:prSet presAssocID="{5BB7822B-2F77-47F7-9376-74EB01916068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E882B5-A026-4C81-84D0-285CA881BEFB}" type="pres">
      <dgm:prSet presAssocID="{DB8EF0EE-217D-4631-9D96-84E2E7320D9B}" presName="sibTrans" presStyleLbl="sibTrans2D1" presStyleIdx="1" presStyleCnt="2"/>
      <dgm:spPr/>
      <dgm:t>
        <a:bodyPr/>
        <a:lstStyle/>
        <a:p>
          <a:endParaRPr lang="en-US"/>
        </a:p>
      </dgm:t>
    </dgm:pt>
    <dgm:pt modelId="{9CA19569-88C3-4779-A0F1-41629039AD97}" type="pres">
      <dgm:prSet presAssocID="{DB8EF0EE-217D-4631-9D96-84E2E7320D9B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27F23C59-FBAD-4BAB-B8F4-05CB1145481D}" type="pres">
      <dgm:prSet presAssocID="{18B33532-5CC0-4657-9511-75E666663BBD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01262A1-EF67-4C0A-AAC0-24F2F9DF51EB}" type="presOf" srcId="{2DA44B27-FCF7-4B06-9ADF-0893B6209ADB}" destId="{007F3B57-3D81-49F2-8044-CDA16FFC0070}" srcOrd="0" destOrd="0" presId="urn:microsoft.com/office/officeart/2005/8/layout/process1"/>
    <dgm:cxn modelId="{432120D5-2EE4-43CA-81B4-E9D69AED4BCF}" type="presOf" srcId="{FBCB3495-7EEC-485A-8F2B-5FF951C7AC64}" destId="{9129267E-B3DF-47BA-8E87-F524E22D210E}" srcOrd="0" destOrd="2" presId="urn:microsoft.com/office/officeart/2005/8/layout/process1"/>
    <dgm:cxn modelId="{8A995212-5E16-4031-9921-DAEEB06BAB37}" type="presOf" srcId="{E5215A6C-9080-4872-90A2-8B321E84C826}" destId="{27F23C59-FBAD-4BAB-B8F4-05CB1145481D}" srcOrd="0" destOrd="1" presId="urn:microsoft.com/office/officeart/2005/8/layout/process1"/>
    <dgm:cxn modelId="{30E50558-F086-4E91-8CC8-F080D1352795}" srcId="{1E69C7AF-892A-471B-A363-07318B22589F}" destId="{DBAAB668-9ADF-4F74-BEB1-7FAEB01A9D8A}" srcOrd="0" destOrd="0" parTransId="{6E752507-4441-4A66-8298-C1528D170C75}" sibTransId="{CE944DF6-54EF-4615-892C-A3C8839B7430}"/>
    <dgm:cxn modelId="{3B177DD1-05C1-4986-9C0D-3E41D4B8FB61}" type="presOf" srcId="{0B8FB9F1-474A-44B6-8C4C-7A6CB7C151FB}" destId="{27F23C59-FBAD-4BAB-B8F4-05CB1145481D}" srcOrd="0" destOrd="2" presId="urn:microsoft.com/office/officeart/2005/8/layout/process1"/>
    <dgm:cxn modelId="{841FC1A6-1142-449F-92AA-987B0C509140}" srcId="{5BB7822B-2F77-47F7-9376-74EB01916068}" destId="{D12A9646-DEE7-4C2C-AEF0-CC4C229C6D82}" srcOrd="1" destOrd="0" parTransId="{F292F73E-8A82-478B-8FF1-6FB27655D846}" sibTransId="{0919E275-EDC6-49CC-835B-32523567AD79}"/>
    <dgm:cxn modelId="{BC1D68E7-DA24-4E68-952E-78F00B694AAD}" type="presOf" srcId="{1E69C7AF-892A-471B-A363-07318B22589F}" destId="{9129267E-B3DF-47BA-8E87-F524E22D210E}" srcOrd="0" destOrd="0" presId="urn:microsoft.com/office/officeart/2005/8/layout/process1"/>
    <dgm:cxn modelId="{EFA40041-6E70-4BAB-B5F0-4A303112743E}" type="presOf" srcId="{6CD83D43-07BD-417B-994A-AA7C4BF8F6FB}" destId="{8FB9FE3D-B42E-41B4-B0B6-62BBC3241C1E}" srcOrd="0" destOrd="0" presId="urn:microsoft.com/office/officeart/2005/8/layout/process1"/>
    <dgm:cxn modelId="{E3059704-4A52-4B3C-B833-48AD8317A5BA}" srcId="{18B33532-5CC0-4657-9511-75E666663BBD}" destId="{0B8FB9F1-474A-44B6-8C4C-7A6CB7C151FB}" srcOrd="1" destOrd="0" parTransId="{3444F076-4DF5-4697-9A8A-67B7A815F092}" sibTransId="{BC0B2919-70FE-4134-8884-B804A39651A6}"/>
    <dgm:cxn modelId="{A5CAFD00-E29A-4075-9E2F-007A7B3E6173}" type="presOf" srcId="{DB8EF0EE-217D-4631-9D96-84E2E7320D9B}" destId="{9CA19569-88C3-4779-A0F1-41629039AD97}" srcOrd="1" destOrd="0" presId="urn:microsoft.com/office/officeart/2005/8/layout/process1"/>
    <dgm:cxn modelId="{2EC55873-5322-4272-B475-4EF961E1B789}" srcId="{1E69C7AF-892A-471B-A363-07318B22589F}" destId="{FBCB3495-7EEC-485A-8F2B-5FF951C7AC64}" srcOrd="1" destOrd="0" parTransId="{18F4E834-3B2F-472A-9EC5-B3C2E7E42A83}" sibTransId="{D621C797-F395-427C-89C7-9A9C973CE217}"/>
    <dgm:cxn modelId="{6C491D82-6C94-459D-9AFB-9EFAEA333488}" srcId="{2DA44B27-FCF7-4B06-9ADF-0893B6209ADB}" destId="{1E69C7AF-892A-471B-A363-07318B22589F}" srcOrd="0" destOrd="0" parTransId="{476457B8-79E5-4473-A669-7F57911EC4D7}" sibTransId="{6CD83D43-07BD-417B-994A-AA7C4BF8F6FB}"/>
    <dgm:cxn modelId="{CEAA7568-E7B6-4E29-9453-AEB46E3BCC33}" type="presOf" srcId="{18B33532-5CC0-4657-9511-75E666663BBD}" destId="{27F23C59-FBAD-4BAB-B8F4-05CB1145481D}" srcOrd="0" destOrd="0" presId="urn:microsoft.com/office/officeart/2005/8/layout/process1"/>
    <dgm:cxn modelId="{52C8EC5A-2822-4EDC-80D5-114BC9B9CD11}" type="presOf" srcId="{41992C0E-817C-418E-8E64-DCCD35F522E2}" destId="{788BCAC8-417B-4D87-8FE1-C7FC2A7F784A}" srcOrd="0" destOrd="1" presId="urn:microsoft.com/office/officeart/2005/8/layout/process1"/>
    <dgm:cxn modelId="{D465A60B-591F-435B-AB87-82AFD998BC1E}" type="presOf" srcId="{D12A9646-DEE7-4C2C-AEF0-CC4C229C6D82}" destId="{788BCAC8-417B-4D87-8FE1-C7FC2A7F784A}" srcOrd="0" destOrd="2" presId="urn:microsoft.com/office/officeart/2005/8/layout/process1"/>
    <dgm:cxn modelId="{D527D263-3345-45DF-BE4B-CC380B54559F}" type="presOf" srcId="{5BB7822B-2F77-47F7-9376-74EB01916068}" destId="{788BCAC8-417B-4D87-8FE1-C7FC2A7F784A}" srcOrd="0" destOrd="0" presId="urn:microsoft.com/office/officeart/2005/8/layout/process1"/>
    <dgm:cxn modelId="{D910D840-DB38-4FE3-94DC-938AF307930E}" srcId="{2DA44B27-FCF7-4B06-9ADF-0893B6209ADB}" destId="{18B33532-5CC0-4657-9511-75E666663BBD}" srcOrd="2" destOrd="0" parTransId="{4B53186F-BE4C-44FD-81D8-ECEF4168E2B4}" sibTransId="{330BA5F0-C215-41FA-A049-968FCEE23B89}"/>
    <dgm:cxn modelId="{696446DB-DEBC-41CD-B3FA-A778FFDD1713}" srcId="{5BB7822B-2F77-47F7-9376-74EB01916068}" destId="{2696F746-F170-477B-8726-FE7A4A9E10FA}" srcOrd="2" destOrd="0" parTransId="{0140B013-E7B8-4564-B3F9-E959AFA7382B}" sibTransId="{82CB8905-4A43-4CCA-80F5-2EBBD47D318E}"/>
    <dgm:cxn modelId="{CB938F3D-B905-4170-A9A2-BB45B88147DD}" type="presOf" srcId="{DB8EF0EE-217D-4631-9D96-84E2E7320D9B}" destId="{86E882B5-A026-4C81-84D0-285CA881BEFB}" srcOrd="0" destOrd="0" presId="urn:microsoft.com/office/officeart/2005/8/layout/process1"/>
    <dgm:cxn modelId="{C54C3D04-CF7F-4124-A210-625BE317F7F2}" type="presOf" srcId="{93CCF756-4F24-449D-ADF4-FA4A3C84C7A4}" destId="{9129267E-B3DF-47BA-8E87-F524E22D210E}" srcOrd="0" destOrd="3" presId="urn:microsoft.com/office/officeart/2005/8/layout/process1"/>
    <dgm:cxn modelId="{A0CBC827-BA32-4C78-AA39-FA388F3FB06C}" type="presOf" srcId="{2696F746-F170-477B-8726-FE7A4A9E10FA}" destId="{788BCAC8-417B-4D87-8FE1-C7FC2A7F784A}" srcOrd="0" destOrd="3" presId="urn:microsoft.com/office/officeart/2005/8/layout/process1"/>
    <dgm:cxn modelId="{2976A6B1-3F5E-477F-A0F7-C418100393EA}" srcId="{18B33532-5CC0-4657-9511-75E666663BBD}" destId="{E5215A6C-9080-4872-90A2-8B321E84C826}" srcOrd="0" destOrd="0" parTransId="{631908B3-5A13-48E4-AC62-351EE322778C}" sibTransId="{DE3ADBF4-2B84-4A02-ADEE-709C9ABC6796}"/>
    <dgm:cxn modelId="{652CEB69-849E-4A2C-8DC9-3F469F5D6B44}" srcId="{18B33532-5CC0-4657-9511-75E666663BBD}" destId="{45E2357D-722A-487E-81C5-837B52E94A9A}" srcOrd="2" destOrd="0" parTransId="{C75D19EA-E7A8-4FAC-87AB-2760C65CBF29}" sibTransId="{9730FB65-80CE-4C7E-BB84-3E529BD96FE8}"/>
    <dgm:cxn modelId="{49785636-A490-4DC6-AA64-49B768FF0E0C}" srcId="{2DA44B27-FCF7-4B06-9ADF-0893B6209ADB}" destId="{5BB7822B-2F77-47F7-9376-74EB01916068}" srcOrd="1" destOrd="0" parTransId="{9A49CFE1-6AED-44E7-AD15-DD079FD141F4}" sibTransId="{DB8EF0EE-217D-4631-9D96-84E2E7320D9B}"/>
    <dgm:cxn modelId="{CABF0D0D-810B-4C49-BD18-7E6D5A7F21FC}" srcId="{1E69C7AF-892A-471B-A363-07318B22589F}" destId="{93CCF756-4F24-449D-ADF4-FA4A3C84C7A4}" srcOrd="2" destOrd="0" parTransId="{4D2E061D-B168-49AF-82A2-DF86D00989DD}" sibTransId="{3964EFDE-57C1-4F3D-AC04-FF580683562E}"/>
    <dgm:cxn modelId="{D8310C86-96B1-48AE-82A9-43F061AE85E3}" type="presOf" srcId="{45E2357D-722A-487E-81C5-837B52E94A9A}" destId="{27F23C59-FBAD-4BAB-B8F4-05CB1145481D}" srcOrd="0" destOrd="3" presId="urn:microsoft.com/office/officeart/2005/8/layout/process1"/>
    <dgm:cxn modelId="{677008AF-79AC-4E76-9285-59CF024E7660}" type="presOf" srcId="{DBAAB668-9ADF-4F74-BEB1-7FAEB01A9D8A}" destId="{9129267E-B3DF-47BA-8E87-F524E22D210E}" srcOrd="0" destOrd="1" presId="urn:microsoft.com/office/officeart/2005/8/layout/process1"/>
    <dgm:cxn modelId="{33B030B9-04F9-4C72-83E3-1E7DC531D910}" srcId="{5BB7822B-2F77-47F7-9376-74EB01916068}" destId="{41992C0E-817C-418E-8E64-DCCD35F522E2}" srcOrd="0" destOrd="0" parTransId="{0404E902-E9F7-4E59-8F39-5D8ABEB17E9A}" sibTransId="{223776CD-68F8-444A-BC77-6D09C2DB051F}"/>
    <dgm:cxn modelId="{6A38314C-70C2-45FE-9AFD-6B73260C7C95}" type="presOf" srcId="{6CD83D43-07BD-417B-994A-AA7C4BF8F6FB}" destId="{F8D329AB-000C-42EE-9070-90B19C538006}" srcOrd="1" destOrd="0" presId="urn:microsoft.com/office/officeart/2005/8/layout/process1"/>
    <dgm:cxn modelId="{EFE25B9C-3430-4B60-A08D-C91AEB984CF1}" type="presParOf" srcId="{007F3B57-3D81-49F2-8044-CDA16FFC0070}" destId="{9129267E-B3DF-47BA-8E87-F524E22D210E}" srcOrd="0" destOrd="0" presId="urn:microsoft.com/office/officeart/2005/8/layout/process1"/>
    <dgm:cxn modelId="{CEF4EE31-AD2F-4CBE-A67C-AAC662C2B91E}" type="presParOf" srcId="{007F3B57-3D81-49F2-8044-CDA16FFC0070}" destId="{8FB9FE3D-B42E-41B4-B0B6-62BBC3241C1E}" srcOrd="1" destOrd="0" presId="urn:microsoft.com/office/officeart/2005/8/layout/process1"/>
    <dgm:cxn modelId="{DF3F3590-E429-42F1-9533-EA26807A9880}" type="presParOf" srcId="{8FB9FE3D-B42E-41B4-B0B6-62BBC3241C1E}" destId="{F8D329AB-000C-42EE-9070-90B19C538006}" srcOrd="0" destOrd="0" presId="urn:microsoft.com/office/officeart/2005/8/layout/process1"/>
    <dgm:cxn modelId="{55B0C8CA-3CCA-4096-A9A0-14EE08D3033F}" type="presParOf" srcId="{007F3B57-3D81-49F2-8044-CDA16FFC0070}" destId="{788BCAC8-417B-4D87-8FE1-C7FC2A7F784A}" srcOrd="2" destOrd="0" presId="urn:microsoft.com/office/officeart/2005/8/layout/process1"/>
    <dgm:cxn modelId="{3A7B2436-4997-4D77-88FC-158C4EBE7551}" type="presParOf" srcId="{007F3B57-3D81-49F2-8044-CDA16FFC0070}" destId="{86E882B5-A026-4C81-84D0-285CA881BEFB}" srcOrd="3" destOrd="0" presId="urn:microsoft.com/office/officeart/2005/8/layout/process1"/>
    <dgm:cxn modelId="{04439B08-7CB9-4E20-BC2B-F1B4FFFAD04D}" type="presParOf" srcId="{86E882B5-A026-4C81-84D0-285CA881BEFB}" destId="{9CA19569-88C3-4779-A0F1-41629039AD97}" srcOrd="0" destOrd="0" presId="urn:microsoft.com/office/officeart/2005/8/layout/process1"/>
    <dgm:cxn modelId="{372446AF-6144-4168-82DA-70F5EA492673}" type="presParOf" srcId="{007F3B57-3D81-49F2-8044-CDA16FFC0070}" destId="{27F23C59-FBAD-4BAB-B8F4-05CB1145481D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DA44B27-FCF7-4B06-9ADF-0893B6209ADB}" type="doc">
      <dgm:prSet loTypeId="urn:microsoft.com/office/officeart/2005/8/layout/process1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E69C7AF-892A-471B-A363-07318B22589F}">
      <dgm:prSet/>
      <dgm:spPr/>
      <dgm:t>
        <a:bodyPr/>
        <a:lstStyle/>
        <a:p>
          <a:pPr rtl="0"/>
          <a:r>
            <a:rPr lang="en-US" dirty="0" err="1" smtClean="0"/>
            <a:t>Ogrenci</a:t>
          </a:r>
          <a:r>
            <a:rPr lang="en-US" dirty="0" smtClean="0"/>
            <a:t> 1</a:t>
          </a:r>
          <a:endParaRPr lang="en-US" dirty="0"/>
        </a:p>
      </dgm:t>
    </dgm:pt>
    <dgm:pt modelId="{476457B8-79E5-4473-A669-7F57911EC4D7}" type="parTrans" cxnId="{6C491D82-6C94-459D-9AFB-9EFAEA333488}">
      <dgm:prSet/>
      <dgm:spPr/>
      <dgm:t>
        <a:bodyPr/>
        <a:lstStyle/>
        <a:p>
          <a:endParaRPr lang="en-US"/>
        </a:p>
      </dgm:t>
    </dgm:pt>
    <dgm:pt modelId="{6CD83D43-07BD-417B-994A-AA7C4BF8F6FB}" type="sibTrans" cxnId="{6C491D82-6C94-459D-9AFB-9EFAEA333488}">
      <dgm:prSet/>
      <dgm:spPr/>
      <dgm:t>
        <a:bodyPr/>
        <a:lstStyle/>
        <a:p>
          <a:endParaRPr lang="en-US"/>
        </a:p>
      </dgm:t>
    </dgm:pt>
    <dgm:pt modelId="{5BB7822B-2F77-47F7-9376-74EB01916068}">
      <dgm:prSet/>
      <dgm:spPr/>
      <dgm:t>
        <a:bodyPr/>
        <a:lstStyle/>
        <a:p>
          <a:pPr rtl="0"/>
          <a:r>
            <a:rPr lang="en-US" dirty="0" err="1" smtClean="0"/>
            <a:t>Ogrenci</a:t>
          </a:r>
          <a:r>
            <a:rPr lang="en-US" dirty="0" smtClean="0"/>
            <a:t> 2</a:t>
          </a:r>
          <a:endParaRPr lang="en-US" dirty="0"/>
        </a:p>
      </dgm:t>
    </dgm:pt>
    <dgm:pt modelId="{9A49CFE1-6AED-44E7-AD15-DD079FD141F4}" type="parTrans" cxnId="{49785636-A490-4DC6-AA64-49B768FF0E0C}">
      <dgm:prSet/>
      <dgm:spPr/>
      <dgm:t>
        <a:bodyPr/>
        <a:lstStyle/>
        <a:p>
          <a:endParaRPr lang="en-US"/>
        </a:p>
      </dgm:t>
    </dgm:pt>
    <dgm:pt modelId="{DB8EF0EE-217D-4631-9D96-84E2E7320D9B}" type="sibTrans" cxnId="{49785636-A490-4DC6-AA64-49B768FF0E0C}">
      <dgm:prSet/>
      <dgm:spPr/>
      <dgm:t>
        <a:bodyPr/>
        <a:lstStyle/>
        <a:p>
          <a:endParaRPr lang="en-US"/>
        </a:p>
      </dgm:t>
    </dgm:pt>
    <dgm:pt modelId="{18B33532-5CC0-4657-9511-75E666663BBD}">
      <dgm:prSet/>
      <dgm:spPr/>
      <dgm:t>
        <a:bodyPr/>
        <a:lstStyle/>
        <a:p>
          <a:pPr rtl="0"/>
          <a:r>
            <a:rPr lang="en-US" dirty="0" err="1" smtClean="0"/>
            <a:t>Ogrenci</a:t>
          </a:r>
          <a:r>
            <a:rPr lang="en-US" dirty="0" smtClean="0"/>
            <a:t> 3</a:t>
          </a:r>
          <a:endParaRPr lang="en-US" dirty="0"/>
        </a:p>
      </dgm:t>
    </dgm:pt>
    <dgm:pt modelId="{4B53186F-BE4C-44FD-81D8-ECEF4168E2B4}" type="parTrans" cxnId="{D910D840-DB38-4FE3-94DC-938AF307930E}">
      <dgm:prSet/>
      <dgm:spPr/>
      <dgm:t>
        <a:bodyPr/>
        <a:lstStyle/>
        <a:p>
          <a:endParaRPr lang="en-US"/>
        </a:p>
      </dgm:t>
    </dgm:pt>
    <dgm:pt modelId="{330BA5F0-C215-41FA-A049-968FCEE23B89}" type="sibTrans" cxnId="{D910D840-DB38-4FE3-94DC-938AF307930E}">
      <dgm:prSet/>
      <dgm:spPr/>
      <dgm:t>
        <a:bodyPr/>
        <a:lstStyle/>
        <a:p>
          <a:endParaRPr lang="en-US"/>
        </a:p>
      </dgm:t>
    </dgm:pt>
    <dgm:pt modelId="{DBAAB668-9ADF-4F74-BEB1-7FAEB01A9D8A}">
      <dgm:prSet/>
      <dgm:spPr/>
      <dgm:t>
        <a:bodyPr/>
        <a:lstStyle/>
        <a:p>
          <a:pPr rtl="0"/>
          <a:r>
            <a:rPr lang="en-US" dirty="0" smtClean="0"/>
            <a:t>no</a:t>
          </a:r>
          <a:endParaRPr lang="en-US" dirty="0"/>
        </a:p>
      </dgm:t>
    </dgm:pt>
    <dgm:pt modelId="{6E752507-4441-4A66-8298-C1528D170C75}" type="parTrans" cxnId="{30E50558-F086-4E91-8CC8-F080D1352795}">
      <dgm:prSet/>
      <dgm:spPr/>
      <dgm:t>
        <a:bodyPr/>
        <a:lstStyle/>
        <a:p>
          <a:endParaRPr lang="en-US"/>
        </a:p>
      </dgm:t>
    </dgm:pt>
    <dgm:pt modelId="{CE944DF6-54EF-4615-892C-A3C8839B7430}" type="sibTrans" cxnId="{30E50558-F086-4E91-8CC8-F080D1352795}">
      <dgm:prSet/>
      <dgm:spPr/>
      <dgm:t>
        <a:bodyPr/>
        <a:lstStyle/>
        <a:p>
          <a:endParaRPr lang="en-US"/>
        </a:p>
      </dgm:t>
    </dgm:pt>
    <dgm:pt modelId="{FBCB3495-7EEC-485A-8F2B-5FF951C7AC64}">
      <dgm:prSet/>
      <dgm:spPr/>
      <dgm:t>
        <a:bodyPr/>
        <a:lstStyle/>
        <a:p>
          <a:pPr rtl="0"/>
          <a:r>
            <a:rPr lang="en-US" dirty="0" err="1" smtClean="0"/>
            <a:t>isim</a:t>
          </a:r>
          <a:endParaRPr lang="en-US" dirty="0"/>
        </a:p>
      </dgm:t>
    </dgm:pt>
    <dgm:pt modelId="{18F4E834-3B2F-472A-9EC5-B3C2E7E42A83}" type="parTrans" cxnId="{2EC55873-5322-4272-B475-4EF961E1B789}">
      <dgm:prSet/>
      <dgm:spPr/>
      <dgm:t>
        <a:bodyPr/>
        <a:lstStyle/>
        <a:p>
          <a:endParaRPr lang="en-US"/>
        </a:p>
      </dgm:t>
    </dgm:pt>
    <dgm:pt modelId="{D621C797-F395-427C-89C7-9A9C973CE217}" type="sibTrans" cxnId="{2EC55873-5322-4272-B475-4EF961E1B789}">
      <dgm:prSet/>
      <dgm:spPr/>
      <dgm:t>
        <a:bodyPr/>
        <a:lstStyle/>
        <a:p>
          <a:endParaRPr lang="en-US"/>
        </a:p>
      </dgm:t>
    </dgm:pt>
    <dgm:pt modelId="{93CCF756-4F24-449D-ADF4-FA4A3C84C7A4}">
      <dgm:prSet/>
      <dgm:spPr/>
      <dgm:t>
        <a:bodyPr/>
        <a:lstStyle/>
        <a:p>
          <a:pPr rtl="0"/>
          <a:r>
            <a:rPr lang="en-US" dirty="0" smtClean="0"/>
            <a:t>next</a:t>
          </a:r>
          <a:endParaRPr lang="en-US" dirty="0"/>
        </a:p>
      </dgm:t>
    </dgm:pt>
    <dgm:pt modelId="{4D2E061D-B168-49AF-82A2-DF86D00989DD}" type="parTrans" cxnId="{CABF0D0D-810B-4C49-BD18-7E6D5A7F21FC}">
      <dgm:prSet/>
      <dgm:spPr/>
      <dgm:t>
        <a:bodyPr/>
        <a:lstStyle/>
        <a:p>
          <a:endParaRPr lang="en-US"/>
        </a:p>
      </dgm:t>
    </dgm:pt>
    <dgm:pt modelId="{3964EFDE-57C1-4F3D-AC04-FF580683562E}" type="sibTrans" cxnId="{CABF0D0D-810B-4C49-BD18-7E6D5A7F21FC}">
      <dgm:prSet/>
      <dgm:spPr/>
      <dgm:t>
        <a:bodyPr/>
        <a:lstStyle/>
        <a:p>
          <a:endParaRPr lang="en-US"/>
        </a:p>
      </dgm:t>
    </dgm:pt>
    <dgm:pt modelId="{41992C0E-817C-418E-8E64-DCCD35F522E2}">
      <dgm:prSet/>
      <dgm:spPr/>
      <dgm:t>
        <a:bodyPr/>
        <a:lstStyle/>
        <a:p>
          <a:pPr rtl="0"/>
          <a:r>
            <a:rPr lang="en-US" dirty="0" smtClean="0"/>
            <a:t>no</a:t>
          </a:r>
          <a:endParaRPr lang="en-US" dirty="0"/>
        </a:p>
      </dgm:t>
    </dgm:pt>
    <dgm:pt modelId="{0404E902-E9F7-4E59-8F39-5D8ABEB17E9A}" type="parTrans" cxnId="{33B030B9-04F9-4C72-83E3-1E7DC531D910}">
      <dgm:prSet/>
      <dgm:spPr/>
      <dgm:t>
        <a:bodyPr/>
        <a:lstStyle/>
        <a:p>
          <a:endParaRPr lang="en-US"/>
        </a:p>
      </dgm:t>
    </dgm:pt>
    <dgm:pt modelId="{223776CD-68F8-444A-BC77-6D09C2DB051F}" type="sibTrans" cxnId="{33B030B9-04F9-4C72-83E3-1E7DC531D910}">
      <dgm:prSet/>
      <dgm:spPr/>
      <dgm:t>
        <a:bodyPr/>
        <a:lstStyle/>
        <a:p>
          <a:endParaRPr lang="en-US"/>
        </a:p>
      </dgm:t>
    </dgm:pt>
    <dgm:pt modelId="{D12A9646-DEE7-4C2C-AEF0-CC4C229C6D82}">
      <dgm:prSet/>
      <dgm:spPr/>
      <dgm:t>
        <a:bodyPr/>
        <a:lstStyle/>
        <a:p>
          <a:pPr rtl="0"/>
          <a:r>
            <a:rPr lang="en-US" dirty="0" err="1" smtClean="0"/>
            <a:t>isim</a:t>
          </a:r>
          <a:endParaRPr lang="en-US" dirty="0"/>
        </a:p>
      </dgm:t>
    </dgm:pt>
    <dgm:pt modelId="{F292F73E-8A82-478B-8FF1-6FB27655D846}" type="parTrans" cxnId="{841FC1A6-1142-449F-92AA-987B0C509140}">
      <dgm:prSet/>
      <dgm:spPr/>
      <dgm:t>
        <a:bodyPr/>
        <a:lstStyle/>
        <a:p>
          <a:endParaRPr lang="en-US"/>
        </a:p>
      </dgm:t>
    </dgm:pt>
    <dgm:pt modelId="{0919E275-EDC6-49CC-835B-32523567AD79}" type="sibTrans" cxnId="{841FC1A6-1142-449F-92AA-987B0C509140}">
      <dgm:prSet/>
      <dgm:spPr/>
      <dgm:t>
        <a:bodyPr/>
        <a:lstStyle/>
        <a:p>
          <a:endParaRPr lang="en-US"/>
        </a:p>
      </dgm:t>
    </dgm:pt>
    <dgm:pt modelId="{2696F746-F170-477B-8726-FE7A4A9E10FA}">
      <dgm:prSet/>
      <dgm:spPr/>
      <dgm:t>
        <a:bodyPr/>
        <a:lstStyle/>
        <a:p>
          <a:pPr rtl="0"/>
          <a:r>
            <a:rPr lang="en-US" dirty="0" smtClean="0"/>
            <a:t>next</a:t>
          </a:r>
          <a:endParaRPr lang="en-US" dirty="0"/>
        </a:p>
      </dgm:t>
    </dgm:pt>
    <dgm:pt modelId="{0140B013-E7B8-4564-B3F9-E959AFA7382B}" type="parTrans" cxnId="{696446DB-DEBC-41CD-B3FA-A778FFDD1713}">
      <dgm:prSet/>
      <dgm:spPr/>
      <dgm:t>
        <a:bodyPr/>
        <a:lstStyle/>
        <a:p>
          <a:endParaRPr lang="en-US"/>
        </a:p>
      </dgm:t>
    </dgm:pt>
    <dgm:pt modelId="{82CB8905-4A43-4CCA-80F5-2EBBD47D318E}" type="sibTrans" cxnId="{696446DB-DEBC-41CD-B3FA-A778FFDD1713}">
      <dgm:prSet/>
      <dgm:spPr/>
      <dgm:t>
        <a:bodyPr/>
        <a:lstStyle/>
        <a:p>
          <a:endParaRPr lang="en-US"/>
        </a:p>
      </dgm:t>
    </dgm:pt>
    <dgm:pt modelId="{E5215A6C-9080-4872-90A2-8B321E84C826}">
      <dgm:prSet/>
      <dgm:spPr/>
      <dgm:t>
        <a:bodyPr/>
        <a:lstStyle/>
        <a:p>
          <a:pPr rtl="0"/>
          <a:r>
            <a:rPr lang="en-US" dirty="0" smtClean="0"/>
            <a:t>no</a:t>
          </a:r>
          <a:endParaRPr lang="en-US" dirty="0"/>
        </a:p>
      </dgm:t>
    </dgm:pt>
    <dgm:pt modelId="{631908B3-5A13-48E4-AC62-351EE322778C}" type="parTrans" cxnId="{2976A6B1-3F5E-477F-A0F7-C418100393EA}">
      <dgm:prSet/>
      <dgm:spPr/>
      <dgm:t>
        <a:bodyPr/>
        <a:lstStyle/>
        <a:p>
          <a:endParaRPr lang="en-US"/>
        </a:p>
      </dgm:t>
    </dgm:pt>
    <dgm:pt modelId="{DE3ADBF4-2B84-4A02-ADEE-709C9ABC6796}" type="sibTrans" cxnId="{2976A6B1-3F5E-477F-A0F7-C418100393EA}">
      <dgm:prSet/>
      <dgm:spPr/>
      <dgm:t>
        <a:bodyPr/>
        <a:lstStyle/>
        <a:p>
          <a:endParaRPr lang="en-US"/>
        </a:p>
      </dgm:t>
    </dgm:pt>
    <dgm:pt modelId="{0B8FB9F1-474A-44B6-8C4C-7A6CB7C151FB}">
      <dgm:prSet/>
      <dgm:spPr/>
      <dgm:t>
        <a:bodyPr/>
        <a:lstStyle/>
        <a:p>
          <a:pPr rtl="0"/>
          <a:r>
            <a:rPr lang="en-US" dirty="0" err="1" smtClean="0"/>
            <a:t>isim</a:t>
          </a:r>
          <a:endParaRPr lang="en-US" dirty="0"/>
        </a:p>
      </dgm:t>
    </dgm:pt>
    <dgm:pt modelId="{3444F076-4DF5-4697-9A8A-67B7A815F092}" type="parTrans" cxnId="{E3059704-4A52-4B3C-B833-48AD8317A5BA}">
      <dgm:prSet/>
      <dgm:spPr/>
      <dgm:t>
        <a:bodyPr/>
        <a:lstStyle/>
        <a:p>
          <a:endParaRPr lang="en-US"/>
        </a:p>
      </dgm:t>
    </dgm:pt>
    <dgm:pt modelId="{BC0B2919-70FE-4134-8884-B804A39651A6}" type="sibTrans" cxnId="{E3059704-4A52-4B3C-B833-48AD8317A5BA}">
      <dgm:prSet/>
      <dgm:spPr/>
      <dgm:t>
        <a:bodyPr/>
        <a:lstStyle/>
        <a:p>
          <a:endParaRPr lang="en-US"/>
        </a:p>
      </dgm:t>
    </dgm:pt>
    <dgm:pt modelId="{45E2357D-722A-487E-81C5-837B52E94A9A}">
      <dgm:prSet/>
      <dgm:spPr/>
      <dgm:t>
        <a:bodyPr/>
        <a:lstStyle/>
        <a:p>
          <a:pPr rtl="0"/>
          <a:r>
            <a:rPr lang="en-US" dirty="0" smtClean="0"/>
            <a:t>next</a:t>
          </a:r>
          <a:endParaRPr lang="en-US" dirty="0"/>
        </a:p>
      </dgm:t>
    </dgm:pt>
    <dgm:pt modelId="{C75D19EA-E7A8-4FAC-87AB-2760C65CBF29}" type="parTrans" cxnId="{652CEB69-849E-4A2C-8DC9-3F469F5D6B44}">
      <dgm:prSet/>
      <dgm:spPr/>
      <dgm:t>
        <a:bodyPr/>
        <a:lstStyle/>
        <a:p>
          <a:endParaRPr lang="en-US"/>
        </a:p>
      </dgm:t>
    </dgm:pt>
    <dgm:pt modelId="{9730FB65-80CE-4C7E-BB84-3E529BD96FE8}" type="sibTrans" cxnId="{652CEB69-849E-4A2C-8DC9-3F469F5D6B44}">
      <dgm:prSet/>
      <dgm:spPr/>
      <dgm:t>
        <a:bodyPr/>
        <a:lstStyle/>
        <a:p>
          <a:endParaRPr lang="en-US"/>
        </a:p>
      </dgm:t>
    </dgm:pt>
    <dgm:pt modelId="{007F3B57-3D81-49F2-8044-CDA16FFC0070}" type="pres">
      <dgm:prSet presAssocID="{2DA44B27-FCF7-4B06-9ADF-0893B6209ADB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129267E-B3DF-47BA-8E87-F524E22D210E}" type="pres">
      <dgm:prSet presAssocID="{1E69C7AF-892A-471B-A363-07318B22589F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B9FE3D-B42E-41B4-B0B6-62BBC3241C1E}" type="pres">
      <dgm:prSet presAssocID="{6CD83D43-07BD-417B-994A-AA7C4BF8F6FB}" presName="sibTrans" presStyleLbl="sibTrans2D1" presStyleIdx="0" presStyleCnt="2"/>
      <dgm:spPr/>
      <dgm:t>
        <a:bodyPr/>
        <a:lstStyle/>
        <a:p>
          <a:endParaRPr lang="en-US"/>
        </a:p>
      </dgm:t>
    </dgm:pt>
    <dgm:pt modelId="{F8D329AB-000C-42EE-9070-90B19C538006}" type="pres">
      <dgm:prSet presAssocID="{6CD83D43-07BD-417B-994A-AA7C4BF8F6FB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788BCAC8-417B-4D87-8FE1-C7FC2A7F784A}" type="pres">
      <dgm:prSet presAssocID="{5BB7822B-2F77-47F7-9376-74EB01916068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E882B5-A026-4C81-84D0-285CA881BEFB}" type="pres">
      <dgm:prSet presAssocID="{DB8EF0EE-217D-4631-9D96-84E2E7320D9B}" presName="sibTrans" presStyleLbl="sibTrans2D1" presStyleIdx="1" presStyleCnt="2"/>
      <dgm:spPr/>
      <dgm:t>
        <a:bodyPr/>
        <a:lstStyle/>
        <a:p>
          <a:endParaRPr lang="en-US"/>
        </a:p>
      </dgm:t>
    </dgm:pt>
    <dgm:pt modelId="{9CA19569-88C3-4779-A0F1-41629039AD97}" type="pres">
      <dgm:prSet presAssocID="{DB8EF0EE-217D-4631-9D96-84E2E7320D9B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27F23C59-FBAD-4BAB-B8F4-05CB1145481D}" type="pres">
      <dgm:prSet presAssocID="{18B33532-5CC0-4657-9511-75E666663BBD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68AA547-1AD8-4345-83C5-DA1EC06F83E2}" type="presOf" srcId="{6CD83D43-07BD-417B-994A-AA7C4BF8F6FB}" destId="{F8D329AB-000C-42EE-9070-90B19C538006}" srcOrd="1" destOrd="0" presId="urn:microsoft.com/office/officeart/2005/8/layout/process1"/>
    <dgm:cxn modelId="{BB28A3A0-3775-492D-8C18-C482439D5EE3}" type="presOf" srcId="{2DA44B27-FCF7-4B06-9ADF-0893B6209ADB}" destId="{007F3B57-3D81-49F2-8044-CDA16FFC0070}" srcOrd="0" destOrd="0" presId="urn:microsoft.com/office/officeart/2005/8/layout/process1"/>
    <dgm:cxn modelId="{37277689-0C7E-474D-AD2A-9C7DEF170FD8}" type="presOf" srcId="{DBAAB668-9ADF-4F74-BEB1-7FAEB01A9D8A}" destId="{9129267E-B3DF-47BA-8E87-F524E22D210E}" srcOrd="0" destOrd="1" presId="urn:microsoft.com/office/officeart/2005/8/layout/process1"/>
    <dgm:cxn modelId="{87C52D58-A4AA-4955-AD92-45EF11599BDD}" type="presOf" srcId="{DB8EF0EE-217D-4631-9D96-84E2E7320D9B}" destId="{86E882B5-A026-4C81-84D0-285CA881BEFB}" srcOrd="0" destOrd="0" presId="urn:microsoft.com/office/officeart/2005/8/layout/process1"/>
    <dgm:cxn modelId="{30E50558-F086-4E91-8CC8-F080D1352795}" srcId="{1E69C7AF-892A-471B-A363-07318B22589F}" destId="{DBAAB668-9ADF-4F74-BEB1-7FAEB01A9D8A}" srcOrd="0" destOrd="0" parTransId="{6E752507-4441-4A66-8298-C1528D170C75}" sibTransId="{CE944DF6-54EF-4615-892C-A3C8839B7430}"/>
    <dgm:cxn modelId="{FDDFD364-0481-4313-811A-1227FEA7ED8A}" type="presOf" srcId="{D12A9646-DEE7-4C2C-AEF0-CC4C229C6D82}" destId="{788BCAC8-417B-4D87-8FE1-C7FC2A7F784A}" srcOrd="0" destOrd="2" presId="urn:microsoft.com/office/officeart/2005/8/layout/process1"/>
    <dgm:cxn modelId="{841FC1A6-1142-449F-92AA-987B0C509140}" srcId="{5BB7822B-2F77-47F7-9376-74EB01916068}" destId="{D12A9646-DEE7-4C2C-AEF0-CC4C229C6D82}" srcOrd="1" destOrd="0" parTransId="{F292F73E-8A82-478B-8FF1-6FB27655D846}" sibTransId="{0919E275-EDC6-49CC-835B-32523567AD79}"/>
    <dgm:cxn modelId="{6ABCB2F6-264F-4600-9F82-DC5C10816A6C}" type="presOf" srcId="{18B33532-5CC0-4657-9511-75E666663BBD}" destId="{27F23C59-FBAD-4BAB-B8F4-05CB1145481D}" srcOrd="0" destOrd="0" presId="urn:microsoft.com/office/officeart/2005/8/layout/process1"/>
    <dgm:cxn modelId="{0D5B3A7F-4CCF-4354-896F-FAFB9030200A}" type="presOf" srcId="{5BB7822B-2F77-47F7-9376-74EB01916068}" destId="{788BCAC8-417B-4D87-8FE1-C7FC2A7F784A}" srcOrd="0" destOrd="0" presId="urn:microsoft.com/office/officeart/2005/8/layout/process1"/>
    <dgm:cxn modelId="{E3059704-4A52-4B3C-B833-48AD8317A5BA}" srcId="{18B33532-5CC0-4657-9511-75E666663BBD}" destId="{0B8FB9F1-474A-44B6-8C4C-7A6CB7C151FB}" srcOrd="1" destOrd="0" parTransId="{3444F076-4DF5-4697-9A8A-67B7A815F092}" sibTransId="{BC0B2919-70FE-4134-8884-B804A39651A6}"/>
    <dgm:cxn modelId="{2EC55873-5322-4272-B475-4EF961E1B789}" srcId="{1E69C7AF-892A-471B-A363-07318B22589F}" destId="{FBCB3495-7EEC-485A-8F2B-5FF951C7AC64}" srcOrd="1" destOrd="0" parTransId="{18F4E834-3B2F-472A-9EC5-B3C2E7E42A83}" sibTransId="{D621C797-F395-427C-89C7-9A9C973CE217}"/>
    <dgm:cxn modelId="{4244E24E-77BE-4198-A555-AE3C0A231B8E}" type="presOf" srcId="{2696F746-F170-477B-8726-FE7A4A9E10FA}" destId="{788BCAC8-417B-4D87-8FE1-C7FC2A7F784A}" srcOrd="0" destOrd="3" presId="urn:microsoft.com/office/officeart/2005/8/layout/process1"/>
    <dgm:cxn modelId="{6C491D82-6C94-459D-9AFB-9EFAEA333488}" srcId="{2DA44B27-FCF7-4B06-9ADF-0893B6209ADB}" destId="{1E69C7AF-892A-471B-A363-07318B22589F}" srcOrd="0" destOrd="0" parTransId="{476457B8-79E5-4473-A669-7F57911EC4D7}" sibTransId="{6CD83D43-07BD-417B-994A-AA7C4BF8F6FB}"/>
    <dgm:cxn modelId="{2E5D2A62-C4C7-4AC4-8EED-FB87836937F9}" type="presOf" srcId="{0B8FB9F1-474A-44B6-8C4C-7A6CB7C151FB}" destId="{27F23C59-FBAD-4BAB-B8F4-05CB1145481D}" srcOrd="0" destOrd="2" presId="urn:microsoft.com/office/officeart/2005/8/layout/process1"/>
    <dgm:cxn modelId="{2372D4E0-5024-454C-878E-D5342E6B5637}" type="presOf" srcId="{FBCB3495-7EEC-485A-8F2B-5FF951C7AC64}" destId="{9129267E-B3DF-47BA-8E87-F524E22D210E}" srcOrd="0" destOrd="2" presId="urn:microsoft.com/office/officeart/2005/8/layout/process1"/>
    <dgm:cxn modelId="{D910D840-DB38-4FE3-94DC-938AF307930E}" srcId="{2DA44B27-FCF7-4B06-9ADF-0893B6209ADB}" destId="{18B33532-5CC0-4657-9511-75E666663BBD}" srcOrd="2" destOrd="0" parTransId="{4B53186F-BE4C-44FD-81D8-ECEF4168E2B4}" sibTransId="{330BA5F0-C215-41FA-A049-968FCEE23B89}"/>
    <dgm:cxn modelId="{696446DB-DEBC-41CD-B3FA-A778FFDD1713}" srcId="{5BB7822B-2F77-47F7-9376-74EB01916068}" destId="{2696F746-F170-477B-8726-FE7A4A9E10FA}" srcOrd="2" destOrd="0" parTransId="{0140B013-E7B8-4564-B3F9-E959AFA7382B}" sibTransId="{82CB8905-4A43-4CCA-80F5-2EBBD47D318E}"/>
    <dgm:cxn modelId="{F2364C88-EC66-46B1-B9CD-31C6F1A82F65}" type="presOf" srcId="{45E2357D-722A-487E-81C5-837B52E94A9A}" destId="{27F23C59-FBAD-4BAB-B8F4-05CB1145481D}" srcOrd="0" destOrd="3" presId="urn:microsoft.com/office/officeart/2005/8/layout/process1"/>
    <dgm:cxn modelId="{F5343550-7BBE-4AAC-B4A4-9516630E455D}" type="presOf" srcId="{E5215A6C-9080-4872-90A2-8B321E84C826}" destId="{27F23C59-FBAD-4BAB-B8F4-05CB1145481D}" srcOrd="0" destOrd="1" presId="urn:microsoft.com/office/officeart/2005/8/layout/process1"/>
    <dgm:cxn modelId="{B60360A2-CA4B-47A1-8F31-24F7B79AC063}" type="presOf" srcId="{6CD83D43-07BD-417B-994A-AA7C4BF8F6FB}" destId="{8FB9FE3D-B42E-41B4-B0B6-62BBC3241C1E}" srcOrd="0" destOrd="0" presId="urn:microsoft.com/office/officeart/2005/8/layout/process1"/>
    <dgm:cxn modelId="{2976A6B1-3F5E-477F-A0F7-C418100393EA}" srcId="{18B33532-5CC0-4657-9511-75E666663BBD}" destId="{E5215A6C-9080-4872-90A2-8B321E84C826}" srcOrd="0" destOrd="0" parTransId="{631908B3-5A13-48E4-AC62-351EE322778C}" sibTransId="{DE3ADBF4-2B84-4A02-ADEE-709C9ABC6796}"/>
    <dgm:cxn modelId="{57D4C43B-139E-4C81-A4B5-C9E84BB2668A}" type="presOf" srcId="{1E69C7AF-892A-471B-A363-07318B22589F}" destId="{9129267E-B3DF-47BA-8E87-F524E22D210E}" srcOrd="0" destOrd="0" presId="urn:microsoft.com/office/officeart/2005/8/layout/process1"/>
    <dgm:cxn modelId="{652CEB69-849E-4A2C-8DC9-3F469F5D6B44}" srcId="{18B33532-5CC0-4657-9511-75E666663BBD}" destId="{45E2357D-722A-487E-81C5-837B52E94A9A}" srcOrd="2" destOrd="0" parTransId="{C75D19EA-E7A8-4FAC-87AB-2760C65CBF29}" sibTransId="{9730FB65-80CE-4C7E-BB84-3E529BD96FE8}"/>
    <dgm:cxn modelId="{49785636-A490-4DC6-AA64-49B768FF0E0C}" srcId="{2DA44B27-FCF7-4B06-9ADF-0893B6209ADB}" destId="{5BB7822B-2F77-47F7-9376-74EB01916068}" srcOrd="1" destOrd="0" parTransId="{9A49CFE1-6AED-44E7-AD15-DD079FD141F4}" sibTransId="{DB8EF0EE-217D-4631-9D96-84E2E7320D9B}"/>
    <dgm:cxn modelId="{7B55E8F2-2972-44C7-8FB8-9C74B57B4592}" type="presOf" srcId="{41992C0E-817C-418E-8E64-DCCD35F522E2}" destId="{788BCAC8-417B-4D87-8FE1-C7FC2A7F784A}" srcOrd="0" destOrd="1" presId="urn:microsoft.com/office/officeart/2005/8/layout/process1"/>
    <dgm:cxn modelId="{CABF0D0D-810B-4C49-BD18-7E6D5A7F21FC}" srcId="{1E69C7AF-892A-471B-A363-07318B22589F}" destId="{93CCF756-4F24-449D-ADF4-FA4A3C84C7A4}" srcOrd="2" destOrd="0" parTransId="{4D2E061D-B168-49AF-82A2-DF86D00989DD}" sibTransId="{3964EFDE-57C1-4F3D-AC04-FF580683562E}"/>
    <dgm:cxn modelId="{33B030B9-04F9-4C72-83E3-1E7DC531D910}" srcId="{5BB7822B-2F77-47F7-9376-74EB01916068}" destId="{41992C0E-817C-418E-8E64-DCCD35F522E2}" srcOrd="0" destOrd="0" parTransId="{0404E902-E9F7-4E59-8F39-5D8ABEB17E9A}" sibTransId="{223776CD-68F8-444A-BC77-6D09C2DB051F}"/>
    <dgm:cxn modelId="{C0BA4168-CB5B-4DA4-AF26-AFC74EBF065C}" type="presOf" srcId="{93CCF756-4F24-449D-ADF4-FA4A3C84C7A4}" destId="{9129267E-B3DF-47BA-8E87-F524E22D210E}" srcOrd="0" destOrd="3" presId="urn:microsoft.com/office/officeart/2005/8/layout/process1"/>
    <dgm:cxn modelId="{DB2C3BE7-AE6D-4CE8-A544-CBC2458C8063}" type="presOf" srcId="{DB8EF0EE-217D-4631-9D96-84E2E7320D9B}" destId="{9CA19569-88C3-4779-A0F1-41629039AD97}" srcOrd="1" destOrd="0" presId="urn:microsoft.com/office/officeart/2005/8/layout/process1"/>
    <dgm:cxn modelId="{F5908C90-2444-45A1-83E6-BF3579C1FCE9}" type="presParOf" srcId="{007F3B57-3D81-49F2-8044-CDA16FFC0070}" destId="{9129267E-B3DF-47BA-8E87-F524E22D210E}" srcOrd="0" destOrd="0" presId="urn:microsoft.com/office/officeart/2005/8/layout/process1"/>
    <dgm:cxn modelId="{DA33E6AA-DD35-4699-A5C5-82B95E20CCEC}" type="presParOf" srcId="{007F3B57-3D81-49F2-8044-CDA16FFC0070}" destId="{8FB9FE3D-B42E-41B4-B0B6-62BBC3241C1E}" srcOrd="1" destOrd="0" presId="urn:microsoft.com/office/officeart/2005/8/layout/process1"/>
    <dgm:cxn modelId="{08FFD90D-E9C1-4901-BEB9-7A8E681435CE}" type="presParOf" srcId="{8FB9FE3D-B42E-41B4-B0B6-62BBC3241C1E}" destId="{F8D329AB-000C-42EE-9070-90B19C538006}" srcOrd="0" destOrd="0" presId="urn:microsoft.com/office/officeart/2005/8/layout/process1"/>
    <dgm:cxn modelId="{0872C254-0937-4029-8458-DDBEACE9563D}" type="presParOf" srcId="{007F3B57-3D81-49F2-8044-CDA16FFC0070}" destId="{788BCAC8-417B-4D87-8FE1-C7FC2A7F784A}" srcOrd="2" destOrd="0" presId="urn:microsoft.com/office/officeart/2005/8/layout/process1"/>
    <dgm:cxn modelId="{41016BD2-42AE-4671-BEF2-A88599CFFD76}" type="presParOf" srcId="{007F3B57-3D81-49F2-8044-CDA16FFC0070}" destId="{86E882B5-A026-4C81-84D0-285CA881BEFB}" srcOrd="3" destOrd="0" presId="urn:microsoft.com/office/officeart/2005/8/layout/process1"/>
    <dgm:cxn modelId="{6A588FDF-787E-4555-A4C0-59716594EB7F}" type="presParOf" srcId="{86E882B5-A026-4C81-84D0-285CA881BEFB}" destId="{9CA19569-88C3-4779-A0F1-41629039AD97}" srcOrd="0" destOrd="0" presId="urn:microsoft.com/office/officeart/2005/8/layout/process1"/>
    <dgm:cxn modelId="{EEA83F2E-2357-476C-AC51-11D80211A11D}" type="presParOf" srcId="{007F3B57-3D81-49F2-8044-CDA16FFC0070}" destId="{27F23C59-FBAD-4BAB-B8F4-05CB1145481D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29267E-B3DF-47BA-8E87-F524E22D210E}">
      <dsp:nvSpPr>
        <dsp:cNvPr id="0" name=""/>
        <dsp:cNvSpPr/>
      </dsp:nvSpPr>
      <dsp:spPr>
        <a:xfrm>
          <a:off x="7099" y="811247"/>
          <a:ext cx="2121842" cy="12731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73000">
              <a:schemeClr val="accent1"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</a:gsLst>
          <a:lin ang="950000" scaled="1"/>
        </a:gradFill>
        <a:ln>
          <a:noFill/>
        </a:ln>
        <a:effectLst>
          <a:outerShdw blurRad="381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Ogrenci</a:t>
          </a:r>
          <a:r>
            <a:rPr lang="en-US" sz="1900" kern="1200" dirty="0" smtClean="0"/>
            <a:t> 1</a:t>
          </a:r>
          <a:endParaRPr lang="en-US" sz="1900" kern="1200" dirty="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no</a:t>
          </a:r>
          <a:endParaRPr lang="en-US" sz="1500" kern="1200" dirty="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err="1" smtClean="0"/>
            <a:t>isim</a:t>
          </a:r>
          <a:endParaRPr lang="en-US" sz="1500" kern="1200" dirty="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next</a:t>
          </a:r>
          <a:endParaRPr lang="en-US" sz="1500" kern="1200" dirty="0"/>
        </a:p>
      </dsp:txBody>
      <dsp:txXfrm>
        <a:off x="44387" y="848535"/>
        <a:ext cx="2047266" cy="1198529"/>
      </dsp:txXfrm>
    </dsp:sp>
    <dsp:sp modelId="{8FB9FE3D-B42E-41B4-B0B6-62BBC3241C1E}">
      <dsp:nvSpPr>
        <dsp:cNvPr id="0" name=""/>
        <dsp:cNvSpPr/>
      </dsp:nvSpPr>
      <dsp:spPr>
        <a:xfrm>
          <a:off x="2341125" y="1184691"/>
          <a:ext cx="449830" cy="52621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  <a:gs pos="30000">
              <a:schemeClr val="accent1">
                <a:tint val="60000"/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45000">
              <a:schemeClr val="accent1">
                <a:tint val="60000"/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55000">
              <a:schemeClr val="accent1">
                <a:tint val="60000"/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73000">
              <a:schemeClr val="accent1">
                <a:tint val="60000"/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</a:gsLst>
          <a:lin ang="950000" scaled="1"/>
        </a:gradFill>
        <a:ln>
          <a:noFill/>
        </a:ln>
        <a:effectLst>
          <a:outerShdw blurRad="38100" dist="25400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2341125" y="1289934"/>
        <a:ext cx="314881" cy="315730"/>
      </dsp:txXfrm>
    </dsp:sp>
    <dsp:sp modelId="{788BCAC8-417B-4D87-8FE1-C7FC2A7F784A}">
      <dsp:nvSpPr>
        <dsp:cNvPr id="0" name=""/>
        <dsp:cNvSpPr/>
      </dsp:nvSpPr>
      <dsp:spPr>
        <a:xfrm>
          <a:off x="2977678" y="811247"/>
          <a:ext cx="2121842" cy="12731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73000">
              <a:schemeClr val="accent1"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</a:gsLst>
          <a:lin ang="950000" scaled="1"/>
        </a:gradFill>
        <a:ln>
          <a:noFill/>
        </a:ln>
        <a:effectLst>
          <a:outerShdw blurRad="381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Ogrenci</a:t>
          </a:r>
          <a:r>
            <a:rPr lang="en-US" sz="1900" kern="1200" dirty="0" smtClean="0"/>
            <a:t> 2</a:t>
          </a:r>
          <a:endParaRPr lang="en-US" sz="1900" kern="1200" dirty="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no</a:t>
          </a:r>
          <a:endParaRPr lang="en-US" sz="1500" kern="1200" dirty="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err="1" smtClean="0"/>
            <a:t>isim</a:t>
          </a:r>
          <a:endParaRPr lang="en-US" sz="1500" kern="1200" dirty="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next</a:t>
          </a:r>
          <a:endParaRPr lang="en-US" sz="1500" kern="1200" dirty="0"/>
        </a:p>
      </dsp:txBody>
      <dsp:txXfrm>
        <a:off x="3014966" y="848535"/>
        <a:ext cx="2047266" cy="1198529"/>
      </dsp:txXfrm>
    </dsp:sp>
    <dsp:sp modelId="{86E882B5-A026-4C81-84D0-285CA881BEFB}">
      <dsp:nvSpPr>
        <dsp:cNvPr id="0" name=""/>
        <dsp:cNvSpPr/>
      </dsp:nvSpPr>
      <dsp:spPr>
        <a:xfrm>
          <a:off x="5311705" y="1184691"/>
          <a:ext cx="449830" cy="52621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  <a:gs pos="30000">
              <a:schemeClr val="accent1">
                <a:tint val="60000"/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45000">
              <a:schemeClr val="accent1">
                <a:tint val="60000"/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55000">
              <a:schemeClr val="accent1">
                <a:tint val="60000"/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73000">
              <a:schemeClr val="accent1">
                <a:tint val="60000"/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</a:gsLst>
          <a:lin ang="950000" scaled="1"/>
        </a:gradFill>
        <a:ln>
          <a:noFill/>
        </a:ln>
        <a:effectLst>
          <a:outerShdw blurRad="38100" dist="25400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5311705" y="1289934"/>
        <a:ext cx="314881" cy="315730"/>
      </dsp:txXfrm>
    </dsp:sp>
    <dsp:sp modelId="{27F23C59-FBAD-4BAB-B8F4-05CB1145481D}">
      <dsp:nvSpPr>
        <dsp:cNvPr id="0" name=""/>
        <dsp:cNvSpPr/>
      </dsp:nvSpPr>
      <dsp:spPr>
        <a:xfrm>
          <a:off x="5948258" y="811247"/>
          <a:ext cx="2121842" cy="12731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73000">
              <a:schemeClr val="accent1"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</a:gsLst>
          <a:lin ang="950000" scaled="1"/>
        </a:gradFill>
        <a:ln>
          <a:noFill/>
        </a:ln>
        <a:effectLst>
          <a:outerShdw blurRad="381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Ogrenci</a:t>
          </a:r>
          <a:r>
            <a:rPr lang="en-US" sz="1900" kern="1200" dirty="0" smtClean="0"/>
            <a:t> 3</a:t>
          </a:r>
          <a:endParaRPr lang="en-US" sz="1900" kern="1200" dirty="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no</a:t>
          </a:r>
          <a:endParaRPr lang="en-US" sz="1500" kern="1200" dirty="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err="1" smtClean="0"/>
            <a:t>isim</a:t>
          </a:r>
          <a:endParaRPr lang="en-US" sz="1500" kern="1200" dirty="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next</a:t>
          </a:r>
          <a:endParaRPr lang="en-US" sz="1500" kern="1200" dirty="0"/>
        </a:p>
      </dsp:txBody>
      <dsp:txXfrm>
        <a:off x="5985546" y="848535"/>
        <a:ext cx="2047266" cy="11985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29267E-B3DF-47BA-8E87-F524E22D210E}">
      <dsp:nvSpPr>
        <dsp:cNvPr id="0" name=""/>
        <dsp:cNvSpPr/>
      </dsp:nvSpPr>
      <dsp:spPr>
        <a:xfrm>
          <a:off x="7099" y="811247"/>
          <a:ext cx="2121842" cy="12731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73000">
              <a:schemeClr val="accent1"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</a:gsLst>
          <a:lin ang="950000" scaled="1"/>
        </a:gradFill>
        <a:ln>
          <a:noFill/>
        </a:ln>
        <a:effectLst>
          <a:outerShdw blurRad="381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Ogrenci</a:t>
          </a:r>
          <a:r>
            <a:rPr lang="en-US" sz="1900" kern="1200" dirty="0" smtClean="0"/>
            <a:t> 1</a:t>
          </a:r>
          <a:endParaRPr lang="en-US" sz="1900" kern="1200" dirty="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no</a:t>
          </a:r>
          <a:endParaRPr lang="en-US" sz="1500" kern="1200" dirty="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err="1" smtClean="0"/>
            <a:t>isim</a:t>
          </a:r>
          <a:endParaRPr lang="en-US" sz="1500" kern="1200" dirty="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next</a:t>
          </a:r>
          <a:endParaRPr lang="en-US" sz="1500" kern="1200" dirty="0"/>
        </a:p>
      </dsp:txBody>
      <dsp:txXfrm>
        <a:off x="44387" y="848535"/>
        <a:ext cx="2047266" cy="1198529"/>
      </dsp:txXfrm>
    </dsp:sp>
    <dsp:sp modelId="{8FB9FE3D-B42E-41B4-B0B6-62BBC3241C1E}">
      <dsp:nvSpPr>
        <dsp:cNvPr id="0" name=""/>
        <dsp:cNvSpPr/>
      </dsp:nvSpPr>
      <dsp:spPr>
        <a:xfrm>
          <a:off x="2341125" y="1184691"/>
          <a:ext cx="449830" cy="52621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  <a:gs pos="30000">
              <a:schemeClr val="accent1">
                <a:tint val="60000"/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45000">
              <a:schemeClr val="accent1">
                <a:tint val="60000"/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55000">
              <a:schemeClr val="accent1">
                <a:tint val="60000"/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73000">
              <a:schemeClr val="accent1">
                <a:tint val="60000"/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</a:gsLst>
          <a:lin ang="950000" scaled="1"/>
        </a:gradFill>
        <a:ln>
          <a:noFill/>
        </a:ln>
        <a:effectLst>
          <a:outerShdw blurRad="38100" dist="25400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2341125" y="1289934"/>
        <a:ext cx="314881" cy="315730"/>
      </dsp:txXfrm>
    </dsp:sp>
    <dsp:sp modelId="{788BCAC8-417B-4D87-8FE1-C7FC2A7F784A}">
      <dsp:nvSpPr>
        <dsp:cNvPr id="0" name=""/>
        <dsp:cNvSpPr/>
      </dsp:nvSpPr>
      <dsp:spPr>
        <a:xfrm>
          <a:off x="2977678" y="811247"/>
          <a:ext cx="2121842" cy="12731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73000">
              <a:schemeClr val="accent1"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</a:gsLst>
          <a:lin ang="950000" scaled="1"/>
        </a:gradFill>
        <a:ln>
          <a:noFill/>
        </a:ln>
        <a:effectLst>
          <a:outerShdw blurRad="381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Ogrenci</a:t>
          </a:r>
          <a:r>
            <a:rPr lang="en-US" sz="1900" kern="1200" dirty="0" smtClean="0"/>
            <a:t> 2</a:t>
          </a:r>
          <a:endParaRPr lang="en-US" sz="1900" kern="1200" dirty="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no</a:t>
          </a:r>
          <a:endParaRPr lang="en-US" sz="1500" kern="1200" dirty="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err="1" smtClean="0"/>
            <a:t>isim</a:t>
          </a:r>
          <a:endParaRPr lang="en-US" sz="1500" kern="1200" dirty="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next</a:t>
          </a:r>
          <a:endParaRPr lang="en-US" sz="1500" kern="1200" dirty="0"/>
        </a:p>
      </dsp:txBody>
      <dsp:txXfrm>
        <a:off x="3014966" y="848535"/>
        <a:ext cx="2047266" cy="1198529"/>
      </dsp:txXfrm>
    </dsp:sp>
    <dsp:sp modelId="{86E882B5-A026-4C81-84D0-285CA881BEFB}">
      <dsp:nvSpPr>
        <dsp:cNvPr id="0" name=""/>
        <dsp:cNvSpPr/>
      </dsp:nvSpPr>
      <dsp:spPr>
        <a:xfrm>
          <a:off x="5311705" y="1184691"/>
          <a:ext cx="449830" cy="52621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  <a:gs pos="30000">
              <a:schemeClr val="accent1">
                <a:tint val="60000"/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45000">
              <a:schemeClr val="accent1">
                <a:tint val="60000"/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55000">
              <a:schemeClr val="accent1">
                <a:tint val="60000"/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73000">
              <a:schemeClr val="accent1">
                <a:tint val="60000"/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</a:gsLst>
          <a:lin ang="950000" scaled="1"/>
        </a:gradFill>
        <a:ln>
          <a:noFill/>
        </a:ln>
        <a:effectLst>
          <a:outerShdw blurRad="38100" dist="25400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5311705" y="1289934"/>
        <a:ext cx="314881" cy="315730"/>
      </dsp:txXfrm>
    </dsp:sp>
    <dsp:sp modelId="{27F23C59-FBAD-4BAB-B8F4-05CB1145481D}">
      <dsp:nvSpPr>
        <dsp:cNvPr id="0" name=""/>
        <dsp:cNvSpPr/>
      </dsp:nvSpPr>
      <dsp:spPr>
        <a:xfrm>
          <a:off x="5948258" y="811247"/>
          <a:ext cx="2121842" cy="12731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73000">
              <a:schemeClr val="accent1"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</a:gsLst>
          <a:lin ang="950000" scaled="1"/>
        </a:gradFill>
        <a:ln>
          <a:noFill/>
        </a:ln>
        <a:effectLst>
          <a:outerShdw blurRad="381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Ogrenci</a:t>
          </a:r>
          <a:r>
            <a:rPr lang="en-US" sz="1900" kern="1200" dirty="0" smtClean="0"/>
            <a:t> 3</a:t>
          </a:r>
          <a:endParaRPr lang="en-US" sz="1900" kern="1200" dirty="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no</a:t>
          </a:r>
          <a:endParaRPr lang="en-US" sz="1500" kern="1200" dirty="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err="1" smtClean="0"/>
            <a:t>isim</a:t>
          </a:r>
          <a:endParaRPr lang="en-US" sz="1500" kern="1200" dirty="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next</a:t>
          </a:r>
          <a:endParaRPr lang="en-US" sz="1500" kern="1200" dirty="0"/>
        </a:p>
      </dsp:txBody>
      <dsp:txXfrm>
        <a:off x="5985546" y="848535"/>
        <a:ext cx="2047266" cy="11985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B991C8-30D3-48DC-A320-60AFD9F72C4D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280C6F-982D-4FD8-9F36-7600BC22E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654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 eaLnBrk="0">
              <a:tabLst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 eaLnBrk="0">
              <a:tabLst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 eaLnBrk="0">
              <a:tabLst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 eaLnBrk="0">
              <a:tabLst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256602" indent="-205146" defTabSz="41029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666893" indent="-205146" defTabSz="41029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077185" indent="-205146" defTabSz="41029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487476" indent="-205146" defTabSz="41029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/>
            <a:r>
              <a:rPr lang="en-US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rPr>
              <a:t>figures are taken from docs.oracle.com </a:t>
            </a:r>
          </a:p>
        </p:txBody>
      </p:sp>
      <p:sp>
        <p:nvSpPr>
          <p:cNvPr id="28675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 eaLnBrk="0">
              <a:tabLst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 eaLnBrk="0">
              <a:tabLst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 eaLnBrk="0">
              <a:tabLst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 eaLnBrk="0">
              <a:tabLst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256602" indent="-205146" defTabSz="41029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666893" indent="-205146" defTabSz="41029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077185" indent="-205146" defTabSz="41029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487476" indent="-205146" defTabSz="41029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/>
            <a:fld id="{1690958B-818B-41F8-8F35-5C8E24684163}" type="slidenum">
              <a:rPr lang="en-US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rPr>
              <a:pPr eaLnBrk="1"/>
              <a:t>2</a:t>
            </a:fld>
            <a:endParaRPr lang="en-US">
              <a:solidFill>
                <a:srgbClr val="000000"/>
              </a:solidFill>
              <a:latin typeface="Times New Roman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28676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8677" name="Text Box 2"/>
          <p:cNvSpPr txBox="1">
            <a:spLocks noChangeArrowheads="1"/>
          </p:cNvSpPr>
          <p:nvPr/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207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B946FEF-651A-40F7-ACE0-124AA423B25E}" type="slidenum">
              <a:rPr lang="en-US"/>
              <a:pPr/>
              <a:t>3</a:t>
            </a:fld>
            <a:endParaRPr lang="en-US"/>
          </a:p>
        </p:txBody>
      </p:sp>
      <p:sp>
        <p:nvSpPr>
          <p:cNvPr id="16385" name="Text Box 1"/>
          <p:cNvSpPr txBox="1">
            <a:spLocks noChangeArrowheads="1"/>
          </p:cNvSpPr>
          <p:nvPr/>
        </p:nvSpPr>
        <p:spPr bwMode="auto">
          <a:xfrm>
            <a:off x="1" y="8686512"/>
            <a:ext cx="2973761" cy="454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300">
                <a:latin typeface="Times New Roman" pitchFamily="16" charset="0"/>
                <a:ea typeface="DejaVu Sans" charset="0"/>
                <a:cs typeface="DejaVu Sans" charset="0"/>
              </a:rPr>
              <a:t>figures are taken from docs.oracle.com </a:t>
            </a:r>
          </a:p>
        </p:txBody>
      </p:sp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3881438" y="8686512"/>
            <a:ext cx="2973761" cy="454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algn="r">
              <a:lnSpc>
                <a:spcPct val="100000"/>
              </a:lnSpc>
            </a:pPr>
            <a:fld id="{4244D936-D257-4AF5-921A-47DAF3D06E65}" type="slidenum">
              <a:rPr lang="en-US" sz="1300">
                <a:latin typeface="Times New Roman" pitchFamily="16" charset="0"/>
                <a:ea typeface="DejaVu Sans" charset="0"/>
                <a:cs typeface="DejaVu Sans" charset="0"/>
              </a:rPr>
              <a:pPr algn="r">
                <a:lnSpc>
                  <a:spcPct val="100000"/>
                </a:lnSpc>
              </a:pPr>
              <a:t>3</a:t>
            </a:fld>
            <a:endParaRPr lang="en-US" sz="1300">
              <a:latin typeface="Times New Roman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16387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5412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B33BA24-9B46-4DA7-9034-659E6F6D38C8}" type="slidenum">
              <a:rPr lang="en-US"/>
              <a:pPr/>
              <a:t>4</a:t>
            </a:fld>
            <a:endParaRPr lang="en-US"/>
          </a:p>
        </p:txBody>
      </p:sp>
      <p:sp>
        <p:nvSpPr>
          <p:cNvPr id="21505" name="Text Box 1"/>
          <p:cNvSpPr txBox="1">
            <a:spLocks noChangeArrowheads="1"/>
          </p:cNvSpPr>
          <p:nvPr/>
        </p:nvSpPr>
        <p:spPr bwMode="auto">
          <a:xfrm>
            <a:off x="1" y="8686512"/>
            <a:ext cx="2973761" cy="454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300">
                <a:latin typeface="Times New Roman" pitchFamily="16" charset="0"/>
                <a:ea typeface="DejaVu Sans" charset="0"/>
                <a:cs typeface="DejaVu Sans" charset="0"/>
              </a:rPr>
              <a:t>figures are taken from docs.oracle.com </a:t>
            </a:r>
          </a:p>
        </p:txBody>
      </p:sp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3881438" y="8686512"/>
            <a:ext cx="2973761" cy="454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algn="r">
              <a:lnSpc>
                <a:spcPct val="100000"/>
              </a:lnSpc>
            </a:pPr>
            <a:fld id="{5A600412-B821-4A29-B120-285900802B53}" type="slidenum">
              <a:rPr lang="en-US" sz="1300">
                <a:latin typeface="Times New Roman" pitchFamily="16" charset="0"/>
                <a:ea typeface="DejaVu Sans" charset="0"/>
                <a:cs typeface="DejaVu Sans" charset="0"/>
              </a:rPr>
              <a:pPr algn="r">
                <a:lnSpc>
                  <a:spcPct val="100000"/>
                </a:lnSpc>
              </a:pPr>
              <a:t>4</a:t>
            </a:fld>
            <a:endParaRPr lang="en-US" sz="1300">
              <a:latin typeface="Times New Roman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21507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840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729D558-1E45-4DE4-809A-F3C8E469F838}" type="slidenum">
              <a:rPr lang="en-US"/>
              <a:pPr/>
              <a:t>5</a:t>
            </a:fld>
            <a:endParaRPr lang="en-US"/>
          </a:p>
        </p:txBody>
      </p:sp>
      <p:sp>
        <p:nvSpPr>
          <p:cNvPr id="2252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253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501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8A08E67-7B5C-49FE-ABF3-20AE238A0AFF}" type="slidenum">
              <a:rPr lang="en-US"/>
              <a:pPr/>
              <a:t>6</a:t>
            </a:fld>
            <a:endParaRPr lang="en-US"/>
          </a:p>
        </p:txBody>
      </p:sp>
      <p:sp>
        <p:nvSpPr>
          <p:cNvPr id="1945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5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7326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280C6F-982D-4FD8-9F36-7600BC22EF0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59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pPr eaLnBrk="1" latinLnBrk="0" hangingPunct="1"/>
            <a:fld id="{ACDF6120-F1F0-4C60-9FE9-39AC71A9C79D}" type="datetimeFigureOut">
              <a:rPr lang="en-US" smtClean="0"/>
              <a:pPr eaLnBrk="1" latinLnBrk="0" hangingPunct="1"/>
              <a:t>12/11/2019</a:t>
            </a:fld>
            <a:endParaRPr lang="en-US" sz="16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ACDF6120-F1F0-4C60-9FE9-39AC71A9C79D}" type="datetimeFigureOut">
              <a:rPr lang="en-US" smtClean="0"/>
              <a:pPr eaLnBrk="1" latinLnBrk="0" hangingPunct="1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ACDF6120-F1F0-4C60-9FE9-39AC71A9C79D}" type="datetimeFigureOut">
              <a:rPr lang="en-US" smtClean="0"/>
              <a:pPr eaLnBrk="1" latinLnBrk="0" hangingPunct="1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610600" cy="609600"/>
          </a:xfrm>
        </p:spPr>
        <p:txBody>
          <a:bodyPr/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ACDF6120-F1F0-4C60-9FE9-39AC71A9C79D}" type="datetimeFigureOut">
              <a:rPr lang="en-US" smtClean="0"/>
              <a:pPr eaLnBrk="1" latinLnBrk="0" hangingPunct="1"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76200" y="762000"/>
            <a:ext cx="8915400" cy="56388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pPr eaLnBrk="1" latinLnBrk="0" hangingPunct="1"/>
            <a:fld id="{ACDF6120-F1F0-4C60-9FE9-39AC71A9C79D}" type="datetimeFigureOut">
              <a:rPr lang="en-US" smtClean="0"/>
              <a:pPr eaLnBrk="1" latinLnBrk="0" hangingPunct="1"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ACDF6120-F1F0-4C60-9FE9-39AC71A9C79D}" type="datetimeFigureOut">
              <a:rPr lang="en-US" smtClean="0"/>
              <a:pPr eaLnBrk="1" latinLnBrk="0" hangingPunct="1"/>
              <a:t>12/11/2019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ACDF6120-F1F0-4C60-9FE9-39AC71A9C79D}" type="datetimeFigureOut">
              <a:rPr lang="en-US" smtClean="0"/>
              <a:pPr eaLnBrk="1" latinLnBrk="0" hangingPunct="1"/>
              <a:t>12/11/2019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ACDF6120-F1F0-4C60-9FE9-39AC71A9C79D}" type="datetimeFigureOut">
              <a:rPr lang="en-US" smtClean="0"/>
              <a:pPr eaLnBrk="1" latinLnBrk="0" hangingPunct="1"/>
              <a:t>12/11/2019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ACDF6120-F1F0-4C60-9FE9-39AC71A9C79D}" type="datetimeFigureOut">
              <a:rPr lang="en-US" smtClean="0"/>
              <a:pPr eaLnBrk="1" latinLnBrk="0" hangingPunct="1"/>
              <a:t>12/11/2019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ACDF6120-F1F0-4C60-9FE9-39AC71A9C79D}" type="datetimeFigureOut">
              <a:rPr lang="en-US" smtClean="0"/>
              <a:pPr eaLnBrk="1" latinLnBrk="0" hangingPunct="1"/>
              <a:t>12/11/2019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ACDF6120-F1F0-4C60-9FE9-39AC71A9C79D}" type="datetimeFigureOut">
              <a:rPr lang="en-US" smtClean="0"/>
              <a:pPr eaLnBrk="1" latinLnBrk="0" hangingPunct="1"/>
              <a:t>12/11/2019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ACDF6120-F1F0-4C60-9FE9-39AC71A9C79D}" type="datetimeFigureOut">
              <a:rPr lang="en-US" smtClean="0"/>
              <a:pPr eaLnBrk="1" latinLnBrk="0" hangingPunct="1"/>
              <a:t>12/11/2019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‹#›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Kullanıcı Tanımlı Tipler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Ders </a:t>
            </a:r>
            <a:r>
              <a:rPr lang="en-US" dirty="0" smtClean="0"/>
              <a:t>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97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 </a:t>
            </a:r>
            <a:r>
              <a:rPr lang="en-US" dirty="0" err="1" smtClean="0"/>
              <a:t>malloc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It allocates requested size of bytes and returns the pointer to the first address.</a:t>
            </a:r>
          </a:p>
          <a:p>
            <a:endParaRPr lang="en-US" dirty="0"/>
          </a:p>
          <a:p>
            <a:r>
              <a:rPr lang="en-US" dirty="0" smtClean="0"/>
              <a:t>To allocate memory space for 10 </a:t>
            </a:r>
            <a:r>
              <a:rPr lang="en-US" dirty="0" err="1" smtClean="0"/>
              <a:t>ints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To allocate memory space for 10 floats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9556" y="1676400"/>
            <a:ext cx="4870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Consolas" pitchFamily="49" charset="0"/>
              </a:rPr>
              <a:t>ptr</a:t>
            </a:r>
            <a:r>
              <a:rPr lang="en-US" dirty="0">
                <a:latin typeface="Consolas" pitchFamily="49" charset="0"/>
              </a:rPr>
              <a:t> = (cast-type*) </a:t>
            </a:r>
            <a:r>
              <a:rPr lang="en-US" dirty="0" err="1">
                <a:latin typeface="Consolas" pitchFamily="49" charset="0"/>
              </a:rPr>
              <a:t>malloc</a:t>
            </a:r>
            <a:r>
              <a:rPr lang="en-US" dirty="0">
                <a:latin typeface="Consolas" pitchFamily="49" charset="0"/>
              </a:rPr>
              <a:t>(byte size);</a:t>
            </a:r>
          </a:p>
        </p:txBody>
      </p:sp>
      <p:sp>
        <p:nvSpPr>
          <p:cNvPr id="5" name="Rectangle 4"/>
          <p:cNvSpPr/>
          <p:nvPr/>
        </p:nvSpPr>
        <p:spPr>
          <a:xfrm>
            <a:off x="1127058" y="2831068"/>
            <a:ext cx="58833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Consolas" pitchFamily="49" charset="0"/>
              </a:rPr>
              <a:t>int</a:t>
            </a:r>
            <a:r>
              <a:rPr lang="en-US" dirty="0">
                <a:latin typeface="Consolas" pitchFamily="49" charset="0"/>
              </a:rPr>
              <a:t> *</a:t>
            </a:r>
            <a:r>
              <a:rPr lang="en-US" dirty="0" err="1">
                <a:latin typeface="Consolas" pitchFamily="49" charset="0"/>
              </a:rPr>
              <a:t>ip</a:t>
            </a:r>
            <a:r>
              <a:rPr lang="en-US" dirty="0">
                <a:latin typeface="Consolas" pitchFamily="49" charset="0"/>
              </a:rPr>
              <a:t> = (</a:t>
            </a:r>
            <a:r>
              <a:rPr lang="en-US" dirty="0" err="1">
                <a:latin typeface="Consolas" pitchFamily="49" charset="0"/>
              </a:rPr>
              <a:t>int</a:t>
            </a:r>
            <a:r>
              <a:rPr lang="en-US" dirty="0">
                <a:latin typeface="Consolas" pitchFamily="49" charset="0"/>
              </a:rPr>
              <a:t> *) </a:t>
            </a:r>
            <a:r>
              <a:rPr lang="en-US" dirty="0" err="1">
                <a:latin typeface="Consolas" pitchFamily="49" charset="0"/>
              </a:rPr>
              <a:t>malloc</a:t>
            </a:r>
            <a:r>
              <a:rPr lang="en-US" dirty="0">
                <a:latin typeface="Consolas" pitchFamily="49" charset="0"/>
              </a:rPr>
              <a:t> (10 * </a:t>
            </a:r>
            <a:r>
              <a:rPr lang="en-US" dirty="0" err="1">
                <a:latin typeface="Consolas" pitchFamily="49" charset="0"/>
              </a:rPr>
              <a:t>sizeof</a:t>
            </a:r>
            <a:r>
              <a:rPr lang="en-US" dirty="0">
                <a:latin typeface="Consolas" pitchFamily="49" charset="0"/>
              </a:rPr>
              <a:t> (</a:t>
            </a:r>
            <a:r>
              <a:rPr lang="en-US" dirty="0" err="1">
                <a:latin typeface="Consolas" pitchFamily="49" charset="0"/>
              </a:rPr>
              <a:t>int</a:t>
            </a:r>
            <a:r>
              <a:rPr lang="en-US" dirty="0">
                <a:latin typeface="Consolas" pitchFamily="49" charset="0"/>
              </a:rPr>
              <a:t>));</a:t>
            </a:r>
          </a:p>
        </p:txBody>
      </p:sp>
      <p:sp>
        <p:nvSpPr>
          <p:cNvPr id="6" name="Rectangle 5"/>
          <p:cNvSpPr/>
          <p:nvPr/>
        </p:nvSpPr>
        <p:spPr>
          <a:xfrm>
            <a:off x="762000" y="4419600"/>
            <a:ext cx="6769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itchFamily="49" charset="0"/>
              </a:rPr>
              <a:t>float *</a:t>
            </a:r>
            <a:r>
              <a:rPr lang="en-US" dirty="0" err="1">
                <a:latin typeface="Consolas" pitchFamily="49" charset="0"/>
              </a:rPr>
              <a:t>ip</a:t>
            </a:r>
            <a:r>
              <a:rPr lang="en-US" dirty="0">
                <a:latin typeface="Consolas" pitchFamily="49" charset="0"/>
              </a:rPr>
              <a:t> = (float *) </a:t>
            </a:r>
            <a:r>
              <a:rPr lang="en-US" dirty="0" err="1">
                <a:latin typeface="Consolas" pitchFamily="49" charset="0"/>
              </a:rPr>
              <a:t>malloc</a:t>
            </a:r>
            <a:r>
              <a:rPr lang="en-US" dirty="0">
                <a:latin typeface="Consolas" pitchFamily="49" charset="0"/>
              </a:rPr>
              <a:t> (</a:t>
            </a:r>
            <a:r>
              <a:rPr lang="en-US" dirty="0" smtClean="0">
                <a:latin typeface="Consolas" pitchFamily="49" charset="0"/>
              </a:rPr>
              <a:t>10 * </a:t>
            </a:r>
            <a:r>
              <a:rPr lang="en-US" dirty="0" err="1" smtClean="0">
                <a:latin typeface="Consolas" pitchFamily="49" charset="0"/>
              </a:rPr>
              <a:t>sizeof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>
                <a:latin typeface="Consolas" pitchFamily="49" charset="0"/>
              </a:rPr>
              <a:t>(float));</a:t>
            </a:r>
          </a:p>
        </p:txBody>
      </p:sp>
    </p:spTree>
    <p:extLst>
      <p:ext uri="{BB962C8B-B14F-4D97-AF65-F5344CB8AC3E}">
        <p14:creationId xmlns:p14="http://schemas.microsoft.com/office/powerpoint/2010/main" val="169758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c memory allocation heap stack ile ilgili görsel sonuc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057400"/>
            <a:ext cx="6366933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1922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 free()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Dynamic memory allocated by </a:t>
            </a:r>
            <a:r>
              <a:rPr lang="en-US" dirty="0" err="1" smtClean="0"/>
              <a:t>malloc</a:t>
            </a:r>
            <a:r>
              <a:rPr lang="en-US" dirty="0" smtClean="0"/>
              <a:t> and </a:t>
            </a:r>
            <a:r>
              <a:rPr lang="en-US" dirty="0" err="1" smtClean="0"/>
              <a:t>calloc</a:t>
            </a:r>
            <a:r>
              <a:rPr lang="en-US" dirty="0" smtClean="0"/>
              <a:t> does get freed by its own.</a:t>
            </a:r>
          </a:p>
          <a:p>
            <a:r>
              <a:rPr lang="en-US" dirty="0" smtClean="0"/>
              <a:t>You have to free it (give it back to OS) by using free()</a:t>
            </a:r>
          </a:p>
          <a:p>
            <a:endParaRPr lang="en-US" dirty="0"/>
          </a:p>
          <a:p>
            <a:r>
              <a:rPr lang="en-US" dirty="0" smtClean="0"/>
              <a:t>Free allocated memory space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Free allocated memory space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9556" y="2221468"/>
            <a:ext cx="1451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nsolas" pitchFamily="49" charset="0"/>
              </a:rPr>
              <a:t>free(</a:t>
            </a:r>
            <a:r>
              <a:rPr lang="en-US" dirty="0" err="1" smtClean="0">
                <a:latin typeface="Consolas" pitchFamily="49" charset="0"/>
              </a:rPr>
              <a:t>ptr</a:t>
            </a:r>
            <a:r>
              <a:rPr lang="en-US" dirty="0" smtClean="0">
                <a:latin typeface="Consolas" pitchFamily="49" charset="0"/>
              </a:rPr>
              <a:t>);</a:t>
            </a:r>
            <a:endParaRPr lang="en-US" dirty="0">
              <a:latin typeface="Consolas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27058" y="3288268"/>
            <a:ext cx="588334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Consolas" pitchFamily="49" charset="0"/>
              </a:rPr>
              <a:t>int</a:t>
            </a:r>
            <a:r>
              <a:rPr lang="en-US" dirty="0">
                <a:latin typeface="Consolas" pitchFamily="49" charset="0"/>
              </a:rPr>
              <a:t> *</a:t>
            </a:r>
            <a:r>
              <a:rPr lang="en-US" dirty="0" err="1">
                <a:latin typeface="Consolas" pitchFamily="49" charset="0"/>
              </a:rPr>
              <a:t>ip</a:t>
            </a:r>
            <a:r>
              <a:rPr lang="en-US" dirty="0">
                <a:latin typeface="Consolas" pitchFamily="49" charset="0"/>
              </a:rPr>
              <a:t> = (</a:t>
            </a:r>
            <a:r>
              <a:rPr lang="en-US" dirty="0" err="1">
                <a:latin typeface="Consolas" pitchFamily="49" charset="0"/>
              </a:rPr>
              <a:t>int</a:t>
            </a:r>
            <a:r>
              <a:rPr lang="en-US" dirty="0">
                <a:latin typeface="Consolas" pitchFamily="49" charset="0"/>
              </a:rPr>
              <a:t> *) </a:t>
            </a:r>
            <a:r>
              <a:rPr lang="en-US" dirty="0" err="1">
                <a:latin typeface="Consolas" pitchFamily="49" charset="0"/>
              </a:rPr>
              <a:t>malloc</a:t>
            </a:r>
            <a:r>
              <a:rPr lang="en-US" dirty="0">
                <a:latin typeface="Consolas" pitchFamily="49" charset="0"/>
              </a:rPr>
              <a:t> (10 * </a:t>
            </a:r>
            <a:r>
              <a:rPr lang="en-US" dirty="0" err="1">
                <a:latin typeface="Consolas" pitchFamily="49" charset="0"/>
              </a:rPr>
              <a:t>sizeof</a:t>
            </a:r>
            <a:r>
              <a:rPr lang="en-US" dirty="0">
                <a:latin typeface="Consolas" pitchFamily="49" charset="0"/>
              </a:rPr>
              <a:t> (</a:t>
            </a:r>
            <a:r>
              <a:rPr lang="en-US" dirty="0" err="1">
                <a:latin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</a:rPr>
              <a:t>));</a:t>
            </a:r>
          </a:p>
          <a:p>
            <a:r>
              <a:rPr lang="en-US" dirty="0" smtClean="0">
                <a:latin typeface="Consolas" pitchFamily="49" charset="0"/>
              </a:rPr>
              <a:t>…</a:t>
            </a:r>
          </a:p>
          <a:p>
            <a:r>
              <a:rPr lang="en-US" dirty="0">
                <a:latin typeface="Consolas" pitchFamily="49" charset="0"/>
              </a:rPr>
              <a:t>f</a:t>
            </a:r>
            <a:r>
              <a:rPr lang="en-US" dirty="0" smtClean="0">
                <a:latin typeface="Consolas" pitchFamily="49" charset="0"/>
              </a:rPr>
              <a:t>ree(</a:t>
            </a:r>
            <a:r>
              <a:rPr lang="en-US" dirty="0" err="1" smtClean="0">
                <a:latin typeface="Consolas" pitchFamily="49" charset="0"/>
              </a:rPr>
              <a:t>ip</a:t>
            </a:r>
            <a:r>
              <a:rPr lang="en-US" dirty="0" smtClean="0">
                <a:latin typeface="Consolas" pitchFamily="49" charset="0"/>
              </a:rPr>
              <a:t>);</a:t>
            </a:r>
            <a:endParaRPr lang="en-US" dirty="0">
              <a:latin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2000" y="5029200"/>
            <a:ext cx="6769802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itchFamily="49" charset="0"/>
              </a:rPr>
              <a:t>float *</a:t>
            </a:r>
            <a:r>
              <a:rPr lang="en-US" dirty="0" err="1">
                <a:latin typeface="Consolas" pitchFamily="49" charset="0"/>
              </a:rPr>
              <a:t>ip</a:t>
            </a:r>
            <a:r>
              <a:rPr lang="en-US" dirty="0">
                <a:latin typeface="Consolas" pitchFamily="49" charset="0"/>
              </a:rPr>
              <a:t> = (float *) </a:t>
            </a:r>
            <a:r>
              <a:rPr lang="en-US" dirty="0" err="1">
                <a:latin typeface="Consolas" pitchFamily="49" charset="0"/>
              </a:rPr>
              <a:t>malloc</a:t>
            </a:r>
            <a:r>
              <a:rPr lang="en-US" dirty="0">
                <a:latin typeface="Consolas" pitchFamily="49" charset="0"/>
              </a:rPr>
              <a:t> (</a:t>
            </a:r>
            <a:r>
              <a:rPr lang="en-US" dirty="0" smtClean="0">
                <a:latin typeface="Consolas" pitchFamily="49" charset="0"/>
              </a:rPr>
              <a:t>10 * </a:t>
            </a:r>
            <a:r>
              <a:rPr lang="en-US" dirty="0" err="1">
                <a:latin typeface="Consolas" pitchFamily="49" charset="0"/>
              </a:rPr>
              <a:t>sizeof</a:t>
            </a:r>
            <a:r>
              <a:rPr lang="en-US" dirty="0">
                <a:latin typeface="Consolas" pitchFamily="49" charset="0"/>
              </a:rPr>
              <a:t> (float</a:t>
            </a:r>
            <a:r>
              <a:rPr lang="en-US" dirty="0" smtClean="0">
                <a:latin typeface="Consolas" pitchFamily="49" charset="0"/>
              </a:rPr>
              <a:t>));</a:t>
            </a:r>
          </a:p>
          <a:p>
            <a:endParaRPr lang="en-US" dirty="0">
              <a:latin typeface="Consolas" pitchFamily="49" charset="0"/>
            </a:endParaRPr>
          </a:p>
          <a:p>
            <a:r>
              <a:rPr lang="en-US" dirty="0" smtClean="0">
                <a:latin typeface="Consolas" pitchFamily="49" charset="0"/>
              </a:rPr>
              <a:t>…</a:t>
            </a:r>
          </a:p>
          <a:p>
            <a:endParaRPr lang="en-US" dirty="0">
              <a:latin typeface="Consolas" pitchFamily="49" charset="0"/>
            </a:endParaRPr>
          </a:p>
          <a:p>
            <a:r>
              <a:rPr lang="en-US" dirty="0" smtClean="0">
                <a:latin typeface="Consolas" pitchFamily="49" charset="0"/>
              </a:rPr>
              <a:t>free(</a:t>
            </a:r>
            <a:r>
              <a:rPr lang="en-US" dirty="0" err="1" smtClean="0">
                <a:latin typeface="Consolas" pitchFamily="49" charset="0"/>
              </a:rPr>
              <a:t>ip</a:t>
            </a:r>
            <a:r>
              <a:rPr lang="en-US" dirty="0" smtClean="0">
                <a:latin typeface="Consolas" pitchFamily="49" charset="0"/>
              </a:rPr>
              <a:t>);</a:t>
            </a:r>
            <a:endParaRPr lang="en-US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184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Memory Allocation for Array of Pointers</a:t>
            </a:r>
          </a:p>
        </p:txBody>
      </p:sp>
      <p:sp>
        <p:nvSpPr>
          <p:cNvPr id="5" name="Rectangle 4"/>
          <p:cNvSpPr/>
          <p:nvPr/>
        </p:nvSpPr>
        <p:spPr>
          <a:xfrm>
            <a:off x="381000" y="1295400"/>
            <a:ext cx="8610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itchFamily="49" charset="0"/>
              </a:rPr>
              <a:t>#include &lt;</a:t>
            </a:r>
            <a:r>
              <a:rPr lang="en-US" dirty="0" err="1">
                <a:latin typeface="Consolas" pitchFamily="49" charset="0"/>
              </a:rPr>
              <a:t>stdio.h</a:t>
            </a:r>
            <a:r>
              <a:rPr lang="en-US" dirty="0">
                <a:latin typeface="Consolas" pitchFamily="49" charset="0"/>
              </a:rPr>
              <a:t>&gt;</a:t>
            </a:r>
          </a:p>
          <a:p>
            <a:r>
              <a:rPr lang="en-US" dirty="0">
                <a:latin typeface="Consolas" pitchFamily="49" charset="0"/>
              </a:rPr>
              <a:t>#include &lt;</a:t>
            </a:r>
            <a:r>
              <a:rPr lang="en-US" dirty="0" err="1">
                <a:latin typeface="Consolas" pitchFamily="49" charset="0"/>
              </a:rPr>
              <a:t>stdlib.h</a:t>
            </a:r>
            <a:r>
              <a:rPr lang="en-US" dirty="0">
                <a:latin typeface="Consolas" pitchFamily="49" charset="0"/>
              </a:rPr>
              <a:t>&gt;</a:t>
            </a:r>
          </a:p>
          <a:p>
            <a:endParaRPr lang="en-US" dirty="0">
              <a:latin typeface="Consolas" pitchFamily="49" charset="0"/>
            </a:endParaRPr>
          </a:p>
          <a:p>
            <a:r>
              <a:rPr lang="en-US" dirty="0" err="1">
                <a:latin typeface="Consolas" pitchFamily="49" charset="0"/>
              </a:rPr>
              <a:t>int</a:t>
            </a:r>
            <a:r>
              <a:rPr lang="en-US" dirty="0">
                <a:latin typeface="Consolas" pitchFamily="49" charset="0"/>
              </a:rPr>
              <a:t> main ()</a:t>
            </a:r>
          </a:p>
          <a:p>
            <a:r>
              <a:rPr lang="en-US" dirty="0">
                <a:latin typeface="Consolas" pitchFamily="49" charset="0"/>
              </a:rPr>
              <a:t>{</a:t>
            </a:r>
          </a:p>
          <a:p>
            <a:r>
              <a:rPr lang="en-US" dirty="0">
                <a:latin typeface="Consolas" pitchFamily="49" charset="0"/>
              </a:rPr>
              <a:t>    </a:t>
            </a:r>
            <a:r>
              <a:rPr lang="en-US" dirty="0" err="1">
                <a:latin typeface="Consolas" pitchFamily="49" charset="0"/>
              </a:rPr>
              <a:t>int</a:t>
            </a:r>
            <a:r>
              <a:rPr lang="en-US" dirty="0">
                <a:latin typeface="Consolas" pitchFamily="49" charset="0"/>
              </a:rPr>
              <a:t> *p[3];</a:t>
            </a:r>
          </a:p>
          <a:p>
            <a:r>
              <a:rPr lang="en-US" dirty="0" smtClean="0">
                <a:latin typeface="Consolas" pitchFamily="49" charset="0"/>
              </a:rPr>
              <a:t>    p[0</a:t>
            </a:r>
            <a:r>
              <a:rPr lang="en-US" dirty="0">
                <a:latin typeface="Consolas" pitchFamily="49" charset="0"/>
              </a:rPr>
              <a:t>] = (</a:t>
            </a:r>
            <a:r>
              <a:rPr lang="en-US" dirty="0" err="1">
                <a:latin typeface="Consolas" pitchFamily="49" charset="0"/>
              </a:rPr>
              <a:t>int</a:t>
            </a:r>
            <a:r>
              <a:rPr lang="en-US" dirty="0">
                <a:latin typeface="Consolas" pitchFamily="49" charset="0"/>
              </a:rPr>
              <a:t> *) </a:t>
            </a:r>
            <a:r>
              <a:rPr lang="en-US" dirty="0" err="1">
                <a:latin typeface="Consolas" pitchFamily="49" charset="0"/>
              </a:rPr>
              <a:t>malloc</a:t>
            </a:r>
            <a:r>
              <a:rPr lang="en-US" dirty="0">
                <a:latin typeface="Consolas" pitchFamily="49" charset="0"/>
              </a:rPr>
              <a:t>(5 * </a:t>
            </a:r>
            <a:r>
              <a:rPr lang="en-US" dirty="0" err="1">
                <a:latin typeface="Consolas" pitchFamily="49" charset="0"/>
              </a:rPr>
              <a:t>sizeof</a:t>
            </a:r>
            <a:r>
              <a:rPr lang="en-US" dirty="0">
                <a:latin typeface="Consolas" pitchFamily="49" charset="0"/>
              </a:rPr>
              <a:t>(</a:t>
            </a:r>
            <a:r>
              <a:rPr lang="en-US" dirty="0" err="1">
                <a:latin typeface="Consolas" pitchFamily="49" charset="0"/>
              </a:rPr>
              <a:t>int</a:t>
            </a:r>
            <a:r>
              <a:rPr lang="en-US" dirty="0">
                <a:latin typeface="Consolas" pitchFamily="49" charset="0"/>
              </a:rPr>
              <a:t>));</a:t>
            </a:r>
          </a:p>
          <a:p>
            <a:r>
              <a:rPr lang="en-US" dirty="0">
                <a:latin typeface="Consolas" pitchFamily="49" charset="0"/>
              </a:rPr>
              <a:t>    p[1] = (</a:t>
            </a:r>
            <a:r>
              <a:rPr lang="en-US" dirty="0" err="1">
                <a:latin typeface="Consolas" pitchFamily="49" charset="0"/>
              </a:rPr>
              <a:t>int</a:t>
            </a:r>
            <a:r>
              <a:rPr lang="en-US" dirty="0">
                <a:latin typeface="Consolas" pitchFamily="49" charset="0"/>
              </a:rPr>
              <a:t> *) </a:t>
            </a:r>
            <a:r>
              <a:rPr lang="en-US" dirty="0" err="1">
                <a:latin typeface="Consolas" pitchFamily="49" charset="0"/>
              </a:rPr>
              <a:t>malloc</a:t>
            </a:r>
            <a:r>
              <a:rPr lang="en-US" dirty="0">
                <a:latin typeface="Consolas" pitchFamily="49" charset="0"/>
              </a:rPr>
              <a:t>(5 * </a:t>
            </a:r>
            <a:r>
              <a:rPr lang="en-US" dirty="0" err="1">
                <a:latin typeface="Consolas" pitchFamily="49" charset="0"/>
              </a:rPr>
              <a:t>sizeof</a:t>
            </a:r>
            <a:r>
              <a:rPr lang="en-US" dirty="0">
                <a:latin typeface="Consolas" pitchFamily="49" charset="0"/>
              </a:rPr>
              <a:t>(</a:t>
            </a:r>
            <a:r>
              <a:rPr lang="en-US" dirty="0" err="1">
                <a:latin typeface="Consolas" pitchFamily="49" charset="0"/>
              </a:rPr>
              <a:t>int</a:t>
            </a:r>
            <a:r>
              <a:rPr lang="en-US" dirty="0">
                <a:latin typeface="Consolas" pitchFamily="49" charset="0"/>
              </a:rPr>
              <a:t>));</a:t>
            </a:r>
          </a:p>
          <a:p>
            <a:r>
              <a:rPr lang="en-US" dirty="0">
                <a:latin typeface="Consolas" pitchFamily="49" charset="0"/>
              </a:rPr>
              <a:t>    p[2] = (</a:t>
            </a:r>
            <a:r>
              <a:rPr lang="en-US" dirty="0" err="1">
                <a:latin typeface="Consolas" pitchFamily="49" charset="0"/>
              </a:rPr>
              <a:t>int</a:t>
            </a:r>
            <a:r>
              <a:rPr lang="en-US" dirty="0">
                <a:latin typeface="Consolas" pitchFamily="49" charset="0"/>
              </a:rPr>
              <a:t> *) </a:t>
            </a:r>
            <a:r>
              <a:rPr lang="en-US" dirty="0" err="1">
                <a:latin typeface="Consolas" pitchFamily="49" charset="0"/>
              </a:rPr>
              <a:t>malloc</a:t>
            </a:r>
            <a:r>
              <a:rPr lang="en-US" dirty="0">
                <a:latin typeface="Consolas" pitchFamily="49" charset="0"/>
              </a:rPr>
              <a:t>(5 * </a:t>
            </a:r>
            <a:r>
              <a:rPr lang="en-US" dirty="0" err="1">
                <a:latin typeface="Consolas" pitchFamily="49" charset="0"/>
              </a:rPr>
              <a:t>sizeof</a:t>
            </a:r>
            <a:r>
              <a:rPr lang="en-US" dirty="0">
                <a:latin typeface="Consolas" pitchFamily="49" charset="0"/>
              </a:rPr>
              <a:t>(</a:t>
            </a:r>
            <a:r>
              <a:rPr lang="en-US" dirty="0" err="1">
                <a:latin typeface="Consolas" pitchFamily="49" charset="0"/>
              </a:rPr>
              <a:t>int</a:t>
            </a:r>
            <a:r>
              <a:rPr lang="en-US" dirty="0">
                <a:latin typeface="Consolas" pitchFamily="49" charset="0"/>
              </a:rPr>
              <a:t>));</a:t>
            </a:r>
          </a:p>
          <a:p>
            <a:r>
              <a:rPr lang="en-US" dirty="0">
                <a:latin typeface="Consolas" pitchFamily="49" charset="0"/>
              </a:rPr>
              <a:t>    p[2][4] = 20;</a:t>
            </a:r>
          </a:p>
          <a:p>
            <a:r>
              <a:rPr lang="en-US" dirty="0">
                <a:latin typeface="Consolas" pitchFamily="49" charset="0"/>
              </a:rPr>
              <a:t>    </a:t>
            </a:r>
            <a:r>
              <a:rPr lang="en-US" dirty="0" err="1">
                <a:latin typeface="Consolas" pitchFamily="49" charset="0"/>
              </a:rPr>
              <a:t>printf</a:t>
            </a:r>
            <a:r>
              <a:rPr lang="en-US" dirty="0">
                <a:latin typeface="Consolas" pitchFamily="49" charset="0"/>
              </a:rPr>
              <a:t>("%d", p[2][4]);</a:t>
            </a:r>
          </a:p>
          <a:p>
            <a:r>
              <a:rPr lang="en-US" dirty="0">
                <a:latin typeface="Consolas" pitchFamily="49" charset="0"/>
              </a:rPr>
              <a:t>    free(p[0]);</a:t>
            </a:r>
          </a:p>
          <a:p>
            <a:r>
              <a:rPr lang="en-US" dirty="0">
                <a:latin typeface="Consolas" pitchFamily="49" charset="0"/>
              </a:rPr>
              <a:t>    free(p[1]);</a:t>
            </a:r>
          </a:p>
          <a:p>
            <a:r>
              <a:rPr lang="en-US" dirty="0">
                <a:latin typeface="Consolas" pitchFamily="49" charset="0"/>
              </a:rPr>
              <a:t>    free(p[2]);</a:t>
            </a:r>
          </a:p>
          <a:p>
            <a:r>
              <a:rPr lang="en-US" dirty="0">
                <a:latin typeface="Consolas" pitchFamily="49" charset="0"/>
              </a:rPr>
              <a:t>    return 0;</a:t>
            </a:r>
          </a:p>
          <a:p>
            <a:r>
              <a:rPr lang="en-US" dirty="0">
                <a:latin typeface="Consolas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838200" y="6183868"/>
            <a:ext cx="426720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26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6434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tr-TR" sz="4400" dirty="0" smtClean="0"/>
              <a:t>STRUCT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0639525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Kullanıcı Tanımlı Veri Tipleri</a:t>
            </a:r>
            <a:r>
              <a:rPr lang="en-US" dirty="0" smtClean="0"/>
              <a:t>: </a:t>
            </a:r>
            <a:r>
              <a:rPr lang="tr-TR" dirty="0"/>
              <a:t>s</a:t>
            </a:r>
            <a:r>
              <a:rPr lang="en-US" dirty="0" err="1" smtClean="0"/>
              <a:t>truct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tr-TR" dirty="0" smtClean="0">
                <a:solidFill>
                  <a:srgbClr val="FF0000"/>
                </a:solidFill>
              </a:rPr>
              <a:t>Yapı (</a:t>
            </a:r>
            <a:r>
              <a:rPr lang="en-US" dirty="0" smtClean="0">
                <a:solidFill>
                  <a:srgbClr val="FF0000"/>
                </a:solidFill>
              </a:rPr>
              <a:t>Structure</a:t>
            </a:r>
            <a:r>
              <a:rPr lang="tr-TR" dirty="0" smtClean="0">
                <a:solidFill>
                  <a:srgbClr val="FF0000"/>
                </a:solidFill>
              </a:rPr>
              <a:t>)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tr-TR" dirty="0" smtClean="0"/>
              <a:t>bir veya daha fazla bir biriyle ilişkili değişken deklarasyonlarının tek bir çatı altında toplanmasıdır.</a:t>
            </a:r>
            <a:endParaRPr lang="en-US" dirty="0" smtClean="0"/>
          </a:p>
          <a:p>
            <a:r>
              <a:rPr lang="tr-TR" dirty="0" smtClean="0"/>
              <a:t>Programcı tarafından tanımlanan bir veri yapısıdır.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914400"/>
            <a:ext cx="205740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dirty="0" smtClean="0"/>
              <a:t>Nokta</a:t>
            </a:r>
            <a:endParaRPr lang="en-US" dirty="0"/>
          </a:p>
          <a:p>
            <a:pPr lvl="1"/>
            <a:r>
              <a:rPr lang="tr-TR" dirty="0"/>
              <a:t>x</a:t>
            </a:r>
            <a:r>
              <a:rPr lang="tr-TR" dirty="0" smtClean="0"/>
              <a:t> koordinatı</a:t>
            </a:r>
            <a:endParaRPr lang="en-US" dirty="0"/>
          </a:p>
          <a:p>
            <a:pPr lvl="1"/>
            <a:r>
              <a:rPr lang="en-US" dirty="0" smtClean="0"/>
              <a:t>y</a:t>
            </a:r>
            <a:r>
              <a:rPr lang="tr-TR" dirty="0" smtClean="0"/>
              <a:t> koordinatı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733800" y="914400"/>
            <a:ext cx="205740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dirty="0" smtClean="0"/>
              <a:t>Üçgen</a:t>
            </a:r>
            <a:endParaRPr lang="en-US" dirty="0"/>
          </a:p>
          <a:p>
            <a:pPr lvl="1"/>
            <a:r>
              <a:rPr lang="tr-TR" dirty="0" smtClean="0"/>
              <a:t>Nokta</a:t>
            </a:r>
            <a:r>
              <a:rPr lang="en-US" dirty="0" smtClean="0"/>
              <a:t> </a:t>
            </a:r>
            <a:r>
              <a:rPr lang="en-US" dirty="0"/>
              <a:t>1</a:t>
            </a:r>
          </a:p>
          <a:p>
            <a:pPr lvl="1"/>
            <a:r>
              <a:rPr lang="tr-TR" dirty="0" smtClean="0"/>
              <a:t>Nokta</a:t>
            </a:r>
            <a:r>
              <a:rPr lang="en-US" dirty="0" smtClean="0"/>
              <a:t> </a:t>
            </a:r>
            <a:r>
              <a:rPr lang="en-US" dirty="0"/>
              <a:t>2</a:t>
            </a:r>
          </a:p>
          <a:p>
            <a:pPr lvl="1"/>
            <a:r>
              <a:rPr lang="tr-TR" dirty="0" smtClean="0"/>
              <a:t>Nokta</a:t>
            </a:r>
            <a:r>
              <a:rPr lang="en-US" dirty="0" smtClean="0"/>
              <a:t> </a:t>
            </a:r>
            <a:r>
              <a:rPr lang="en-US" dirty="0"/>
              <a:t>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00" y="914401"/>
            <a:ext cx="205740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dirty="0" smtClean="0"/>
              <a:t>Öğrenci</a:t>
            </a:r>
            <a:endParaRPr lang="en-US" dirty="0"/>
          </a:p>
          <a:p>
            <a:pPr lvl="1"/>
            <a:r>
              <a:rPr lang="tr-TR" dirty="0" smtClean="0"/>
              <a:t>No</a:t>
            </a:r>
            <a:endParaRPr lang="en-US" dirty="0"/>
          </a:p>
          <a:p>
            <a:pPr lvl="1"/>
            <a:r>
              <a:rPr lang="tr-TR" dirty="0" smtClean="0"/>
              <a:t>İsim</a:t>
            </a:r>
            <a:endParaRPr lang="en-US" dirty="0"/>
          </a:p>
          <a:p>
            <a:pPr lvl="1"/>
            <a:r>
              <a:rPr lang="tr-TR" dirty="0" smtClean="0"/>
              <a:t>Notu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252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Kullanıcı Tanımlı Veri Tipleri</a:t>
            </a:r>
            <a:r>
              <a:rPr lang="en-US" dirty="0" smtClean="0"/>
              <a:t>: </a:t>
            </a:r>
            <a:r>
              <a:rPr lang="tr-TR" dirty="0"/>
              <a:t>s</a:t>
            </a:r>
            <a:r>
              <a:rPr lang="en-US" dirty="0" err="1" smtClean="0"/>
              <a:t>truct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>
                <a:solidFill>
                  <a:srgbClr val="FF0000"/>
                </a:solidFill>
              </a:rPr>
              <a:t>stru</a:t>
            </a:r>
            <a:r>
              <a:rPr lang="tr-TR" dirty="0" smtClean="0">
                <a:solidFill>
                  <a:srgbClr val="FF0000"/>
                </a:solidFill>
              </a:rPr>
              <a:t>ct</a:t>
            </a:r>
            <a:r>
              <a:rPr lang="en-US" dirty="0" smtClean="0"/>
              <a:t> </a:t>
            </a:r>
            <a:r>
              <a:rPr lang="tr-TR" dirty="0" smtClean="0"/>
              <a:t>anahtar sözcüğünü</a:t>
            </a:r>
            <a:r>
              <a:rPr lang="en-US" dirty="0"/>
              <a:t>,</a:t>
            </a:r>
            <a:r>
              <a:rPr lang="tr-TR" dirty="0" smtClean="0"/>
              <a:t> yapı üyelerinin süslü parantez </a:t>
            </a:r>
            <a:r>
              <a:rPr lang="en-US" dirty="0"/>
              <a:t>{}</a:t>
            </a:r>
            <a:r>
              <a:rPr lang="tr-TR" dirty="0" smtClean="0"/>
              <a:t> içerisinde tanımlanması takip eder.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tr-TR" dirty="0" smtClean="0"/>
              <a:t>Nokta ve Ogrenci</a:t>
            </a:r>
            <a:r>
              <a:rPr lang="en-US" dirty="0" smtClean="0"/>
              <a:t> </a:t>
            </a:r>
            <a:r>
              <a:rPr lang="tr-TR" dirty="0" smtClean="0"/>
              <a:t>veri tipleridir</a:t>
            </a:r>
            <a:r>
              <a:rPr lang="en-US" dirty="0" smtClean="0"/>
              <a:t>, </a:t>
            </a:r>
            <a:r>
              <a:rPr lang="tr-TR" dirty="0" smtClean="0"/>
              <a:t>Degisken isimleri değillerdir.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914400"/>
            <a:ext cx="205740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dirty="0" smtClean="0"/>
              <a:t>Nokta</a:t>
            </a:r>
            <a:endParaRPr lang="en-US" dirty="0"/>
          </a:p>
          <a:p>
            <a:pPr lvl="1"/>
            <a:r>
              <a:rPr lang="tr-TR" dirty="0"/>
              <a:t>x</a:t>
            </a:r>
            <a:r>
              <a:rPr lang="tr-TR" dirty="0" smtClean="0"/>
              <a:t> koordinatı</a:t>
            </a:r>
            <a:endParaRPr lang="en-US" dirty="0"/>
          </a:p>
          <a:p>
            <a:pPr lvl="1"/>
            <a:r>
              <a:rPr lang="en-US" dirty="0" smtClean="0"/>
              <a:t>y</a:t>
            </a:r>
            <a:r>
              <a:rPr lang="tr-TR" dirty="0" smtClean="0"/>
              <a:t> koordinatı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733800" y="914400"/>
            <a:ext cx="205740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dirty="0" smtClean="0"/>
              <a:t>Üçgen</a:t>
            </a:r>
            <a:endParaRPr lang="en-US" dirty="0"/>
          </a:p>
          <a:p>
            <a:pPr lvl="1"/>
            <a:r>
              <a:rPr lang="tr-TR" dirty="0" smtClean="0"/>
              <a:t>Nokta</a:t>
            </a:r>
            <a:r>
              <a:rPr lang="en-US" dirty="0" smtClean="0"/>
              <a:t> </a:t>
            </a:r>
            <a:r>
              <a:rPr lang="en-US" dirty="0"/>
              <a:t>1</a:t>
            </a:r>
          </a:p>
          <a:p>
            <a:pPr lvl="1"/>
            <a:r>
              <a:rPr lang="tr-TR" dirty="0" smtClean="0"/>
              <a:t>Nokta</a:t>
            </a:r>
            <a:r>
              <a:rPr lang="en-US" dirty="0" smtClean="0"/>
              <a:t> </a:t>
            </a:r>
            <a:r>
              <a:rPr lang="en-US" dirty="0"/>
              <a:t>2</a:t>
            </a:r>
          </a:p>
          <a:p>
            <a:pPr lvl="1"/>
            <a:r>
              <a:rPr lang="tr-TR" dirty="0" smtClean="0"/>
              <a:t>Nokta</a:t>
            </a:r>
            <a:r>
              <a:rPr lang="en-US" dirty="0" smtClean="0"/>
              <a:t> </a:t>
            </a:r>
            <a:r>
              <a:rPr lang="en-US" dirty="0"/>
              <a:t>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00" y="914401"/>
            <a:ext cx="205740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dirty="0" smtClean="0"/>
              <a:t>Öğrenci</a:t>
            </a:r>
            <a:endParaRPr lang="en-US" dirty="0"/>
          </a:p>
          <a:p>
            <a:pPr lvl="1"/>
            <a:r>
              <a:rPr lang="tr-TR" dirty="0" smtClean="0"/>
              <a:t>No</a:t>
            </a:r>
            <a:endParaRPr lang="en-US" dirty="0"/>
          </a:p>
          <a:p>
            <a:pPr lvl="1"/>
            <a:r>
              <a:rPr lang="tr-TR" dirty="0" smtClean="0"/>
              <a:t>İsim</a:t>
            </a:r>
            <a:endParaRPr lang="en-US" dirty="0"/>
          </a:p>
          <a:p>
            <a:pPr lvl="1"/>
            <a:r>
              <a:rPr lang="tr-TR" dirty="0" smtClean="0"/>
              <a:t>Notu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33400" y="3828871"/>
            <a:ext cx="2667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7F0055"/>
                </a:solidFill>
                <a:latin typeface="Consolas"/>
              </a:rPr>
              <a:t>struct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tr-TR" b="1" dirty="0" smtClean="0">
                <a:solidFill>
                  <a:srgbClr val="005032"/>
                </a:solidFill>
                <a:latin typeface="Consolas"/>
              </a:rPr>
              <a:t>Nokta 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{</a:t>
            </a:r>
            <a:endParaRPr lang="en-US" b="1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0000C0"/>
                </a:solidFill>
                <a:latin typeface="Consolas"/>
              </a:rPr>
              <a:t>x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0000C0"/>
                </a:solidFill>
                <a:latin typeface="Consolas"/>
              </a:rPr>
              <a:t>y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};</a:t>
            </a:r>
          </a:p>
        </p:txBody>
      </p:sp>
      <p:sp>
        <p:nvSpPr>
          <p:cNvPr id="8" name="Rectangle 7"/>
          <p:cNvSpPr/>
          <p:nvPr/>
        </p:nvSpPr>
        <p:spPr>
          <a:xfrm>
            <a:off x="5181600" y="3810000"/>
            <a:ext cx="2667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7F0055"/>
                </a:solidFill>
                <a:latin typeface="Consolas"/>
              </a:rPr>
              <a:t>struct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tr-TR" b="1" dirty="0" smtClean="0">
                <a:solidFill>
                  <a:srgbClr val="005032"/>
                </a:solidFill>
                <a:latin typeface="Consolas"/>
              </a:rPr>
              <a:t>Ogrenci 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{</a:t>
            </a:r>
            <a:endParaRPr lang="en-US" b="1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char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tr-TR" b="1" dirty="0" smtClean="0">
                <a:solidFill>
                  <a:srgbClr val="0000C0"/>
                </a:solidFill>
                <a:latin typeface="Consolas"/>
              </a:rPr>
              <a:t>no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[9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];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char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tr-TR" b="1" dirty="0" smtClean="0">
                <a:solidFill>
                  <a:srgbClr val="0000C0"/>
                </a:solidFill>
                <a:latin typeface="Consolas"/>
              </a:rPr>
              <a:t>isim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[20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];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double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tr-TR" b="1" dirty="0" smtClean="0">
                <a:solidFill>
                  <a:srgbClr val="0000C0"/>
                </a:solidFill>
                <a:latin typeface="Consolas"/>
              </a:rPr>
              <a:t>notu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;</a:t>
            </a:r>
            <a:endParaRPr lang="en-US" b="1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3040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Kullanıcı Tanımlı Veri Tipleri</a:t>
            </a:r>
            <a:r>
              <a:rPr lang="en-US" dirty="0"/>
              <a:t>: </a:t>
            </a:r>
            <a:r>
              <a:rPr lang="tr-TR" dirty="0"/>
              <a:t>s</a:t>
            </a:r>
            <a:r>
              <a:rPr lang="en-US" dirty="0" err="1"/>
              <a:t>truct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/>
              <a:t>Nokta ve Ogrenci</a:t>
            </a:r>
            <a:r>
              <a:rPr lang="en-US" dirty="0"/>
              <a:t> </a:t>
            </a:r>
            <a:r>
              <a:rPr lang="tr-TR" dirty="0"/>
              <a:t>veri tipleridir</a:t>
            </a:r>
            <a:r>
              <a:rPr lang="en-US" dirty="0"/>
              <a:t>, </a:t>
            </a:r>
            <a:r>
              <a:rPr lang="tr-TR" dirty="0"/>
              <a:t>Degisken isimleri değillerdir.</a:t>
            </a:r>
            <a:endParaRPr lang="en-US" dirty="0"/>
          </a:p>
          <a:p>
            <a:r>
              <a:rPr lang="en-US" dirty="0" smtClean="0"/>
              <a:t>.</a:t>
            </a:r>
          </a:p>
        </p:txBody>
      </p:sp>
      <p:sp>
        <p:nvSpPr>
          <p:cNvPr id="9" name="Rectangle 8"/>
          <p:cNvSpPr/>
          <p:nvPr/>
        </p:nvSpPr>
        <p:spPr>
          <a:xfrm>
            <a:off x="457200" y="1224677"/>
            <a:ext cx="6248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F7F5F"/>
                </a:solidFill>
                <a:latin typeface="Consolas"/>
              </a:rPr>
              <a:t>/* </a:t>
            </a:r>
            <a:r>
              <a:rPr lang="tr-TR" dirty="0" smtClean="0">
                <a:solidFill>
                  <a:srgbClr val="3F7F5F"/>
                </a:solidFill>
                <a:latin typeface="Consolas"/>
              </a:rPr>
              <a:t>struct veri tipi Nokta</a:t>
            </a:r>
            <a:r>
              <a:rPr lang="en-US" u="sng" dirty="0" smtClean="0">
                <a:solidFill>
                  <a:srgbClr val="3F7F5F"/>
                </a:solidFill>
                <a:latin typeface="Consolas"/>
              </a:rPr>
              <a:t>*/</a:t>
            </a:r>
            <a:endParaRPr lang="en-US" u="sng" dirty="0">
              <a:solidFill>
                <a:srgbClr val="3F7F5F"/>
              </a:solidFill>
              <a:latin typeface="Consolas"/>
            </a:endParaRPr>
          </a:p>
          <a:p>
            <a:r>
              <a:rPr lang="en-US" b="1" dirty="0" err="1">
                <a:solidFill>
                  <a:srgbClr val="7F0055"/>
                </a:solidFill>
                <a:latin typeface="Consolas"/>
              </a:rPr>
              <a:t>struct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tr-TR" b="1" dirty="0" smtClean="0">
                <a:solidFill>
                  <a:srgbClr val="005032"/>
                </a:solidFill>
                <a:latin typeface="Consolas"/>
              </a:rPr>
              <a:t>Nokta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0000C0"/>
                </a:solidFill>
                <a:latin typeface="Consolas"/>
              </a:rPr>
              <a:t>x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0000C0"/>
                </a:solidFill>
                <a:latin typeface="Consolas"/>
              </a:rPr>
              <a:t>y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};    </a:t>
            </a:r>
          </a:p>
          <a:p>
            <a:r>
              <a:rPr lang="en-US" dirty="0">
                <a:solidFill>
                  <a:srgbClr val="3F7F5F"/>
                </a:solidFill>
                <a:latin typeface="Consolas"/>
              </a:rPr>
              <a:t>/* </a:t>
            </a:r>
            <a:r>
              <a:rPr lang="en-US" dirty="0" smtClean="0">
                <a:solidFill>
                  <a:srgbClr val="3F7F5F"/>
                </a:solidFill>
                <a:latin typeface="Consolas"/>
              </a:rPr>
              <a:t>d</a:t>
            </a:r>
            <a:r>
              <a:rPr lang="tr-TR" dirty="0" smtClean="0">
                <a:solidFill>
                  <a:srgbClr val="3F7F5F"/>
                </a:solidFill>
                <a:latin typeface="Consolas"/>
              </a:rPr>
              <a:t>eğişken deklarasyonları</a:t>
            </a:r>
            <a:r>
              <a:rPr lang="en-US" dirty="0" smtClean="0">
                <a:solidFill>
                  <a:srgbClr val="3F7F5F"/>
                </a:solidFill>
                <a:latin typeface="Consolas"/>
              </a:rPr>
              <a:t> </a:t>
            </a:r>
            <a:r>
              <a:rPr lang="en-US" dirty="0">
                <a:solidFill>
                  <a:srgbClr val="3F7F5F"/>
                </a:solidFill>
                <a:latin typeface="Consolas"/>
              </a:rPr>
              <a:t>*/</a:t>
            </a:r>
          </a:p>
          <a:p>
            <a:r>
              <a:rPr lang="en-US" b="1" dirty="0" err="1">
                <a:solidFill>
                  <a:srgbClr val="7F0055"/>
                </a:solidFill>
                <a:latin typeface="Consolas"/>
              </a:rPr>
              <a:t>struct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tr-TR" b="1" dirty="0" smtClean="0">
                <a:solidFill>
                  <a:srgbClr val="005032"/>
                </a:solidFill>
                <a:latin typeface="Consolas"/>
              </a:rPr>
              <a:t>Nokta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Nokta1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b="1" dirty="0" err="1">
                <a:solidFill>
                  <a:srgbClr val="7F0055"/>
                </a:solidFill>
                <a:latin typeface="Consolas"/>
              </a:rPr>
              <a:t>struct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5032"/>
                </a:solidFill>
                <a:latin typeface="Consolas"/>
              </a:rPr>
              <a:t>Nokta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Nokta2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b="1" dirty="0" err="1">
                <a:solidFill>
                  <a:srgbClr val="7F0055"/>
                </a:solidFill>
                <a:latin typeface="Consolas"/>
              </a:rPr>
              <a:t>struct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5032"/>
                </a:solidFill>
                <a:latin typeface="Consolas"/>
              </a:rPr>
              <a:t>Nokta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a, b, c;</a:t>
            </a:r>
            <a:endParaRPr lang="en-US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95600" y="4016276"/>
            <a:ext cx="6096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F7F5F"/>
                </a:solidFill>
                <a:latin typeface="Consolas"/>
              </a:rPr>
              <a:t>/* </a:t>
            </a:r>
            <a:r>
              <a:rPr lang="en-US" u="sng" dirty="0" err="1">
                <a:solidFill>
                  <a:srgbClr val="3F7F5F"/>
                </a:solidFill>
                <a:latin typeface="Consolas"/>
              </a:rPr>
              <a:t>struct</a:t>
            </a:r>
            <a:r>
              <a:rPr lang="en-US" u="sng" dirty="0">
                <a:solidFill>
                  <a:srgbClr val="3F7F5F"/>
                </a:solidFill>
                <a:latin typeface="Consolas"/>
              </a:rPr>
              <a:t> data </a:t>
            </a:r>
            <a:r>
              <a:rPr lang="en-US" u="sng" dirty="0" smtClean="0">
                <a:solidFill>
                  <a:srgbClr val="3F7F5F"/>
                </a:solidFill>
                <a:latin typeface="Consolas"/>
              </a:rPr>
              <a:t>t</a:t>
            </a:r>
            <a:r>
              <a:rPr lang="tr-TR" u="sng" dirty="0" smtClean="0">
                <a:solidFill>
                  <a:srgbClr val="3F7F5F"/>
                </a:solidFill>
                <a:latin typeface="Consolas"/>
              </a:rPr>
              <a:t>ipi</a:t>
            </a:r>
            <a:r>
              <a:rPr lang="en-US" u="sng" dirty="0" smtClean="0">
                <a:solidFill>
                  <a:srgbClr val="3F7F5F"/>
                </a:solidFill>
                <a:latin typeface="Consolas"/>
              </a:rPr>
              <a:t> </a:t>
            </a:r>
            <a:r>
              <a:rPr lang="en-US" u="sng" dirty="0" err="1" smtClean="0">
                <a:solidFill>
                  <a:srgbClr val="3F7F5F"/>
                </a:solidFill>
                <a:latin typeface="Consolas"/>
              </a:rPr>
              <a:t>Ogrenci</a:t>
            </a:r>
            <a:r>
              <a:rPr lang="en-US" u="sng" dirty="0" smtClean="0">
                <a:solidFill>
                  <a:srgbClr val="3F7F5F"/>
                </a:solidFill>
                <a:latin typeface="Consolas"/>
              </a:rPr>
              <a:t> </a:t>
            </a:r>
            <a:r>
              <a:rPr lang="en-US" u="sng" dirty="0">
                <a:solidFill>
                  <a:srgbClr val="3F7F5F"/>
                </a:solidFill>
                <a:latin typeface="Consolas"/>
              </a:rPr>
              <a:t>*/</a:t>
            </a:r>
          </a:p>
          <a:p>
            <a:r>
              <a:rPr lang="en-US" b="1" dirty="0" err="1">
                <a:solidFill>
                  <a:srgbClr val="7F0055"/>
                </a:solidFill>
                <a:latin typeface="Consolas"/>
              </a:rPr>
              <a:t>struct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5032"/>
                </a:solidFill>
                <a:latin typeface="Consolas"/>
              </a:rPr>
              <a:t>Ogrenci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char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0000C0"/>
                </a:solidFill>
                <a:latin typeface="Consolas"/>
              </a:rPr>
              <a:t>id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[9];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char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00C0"/>
                </a:solidFill>
                <a:latin typeface="Consolas"/>
              </a:rPr>
              <a:t>isim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[20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];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double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00C0"/>
                </a:solidFill>
                <a:latin typeface="Consolas"/>
              </a:rPr>
              <a:t>notu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;</a:t>
            </a:r>
            <a:endParaRPr lang="en-US" b="1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};</a:t>
            </a:r>
          </a:p>
          <a:p>
            <a:r>
              <a:rPr lang="en-US" dirty="0">
                <a:solidFill>
                  <a:srgbClr val="3F7F5F"/>
                </a:solidFill>
                <a:latin typeface="Consolas"/>
              </a:rPr>
              <a:t>/* </a:t>
            </a:r>
            <a:r>
              <a:rPr lang="en-US" dirty="0" err="1" smtClean="0">
                <a:solidFill>
                  <a:srgbClr val="3F7F5F"/>
                </a:solidFill>
                <a:latin typeface="Consolas"/>
              </a:rPr>
              <a:t>Ogrenci</a:t>
            </a:r>
            <a:r>
              <a:rPr lang="tr-TR" dirty="0" smtClean="0">
                <a:solidFill>
                  <a:srgbClr val="3F7F5F"/>
                </a:solidFill>
                <a:latin typeface="Consolas"/>
              </a:rPr>
              <a:t> tipinde bir değişken</a:t>
            </a:r>
            <a:r>
              <a:rPr lang="en-US" dirty="0" smtClean="0">
                <a:solidFill>
                  <a:srgbClr val="3F7F5F"/>
                </a:solidFill>
                <a:latin typeface="Consolas"/>
              </a:rPr>
              <a:t> </a:t>
            </a:r>
            <a:r>
              <a:rPr lang="en-US" dirty="0">
                <a:solidFill>
                  <a:srgbClr val="3F7F5F"/>
                </a:solidFill>
                <a:latin typeface="Consolas"/>
              </a:rPr>
              <a:t>*/</a:t>
            </a:r>
          </a:p>
          <a:p>
            <a:r>
              <a:rPr lang="en-US" b="1" dirty="0" err="1">
                <a:solidFill>
                  <a:srgbClr val="7F0055"/>
                </a:solidFill>
                <a:latin typeface="Consolas"/>
              </a:rPr>
              <a:t>struct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5032"/>
                </a:solidFill>
                <a:latin typeface="Consolas"/>
              </a:rPr>
              <a:t>Ogrenci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a;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02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Kullanıcı Tanımlı Veri Tipleri</a:t>
            </a:r>
            <a:r>
              <a:rPr lang="en-US" dirty="0"/>
              <a:t>: </a:t>
            </a:r>
            <a:r>
              <a:rPr lang="tr-TR" dirty="0"/>
              <a:t>s</a:t>
            </a:r>
            <a:r>
              <a:rPr lang="en-US" dirty="0" err="1"/>
              <a:t>truct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 smtClean="0"/>
              <a:t>Tip tanımlamasıyla değişken deklarasyonunu birleştirebilirsiniz</a:t>
            </a:r>
            <a:r>
              <a:rPr lang="en-US" dirty="0" smtClean="0"/>
              <a:t>:</a:t>
            </a:r>
          </a:p>
        </p:txBody>
      </p:sp>
      <p:sp>
        <p:nvSpPr>
          <p:cNvPr id="9" name="Rectangle 8"/>
          <p:cNvSpPr/>
          <p:nvPr/>
        </p:nvSpPr>
        <p:spPr>
          <a:xfrm>
            <a:off x="457200" y="1854875"/>
            <a:ext cx="62484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F7F5F"/>
                </a:solidFill>
                <a:latin typeface="Consolas"/>
              </a:rPr>
              <a:t>/* </a:t>
            </a:r>
            <a:r>
              <a:rPr lang="tr-TR" dirty="0" smtClean="0">
                <a:solidFill>
                  <a:srgbClr val="3F7F5F"/>
                </a:solidFill>
                <a:latin typeface="Consolas"/>
              </a:rPr>
              <a:t>struct data tipi N</a:t>
            </a:r>
            <a:r>
              <a:rPr lang="en-US" u="sng" dirty="0" err="1" smtClean="0">
                <a:solidFill>
                  <a:srgbClr val="3F7F5F"/>
                </a:solidFill>
                <a:latin typeface="Consolas"/>
              </a:rPr>
              <a:t>okta</a:t>
            </a:r>
            <a:r>
              <a:rPr lang="tr-TR" u="sng" dirty="0" smtClean="0">
                <a:solidFill>
                  <a:srgbClr val="3F7F5F"/>
                </a:solidFill>
                <a:latin typeface="Consolas"/>
              </a:rPr>
              <a:t>nın tanımlaması</a:t>
            </a:r>
            <a:r>
              <a:rPr lang="en-US" u="sng" dirty="0" smtClean="0">
                <a:solidFill>
                  <a:srgbClr val="3F7F5F"/>
                </a:solidFill>
                <a:latin typeface="Consolas"/>
              </a:rPr>
              <a:t>*/</a:t>
            </a:r>
          </a:p>
          <a:p>
            <a:r>
              <a:rPr lang="en-US" b="1" dirty="0" err="1" smtClean="0">
                <a:solidFill>
                  <a:srgbClr val="7F0055"/>
                </a:solidFill>
                <a:latin typeface="Consolas"/>
              </a:rPr>
              <a:t>struct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5032"/>
                </a:solidFill>
                <a:latin typeface="Consolas"/>
              </a:rPr>
              <a:t>Nokta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0000C0"/>
                </a:solidFill>
                <a:latin typeface="Consolas"/>
              </a:rPr>
              <a:t>x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0000C0"/>
                </a:solidFill>
                <a:latin typeface="Consolas"/>
              </a:rPr>
              <a:t>y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 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Nokta1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Nokta2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, a, b, c;</a:t>
            </a:r>
          </a:p>
          <a:p>
            <a:endParaRPr lang="en-US" dirty="0">
              <a:latin typeface="Consolas"/>
            </a:endParaRPr>
          </a:p>
          <a:p>
            <a:r>
              <a:rPr lang="en-US" b="1" dirty="0" err="1">
                <a:solidFill>
                  <a:srgbClr val="7F0055"/>
                </a:solidFill>
                <a:latin typeface="Consolas"/>
              </a:rPr>
              <a:t>struct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5032"/>
                </a:solidFill>
                <a:latin typeface="Consolas"/>
              </a:rPr>
              <a:t>Nokta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Nokta3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;</a:t>
            </a:r>
            <a:endParaRPr lang="en-US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95600" y="4016276"/>
            <a:ext cx="6096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F7F5F"/>
                </a:solidFill>
                <a:latin typeface="Consolas"/>
              </a:rPr>
              <a:t>/* </a:t>
            </a:r>
            <a:r>
              <a:rPr lang="en-US" u="sng" dirty="0" err="1">
                <a:solidFill>
                  <a:srgbClr val="3F7F5F"/>
                </a:solidFill>
                <a:latin typeface="Consolas"/>
              </a:rPr>
              <a:t>struct</a:t>
            </a:r>
            <a:r>
              <a:rPr lang="en-US" u="sng" dirty="0">
                <a:solidFill>
                  <a:srgbClr val="3F7F5F"/>
                </a:solidFill>
                <a:latin typeface="Consolas"/>
              </a:rPr>
              <a:t> data </a:t>
            </a:r>
            <a:r>
              <a:rPr lang="en-US" u="sng" dirty="0" smtClean="0">
                <a:solidFill>
                  <a:srgbClr val="3F7F5F"/>
                </a:solidFill>
                <a:latin typeface="Consolas"/>
              </a:rPr>
              <a:t>t</a:t>
            </a:r>
            <a:r>
              <a:rPr lang="tr-TR" u="sng" dirty="0" smtClean="0">
                <a:solidFill>
                  <a:srgbClr val="3F7F5F"/>
                </a:solidFill>
                <a:latin typeface="Consolas"/>
              </a:rPr>
              <a:t>ipi</a:t>
            </a:r>
            <a:r>
              <a:rPr lang="en-US" u="sng" dirty="0" smtClean="0">
                <a:solidFill>
                  <a:srgbClr val="3F7F5F"/>
                </a:solidFill>
                <a:latin typeface="Consolas"/>
              </a:rPr>
              <a:t> </a:t>
            </a:r>
            <a:r>
              <a:rPr lang="en-US" u="sng" dirty="0" err="1" smtClean="0">
                <a:solidFill>
                  <a:srgbClr val="3F7F5F"/>
                </a:solidFill>
                <a:latin typeface="Consolas"/>
              </a:rPr>
              <a:t>Ogrenci</a:t>
            </a:r>
            <a:r>
              <a:rPr lang="en-US" u="sng" dirty="0" smtClean="0">
                <a:solidFill>
                  <a:srgbClr val="3F7F5F"/>
                </a:solidFill>
                <a:latin typeface="Consolas"/>
              </a:rPr>
              <a:t> </a:t>
            </a:r>
            <a:r>
              <a:rPr lang="en-US" u="sng" dirty="0">
                <a:solidFill>
                  <a:srgbClr val="3F7F5F"/>
                </a:solidFill>
                <a:latin typeface="Consolas"/>
              </a:rPr>
              <a:t>*/</a:t>
            </a:r>
          </a:p>
          <a:p>
            <a:r>
              <a:rPr lang="en-US" b="1" dirty="0" err="1">
                <a:solidFill>
                  <a:srgbClr val="7F0055"/>
                </a:solidFill>
                <a:latin typeface="Consolas"/>
              </a:rPr>
              <a:t>struct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5032"/>
                </a:solidFill>
                <a:latin typeface="Consolas"/>
              </a:rPr>
              <a:t>Ogrenci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char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0000C0"/>
                </a:solidFill>
                <a:latin typeface="Consolas"/>
              </a:rPr>
              <a:t>id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[9];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char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00C0"/>
                </a:solidFill>
                <a:latin typeface="Consolas"/>
              </a:rPr>
              <a:t>isim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[20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];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double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00C0"/>
                </a:solidFill>
                <a:latin typeface="Consolas"/>
              </a:rPr>
              <a:t>notu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;</a:t>
            </a:r>
            <a:endParaRPr lang="en-US" b="1" dirty="0">
              <a:solidFill>
                <a:srgbClr val="000000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} 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s1, s2, s3;</a:t>
            </a:r>
          </a:p>
          <a:p>
            <a:endParaRPr lang="en-US" b="1" dirty="0" smtClean="0">
              <a:solidFill>
                <a:srgbClr val="7F0055"/>
              </a:solidFill>
              <a:latin typeface="Consolas"/>
            </a:endParaRPr>
          </a:p>
          <a:p>
            <a:r>
              <a:rPr lang="en-US" b="1" dirty="0" err="1" smtClean="0">
                <a:solidFill>
                  <a:srgbClr val="7F0055"/>
                </a:solidFill>
                <a:latin typeface="Consolas"/>
              </a:rPr>
              <a:t>struct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5032"/>
                </a:solidFill>
                <a:latin typeface="Consolas"/>
              </a:rPr>
              <a:t>Ogrenci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s4;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682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dirty="0" smtClean="0"/>
              <a:t>Tekrar</a:t>
            </a:r>
            <a:endParaRPr lang="en-US" dirty="0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dirty="0" smtClean="0"/>
              <a:t>Bir </a:t>
            </a:r>
            <a:r>
              <a:rPr lang="en-US" dirty="0" smtClean="0"/>
              <a:t>stream </a:t>
            </a:r>
            <a:r>
              <a:rPr lang="tr-TR" dirty="0" smtClean="0"/>
              <a:t>sıralı data elemanlarından oluşur. Bu elemanlar,</a:t>
            </a:r>
            <a:endParaRPr lang="en-US" dirty="0" smtClean="0"/>
          </a:p>
          <a:p>
            <a:pPr lvl="1" eaLnBrk="1" hangingPunct="1"/>
            <a:r>
              <a:rPr lang="tr-TR" dirty="0" smtClean="0"/>
              <a:t>Ya </a:t>
            </a:r>
            <a:r>
              <a:rPr lang="en-US" dirty="0" smtClean="0"/>
              <a:t>disk</a:t>
            </a:r>
            <a:r>
              <a:rPr lang="tr-TR" dirty="0" smtClean="0"/>
              <a:t>te bulunan dosya</a:t>
            </a:r>
            <a:r>
              <a:rPr lang="en-US" dirty="0" smtClean="0"/>
              <a:t>, </a:t>
            </a:r>
            <a:r>
              <a:rPr lang="tr-TR" dirty="0" smtClean="0"/>
              <a:t>harici bir aygıt</a:t>
            </a:r>
            <a:r>
              <a:rPr lang="en-US" dirty="0" smtClean="0"/>
              <a:t>, network </a:t>
            </a:r>
            <a:r>
              <a:rPr lang="en-US" dirty="0" err="1" smtClean="0"/>
              <a:t>soket</a:t>
            </a:r>
            <a:r>
              <a:rPr lang="tr-TR" dirty="0" smtClean="0"/>
              <a:t>i</a:t>
            </a:r>
            <a:r>
              <a:rPr lang="en-US" dirty="0" smtClean="0"/>
              <a:t>,</a:t>
            </a:r>
            <a:r>
              <a:rPr lang="tr-TR" dirty="0" smtClean="0"/>
              <a:t> veya bir dizi gibi</a:t>
            </a:r>
            <a:r>
              <a:rPr lang="en-US" dirty="0" smtClean="0"/>
              <a:t>)</a:t>
            </a:r>
            <a:r>
              <a:rPr lang="tr-TR" dirty="0" smtClean="0"/>
              <a:t> kaynaktan gelmektedir.</a:t>
            </a:r>
            <a:endParaRPr lang="en-US" dirty="0" smtClean="0"/>
          </a:p>
          <a:p>
            <a:pPr lvl="1" eaLnBrk="1" hangingPunct="1"/>
            <a:r>
              <a:rPr lang="tr-TR" dirty="0" smtClean="0"/>
              <a:t>Yada bunlara benzer bir hedefe gitmektedir.</a:t>
            </a:r>
            <a:endParaRPr lang="en-US" dirty="0" smtClean="0"/>
          </a:p>
        </p:txBody>
      </p:sp>
      <p:pic>
        <p:nvPicPr>
          <p:cNvPr id="512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3925" y="2981325"/>
            <a:ext cx="4648200" cy="147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2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3438" y="4768850"/>
            <a:ext cx="4705350" cy="149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126" name="Text Box 5"/>
          <p:cNvSpPr txBox="1">
            <a:spLocks noChangeArrowheads="1"/>
          </p:cNvSpPr>
          <p:nvPr/>
        </p:nvSpPr>
        <p:spPr bwMode="auto">
          <a:xfrm>
            <a:off x="2468563" y="4460875"/>
            <a:ext cx="5029200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0840" rIns="90000" bIns="4500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buClrTx/>
              <a:buFontTx/>
              <a:buNone/>
            </a:pPr>
            <a:r>
              <a:rPr lang="tr-TR" dirty="0" smtClean="0">
                <a:solidFill>
                  <a:srgbClr val="000000"/>
                </a:solidFill>
              </a:rPr>
              <a:t>Programa data okuma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127" name="Text Box 6"/>
          <p:cNvSpPr txBox="1">
            <a:spLocks noChangeArrowheads="1"/>
          </p:cNvSpPr>
          <p:nvPr/>
        </p:nvSpPr>
        <p:spPr bwMode="auto">
          <a:xfrm>
            <a:off x="2468563" y="6049963"/>
            <a:ext cx="5029200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0840" rIns="90000" bIns="4500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buClrTx/>
              <a:buFontTx/>
              <a:buNone/>
            </a:pPr>
            <a:r>
              <a:rPr lang="tr-TR" dirty="0" smtClean="0">
                <a:solidFill>
                  <a:srgbClr val="000000"/>
                </a:solidFill>
              </a:rPr>
              <a:t>Programdan dışarıya data yazdırma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128" name="Text Box 7"/>
          <p:cNvSpPr txBox="1">
            <a:spLocks noChangeArrowheads="1"/>
          </p:cNvSpPr>
          <p:nvPr/>
        </p:nvSpPr>
        <p:spPr bwMode="auto">
          <a:xfrm>
            <a:off x="2468563" y="6410325"/>
            <a:ext cx="5029200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4000" rIns="90000" bIns="4500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buClrTx/>
              <a:buFontTx/>
              <a:buNone/>
            </a:pPr>
            <a:r>
              <a:rPr lang="tr-TR" sz="1000" dirty="0" smtClean="0">
                <a:solidFill>
                  <a:srgbClr val="000000"/>
                </a:solidFill>
              </a:rPr>
              <a:t>Resimler</a:t>
            </a:r>
            <a:r>
              <a:rPr lang="en-US" sz="1000" dirty="0" smtClean="0">
                <a:solidFill>
                  <a:srgbClr val="000000"/>
                </a:solidFill>
              </a:rPr>
              <a:t> doc.oracle.com</a:t>
            </a:r>
            <a:r>
              <a:rPr lang="tr-TR" sz="1000" dirty="0" smtClean="0">
                <a:solidFill>
                  <a:srgbClr val="000000"/>
                </a:solidFill>
              </a:rPr>
              <a:t> sitesinden alınmıştır.</a:t>
            </a:r>
            <a:endParaRPr 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9285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Kullanıcı Tanımlı Veri Tipleri</a:t>
            </a:r>
            <a:r>
              <a:rPr lang="en-US" dirty="0"/>
              <a:t>: </a:t>
            </a:r>
            <a:r>
              <a:rPr lang="tr-TR" dirty="0"/>
              <a:t>s</a:t>
            </a:r>
            <a:r>
              <a:rPr lang="en-US" dirty="0" err="1"/>
              <a:t>truct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Nokta</a:t>
            </a:r>
            <a:r>
              <a:rPr lang="en-US" dirty="0" smtClean="0"/>
              <a:t> and </a:t>
            </a:r>
            <a:r>
              <a:rPr lang="tr-TR" dirty="0" smtClean="0"/>
              <a:t>Üçgen veri tipleridir değişken değillerdir.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62000" y="914400"/>
            <a:ext cx="205740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Nokta</a:t>
            </a:r>
            <a:endParaRPr lang="en-US" dirty="0"/>
          </a:p>
          <a:p>
            <a:pPr lvl="1"/>
            <a:r>
              <a:rPr lang="tr-TR" dirty="0"/>
              <a:t>x</a:t>
            </a:r>
            <a:r>
              <a:rPr lang="tr-TR" dirty="0" smtClean="0"/>
              <a:t> koordinatı</a:t>
            </a:r>
            <a:endParaRPr lang="en-US" dirty="0"/>
          </a:p>
          <a:p>
            <a:pPr lvl="1"/>
            <a:r>
              <a:rPr lang="tr-TR" dirty="0"/>
              <a:t>y</a:t>
            </a:r>
            <a:r>
              <a:rPr lang="tr-TR" dirty="0" smtClean="0"/>
              <a:t> koordinatı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733800" y="914400"/>
            <a:ext cx="205740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dirty="0" smtClean="0"/>
              <a:t>Üçgen</a:t>
            </a:r>
            <a:endParaRPr lang="en-US" dirty="0"/>
          </a:p>
          <a:p>
            <a:pPr lvl="1"/>
            <a:r>
              <a:rPr lang="en-US" dirty="0" err="1" smtClean="0"/>
              <a:t>Nokta</a:t>
            </a:r>
            <a:r>
              <a:rPr lang="en-US" dirty="0" smtClean="0"/>
              <a:t> </a:t>
            </a:r>
            <a:r>
              <a:rPr lang="en-US" dirty="0"/>
              <a:t>1</a:t>
            </a:r>
          </a:p>
          <a:p>
            <a:pPr lvl="1"/>
            <a:r>
              <a:rPr lang="en-US" dirty="0" err="1" smtClean="0"/>
              <a:t>Nokta</a:t>
            </a:r>
            <a:r>
              <a:rPr lang="en-US" dirty="0" smtClean="0"/>
              <a:t> </a:t>
            </a:r>
            <a:r>
              <a:rPr lang="en-US" dirty="0"/>
              <a:t>2</a:t>
            </a:r>
          </a:p>
          <a:p>
            <a:pPr lvl="1"/>
            <a:r>
              <a:rPr lang="en-US" dirty="0" err="1" smtClean="0"/>
              <a:t>Nokta</a:t>
            </a:r>
            <a:r>
              <a:rPr lang="en-US" dirty="0" smtClean="0"/>
              <a:t> </a:t>
            </a:r>
            <a:r>
              <a:rPr lang="en-US" dirty="0"/>
              <a:t>3</a:t>
            </a:r>
          </a:p>
        </p:txBody>
      </p:sp>
      <p:sp>
        <p:nvSpPr>
          <p:cNvPr id="7" name="Rectangle 6"/>
          <p:cNvSpPr/>
          <p:nvPr/>
        </p:nvSpPr>
        <p:spPr>
          <a:xfrm>
            <a:off x="1143000" y="2819400"/>
            <a:ext cx="63246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7F0055"/>
                </a:solidFill>
                <a:latin typeface="Consolas"/>
              </a:rPr>
              <a:t>struct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5032"/>
                </a:solidFill>
                <a:latin typeface="Consolas"/>
              </a:rPr>
              <a:t>Nokta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0000C0"/>
                </a:solidFill>
                <a:latin typeface="Consolas"/>
              </a:rPr>
              <a:t>x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0000C0"/>
                </a:solidFill>
                <a:latin typeface="Consolas"/>
              </a:rPr>
              <a:t>y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};</a:t>
            </a:r>
          </a:p>
          <a:p>
            <a:r>
              <a:rPr lang="en-US" dirty="0">
                <a:solidFill>
                  <a:srgbClr val="3F7F5F"/>
                </a:solidFill>
                <a:latin typeface="Consolas"/>
              </a:rPr>
              <a:t>/* data </a:t>
            </a:r>
            <a:r>
              <a:rPr lang="tr-TR" dirty="0" smtClean="0">
                <a:solidFill>
                  <a:srgbClr val="3F7F5F"/>
                </a:solidFill>
                <a:latin typeface="Consolas"/>
              </a:rPr>
              <a:t>tipi Ucgen</a:t>
            </a:r>
            <a:r>
              <a:rPr lang="en-US" dirty="0" smtClean="0">
                <a:solidFill>
                  <a:srgbClr val="3F7F5F"/>
                </a:solidFill>
                <a:latin typeface="Consolas"/>
              </a:rPr>
              <a:t> </a:t>
            </a:r>
            <a:r>
              <a:rPr lang="en-US" dirty="0">
                <a:solidFill>
                  <a:srgbClr val="3F7F5F"/>
                </a:solidFill>
                <a:latin typeface="Consolas"/>
              </a:rPr>
              <a:t>*/</a:t>
            </a:r>
          </a:p>
          <a:p>
            <a:r>
              <a:rPr lang="en-US" b="1" dirty="0" err="1">
                <a:solidFill>
                  <a:srgbClr val="7F0055"/>
                </a:solidFill>
                <a:latin typeface="Consolas"/>
              </a:rPr>
              <a:t>struct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tr-TR" b="1" dirty="0" smtClean="0">
                <a:solidFill>
                  <a:srgbClr val="005032"/>
                </a:solidFill>
                <a:latin typeface="Consolas"/>
              </a:rPr>
              <a:t>Ucgen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 err="1">
                <a:solidFill>
                  <a:srgbClr val="7F0055"/>
                </a:solidFill>
                <a:latin typeface="Consolas"/>
              </a:rPr>
              <a:t>struct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5032"/>
                </a:solidFill>
                <a:latin typeface="Consolas"/>
              </a:rPr>
              <a:t>Nokta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0000C0"/>
                </a:solidFill>
                <a:latin typeface="Consolas"/>
              </a:rPr>
              <a:t>a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 err="1">
                <a:solidFill>
                  <a:srgbClr val="7F0055"/>
                </a:solidFill>
                <a:latin typeface="Consolas"/>
              </a:rPr>
              <a:t>struct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5032"/>
                </a:solidFill>
                <a:latin typeface="Consolas"/>
              </a:rPr>
              <a:t>Nokta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0000C0"/>
                </a:solidFill>
                <a:latin typeface="Consolas"/>
              </a:rPr>
              <a:t>b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 err="1">
                <a:solidFill>
                  <a:srgbClr val="7F0055"/>
                </a:solidFill>
                <a:latin typeface="Consolas"/>
              </a:rPr>
              <a:t>struct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5032"/>
                </a:solidFill>
                <a:latin typeface="Consolas"/>
              </a:rPr>
              <a:t>Nokta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0000C0"/>
                </a:solidFill>
                <a:latin typeface="Consolas"/>
              </a:rPr>
              <a:t>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};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3F7F5F"/>
                </a:solidFill>
                <a:latin typeface="Consolas"/>
              </a:rPr>
              <a:t>/* </a:t>
            </a:r>
            <a:r>
              <a:rPr lang="tr-TR" dirty="0" smtClean="0">
                <a:solidFill>
                  <a:srgbClr val="3F7F5F"/>
                </a:solidFill>
                <a:latin typeface="Consolas"/>
              </a:rPr>
              <a:t>tipi Ucgen olan değişken</a:t>
            </a:r>
            <a:r>
              <a:rPr lang="en-US" dirty="0" smtClean="0">
                <a:solidFill>
                  <a:srgbClr val="3F7F5F"/>
                </a:solidFill>
                <a:latin typeface="Consolas"/>
              </a:rPr>
              <a:t> </a:t>
            </a:r>
            <a:r>
              <a:rPr lang="en-US" u="sng" dirty="0" smtClean="0">
                <a:solidFill>
                  <a:srgbClr val="3F7F5F"/>
                </a:solidFill>
                <a:latin typeface="Consolas"/>
              </a:rPr>
              <a:t>*/</a:t>
            </a:r>
            <a:endParaRPr lang="en-US" u="sng" dirty="0">
              <a:solidFill>
                <a:srgbClr val="3F7F5F"/>
              </a:solidFill>
              <a:latin typeface="Consolas"/>
            </a:endParaRPr>
          </a:p>
          <a:p>
            <a:r>
              <a:rPr lang="en-US" b="1" dirty="0" err="1">
                <a:solidFill>
                  <a:srgbClr val="7F0055"/>
                </a:solidFill>
                <a:latin typeface="Consolas"/>
              </a:rPr>
              <a:t>struct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tr-TR" b="1" dirty="0" smtClean="0">
                <a:solidFill>
                  <a:srgbClr val="005032"/>
                </a:solidFill>
                <a:latin typeface="Consolas"/>
              </a:rPr>
              <a:t>Ucgen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tr-TR" b="1" dirty="0" smtClean="0">
                <a:solidFill>
                  <a:srgbClr val="000000"/>
                </a:solidFill>
                <a:latin typeface="Consolas"/>
              </a:rPr>
              <a:t>ucgen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endParaRPr lang="en-US" dirty="0">
              <a:solidFill>
                <a:srgbClr val="00000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381663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Kullanıcı Tanımlı Veri Tipleri</a:t>
            </a:r>
            <a:r>
              <a:rPr lang="en-US" dirty="0"/>
              <a:t>: </a:t>
            </a:r>
            <a:r>
              <a:rPr lang="tr-TR" dirty="0"/>
              <a:t>s</a:t>
            </a:r>
            <a:r>
              <a:rPr lang="en-US" dirty="0" err="1"/>
              <a:t>truct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tr-TR" dirty="0" smtClean="0"/>
              <a:t>‘</a:t>
            </a:r>
            <a:r>
              <a:rPr lang="en-US" dirty="0" smtClean="0"/>
              <a:t>.</a:t>
            </a:r>
            <a:r>
              <a:rPr lang="tr-TR" dirty="0" smtClean="0"/>
              <a:t>’</a:t>
            </a:r>
            <a:r>
              <a:rPr lang="en-US" dirty="0" smtClean="0"/>
              <a:t> </a:t>
            </a:r>
            <a:r>
              <a:rPr lang="tr-TR" dirty="0" smtClean="0"/>
              <a:t>kullanılarak değişkenin üyelerine erişilir.</a:t>
            </a:r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381000" y="1371600"/>
            <a:ext cx="54102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#include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&lt;</a:t>
            </a:r>
            <a:r>
              <a:rPr lang="en-US" b="1" dirty="0" err="1">
                <a:solidFill>
                  <a:srgbClr val="2A00FF"/>
                </a:solidFill>
                <a:latin typeface="Consolas"/>
              </a:rPr>
              <a:t>stdio.h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&gt;</a:t>
            </a:r>
          </a:p>
          <a:p>
            <a:endParaRPr lang="en-US" dirty="0">
              <a:latin typeface="Consolas"/>
            </a:endParaRPr>
          </a:p>
          <a:p>
            <a:r>
              <a:rPr lang="en-US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main(){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 err="1">
                <a:solidFill>
                  <a:srgbClr val="7F0055"/>
                </a:solidFill>
                <a:latin typeface="Consolas"/>
              </a:rPr>
              <a:t>struct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5032"/>
                </a:solidFill>
                <a:latin typeface="Consolas"/>
              </a:rPr>
              <a:t>Nokta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0000C0"/>
                </a:solidFill>
                <a:latin typeface="Consolas"/>
              </a:rPr>
              <a:t>x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0000C0"/>
                </a:solidFill>
                <a:latin typeface="Consolas"/>
              </a:rPr>
              <a:t>y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} a;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a.</a:t>
            </a:r>
            <a:r>
              <a:rPr lang="en-US" dirty="0" err="1">
                <a:solidFill>
                  <a:srgbClr val="0000C0"/>
                </a:solidFill>
                <a:latin typeface="Consolas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5;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a.</a:t>
            </a:r>
            <a:r>
              <a:rPr lang="en-US" dirty="0" err="1">
                <a:solidFill>
                  <a:srgbClr val="0000C0"/>
                </a:solidFill>
                <a:latin typeface="Consolas"/>
              </a:rPr>
              <a:t>y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10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;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endParaRPr lang="en-US" b="1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dirty="0" smtClean="0">
                <a:solidFill>
                  <a:srgbClr val="3F7F5F"/>
                </a:solidFill>
                <a:latin typeface="Consolas"/>
              </a:rPr>
              <a:t>    /* </a:t>
            </a:r>
            <a:r>
              <a:rPr lang="tr-TR" dirty="0" smtClean="0">
                <a:solidFill>
                  <a:srgbClr val="3F7F5F"/>
                </a:solidFill>
                <a:latin typeface="Consolas"/>
              </a:rPr>
              <a:t>deklarasyon ve başlatma </a:t>
            </a:r>
            <a:r>
              <a:rPr lang="en-US" u="sng" dirty="0" smtClean="0">
                <a:solidFill>
                  <a:srgbClr val="3F7F5F"/>
                </a:solidFill>
                <a:latin typeface="Consolas"/>
              </a:rPr>
              <a:t>*/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 err="1">
                <a:solidFill>
                  <a:srgbClr val="7F0055"/>
                </a:solidFill>
                <a:latin typeface="Consolas"/>
              </a:rPr>
              <a:t>struct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5032"/>
                </a:solidFill>
                <a:latin typeface="Consolas"/>
              </a:rPr>
              <a:t>Nokta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b = {12, 30};</a:t>
            </a:r>
          </a:p>
          <a:p>
            <a:r>
              <a:rPr lang="pt-BR" dirty="0">
                <a:solidFill>
                  <a:srgbClr val="000000"/>
                </a:solidFill>
                <a:latin typeface="Consolas"/>
              </a:rPr>
              <a:t>    </a:t>
            </a:r>
            <a:endParaRPr lang="pt-BR" dirty="0" smtClean="0">
              <a:solidFill>
                <a:srgbClr val="000000"/>
              </a:solidFill>
              <a:latin typeface="Consolas"/>
            </a:endParaRPr>
          </a:p>
          <a:p>
            <a:endParaRPr lang="pt-BR" dirty="0" smtClean="0">
              <a:solidFill>
                <a:srgbClr val="000000"/>
              </a:solidFill>
              <a:latin typeface="Consolas"/>
            </a:endParaRPr>
          </a:p>
          <a:p>
            <a:r>
              <a:rPr lang="pt-BR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b="1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b="1" dirty="0" err="1" smtClean="0">
                <a:solidFill>
                  <a:srgbClr val="642880"/>
                </a:solidFill>
                <a:latin typeface="Consolas"/>
              </a:rPr>
              <a:t>printf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"%d, %d"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a.</a:t>
            </a:r>
            <a:r>
              <a:rPr lang="en-US" b="1" dirty="0" err="1">
                <a:solidFill>
                  <a:srgbClr val="0000C0"/>
                </a:solidFill>
                <a:latin typeface="Consolas"/>
              </a:rPr>
              <a:t>x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a.</a:t>
            </a:r>
            <a:r>
              <a:rPr lang="en-US" b="1" dirty="0" err="1">
                <a:solidFill>
                  <a:srgbClr val="0000C0"/>
                </a:solidFill>
                <a:latin typeface="Consolas"/>
              </a:rPr>
              <a:t>y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);</a:t>
            </a:r>
            <a:endParaRPr lang="pt-BR" dirty="0" smtClean="0">
              <a:solidFill>
                <a:srgbClr val="000000"/>
              </a:solidFill>
              <a:latin typeface="Consolas"/>
            </a:endParaRPr>
          </a:p>
          <a:p>
            <a:r>
              <a:rPr lang="pt-BR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b="1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pt-BR" b="1" dirty="0" smtClean="0">
                <a:solidFill>
                  <a:srgbClr val="642880"/>
                </a:solidFill>
                <a:latin typeface="Consolas"/>
              </a:rPr>
              <a:t>printf</a:t>
            </a:r>
            <a:r>
              <a:rPr lang="pt-BR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b="1" dirty="0">
                <a:solidFill>
                  <a:srgbClr val="2A00FF"/>
                </a:solidFill>
                <a:latin typeface="Consolas"/>
              </a:rPr>
              <a:t>"%d, %d\n"</a:t>
            </a:r>
            <a:r>
              <a:rPr lang="pt-BR" b="1" dirty="0">
                <a:solidFill>
                  <a:srgbClr val="000000"/>
                </a:solidFill>
                <a:latin typeface="Consolas"/>
              </a:rPr>
              <a:t>, b.</a:t>
            </a:r>
            <a:r>
              <a:rPr lang="pt-BR" b="1" dirty="0">
                <a:solidFill>
                  <a:srgbClr val="0000C0"/>
                </a:solidFill>
                <a:latin typeface="Consolas"/>
              </a:rPr>
              <a:t>x</a:t>
            </a:r>
            <a:r>
              <a:rPr lang="pt-BR" b="1" dirty="0">
                <a:solidFill>
                  <a:srgbClr val="000000"/>
                </a:solidFill>
                <a:latin typeface="Consolas"/>
              </a:rPr>
              <a:t>, b.</a:t>
            </a:r>
            <a:r>
              <a:rPr lang="pt-BR" b="1" dirty="0">
                <a:solidFill>
                  <a:srgbClr val="0000C0"/>
                </a:solidFill>
                <a:latin typeface="Consolas"/>
              </a:rPr>
              <a:t>y</a:t>
            </a:r>
            <a:r>
              <a:rPr lang="pt-BR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endParaRPr lang="en-US" b="1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b="1" dirty="0">
              <a:solidFill>
                <a:srgbClr val="7F0055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76053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Kullanıcı Tanımlı Veri Tipleri</a:t>
            </a:r>
            <a:r>
              <a:rPr lang="en-US" dirty="0"/>
              <a:t>: </a:t>
            </a:r>
            <a:r>
              <a:rPr lang="tr-TR" dirty="0"/>
              <a:t>s</a:t>
            </a:r>
            <a:r>
              <a:rPr lang="en-US" dirty="0" err="1"/>
              <a:t>truct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tr-TR" dirty="0"/>
              <a:t>‘</a:t>
            </a:r>
            <a:r>
              <a:rPr lang="en-US" dirty="0"/>
              <a:t>.</a:t>
            </a:r>
            <a:r>
              <a:rPr lang="tr-TR" dirty="0"/>
              <a:t>’</a:t>
            </a:r>
            <a:r>
              <a:rPr lang="en-US" dirty="0"/>
              <a:t> </a:t>
            </a:r>
            <a:r>
              <a:rPr lang="tr-TR" dirty="0"/>
              <a:t>kullanılarak değişkenin üyelerine erişilir.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81000" y="1371600"/>
            <a:ext cx="80772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#include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&lt;</a:t>
            </a:r>
            <a:r>
              <a:rPr lang="en-US" b="1" dirty="0" err="1">
                <a:solidFill>
                  <a:srgbClr val="2A00FF"/>
                </a:solidFill>
                <a:latin typeface="Consolas"/>
              </a:rPr>
              <a:t>stdio.h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&gt;</a:t>
            </a:r>
          </a:p>
          <a:p>
            <a:r>
              <a:rPr lang="en-US" b="1" dirty="0" err="1" smtClean="0">
                <a:solidFill>
                  <a:srgbClr val="7F0055"/>
                </a:solidFill>
                <a:latin typeface="Consolas"/>
              </a:rPr>
              <a:t>struct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5032"/>
                </a:solidFill>
                <a:latin typeface="Consolas"/>
              </a:rPr>
              <a:t>Nokta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0000C0"/>
                </a:solidFill>
                <a:latin typeface="Consolas"/>
              </a:rPr>
              <a:t>x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0000C0"/>
                </a:solidFill>
                <a:latin typeface="Consolas"/>
              </a:rPr>
              <a:t>y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};</a:t>
            </a:r>
          </a:p>
          <a:p>
            <a:r>
              <a:rPr lang="en-US" b="1" dirty="0" err="1">
                <a:solidFill>
                  <a:srgbClr val="7F0055"/>
                </a:solidFill>
                <a:latin typeface="Consolas"/>
              </a:rPr>
              <a:t>struct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tr-TR" b="1" dirty="0" smtClean="0">
                <a:solidFill>
                  <a:srgbClr val="005032"/>
                </a:solidFill>
                <a:latin typeface="Consolas"/>
              </a:rPr>
              <a:t>Ucgen 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{</a:t>
            </a:r>
            <a:endParaRPr lang="en-US" b="1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 err="1">
                <a:solidFill>
                  <a:srgbClr val="7F0055"/>
                </a:solidFill>
                <a:latin typeface="Consolas"/>
              </a:rPr>
              <a:t>struct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5032"/>
                </a:solidFill>
                <a:latin typeface="Consolas"/>
              </a:rPr>
              <a:t>Nokta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0000C0"/>
                </a:solidFill>
                <a:latin typeface="Consolas"/>
              </a:rPr>
              <a:t>a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 err="1">
                <a:solidFill>
                  <a:srgbClr val="7F0055"/>
                </a:solidFill>
                <a:latin typeface="Consolas"/>
              </a:rPr>
              <a:t>struct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5032"/>
                </a:solidFill>
                <a:latin typeface="Consolas"/>
              </a:rPr>
              <a:t>Nokta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0000C0"/>
                </a:solidFill>
                <a:latin typeface="Consolas"/>
              </a:rPr>
              <a:t>b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b="1" dirty="0">
                <a:solidFill>
                  <a:srgbClr val="0000C0"/>
                </a:solidFill>
                <a:latin typeface="Consolas"/>
              </a:rPr>
              <a:t>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};</a:t>
            </a:r>
          </a:p>
          <a:p>
            <a:r>
              <a:rPr lang="en-US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main(){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 err="1">
                <a:solidFill>
                  <a:srgbClr val="7F0055"/>
                </a:solidFill>
                <a:latin typeface="Consolas"/>
              </a:rPr>
              <a:t>struct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tr-TR" b="1" dirty="0" smtClean="0">
                <a:solidFill>
                  <a:srgbClr val="005032"/>
                </a:solidFill>
                <a:latin typeface="Consolas"/>
              </a:rPr>
              <a:t>Ucgen 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t1 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= {{1,2}, {3, 4},{5,9}};</a:t>
            </a:r>
          </a:p>
          <a:p>
            <a:r>
              <a:rPr lang="fr-FR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fr-FR" b="1" dirty="0" err="1">
                <a:solidFill>
                  <a:srgbClr val="642880"/>
                </a:solidFill>
                <a:latin typeface="Consolas"/>
              </a:rPr>
              <a:t>printf</a:t>
            </a:r>
            <a:r>
              <a:rPr lang="fr-FR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fr-FR" b="1" dirty="0">
                <a:solidFill>
                  <a:srgbClr val="2A00FF"/>
                </a:solidFill>
                <a:latin typeface="Consolas"/>
              </a:rPr>
              <a:t>"%d, %d, %d\n"</a:t>
            </a:r>
            <a:r>
              <a:rPr lang="fr-FR" b="1" dirty="0">
                <a:solidFill>
                  <a:srgbClr val="000000"/>
                </a:solidFill>
                <a:latin typeface="Consolas"/>
              </a:rPr>
              <a:t>, t1.</a:t>
            </a:r>
            <a:r>
              <a:rPr lang="fr-FR" b="1" dirty="0">
                <a:solidFill>
                  <a:srgbClr val="0000C0"/>
                </a:solidFill>
                <a:latin typeface="Consolas"/>
              </a:rPr>
              <a:t>a</a:t>
            </a:r>
            <a:r>
              <a:rPr lang="fr-FR" b="1" dirty="0">
                <a:solidFill>
                  <a:srgbClr val="000000"/>
                </a:solidFill>
                <a:latin typeface="Consolas"/>
              </a:rPr>
              <a:t>.</a:t>
            </a:r>
            <a:r>
              <a:rPr lang="fr-FR" b="1" dirty="0">
                <a:solidFill>
                  <a:srgbClr val="0000C0"/>
                </a:solidFill>
                <a:latin typeface="Consolas"/>
              </a:rPr>
              <a:t>x</a:t>
            </a:r>
            <a:r>
              <a:rPr lang="fr-FR" b="1" dirty="0">
                <a:solidFill>
                  <a:srgbClr val="000000"/>
                </a:solidFill>
                <a:latin typeface="Consolas"/>
              </a:rPr>
              <a:t>, t1.</a:t>
            </a:r>
            <a:r>
              <a:rPr lang="fr-FR" b="1" dirty="0">
                <a:solidFill>
                  <a:srgbClr val="0000C0"/>
                </a:solidFill>
                <a:latin typeface="Consolas"/>
              </a:rPr>
              <a:t>b</a:t>
            </a:r>
            <a:r>
              <a:rPr lang="fr-FR" b="1" dirty="0">
                <a:solidFill>
                  <a:srgbClr val="000000"/>
                </a:solidFill>
                <a:latin typeface="Consolas"/>
              </a:rPr>
              <a:t>.</a:t>
            </a:r>
            <a:r>
              <a:rPr lang="fr-FR" b="1" dirty="0">
                <a:solidFill>
                  <a:srgbClr val="0000C0"/>
                </a:solidFill>
                <a:latin typeface="Consolas"/>
              </a:rPr>
              <a:t>x</a:t>
            </a:r>
            <a:r>
              <a:rPr lang="fr-FR" b="1" dirty="0">
                <a:solidFill>
                  <a:srgbClr val="000000"/>
                </a:solidFill>
                <a:latin typeface="Consolas"/>
              </a:rPr>
              <a:t>, t1.</a:t>
            </a:r>
            <a:r>
              <a:rPr lang="fr-FR" b="1" dirty="0">
                <a:solidFill>
                  <a:srgbClr val="0000C0"/>
                </a:solidFill>
                <a:latin typeface="Consolas"/>
              </a:rPr>
              <a:t>c</a:t>
            </a:r>
            <a:r>
              <a:rPr lang="fr-FR" b="1" dirty="0">
                <a:solidFill>
                  <a:srgbClr val="000000"/>
                </a:solidFill>
                <a:latin typeface="Consolas"/>
              </a:rPr>
              <a:t>.</a:t>
            </a:r>
            <a:r>
              <a:rPr lang="fr-FR" b="1" dirty="0">
                <a:solidFill>
                  <a:srgbClr val="0000C0"/>
                </a:solidFill>
                <a:latin typeface="Consolas"/>
              </a:rPr>
              <a:t>x</a:t>
            </a:r>
            <a:r>
              <a:rPr lang="fr-FR" b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fr-FR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FR" b="1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b="1" dirty="0">
                <a:solidFill>
                  <a:srgbClr val="7F0055"/>
                </a:solidFill>
                <a:highlight>
                  <a:srgbClr val="E8F2FE"/>
                </a:highlight>
                <a:latin typeface="Consolas"/>
              </a:rPr>
              <a:t>return</a:t>
            </a:r>
            <a:r>
              <a:rPr lang="en-US" b="1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 0;</a:t>
            </a:r>
            <a:endParaRPr lang="fr-FR" b="1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8789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Kullanıcı Tanımlı Veri Tipleri</a:t>
            </a:r>
            <a:r>
              <a:rPr lang="en-US" dirty="0"/>
              <a:t>: </a:t>
            </a:r>
            <a:r>
              <a:rPr lang="tr-TR" dirty="0"/>
              <a:t>s</a:t>
            </a:r>
            <a:r>
              <a:rPr lang="en-US" dirty="0" err="1"/>
              <a:t>truct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tr-TR" dirty="0"/>
              <a:t>‘</a:t>
            </a:r>
            <a:r>
              <a:rPr lang="en-US" dirty="0"/>
              <a:t>.</a:t>
            </a:r>
            <a:r>
              <a:rPr lang="tr-TR" dirty="0"/>
              <a:t>’</a:t>
            </a:r>
            <a:r>
              <a:rPr lang="en-US" dirty="0"/>
              <a:t> </a:t>
            </a:r>
            <a:r>
              <a:rPr lang="tr-TR" dirty="0"/>
              <a:t>kullanılarak değişkenin üyelerine </a:t>
            </a:r>
            <a:r>
              <a:rPr lang="tr-TR" dirty="0" smtClean="0"/>
              <a:t>ve üyenin üyelerine erişilir</a:t>
            </a:r>
            <a:r>
              <a:rPr lang="tr-TR" dirty="0"/>
              <a:t>.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381000" y="1219200"/>
            <a:ext cx="80772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#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include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&lt;</a:t>
            </a:r>
            <a:r>
              <a:rPr lang="en-US" b="1" dirty="0" err="1">
                <a:solidFill>
                  <a:srgbClr val="2A00FF"/>
                </a:solidFill>
                <a:latin typeface="Consolas"/>
              </a:rPr>
              <a:t>stdio.h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&gt;</a:t>
            </a:r>
          </a:p>
          <a:p>
            <a:r>
              <a:rPr lang="en-US" b="1" dirty="0" err="1" smtClean="0">
                <a:solidFill>
                  <a:srgbClr val="7F0055"/>
                </a:solidFill>
                <a:latin typeface="Consolas"/>
              </a:rPr>
              <a:t>struct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5032"/>
                </a:solidFill>
                <a:latin typeface="Consolas"/>
              </a:rPr>
              <a:t>Nokta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0000C0"/>
                </a:solidFill>
                <a:highlight>
                  <a:srgbClr val="D4D4D4"/>
                </a:highlight>
                <a:latin typeface="Consolas"/>
              </a:rPr>
              <a:t>x</a:t>
            </a:r>
            <a:r>
              <a:rPr lang="en-US" b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,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0000C0"/>
                </a:solidFill>
                <a:latin typeface="Consolas"/>
              </a:rPr>
              <a:t>y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};</a:t>
            </a:r>
          </a:p>
          <a:p>
            <a:r>
              <a:rPr lang="en-US" b="1" dirty="0" err="1">
                <a:solidFill>
                  <a:srgbClr val="7F0055"/>
                </a:solidFill>
                <a:latin typeface="Consolas"/>
              </a:rPr>
              <a:t>struct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tr-TR" b="1" dirty="0" smtClean="0">
                <a:solidFill>
                  <a:srgbClr val="005032"/>
                </a:solidFill>
                <a:latin typeface="Consolas"/>
              </a:rPr>
              <a:t>Ucgen 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{</a:t>
            </a:r>
            <a:endParaRPr lang="en-US" b="1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 err="1">
                <a:solidFill>
                  <a:srgbClr val="7F0055"/>
                </a:solidFill>
                <a:latin typeface="Consolas"/>
              </a:rPr>
              <a:t>struct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5032"/>
                </a:solidFill>
                <a:latin typeface="Consolas"/>
              </a:rPr>
              <a:t>Nokta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0000C0"/>
                </a:solidFill>
                <a:latin typeface="Consolas"/>
              </a:rPr>
              <a:t>a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b="1" dirty="0" smtClean="0">
                <a:solidFill>
                  <a:srgbClr val="0000C0"/>
                </a:solidFill>
                <a:latin typeface="Consolas"/>
              </a:rPr>
              <a:t>b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b="1" dirty="0">
                <a:solidFill>
                  <a:srgbClr val="0000C0"/>
                </a:solidFill>
                <a:latin typeface="Consolas"/>
              </a:rPr>
              <a:t>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};</a:t>
            </a:r>
          </a:p>
          <a:p>
            <a:r>
              <a:rPr lang="en-US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main(){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 err="1">
                <a:solidFill>
                  <a:srgbClr val="7F0055"/>
                </a:solidFill>
                <a:latin typeface="Consolas"/>
              </a:rPr>
              <a:t>struct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tr-TR" b="1" dirty="0" smtClean="0">
                <a:solidFill>
                  <a:srgbClr val="005032"/>
                </a:solidFill>
                <a:latin typeface="Consolas"/>
              </a:rPr>
              <a:t>Ucgen 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t2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t2.</a:t>
            </a:r>
            <a:r>
              <a:rPr lang="en-US" dirty="0">
                <a:solidFill>
                  <a:srgbClr val="0000C0"/>
                </a:solidFill>
                <a:latin typeface="Consolas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.</a:t>
            </a:r>
            <a:r>
              <a:rPr lang="en-US" dirty="0">
                <a:solidFill>
                  <a:srgbClr val="0000C0"/>
                </a:solidFill>
                <a:highlight>
                  <a:srgbClr val="F0D8A8"/>
                </a:highlight>
                <a:latin typeface="Consolas"/>
              </a:rPr>
              <a:t>x</a:t>
            </a:r>
            <a:r>
              <a:rPr lang="en-US" dirty="0">
                <a:solidFill>
                  <a:srgbClr val="000000"/>
                </a:solidFill>
                <a:highlight>
                  <a:srgbClr val="F0D8A8"/>
                </a:highlight>
                <a:latin typeface="Consolas"/>
              </a:rPr>
              <a:t> = 5;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t2.</a:t>
            </a:r>
            <a:r>
              <a:rPr lang="en-US" dirty="0">
                <a:solidFill>
                  <a:srgbClr val="0000C0"/>
                </a:solidFill>
                <a:latin typeface="Consolas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.</a:t>
            </a:r>
            <a:r>
              <a:rPr lang="en-US" dirty="0">
                <a:solidFill>
                  <a:srgbClr val="0000C0"/>
                </a:solidFill>
                <a:highlight>
                  <a:srgbClr val="F0D8A8"/>
                </a:highlight>
                <a:latin typeface="Consolas"/>
              </a:rPr>
              <a:t>x</a:t>
            </a:r>
            <a:r>
              <a:rPr lang="en-US" dirty="0">
                <a:solidFill>
                  <a:srgbClr val="000000"/>
                </a:solidFill>
                <a:highlight>
                  <a:srgbClr val="F0D8A8"/>
                </a:highlight>
                <a:latin typeface="Consolas"/>
              </a:rPr>
              <a:t> = 10</a:t>
            </a:r>
            <a:r>
              <a:rPr lang="en-US" dirty="0" smtClean="0">
                <a:solidFill>
                  <a:srgbClr val="000000"/>
                </a:solidFill>
                <a:highlight>
                  <a:srgbClr val="F0D8A8"/>
                </a:highlight>
                <a:latin typeface="Consolas"/>
              </a:rPr>
              <a:t>;</a:t>
            </a:r>
          </a:p>
          <a:p>
            <a:endParaRPr lang="en-US" dirty="0">
              <a:solidFill>
                <a:srgbClr val="000000"/>
              </a:solidFill>
              <a:highlight>
                <a:srgbClr val="F0D8A8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 err="1">
                <a:solidFill>
                  <a:srgbClr val="7F0055"/>
                </a:solidFill>
                <a:latin typeface="Consolas"/>
              </a:rPr>
              <a:t>struct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5032"/>
                </a:solidFill>
                <a:latin typeface="Consolas"/>
              </a:rPr>
              <a:t>Nokta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p1 = {3, 20}, p2 = {20, 20};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t2.</a:t>
            </a:r>
            <a:r>
              <a:rPr lang="en-US" dirty="0">
                <a:solidFill>
                  <a:srgbClr val="0000C0"/>
                </a:solidFill>
                <a:latin typeface="Consolas"/>
              </a:rPr>
              <a:t>b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p1;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t2.</a:t>
            </a:r>
            <a:r>
              <a:rPr lang="en-US" dirty="0">
                <a:solidFill>
                  <a:srgbClr val="0000C0"/>
                </a:solidFill>
                <a:latin typeface="Consolas"/>
              </a:rPr>
              <a:t>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p2;</a:t>
            </a:r>
          </a:p>
          <a:p>
            <a:endParaRPr lang="fr-FR" dirty="0" smtClean="0">
              <a:solidFill>
                <a:srgbClr val="000000"/>
              </a:solidFill>
              <a:latin typeface="Consolas"/>
            </a:endParaRPr>
          </a:p>
          <a:p>
            <a:r>
              <a:rPr lang="fr-FR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fr-FR" b="1" dirty="0" err="1">
                <a:solidFill>
                  <a:srgbClr val="642880"/>
                </a:solidFill>
                <a:latin typeface="Consolas"/>
              </a:rPr>
              <a:t>printf</a:t>
            </a:r>
            <a:r>
              <a:rPr lang="fr-FR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fr-FR" b="1" dirty="0">
                <a:solidFill>
                  <a:srgbClr val="2A00FF"/>
                </a:solidFill>
                <a:latin typeface="Consolas"/>
              </a:rPr>
              <a:t>"%d, %d, %d\n"</a:t>
            </a:r>
            <a:r>
              <a:rPr lang="fr-FR" b="1" dirty="0">
                <a:solidFill>
                  <a:srgbClr val="000000"/>
                </a:solidFill>
                <a:latin typeface="Consolas"/>
              </a:rPr>
              <a:t>, t2.</a:t>
            </a:r>
            <a:r>
              <a:rPr lang="fr-FR" b="1" dirty="0">
                <a:solidFill>
                  <a:srgbClr val="0000C0"/>
                </a:solidFill>
                <a:latin typeface="Consolas"/>
              </a:rPr>
              <a:t>a</a:t>
            </a:r>
            <a:r>
              <a:rPr lang="fr-FR" b="1" dirty="0">
                <a:solidFill>
                  <a:srgbClr val="000000"/>
                </a:solidFill>
                <a:latin typeface="Consolas"/>
              </a:rPr>
              <a:t>.</a:t>
            </a:r>
            <a:r>
              <a:rPr lang="fr-FR" b="1" dirty="0">
                <a:solidFill>
                  <a:srgbClr val="0000C0"/>
                </a:solidFill>
                <a:highlight>
                  <a:srgbClr val="D4D4D4"/>
                </a:highlight>
                <a:latin typeface="Consolas"/>
              </a:rPr>
              <a:t>x</a:t>
            </a:r>
            <a:r>
              <a:rPr lang="fr-FR" b="1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, t2.</a:t>
            </a:r>
            <a:r>
              <a:rPr lang="fr-FR" b="1" dirty="0">
                <a:solidFill>
                  <a:srgbClr val="0000C0"/>
                </a:solidFill>
                <a:highlight>
                  <a:srgbClr val="D4D4D4"/>
                </a:highlight>
                <a:latin typeface="Consolas"/>
              </a:rPr>
              <a:t>b</a:t>
            </a:r>
            <a:r>
              <a:rPr lang="fr-FR" b="1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.</a:t>
            </a:r>
            <a:r>
              <a:rPr lang="fr-FR" b="1" dirty="0">
                <a:solidFill>
                  <a:srgbClr val="0000C0"/>
                </a:solidFill>
                <a:highlight>
                  <a:srgbClr val="D4D4D4"/>
                </a:highlight>
                <a:latin typeface="Consolas"/>
              </a:rPr>
              <a:t>x</a:t>
            </a:r>
            <a:r>
              <a:rPr lang="fr-FR" b="1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, t2.</a:t>
            </a:r>
            <a:r>
              <a:rPr lang="fr-FR" b="1" dirty="0">
                <a:solidFill>
                  <a:srgbClr val="0000C0"/>
                </a:solidFill>
                <a:highlight>
                  <a:srgbClr val="D4D4D4"/>
                </a:highlight>
                <a:latin typeface="Consolas"/>
              </a:rPr>
              <a:t>c</a:t>
            </a:r>
            <a:r>
              <a:rPr lang="fr-FR" b="1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.</a:t>
            </a:r>
            <a:r>
              <a:rPr lang="fr-FR" b="1" dirty="0">
                <a:solidFill>
                  <a:srgbClr val="0000C0"/>
                </a:solidFill>
                <a:highlight>
                  <a:srgbClr val="D4D4D4"/>
                </a:highlight>
                <a:latin typeface="Consolas"/>
              </a:rPr>
              <a:t>x</a:t>
            </a:r>
            <a:r>
              <a:rPr lang="fr-FR" b="1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0;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8166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Kullanıcı Tanımlı Veri Tipleri</a:t>
            </a:r>
            <a:r>
              <a:rPr lang="en-US" dirty="0"/>
              <a:t>: </a:t>
            </a:r>
            <a:r>
              <a:rPr lang="tr-TR" dirty="0"/>
              <a:t>s</a:t>
            </a:r>
            <a:r>
              <a:rPr lang="en-US" dirty="0" err="1"/>
              <a:t>truct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tr-TR" dirty="0"/>
              <a:t>‘</a:t>
            </a:r>
            <a:r>
              <a:rPr lang="en-US" dirty="0"/>
              <a:t>.</a:t>
            </a:r>
            <a:r>
              <a:rPr lang="tr-TR" dirty="0"/>
              <a:t>’</a:t>
            </a:r>
            <a:r>
              <a:rPr lang="en-US" dirty="0"/>
              <a:t> </a:t>
            </a:r>
            <a:r>
              <a:rPr lang="tr-TR" dirty="0"/>
              <a:t>kullanılarak değişkenin </a:t>
            </a:r>
            <a:r>
              <a:rPr lang="tr-TR" dirty="0" smtClean="0"/>
              <a:t>üyelerine </a:t>
            </a:r>
            <a:r>
              <a:rPr lang="tr-TR" dirty="0"/>
              <a:t>erişilir.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381000" y="1447086"/>
            <a:ext cx="80772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#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include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&lt;</a:t>
            </a:r>
            <a:r>
              <a:rPr lang="en-US" b="1" dirty="0" err="1">
                <a:solidFill>
                  <a:srgbClr val="2A00FF"/>
                </a:solidFill>
                <a:latin typeface="Consolas"/>
              </a:rPr>
              <a:t>stdio.h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&gt;</a:t>
            </a:r>
          </a:p>
          <a:p>
            <a:r>
              <a:rPr lang="en-US" b="1" dirty="0" err="1">
                <a:solidFill>
                  <a:srgbClr val="7F0055"/>
                </a:solidFill>
                <a:latin typeface="Consolas"/>
              </a:rPr>
              <a:t>struct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5032"/>
                </a:solidFill>
                <a:latin typeface="Consolas"/>
              </a:rPr>
              <a:t>Ogrenci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{</a:t>
            </a:r>
            <a:endParaRPr lang="en-US" b="1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char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*</a:t>
            </a:r>
            <a:r>
              <a:rPr lang="en-US" b="1" dirty="0" smtClean="0">
                <a:solidFill>
                  <a:srgbClr val="0000C0"/>
                </a:solidFill>
                <a:latin typeface="Consolas"/>
              </a:rPr>
              <a:t>no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;</a:t>
            </a:r>
            <a:endParaRPr lang="en-US" b="1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double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00C0"/>
                </a:solidFill>
                <a:latin typeface="Consolas"/>
              </a:rPr>
              <a:t>notu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;</a:t>
            </a:r>
            <a:endParaRPr lang="en-US" b="1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char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*</a:t>
            </a:r>
            <a:r>
              <a:rPr lang="en-US" b="1" dirty="0" err="1" smtClean="0">
                <a:solidFill>
                  <a:srgbClr val="0000C0"/>
                </a:solidFill>
                <a:latin typeface="Consolas"/>
              </a:rPr>
              <a:t>isim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;</a:t>
            </a:r>
            <a:endParaRPr lang="en-US" b="1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};</a:t>
            </a:r>
          </a:p>
          <a:p>
            <a:r>
              <a:rPr lang="en-US" b="1" dirty="0" err="1" smtClean="0">
                <a:solidFill>
                  <a:srgbClr val="7F0055"/>
                </a:solidFill>
                <a:latin typeface="Consolas"/>
              </a:rPr>
              <a:t>struct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5032"/>
                </a:solidFill>
                <a:latin typeface="Consolas"/>
              </a:rPr>
              <a:t>Ogrenci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ali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ayse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= {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"222222"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, 100, 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b="1" u="sng" dirty="0" err="1">
                <a:solidFill>
                  <a:srgbClr val="2A00FF"/>
                </a:solidFill>
                <a:latin typeface="Consolas"/>
              </a:rPr>
              <a:t>Ayse</a:t>
            </a:r>
            <a:r>
              <a:rPr lang="en-US" b="1" u="sng" dirty="0">
                <a:solidFill>
                  <a:srgbClr val="2A00FF"/>
                </a:solidFill>
                <a:latin typeface="Consolas"/>
              </a:rPr>
              <a:t> </a:t>
            </a:r>
            <a:r>
              <a:rPr lang="en-US" b="1" u="sng" dirty="0" err="1">
                <a:solidFill>
                  <a:srgbClr val="2A00FF"/>
                </a:solidFill>
                <a:latin typeface="Consolas"/>
              </a:rPr>
              <a:t>Fatma</a:t>
            </a:r>
            <a:r>
              <a:rPr lang="en-US" b="1" u="sng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b="1" u="sng" dirty="0">
                <a:solidFill>
                  <a:srgbClr val="000000"/>
                </a:solidFill>
                <a:latin typeface="Consolas"/>
              </a:rPr>
              <a:t>};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ali.no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dirty="0">
                <a:solidFill>
                  <a:srgbClr val="2A00FF"/>
                </a:solidFill>
                <a:latin typeface="Consolas"/>
              </a:rPr>
              <a:t>"111111"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ali.</a:t>
            </a:r>
            <a:r>
              <a:rPr lang="en-US" dirty="0" err="1" smtClean="0">
                <a:solidFill>
                  <a:srgbClr val="0000C0"/>
                </a:solidFill>
                <a:latin typeface="Consolas"/>
              </a:rPr>
              <a:t>notu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= 100;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ali.</a:t>
            </a:r>
            <a:r>
              <a:rPr lang="en-US" dirty="0" err="1" smtClean="0">
                <a:solidFill>
                  <a:srgbClr val="0000C0"/>
                </a:solidFill>
                <a:latin typeface="Consolas"/>
              </a:rPr>
              <a:t>isim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u="sng" dirty="0">
                <a:solidFill>
                  <a:srgbClr val="2A00FF"/>
                </a:solidFill>
                <a:latin typeface="Consolas"/>
              </a:rPr>
              <a:t>Mehmet Ali"</a:t>
            </a:r>
            <a:r>
              <a:rPr lang="en-US" u="sng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endParaRPr lang="en-US" dirty="0"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 err="1">
                <a:solidFill>
                  <a:srgbClr val="642880"/>
                </a:solidFill>
                <a:latin typeface="Consolas"/>
              </a:rPr>
              <a:t>printf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"%.9s, %.20s, %</a:t>
            </a:r>
            <a:r>
              <a:rPr lang="en-US" b="1" u="sng" dirty="0">
                <a:solidFill>
                  <a:srgbClr val="2A00FF"/>
                </a:solidFill>
                <a:latin typeface="Consolas"/>
              </a:rPr>
              <a:t>lf\n"</a:t>
            </a:r>
            <a:r>
              <a:rPr lang="en-US" b="1" u="sng" dirty="0">
                <a:solidFill>
                  <a:srgbClr val="000000"/>
                </a:solidFill>
                <a:latin typeface="Consolas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ali.no,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ali.</a:t>
            </a:r>
            <a:r>
              <a:rPr lang="en-US" dirty="0" err="1" smtClean="0">
                <a:solidFill>
                  <a:srgbClr val="0000C0"/>
                </a:solidFill>
                <a:latin typeface="Consolas"/>
              </a:rPr>
              <a:t>isim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ali.</a:t>
            </a:r>
            <a:r>
              <a:rPr lang="en-US" dirty="0" err="1" smtClean="0">
                <a:solidFill>
                  <a:srgbClr val="0000C0"/>
                </a:solidFill>
                <a:latin typeface="Consolas"/>
              </a:rPr>
              <a:t>notu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);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 err="1">
                <a:solidFill>
                  <a:srgbClr val="642880"/>
                </a:solidFill>
                <a:latin typeface="Consolas"/>
              </a:rPr>
              <a:t>printf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"%.9s, %.20s, %</a:t>
            </a:r>
            <a:r>
              <a:rPr lang="en-US" b="1" u="sng" dirty="0">
                <a:solidFill>
                  <a:srgbClr val="2A00FF"/>
                </a:solidFill>
                <a:latin typeface="Consolas"/>
              </a:rPr>
              <a:t>lf\n"</a:t>
            </a:r>
            <a:r>
              <a:rPr lang="en-US" b="1" u="sng" dirty="0">
                <a:solidFill>
                  <a:srgbClr val="000000"/>
                </a:solidFill>
                <a:latin typeface="Consolas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ayse.no,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ayse.</a:t>
            </a:r>
            <a:r>
              <a:rPr lang="en-US" dirty="0" err="1" smtClean="0">
                <a:solidFill>
                  <a:srgbClr val="0000C0"/>
                </a:solidFill>
                <a:latin typeface="Consolas"/>
              </a:rPr>
              <a:t>isim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ayse.</a:t>
            </a:r>
            <a:r>
              <a:rPr lang="en-US" dirty="0" err="1" smtClean="0">
                <a:solidFill>
                  <a:srgbClr val="0000C0"/>
                </a:solidFill>
                <a:latin typeface="Consolas"/>
              </a:rPr>
              <a:t>notu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);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0;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63778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Struct Değişkenlerine Pointer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" y="914400"/>
            <a:ext cx="80010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7F0055"/>
                </a:solidFill>
                <a:latin typeface="Consolas"/>
              </a:rPr>
              <a:t>struct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5032"/>
                </a:solidFill>
                <a:latin typeface="Consolas"/>
              </a:rPr>
              <a:t>Nokta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0000C0"/>
                </a:solidFill>
                <a:latin typeface="Consolas"/>
              </a:rPr>
              <a:t>x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b="1" dirty="0">
                <a:solidFill>
                  <a:srgbClr val="0000C0"/>
                </a:solidFill>
                <a:latin typeface="Consolas"/>
              </a:rPr>
              <a:t>y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};</a:t>
            </a:r>
          </a:p>
          <a:p>
            <a:r>
              <a:rPr lang="en-US" b="1" dirty="0" err="1">
                <a:solidFill>
                  <a:srgbClr val="7F0055"/>
                </a:solidFill>
                <a:latin typeface="Consolas"/>
              </a:rPr>
              <a:t>struct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tr-TR" b="1" dirty="0" smtClean="0">
                <a:solidFill>
                  <a:srgbClr val="005032"/>
                </a:solidFill>
                <a:latin typeface="Consolas"/>
              </a:rPr>
              <a:t>Ucgen 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{</a:t>
            </a:r>
            <a:endParaRPr lang="en-US" b="1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 err="1">
                <a:solidFill>
                  <a:srgbClr val="7F0055"/>
                </a:solidFill>
                <a:latin typeface="Consolas"/>
              </a:rPr>
              <a:t>struct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5032"/>
                </a:solidFill>
                <a:latin typeface="Consolas"/>
              </a:rPr>
              <a:t>Nokta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0000C0"/>
                </a:solidFill>
                <a:latin typeface="Consolas"/>
              </a:rPr>
              <a:t>a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b="1" dirty="0">
                <a:solidFill>
                  <a:srgbClr val="0000C0"/>
                </a:solidFill>
                <a:latin typeface="Consolas"/>
              </a:rPr>
              <a:t>b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b="1" dirty="0">
                <a:solidFill>
                  <a:srgbClr val="0000C0"/>
                </a:solidFill>
                <a:latin typeface="Consolas"/>
              </a:rPr>
              <a:t>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};</a:t>
            </a:r>
          </a:p>
          <a:p>
            <a:endParaRPr lang="en-US" b="1" dirty="0" smtClean="0">
              <a:solidFill>
                <a:srgbClr val="7F0055"/>
              </a:solidFill>
              <a:latin typeface="Consolas"/>
            </a:endParaRPr>
          </a:p>
          <a:p>
            <a:r>
              <a:rPr lang="en-US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main(){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 err="1">
                <a:solidFill>
                  <a:srgbClr val="7F0055"/>
                </a:solidFill>
                <a:latin typeface="Consolas"/>
              </a:rPr>
              <a:t>struct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tr-TR" b="1" dirty="0" smtClean="0">
                <a:solidFill>
                  <a:srgbClr val="005032"/>
                </a:solidFill>
                <a:latin typeface="Consolas"/>
              </a:rPr>
              <a:t>Ucgen 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t2 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= {{5, 10},{20, 30}, {3, 5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}};</a:t>
            </a:r>
          </a:p>
          <a:p>
            <a:endParaRPr lang="en-US" b="1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 err="1">
                <a:solidFill>
                  <a:srgbClr val="7F0055"/>
                </a:solidFill>
                <a:latin typeface="Consolas"/>
              </a:rPr>
              <a:t>struct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tr-TR" b="1" dirty="0" smtClean="0">
                <a:solidFill>
                  <a:srgbClr val="005032"/>
                </a:solidFill>
                <a:latin typeface="Consolas"/>
              </a:rPr>
              <a:t>Ucgen 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*t3 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= &amp;t2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;</a:t>
            </a:r>
            <a:endParaRPr lang="en-US" u="sng" dirty="0" smtClean="0">
              <a:solidFill>
                <a:srgbClr val="3F7F5F"/>
              </a:solidFill>
              <a:latin typeface="Consolas"/>
            </a:endParaRPr>
          </a:p>
          <a:p>
            <a:endParaRPr lang="fr-FR" dirty="0" smtClean="0">
              <a:solidFill>
                <a:srgbClr val="000000"/>
              </a:solidFill>
              <a:latin typeface="Consolas"/>
            </a:endParaRPr>
          </a:p>
          <a:p>
            <a:r>
              <a:rPr lang="fr-FR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fr-FR" b="1" dirty="0" err="1" smtClean="0">
                <a:solidFill>
                  <a:srgbClr val="642880"/>
                </a:solidFill>
                <a:latin typeface="Consolas"/>
              </a:rPr>
              <a:t>printf</a:t>
            </a:r>
            <a:r>
              <a:rPr lang="fr-FR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fr-FR" b="1" dirty="0" smtClean="0">
                <a:solidFill>
                  <a:srgbClr val="2A00FF"/>
                </a:solidFill>
                <a:latin typeface="Consolas"/>
              </a:rPr>
              <a:t>"%d, %d, %d\n"</a:t>
            </a:r>
            <a:r>
              <a:rPr lang="fr-FR" b="1" dirty="0" smtClean="0">
                <a:solidFill>
                  <a:srgbClr val="000000"/>
                </a:solidFill>
                <a:latin typeface="Consolas"/>
              </a:rPr>
              <a:t>, (*t3).</a:t>
            </a:r>
            <a:r>
              <a:rPr lang="fr-FR" b="1" dirty="0" err="1" smtClean="0">
                <a:solidFill>
                  <a:srgbClr val="0000C0"/>
                </a:solidFill>
                <a:latin typeface="Consolas"/>
              </a:rPr>
              <a:t>a</a:t>
            </a:r>
            <a:r>
              <a:rPr lang="fr-FR" b="1" dirty="0" err="1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fr-FR" b="1" dirty="0" err="1" smtClean="0">
                <a:solidFill>
                  <a:srgbClr val="0000C0"/>
                </a:solidFill>
                <a:latin typeface="Consolas"/>
              </a:rPr>
              <a:t>x</a:t>
            </a:r>
            <a:r>
              <a:rPr lang="fr-FR" b="1" dirty="0" smtClean="0">
                <a:solidFill>
                  <a:srgbClr val="000000"/>
                </a:solidFill>
                <a:latin typeface="Consolas"/>
              </a:rPr>
              <a:t>, (*t3).</a:t>
            </a:r>
            <a:r>
              <a:rPr lang="fr-FR" b="1" dirty="0" err="1" smtClean="0">
                <a:solidFill>
                  <a:srgbClr val="0000C0"/>
                </a:solidFill>
                <a:latin typeface="Consolas"/>
              </a:rPr>
              <a:t>b</a:t>
            </a:r>
            <a:r>
              <a:rPr lang="fr-FR" b="1" dirty="0" err="1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fr-FR" b="1" dirty="0" err="1" smtClean="0">
                <a:solidFill>
                  <a:srgbClr val="0000C0"/>
                </a:solidFill>
                <a:latin typeface="Consolas"/>
              </a:rPr>
              <a:t>x</a:t>
            </a:r>
            <a:r>
              <a:rPr lang="fr-FR" b="1" dirty="0" smtClean="0">
                <a:solidFill>
                  <a:srgbClr val="000000"/>
                </a:solidFill>
                <a:latin typeface="Consolas"/>
              </a:rPr>
              <a:t>, (*t3).</a:t>
            </a:r>
            <a:r>
              <a:rPr lang="fr-FR" b="1" dirty="0" err="1" smtClean="0">
                <a:solidFill>
                  <a:srgbClr val="0000C0"/>
                </a:solidFill>
                <a:latin typeface="Consolas"/>
              </a:rPr>
              <a:t>c</a:t>
            </a:r>
            <a:r>
              <a:rPr lang="fr-FR" b="1" dirty="0" err="1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fr-FR" b="1" dirty="0" err="1" smtClean="0">
                <a:solidFill>
                  <a:srgbClr val="0000C0"/>
                </a:solidFill>
                <a:latin typeface="Consolas"/>
              </a:rPr>
              <a:t>x</a:t>
            </a:r>
            <a:r>
              <a:rPr lang="fr-FR" b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0;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2246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Struct Değişkenlerine Pointer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 smtClean="0"/>
              <a:t>‘*().’ yerine ‘</a:t>
            </a:r>
            <a:r>
              <a:rPr lang="en-US" dirty="0" smtClean="0"/>
              <a:t>-&gt;</a:t>
            </a:r>
            <a:r>
              <a:rPr lang="tr-TR" dirty="0" smtClean="0"/>
              <a:t>’</a:t>
            </a:r>
            <a:r>
              <a:rPr lang="en-US" dirty="0" smtClean="0"/>
              <a:t> </a:t>
            </a:r>
            <a:r>
              <a:rPr lang="en-US" dirty="0" err="1" smtClean="0"/>
              <a:t>kullan</a:t>
            </a:r>
            <a:r>
              <a:rPr lang="tr-TR" dirty="0" smtClean="0"/>
              <a:t>ılabilir.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" y="1370886"/>
            <a:ext cx="80010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7F0055"/>
                </a:solidFill>
                <a:latin typeface="Consolas"/>
              </a:rPr>
              <a:t>struct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5032"/>
                </a:solidFill>
                <a:latin typeface="Consolas"/>
              </a:rPr>
              <a:t>Nokta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0000C0"/>
                </a:solidFill>
                <a:latin typeface="Consolas"/>
              </a:rPr>
              <a:t>x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b="1" dirty="0">
                <a:solidFill>
                  <a:srgbClr val="0000C0"/>
                </a:solidFill>
                <a:latin typeface="Consolas"/>
              </a:rPr>
              <a:t>y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};</a:t>
            </a:r>
          </a:p>
          <a:p>
            <a:r>
              <a:rPr lang="en-US" b="1" dirty="0" err="1">
                <a:solidFill>
                  <a:srgbClr val="7F0055"/>
                </a:solidFill>
                <a:latin typeface="Consolas"/>
              </a:rPr>
              <a:t>struct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tr-TR" b="1" dirty="0" smtClean="0">
                <a:solidFill>
                  <a:srgbClr val="005032"/>
                </a:solidFill>
                <a:latin typeface="Consolas"/>
              </a:rPr>
              <a:t>Ucgen 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{</a:t>
            </a:r>
            <a:endParaRPr lang="en-US" b="1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 err="1">
                <a:solidFill>
                  <a:srgbClr val="7F0055"/>
                </a:solidFill>
                <a:latin typeface="Consolas"/>
              </a:rPr>
              <a:t>struct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5032"/>
                </a:solidFill>
                <a:latin typeface="Consolas"/>
              </a:rPr>
              <a:t>Nokta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0000C0"/>
                </a:solidFill>
                <a:latin typeface="Consolas"/>
              </a:rPr>
              <a:t>a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b="1" dirty="0">
                <a:solidFill>
                  <a:srgbClr val="0000C0"/>
                </a:solidFill>
                <a:latin typeface="Consolas"/>
              </a:rPr>
              <a:t>b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b="1" dirty="0">
                <a:solidFill>
                  <a:srgbClr val="0000C0"/>
                </a:solidFill>
                <a:latin typeface="Consolas"/>
              </a:rPr>
              <a:t>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};</a:t>
            </a:r>
          </a:p>
          <a:p>
            <a:endParaRPr lang="en-US" b="1" dirty="0" smtClean="0">
              <a:solidFill>
                <a:srgbClr val="7F0055"/>
              </a:solidFill>
              <a:latin typeface="Consolas"/>
            </a:endParaRPr>
          </a:p>
          <a:p>
            <a:r>
              <a:rPr lang="en-US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main(){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 err="1">
                <a:solidFill>
                  <a:srgbClr val="7F0055"/>
                </a:solidFill>
                <a:latin typeface="Consolas"/>
              </a:rPr>
              <a:t>struct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tr-TR" b="1" dirty="0" smtClean="0">
                <a:solidFill>
                  <a:srgbClr val="005032"/>
                </a:solidFill>
                <a:latin typeface="Consolas"/>
              </a:rPr>
              <a:t>Ucgen 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t2 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= {{5, 10},{20, 30}, {3, 5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}};</a:t>
            </a:r>
          </a:p>
          <a:p>
            <a:endParaRPr lang="en-US" b="1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 err="1">
                <a:solidFill>
                  <a:srgbClr val="7F0055"/>
                </a:solidFill>
                <a:latin typeface="Consolas"/>
              </a:rPr>
              <a:t>struct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tr-TR" b="1" dirty="0" smtClean="0">
                <a:solidFill>
                  <a:srgbClr val="005032"/>
                </a:solidFill>
                <a:latin typeface="Consolas"/>
              </a:rPr>
              <a:t>Ucgen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*t3 = &amp;t2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;</a:t>
            </a:r>
            <a:endParaRPr lang="en-US" u="sng" dirty="0" smtClean="0">
              <a:solidFill>
                <a:srgbClr val="3F7F5F"/>
              </a:solidFill>
              <a:latin typeface="Consolas"/>
            </a:endParaRPr>
          </a:p>
          <a:p>
            <a:endParaRPr lang="fr-FR" dirty="0" smtClean="0">
              <a:solidFill>
                <a:srgbClr val="000000"/>
              </a:solidFill>
              <a:latin typeface="Consolas"/>
            </a:endParaRPr>
          </a:p>
          <a:p>
            <a:r>
              <a:rPr lang="fr-FR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fr-FR" b="1" dirty="0" err="1" smtClean="0">
                <a:solidFill>
                  <a:srgbClr val="642880"/>
                </a:solidFill>
                <a:latin typeface="Consolas"/>
              </a:rPr>
              <a:t>printf</a:t>
            </a:r>
            <a:r>
              <a:rPr lang="fr-FR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fr-FR" b="1" dirty="0" smtClean="0">
                <a:solidFill>
                  <a:srgbClr val="2A00FF"/>
                </a:solidFill>
                <a:latin typeface="Consolas"/>
              </a:rPr>
              <a:t>"%d, %d, %d\n"</a:t>
            </a:r>
            <a:r>
              <a:rPr lang="fr-FR" b="1" dirty="0" smtClean="0">
                <a:solidFill>
                  <a:srgbClr val="000000"/>
                </a:solidFill>
                <a:latin typeface="Consolas"/>
              </a:rPr>
              <a:t>, (*t3).</a:t>
            </a:r>
            <a:r>
              <a:rPr lang="fr-FR" b="1" dirty="0" err="1" smtClean="0">
                <a:solidFill>
                  <a:srgbClr val="0000C0"/>
                </a:solidFill>
                <a:latin typeface="Consolas"/>
              </a:rPr>
              <a:t>a</a:t>
            </a:r>
            <a:r>
              <a:rPr lang="fr-FR" b="1" dirty="0" err="1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fr-FR" b="1" dirty="0" err="1" smtClean="0">
                <a:solidFill>
                  <a:srgbClr val="0000C0"/>
                </a:solidFill>
                <a:latin typeface="Consolas"/>
              </a:rPr>
              <a:t>x</a:t>
            </a:r>
            <a:r>
              <a:rPr lang="fr-FR" b="1" dirty="0" smtClean="0">
                <a:solidFill>
                  <a:srgbClr val="000000"/>
                </a:solidFill>
                <a:latin typeface="Consolas"/>
              </a:rPr>
              <a:t>, (*t3).</a:t>
            </a:r>
            <a:r>
              <a:rPr lang="fr-FR" b="1" dirty="0" err="1" smtClean="0">
                <a:solidFill>
                  <a:srgbClr val="0000C0"/>
                </a:solidFill>
                <a:latin typeface="Consolas"/>
              </a:rPr>
              <a:t>b</a:t>
            </a:r>
            <a:r>
              <a:rPr lang="fr-FR" b="1" dirty="0" err="1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fr-FR" b="1" dirty="0" err="1" smtClean="0">
                <a:solidFill>
                  <a:srgbClr val="0000C0"/>
                </a:solidFill>
                <a:latin typeface="Consolas"/>
              </a:rPr>
              <a:t>x</a:t>
            </a:r>
            <a:r>
              <a:rPr lang="fr-FR" b="1" dirty="0" smtClean="0">
                <a:solidFill>
                  <a:srgbClr val="000000"/>
                </a:solidFill>
                <a:latin typeface="Consolas"/>
              </a:rPr>
              <a:t>, (*t3).</a:t>
            </a:r>
            <a:r>
              <a:rPr lang="fr-FR" b="1" dirty="0" err="1" smtClean="0">
                <a:solidFill>
                  <a:srgbClr val="0000C0"/>
                </a:solidFill>
                <a:latin typeface="Consolas"/>
              </a:rPr>
              <a:t>c</a:t>
            </a:r>
            <a:r>
              <a:rPr lang="fr-FR" b="1" dirty="0" err="1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fr-FR" b="1" dirty="0" err="1" smtClean="0">
                <a:solidFill>
                  <a:srgbClr val="0000C0"/>
                </a:solidFill>
                <a:latin typeface="Consolas"/>
              </a:rPr>
              <a:t>x</a:t>
            </a:r>
            <a:r>
              <a:rPr lang="fr-FR" b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fr-FR" b="1" dirty="0" smtClean="0">
                <a:solidFill>
                  <a:srgbClr val="642880"/>
                </a:solidFill>
                <a:highlight>
                  <a:srgbClr val="E8F2FE"/>
                </a:highlight>
                <a:latin typeface="Consolas"/>
              </a:rPr>
              <a:t>    </a:t>
            </a:r>
          </a:p>
          <a:p>
            <a:r>
              <a:rPr lang="fr-FR" b="1" dirty="0">
                <a:solidFill>
                  <a:srgbClr val="642880"/>
                </a:solidFill>
                <a:highlight>
                  <a:srgbClr val="E8F2FE"/>
                </a:highlight>
                <a:latin typeface="Consolas"/>
              </a:rPr>
              <a:t> </a:t>
            </a:r>
            <a:r>
              <a:rPr lang="fr-FR" b="1" dirty="0" smtClean="0">
                <a:solidFill>
                  <a:srgbClr val="642880"/>
                </a:solidFill>
                <a:highlight>
                  <a:srgbClr val="E8F2FE"/>
                </a:highlight>
                <a:latin typeface="Consolas"/>
              </a:rPr>
              <a:t>   </a:t>
            </a:r>
            <a:r>
              <a:rPr lang="fr-FR" b="1" dirty="0" err="1" smtClean="0">
                <a:solidFill>
                  <a:srgbClr val="642880"/>
                </a:solidFill>
                <a:highlight>
                  <a:srgbClr val="E8F2FE"/>
                </a:highlight>
                <a:latin typeface="Consolas"/>
              </a:rPr>
              <a:t>printf</a:t>
            </a:r>
            <a:r>
              <a:rPr lang="fr-FR" b="1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(</a:t>
            </a:r>
            <a:r>
              <a:rPr lang="fr-FR" b="1" dirty="0">
                <a:solidFill>
                  <a:srgbClr val="2A00FF"/>
                </a:solidFill>
                <a:highlight>
                  <a:srgbClr val="E8F2FE"/>
                </a:highlight>
                <a:latin typeface="Consolas"/>
              </a:rPr>
              <a:t>"%d, %d, %d\n"</a:t>
            </a:r>
            <a:r>
              <a:rPr lang="fr-FR" b="1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, t3-&gt;</a:t>
            </a:r>
            <a:r>
              <a:rPr lang="fr-FR" b="1" dirty="0" err="1">
                <a:solidFill>
                  <a:srgbClr val="0000C0"/>
                </a:solidFill>
                <a:highlight>
                  <a:srgbClr val="E8F2FE"/>
                </a:highlight>
                <a:latin typeface="Consolas"/>
              </a:rPr>
              <a:t>a</a:t>
            </a:r>
            <a:r>
              <a:rPr lang="fr-FR" b="1" dirty="0" err="1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.</a:t>
            </a:r>
            <a:r>
              <a:rPr lang="fr-FR" b="1" dirty="0" err="1">
                <a:solidFill>
                  <a:srgbClr val="0000C0"/>
                </a:solidFill>
                <a:highlight>
                  <a:srgbClr val="E8F2FE"/>
                </a:highlight>
                <a:latin typeface="Consolas"/>
              </a:rPr>
              <a:t>x</a:t>
            </a:r>
            <a:r>
              <a:rPr lang="fr-FR" b="1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, t3-&gt;</a:t>
            </a:r>
            <a:r>
              <a:rPr lang="fr-FR" b="1" dirty="0" err="1">
                <a:solidFill>
                  <a:srgbClr val="0000C0"/>
                </a:solidFill>
                <a:highlight>
                  <a:srgbClr val="E8F2FE"/>
                </a:highlight>
                <a:latin typeface="Consolas"/>
              </a:rPr>
              <a:t>b</a:t>
            </a:r>
            <a:r>
              <a:rPr lang="fr-FR" b="1" dirty="0" err="1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.</a:t>
            </a:r>
            <a:r>
              <a:rPr lang="fr-FR" b="1" dirty="0" err="1">
                <a:solidFill>
                  <a:srgbClr val="0000C0"/>
                </a:solidFill>
                <a:highlight>
                  <a:srgbClr val="E8F2FE"/>
                </a:highlight>
                <a:latin typeface="Consolas"/>
              </a:rPr>
              <a:t>x</a:t>
            </a:r>
            <a:r>
              <a:rPr lang="fr-FR" b="1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, t3-&gt;</a:t>
            </a:r>
            <a:r>
              <a:rPr lang="fr-FR" b="1" dirty="0" err="1">
                <a:solidFill>
                  <a:srgbClr val="0000C0"/>
                </a:solidFill>
                <a:highlight>
                  <a:srgbClr val="E8F2FE"/>
                </a:highlight>
                <a:latin typeface="Consolas"/>
              </a:rPr>
              <a:t>c</a:t>
            </a:r>
            <a:r>
              <a:rPr lang="fr-FR" b="1" dirty="0" err="1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.</a:t>
            </a:r>
            <a:r>
              <a:rPr lang="fr-FR" b="1" dirty="0" err="1">
                <a:solidFill>
                  <a:srgbClr val="0000C0"/>
                </a:solidFill>
                <a:highlight>
                  <a:srgbClr val="E8F2FE"/>
                </a:highlight>
                <a:latin typeface="Consolas"/>
              </a:rPr>
              <a:t>x</a:t>
            </a:r>
            <a:r>
              <a:rPr lang="fr-FR" b="1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);</a:t>
            </a:r>
            <a:endParaRPr lang="fr-FR" b="1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0;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943600" y="5679723"/>
            <a:ext cx="2286000" cy="644877"/>
          </a:xfrm>
          <a:prstGeom prst="rect">
            <a:avLst/>
          </a:prstGeom>
          <a:solidFill>
            <a:srgbClr val="000000"/>
          </a:solidFill>
          <a:ln w="255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/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dirty="0">
                <a:solidFill>
                  <a:srgbClr val="FFFFFF"/>
                </a:solidFill>
                <a:latin typeface="Gill Sans MT" charset="0"/>
                <a:ea typeface="Noto Sans CJK SC Regular" charset="0"/>
                <a:cs typeface="Noto Sans CJK SC Regular" charset="0"/>
              </a:rPr>
              <a:t>5, 20, 3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dirty="0">
                <a:solidFill>
                  <a:srgbClr val="FFFFFF"/>
                </a:solidFill>
                <a:latin typeface="Gill Sans MT" charset="0"/>
                <a:ea typeface="Noto Sans CJK SC Regular" charset="0"/>
                <a:cs typeface="Noto Sans CJK SC Regular" charset="0"/>
              </a:rPr>
              <a:t>5, 20, 3</a:t>
            </a:r>
          </a:p>
        </p:txBody>
      </p:sp>
    </p:spTree>
    <p:extLst>
      <p:ext uri="{BB962C8B-B14F-4D97-AF65-F5344CB8AC3E}">
        <p14:creationId xmlns:p14="http://schemas.microsoft.com/office/powerpoint/2010/main" val="116389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Eleman Tipi struct Olan Diziler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" y="914400"/>
            <a:ext cx="8305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#include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&lt;</a:t>
            </a:r>
            <a:r>
              <a:rPr lang="en-US" b="1" dirty="0" err="1">
                <a:solidFill>
                  <a:srgbClr val="2A00FF"/>
                </a:solidFill>
                <a:latin typeface="Consolas"/>
              </a:rPr>
              <a:t>stdio.h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&gt;</a:t>
            </a:r>
          </a:p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#include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&lt;</a:t>
            </a:r>
            <a:r>
              <a:rPr lang="en-US" b="1" dirty="0" err="1">
                <a:solidFill>
                  <a:srgbClr val="2A00FF"/>
                </a:solidFill>
                <a:latin typeface="Consolas"/>
              </a:rPr>
              <a:t>string.h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&gt;</a:t>
            </a:r>
          </a:p>
          <a:p>
            <a:endParaRPr lang="en-US" dirty="0">
              <a:latin typeface="Consolas"/>
            </a:endParaRPr>
          </a:p>
          <a:p>
            <a:r>
              <a:rPr lang="en-US" b="1" dirty="0" err="1">
                <a:solidFill>
                  <a:srgbClr val="7F0055"/>
                </a:solidFill>
                <a:latin typeface="Consolas"/>
              </a:rPr>
              <a:t>struct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5032"/>
                </a:solidFill>
                <a:latin typeface="Consolas"/>
              </a:rPr>
              <a:t>Ogrenci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{</a:t>
            </a:r>
            <a:endParaRPr lang="en-US" b="1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char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tr-TR" b="1" dirty="0" smtClean="0">
                <a:solidFill>
                  <a:srgbClr val="0000C0"/>
                </a:solidFill>
                <a:latin typeface="Consolas"/>
              </a:rPr>
              <a:t>no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[10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];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char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00C0"/>
                </a:solidFill>
                <a:latin typeface="Consolas"/>
              </a:rPr>
              <a:t>isim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[40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];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};</a:t>
            </a:r>
          </a:p>
          <a:p>
            <a:endParaRPr lang="en-US" dirty="0">
              <a:latin typeface="Consolas"/>
            </a:endParaRPr>
          </a:p>
          <a:p>
            <a:r>
              <a:rPr lang="en-US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main(){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 err="1">
                <a:solidFill>
                  <a:srgbClr val="7F0055"/>
                </a:solidFill>
                <a:latin typeface="Consolas"/>
              </a:rPr>
              <a:t>struct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5032"/>
                </a:solidFill>
                <a:latin typeface="Consolas"/>
              </a:rPr>
              <a:t>Ogrenci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tr-TR" b="1" dirty="0">
                <a:solidFill>
                  <a:srgbClr val="000000"/>
                </a:solidFill>
                <a:latin typeface="Consolas"/>
              </a:rPr>
              <a:t>o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grenci</a:t>
            </a:r>
            <a:r>
              <a:rPr lang="tr-TR" b="1" dirty="0" smtClean="0">
                <a:solidFill>
                  <a:srgbClr val="000000"/>
                </a:solidFill>
                <a:latin typeface="Consolas"/>
              </a:rPr>
              <a:t>ler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[100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];   </a:t>
            </a:r>
            <a:r>
              <a:rPr lang="en-US" b="1" dirty="0">
                <a:solidFill>
                  <a:srgbClr val="3F7F5F"/>
                </a:solidFill>
                <a:latin typeface="Consolas"/>
              </a:rPr>
              <a:t>/* </a:t>
            </a:r>
            <a:r>
              <a:rPr lang="en-US" b="1" dirty="0" err="1" smtClean="0">
                <a:solidFill>
                  <a:srgbClr val="3F7F5F"/>
                </a:solidFill>
                <a:latin typeface="Consolas"/>
              </a:rPr>
              <a:t>Ogrenci</a:t>
            </a:r>
            <a:r>
              <a:rPr lang="en-US" b="1" dirty="0" smtClean="0">
                <a:solidFill>
                  <a:srgbClr val="3F7F5F"/>
                </a:solidFill>
                <a:latin typeface="Consolas"/>
              </a:rPr>
              <a:t> </a:t>
            </a:r>
            <a:r>
              <a:rPr lang="tr-TR" b="1" dirty="0" smtClean="0">
                <a:solidFill>
                  <a:srgbClr val="3F7F5F"/>
                </a:solidFill>
                <a:latin typeface="Consolas"/>
              </a:rPr>
              <a:t>dizisi </a:t>
            </a:r>
            <a:r>
              <a:rPr lang="en-US" b="1" dirty="0" smtClean="0">
                <a:solidFill>
                  <a:srgbClr val="3F7F5F"/>
                </a:solidFill>
                <a:latin typeface="Consolas"/>
              </a:rPr>
              <a:t>*/</a:t>
            </a:r>
            <a:endParaRPr lang="en-US" b="1" dirty="0">
              <a:solidFill>
                <a:srgbClr val="3F7F5F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 err="1" smtClean="0">
                <a:solidFill>
                  <a:srgbClr val="642880"/>
                </a:solidFill>
                <a:latin typeface="Consolas"/>
              </a:rPr>
              <a:t>strncpy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tr-TR" b="1" dirty="0" err="1">
                <a:solidFill>
                  <a:srgbClr val="000000"/>
                </a:solidFill>
                <a:latin typeface="Consolas"/>
              </a:rPr>
              <a:t>o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grenci</a:t>
            </a:r>
            <a:r>
              <a:rPr lang="tr-TR" b="1" dirty="0" smtClean="0">
                <a:solidFill>
                  <a:srgbClr val="000000"/>
                </a:solidFill>
                <a:latin typeface="Consolas"/>
              </a:rPr>
              <a:t>ler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[0].</a:t>
            </a:r>
            <a:r>
              <a:rPr lang="en-US" b="1" dirty="0" smtClean="0">
                <a:solidFill>
                  <a:srgbClr val="0000C0"/>
                </a:solidFill>
                <a:latin typeface="Consolas"/>
              </a:rPr>
              <a:t>no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"1111111"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, 10);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 err="1" smtClean="0">
                <a:solidFill>
                  <a:srgbClr val="642880"/>
                </a:solidFill>
                <a:latin typeface="Consolas"/>
              </a:rPr>
              <a:t>strncpy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tr-TR" b="1" dirty="0">
                <a:solidFill>
                  <a:srgbClr val="000000"/>
                </a:solidFill>
                <a:latin typeface="Consolas"/>
              </a:rPr>
              <a:t>o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grenci</a:t>
            </a:r>
            <a:r>
              <a:rPr lang="tr-TR" b="1" dirty="0" smtClean="0">
                <a:solidFill>
                  <a:srgbClr val="000000"/>
                </a:solidFill>
                <a:latin typeface="Consolas"/>
              </a:rPr>
              <a:t>ler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[0].</a:t>
            </a:r>
            <a:r>
              <a:rPr lang="en-US" b="1" dirty="0" err="1" smtClean="0">
                <a:solidFill>
                  <a:srgbClr val="0000C0"/>
                </a:solidFill>
                <a:latin typeface="Consolas"/>
              </a:rPr>
              <a:t>isim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b="1" u="sng" dirty="0">
                <a:solidFill>
                  <a:srgbClr val="2A00FF"/>
                </a:solidFill>
                <a:latin typeface="Consolas"/>
              </a:rPr>
              <a:t>Ali"</a:t>
            </a:r>
            <a:r>
              <a:rPr lang="en-US" b="1" u="sng" dirty="0">
                <a:solidFill>
                  <a:srgbClr val="000000"/>
                </a:solidFill>
                <a:latin typeface="Consolas"/>
              </a:rPr>
              <a:t>, 40);</a:t>
            </a:r>
          </a:p>
          <a:p>
            <a:endParaRPr lang="en-US" dirty="0"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 err="1">
                <a:solidFill>
                  <a:srgbClr val="642880"/>
                </a:solidFill>
                <a:latin typeface="Consolas"/>
              </a:rPr>
              <a:t>printf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"%.10s-%.40s"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tr-TR" b="1" dirty="0">
                <a:solidFill>
                  <a:srgbClr val="000000"/>
                </a:solidFill>
                <a:latin typeface="Consolas"/>
              </a:rPr>
              <a:t>o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grenci</a:t>
            </a:r>
            <a:r>
              <a:rPr lang="tr-TR" b="1" dirty="0" smtClean="0">
                <a:solidFill>
                  <a:srgbClr val="000000"/>
                </a:solidFill>
                <a:latin typeface="Consolas"/>
              </a:rPr>
              <a:t>ler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[0].</a:t>
            </a:r>
            <a:r>
              <a:rPr lang="en-US" b="1" dirty="0" smtClean="0">
                <a:solidFill>
                  <a:srgbClr val="0000C0"/>
                </a:solidFill>
                <a:latin typeface="Consolas"/>
              </a:rPr>
              <a:t>no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tr-TR" b="1" dirty="0">
                <a:solidFill>
                  <a:srgbClr val="000000"/>
                </a:solidFill>
                <a:latin typeface="Consolas"/>
              </a:rPr>
              <a:t>o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grenci</a:t>
            </a:r>
            <a:r>
              <a:rPr lang="tr-TR" b="1" dirty="0" smtClean="0">
                <a:solidFill>
                  <a:srgbClr val="000000"/>
                </a:solidFill>
                <a:latin typeface="Consolas"/>
              </a:rPr>
              <a:t>ler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[0].</a:t>
            </a:r>
            <a:r>
              <a:rPr lang="en-US" b="1" dirty="0" err="1" smtClean="0">
                <a:solidFill>
                  <a:srgbClr val="0000C0"/>
                </a:solidFill>
                <a:latin typeface="Consolas"/>
              </a:rPr>
              <a:t>isim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);</a:t>
            </a:r>
            <a:endParaRPr lang="en-US" b="1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0;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943600" y="5679723"/>
            <a:ext cx="2286000" cy="367878"/>
          </a:xfrm>
          <a:prstGeom prst="rect">
            <a:avLst/>
          </a:prstGeom>
          <a:solidFill>
            <a:srgbClr val="000000"/>
          </a:solidFill>
          <a:ln w="255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/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dirty="0">
                <a:solidFill>
                  <a:srgbClr val="FFFFFF"/>
                </a:solidFill>
                <a:latin typeface="Gill Sans MT" charset="0"/>
                <a:ea typeface="Noto Sans CJK SC Regular" charset="0"/>
                <a:cs typeface="Noto Sans CJK SC Regular" charset="0"/>
              </a:rPr>
              <a:t>1111111-Ali</a:t>
            </a:r>
          </a:p>
        </p:txBody>
      </p:sp>
    </p:spTree>
    <p:extLst>
      <p:ext uri="{BB962C8B-B14F-4D97-AF65-F5344CB8AC3E}">
        <p14:creationId xmlns:p14="http://schemas.microsoft.com/office/powerpoint/2010/main" val="260020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Eleman Tipi struct Dizi</a:t>
            </a:r>
            <a:r>
              <a:rPr lang="en-US" dirty="0" smtClean="0"/>
              <a:t>:</a:t>
            </a:r>
            <a:r>
              <a:rPr lang="tr-TR" dirty="0" smtClean="0"/>
              <a:t> Örnek</a:t>
            </a:r>
            <a:r>
              <a:rPr lang="tr-TR" dirty="0"/>
              <a:t> </a:t>
            </a:r>
            <a:r>
              <a:rPr lang="en-US" dirty="0" smtClean="0"/>
              <a:t>(</a:t>
            </a:r>
            <a:r>
              <a:rPr lang="tr-TR" dirty="0" smtClean="0"/>
              <a:t>diziyeoku</a:t>
            </a:r>
            <a:r>
              <a:rPr lang="en-US" dirty="0" smtClean="0"/>
              <a:t>.c)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 err="1"/>
              <a:t>Ö</a:t>
            </a:r>
            <a:r>
              <a:rPr lang="en-US" dirty="0" err="1" smtClean="0"/>
              <a:t>grenci</a:t>
            </a:r>
            <a:r>
              <a:rPr lang="tr-TR" dirty="0" smtClean="0"/>
              <a:t>lerin</a:t>
            </a:r>
            <a:r>
              <a:rPr lang="tr-TR" dirty="0"/>
              <a:t> </a:t>
            </a:r>
            <a:r>
              <a:rPr lang="tr-TR" dirty="0" smtClean="0"/>
              <a:t>noları ve isimlerini </a:t>
            </a:r>
            <a:r>
              <a:rPr lang="en-US" dirty="0" smtClean="0"/>
              <a:t> </a:t>
            </a:r>
            <a:r>
              <a:rPr lang="tr-TR" dirty="0" smtClean="0"/>
              <a:t>o</a:t>
            </a:r>
            <a:r>
              <a:rPr lang="en-US" dirty="0" smtClean="0"/>
              <a:t>grenci.txt</a:t>
            </a:r>
            <a:r>
              <a:rPr lang="tr-TR" dirty="0" smtClean="0"/>
              <a:t> dosyasından diziye alıp</a:t>
            </a:r>
            <a:r>
              <a:rPr lang="en-US" dirty="0" smtClean="0"/>
              <a:t> </a:t>
            </a:r>
            <a:r>
              <a:rPr lang="tr-TR" dirty="0" smtClean="0"/>
              <a:t>ve bunları yazdıran bir program yazınız.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66800" y="2274838"/>
            <a:ext cx="70104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Consolas"/>
            </a:endParaRPr>
          </a:p>
          <a:p>
            <a:r>
              <a:rPr lang="en-US" b="1" dirty="0" err="1">
                <a:solidFill>
                  <a:srgbClr val="7F0055"/>
                </a:solidFill>
                <a:latin typeface="Consolas"/>
              </a:rPr>
              <a:t>struct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5032"/>
                </a:solidFill>
                <a:latin typeface="Consolas"/>
              </a:rPr>
              <a:t>Ogrenci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{</a:t>
            </a:r>
            <a:endParaRPr lang="en-US" b="1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char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tr-TR" b="1" dirty="0" smtClean="0">
                <a:solidFill>
                  <a:srgbClr val="0000C0"/>
                </a:solidFill>
                <a:latin typeface="Consolas"/>
              </a:rPr>
              <a:t>no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[10], </a:t>
            </a:r>
            <a:r>
              <a:rPr lang="en-US" b="1" dirty="0" err="1" smtClean="0">
                <a:solidFill>
                  <a:srgbClr val="0000C0"/>
                </a:solidFill>
                <a:latin typeface="Consolas"/>
              </a:rPr>
              <a:t>isim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[40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];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 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o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grenci</a:t>
            </a:r>
            <a:r>
              <a:rPr lang="tr-TR" dirty="0" smtClean="0">
                <a:solidFill>
                  <a:srgbClr val="000000"/>
                </a:solidFill>
                <a:latin typeface="Consolas"/>
              </a:rPr>
              <a:t>ler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[100];	</a:t>
            </a:r>
            <a:r>
              <a:rPr lang="en-US" dirty="0" smtClean="0">
                <a:solidFill>
                  <a:srgbClr val="3F7F5F"/>
                </a:solidFill>
                <a:latin typeface="Consolas"/>
              </a:rPr>
              <a:t>/* </a:t>
            </a:r>
            <a:r>
              <a:rPr lang="tr-TR" dirty="0" smtClean="0">
                <a:solidFill>
                  <a:srgbClr val="3F7F5F"/>
                </a:solidFill>
                <a:latin typeface="Consolas"/>
              </a:rPr>
              <a:t>ogrenciler dizisi      </a:t>
            </a:r>
            <a:r>
              <a:rPr lang="en-US" dirty="0" smtClean="0">
                <a:solidFill>
                  <a:srgbClr val="3F7F5F"/>
                </a:solidFill>
                <a:latin typeface="Consolas"/>
              </a:rPr>
              <a:t>*/</a:t>
            </a:r>
            <a:endParaRPr lang="en-US" dirty="0">
              <a:solidFill>
                <a:srgbClr val="3F7F5F"/>
              </a:solidFill>
              <a:latin typeface="Consolas"/>
            </a:endParaRPr>
          </a:p>
          <a:p>
            <a:endParaRPr lang="tr-TR" b="1" dirty="0" smtClean="0">
              <a:solidFill>
                <a:srgbClr val="7F0055"/>
              </a:solidFill>
              <a:latin typeface="Consolas"/>
            </a:endParaRPr>
          </a:p>
          <a:p>
            <a:r>
              <a:rPr lang="en-US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c = 0; 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b="1" dirty="0" smtClean="0">
                <a:solidFill>
                  <a:srgbClr val="3F7F5F"/>
                </a:solidFill>
                <a:latin typeface="Consolas"/>
              </a:rPr>
              <a:t>/* </a:t>
            </a:r>
            <a:r>
              <a:rPr lang="tr-TR" b="1" dirty="0" smtClean="0">
                <a:solidFill>
                  <a:srgbClr val="3F7F5F"/>
                </a:solidFill>
                <a:latin typeface="Consolas"/>
              </a:rPr>
              <a:t>dizideki eleman sayisi</a:t>
            </a:r>
            <a:r>
              <a:rPr lang="en-US" b="1" dirty="0" smtClean="0">
                <a:solidFill>
                  <a:srgbClr val="3F7F5F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3F7F5F"/>
                </a:solidFill>
                <a:latin typeface="Consolas"/>
              </a:rPr>
              <a:t>*/</a:t>
            </a:r>
          </a:p>
          <a:p>
            <a:endParaRPr lang="en-US" dirty="0" smtClean="0">
              <a:latin typeface="Consolas"/>
            </a:endParaRPr>
          </a:p>
          <a:p>
            <a:r>
              <a:rPr lang="en-US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main(){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5032"/>
                </a:solidFill>
                <a:latin typeface="Consolas"/>
              </a:rPr>
              <a:t>FILE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*f = </a:t>
            </a:r>
            <a:r>
              <a:rPr lang="en-US" b="1" dirty="0" err="1">
                <a:solidFill>
                  <a:srgbClr val="642880"/>
                </a:solidFill>
                <a:latin typeface="Consolas"/>
              </a:rPr>
              <a:t>fopen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tr-TR" b="1" dirty="0" smtClean="0">
                <a:solidFill>
                  <a:srgbClr val="2A00FF"/>
                </a:solidFill>
                <a:latin typeface="Consolas"/>
              </a:rPr>
              <a:t>o</a:t>
            </a:r>
            <a:r>
              <a:rPr lang="en-US" b="1" dirty="0" smtClean="0">
                <a:solidFill>
                  <a:srgbClr val="2A00FF"/>
                </a:solidFill>
                <a:latin typeface="Consolas"/>
              </a:rPr>
              <a:t>grenci.txt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"r"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tr-TR" dirty="0" smtClean="0">
                <a:solidFill>
                  <a:srgbClr val="000000"/>
                </a:solidFill>
                <a:latin typeface="Consolas"/>
              </a:rPr>
              <a:t>ogrencileri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_</a:t>
            </a:r>
            <a:r>
              <a:rPr lang="tr-TR" dirty="0" smtClean="0">
                <a:solidFill>
                  <a:srgbClr val="000000"/>
                </a:solidFill>
                <a:latin typeface="Consolas"/>
              </a:rPr>
              <a:t>oku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tr-TR" dirty="0" smtClean="0">
                <a:solidFill>
                  <a:srgbClr val="000000"/>
                </a:solidFill>
                <a:latin typeface="Consolas"/>
              </a:rPr>
              <a:t>ogrencileri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_</a:t>
            </a:r>
            <a:r>
              <a:rPr lang="tr-TR" dirty="0" smtClean="0">
                <a:solidFill>
                  <a:srgbClr val="000000"/>
                </a:solidFill>
                <a:latin typeface="Consolas"/>
              </a:rPr>
              <a:t>yazdir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();    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0;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75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Eleman Tipi struct Dizi</a:t>
            </a:r>
            <a:r>
              <a:rPr lang="en-US" dirty="0"/>
              <a:t>:</a:t>
            </a:r>
            <a:r>
              <a:rPr lang="tr-TR" dirty="0"/>
              <a:t> Örnek </a:t>
            </a:r>
            <a:r>
              <a:rPr lang="en-US" dirty="0"/>
              <a:t>(</a:t>
            </a:r>
            <a:r>
              <a:rPr lang="tr-TR" dirty="0"/>
              <a:t>diziyeoku</a:t>
            </a:r>
            <a:r>
              <a:rPr lang="en-US" dirty="0"/>
              <a:t>.c)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 smtClean="0"/>
              <a:t>Verilen dosyadan öğrencilerin no ve isimlerini diziye okuyan fonksiyon: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90600" y="1599486"/>
            <a:ext cx="70104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ogrencileri_oku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>
                <a:solidFill>
                  <a:srgbClr val="005032"/>
                </a:solidFill>
                <a:latin typeface="Consolas"/>
              </a:rPr>
              <a:t>FILE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*f){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(f == NULL){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-1;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char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l[150]; </a:t>
            </a:r>
            <a:r>
              <a:rPr lang="en-US" b="1" dirty="0">
                <a:solidFill>
                  <a:srgbClr val="3F7F5F"/>
                </a:solidFill>
                <a:latin typeface="Consolas"/>
              </a:rPr>
              <a:t>/* </a:t>
            </a:r>
            <a:r>
              <a:rPr lang="en-US" b="1" u="sng" dirty="0">
                <a:solidFill>
                  <a:srgbClr val="3F7F5F"/>
                </a:solidFill>
                <a:latin typeface="Consolas"/>
              </a:rPr>
              <a:t>temp </a:t>
            </a:r>
            <a:r>
              <a:rPr lang="en-US" b="1" u="sng" dirty="0" err="1">
                <a:solidFill>
                  <a:srgbClr val="3F7F5F"/>
                </a:solidFill>
                <a:latin typeface="Consolas"/>
              </a:rPr>
              <a:t>hafiza</a:t>
            </a:r>
            <a:r>
              <a:rPr lang="en-US" b="1" u="sng" dirty="0">
                <a:solidFill>
                  <a:srgbClr val="3F7F5F"/>
                </a:solidFill>
                <a:latin typeface="Consolas"/>
              </a:rPr>
              <a:t>   */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while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 err="1">
                <a:solidFill>
                  <a:srgbClr val="642880"/>
                </a:solidFill>
                <a:latin typeface="Consolas"/>
              </a:rPr>
              <a:t>fgets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(l, 150, f) != NULL &amp;&amp; c &lt; 100){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char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*no = </a:t>
            </a:r>
            <a:r>
              <a:rPr lang="en-US" b="1" dirty="0" err="1">
                <a:solidFill>
                  <a:srgbClr val="642880"/>
                </a:solidFill>
                <a:latin typeface="Consolas"/>
              </a:rPr>
              <a:t>strtok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(l, 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"\t"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char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*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isim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b="1" dirty="0" err="1">
                <a:solidFill>
                  <a:srgbClr val="642880"/>
                </a:solidFill>
                <a:latin typeface="Consolas"/>
              </a:rPr>
              <a:t>strtok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(NULL, 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"\t</a:t>
            </a:r>
            <a:r>
              <a:rPr lang="en-US" b="1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);</a:t>
            </a:r>
            <a:endParaRPr lang="tr-TR" b="1" dirty="0" smtClean="0">
              <a:solidFill>
                <a:srgbClr val="000000"/>
              </a:solidFill>
              <a:latin typeface="Consolas"/>
            </a:endParaRPr>
          </a:p>
          <a:p>
            <a:endParaRPr lang="en-US" b="1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(no != NULL &amp;&amp;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isim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!= NULL){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b="1" dirty="0" err="1">
                <a:solidFill>
                  <a:srgbClr val="642880"/>
                </a:solidFill>
                <a:latin typeface="Consolas"/>
              </a:rPr>
              <a:t>strncpy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ogrenciler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[c].</a:t>
            </a:r>
            <a:r>
              <a:rPr lang="en-US" b="1" dirty="0">
                <a:solidFill>
                  <a:srgbClr val="0000C0"/>
                </a:solidFill>
                <a:latin typeface="Consolas"/>
              </a:rPr>
              <a:t>no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, no, 10);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b="1" dirty="0" err="1">
                <a:solidFill>
                  <a:srgbClr val="642880"/>
                </a:solidFill>
                <a:latin typeface="Consolas"/>
              </a:rPr>
              <a:t>strncpy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ogrenciler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[c].</a:t>
            </a:r>
            <a:r>
              <a:rPr lang="en-US" b="1" dirty="0" err="1">
                <a:solidFill>
                  <a:srgbClr val="0000C0"/>
                </a:solidFill>
                <a:latin typeface="Consolas"/>
              </a:rPr>
              <a:t>isim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isim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, 40);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c++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}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c;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4675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Tekrar</a:t>
            </a:r>
            <a:endParaRPr lang="en-GB" dirty="0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tr-TR" dirty="0" smtClean="0"/>
              <a:t>Bir streami (veri akımını) gösteren veri yapısına (tipine) </a:t>
            </a:r>
            <a:r>
              <a:rPr lang="en-GB" dirty="0" smtClean="0"/>
              <a:t>FIL</a:t>
            </a:r>
            <a:r>
              <a:rPr lang="tr-TR" dirty="0" smtClean="0"/>
              <a:t>E denir.</a:t>
            </a:r>
            <a:r>
              <a:rPr lang="en-GB" dirty="0" smtClean="0"/>
              <a:t> </a:t>
            </a:r>
          </a:p>
          <a:p>
            <a:r>
              <a:rPr lang="tr-TR" dirty="0" smtClean="0"/>
              <a:t>Dosyayı açmak için </a:t>
            </a:r>
            <a:r>
              <a:rPr lang="en-GB" b="1" i="1" dirty="0" err="1" smtClean="0"/>
              <a:t>fopen</a:t>
            </a:r>
            <a:r>
              <a:rPr lang="tr-TR" b="1" i="1" dirty="0" smtClean="0"/>
              <a:t>(...)</a:t>
            </a:r>
            <a:r>
              <a:rPr lang="en-GB" b="1" dirty="0" smtClean="0"/>
              <a:t> </a:t>
            </a:r>
            <a:r>
              <a:rPr lang="tr-TR" dirty="0" smtClean="0"/>
              <a:t>kullanılır.</a:t>
            </a:r>
            <a:endParaRPr lang="en-GB" dirty="0" smtClean="0"/>
          </a:p>
          <a:p>
            <a:r>
              <a:rPr lang="en-GB" b="1" i="1" dirty="0" err="1" smtClean="0"/>
              <a:t>fclose</a:t>
            </a:r>
            <a:r>
              <a:rPr lang="tr-TR" b="1" i="1" dirty="0" smtClean="0"/>
              <a:t>(...)</a:t>
            </a:r>
            <a:r>
              <a:rPr lang="en-GB" b="1" dirty="0" smtClean="0"/>
              <a:t> </a:t>
            </a:r>
            <a:r>
              <a:rPr lang="tr-TR" dirty="0" smtClean="0"/>
              <a:t>ile kapatılır</a:t>
            </a:r>
            <a:r>
              <a:rPr lang="en-GB" dirty="0" smtClean="0"/>
              <a:t>, </a:t>
            </a:r>
            <a:r>
              <a:rPr lang="en-GB" b="1" dirty="0" err="1" smtClean="0"/>
              <a:t>fcloseall</a:t>
            </a:r>
            <a:r>
              <a:rPr lang="tr-TR" b="1" dirty="0" smtClean="0"/>
              <a:t>()</a:t>
            </a:r>
            <a:r>
              <a:rPr lang="en-GB" b="1" dirty="0" smtClean="0"/>
              <a:t> </a:t>
            </a:r>
            <a:r>
              <a:rPr lang="tr-TR" dirty="0" smtClean="0"/>
              <a:t>ile de bütün açık streamler kapatılır.</a:t>
            </a:r>
            <a:endParaRPr lang="en-GB" dirty="0" smtClean="0"/>
          </a:p>
          <a:p>
            <a:r>
              <a:rPr lang="tr-TR" dirty="0" smtClean="0"/>
              <a:t>Programda önceden tanımlı üç tane stream bulunmaktadır</a:t>
            </a:r>
            <a:r>
              <a:rPr lang="en-GB" dirty="0" smtClean="0"/>
              <a:t> : </a:t>
            </a:r>
            <a:r>
              <a:rPr lang="en-GB" i="1" dirty="0" err="1" smtClean="0"/>
              <a:t>stdin</a:t>
            </a:r>
            <a:r>
              <a:rPr lang="en-GB" i="1" dirty="0" smtClean="0"/>
              <a:t>, </a:t>
            </a:r>
            <a:r>
              <a:rPr lang="en-GB" i="1" dirty="0" err="1" smtClean="0"/>
              <a:t>stdout</a:t>
            </a:r>
            <a:r>
              <a:rPr lang="en-GB" i="1" dirty="0" smtClean="0"/>
              <a:t>, </a:t>
            </a:r>
            <a:r>
              <a:rPr lang="en-GB" i="1" dirty="0" err="1" smtClean="0"/>
              <a:t>stderr</a:t>
            </a:r>
            <a:endParaRPr lang="en-GB" i="1" dirty="0" smtClean="0"/>
          </a:p>
          <a:p>
            <a:r>
              <a:rPr lang="tr-TR" dirty="0" smtClean="0"/>
              <a:t>Karakterlerle input/output yapmak için kullanılan fonksiyonlar:</a:t>
            </a:r>
            <a:endParaRPr lang="en-GB" dirty="0" smtClean="0"/>
          </a:p>
          <a:p>
            <a:pPr lvl="1"/>
            <a:r>
              <a:rPr lang="en-GB" b="1" i="1" dirty="0" err="1" smtClean="0"/>
              <a:t>fputc</a:t>
            </a:r>
            <a:r>
              <a:rPr lang="tr-TR" b="1" i="1" dirty="0" smtClean="0"/>
              <a:t>(...)</a:t>
            </a:r>
            <a:r>
              <a:rPr lang="en-GB" b="1" i="1" dirty="0" smtClean="0"/>
              <a:t>, </a:t>
            </a:r>
            <a:r>
              <a:rPr lang="en-GB" b="1" i="1" dirty="0" err="1" smtClean="0"/>
              <a:t>putc</a:t>
            </a:r>
            <a:r>
              <a:rPr lang="tr-TR" b="1" i="1" dirty="0" smtClean="0"/>
              <a:t>(...)</a:t>
            </a:r>
            <a:r>
              <a:rPr lang="en-GB" b="1" i="1" dirty="0" smtClean="0"/>
              <a:t>, </a:t>
            </a:r>
            <a:r>
              <a:rPr lang="en-GB" b="1" i="1" dirty="0" err="1" smtClean="0"/>
              <a:t>puthcar</a:t>
            </a:r>
            <a:r>
              <a:rPr lang="tr-TR" b="1" i="1" dirty="0" smtClean="0"/>
              <a:t>(...)</a:t>
            </a:r>
            <a:r>
              <a:rPr lang="en-GB" b="1" i="1" dirty="0" smtClean="0"/>
              <a:t>, </a:t>
            </a:r>
            <a:r>
              <a:rPr lang="en-GB" b="1" i="1" dirty="0" err="1" smtClean="0"/>
              <a:t>fgetc</a:t>
            </a:r>
            <a:r>
              <a:rPr lang="tr-TR" b="1" i="1" dirty="0" smtClean="0"/>
              <a:t>(...)</a:t>
            </a:r>
            <a:r>
              <a:rPr lang="en-GB" b="1" i="1" dirty="0" smtClean="0"/>
              <a:t>, </a:t>
            </a:r>
            <a:r>
              <a:rPr lang="en-GB" b="1" i="1" dirty="0" err="1" smtClean="0"/>
              <a:t>getc</a:t>
            </a:r>
            <a:r>
              <a:rPr lang="tr-TR" b="1" i="1" dirty="0" smtClean="0"/>
              <a:t>(...)</a:t>
            </a:r>
            <a:r>
              <a:rPr lang="en-GB" b="1" i="1" dirty="0" smtClean="0"/>
              <a:t>, </a:t>
            </a:r>
            <a:r>
              <a:rPr lang="en-GB" b="1" i="1" dirty="0" err="1" smtClean="0"/>
              <a:t>getchar</a:t>
            </a:r>
            <a:r>
              <a:rPr lang="tr-TR" b="1" i="1" dirty="0" smtClean="0"/>
              <a:t>(...)</a:t>
            </a:r>
            <a:r>
              <a:rPr lang="en-GB" b="1" i="1" dirty="0" smtClean="0"/>
              <a:t>, </a:t>
            </a:r>
            <a:r>
              <a:rPr lang="en-GB" b="1" i="1" dirty="0" err="1" smtClean="0"/>
              <a:t>getc</a:t>
            </a:r>
            <a:r>
              <a:rPr lang="tr-TR" b="1" i="1" dirty="0" smtClean="0"/>
              <a:t>(...)</a:t>
            </a:r>
            <a:r>
              <a:rPr lang="en-GB" b="1" i="1" dirty="0" smtClean="0"/>
              <a:t>,  </a:t>
            </a:r>
          </a:p>
          <a:p>
            <a:r>
              <a:rPr lang="tr-TR" dirty="0" smtClean="0"/>
              <a:t>Metinlerle (</a:t>
            </a:r>
            <a:r>
              <a:rPr lang="en-GB" dirty="0" smtClean="0"/>
              <a:t>String</a:t>
            </a:r>
            <a:r>
              <a:rPr lang="tr-TR" dirty="0" smtClean="0"/>
              <a:t>)</a:t>
            </a:r>
            <a:r>
              <a:rPr lang="en-GB" dirty="0" smtClean="0"/>
              <a:t> input/output</a:t>
            </a:r>
            <a:r>
              <a:rPr lang="tr-TR" dirty="0" smtClean="0"/>
              <a:t> için:</a:t>
            </a:r>
            <a:endParaRPr lang="en-GB" dirty="0" smtClean="0"/>
          </a:p>
          <a:p>
            <a:pPr lvl="1"/>
            <a:r>
              <a:rPr lang="en-GB" b="1" i="1" dirty="0" err="1" smtClean="0"/>
              <a:t>fputs</a:t>
            </a:r>
            <a:r>
              <a:rPr lang="tr-TR" b="1" i="1" dirty="0" smtClean="0"/>
              <a:t>(...)</a:t>
            </a:r>
            <a:r>
              <a:rPr lang="en-GB" b="1" i="1" dirty="0" smtClean="0"/>
              <a:t>,puts</a:t>
            </a:r>
            <a:r>
              <a:rPr lang="tr-TR" b="1" i="1" dirty="0" smtClean="0"/>
              <a:t>(...)</a:t>
            </a:r>
            <a:r>
              <a:rPr lang="en-GB" b="1" i="1" dirty="0" smtClean="0"/>
              <a:t>, </a:t>
            </a:r>
            <a:r>
              <a:rPr lang="en-GB" b="1" i="1" dirty="0" err="1" smtClean="0"/>
              <a:t>fgets</a:t>
            </a:r>
            <a:r>
              <a:rPr lang="tr-TR" b="1" i="1" dirty="0" smtClean="0"/>
              <a:t>(...)</a:t>
            </a:r>
            <a:r>
              <a:rPr lang="en-GB" b="1" i="1" dirty="0" smtClean="0"/>
              <a:t>, </a:t>
            </a:r>
            <a:r>
              <a:rPr lang="tr-TR" b="1" dirty="0" smtClean="0"/>
              <a:t>ve kullanımı güvenli olmayan</a:t>
            </a:r>
            <a:r>
              <a:rPr lang="tr-TR" b="1" i="1" dirty="0" smtClean="0"/>
              <a:t> </a:t>
            </a:r>
            <a:r>
              <a:rPr lang="en-GB" b="1" i="1" dirty="0" smtClean="0"/>
              <a:t>gets</a:t>
            </a:r>
            <a:r>
              <a:rPr lang="tr-TR" b="1" i="1" dirty="0" smtClean="0"/>
              <a:t>(...)</a:t>
            </a:r>
            <a:endParaRPr lang="en-GB" b="1" i="1" dirty="0" smtClean="0"/>
          </a:p>
          <a:p>
            <a:r>
              <a:rPr lang="tr-TR" dirty="0" smtClean="0"/>
              <a:t>Bloklar halinde b</a:t>
            </a:r>
            <a:r>
              <a:rPr lang="en-GB" dirty="0" err="1" smtClean="0"/>
              <a:t>inary</a:t>
            </a:r>
            <a:r>
              <a:rPr lang="en-GB" dirty="0" smtClean="0"/>
              <a:t> input/output</a:t>
            </a:r>
            <a:r>
              <a:rPr lang="tr-TR" dirty="0" smtClean="0"/>
              <a:t> için:</a:t>
            </a:r>
            <a:endParaRPr lang="en-GB" dirty="0" smtClean="0"/>
          </a:p>
          <a:p>
            <a:pPr lvl="1"/>
            <a:r>
              <a:rPr lang="en-GB" i="1" dirty="0" smtClean="0"/>
              <a:t> </a:t>
            </a:r>
            <a:r>
              <a:rPr lang="en-GB" b="1" i="1" dirty="0" err="1" smtClean="0"/>
              <a:t>fread</a:t>
            </a:r>
            <a:r>
              <a:rPr lang="tr-TR" b="1" i="1" dirty="0" smtClean="0"/>
              <a:t>(...)</a:t>
            </a:r>
            <a:r>
              <a:rPr lang="en-GB" b="1" i="1" dirty="0" smtClean="0"/>
              <a:t> and </a:t>
            </a:r>
            <a:r>
              <a:rPr lang="en-GB" b="1" i="1" dirty="0" err="1" smtClean="0"/>
              <a:t>fwrite</a:t>
            </a:r>
            <a:r>
              <a:rPr lang="tr-TR" b="1" i="1" dirty="0" smtClean="0"/>
              <a:t>(...)</a:t>
            </a:r>
            <a:endParaRPr lang="en-GB" b="1" i="1" dirty="0" smtClean="0"/>
          </a:p>
          <a:p>
            <a:r>
              <a:rPr lang="en-GB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65032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Eleman Tipi struct Dizi</a:t>
            </a:r>
            <a:r>
              <a:rPr lang="en-US" dirty="0"/>
              <a:t>:</a:t>
            </a:r>
            <a:r>
              <a:rPr lang="tr-TR" dirty="0"/>
              <a:t> Örnek </a:t>
            </a:r>
            <a:r>
              <a:rPr lang="en-US" dirty="0"/>
              <a:t>(</a:t>
            </a:r>
            <a:r>
              <a:rPr lang="tr-TR" dirty="0"/>
              <a:t>diziyeoku</a:t>
            </a:r>
            <a:r>
              <a:rPr lang="en-US" dirty="0"/>
              <a:t>.c)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 smtClean="0"/>
              <a:t>Dizideki öğrenci no ve isimlerini yazdıran fonksiyon: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6200" y="1875472"/>
            <a:ext cx="8991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ogrencileri_yazdir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(){</a:t>
            </a:r>
          </a:p>
          <a:p>
            <a:r>
              <a:rPr lang="nn-NO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nn-NO" b="1" dirty="0">
                <a:solidFill>
                  <a:srgbClr val="7F0055"/>
                </a:solidFill>
                <a:latin typeface="Consolas"/>
              </a:rPr>
              <a:t>for</a:t>
            </a:r>
            <a:r>
              <a:rPr lang="nn-NO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nn-NO" b="1" dirty="0">
                <a:solidFill>
                  <a:srgbClr val="7F0055"/>
                </a:solidFill>
                <a:latin typeface="Consolas"/>
              </a:rPr>
              <a:t>int</a:t>
            </a:r>
            <a:r>
              <a:rPr lang="nn-NO" b="1" dirty="0">
                <a:solidFill>
                  <a:srgbClr val="000000"/>
                </a:solidFill>
                <a:latin typeface="Consolas"/>
              </a:rPr>
              <a:t> i = 0; i &lt; c; i++ ){</a:t>
            </a:r>
          </a:p>
          <a:p>
            <a:r>
              <a:rPr lang="pt-BR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pt-BR" b="1" dirty="0">
                <a:solidFill>
                  <a:srgbClr val="642880"/>
                </a:solidFill>
                <a:latin typeface="Consolas"/>
              </a:rPr>
              <a:t>printf</a:t>
            </a:r>
            <a:r>
              <a:rPr lang="pt-BR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b="1" dirty="0">
                <a:solidFill>
                  <a:srgbClr val="2A00FF"/>
                </a:solidFill>
                <a:latin typeface="Consolas"/>
              </a:rPr>
              <a:t>"%.10s-%.40s\n"</a:t>
            </a:r>
            <a:r>
              <a:rPr lang="pt-BR" b="1" dirty="0">
                <a:solidFill>
                  <a:srgbClr val="000000"/>
                </a:solidFill>
                <a:latin typeface="Consolas"/>
              </a:rPr>
              <a:t>, ogrenciler[i].</a:t>
            </a:r>
            <a:r>
              <a:rPr lang="pt-BR" b="1" dirty="0">
                <a:solidFill>
                  <a:srgbClr val="0000C0"/>
                </a:solidFill>
                <a:latin typeface="Consolas"/>
              </a:rPr>
              <a:t>no</a:t>
            </a:r>
            <a:r>
              <a:rPr lang="pt-BR" b="1" dirty="0">
                <a:solidFill>
                  <a:srgbClr val="000000"/>
                </a:solidFill>
                <a:latin typeface="Consolas"/>
              </a:rPr>
              <a:t>, ogrenciler[i].</a:t>
            </a:r>
            <a:r>
              <a:rPr lang="pt-BR" b="1" dirty="0">
                <a:solidFill>
                  <a:srgbClr val="0000C0"/>
                </a:solidFill>
                <a:latin typeface="Consolas"/>
              </a:rPr>
              <a:t>isim</a:t>
            </a:r>
            <a:r>
              <a:rPr lang="pt-BR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9308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Struct pointer tipli üyeler</a:t>
            </a:r>
            <a:r>
              <a:rPr lang="en-US" dirty="0" smtClean="0"/>
              <a:t>: </a:t>
            </a:r>
            <a:r>
              <a:rPr lang="tr-TR" dirty="0" smtClean="0"/>
              <a:t>Bağlı listeler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852436561"/>
              </p:ext>
            </p:extLst>
          </p:nvPr>
        </p:nvGraphicFramePr>
        <p:xfrm>
          <a:off x="609600" y="685800"/>
          <a:ext cx="8077200" cy="2895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Rectangle 8"/>
          <p:cNvSpPr/>
          <p:nvPr/>
        </p:nvSpPr>
        <p:spPr>
          <a:xfrm>
            <a:off x="1524000" y="3282077"/>
            <a:ext cx="6019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Consolas"/>
            </a:endParaRPr>
          </a:p>
          <a:p>
            <a:r>
              <a:rPr lang="en-US" b="1" dirty="0" err="1">
                <a:solidFill>
                  <a:srgbClr val="7F0055"/>
                </a:solidFill>
                <a:latin typeface="Consolas"/>
              </a:rPr>
              <a:t>struct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5032"/>
                </a:solidFill>
                <a:latin typeface="Consolas"/>
              </a:rPr>
              <a:t>Ogrenci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{</a:t>
            </a:r>
            <a:endParaRPr lang="en-US" b="1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char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tr-TR" b="1" dirty="0" smtClean="0">
                <a:solidFill>
                  <a:srgbClr val="0000C0"/>
                </a:solidFill>
                <a:latin typeface="Consolas"/>
              </a:rPr>
              <a:t>no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[10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], </a:t>
            </a:r>
            <a:r>
              <a:rPr lang="en-US" b="1" dirty="0" err="1" smtClean="0">
                <a:solidFill>
                  <a:srgbClr val="0000C0"/>
                </a:solidFill>
                <a:latin typeface="Consolas"/>
              </a:rPr>
              <a:t>isim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[40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];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 err="1">
                <a:solidFill>
                  <a:srgbClr val="7F0055"/>
                </a:solidFill>
                <a:latin typeface="Consolas"/>
              </a:rPr>
              <a:t>struct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5032"/>
                </a:solidFill>
                <a:latin typeface="Consolas"/>
              </a:rPr>
              <a:t>Ogrenci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*</a:t>
            </a:r>
            <a:r>
              <a:rPr lang="en-US" b="1" dirty="0">
                <a:solidFill>
                  <a:srgbClr val="0000C0"/>
                </a:solidFill>
                <a:latin typeface="Consolas"/>
              </a:rPr>
              <a:t>next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};</a:t>
            </a:r>
            <a:endParaRPr lang="tr-TR" dirty="0" smtClean="0">
              <a:solidFill>
                <a:srgbClr val="000000"/>
              </a:solidFill>
              <a:latin typeface="Consolas"/>
            </a:endParaRPr>
          </a:p>
          <a:p>
            <a:endParaRPr lang="tr-TR" dirty="0">
              <a:solidFill>
                <a:srgbClr val="000000"/>
              </a:solidFill>
              <a:latin typeface="Consolas"/>
            </a:endParaRPr>
          </a:p>
          <a:p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b="1" dirty="0" err="1">
                <a:solidFill>
                  <a:srgbClr val="7F0055"/>
                </a:solidFill>
                <a:latin typeface="Consolas"/>
              </a:rPr>
              <a:t>struct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5032"/>
                </a:solidFill>
                <a:latin typeface="Consolas"/>
              </a:rPr>
              <a:t>Ogrenci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s3 = {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"3"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b="1" u="sng" dirty="0" err="1">
                <a:solidFill>
                  <a:srgbClr val="2A00FF"/>
                </a:solidFill>
                <a:latin typeface="Consolas"/>
              </a:rPr>
              <a:t>Ayse</a:t>
            </a:r>
            <a:r>
              <a:rPr lang="en-US" b="1" u="sng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b="1" u="sng" dirty="0">
                <a:solidFill>
                  <a:srgbClr val="000000"/>
                </a:solidFill>
                <a:latin typeface="Consolas"/>
              </a:rPr>
              <a:t>, NULL};</a:t>
            </a:r>
          </a:p>
          <a:p>
            <a:r>
              <a:rPr lang="en-US" b="1" dirty="0" err="1">
                <a:solidFill>
                  <a:srgbClr val="7F0055"/>
                </a:solidFill>
                <a:latin typeface="Consolas"/>
              </a:rPr>
              <a:t>struct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5032"/>
                </a:solidFill>
                <a:latin typeface="Consolas"/>
              </a:rPr>
              <a:t>Ogrenci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s2 = {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"2"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b="1" u="sng" dirty="0">
                <a:solidFill>
                  <a:srgbClr val="2A00FF"/>
                </a:solidFill>
                <a:latin typeface="Consolas"/>
              </a:rPr>
              <a:t>Ali"</a:t>
            </a:r>
            <a:r>
              <a:rPr lang="en-US" b="1" u="sng" dirty="0">
                <a:solidFill>
                  <a:srgbClr val="000000"/>
                </a:solidFill>
                <a:latin typeface="Consolas"/>
              </a:rPr>
              <a:t>, NULL};</a:t>
            </a:r>
          </a:p>
          <a:p>
            <a:r>
              <a:rPr lang="en-US" b="1" dirty="0" err="1">
                <a:solidFill>
                  <a:srgbClr val="7F0055"/>
                </a:solidFill>
                <a:latin typeface="Consolas"/>
              </a:rPr>
              <a:t>struct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5032"/>
                </a:solidFill>
                <a:latin typeface="Consolas"/>
              </a:rPr>
              <a:t>Ogrenci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s1 = {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"1"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b="1" u="sng" dirty="0">
                <a:solidFill>
                  <a:srgbClr val="2A00FF"/>
                </a:solidFill>
                <a:latin typeface="Consolas"/>
              </a:rPr>
              <a:t>Omer"</a:t>
            </a:r>
            <a:r>
              <a:rPr lang="en-US" b="1" u="sng" dirty="0">
                <a:solidFill>
                  <a:srgbClr val="000000"/>
                </a:solidFill>
                <a:latin typeface="Consolas"/>
              </a:rPr>
              <a:t>, NULL</a:t>
            </a:r>
            <a:r>
              <a:rPr lang="en-US" b="1" u="sng" dirty="0" smtClean="0">
                <a:solidFill>
                  <a:srgbClr val="000000"/>
                </a:solidFill>
                <a:latin typeface="Consolas"/>
              </a:rPr>
              <a:t>};</a:t>
            </a:r>
            <a:endParaRPr lang="en-US" b="1" u="sng" dirty="0">
              <a:solidFill>
                <a:srgbClr val="00000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81730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Struct pointer tipli üyeler</a:t>
            </a:r>
            <a:r>
              <a:rPr lang="en-US" dirty="0"/>
              <a:t>: </a:t>
            </a:r>
            <a:r>
              <a:rPr lang="tr-TR" dirty="0"/>
              <a:t>Bağlı listeler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607351910"/>
              </p:ext>
            </p:extLst>
          </p:nvPr>
        </p:nvGraphicFramePr>
        <p:xfrm>
          <a:off x="609600" y="152400"/>
          <a:ext cx="8077200" cy="2895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Rectangle 8"/>
          <p:cNvSpPr/>
          <p:nvPr/>
        </p:nvSpPr>
        <p:spPr>
          <a:xfrm>
            <a:off x="533400" y="2527280"/>
            <a:ext cx="8229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>
                <a:solidFill>
                  <a:srgbClr val="7F0055"/>
                </a:solidFill>
                <a:latin typeface="Consolas"/>
              </a:rPr>
              <a:t>struct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5032"/>
                </a:solidFill>
                <a:latin typeface="Consolas"/>
              </a:rPr>
              <a:t>Ogrenci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{</a:t>
            </a:r>
            <a:endParaRPr lang="en-US" b="1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char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0000C0"/>
                </a:solidFill>
                <a:latin typeface="Consolas"/>
              </a:rPr>
              <a:t>id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[10], </a:t>
            </a:r>
            <a:r>
              <a:rPr lang="en-US" b="1" dirty="0" err="1" smtClean="0">
                <a:solidFill>
                  <a:srgbClr val="0000C0"/>
                </a:solidFill>
                <a:latin typeface="Consolas"/>
              </a:rPr>
              <a:t>isim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[40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];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 err="1">
                <a:solidFill>
                  <a:srgbClr val="7F0055"/>
                </a:solidFill>
                <a:latin typeface="Consolas"/>
              </a:rPr>
              <a:t>struct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5032"/>
                </a:solidFill>
                <a:latin typeface="Consolas"/>
              </a:rPr>
              <a:t>Ogrenci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*</a:t>
            </a:r>
            <a:r>
              <a:rPr lang="en-US" b="1" dirty="0">
                <a:solidFill>
                  <a:srgbClr val="0000C0"/>
                </a:solidFill>
                <a:latin typeface="Consolas"/>
              </a:rPr>
              <a:t>next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};</a:t>
            </a:r>
          </a:p>
          <a:p>
            <a:r>
              <a:rPr lang="en-US" b="1" dirty="0" err="1" smtClean="0">
                <a:solidFill>
                  <a:srgbClr val="7F0055"/>
                </a:solidFill>
                <a:latin typeface="Consolas"/>
              </a:rPr>
              <a:t>struct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5032"/>
                </a:solidFill>
                <a:latin typeface="Consolas"/>
              </a:rPr>
              <a:t>Ogrenci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s3 = {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"3"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b="1" u="sng" dirty="0" err="1">
                <a:solidFill>
                  <a:srgbClr val="2A00FF"/>
                </a:solidFill>
                <a:latin typeface="Consolas"/>
              </a:rPr>
              <a:t>Ayse</a:t>
            </a:r>
            <a:r>
              <a:rPr lang="en-US" b="1" u="sng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b="1" u="sng" dirty="0">
                <a:solidFill>
                  <a:srgbClr val="000000"/>
                </a:solidFill>
                <a:latin typeface="Consolas"/>
              </a:rPr>
              <a:t>, NULL};</a:t>
            </a:r>
          </a:p>
          <a:p>
            <a:r>
              <a:rPr lang="en-US" b="1" dirty="0" err="1">
                <a:solidFill>
                  <a:srgbClr val="7F0055"/>
                </a:solidFill>
                <a:latin typeface="Consolas"/>
              </a:rPr>
              <a:t>struct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5032"/>
                </a:solidFill>
                <a:latin typeface="Consolas"/>
              </a:rPr>
              <a:t>Ogrenci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s2 = {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"2"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b="1" u="sng" dirty="0">
                <a:solidFill>
                  <a:srgbClr val="2A00FF"/>
                </a:solidFill>
                <a:latin typeface="Consolas"/>
              </a:rPr>
              <a:t>Ali"</a:t>
            </a:r>
            <a:r>
              <a:rPr lang="en-US" b="1" u="sng" dirty="0">
                <a:solidFill>
                  <a:srgbClr val="000000"/>
                </a:solidFill>
                <a:latin typeface="Consolas"/>
              </a:rPr>
              <a:t>, NULL};</a:t>
            </a:r>
          </a:p>
          <a:p>
            <a:r>
              <a:rPr lang="en-US" b="1" dirty="0" err="1">
                <a:solidFill>
                  <a:srgbClr val="7F0055"/>
                </a:solidFill>
                <a:latin typeface="Consolas"/>
              </a:rPr>
              <a:t>struct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5032"/>
                </a:solidFill>
                <a:latin typeface="Consolas"/>
              </a:rPr>
              <a:t>Ogrenci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s1 = {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"1"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b="1" u="sng" dirty="0">
                <a:solidFill>
                  <a:srgbClr val="2A00FF"/>
                </a:solidFill>
                <a:latin typeface="Consolas"/>
              </a:rPr>
              <a:t>Omer"</a:t>
            </a:r>
            <a:r>
              <a:rPr lang="en-US" b="1" u="sng" dirty="0">
                <a:solidFill>
                  <a:srgbClr val="000000"/>
                </a:solidFill>
                <a:latin typeface="Consolas"/>
              </a:rPr>
              <a:t>, NULL</a:t>
            </a:r>
            <a:r>
              <a:rPr lang="en-US" b="1" u="sng" dirty="0" smtClean="0">
                <a:solidFill>
                  <a:srgbClr val="000000"/>
                </a:solidFill>
                <a:latin typeface="Consolas"/>
              </a:rPr>
              <a:t>};</a:t>
            </a:r>
          </a:p>
          <a:p>
            <a:endParaRPr lang="tr-TR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s1.</a:t>
            </a:r>
            <a:r>
              <a:rPr lang="en-US" dirty="0" smtClean="0">
                <a:solidFill>
                  <a:srgbClr val="0000C0"/>
                </a:solidFill>
                <a:latin typeface="Consolas"/>
              </a:rPr>
              <a:t>next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= &amp;s2;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s2.</a:t>
            </a:r>
            <a:r>
              <a:rPr lang="en-US" dirty="0">
                <a:solidFill>
                  <a:srgbClr val="0000C0"/>
                </a:solidFill>
                <a:latin typeface="Consolas"/>
              </a:rPr>
              <a:t>next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&amp;s3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;</a:t>
            </a:r>
            <a:endParaRPr lang="tr-TR" dirty="0" smtClean="0">
              <a:solidFill>
                <a:srgbClr val="000000"/>
              </a:solidFill>
              <a:latin typeface="Consolas"/>
            </a:endParaRPr>
          </a:p>
          <a:p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b="1" dirty="0" err="1">
                <a:solidFill>
                  <a:srgbClr val="642880"/>
                </a:solidFill>
                <a:latin typeface="Consolas"/>
              </a:rPr>
              <a:t>printf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"%.10s-%.40s\n"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s1.no, s1.</a:t>
            </a:r>
            <a:r>
              <a:rPr lang="en-US" b="1" dirty="0" smtClean="0">
                <a:solidFill>
                  <a:srgbClr val="0000C0"/>
                </a:solidFill>
                <a:latin typeface="Consolas"/>
              </a:rPr>
              <a:t>isim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b="1" dirty="0" err="1">
                <a:solidFill>
                  <a:srgbClr val="642880"/>
                </a:solidFill>
                <a:latin typeface="Consolas"/>
              </a:rPr>
              <a:t>printf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"%.10s-%.40s\n"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, s1.</a:t>
            </a:r>
            <a:r>
              <a:rPr lang="en-US" b="1" dirty="0">
                <a:solidFill>
                  <a:srgbClr val="0000C0"/>
                </a:solidFill>
                <a:latin typeface="Consolas"/>
              </a:rPr>
              <a:t>next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-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&gt;</a:t>
            </a:r>
            <a:r>
              <a:rPr lang="en-US" b="1" dirty="0" smtClean="0">
                <a:solidFill>
                  <a:srgbClr val="0000C0"/>
                </a:solidFill>
                <a:latin typeface="Consolas"/>
              </a:rPr>
              <a:t>no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s1.</a:t>
            </a:r>
            <a:r>
              <a:rPr lang="en-US" b="1" dirty="0">
                <a:solidFill>
                  <a:srgbClr val="0000C0"/>
                </a:solidFill>
                <a:latin typeface="Consolas"/>
              </a:rPr>
              <a:t>next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-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&gt;</a:t>
            </a:r>
            <a:r>
              <a:rPr lang="en-US" b="1" dirty="0" err="1" smtClean="0">
                <a:solidFill>
                  <a:srgbClr val="0000C0"/>
                </a:solidFill>
                <a:latin typeface="Consolas"/>
              </a:rPr>
              <a:t>isim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b="1" dirty="0" err="1">
                <a:solidFill>
                  <a:srgbClr val="642880"/>
                </a:solidFill>
                <a:latin typeface="Consolas"/>
              </a:rPr>
              <a:t>printf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"%.10s-%.40s\n"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, s1.</a:t>
            </a:r>
            <a:r>
              <a:rPr lang="en-US" b="1" dirty="0">
                <a:solidFill>
                  <a:srgbClr val="0000C0"/>
                </a:solidFill>
                <a:latin typeface="Consolas"/>
              </a:rPr>
              <a:t>next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-&gt;</a:t>
            </a:r>
            <a:r>
              <a:rPr lang="en-US" b="1" dirty="0">
                <a:solidFill>
                  <a:srgbClr val="0000C0"/>
                </a:solidFill>
                <a:latin typeface="Consolas"/>
              </a:rPr>
              <a:t>next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-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&gt;</a:t>
            </a:r>
            <a:r>
              <a:rPr lang="en-US" b="1" dirty="0" smtClean="0">
                <a:solidFill>
                  <a:srgbClr val="0000C0"/>
                </a:solidFill>
                <a:latin typeface="Consolas"/>
              </a:rPr>
              <a:t>no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s1.</a:t>
            </a:r>
            <a:r>
              <a:rPr lang="en-US" b="1" dirty="0">
                <a:solidFill>
                  <a:srgbClr val="0000C0"/>
                </a:solidFill>
                <a:latin typeface="Consolas"/>
              </a:rPr>
              <a:t>next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-&gt;</a:t>
            </a:r>
            <a:r>
              <a:rPr lang="en-US" b="1" dirty="0">
                <a:solidFill>
                  <a:srgbClr val="0000C0"/>
                </a:solidFill>
                <a:latin typeface="Consolas"/>
              </a:rPr>
              <a:t>next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-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&gt;</a:t>
            </a:r>
            <a:r>
              <a:rPr lang="en-US" b="1" dirty="0" err="1" smtClean="0">
                <a:solidFill>
                  <a:srgbClr val="0000C0"/>
                </a:solidFill>
                <a:latin typeface="Consolas"/>
              </a:rPr>
              <a:t>isim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);</a:t>
            </a:r>
            <a:endParaRPr lang="en-US" b="1" dirty="0">
              <a:solidFill>
                <a:srgbClr val="00000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26452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Struct pointer tipli üyeler</a:t>
            </a:r>
            <a:r>
              <a:rPr lang="en-US" dirty="0"/>
              <a:t>: </a:t>
            </a:r>
            <a:r>
              <a:rPr lang="tr-TR" dirty="0"/>
              <a:t>Bağlı listeler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 smtClean="0"/>
              <a:t>Listede İlerleme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33400" y="1371600"/>
            <a:ext cx="8229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>
                <a:solidFill>
                  <a:srgbClr val="7F0055"/>
                </a:solidFill>
                <a:latin typeface="Consolas"/>
              </a:rPr>
              <a:t>struct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5032"/>
                </a:solidFill>
                <a:latin typeface="Consolas"/>
              </a:rPr>
              <a:t>Ogrenci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{</a:t>
            </a:r>
            <a:endParaRPr lang="en-US" b="1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char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0000C0"/>
                </a:solidFill>
                <a:latin typeface="Consolas"/>
              </a:rPr>
              <a:t>id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[10], </a:t>
            </a:r>
            <a:r>
              <a:rPr lang="en-US" b="1" dirty="0" err="1" smtClean="0">
                <a:solidFill>
                  <a:srgbClr val="0000C0"/>
                </a:solidFill>
                <a:latin typeface="Consolas"/>
              </a:rPr>
              <a:t>isim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[40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];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 err="1">
                <a:solidFill>
                  <a:srgbClr val="7F0055"/>
                </a:solidFill>
                <a:latin typeface="Consolas"/>
              </a:rPr>
              <a:t>struct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5032"/>
                </a:solidFill>
                <a:latin typeface="Consolas"/>
              </a:rPr>
              <a:t>Ogrenci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*</a:t>
            </a:r>
            <a:r>
              <a:rPr lang="en-US" b="1" dirty="0">
                <a:solidFill>
                  <a:srgbClr val="0000C0"/>
                </a:solidFill>
                <a:latin typeface="Consolas"/>
              </a:rPr>
              <a:t>next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};</a:t>
            </a:r>
          </a:p>
          <a:p>
            <a:r>
              <a:rPr lang="en-US" b="1" dirty="0" err="1">
                <a:solidFill>
                  <a:srgbClr val="7F0055"/>
                </a:solidFill>
                <a:latin typeface="Consolas"/>
              </a:rPr>
              <a:t>struct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5032"/>
                </a:solidFill>
                <a:latin typeface="Consolas"/>
              </a:rPr>
              <a:t>Ogrenci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s3 = {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"3"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b="1" u="sng" dirty="0" err="1">
                <a:solidFill>
                  <a:srgbClr val="2A00FF"/>
                </a:solidFill>
                <a:latin typeface="Consolas"/>
              </a:rPr>
              <a:t>Ayse</a:t>
            </a:r>
            <a:r>
              <a:rPr lang="en-US" b="1" u="sng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b="1" u="sng" dirty="0">
                <a:solidFill>
                  <a:srgbClr val="000000"/>
                </a:solidFill>
                <a:latin typeface="Consolas"/>
              </a:rPr>
              <a:t>, NULL};</a:t>
            </a:r>
          </a:p>
          <a:p>
            <a:r>
              <a:rPr lang="en-US" b="1" dirty="0" err="1">
                <a:solidFill>
                  <a:srgbClr val="7F0055"/>
                </a:solidFill>
                <a:latin typeface="Consolas"/>
              </a:rPr>
              <a:t>struct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5032"/>
                </a:solidFill>
                <a:latin typeface="Consolas"/>
              </a:rPr>
              <a:t>Ogrenci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s2 = {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"2"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b="1" u="sng" dirty="0">
                <a:solidFill>
                  <a:srgbClr val="2A00FF"/>
                </a:solidFill>
                <a:latin typeface="Consolas"/>
              </a:rPr>
              <a:t>Ali"</a:t>
            </a:r>
            <a:r>
              <a:rPr lang="en-US" b="1" u="sng" dirty="0">
                <a:solidFill>
                  <a:srgbClr val="000000"/>
                </a:solidFill>
                <a:latin typeface="Consolas"/>
              </a:rPr>
              <a:t>, NULL};</a:t>
            </a:r>
          </a:p>
          <a:p>
            <a:r>
              <a:rPr lang="en-US" b="1" dirty="0" err="1">
                <a:solidFill>
                  <a:srgbClr val="7F0055"/>
                </a:solidFill>
                <a:latin typeface="Consolas"/>
              </a:rPr>
              <a:t>struct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5032"/>
                </a:solidFill>
                <a:latin typeface="Consolas"/>
              </a:rPr>
              <a:t>Ogrenci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s1 = {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"1"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b="1" u="sng" dirty="0">
                <a:solidFill>
                  <a:srgbClr val="2A00FF"/>
                </a:solidFill>
                <a:latin typeface="Consolas"/>
              </a:rPr>
              <a:t>Omer"</a:t>
            </a:r>
            <a:r>
              <a:rPr lang="en-US" b="1" u="sng" dirty="0">
                <a:solidFill>
                  <a:srgbClr val="000000"/>
                </a:solidFill>
                <a:latin typeface="Consolas"/>
              </a:rPr>
              <a:t>, NULL</a:t>
            </a:r>
            <a:r>
              <a:rPr lang="en-US" b="1" u="sng" dirty="0" smtClean="0">
                <a:solidFill>
                  <a:srgbClr val="000000"/>
                </a:solidFill>
                <a:latin typeface="Consolas"/>
              </a:rPr>
              <a:t>};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s1.</a:t>
            </a:r>
            <a:r>
              <a:rPr lang="en-US" dirty="0">
                <a:solidFill>
                  <a:srgbClr val="0000C0"/>
                </a:solidFill>
                <a:latin typeface="Consolas"/>
              </a:rPr>
              <a:t>next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&amp;s2;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s2.</a:t>
            </a:r>
            <a:r>
              <a:rPr lang="en-US" dirty="0">
                <a:solidFill>
                  <a:srgbClr val="0000C0"/>
                </a:solidFill>
                <a:latin typeface="Consolas"/>
              </a:rPr>
              <a:t>next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&amp;s3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endParaRPr lang="en-US" dirty="0" smtClean="0">
              <a:solidFill>
                <a:srgbClr val="000000"/>
              </a:solidFill>
              <a:latin typeface="Consolas"/>
            </a:endParaRPr>
          </a:p>
          <a:p>
            <a:endParaRPr lang="tr-TR" b="1" dirty="0" smtClean="0">
              <a:solidFill>
                <a:srgbClr val="7F0055"/>
              </a:solidFill>
              <a:latin typeface="Consolas"/>
            </a:endParaRPr>
          </a:p>
          <a:p>
            <a:r>
              <a:rPr lang="en-US" b="1" dirty="0" err="1" smtClean="0">
                <a:solidFill>
                  <a:srgbClr val="7F0055"/>
                </a:solidFill>
                <a:latin typeface="Consolas"/>
              </a:rPr>
              <a:t>struct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5032"/>
                </a:solidFill>
                <a:latin typeface="Consolas"/>
              </a:rPr>
              <a:t>Ogrenci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*temp = &amp;s1;</a:t>
            </a:r>
          </a:p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while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(temp != NULL){</a:t>
            </a:r>
          </a:p>
          <a:p>
            <a:r>
              <a:rPr lang="en-US" b="1" dirty="0" smtClean="0">
                <a:solidFill>
                  <a:srgbClr val="642880"/>
                </a:solidFill>
                <a:latin typeface="Consolas"/>
              </a:rPr>
              <a:t>    </a:t>
            </a:r>
            <a:r>
              <a:rPr lang="en-US" b="1" dirty="0" err="1" smtClean="0">
                <a:solidFill>
                  <a:srgbClr val="642880"/>
                </a:solidFill>
                <a:latin typeface="Consolas"/>
              </a:rPr>
              <a:t>printf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"%.10s-%.40s\n"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, temp-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&gt;</a:t>
            </a:r>
            <a:r>
              <a:rPr lang="en-US" b="1" dirty="0" smtClean="0">
                <a:solidFill>
                  <a:srgbClr val="0000C0"/>
                </a:solidFill>
                <a:latin typeface="Consolas"/>
              </a:rPr>
              <a:t>no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temp-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&gt;</a:t>
            </a:r>
            <a:r>
              <a:rPr lang="en-US" b="1" dirty="0" err="1" smtClean="0">
                <a:solidFill>
                  <a:srgbClr val="0000C0"/>
                </a:solidFill>
                <a:latin typeface="Consolas"/>
              </a:rPr>
              <a:t>isim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 temp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= temp-&gt;</a:t>
            </a:r>
            <a:r>
              <a:rPr lang="en-US" dirty="0">
                <a:solidFill>
                  <a:srgbClr val="0000C0"/>
                </a:solidFill>
                <a:latin typeface="Consolas"/>
              </a:rPr>
              <a:t>next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  <a:endParaRPr lang="en-US" b="1" dirty="0">
              <a:solidFill>
                <a:srgbClr val="00000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498768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Bağlı Listeler</a:t>
            </a:r>
            <a:r>
              <a:rPr lang="en-US" dirty="0" smtClean="0"/>
              <a:t>: </a:t>
            </a:r>
            <a:r>
              <a:rPr lang="tr-TR" dirty="0" smtClean="0"/>
              <a:t>yeni bir </a:t>
            </a:r>
            <a:r>
              <a:rPr lang="en-US" dirty="0" err="1" smtClean="0"/>
              <a:t>Ogrenci</a:t>
            </a:r>
            <a:r>
              <a:rPr lang="tr-TR" dirty="0" smtClean="0"/>
              <a:t>yi sona ekleme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28600" y="720090"/>
            <a:ext cx="8839200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>
              <a:latin typeface="Consolas"/>
            </a:endParaRPr>
          </a:p>
          <a:p>
            <a:r>
              <a:rPr lang="en-US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main(){</a:t>
            </a:r>
          </a:p>
          <a:p>
            <a:r>
              <a:rPr lang="en-US" sz="1600" b="1" dirty="0" smtClean="0">
                <a:solidFill>
                  <a:srgbClr val="7F0055"/>
                </a:solidFill>
                <a:latin typeface="Consolas"/>
              </a:rPr>
              <a:t>    </a:t>
            </a:r>
            <a:r>
              <a:rPr lang="en-US" sz="1600" b="1" dirty="0" err="1" smtClean="0">
                <a:solidFill>
                  <a:srgbClr val="7F0055"/>
                </a:solidFill>
                <a:latin typeface="Consolas"/>
              </a:rPr>
              <a:t>struct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 err="1" smtClean="0">
                <a:solidFill>
                  <a:srgbClr val="005032"/>
                </a:solidFill>
                <a:latin typeface="Consolas"/>
              </a:rPr>
              <a:t>Ogrenci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{</a:t>
            </a:r>
            <a:endParaRPr lang="en-US" sz="1600" b="1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600" b="1" dirty="0" smtClean="0">
                <a:solidFill>
                  <a:srgbClr val="7F0055"/>
                </a:solidFill>
                <a:latin typeface="Consolas"/>
              </a:rPr>
              <a:t>char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0000C0"/>
                </a:solidFill>
                <a:latin typeface="Consolas"/>
              </a:rPr>
              <a:t>id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[10], </a:t>
            </a:r>
            <a:r>
              <a:rPr lang="en-US" sz="1600" b="1" dirty="0" err="1" smtClean="0">
                <a:solidFill>
                  <a:srgbClr val="0000C0"/>
                </a:solidFill>
                <a:latin typeface="Consolas"/>
              </a:rPr>
              <a:t>isim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[40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];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600" b="1" dirty="0" err="1" smtClean="0">
                <a:solidFill>
                  <a:srgbClr val="7F0055"/>
                </a:solidFill>
                <a:latin typeface="Consolas"/>
              </a:rPr>
              <a:t>struct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 err="1" smtClean="0">
                <a:solidFill>
                  <a:srgbClr val="005032"/>
                </a:solidFill>
                <a:latin typeface="Consolas"/>
              </a:rPr>
              <a:t>Ogrenci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*</a:t>
            </a:r>
            <a:r>
              <a:rPr lang="en-US" sz="1600" b="1" dirty="0">
                <a:solidFill>
                  <a:srgbClr val="0000C0"/>
                </a:solidFill>
                <a:latin typeface="Consolas"/>
              </a:rPr>
              <a:t>next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   }   s3 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= {</a:t>
            </a:r>
            <a:r>
              <a:rPr lang="en-US" sz="1600" dirty="0">
                <a:solidFill>
                  <a:srgbClr val="2A00FF"/>
                </a:solidFill>
                <a:latin typeface="Consolas"/>
              </a:rPr>
              <a:t>"3"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60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600" u="sng" dirty="0" err="1">
                <a:solidFill>
                  <a:srgbClr val="2A00FF"/>
                </a:solidFill>
                <a:latin typeface="Consolas"/>
              </a:rPr>
              <a:t>Ayse</a:t>
            </a:r>
            <a:r>
              <a:rPr lang="en-US" sz="1600" u="sng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600" u="sng" dirty="0">
                <a:solidFill>
                  <a:srgbClr val="000000"/>
                </a:solidFill>
                <a:latin typeface="Consolas"/>
              </a:rPr>
              <a:t>, NULL}, 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       s2 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= {</a:t>
            </a:r>
            <a:r>
              <a:rPr lang="en-US" sz="1600" dirty="0">
                <a:solidFill>
                  <a:srgbClr val="2A00FF"/>
                </a:solidFill>
                <a:latin typeface="Consolas"/>
              </a:rPr>
              <a:t>"2"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60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600" u="sng" dirty="0">
                <a:solidFill>
                  <a:srgbClr val="2A00FF"/>
                </a:solidFill>
                <a:latin typeface="Consolas"/>
              </a:rPr>
              <a:t>Ali"</a:t>
            </a:r>
            <a:r>
              <a:rPr lang="en-US" sz="1600" u="sng" dirty="0">
                <a:solidFill>
                  <a:srgbClr val="000000"/>
                </a:solidFill>
                <a:latin typeface="Consolas"/>
              </a:rPr>
              <a:t>, &amp;s3}, 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       s1 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= {</a:t>
            </a:r>
            <a:r>
              <a:rPr lang="en-US" sz="1600" dirty="0">
                <a:solidFill>
                  <a:srgbClr val="2A00FF"/>
                </a:solidFill>
                <a:latin typeface="Consolas"/>
              </a:rPr>
              <a:t>"1"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60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600" u="sng" dirty="0">
                <a:solidFill>
                  <a:srgbClr val="2A00FF"/>
                </a:solidFill>
                <a:latin typeface="Consolas"/>
              </a:rPr>
              <a:t>Omer"</a:t>
            </a:r>
            <a:r>
              <a:rPr lang="en-US" sz="1600" u="sng" dirty="0">
                <a:solidFill>
                  <a:srgbClr val="000000"/>
                </a:solidFill>
                <a:latin typeface="Consolas"/>
              </a:rPr>
              <a:t>, &amp;s2};</a:t>
            </a:r>
          </a:p>
          <a:p>
            <a:endParaRPr lang="en-US" sz="1600" dirty="0" smtClean="0">
              <a:latin typeface="Consolas"/>
            </a:endParaRPr>
          </a:p>
          <a:p>
            <a:endParaRPr lang="en-US" sz="1600" dirty="0">
              <a:latin typeface="Consolas"/>
            </a:endParaRPr>
          </a:p>
          <a:p>
            <a:r>
              <a:rPr lang="en-US" sz="1600" b="1" dirty="0" smtClean="0">
                <a:solidFill>
                  <a:srgbClr val="7F0055"/>
                </a:solidFill>
                <a:latin typeface="Consolas"/>
              </a:rPr>
              <a:t>    </a:t>
            </a:r>
            <a:r>
              <a:rPr lang="en-US" sz="1600" b="1" dirty="0" err="1" smtClean="0">
                <a:solidFill>
                  <a:srgbClr val="7F0055"/>
                </a:solidFill>
                <a:latin typeface="Consolas"/>
              </a:rPr>
              <a:t>struct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 err="1" smtClean="0">
                <a:solidFill>
                  <a:srgbClr val="005032"/>
                </a:solidFill>
                <a:latin typeface="Consolas"/>
              </a:rPr>
              <a:t>Ogrenci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*s4 = (</a:t>
            </a:r>
            <a:r>
              <a:rPr lang="en-US" sz="1600" b="1" dirty="0" err="1">
                <a:solidFill>
                  <a:srgbClr val="7F0055"/>
                </a:solidFill>
                <a:latin typeface="Consolas"/>
              </a:rPr>
              <a:t>struct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 err="1" smtClean="0">
                <a:solidFill>
                  <a:srgbClr val="005032"/>
                </a:solidFill>
                <a:latin typeface="Consolas"/>
              </a:rPr>
              <a:t>Ogrenci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*) </a:t>
            </a:r>
            <a:r>
              <a:rPr lang="en-US" sz="1600" b="1" dirty="0" err="1">
                <a:solidFill>
                  <a:srgbClr val="642880"/>
                </a:solidFill>
                <a:latin typeface="Consolas"/>
              </a:rPr>
              <a:t>malloc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b="1" dirty="0" err="1">
                <a:solidFill>
                  <a:srgbClr val="7F0055"/>
                </a:solidFill>
                <a:latin typeface="Consolas"/>
              </a:rPr>
              <a:t>sizeof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b="1" dirty="0" err="1">
                <a:solidFill>
                  <a:srgbClr val="7F0055"/>
                </a:solidFill>
                <a:latin typeface="Consolas"/>
              </a:rPr>
              <a:t>struct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 err="1" smtClean="0">
                <a:solidFill>
                  <a:srgbClr val="005032"/>
                </a:solidFill>
                <a:latin typeface="Consolas"/>
              </a:rPr>
              <a:t>Ogrenci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));</a:t>
            </a:r>
            <a:endParaRPr lang="en-US" sz="1600" b="1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b="1" dirty="0" smtClean="0">
                <a:solidFill>
                  <a:srgbClr val="642880"/>
                </a:solidFill>
                <a:latin typeface="Consolas"/>
              </a:rPr>
              <a:t>    </a:t>
            </a:r>
            <a:r>
              <a:rPr lang="en-US" sz="1600" b="1" dirty="0" err="1" smtClean="0">
                <a:solidFill>
                  <a:srgbClr val="642880"/>
                </a:solidFill>
                <a:latin typeface="Consolas"/>
              </a:rPr>
              <a:t>strncpy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(s4-&gt;</a:t>
            </a:r>
            <a:r>
              <a:rPr lang="en-US" sz="1600" b="1" dirty="0" smtClean="0">
                <a:solidFill>
                  <a:srgbClr val="0000C0"/>
                </a:solidFill>
                <a:latin typeface="Consolas"/>
              </a:rPr>
              <a:t>no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1600" b="1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600" b="1" dirty="0">
                <a:solidFill>
                  <a:srgbClr val="2A00FF"/>
                </a:solidFill>
                <a:latin typeface="Consolas"/>
              </a:rPr>
              <a:t>4"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, 10);</a:t>
            </a:r>
          </a:p>
          <a:p>
            <a:r>
              <a:rPr lang="en-US" sz="1600" b="1" dirty="0" smtClean="0">
                <a:solidFill>
                  <a:srgbClr val="642880"/>
                </a:solidFill>
                <a:latin typeface="Consolas"/>
              </a:rPr>
              <a:t>    </a:t>
            </a:r>
            <a:r>
              <a:rPr lang="en-US" sz="1600" b="1" dirty="0" err="1" smtClean="0">
                <a:solidFill>
                  <a:srgbClr val="642880"/>
                </a:solidFill>
                <a:latin typeface="Consolas"/>
              </a:rPr>
              <a:t>strncpy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(s4-&gt;</a:t>
            </a:r>
            <a:r>
              <a:rPr lang="en-US" sz="1600" b="1" dirty="0" err="1" smtClean="0">
                <a:solidFill>
                  <a:srgbClr val="0000C0"/>
                </a:solidFill>
                <a:latin typeface="Consolas"/>
              </a:rPr>
              <a:t>isim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1600" b="1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600" b="1" u="sng" dirty="0" err="1">
                <a:solidFill>
                  <a:srgbClr val="2A00FF"/>
                </a:solidFill>
                <a:latin typeface="Consolas"/>
              </a:rPr>
              <a:t>Fatma</a:t>
            </a:r>
            <a:r>
              <a:rPr lang="en-US" sz="1600" b="1" u="sng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600" b="1" u="sng" dirty="0">
                <a:solidFill>
                  <a:srgbClr val="000000"/>
                </a:solidFill>
                <a:latin typeface="Consolas"/>
              </a:rPr>
              <a:t>, 40);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   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  s4-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&gt;</a:t>
            </a:r>
            <a:r>
              <a:rPr lang="en-US" sz="1600" dirty="0">
                <a:solidFill>
                  <a:srgbClr val="0000C0"/>
                </a:solidFill>
                <a:latin typeface="Consolas"/>
              </a:rPr>
              <a:t>next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= NULL;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   s3.</a:t>
            </a:r>
            <a:r>
              <a:rPr lang="en-US" sz="1600" dirty="0" smtClean="0">
                <a:solidFill>
                  <a:srgbClr val="0000C0"/>
                </a:solidFill>
                <a:latin typeface="Consolas"/>
              </a:rPr>
              <a:t>next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= s4;</a:t>
            </a:r>
          </a:p>
          <a:p>
            <a:endParaRPr lang="en-US" sz="1600" b="1" dirty="0" smtClean="0">
              <a:solidFill>
                <a:srgbClr val="7F0055"/>
              </a:solidFill>
              <a:latin typeface="Consolas"/>
            </a:endParaRPr>
          </a:p>
          <a:p>
            <a:r>
              <a:rPr lang="en-US" sz="1600" b="1" dirty="0" smtClean="0">
                <a:solidFill>
                  <a:srgbClr val="7F0055"/>
                </a:solidFill>
                <a:latin typeface="Consolas"/>
              </a:rPr>
              <a:t>    </a:t>
            </a:r>
            <a:r>
              <a:rPr lang="en-US" sz="1600" b="1" dirty="0" err="1" smtClean="0">
                <a:solidFill>
                  <a:srgbClr val="7F0055"/>
                </a:solidFill>
                <a:latin typeface="Consolas"/>
              </a:rPr>
              <a:t>struct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 err="1" smtClean="0">
                <a:solidFill>
                  <a:srgbClr val="005032"/>
                </a:solidFill>
                <a:latin typeface="Consolas"/>
              </a:rPr>
              <a:t>Ogrenci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*temp = &amp;s1;</a:t>
            </a:r>
          </a:p>
          <a:p>
            <a:r>
              <a:rPr lang="en-US" sz="1600" b="1" dirty="0" smtClean="0">
                <a:solidFill>
                  <a:srgbClr val="7F0055"/>
                </a:solidFill>
                <a:latin typeface="Consolas"/>
              </a:rPr>
              <a:t>    while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(temp 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!= NULL){</a:t>
            </a:r>
          </a:p>
          <a:p>
            <a:r>
              <a:rPr lang="en-US" sz="1600" b="1" dirty="0" smtClean="0">
                <a:solidFill>
                  <a:srgbClr val="642880"/>
                </a:solidFill>
                <a:latin typeface="Consolas"/>
              </a:rPr>
              <a:t>        </a:t>
            </a:r>
            <a:r>
              <a:rPr lang="en-US" sz="1600" b="1" dirty="0" err="1" smtClean="0">
                <a:solidFill>
                  <a:srgbClr val="642880"/>
                </a:solidFill>
                <a:latin typeface="Consolas"/>
              </a:rPr>
              <a:t>printf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b="1" dirty="0">
                <a:solidFill>
                  <a:srgbClr val="2A00FF"/>
                </a:solidFill>
                <a:latin typeface="Consolas"/>
              </a:rPr>
              <a:t>"%.10s-%.40s\n"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, temp-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&gt;</a:t>
            </a:r>
            <a:r>
              <a:rPr lang="en-US" sz="1600" b="1" dirty="0" smtClean="0">
                <a:solidFill>
                  <a:srgbClr val="0000C0"/>
                </a:solidFill>
                <a:latin typeface="Consolas"/>
              </a:rPr>
              <a:t>no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temp-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&gt;</a:t>
            </a:r>
            <a:r>
              <a:rPr lang="en-US" sz="1600" b="1" dirty="0" err="1" smtClean="0">
                <a:solidFill>
                  <a:srgbClr val="0000C0"/>
                </a:solidFill>
                <a:latin typeface="Consolas"/>
              </a:rPr>
              <a:t>isim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       temp 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= temp-&gt;</a:t>
            </a:r>
            <a:r>
              <a:rPr lang="en-US" sz="1600" dirty="0">
                <a:solidFill>
                  <a:srgbClr val="0000C0"/>
                </a:solidFill>
                <a:latin typeface="Consolas"/>
              </a:rPr>
              <a:t>next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   }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b="1" dirty="0" smtClean="0">
                <a:solidFill>
                  <a:srgbClr val="7F0055"/>
                </a:solidFill>
                <a:latin typeface="Consolas"/>
              </a:rPr>
              <a:t>    return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0;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endParaRPr lang="en-US" sz="1600" dirty="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184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Örnek</a:t>
            </a:r>
            <a:r>
              <a:rPr lang="en-US" dirty="0" smtClean="0"/>
              <a:t>:list</a:t>
            </a:r>
            <a:r>
              <a:rPr lang="tr-TR" dirty="0" smtClean="0"/>
              <a:t>eyeoku</a:t>
            </a:r>
            <a:r>
              <a:rPr lang="en-US" dirty="0" smtClean="0"/>
              <a:t>.c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 smtClean="0"/>
              <a:t>o</a:t>
            </a:r>
            <a:r>
              <a:rPr lang="en-US" dirty="0" smtClean="0"/>
              <a:t>grenci.txt</a:t>
            </a:r>
            <a:r>
              <a:rPr lang="tr-TR" dirty="0" smtClean="0"/>
              <a:t> dosyasından öğrencilerin isim ve nolarını listeye okuyup yazdıran bir program yazınız.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76400" y="2194679"/>
            <a:ext cx="68580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7F0055"/>
                </a:solidFill>
                <a:latin typeface="Consolas"/>
              </a:rPr>
              <a:t>struct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5032"/>
                </a:solidFill>
                <a:latin typeface="Consolas"/>
              </a:rPr>
              <a:t>Ogrenci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char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0000C0"/>
                </a:solidFill>
                <a:latin typeface="Consolas"/>
              </a:rPr>
              <a:t>no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[10], </a:t>
            </a:r>
            <a:r>
              <a:rPr lang="en-US" b="1" dirty="0" err="1">
                <a:solidFill>
                  <a:srgbClr val="0000C0"/>
                </a:solidFill>
                <a:latin typeface="Consolas"/>
              </a:rPr>
              <a:t>isim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[40];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 err="1">
                <a:solidFill>
                  <a:srgbClr val="7F0055"/>
                </a:solidFill>
                <a:latin typeface="Consolas"/>
              </a:rPr>
              <a:t>struct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5032"/>
                </a:solidFill>
                <a:latin typeface="Consolas"/>
              </a:rPr>
              <a:t>Ogrenci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*</a:t>
            </a:r>
            <a:r>
              <a:rPr lang="en-US" b="1" dirty="0">
                <a:solidFill>
                  <a:srgbClr val="0000C0"/>
                </a:solidFill>
                <a:latin typeface="Consolas"/>
              </a:rPr>
              <a:t>next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;       </a:t>
            </a:r>
            <a:r>
              <a:rPr lang="en-US" b="1" dirty="0">
                <a:solidFill>
                  <a:srgbClr val="3F7F5F"/>
                </a:solidFill>
                <a:latin typeface="Consolas"/>
              </a:rPr>
              <a:t>/* </a:t>
            </a:r>
            <a:r>
              <a:rPr lang="en-US" b="1" u="sng" dirty="0" err="1">
                <a:solidFill>
                  <a:srgbClr val="3F7F5F"/>
                </a:solidFill>
                <a:latin typeface="Consolas"/>
              </a:rPr>
              <a:t>bir</a:t>
            </a:r>
            <a:r>
              <a:rPr lang="en-US" b="1" u="sng" dirty="0">
                <a:solidFill>
                  <a:srgbClr val="3F7F5F"/>
                </a:solidFill>
                <a:latin typeface="Consolas"/>
              </a:rPr>
              <a:t> </a:t>
            </a:r>
            <a:r>
              <a:rPr lang="en-US" b="1" u="sng" dirty="0" err="1">
                <a:solidFill>
                  <a:srgbClr val="3F7F5F"/>
                </a:solidFill>
                <a:latin typeface="Consolas"/>
              </a:rPr>
              <a:t>sonraki</a:t>
            </a:r>
            <a:r>
              <a:rPr lang="en-US" b="1" u="sng" dirty="0">
                <a:solidFill>
                  <a:srgbClr val="3F7F5F"/>
                </a:solidFill>
                <a:latin typeface="Consolas"/>
              </a:rPr>
              <a:t>  */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 bas = {</a:t>
            </a:r>
            <a:r>
              <a:rPr lang="en-US" dirty="0">
                <a:solidFill>
                  <a:srgbClr val="2A00FF"/>
                </a:solidFill>
                <a:latin typeface="Consolas"/>
              </a:rPr>
              <a:t>"NO"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>
                <a:solidFill>
                  <a:srgbClr val="2A00FF"/>
                </a:solidFill>
                <a:latin typeface="Consolas"/>
              </a:rPr>
              <a:t>"ISIM"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u="sng" dirty="0">
                <a:solidFill>
                  <a:srgbClr val="000000"/>
                </a:solidFill>
                <a:latin typeface="Consolas"/>
              </a:rPr>
              <a:t>NULL};   </a:t>
            </a:r>
            <a:r>
              <a:rPr lang="en-US" u="sng" dirty="0">
                <a:solidFill>
                  <a:srgbClr val="3F7F5F"/>
                </a:solidFill>
                <a:latin typeface="Consolas"/>
              </a:rPr>
              <a:t>/* </a:t>
            </a:r>
            <a:r>
              <a:rPr lang="en-US" u="sng" dirty="0" err="1">
                <a:solidFill>
                  <a:srgbClr val="3F7F5F"/>
                </a:solidFill>
                <a:latin typeface="Consolas"/>
              </a:rPr>
              <a:t>liste</a:t>
            </a:r>
            <a:r>
              <a:rPr lang="en-US" u="sng" dirty="0">
                <a:solidFill>
                  <a:srgbClr val="3F7F5F"/>
                </a:solidFill>
                <a:latin typeface="Consolas"/>
              </a:rPr>
              <a:t> </a:t>
            </a:r>
            <a:r>
              <a:rPr lang="en-US" u="sng" dirty="0" err="1">
                <a:solidFill>
                  <a:srgbClr val="3F7F5F"/>
                </a:solidFill>
                <a:latin typeface="Consolas"/>
              </a:rPr>
              <a:t>basi</a:t>
            </a:r>
            <a:r>
              <a:rPr lang="en-US" u="sng" dirty="0">
                <a:solidFill>
                  <a:srgbClr val="3F7F5F"/>
                </a:solidFill>
                <a:latin typeface="Consolas"/>
              </a:rPr>
              <a:t>   */</a:t>
            </a:r>
          </a:p>
          <a:p>
            <a:endParaRPr lang="en-US" dirty="0">
              <a:latin typeface="Consolas"/>
            </a:endParaRPr>
          </a:p>
          <a:p>
            <a:r>
              <a:rPr lang="en-US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main(){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5032"/>
                </a:solidFill>
                <a:latin typeface="Consolas"/>
              </a:rPr>
              <a:t>FILE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*f = </a:t>
            </a:r>
            <a:r>
              <a:rPr lang="en-US" b="1" dirty="0" err="1">
                <a:solidFill>
                  <a:srgbClr val="642880"/>
                </a:solidFill>
                <a:latin typeface="Consolas"/>
              </a:rPr>
              <a:t>fopen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"ogrenci.txt"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"r"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ogrencileri_oku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(f);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ogrencileri_yazdir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0;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8831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</a:t>
            </a:r>
            <a:r>
              <a:rPr lang="en-US" dirty="0"/>
              <a:t>:list</a:t>
            </a:r>
            <a:r>
              <a:rPr lang="tr-TR" dirty="0"/>
              <a:t>eyeoku</a:t>
            </a:r>
            <a:r>
              <a:rPr lang="en-US" dirty="0"/>
              <a:t>.c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 smtClean="0"/>
              <a:t>Öğrencilerin isim ve nolarını listeye okuyan fonksiyon: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295400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ogrencileri_oku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>
                <a:solidFill>
                  <a:srgbClr val="005032"/>
                </a:solidFill>
                <a:latin typeface="Consolas"/>
              </a:rPr>
              <a:t>FILE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*f){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(f == NULL){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-1;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 err="1">
                <a:solidFill>
                  <a:srgbClr val="7F0055"/>
                </a:solidFill>
                <a:latin typeface="Consolas"/>
              </a:rPr>
              <a:t>struct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5032"/>
                </a:solidFill>
                <a:latin typeface="Consolas"/>
              </a:rPr>
              <a:t>Ogrenci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*temp = &amp;bas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;</a:t>
            </a:r>
            <a:endParaRPr lang="tr-TR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char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l[150];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while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 err="1">
                <a:solidFill>
                  <a:srgbClr val="642880"/>
                </a:solidFill>
                <a:latin typeface="Consolas"/>
              </a:rPr>
              <a:t>fgets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(l, 150, f) != NULL){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temp-&gt;</a:t>
            </a:r>
            <a:r>
              <a:rPr lang="en-US" dirty="0">
                <a:solidFill>
                  <a:srgbClr val="0000C0"/>
                </a:solidFill>
                <a:latin typeface="Consolas"/>
              </a:rPr>
              <a:t>next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(</a:t>
            </a:r>
            <a:r>
              <a:rPr lang="en-US" b="1" dirty="0" err="1">
                <a:solidFill>
                  <a:srgbClr val="7F0055"/>
                </a:solidFill>
                <a:latin typeface="Consolas"/>
              </a:rPr>
              <a:t>struct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5032"/>
                </a:solidFill>
                <a:latin typeface="Consolas"/>
              </a:rPr>
              <a:t>Ogrenci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*) </a:t>
            </a:r>
            <a:r>
              <a:rPr lang="en-US" b="1" dirty="0" err="1">
                <a:solidFill>
                  <a:srgbClr val="642880"/>
                </a:solidFill>
                <a:latin typeface="Consolas"/>
              </a:rPr>
              <a:t>malloc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 err="1">
                <a:solidFill>
                  <a:srgbClr val="7F0055"/>
                </a:solidFill>
                <a:latin typeface="Consolas"/>
              </a:rPr>
              <a:t>sizeof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 err="1">
                <a:solidFill>
                  <a:srgbClr val="7F0055"/>
                </a:solidFill>
                <a:latin typeface="Consolas"/>
              </a:rPr>
              <a:t>struct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5032"/>
                </a:solidFill>
                <a:latin typeface="Consolas"/>
              </a:rPr>
              <a:t>Ogrenci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char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*no = </a:t>
            </a:r>
            <a:r>
              <a:rPr lang="en-US" b="1" dirty="0" err="1">
                <a:solidFill>
                  <a:srgbClr val="642880"/>
                </a:solidFill>
                <a:latin typeface="Consolas"/>
              </a:rPr>
              <a:t>strtok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(l, 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"\t"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char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*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isim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b="1" dirty="0" err="1">
                <a:solidFill>
                  <a:srgbClr val="642880"/>
                </a:solidFill>
                <a:latin typeface="Consolas"/>
              </a:rPr>
              <a:t>strtok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(NULL, 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"\t</a:t>
            </a:r>
            <a:r>
              <a:rPr lang="en-US" b="1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);</a:t>
            </a:r>
            <a:endParaRPr lang="tr-TR" b="1" dirty="0" smtClean="0">
              <a:solidFill>
                <a:srgbClr val="000000"/>
              </a:solidFill>
              <a:latin typeface="Consolas"/>
            </a:endParaRPr>
          </a:p>
          <a:p>
            <a:endParaRPr lang="en-US" b="1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(no != NULL &amp;&amp;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isim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!= NULL){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b="1" dirty="0" err="1">
                <a:solidFill>
                  <a:srgbClr val="642880"/>
                </a:solidFill>
                <a:latin typeface="Consolas"/>
              </a:rPr>
              <a:t>strncpy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(temp-&gt;</a:t>
            </a:r>
            <a:r>
              <a:rPr lang="en-US" b="1" dirty="0">
                <a:solidFill>
                  <a:srgbClr val="0000C0"/>
                </a:solidFill>
                <a:latin typeface="Consolas"/>
              </a:rPr>
              <a:t>next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-&gt;</a:t>
            </a:r>
            <a:r>
              <a:rPr lang="en-US" b="1" dirty="0">
                <a:solidFill>
                  <a:srgbClr val="0000C0"/>
                </a:solidFill>
                <a:latin typeface="Consolas"/>
              </a:rPr>
              <a:t>no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, no, 10);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b="1" dirty="0" err="1">
                <a:solidFill>
                  <a:srgbClr val="642880"/>
                </a:solidFill>
                <a:latin typeface="Consolas"/>
              </a:rPr>
              <a:t>strncpy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(temp-&gt;</a:t>
            </a:r>
            <a:r>
              <a:rPr lang="en-US" b="1" dirty="0">
                <a:solidFill>
                  <a:srgbClr val="0000C0"/>
                </a:solidFill>
                <a:latin typeface="Consolas"/>
              </a:rPr>
              <a:t>next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-&gt;</a:t>
            </a:r>
            <a:r>
              <a:rPr lang="en-US" b="1" dirty="0" err="1">
                <a:solidFill>
                  <a:srgbClr val="0000C0"/>
                </a:solidFill>
                <a:latin typeface="Consolas"/>
              </a:rPr>
              <a:t>isim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isim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, 40);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temp = temp-&gt;</a:t>
            </a:r>
            <a:r>
              <a:rPr lang="en-US" dirty="0">
                <a:solidFill>
                  <a:srgbClr val="0000C0"/>
                </a:solidFill>
                <a:latin typeface="Consolas"/>
              </a:rPr>
              <a:t>next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}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temp-&gt;</a:t>
            </a:r>
            <a:r>
              <a:rPr lang="en-US" dirty="0">
                <a:solidFill>
                  <a:srgbClr val="0000C0"/>
                </a:solidFill>
                <a:latin typeface="Consolas"/>
              </a:rPr>
              <a:t>next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NULL;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0;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8406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</a:t>
            </a:r>
            <a:r>
              <a:rPr lang="en-US" dirty="0"/>
              <a:t>:list</a:t>
            </a:r>
            <a:r>
              <a:rPr lang="tr-TR" dirty="0"/>
              <a:t>eyeoku</a:t>
            </a:r>
            <a:r>
              <a:rPr lang="en-US" dirty="0"/>
              <a:t>.c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 smtClean="0"/>
              <a:t>Bağlı listedeki elemanları yazdıran fonksiyon: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1524000"/>
            <a:ext cx="88392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Consolas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ogrencileri_yazdir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(){</a:t>
            </a:r>
          </a:p>
          <a:p>
            <a:endParaRPr lang="tr-TR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 err="1">
                <a:solidFill>
                  <a:srgbClr val="7F0055"/>
                </a:solidFill>
                <a:latin typeface="Consolas"/>
              </a:rPr>
              <a:t>struct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5032"/>
                </a:solidFill>
                <a:latin typeface="Consolas"/>
              </a:rPr>
              <a:t>Ogrenci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*temp = &amp;bas;</a:t>
            </a:r>
          </a:p>
          <a:p>
            <a:endParaRPr lang="tr-TR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while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(temp-&gt;</a:t>
            </a:r>
            <a:r>
              <a:rPr lang="en-US" b="1" dirty="0">
                <a:solidFill>
                  <a:srgbClr val="0000C0"/>
                </a:solidFill>
                <a:latin typeface="Consolas"/>
              </a:rPr>
              <a:t>next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!= NULL){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b="1" dirty="0" err="1">
                <a:solidFill>
                  <a:srgbClr val="642880"/>
                </a:solidFill>
                <a:latin typeface="Consolas"/>
              </a:rPr>
              <a:t>printf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 smtClean="0">
                <a:solidFill>
                  <a:srgbClr val="2A00FF"/>
                </a:solidFill>
                <a:latin typeface="Consolas"/>
              </a:rPr>
              <a:t>"%</a:t>
            </a:r>
            <a:r>
              <a:rPr lang="tr-TR" b="1" dirty="0" smtClean="0">
                <a:solidFill>
                  <a:srgbClr val="2A00FF"/>
                </a:solidFill>
                <a:latin typeface="Consolas"/>
              </a:rPr>
              <a:t>.</a:t>
            </a:r>
            <a:r>
              <a:rPr lang="tr-TR" b="1" dirty="0">
                <a:solidFill>
                  <a:srgbClr val="2A00FF"/>
                </a:solidFill>
                <a:latin typeface="Consolas"/>
              </a:rPr>
              <a:t>4</a:t>
            </a:r>
            <a:r>
              <a:rPr lang="en-US" b="1" dirty="0" smtClean="0">
                <a:solidFill>
                  <a:srgbClr val="2A00FF"/>
                </a:solidFill>
                <a:latin typeface="Consolas"/>
              </a:rPr>
              <a:t>0s\n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, temp-&gt;</a:t>
            </a:r>
            <a:r>
              <a:rPr lang="en-US" b="1" dirty="0" err="1">
                <a:solidFill>
                  <a:srgbClr val="0000C0"/>
                </a:solidFill>
                <a:latin typeface="Consolas"/>
              </a:rPr>
              <a:t>isim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temp = temp-&gt;</a:t>
            </a:r>
            <a:r>
              <a:rPr lang="en-US" dirty="0">
                <a:solidFill>
                  <a:srgbClr val="0000C0"/>
                </a:solidFill>
                <a:latin typeface="Consolas"/>
              </a:rPr>
              <a:t>next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2257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Kullanıcı tanımlı tipler</a:t>
            </a:r>
            <a:r>
              <a:rPr lang="en-US" dirty="0" smtClean="0"/>
              <a:t>: bit fields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 smtClean="0"/>
              <a:t>struct veri tipinde tamsayı tipindeki üyelerin kaç bit veriden oluşacağı tanımlanabilir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tr-TR" dirty="0" smtClean="0"/>
              <a:t>Veri yapısı</a:t>
            </a:r>
            <a:r>
              <a:rPr lang="en-US" dirty="0" smtClean="0"/>
              <a:t> flag</a:t>
            </a:r>
            <a:r>
              <a:rPr lang="tr-TR" dirty="0" smtClean="0"/>
              <a:t>de</a:t>
            </a:r>
            <a:r>
              <a:rPr lang="en-US" dirty="0" smtClean="0"/>
              <a:t>:</a:t>
            </a:r>
          </a:p>
          <a:p>
            <a:pPr lvl="2"/>
            <a:r>
              <a:rPr lang="en-US" dirty="0"/>
              <a:t>b</a:t>
            </a:r>
            <a:r>
              <a:rPr lang="en-US" dirty="0" smtClean="0"/>
              <a:t>it1 </a:t>
            </a:r>
            <a:r>
              <a:rPr lang="tr-TR" dirty="0" smtClean="0"/>
              <a:t>sadece bir bittir,</a:t>
            </a:r>
            <a:r>
              <a:rPr lang="en-US" dirty="0" smtClean="0"/>
              <a:t> </a:t>
            </a:r>
            <a:r>
              <a:rPr lang="tr-TR" dirty="0" smtClean="0"/>
              <a:t>yani</a:t>
            </a:r>
            <a:r>
              <a:rPr lang="en-US" dirty="0" smtClean="0"/>
              <a:t>1 </a:t>
            </a:r>
            <a:r>
              <a:rPr lang="tr-TR" dirty="0" smtClean="0"/>
              <a:t>veya</a:t>
            </a:r>
            <a:r>
              <a:rPr lang="en-US" dirty="0" smtClean="0"/>
              <a:t> 0</a:t>
            </a:r>
            <a:r>
              <a:rPr lang="tr-TR" dirty="0" smtClean="0"/>
              <a:t> olabilir</a:t>
            </a:r>
            <a:endParaRPr lang="en-US" dirty="0" smtClean="0"/>
          </a:p>
          <a:p>
            <a:pPr lvl="2"/>
            <a:r>
              <a:rPr lang="tr-TR" dirty="0"/>
              <a:t>a</a:t>
            </a:r>
            <a:r>
              <a:rPr lang="tr-TR" dirty="0" smtClean="0"/>
              <a:t>cikmi yine</a:t>
            </a:r>
            <a:r>
              <a:rPr lang="en-US" dirty="0" smtClean="0"/>
              <a:t> 1 bi</a:t>
            </a:r>
            <a:r>
              <a:rPr lang="tr-TR" dirty="0" smtClean="0"/>
              <a:t>ttir.</a:t>
            </a:r>
            <a:r>
              <a:rPr lang="en-US" dirty="0" smtClean="0"/>
              <a:t> </a:t>
            </a:r>
          </a:p>
          <a:p>
            <a:pPr lvl="2"/>
            <a:r>
              <a:rPr lang="tr-TR" dirty="0"/>
              <a:t>b</a:t>
            </a:r>
            <a:r>
              <a:rPr lang="en-US" dirty="0" err="1" smtClean="0"/>
              <a:t>yte</a:t>
            </a:r>
            <a:r>
              <a:rPr lang="en-US" dirty="0" smtClean="0"/>
              <a:t> </a:t>
            </a:r>
            <a:r>
              <a:rPr lang="tr-TR" dirty="0" smtClean="0"/>
              <a:t>ise</a:t>
            </a:r>
            <a:r>
              <a:rPr lang="en-US" dirty="0" smtClean="0"/>
              <a:t> 8 bit</a:t>
            </a:r>
            <a:r>
              <a:rPr lang="tr-TR" dirty="0" smtClean="0"/>
              <a:t> olarak tanımlanmıştır</a:t>
            </a:r>
            <a:r>
              <a:rPr lang="en-US" dirty="0" smtClean="0"/>
              <a:t>: </a:t>
            </a:r>
            <a:r>
              <a:rPr lang="tr-TR" dirty="0" smtClean="0"/>
              <a:t> yani </a:t>
            </a:r>
            <a:r>
              <a:rPr lang="en-US" dirty="0" smtClean="0"/>
              <a:t>00000000 </a:t>
            </a:r>
            <a:r>
              <a:rPr lang="tr-TR" dirty="0" smtClean="0"/>
              <a:t>‘dan</a:t>
            </a:r>
            <a:r>
              <a:rPr lang="en-US" dirty="0" smtClean="0"/>
              <a:t> 11111111</a:t>
            </a:r>
            <a:r>
              <a:rPr lang="tr-TR" dirty="0" smtClean="0"/>
              <a:t>’e kadar</a:t>
            </a:r>
            <a:r>
              <a:rPr lang="tr-TR" dirty="0"/>
              <a:t> </a:t>
            </a:r>
            <a:r>
              <a:rPr lang="en-US" dirty="0" smtClean="0"/>
              <a:t>(0</a:t>
            </a:r>
            <a:r>
              <a:rPr lang="tr-TR" dirty="0" smtClean="0"/>
              <a:t>-</a:t>
            </a:r>
            <a:r>
              <a:rPr lang="en-US" dirty="0" smtClean="0"/>
              <a:t>255)</a:t>
            </a:r>
            <a:r>
              <a:rPr lang="tr-TR" dirty="0" smtClean="0"/>
              <a:t>.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4000" y="190500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err="1">
                <a:solidFill>
                  <a:srgbClr val="7F0055"/>
                </a:solidFill>
                <a:latin typeface="Consolas"/>
              </a:rPr>
              <a:t>struct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005032"/>
                </a:solidFill>
                <a:latin typeface="Consolas"/>
              </a:rPr>
              <a:t>flag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unsigned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0000C0"/>
                </a:solidFill>
                <a:latin typeface="Consolas"/>
              </a:rPr>
              <a:t>bit1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: 1;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unsigned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tr-TR" b="1" dirty="0" smtClean="0">
                <a:solidFill>
                  <a:srgbClr val="0000C0"/>
                </a:solidFill>
                <a:latin typeface="Consolas"/>
              </a:rPr>
              <a:t>acikmi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: 1;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unsigned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0000C0"/>
                </a:solidFill>
                <a:latin typeface="Consolas"/>
              </a:rPr>
              <a:t>byte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: 8;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48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Kullanıcı Tanımlı Tipler</a:t>
            </a:r>
            <a:r>
              <a:rPr lang="en-US" dirty="0" smtClean="0"/>
              <a:t>: union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 smtClean="0"/>
              <a:t>Farklı değişkenlerin aynı hafıza alanını kullanmasını sağlamak için kullanılır</a:t>
            </a:r>
            <a:r>
              <a:rPr lang="en-US" dirty="0" smtClean="0"/>
              <a:t>. </a:t>
            </a:r>
            <a:r>
              <a:rPr lang="tr-TR" dirty="0" smtClean="0"/>
              <a:t>Herbir üye aynı yeri kullanılır.</a:t>
            </a:r>
            <a:endParaRPr lang="en-US" dirty="0" smtClean="0"/>
          </a:p>
          <a:p>
            <a:pPr lvl="1"/>
            <a:r>
              <a:rPr lang="tr-TR" dirty="0" smtClean="0"/>
              <a:t>Farklı zamanlarda farklı türden veri saklanması sağlanmış olur.</a:t>
            </a:r>
            <a:endParaRPr lang="en-US" dirty="0" smtClean="0"/>
          </a:p>
          <a:p>
            <a:r>
              <a:rPr lang="tr-TR" dirty="0" smtClean="0"/>
              <a:t>Elemanlara erişim struct ile aynıdır.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2828836"/>
            <a:ext cx="6400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Consolas"/>
            </a:endParaRPr>
          </a:p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union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tr-TR" b="1" dirty="0" smtClean="0">
                <a:solidFill>
                  <a:srgbClr val="005032"/>
                </a:solidFill>
                <a:latin typeface="Consolas"/>
              </a:rPr>
              <a:t>sayilar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{</a:t>
            </a:r>
            <a:endParaRPr lang="en-US" b="1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C0"/>
                </a:solidFill>
                <a:latin typeface="Consolas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0000C0"/>
                </a:solidFill>
                <a:highlight>
                  <a:srgbClr val="D4D4D4"/>
                </a:highlight>
                <a:latin typeface="Consolas"/>
              </a:rPr>
              <a:t>f</a:t>
            </a:r>
            <a:r>
              <a:rPr lang="en-US" b="1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} </a:t>
            </a:r>
            <a:r>
              <a:rPr lang="tr-TR" dirty="0" smtClean="0">
                <a:solidFill>
                  <a:srgbClr val="000000"/>
                </a:solidFill>
                <a:latin typeface="Consolas"/>
              </a:rPr>
              <a:t>birsayi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;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tr-TR" dirty="0" smtClean="0">
                <a:solidFill>
                  <a:srgbClr val="000000"/>
                </a:solidFill>
                <a:latin typeface="Consolas"/>
              </a:rPr>
              <a:t>birsayi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dirty="0" err="1" smtClean="0">
                <a:solidFill>
                  <a:srgbClr val="0000C0"/>
                </a:solidFill>
                <a:latin typeface="Consolas"/>
              </a:rPr>
              <a:t>i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= 1;</a:t>
            </a:r>
          </a:p>
          <a:p>
            <a:r>
              <a:rPr lang="tr-TR" dirty="0" smtClean="0">
                <a:solidFill>
                  <a:srgbClr val="000000"/>
                </a:solidFill>
                <a:latin typeface="Consolas"/>
              </a:rPr>
              <a:t>birsayi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dirty="0" smtClean="0">
                <a:solidFill>
                  <a:srgbClr val="0000C0"/>
                </a:solidFill>
                <a:highlight>
                  <a:srgbClr val="F0D8A8"/>
                </a:highlight>
                <a:latin typeface="Consolas"/>
              </a:rPr>
              <a:t>f</a:t>
            </a:r>
            <a:r>
              <a:rPr lang="en-US" dirty="0" smtClean="0">
                <a:solidFill>
                  <a:srgbClr val="000000"/>
                </a:solidFill>
                <a:highlight>
                  <a:srgbClr val="F0D8A8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0D8A8"/>
                </a:highlight>
                <a:latin typeface="Consolas"/>
              </a:rPr>
              <a:t>= 5;</a:t>
            </a:r>
          </a:p>
          <a:p>
            <a:r>
              <a:rPr lang="en-US" b="1" dirty="0" err="1" smtClean="0">
                <a:solidFill>
                  <a:srgbClr val="642880"/>
                </a:solidFill>
                <a:latin typeface="Consolas"/>
              </a:rPr>
              <a:t>printf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"%d, %d"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tr-TR" b="1" dirty="0" smtClean="0">
                <a:solidFill>
                  <a:srgbClr val="000000"/>
                </a:solidFill>
                <a:latin typeface="Consolas"/>
              </a:rPr>
              <a:t>birsayi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b="1" dirty="0" err="1" smtClean="0">
                <a:solidFill>
                  <a:srgbClr val="0000C0"/>
                </a:solidFill>
                <a:latin typeface="Consolas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tr-TR" b="1" dirty="0" smtClean="0">
                <a:solidFill>
                  <a:srgbClr val="000000"/>
                </a:solidFill>
                <a:latin typeface="Consolas"/>
              </a:rPr>
              <a:t>birsayi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b="1" dirty="0" smtClean="0">
                <a:solidFill>
                  <a:srgbClr val="0000C0"/>
                </a:solidFill>
                <a:highlight>
                  <a:srgbClr val="D4D4D4"/>
                </a:highlight>
                <a:latin typeface="Consolas"/>
              </a:rPr>
              <a:t>f</a:t>
            </a:r>
            <a:r>
              <a:rPr lang="en-US" b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);</a:t>
            </a:r>
            <a:endParaRPr lang="en-US" b="1" dirty="0">
              <a:solidFill>
                <a:srgbClr val="000000"/>
              </a:solidFill>
              <a:highlight>
                <a:srgbClr val="D4D4D4"/>
              </a:highlight>
              <a:latin typeface="Consolas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295400" y="5410200"/>
            <a:ext cx="2286000" cy="367878"/>
          </a:xfrm>
          <a:prstGeom prst="rect">
            <a:avLst/>
          </a:prstGeom>
          <a:solidFill>
            <a:srgbClr val="000000"/>
          </a:solidFill>
          <a:ln w="255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/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dirty="0">
                <a:solidFill>
                  <a:srgbClr val="FFFFFF"/>
                </a:solidFill>
                <a:latin typeface="Gill Sans MT" charset="0"/>
                <a:ea typeface="Noto Sans CJK SC Regular" charset="0"/>
                <a:cs typeface="Noto Sans CJK SC Regular" charset="0"/>
              </a:rPr>
              <a:t>5, </a:t>
            </a:r>
            <a:r>
              <a:rPr lang="en-US" dirty="0" smtClean="0">
                <a:solidFill>
                  <a:srgbClr val="FFFFFF"/>
                </a:solidFill>
                <a:latin typeface="Gill Sans MT" charset="0"/>
                <a:ea typeface="Noto Sans CJK SC Regular" charset="0"/>
                <a:cs typeface="Noto Sans CJK SC Regular" charset="0"/>
              </a:rPr>
              <a:t>5</a:t>
            </a:r>
            <a:endParaRPr lang="en-US" dirty="0">
              <a:solidFill>
                <a:srgbClr val="FFFFFF"/>
              </a:solidFill>
              <a:latin typeface="Gill Sans MT" charset="0"/>
              <a:ea typeface="Noto Sans CJK SC Regular" charset="0"/>
              <a:cs typeface="Noto Sans CJK SC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52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Bloklar Halinde </a:t>
            </a:r>
            <a:r>
              <a:rPr lang="en-GB" dirty="0" smtClean="0"/>
              <a:t>Binary</a:t>
            </a:r>
            <a:r>
              <a:rPr lang="tr-TR" dirty="0" smtClean="0"/>
              <a:t> Okuma ve Yazma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42900" lvl="0" indent="-341313">
              <a:spcBef>
                <a:spcPts val="0"/>
              </a:spcBef>
              <a:buClrTx/>
              <a:buSzTx/>
              <a:buNone/>
            </a:pPr>
            <a:endParaRPr lang="en-GB" sz="1800" dirty="0">
              <a:solidFill>
                <a:prstClr val="black"/>
              </a:solidFill>
              <a:latin typeface="Consolas" pitchFamily="49" charset="0"/>
            </a:endParaRPr>
          </a:p>
          <a:p>
            <a:pPr marL="342900" lvl="0" indent="-341313">
              <a:spcBef>
                <a:spcPts val="0"/>
              </a:spcBef>
              <a:buClrTx/>
              <a:buSzTx/>
              <a:buNone/>
            </a:pPr>
            <a:r>
              <a:rPr lang="en-GB" sz="2000" dirty="0">
                <a:solidFill>
                  <a:prstClr val="black"/>
                </a:solidFill>
                <a:latin typeface="Consolas" pitchFamily="49" charset="0"/>
              </a:rPr>
              <a:t>#include &lt;</a:t>
            </a:r>
            <a:r>
              <a:rPr lang="en-GB" sz="2000" dirty="0" err="1">
                <a:solidFill>
                  <a:prstClr val="black"/>
                </a:solidFill>
                <a:latin typeface="Consolas" pitchFamily="49" charset="0"/>
              </a:rPr>
              <a:t>stdio.h</a:t>
            </a:r>
            <a:r>
              <a:rPr lang="en-GB" sz="2000" dirty="0">
                <a:solidFill>
                  <a:prstClr val="black"/>
                </a:solidFill>
                <a:latin typeface="Consolas" pitchFamily="49" charset="0"/>
              </a:rPr>
              <a:t>&gt;</a:t>
            </a:r>
          </a:p>
          <a:p>
            <a:pPr marL="342900" lvl="0" indent="-341313">
              <a:spcBef>
                <a:spcPts val="0"/>
              </a:spcBef>
              <a:buClrTx/>
              <a:buSzTx/>
              <a:buNone/>
            </a:pPr>
            <a:r>
              <a:rPr lang="en-GB" sz="2000" dirty="0" err="1">
                <a:solidFill>
                  <a:prstClr val="black"/>
                </a:solidFill>
                <a:latin typeface="Consolas" pitchFamily="49" charset="0"/>
              </a:rPr>
              <a:t>int</a:t>
            </a:r>
            <a:r>
              <a:rPr lang="en-GB" sz="2000" dirty="0">
                <a:solidFill>
                  <a:prstClr val="black"/>
                </a:solidFill>
                <a:latin typeface="Consolas" pitchFamily="49" charset="0"/>
              </a:rPr>
              <a:t> main(){</a:t>
            </a:r>
          </a:p>
          <a:p>
            <a:pPr marL="342900" lvl="0" indent="-341313">
              <a:spcBef>
                <a:spcPts val="0"/>
              </a:spcBef>
              <a:buClrTx/>
              <a:buSzTx/>
              <a:buNone/>
            </a:pPr>
            <a:r>
              <a:rPr lang="en-GB" sz="2000" dirty="0">
                <a:solidFill>
                  <a:prstClr val="black"/>
                </a:solidFill>
                <a:latin typeface="Consolas" pitchFamily="49" charset="0"/>
              </a:rPr>
              <a:t>    FILE *f = </a:t>
            </a:r>
            <a:r>
              <a:rPr lang="en-GB" sz="2000" dirty="0" err="1">
                <a:solidFill>
                  <a:prstClr val="black"/>
                </a:solidFill>
                <a:latin typeface="Consolas" pitchFamily="49" charset="0"/>
              </a:rPr>
              <a:t>fopen</a:t>
            </a:r>
            <a:r>
              <a:rPr lang="en-GB" sz="2000" dirty="0">
                <a:solidFill>
                  <a:prstClr val="black"/>
                </a:solidFill>
                <a:latin typeface="Consolas" pitchFamily="49" charset="0"/>
              </a:rPr>
              <a:t> ("a.txt", "</a:t>
            </a:r>
            <a:r>
              <a:rPr lang="en-GB" sz="2000" dirty="0" err="1">
                <a:solidFill>
                  <a:prstClr val="black"/>
                </a:solidFill>
                <a:latin typeface="Consolas" pitchFamily="49" charset="0"/>
              </a:rPr>
              <a:t>rb</a:t>
            </a:r>
            <a:r>
              <a:rPr lang="en-GB" sz="2000" dirty="0">
                <a:solidFill>
                  <a:prstClr val="black"/>
                </a:solidFill>
                <a:latin typeface="Consolas" pitchFamily="49" charset="0"/>
              </a:rPr>
              <a:t>+");</a:t>
            </a:r>
          </a:p>
          <a:p>
            <a:pPr marL="342900" lvl="0" indent="-341313">
              <a:spcBef>
                <a:spcPts val="0"/>
              </a:spcBef>
              <a:buClrTx/>
              <a:buSzTx/>
              <a:buNone/>
            </a:pPr>
            <a:r>
              <a:rPr lang="en-GB" sz="2000" dirty="0">
                <a:solidFill>
                  <a:prstClr val="black"/>
                </a:solidFill>
                <a:latin typeface="Consolas" pitchFamily="49" charset="0"/>
              </a:rPr>
              <a:t>    char a[5];</a:t>
            </a:r>
          </a:p>
          <a:p>
            <a:pPr marL="342900" lvl="0" indent="-341313">
              <a:spcBef>
                <a:spcPts val="0"/>
              </a:spcBef>
              <a:buClrTx/>
              <a:buSzTx/>
              <a:buNone/>
            </a:pPr>
            <a:r>
              <a:rPr lang="en-GB" sz="2000" dirty="0">
                <a:solidFill>
                  <a:prstClr val="black"/>
                </a:solidFill>
                <a:latin typeface="Consolas" pitchFamily="49" charset="0"/>
              </a:rPr>
              <a:t>    </a:t>
            </a:r>
            <a:r>
              <a:rPr lang="en-GB" sz="2000" dirty="0" smtClean="0">
                <a:solidFill>
                  <a:prstClr val="black"/>
                </a:solidFill>
                <a:latin typeface="Consolas" pitchFamily="49" charset="0"/>
              </a:rPr>
              <a:t>/*3 char</a:t>
            </a:r>
            <a:r>
              <a:rPr lang="tr-TR" sz="2000" dirty="0" smtClean="0">
                <a:solidFill>
                  <a:prstClr val="black"/>
                </a:solidFill>
                <a:latin typeface="Consolas" pitchFamily="49" charset="0"/>
              </a:rPr>
              <a:t> okuyup yazma</a:t>
            </a:r>
            <a:r>
              <a:rPr lang="en-GB" sz="2000" dirty="0" smtClean="0">
                <a:solidFill>
                  <a:prstClr val="black"/>
                </a:solidFill>
                <a:latin typeface="Consolas" pitchFamily="49" charset="0"/>
              </a:rPr>
              <a:t> </a:t>
            </a:r>
            <a:r>
              <a:rPr lang="en-GB" sz="2000" dirty="0">
                <a:solidFill>
                  <a:prstClr val="black"/>
                </a:solidFill>
                <a:latin typeface="Consolas" pitchFamily="49" charset="0"/>
              </a:rPr>
              <a:t>*/</a:t>
            </a:r>
          </a:p>
          <a:p>
            <a:pPr marL="342900" lvl="0" indent="-341313">
              <a:spcBef>
                <a:spcPts val="0"/>
              </a:spcBef>
              <a:buClrTx/>
              <a:buSzTx/>
              <a:buNone/>
            </a:pPr>
            <a:r>
              <a:rPr lang="en-GB" sz="2000" dirty="0">
                <a:solidFill>
                  <a:prstClr val="black"/>
                </a:solidFill>
                <a:latin typeface="Consolas" pitchFamily="49" charset="0"/>
              </a:rPr>
              <a:t>    if (f != NULL){</a:t>
            </a:r>
          </a:p>
          <a:p>
            <a:pPr marL="342900" lvl="0" indent="-341313">
              <a:spcBef>
                <a:spcPts val="0"/>
              </a:spcBef>
              <a:buClrTx/>
              <a:buSzTx/>
              <a:buNone/>
            </a:pPr>
            <a:r>
              <a:rPr lang="en-GB" sz="2000" dirty="0">
                <a:solidFill>
                  <a:prstClr val="black"/>
                </a:solidFill>
                <a:latin typeface="Consolas" pitchFamily="49" charset="0"/>
              </a:rPr>
              <a:t>        </a:t>
            </a:r>
            <a:r>
              <a:rPr lang="en-GB" sz="2000" dirty="0" err="1">
                <a:solidFill>
                  <a:prstClr val="black"/>
                </a:solidFill>
                <a:latin typeface="Consolas" pitchFamily="49" charset="0"/>
              </a:rPr>
              <a:t>fread</a:t>
            </a:r>
            <a:r>
              <a:rPr lang="en-GB" sz="2000" dirty="0">
                <a:solidFill>
                  <a:prstClr val="black"/>
                </a:solidFill>
                <a:latin typeface="Consolas" pitchFamily="49" charset="0"/>
              </a:rPr>
              <a:t>(a, </a:t>
            </a:r>
            <a:r>
              <a:rPr lang="en-GB" sz="2000" dirty="0" err="1">
                <a:solidFill>
                  <a:prstClr val="black"/>
                </a:solidFill>
                <a:latin typeface="Consolas" pitchFamily="49" charset="0"/>
              </a:rPr>
              <a:t>sizeof</a:t>
            </a:r>
            <a:r>
              <a:rPr lang="en-GB" sz="2000" dirty="0">
                <a:solidFill>
                  <a:prstClr val="black"/>
                </a:solidFill>
                <a:latin typeface="Consolas" pitchFamily="49" charset="0"/>
              </a:rPr>
              <a:t>(char), 3, f);</a:t>
            </a:r>
          </a:p>
          <a:p>
            <a:pPr marL="342900" lvl="0" indent="-341313">
              <a:spcBef>
                <a:spcPts val="0"/>
              </a:spcBef>
              <a:buClrTx/>
              <a:buSzTx/>
              <a:buNone/>
            </a:pPr>
            <a:r>
              <a:rPr lang="en-GB" sz="2000" dirty="0">
                <a:solidFill>
                  <a:prstClr val="black"/>
                </a:solidFill>
                <a:latin typeface="Consolas" pitchFamily="49" charset="0"/>
              </a:rPr>
              <a:t>        </a:t>
            </a:r>
            <a:r>
              <a:rPr lang="en-GB" sz="2000" dirty="0" err="1">
                <a:solidFill>
                  <a:prstClr val="black"/>
                </a:solidFill>
                <a:latin typeface="Consolas" pitchFamily="49" charset="0"/>
              </a:rPr>
              <a:t>printf</a:t>
            </a:r>
            <a:r>
              <a:rPr lang="en-GB" sz="2000" dirty="0">
                <a:solidFill>
                  <a:prstClr val="black"/>
                </a:solidFill>
                <a:latin typeface="Consolas" pitchFamily="49" charset="0"/>
              </a:rPr>
              <a:t>("%c %c %c\n", a[0], a[1], a[2]);</a:t>
            </a:r>
          </a:p>
          <a:p>
            <a:pPr marL="342900" lvl="0" indent="-341313">
              <a:spcBef>
                <a:spcPts val="0"/>
              </a:spcBef>
              <a:buClrTx/>
              <a:buSzTx/>
              <a:buNone/>
            </a:pPr>
            <a:r>
              <a:rPr lang="en-GB" sz="2000" dirty="0">
                <a:solidFill>
                  <a:prstClr val="black"/>
                </a:solidFill>
                <a:latin typeface="Consolas" pitchFamily="49" charset="0"/>
              </a:rPr>
              <a:t>        </a:t>
            </a:r>
          </a:p>
          <a:p>
            <a:pPr marL="342900" lvl="0" indent="-341313">
              <a:spcBef>
                <a:spcPts val="0"/>
              </a:spcBef>
              <a:buClrTx/>
              <a:buSzTx/>
              <a:buNone/>
            </a:pPr>
            <a:r>
              <a:rPr lang="en-GB" sz="2000" dirty="0">
                <a:solidFill>
                  <a:prstClr val="black"/>
                </a:solidFill>
                <a:latin typeface="Consolas" pitchFamily="49" charset="0"/>
              </a:rPr>
              <a:t>        </a:t>
            </a:r>
            <a:r>
              <a:rPr lang="en-GB" sz="2000" dirty="0" err="1">
                <a:solidFill>
                  <a:prstClr val="black"/>
                </a:solidFill>
                <a:latin typeface="Consolas" pitchFamily="49" charset="0"/>
              </a:rPr>
              <a:t>fwrite</a:t>
            </a:r>
            <a:r>
              <a:rPr lang="en-GB" sz="2000" dirty="0">
                <a:solidFill>
                  <a:prstClr val="black"/>
                </a:solidFill>
                <a:latin typeface="Consolas" pitchFamily="49" charset="0"/>
              </a:rPr>
              <a:t>(&amp;a[0], </a:t>
            </a:r>
            <a:r>
              <a:rPr lang="en-GB" sz="2000" dirty="0" err="1">
                <a:solidFill>
                  <a:prstClr val="black"/>
                </a:solidFill>
                <a:latin typeface="Consolas" pitchFamily="49" charset="0"/>
              </a:rPr>
              <a:t>sizeof</a:t>
            </a:r>
            <a:r>
              <a:rPr lang="en-GB" sz="2000" dirty="0">
                <a:solidFill>
                  <a:prstClr val="black"/>
                </a:solidFill>
                <a:latin typeface="Consolas" pitchFamily="49" charset="0"/>
              </a:rPr>
              <a:t>(char), 3, f);</a:t>
            </a:r>
          </a:p>
          <a:p>
            <a:pPr marL="342900" lvl="0" indent="-341313">
              <a:spcBef>
                <a:spcPts val="0"/>
              </a:spcBef>
              <a:buClrTx/>
              <a:buSzTx/>
              <a:buNone/>
            </a:pPr>
            <a:r>
              <a:rPr lang="en-GB" sz="2000" dirty="0">
                <a:solidFill>
                  <a:prstClr val="black"/>
                </a:solidFill>
                <a:latin typeface="Consolas" pitchFamily="49" charset="0"/>
              </a:rPr>
              <a:t>    }</a:t>
            </a:r>
          </a:p>
          <a:p>
            <a:pPr marL="342900" lvl="0" indent="-341313">
              <a:spcBef>
                <a:spcPts val="0"/>
              </a:spcBef>
              <a:buClrTx/>
              <a:buSzTx/>
              <a:buNone/>
            </a:pPr>
            <a:r>
              <a:rPr lang="en-GB" sz="2000" dirty="0">
                <a:solidFill>
                  <a:prstClr val="black"/>
                </a:solidFill>
                <a:latin typeface="Consolas" pitchFamily="49" charset="0"/>
              </a:rPr>
              <a:t>    </a:t>
            </a:r>
            <a:r>
              <a:rPr lang="en-GB" sz="2000" dirty="0" err="1">
                <a:solidFill>
                  <a:prstClr val="black"/>
                </a:solidFill>
                <a:latin typeface="Consolas" pitchFamily="49" charset="0"/>
              </a:rPr>
              <a:t>fclose</a:t>
            </a:r>
            <a:r>
              <a:rPr lang="en-GB" sz="2000" dirty="0">
                <a:solidFill>
                  <a:prstClr val="black"/>
                </a:solidFill>
                <a:latin typeface="Consolas" pitchFamily="49" charset="0"/>
              </a:rPr>
              <a:t>(f);</a:t>
            </a:r>
          </a:p>
          <a:p>
            <a:pPr marL="342900" lvl="0" indent="-341313">
              <a:spcBef>
                <a:spcPts val="0"/>
              </a:spcBef>
              <a:buClrTx/>
              <a:buSzTx/>
              <a:buNone/>
            </a:pPr>
            <a:r>
              <a:rPr lang="en-GB" sz="2000" dirty="0">
                <a:solidFill>
                  <a:prstClr val="black"/>
                </a:solidFill>
                <a:latin typeface="Consolas" pitchFamily="49" charset="0"/>
              </a:rPr>
              <a:t>    return 0;</a:t>
            </a:r>
          </a:p>
          <a:p>
            <a:pPr marL="342900" lvl="0" indent="-341313">
              <a:spcBef>
                <a:spcPts val="0"/>
              </a:spcBef>
              <a:buClrTx/>
              <a:buSzTx/>
              <a:buNone/>
            </a:pPr>
            <a:r>
              <a:rPr lang="en-GB" sz="2000" dirty="0">
                <a:solidFill>
                  <a:prstClr val="black"/>
                </a:solidFill>
                <a:latin typeface="Consolas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1212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Kullanıcı Tanımlı Tipler</a:t>
            </a:r>
            <a:r>
              <a:rPr lang="en-US" dirty="0" smtClean="0"/>
              <a:t>: </a:t>
            </a:r>
            <a:r>
              <a:rPr lang="en-US" dirty="0" err="1" smtClean="0"/>
              <a:t>enum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 smtClean="0"/>
              <a:t>Numaralandırma (</a:t>
            </a:r>
            <a:r>
              <a:rPr lang="en-US" dirty="0" smtClean="0"/>
              <a:t>Enumeration</a:t>
            </a:r>
            <a:r>
              <a:rPr lang="tr-TR" dirty="0" smtClean="0"/>
              <a:t>)</a:t>
            </a:r>
            <a:r>
              <a:rPr lang="en-US" dirty="0" smtClean="0"/>
              <a:t> </a:t>
            </a:r>
            <a:r>
              <a:rPr lang="tr-TR" dirty="0" smtClean="0"/>
              <a:t>belirli tamsayı değer alabilen bir veri tipi tanımlamak ve bu değerlere isimlerle erişmek için kullanılır.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 </a:t>
            </a:r>
            <a:endParaRPr lang="tr-TR" dirty="0" smtClean="0"/>
          </a:p>
          <a:p>
            <a:r>
              <a:rPr lang="tr-TR" b="1" i="1" dirty="0">
                <a:solidFill>
                  <a:srgbClr val="0000C0"/>
                </a:solidFill>
                <a:latin typeface="Consolas"/>
              </a:rPr>
              <a:t>u</a:t>
            </a:r>
            <a:r>
              <a:rPr lang="tr-TR" b="1" i="1" dirty="0" smtClean="0">
                <a:solidFill>
                  <a:srgbClr val="0000C0"/>
                </a:solidFill>
                <a:latin typeface="Consolas"/>
              </a:rPr>
              <a:t>zum 0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b="1" i="1" dirty="0">
                <a:solidFill>
                  <a:srgbClr val="0000C0"/>
                </a:solidFill>
                <a:latin typeface="Consolas"/>
              </a:rPr>
              <a:t>c</a:t>
            </a:r>
            <a:r>
              <a:rPr lang="tr-TR" b="1" i="1" dirty="0" smtClean="0">
                <a:solidFill>
                  <a:srgbClr val="0000C0"/>
                </a:solidFill>
                <a:latin typeface="Consolas"/>
              </a:rPr>
              <a:t>ilek 1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tr-TR" b="1" i="1" dirty="0" smtClean="0">
                <a:solidFill>
                  <a:srgbClr val="0000C0"/>
                </a:solidFill>
                <a:latin typeface="Consolas"/>
              </a:rPr>
              <a:t>armut 2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b="1" i="1" dirty="0" err="1">
                <a:solidFill>
                  <a:srgbClr val="0000C0"/>
                </a:solidFill>
                <a:latin typeface="Consolas"/>
              </a:rPr>
              <a:t>ki</a:t>
            </a:r>
            <a:r>
              <a:rPr lang="tr-TR" b="1" i="1" dirty="0" smtClean="0">
                <a:solidFill>
                  <a:srgbClr val="0000C0"/>
                </a:solidFill>
                <a:latin typeface="Consolas"/>
              </a:rPr>
              <a:t>vi ise 3 dür</a:t>
            </a:r>
            <a:r>
              <a:rPr lang="en-US" b="1" i="1" dirty="0" smtClean="0">
                <a:solidFill>
                  <a:srgbClr val="0000C0"/>
                </a:solidFill>
                <a:latin typeface="Consolas"/>
              </a:rPr>
              <a:t>.</a:t>
            </a: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1219200" y="2277070"/>
            <a:ext cx="5638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7F0055"/>
                </a:solidFill>
                <a:latin typeface="Consolas"/>
              </a:rPr>
              <a:t>enum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tr-TR" b="1" dirty="0" smtClean="0">
                <a:solidFill>
                  <a:srgbClr val="000000"/>
                </a:solidFill>
                <a:latin typeface="Consolas"/>
              </a:rPr>
              <a:t>meyve 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{</a:t>
            </a:r>
            <a:r>
              <a:rPr lang="tr-TR" b="1" i="1" dirty="0" smtClean="0">
                <a:solidFill>
                  <a:srgbClr val="0000C0"/>
                </a:solidFill>
                <a:latin typeface="Consolas"/>
              </a:rPr>
              <a:t>uzum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b="1" i="1" dirty="0" smtClean="0">
                <a:solidFill>
                  <a:srgbClr val="0000C0"/>
                </a:solidFill>
                <a:latin typeface="Consolas"/>
              </a:rPr>
              <a:t>c</a:t>
            </a:r>
            <a:r>
              <a:rPr lang="tr-TR" b="1" i="1" dirty="0">
                <a:solidFill>
                  <a:srgbClr val="0000C0"/>
                </a:solidFill>
                <a:latin typeface="Consolas"/>
              </a:rPr>
              <a:t>i</a:t>
            </a:r>
            <a:r>
              <a:rPr lang="tr-TR" b="1" i="1" dirty="0" smtClean="0">
                <a:solidFill>
                  <a:srgbClr val="0000C0"/>
                </a:solidFill>
                <a:latin typeface="Consolas"/>
              </a:rPr>
              <a:t>lek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tr-TR" b="1" i="1" dirty="0" smtClean="0">
                <a:solidFill>
                  <a:srgbClr val="0000C0"/>
                </a:solidFill>
                <a:latin typeface="Consolas"/>
              </a:rPr>
              <a:t>armut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b="1" i="1" dirty="0" err="1" smtClean="0">
                <a:solidFill>
                  <a:srgbClr val="0000C0"/>
                </a:solidFill>
                <a:latin typeface="Consolas"/>
              </a:rPr>
              <a:t>ki</a:t>
            </a:r>
            <a:r>
              <a:rPr lang="tr-TR" b="1" i="1" dirty="0" smtClean="0">
                <a:solidFill>
                  <a:srgbClr val="0000C0"/>
                </a:solidFill>
                <a:latin typeface="Consolas"/>
              </a:rPr>
              <a:t>vi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};</a:t>
            </a:r>
            <a:endParaRPr lang="en-US" b="1" i="1" dirty="0">
              <a:solidFill>
                <a:srgbClr val="000000"/>
              </a:solidFill>
              <a:latin typeface="Consolas"/>
            </a:endParaRPr>
          </a:p>
          <a:p>
            <a:r>
              <a:rPr lang="en-US" b="1" dirty="0" err="1">
                <a:solidFill>
                  <a:srgbClr val="7F0055"/>
                </a:solidFill>
                <a:latin typeface="Consolas"/>
              </a:rPr>
              <a:t>enum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tr-TR" b="1" dirty="0" smtClean="0">
                <a:solidFill>
                  <a:srgbClr val="000000"/>
                </a:solidFill>
                <a:latin typeface="Consolas"/>
              </a:rPr>
              <a:t>meyve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tr-TR" b="1" dirty="0" smtClean="0">
                <a:solidFill>
                  <a:srgbClr val="000000"/>
                </a:solidFill>
                <a:latin typeface="Consolas"/>
              </a:rPr>
              <a:t>me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y</a:t>
            </a:r>
            <a:r>
              <a:rPr lang="tr-TR" b="1" dirty="0" smtClean="0">
                <a:solidFill>
                  <a:srgbClr val="000000"/>
                </a:solidFill>
                <a:latin typeface="Consolas"/>
              </a:rPr>
              <a:t>velerim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b="1" i="1" dirty="0" smtClean="0">
                <a:solidFill>
                  <a:srgbClr val="0000C0"/>
                </a:solidFill>
                <a:latin typeface="Consolas"/>
              </a:rPr>
              <a:t>c</a:t>
            </a:r>
            <a:r>
              <a:rPr lang="tr-TR" b="1" i="1" dirty="0" smtClean="0">
                <a:solidFill>
                  <a:srgbClr val="0000C0"/>
                </a:solidFill>
                <a:latin typeface="Consolas"/>
              </a:rPr>
              <a:t>ilek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;</a:t>
            </a:r>
            <a:endParaRPr lang="en-US" b="1" i="1" dirty="0">
              <a:solidFill>
                <a:srgbClr val="000000"/>
              </a:solidFill>
              <a:latin typeface="Consolas"/>
            </a:endParaRPr>
          </a:p>
          <a:p>
            <a:r>
              <a:rPr lang="en-US" b="1" dirty="0" err="1">
                <a:solidFill>
                  <a:srgbClr val="642880"/>
                </a:solidFill>
                <a:latin typeface="Consolas"/>
              </a:rPr>
              <a:t>printf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"%d\n"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m</a:t>
            </a:r>
            <a:r>
              <a:rPr lang="tr-TR" b="1" dirty="0" smtClean="0">
                <a:solidFill>
                  <a:srgbClr val="000000"/>
                </a:solidFill>
                <a:latin typeface="Consolas"/>
              </a:rPr>
              <a:t>eyvelerim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22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Kullanıcı Tanımlı Tipler</a:t>
            </a:r>
            <a:r>
              <a:rPr lang="en-US" dirty="0" smtClean="0"/>
              <a:t>: </a:t>
            </a:r>
            <a:r>
              <a:rPr lang="en-US" dirty="0" err="1" smtClean="0"/>
              <a:t>typedef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Y</a:t>
            </a:r>
            <a:r>
              <a:rPr lang="tr-TR" dirty="0" smtClean="0"/>
              <a:t>eni veri tip isimleri typedef kullanılarak oluşturulabilir.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struct</a:t>
            </a:r>
            <a:r>
              <a:rPr lang="en-US" dirty="0" smtClean="0"/>
              <a:t>, </a:t>
            </a:r>
            <a:r>
              <a:rPr lang="en-US" dirty="0" err="1" smtClean="0"/>
              <a:t>enum</a:t>
            </a:r>
            <a:r>
              <a:rPr lang="en-US" dirty="0" smtClean="0"/>
              <a:t>, </a:t>
            </a:r>
            <a:r>
              <a:rPr lang="tr-TR" dirty="0" smtClean="0"/>
              <a:t>ve</a:t>
            </a:r>
            <a:r>
              <a:rPr lang="en-US" dirty="0" smtClean="0"/>
              <a:t> union</a:t>
            </a:r>
            <a:r>
              <a:rPr lang="tr-TR" dirty="0" smtClean="0"/>
              <a:t> ile de kullanılabilir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14400" y="13716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err="1">
                <a:solidFill>
                  <a:srgbClr val="7F0055"/>
                </a:solidFill>
                <a:latin typeface="Consolas"/>
              </a:rPr>
              <a:t>typedef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unsigned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tr-TR" b="1" dirty="0" smtClean="0">
                <a:solidFill>
                  <a:srgbClr val="005032"/>
                </a:solidFill>
                <a:latin typeface="Consolas"/>
              </a:rPr>
              <a:t>uzunluk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;</a:t>
            </a:r>
            <a:endParaRPr lang="en-US" b="1" dirty="0">
              <a:solidFill>
                <a:srgbClr val="000000"/>
              </a:solidFill>
              <a:latin typeface="Consolas"/>
            </a:endParaRPr>
          </a:p>
          <a:p>
            <a:r>
              <a:rPr lang="tr-TR" u="sng" dirty="0" smtClean="0">
                <a:solidFill>
                  <a:srgbClr val="005032"/>
                </a:solidFill>
                <a:latin typeface="Consolas"/>
              </a:rPr>
              <a:t>uzunluk</a:t>
            </a:r>
            <a:r>
              <a:rPr lang="en-US" u="sng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u="sng" dirty="0">
                <a:solidFill>
                  <a:srgbClr val="000000"/>
                </a:solidFill>
                <a:latin typeface="Consolas"/>
              </a:rPr>
              <a:t>l = 5;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66800" y="3295471"/>
            <a:ext cx="6858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7F0055"/>
                </a:solidFill>
                <a:latin typeface="Consolas"/>
              </a:rPr>
              <a:t>t</a:t>
            </a:r>
            <a:r>
              <a:rPr lang="en-US" b="1" dirty="0" err="1" smtClean="0">
                <a:solidFill>
                  <a:srgbClr val="7F0055"/>
                </a:solidFill>
                <a:latin typeface="Consolas"/>
              </a:rPr>
              <a:t>ypedef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7F0055"/>
                </a:solidFill>
                <a:latin typeface="Consolas"/>
              </a:rPr>
              <a:t>enum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{</a:t>
            </a:r>
            <a:r>
              <a:rPr lang="tr-TR" b="1" i="1" dirty="0">
                <a:solidFill>
                  <a:srgbClr val="0000C0"/>
                </a:solidFill>
                <a:latin typeface="Consolas"/>
              </a:rPr>
              <a:t>uzum</a:t>
            </a:r>
            <a:r>
              <a:rPr lang="en-US" b="1" i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b="1" i="1" dirty="0">
                <a:solidFill>
                  <a:srgbClr val="0000C0"/>
                </a:solidFill>
                <a:latin typeface="Consolas"/>
              </a:rPr>
              <a:t>c</a:t>
            </a:r>
            <a:r>
              <a:rPr lang="tr-TR" b="1" i="1" dirty="0">
                <a:solidFill>
                  <a:srgbClr val="0000C0"/>
                </a:solidFill>
                <a:latin typeface="Consolas"/>
              </a:rPr>
              <a:t>ilek</a:t>
            </a:r>
            <a:r>
              <a:rPr lang="en-US" b="1" i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tr-TR" b="1" i="1" dirty="0">
                <a:solidFill>
                  <a:srgbClr val="0000C0"/>
                </a:solidFill>
                <a:latin typeface="Consolas"/>
              </a:rPr>
              <a:t>armut</a:t>
            </a:r>
            <a:r>
              <a:rPr lang="en-US" b="1" i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b="1" i="1" dirty="0" err="1">
                <a:solidFill>
                  <a:srgbClr val="0000C0"/>
                </a:solidFill>
                <a:latin typeface="Consolas"/>
              </a:rPr>
              <a:t>ki</a:t>
            </a:r>
            <a:r>
              <a:rPr lang="tr-TR" b="1" i="1" dirty="0">
                <a:solidFill>
                  <a:srgbClr val="0000C0"/>
                </a:solidFill>
                <a:latin typeface="Consolas"/>
              </a:rPr>
              <a:t>vi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}</a:t>
            </a:r>
            <a:r>
              <a:rPr lang="tr-TR" b="1" i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tr-TR" b="1" dirty="0" smtClean="0">
                <a:solidFill>
                  <a:srgbClr val="000000"/>
                </a:solidFill>
                <a:latin typeface="Consolas"/>
              </a:rPr>
              <a:t>Meyve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;</a:t>
            </a:r>
            <a:endParaRPr lang="tr-TR" b="1" i="1" dirty="0" smtClean="0">
              <a:solidFill>
                <a:srgbClr val="000000"/>
              </a:solidFill>
              <a:latin typeface="Consolas"/>
            </a:endParaRPr>
          </a:p>
          <a:p>
            <a:r>
              <a:rPr lang="tr-TR" b="1" i="1" dirty="0">
                <a:solidFill>
                  <a:srgbClr val="000000"/>
                </a:solidFill>
                <a:latin typeface="Consolas"/>
              </a:rPr>
              <a:t>M</a:t>
            </a:r>
            <a:r>
              <a:rPr lang="tr-TR" b="1" dirty="0" smtClean="0">
                <a:solidFill>
                  <a:srgbClr val="000000"/>
                </a:solidFill>
                <a:latin typeface="Consolas"/>
              </a:rPr>
              <a:t>eyve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tr-TR" b="1" dirty="0" smtClean="0">
                <a:solidFill>
                  <a:srgbClr val="000000"/>
                </a:solidFill>
                <a:latin typeface="Consolas"/>
              </a:rPr>
              <a:t>me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y</a:t>
            </a:r>
            <a:r>
              <a:rPr lang="tr-TR" b="1" dirty="0" smtClean="0">
                <a:solidFill>
                  <a:srgbClr val="000000"/>
                </a:solidFill>
                <a:latin typeface="Consolas"/>
              </a:rPr>
              <a:t>velerim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b="1" i="1" dirty="0">
                <a:solidFill>
                  <a:srgbClr val="0000C0"/>
                </a:solidFill>
                <a:latin typeface="Consolas"/>
              </a:rPr>
              <a:t>c</a:t>
            </a:r>
            <a:r>
              <a:rPr lang="tr-TR" b="1" i="1" dirty="0">
                <a:solidFill>
                  <a:srgbClr val="0000C0"/>
                </a:solidFill>
                <a:latin typeface="Consolas"/>
              </a:rPr>
              <a:t>ilek</a:t>
            </a:r>
            <a:r>
              <a:rPr lang="en-US" b="1" i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b="1" dirty="0" err="1">
                <a:solidFill>
                  <a:srgbClr val="642880"/>
                </a:solidFill>
                <a:latin typeface="Consolas"/>
              </a:rPr>
              <a:t>printf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"%d\n"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, m</a:t>
            </a:r>
            <a:r>
              <a:rPr lang="tr-TR" b="1" dirty="0">
                <a:solidFill>
                  <a:srgbClr val="000000"/>
                </a:solidFill>
                <a:latin typeface="Consolas"/>
              </a:rPr>
              <a:t>eyvelerim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);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143000" y="4494074"/>
            <a:ext cx="6858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7F0055"/>
                </a:solidFill>
                <a:latin typeface="Consolas"/>
              </a:rPr>
              <a:t>typedef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nsolas"/>
              </a:rPr>
              <a:t>struct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char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tr-TR" b="1" dirty="0" smtClean="0">
                <a:solidFill>
                  <a:srgbClr val="0000C0"/>
                </a:solidFill>
                <a:latin typeface="Consolas"/>
              </a:rPr>
              <a:t>no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[10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], </a:t>
            </a:r>
            <a:r>
              <a:rPr lang="en-US" b="1" dirty="0" err="1" smtClean="0">
                <a:solidFill>
                  <a:srgbClr val="0000C0"/>
                </a:solidFill>
                <a:latin typeface="Consolas"/>
              </a:rPr>
              <a:t>isim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[40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];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 </a:t>
            </a:r>
            <a:r>
              <a:rPr lang="en-US" dirty="0" err="1" smtClean="0">
                <a:solidFill>
                  <a:srgbClr val="005032"/>
                </a:solidFill>
                <a:latin typeface="Consolas"/>
              </a:rPr>
              <a:t>Ogrenci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;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 err="1" smtClean="0">
                <a:solidFill>
                  <a:srgbClr val="005032"/>
                </a:solidFill>
                <a:latin typeface="Consolas"/>
              </a:rPr>
              <a:t>Ogrenci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a = {</a:t>
            </a:r>
            <a:r>
              <a:rPr lang="en-US" dirty="0">
                <a:solidFill>
                  <a:srgbClr val="2A00FF"/>
                </a:solidFill>
                <a:latin typeface="Consolas"/>
              </a:rPr>
              <a:t>"1"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u="sng" dirty="0" err="1">
                <a:solidFill>
                  <a:srgbClr val="2A00FF"/>
                </a:solidFill>
                <a:latin typeface="Consolas"/>
              </a:rPr>
              <a:t>ali</a:t>
            </a:r>
            <a:r>
              <a:rPr lang="en-US" u="sng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u="sng" dirty="0">
                <a:solidFill>
                  <a:srgbClr val="000000"/>
                </a:solidFill>
                <a:latin typeface="Consolas"/>
              </a:rPr>
              <a:t>};</a:t>
            </a:r>
          </a:p>
          <a:p>
            <a:r>
              <a:rPr lang="en-US" dirty="0" err="1" smtClean="0">
                <a:solidFill>
                  <a:srgbClr val="005032"/>
                </a:solidFill>
                <a:latin typeface="Consolas"/>
              </a:rPr>
              <a:t>Ogrenci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b = {</a:t>
            </a:r>
            <a:r>
              <a:rPr lang="en-US" dirty="0">
                <a:solidFill>
                  <a:srgbClr val="2A00FF"/>
                </a:solidFill>
                <a:latin typeface="Consolas"/>
              </a:rPr>
              <a:t>"2"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u="sng" dirty="0" err="1">
                <a:solidFill>
                  <a:srgbClr val="2A00FF"/>
                </a:solidFill>
                <a:latin typeface="Consolas"/>
              </a:rPr>
              <a:t>veli</a:t>
            </a:r>
            <a:r>
              <a:rPr lang="en-US" u="sng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u="sng" dirty="0">
                <a:solidFill>
                  <a:srgbClr val="000000"/>
                </a:solidFill>
                <a:latin typeface="Consolas"/>
              </a:rPr>
              <a:t>};</a:t>
            </a:r>
          </a:p>
          <a:p>
            <a:r>
              <a:rPr lang="en-US" b="1" dirty="0" err="1">
                <a:solidFill>
                  <a:srgbClr val="642880"/>
                </a:solidFill>
                <a:latin typeface="Consolas"/>
              </a:rPr>
              <a:t>printf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"a: %.40s, b: %.40s"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a.</a:t>
            </a:r>
            <a:r>
              <a:rPr lang="en-US" b="1" dirty="0" err="1" smtClean="0">
                <a:solidFill>
                  <a:srgbClr val="0000C0"/>
                </a:solidFill>
                <a:latin typeface="Consolas"/>
              </a:rPr>
              <a:t>isim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b.</a:t>
            </a:r>
            <a:r>
              <a:rPr lang="en-US" b="1" dirty="0" err="1" smtClean="0">
                <a:solidFill>
                  <a:srgbClr val="0000C0"/>
                </a:solidFill>
                <a:latin typeface="Consolas"/>
              </a:rPr>
              <a:t>isim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30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Tekrar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42900" indent="-341313">
              <a:lnSpc>
                <a:spcPct val="98000"/>
              </a:lnSpc>
              <a:spcBef>
                <a:spcPts val="1425"/>
              </a:spcBef>
            </a:pPr>
            <a:r>
              <a:rPr lang="en-GB" dirty="0"/>
              <a:t>F</a:t>
            </a:r>
            <a:r>
              <a:rPr lang="tr-TR" dirty="0"/>
              <a:t>ormatlı Input/Output</a:t>
            </a:r>
            <a:endParaRPr lang="tr-TR" i="1" dirty="0" smtClean="0">
              <a:latin typeface="Gill Sans MT" charset="0"/>
            </a:endParaRPr>
          </a:p>
          <a:p>
            <a:pPr marL="617220" lvl="1" indent="-341313">
              <a:lnSpc>
                <a:spcPct val="98000"/>
              </a:lnSpc>
              <a:spcBef>
                <a:spcPts val="1425"/>
              </a:spcBef>
            </a:pPr>
            <a:r>
              <a:rPr lang="en-GB" b="1" i="1" dirty="0" err="1" smtClean="0">
                <a:latin typeface="Gill Sans MT" charset="0"/>
              </a:rPr>
              <a:t>fscanf</a:t>
            </a:r>
            <a:r>
              <a:rPr lang="en-GB" i="1" dirty="0" smtClean="0">
                <a:latin typeface="Gill Sans MT" charset="0"/>
              </a:rPr>
              <a:t> (</a:t>
            </a:r>
            <a:r>
              <a:rPr lang="tr-TR" i="1" dirty="0" smtClean="0">
                <a:latin typeface="Gill Sans MT" charset="0"/>
              </a:rPr>
              <a:t>...</a:t>
            </a:r>
            <a:r>
              <a:rPr lang="en-GB" i="1" dirty="0" smtClean="0">
                <a:latin typeface="Gill Sans MT" charset="0"/>
              </a:rPr>
              <a:t>)</a:t>
            </a:r>
            <a:r>
              <a:rPr lang="tr-TR" dirty="0" smtClean="0">
                <a:latin typeface="Gill Sans MT" charset="0"/>
              </a:rPr>
              <a:t>, </a:t>
            </a:r>
            <a:r>
              <a:rPr lang="en-GB" b="1" i="1" dirty="0" err="1" smtClean="0">
                <a:latin typeface="Gill Sans MT" charset="0"/>
              </a:rPr>
              <a:t>fprintf</a:t>
            </a:r>
            <a:r>
              <a:rPr lang="en-GB" i="1" dirty="0" smtClean="0">
                <a:latin typeface="Gill Sans MT" charset="0"/>
              </a:rPr>
              <a:t> (…)</a:t>
            </a:r>
            <a:endParaRPr lang="tr-TR" i="1" dirty="0" smtClean="0">
              <a:latin typeface="Gill Sans MT" charset="0"/>
            </a:endParaRPr>
          </a:p>
          <a:p>
            <a:pPr marL="342900" indent="-341313">
              <a:lnSpc>
                <a:spcPct val="98000"/>
              </a:lnSpc>
              <a:spcBef>
                <a:spcPts val="1425"/>
              </a:spcBef>
            </a:pPr>
            <a:r>
              <a:rPr lang="tr-TR" dirty="0" smtClean="0">
                <a:latin typeface="Gill Sans MT" charset="0"/>
              </a:rPr>
              <a:t>Buffer (Tampon) Kontrolü</a:t>
            </a:r>
          </a:p>
          <a:p>
            <a:pPr marL="617220" lvl="1" indent="-341313">
              <a:lnSpc>
                <a:spcPct val="98000"/>
              </a:lnSpc>
              <a:spcBef>
                <a:spcPts val="1425"/>
              </a:spcBef>
            </a:pPr>
            <a:r>
              <a:rPr lang="en-GB" sz="2900" b="1" dirty="0" err="1" smtClean="0">
                <a:latin typeface="Gill Sans MT" charset="0"/>
              </a:rPr>
              <a:t>setvbuf</a:t>
            </a:r>
            <a:r>
              <a:rPr lang="en-GB" sz="2900" dirty="0" smtClean="0">
                <a:latin typeface="Gill Sans MT" charset="0"/>
              </a:rPr>
              <a:t> </a:t>
            </a:r>
            <a:r>
              <a:rPr lang="en-GB" sz="2900" i="1" dirty="0" smtClean="0">
                <a:latin typeface="Gill Sans MT" charset="0"/>
              </a:rPr>
              <a:t>(</a:t>
            </a:r>
            <a:r>
              <a:rPr lang="tr-TR" sz="2900" i="1" dirty="0" smtClean="0">
                <a:latin typeface="Gill Sans MT" charset="0"/>
              </a:rPr>
              <a:t>...</a:t>
            </a:r>
            <a:r>
              <a:rPr lang="en-GB" sz="2900" i="1" dirty="0" smtClean="0">
                <a:latin typeface="Gill Sans MT" charset="0"/>
              </a:rPr>
              <a:t>)</a:t>
            </a:r>
            <a:endParaRPr lang="tr-TR" sz="2900" i="1" dirty="0" smtClean="0">
              <a:latin typeface="Gill Sans MT" charset="0"/>
            </a:endParaRPr>
          </a:p>
          <a:p>
            <a:pPr marL="891540" lvl="2" indent="-341313">
              <a:lnSpc>
                <a:spcPct val="98000"/>
              </a:lnSpc>
              <a:spcBef>
                <a:spcPts val="1425"/>
              </a:spcBef>
            </a:pPr>
            <a:r>
              <a:rPr lang="en-US" dirty="0" smtClean="0"/>
              <a:t>_</a:t>
            </a:r>
            <a:r>
              <a:rPr lang="en-US" dirty="0"/>
              <a:t>IOFBF 		</a:t>
            </a:r>
            <a:r>
              <a:rPr lang="tr-TR" dirty="0"/>
              <a:t>tam </a:t>
            </a:r>
            <a:r>
              <a:rPr lang="tr-TR" dirty="0" smtClean="0"/>
              <a:t>tamponlu</a:t>
            </a:r>
          </a:p>
          <a:p>
            <a:pPr marL="891540" lvl="2" indent="-341313">
              <a:lnSpc>
                <a:spcPct val="98000"/>
              </a:lnSpc>
              <a:spcBef>
                <a:spcPts val="1425"/>
              </a:spcBef>
            </a:pPr>
            <a:r>
              <a:rPr lang="en-US" dirty="0" smtClean="0"/>
              <a:t>_IOLBF </a:t>
            </a:r>
            <a:r>
              <a:rPr lang="en-US" dirty="0"/>
              <a:t>		</a:t>
            </a:r>
            <a:r>
              <a:rPr lang="tr-TR" dirty="0"/>
              <a:t>satır </a:t>
            </a:r>
            <a:r>
              <a:rPr lang="tr-TR" dirty="0" smtClean="0"/>
              <a:t>endeksli</a:t>
            </a:r>
          </a:p>
          <a:p>
            <a:pPr marL="891540" lvl="2" indent="-341313">
              <a:lnSpc>
                <a:spcPct val="98000"/>
              </a:lnSpc>
              <a:spcBef>
                <a:spcPts val="1425"/>
              </a:spcBef>
            </a:pPr>
            <a:r>
              <a:rPr lang="en-US" dirty="0" smtClean="0"/>
              <a:t>_IONBF</a:t>
            </a:r>
            <a:r>
              <a:rPr lang="en-US" dirty="0"/>
              <a:t>		</a:t>
            </a:r>
            <a:r>
              <a:rPr lang="tr-TR" dirty="0"/>
              <a:t>tamponsuz</a:t>
            </a:r>
            <a:endParaRPr lang="en-GB" sz="2800" dirty="0">
              <a:latin typeface="Gill Sans MT" charset="0"/>
            </a:endParaRPr>
          </a:p>
          <a:p>
            <a:pPr marL="342900" indent="-341313">
              <a:lnSpc>
                <a:spcPct val="98000"/>
              </a:lnSpc>
              <a:spcBef>
                <a:spcPts val="1425"/>
              </a:spcBef>
            </a:pPr>
            <a:r>
              <a:rPr lang="tr-TR" b="1" i="1" dirty="0">
                <a:latin typeface="Gill Sans MT" charset="0"/>
              </a:rPr>
              <a:t>f</a:t>
            </a:r>
            <a:r>
              <a:rPr lang="tr-TR" b="1" i="1" dirty="0" smtClean="0">
                <a:latin typeface="Gill Sans MT" charset="0"/>
              </a:rPr>
              <a:t>flush(...) </a:t>
            </a:r>
            <a:r>
              <a:rPr lang="tr-TR" dirty="0" smtClean="0">
                <a:latin typeface="Gill Sans MT" charset="0"/>
              </a:rPr>
              <a:t>tamponu istenilen bir anda boşaltmak için.</a:t>
            </a:r>
          </a:p>
          <a:p>
            <a:pPr marL="617220" lvl="1" indent="-341313">
              <a:lnSpc>
                <a:spcPct val="98000"/>
              </a:lnSpc>
              <a:spcBef>
                <a:spcPts val="1425"/>
              </a:spcBef>
            </a:pPr>
            <a:endParaRPr lang="en-GB" dirty="0">
              <a:latin typeface="Gill Sans MT" charset="0"/>
            </a:endParaRPr>
          </a:p>
          <a:p>
            <a:endParaRPr lang="en-US" dirty="0"/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6400800" y="6356350"/>
            <a:ext cx="2286000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en-US" sz="1400">
                <a:solidFill>
                  <a:srgbClr val="464653"/>
                </a:solidFill>
                <a:latin typeface="Gill Sans MT" charset="0"/>
                <a:ea typeface="DejaVu Sans" charset="0"/>
                <a:cs typeface="DejaVu Sans" charset="0"/>
              </a:rPr>
              <a:t>12/6/16</a:t>
            </a:r>
          </a:p>
        </p:txBody>
      </p:sp>
    </p:spTree>
    <p:extLst>
      <p:ext uri="{BB962C8B-B14F-4D97-AF65-F5344CB8AC3E}">
        <p14:creationId xmlns:p14="http://schemas.microsoft.com/office/powerpoint/2010/main" val="38877350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Tekrar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342900" lvl="0" indent="-341313">
              <a:spcBef>
                <a:spcPts val="0"/>
              </a:spcBef>
              <a:buClrTx/>
              <a:buSzTx/>
              <a:buNone/>
            </a:pPr>
            <a:endParaRPr lang="en-GB" sz="2000" dirty="0">
              <a:solidFill>
                <a:prstClr val="black"/>
              </a:solidFill>
              <a:latin typeface="Consolas" pitchFamily="49" charset="0"/>
            </a:endParaRPr>
          </a:p>
          <a:p>
            <a:pPr marL="342900" lvl="0" indent="-341313">
              <a:spcBef>
                <a:spcPts val="0"/>
              </a:spcBef>
              <a:buClrTx/>
              <a:buSzTx/>
              <a:buNone/>
            </a:pPr>
            <a:r>
              <a:rPr lang="en-GB" sz="2000" dirty="0">
                <a:solidFill>
                  <a:prstClr val="black"/>
                </a:solidFill>
                <a:latin typeface="Consolas" pitchFamily="49" charset="0"/>
              </a:rPr>
              <a:t>#include &lt;</a:t>
            </a:r>
            <a:r>
              <a:rPr lang="en-GB" sz="2000" dirty="0" err="1">
                <a:solidFill>
                  <a:prstClr val="black"/>
                </a:solidFill>
                <a:latin typeface="Consolas" pitchFamily="49" charset="0"/>
              </a:rPr>
              <a:t>stdio.h</a:t>
            </a:r>
            <a:r>
              <a:rPr lang="en-GB" sz="2000" dirty="0">
                <a:solidFill>
                  <a:prstClr val="black"/>
                </a:solidFill>
                <a:latin typeface="Consolas" pitchFamily="49" charset="0"/>
              </a:rPr>
              <a:t>&gt;</a:t>
            </a:r>
          </a:p>
          <a:p>
            <a:pPr marL="342900" lvl="0" indent="-341313">
              <a:spcBef>
                <a:spcPts val="0"/>
              </a:spcBef>
              <a:buClrTx/>
              <a:buSzTx/>
              <a:buNone/>
            </a:pPr>
            <a:r>
              <a:rPr lang="en-GB" sz="2000" dirty="0">
                <a:solidFill>
                  <a:prstClr val="black"/>
                </a:solidFill>
                <a:latin typeface="Consolas" pitchFamily="49" charset="0"/>
              </a:rPr>
              <a:t>#include &lt;</a:t>
            </a:r>
            <a:r>
              <a:rPr lang="en-GB" sz="2000" dirty="0" err="1">
                <a:solidFill>
                  <a:prstClr val="black"/>
                </a:solidFill>
                <a:latin typeface="Consolas" pitchFamily="49" charset="0"/>
              </a:rPr>
              <a:t>unistd.h</a:t>
            </a:r>
            <a:r>
              <a:rPr lang="en-GB" sz="2000" dirty="0">
                <a:solidFill>
                  <a:prstClr val="black"/>
                </a:solidFill>
                <a:latin typeface="Consolas" pitchFamily="49" charset="0"/>
              </a:rPr>
              <a:t>&gt;</a:t>
            </a:r>
          </a:p>
          <a:p>
            <a:pPr marL="342900" lvl="0" indent="-341313">
              <a:spcBef>
                <a:spcPts val="0"/>
              </a:spcBef>
              <a:buClrTx/>
              <a:buSzTx/>
              <a:buNone/>
            </a:pPr>
            <a:r>
              <a:rPr lang="en-GB" sz="2000" dirty="0" err="1">
                <a:solidFill>
                  <a:prstClr val="black"/>
                </a:solidFill>
                <a:latin typeface="Consolas" pitchFamily="49" charset="0"/>
              </a:rPr>
              <a:t>int</a:t>
            </a:r>
            <a:r>
              <a:rPr lang="en-GB" sz="2000" dirty="0">
                <a:solidFill>
                  <a:prstClr val="black"/>
                </a:solidFill>
                <a:latin typeface="Consolas" pitchFamily="49" charset="0"/>
              </a:rPr>
              <a:t> main()</a:t>
            </a:r>
          </a:p>
          <a:p>
            <a:pPr marL="342900" lvl="0" indent="-341313">
              <a:spcBef>
                <a:spcPts val="0"/>
              </a:spcBef>
              <a:buClrTx/>
              <a:buSzTx/>
              <a:buNone/>
            </a:pPr>
            <a:r>
              <a:rPr lang="en-GB" sz="2000" dirty="0">
                <a:solidFill>
                  <a:prstClr val="black"/>
                </a:solidFill>
                <a:latin typeface="Consolas" pitchFamily="49" charset="0"/>
              </a:rPr>
              <a:t>{</a:t>
            </a:r>
          </a:p>
          <a:p>
            <a:pPr marL="342900" lvl="0" indent="-341313">
              <a:spcBef>
                <a:spcPts val="0"/>
              </a:spcBef>
              <a:buClrTx/>
              <a:buSzTx/>
              <a:buNone/>
            </a:pPr>
            <a:r>
              <a:rPr lang="en-GB" sz="2000" dirty="0">
                <a:solidFill>
                  <a:prstClr val="black"/>
                </a:solidFill>
                <a:latin typeface="Consolas" pitchFamily="49" charset="0"/>
              </a:rPr>
              <a:t>   char </a:t>
            </a:r>
            <a:r>
              <a:rPr lang="en-GB" sz="2000" dirty="0" err="1">
                <a:solidFill>
                  <a:prstClr val="black"/>
                </a:solidFill>
                <a:latin typeface="Consolas" pitchFamily="49" charset="0"/>
              </a:rPr>
              <a:t>buf</a:t>
            </a:r>
            <a:r>
              <a:rPr lang="en-GB" sz="2000" dirty="0">
                <a:solidFill>
                  <a:prstClr val="black"/>
                </a:solidFill>
                <a:latin typeface="Consolas" pitchFamily="49" charset="0"/>
              </a:rPr>
              <a:t>[100] = {'\0'};</a:t>
            </a:r>
          </a:p>
          <a:p>
            <a:pPr marL="342900" lvl="0" indent="-341313">
              <a:spcBef>
                <a:spcPts val="0"/>
              </a:spcBef>
              <a:buClrTx/>
              <a:buSzTx/>
              <a:buNone/>
            </a:pPr>
            <a:endParaRPr lang="en-GB" sz="2000" dirty="0">
              <a:solidFill>
                <a:prstClr val="black"/>
              </a:solidFill>
              <a:latin typeface="Consolas" pitchFamily="49" charset="0"/>
            </a:endParaRPr>
          </a:p>
          <a:p>
            <a:pPr marL="342900" lvl="0" indent="-341313">
              <a:spcBef>
                <a:spcPts val="0"/>
              </a:spcBef>
              <a:buClrTx/>
              <a:buSzTx/>
              <a:buNone/>
            </a:pPr>
            <a:r>
              <a:rPr lang="en-GB" sz="2000" dirty="0">
                <a:solidFill>
                  <a:prstClr val="black"/>
                </a:solidFill>
                <a:latin typeface="Consolas" pitchFamily="49" charset="0"/>
              </a:rPr>
              <a:t>   </a:t>
            </a:r>
            <a:r>
              <a:rPr lang="en-GB" sz="2000" dirty="0" err="1">
                <a:solidFill>
                  <a:prstClr val="black"/>
                </a:solidFill>
                <a:latin typeface="Consolas" pitchFamily="49" charset="0"/>
              </a:rPr>
              <a:t>fputs</a:t>
            </a:r>
            <a:r>
              <a:rPr lang="en-GB" sz="2000" dirty="0">
                <a:solidFill>
                  <a:prstClr val="black"/>
                </a:solidFill>
                <a:latin typeface="Consolas" pitchFamily="49" charset="0"/>
              </a:rPr>
              <a:t>("</a:t>
            </a:r>
            <a:r>
              <a:rPr lang="en-GB" sz="2000" dirty="0" err="1">
                <a:solidFill>
                  <a:prstClr val="black"/>
                </a:solidFill>
                <a:latin typeface="Consolas" pitchFamily="49" charset="0"/>
              </a:rPr>
              <a:t>fputs</a:t>
            </a:r>
            <a:r>
              <a:rPr lang="en-GB" sz="2000" dirty="0">
                <a:solidFill>
                  <a:prstClr val="black"/>
                </a:solidFill>
                <a:latin typeface="Consolas" pitchFamily="49" charset="0"/>
              </a:rPr>
              <a:t>: 1\n", </a:t>
            </a:r>
            <a:r>
              <a:rPr lang="en-GB" sz="2000" dirty="0" err="1">
                <a:solidFill>
                  <a:prstClr val="black"/>
                </a:solidFill>
                <a:latin typeface="Consolas" pitchFamily="49" charset="0"/>
              </a:rPr>
              <a:t>stdout</a:t>
            </a:r>
            <a:r>
              <a:rPr lang="en-GB" sz="2000" dirty="0">
                <a:solidFill>
                  <a:prstClr val="black"/>
                </a:solidFill>
                <a:latin typeface="Consolas" pitchFamily="49" charset="0"/>
              </a:rPr>
              <a:t>);</a:t>
            </a:r>
          </a:p>
          <a:p>
            <a:pPr marL="342900" lvl="0" indent="-341313">
              <a:spcBef>
                <a:spcPts val="0"/>
              </a:spcBef>
              <a:buClrTx/>
              <a:buSzTx/>
              <a:buNone/>
            </a:pPr>
            <a:r>
              <a:rPr lang="en-GB" sz="2000" dirty="0">
                <a:solidFill>
                  <a:prstClr val="black"/>
                </a:solidFill>
                <a:latin typeface="Consolas" pitchFamily="49" charset="0"/>
              </a:rPr>
              <a:t>   </a:t>
            </a:r>
            <a:r>
              <a:rPr lang="en-GB" sz="2000" dirty="0" err="1">
                <a:solidFill>
                  <a:prstClr val="black"/>
                </a:solidFill>
                <a:latin typeface="Consolas" pitchFamily="49" charset="0"/>
              </a:rPr>
              <a:t>setvbuf</a:t>
            </a:r>
            <a:r>
              <a:rPr lang="en-GB" sz="2000" dirty="0">
                <a:solidFill>
                  <a:prstClr val="black"/>
                </a:solidFill>
                <a:latin typeface="Consolas" pitchFamily="49" charset="0"/>
              </a:rPr>
              <a:t>(</a:t>
            </a:r>
            <a:r>
              <a:rPr lang="en-GB" sz="2000" dirty="0" err="1">
                <a:solidFill>
                  <a:prstClr val="black"/>
                </a:solidFill>
                <a:latin typeface="Consolas" pitchFamily="49" charset="0"/>
              </a:rPr>
              <a:t>stdout</a:t>
            </a:r>
            <a:r>
              <a:rPr lang="en-GB" sz="2000" dirty="0">
                <a:solidFill>
                  <a:prstClr val="black"/>
                </a:solidFill>
                <a:latin typeface="Consolas" pitchFamily="49" charset="0"/>
              </a:rPr>
              <a:t>, </a:t>
            </a:r>
            <a:r>
              <a:rPr lang="en-GB" sz="2000" dirty="0" err="1">
                <a:solidFill>
                  <a:prstClr val="black"/>
                </a:solidFill>
                <a:latin typeface="Consolas" pitchFamily="49" charset="0"/>
              </a:rPr>
              <a:t>buf</a:t>
            </a:r>
            <a:r>
              <a:rPr lang="en-GB" sz="2000" dirty="0">
                <a:solidFill>
                  <a:prstClr val="black"/>
                </a:solidFill>
                <a:latin typeface="Consolas" pitchFamily="49" charset="0"/>
              </a:rPr>
              <a:t>, _IOFBF, 100);</a:t>
            </a:r>
          </a:p>
          <a:p>
            <a:pPr marL="342900" lvl="0" indent="-341313">
              <a:spcBef>
                <a:spcPts val="0"/>
              </a:spcBef>
              <a:buClrTx/>
              <a:buSzTx/>
              <a:buNone/>
            </a:pPr>
            <a:r>
              <a:rPr lang="en-GB" sz="2000" dirty="0">
                <a:solidFill>
                  <a:prstClr val="black"/>
                </a:solidFill>
                <a:latin typeface="Consolas" pitchFamily="49" charset="0"/>
              </a:rPr>
              <a:t>  </a:t>
            </a:r>
          </a:p>
          <a:p>
            <a:pPr marL="342900" lvl="0" indent="-341313">
              <a:spcBef>
                <a:spcPts val="0"/>
              </a:spcBef>
              <a:buClrTx/>
              <a:buSzTx/>
              <a:buNone/>
            </a:pPr>
            <a:r>
              <a:rPr lang="en-GB" sz="2000" dirty="0">
                <a:solidFill>
                  <a:prstClr val="black"/>
                </a:solidFill>
                <a:latin typeface="Consolas" pitchFamily="49" charset="0"/>
              </a:rPr>
              <a:t>   </a:t>
            </a:r>
            <a:r>
              <a:rPr lang="en-GB" sz="2000" dirty="0" err="1">
                <a:solidFill>
                  <a:prstClr val="black"/>
                </a:solidFill>
                <a:latin typeface="Consolas" pitchFamily="49" charset="0"/>
              </a:rPr>
              <a:t>fputs</a:t>
            </a:r>
            <a:r>
              <a:rPr lang="en-GB" sz="2000" dirty="0">
                <a:solidFill>
                  <a:prstClr val="black"/>
                </a:solidFill>
                <a:latin typeface="Consolas" pitchFamily="49" charset="0"/>
              </a:rPr>
              <a:t>("</a:t>
            </a:r>
            <a:r>
              <a:rPr lang="en-GB" sz="2000" dirty="0" err="1">
                <a:solidFill>
                  <a:prstClr val="black"/>
                </a:solidFill>
                <a:latin typeface="Consolas" pitchFamily="49" charset="0"/>
              </a:rPr>
              <a:t>fputs</a:t>
            </a:r>
            <a:r>
              <a:rPr lang="en-GB" sz="2000" dirty="0">
                <a:solidFill>
                  <a:prstClr val="black"/>
                </a:solidFill>
                <a:latin typeface="Consolas" pitchFamily="49" charset="0"/>
              </a:rPr>
              <a:t>: 2\n", </a:t>
            </a:r>
            <a:r>
              <a:rPr lang="en-GB" sz="2000" dirty="0" err="1">
                <a:solidFill>
                  <a:prstClr val="black"/>
                </a:solidFill>
                <a:latin typeface="Consolas" pitchFamily="49" charset="0"/>
              </a:rPr>
              <a:t>stdout</a:t>
            </a:r>
            <a:r>
              <a:rPr lang="en-GB" sz="2000" dirty="0">
                <a:solidFill>
                  <a:prstClr val="black"/>
                </a:solidFill>
                <a:latin typeface="Consolas" pitchFamily="49" charset="0"/>
              </a:rPr>
              <a:t>);</a:t>
            </a:r>
          </a:p>
          <a:p>
            <a:pPr marL="342900" lvl="0" indent="-341313">
              <a:spcBef>
                <a:spcPts val="0"/>
              </a:spcBef>
              <a:buClrTx/>
              <a:buSzTx/>
              <a:buNone/>
            </a:pPr>
            <a:r>
              <a:rPr lang="en-GB" sz="2000" dirty="0">
                <a:solidFill>
                  <a:prstClr val="black"/>
                </a:solidFill>
                <a:latin typeface="Consolas" pitchFamily="49" charset="0"/>
              </a:rPr>
              <a:t>   </a:t>
            </a:r>
            <a:r>
              <a:rPr lang="en-GB" sz="2000" dirty="0" err="1">
                <a:solidFill>
                  <a:prstClr val="black"/>
                </a:solidFill>
                <a:latin typeface="Consolas" pitchFamily="49" charset="0"/>
              </a:rPr>
              <a:t>fputs</a:t>
            </a:r>
            <a:r>
              <a:rPr lang="en-GB" sz="2000" dirty="0">
                <a:solidFill>
                  <a:prstClr val="black"/>
                </a:solidFill>
                <a:latin typeface="Consolas" pitchFamily="49" charset="0"/>
              </a:rPr>
              <a:t>("</a:t>
            </a:r>
            <a:r>
              <a:rPr lang="en-GB" sz="2000" dirty="0" err="1">
                <a:solidFill>
                  <a:prstClr val="black"/>
                </a:solidFill>
                <a:latin typeface="Consolas" pitchFamily="49" charset="0"/>
              </a:rPr>
              <a:t>fputs</a:t>
            </a:r>
            <a:r>
              <a:rPr lang="en-GB" sz="2000" dirty="0">
                <a:solidFill>
                  <a:prstClr val="black"/>
                </a:solidFill>
                <a:latin typeface="Consolas" pitchFamily="49" charset="0"/>
              </a:rPr>
              <a:t>: 3\n", </a:t>
            </a:r>
            <a:r>
              <a:rPr lang="en-GB" sz="2000" dirty="0" err="1">
                <a:solidFill>
                  <a:prstClr val="black"/>
                </a:solidFill>
                <a:latin typeface="Consolas" pitchFamily="49" charset="0"/>
              </a:rPr>
              <a:t>stdout</a:t>
            </a:r>
            <a:r>
              <a:rPr lang="en-GB" sz="2000" dirty="0">
                <a:solidFill>
                  <a:prstClr val="black"/>
                </a:solidFill>
                <a:latin typeface="Consolas" pitchFamily="49" charset="0"/>
              </a:rPr>
              <a:t>);</a:t>
            </a:r>
          </a:p>
          <a:p>
            <a:pPr marL="342900" lvl="0" indent="-341313">
              <a:spcBef>
                <a:spcPts val="0"/>
              </a:spcBef>
              <a:buClrTx/>
              <a:buSzTx/>
              <a:buNone/>
            </a:pPr>
            <a:r>
              <a:rPr lang="en-GB" sz="2000" dirty="0">
                <a:solidFill>
                  <a:prstClr val="black"/>
                </a:solidFill>
                <a:latin typeface="Consolas" pitchFamily="49" charset="0"/>
              </a:rPr>
              <a:t>   </a:t>
            </a:r>
          </a:p>
          <a:p>
            <a:pPr marL="342900" lvl="0" indent="-341313">
              <a:spcBef>
                <a:spcPts val="0"/>
              </a:spcBef>
              <a:buClrTx/>
              <a:buSzTx/>
              <a:buNone/>
            </a:pPr>
            <a:r>
              <a:rPr lang="en-GB" sz="2000" dirty="0">
                <a:solidFill>
                  <a:prstClr val="black"/>
                </a:solidFill>
                <a:latin typeface="Consolas" pitchFamily="49" charset="0"/>
              </a:rPr>
              <a:t>   sleep(5);</a:t>
            </a:r>
          </a:p>
          <a:p>
            <a:pPr marL="342900" lvl="0" indent="-341313">
              <a:spcBef>
                <a:spcPts val="0"/>
              </a:spcBef>
              <a:buClrTx/>
              <a:buSzTx/>
              <a:buNone/>
            </a:pPr>
            <a:r>
              <a:rPr lang="en-GB" sz="2000" dirty="0">
                <a:solidFill>
                  <a:prstClr val="black"/>
                </a:solidFill>
                <a:latin typeface="Consolas" pitchFamily="49" charset="0"/>
              </a:rPr>
              <a:t>   </a:t>
            </a:r>
            <a:r>
              <a:rPr lang="en-GB" sz="2000" dirty="0" err="1">
                <a:solidFill>
                  <a:prstClr val="black"/>
                </a:solidFill>
                <a:latin typeface="Consolas" pitchFamily="49" charset="0"/>
              </a:rPr>
              <a:t>fflush</a:t>
            </a:r>
            <a:r>
              <a:rPr lang="en-GB" sz="2000" dirty="0">
                <a:solidFill>
                  <a:prstClr val="black"/>
                </a:solidFill>
                <a:latin typeface="Consolas" pitchFamily="49" charset="0"/>
              </a:rPr>
              <a:t>(</a:t>
            </a:r>
            <a:r>
              <a:rPr lang="en-GB" sz="2000" dirty="0" err="1">
                <a:solidFill>
                  <a:prstClr val="black"/>
                </a:solidFill>
                <a:latin typeface="Consolas" pitchFamily="49" charset="0"/>
              </a:rPr>
              <a:t>stdout</a:t>
            </a:r>
            <a:r>
              <a:rPr lang="en-GB" sz="2000" dirty="0">
                <a:solidFill>
                  <a:prstClr val="black"/>
                </a:solidFill>
                <a:latin typeface="Consolas" pitchFamily="49" charset="0"/>
              </a:rPr>
              <a:t>);</a:t>
            </a:r>
          </a:p>
          <a:p>
            <a:pPr marL="342900" lvl="0" indent="-341313">
              <a:spcBef>
                <a:spcPts val="0"/>
              </a:spcBef>
              <a:buClrTx/>
              <a:buSzTx/>
              <a:buNone/>
            </a:pPr>
            <a:r>
              <a:rPr lang="en-GB" sz="2000" dirty="0">
                <a:solidFill>
                  <a:prstClr val="black"/>
                </a:solidFill>
                <a:latin typeface="Consolas" pitchFamily="49" charset="0"/>
              </a:rPr>
              <a:t>   return(0);</a:t>
            </a:r>
          </a:p>
          <a:p>
            <a:pPr marL="342900" lvl="0" indent="-341313">
              <a:spcBef>
                <a:spcPts val="0"/>
              </a:spcBef>
              <a:buClrTx/>
              <a:buSzTx/>
              <a:buNone/>
            </a:pPr>
            <a:r>
              <a:rPr lang="en-GB" sz="2000" dirty="0">
                <a:solidFill>
                  <a:prstClr val="black"/>
                </a:solidFill>
                <a:latin typeface="Consolas" pitchFamily="49" charset="0"/>
              </a:rPr>
              <a:t>}</a:t>
            </a:r>
          </a:p>
          <a:p>
            <a:pPr marL="342900" lvl="0" indent="-341313">
              <a:spcBef>
                <a:spcPts val="0"/>
              </a:spcBef>
              <a:buClrTx/>
              <a:buSzTx/>
              <a:buNone/>
            </a:pPr>
            <a:endParaRPr lang="en-GB" sz="2000" dirty="0">
              <a:solidFill>
                <a:prstClr val="black"/>
              </a:solidFill>
              <a:latin typeface="Consolas" pitchFamily="49" charset="0"/>
            </a:endParaRPr>
          </a:p>
          <a:p>
            <a:endParaRPr lang="en-US" dirty="0"/>
          </a:p>
        </p:txBody>
      </p:sp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6400800" y="6356350"/>
            <a:ext cx="2286000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en-US" sz="1400">
                <a:solidFill>
                  <a:srgbClr val="464653"/>
                </a:solidFill>
                <a:latin typeface="Gill Sans MT" charset="0"/>
                <a:ea typeface="DejaVu Sans" charset="0"/>
                <a:cs typeface="DejaVu Sans" charset="0"/>
              </a:rPr>
              <a:t>12/6/16</a:t>
            </a: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6553200" y="5257800"/>
            <a:ext cx="2286000" cy="619125"/>
          </a:xfrm>
          <a:prstGeom prst="rect">
            <a:avLst/>
          </a:prstGeom>
          <a:solidFill>
            <a:srgbClr val="000000"/>
          </a:solidFill>
          <a:ln w="255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/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dirty="0" err="1">
                <a:solidFill>
                  <a:srgbClr val="FFFFFF"/>
                </a:solidFill>
                <a:latin typeface="Gill Sans MT" charset="0"/>
                <a:ea typeface="Noto Sans CJK SC Regular" charset="0"/>
                <a:cs typeface="Noto Sans CJK SC Regular" charset="0"/>
              </a:rPr>
              <a:t>fputs</a:t>
            </a:r>
            <a:r>
              <a:rPr lang="en-US" dirty="0">
                <a:solidFill>
                  <a:srgbClr val="FFFFFF"/>
                </a:solidFill>
                <a:latin typeface="Gill Sans MT" charset="0"/>
                <a:ea typeface="Noto Sans CJK SC Regular" charset="0"/>
                <a:cs typeface="Noto Sans CJK SC Regular" charset="0"/>
              </a:rPr>
              <a:t>: 2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dirty="0" err="1">
                <a:solidFill>
                  <a:srgbClr val="FFFFFF"/>
                </a:solidFill>
                <a:latin typeface="Gill Sans MT" charset="0"/>
                <a:ea typeface="Noto Sans CJK SC Regular" charset="0"/>
                <a:cs typeface="Noto Sans CJK SC Regular" charset="0"/>
              </a:rPr>
              <a:t>fputs</a:t>
            </a:r>
            <a:r>
              <a:rPr lang="en-US" dirty="0">
                <a:solidFill>
                  <a:srgbClr val="FFFFFF"/>
                </a:solidFill>
                <a:latin typeface="Gill Sans MT" charset="0"/>
                <a:ea typeface="Noto Sans CJK SC Regular" charset="0"/>
                <a:cs typeface="Noto Sans CJK SC Regular" charset="0"/>
              </a:rPr>
              <a:t>: 3</a:t>
            </a:r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6477000" y="2895600"/>
            <a:ext cx="2286000" cy="363538"/>
          </a:xfrm>
          <a:prstGeom prst="rect">
            <a:avLst/>
          </a:prstGeom>
          <a:solidFill>
            <a:srgbClr val="000000"/>
          </a:solidFill>
          <a:ln w="255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/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>
                <a:solidFill>
                  <a:srgbClr val="FFFFFF"/>
                </a:solidFill>
                <a:latin typeface="Gill Sans MT" charset="0"/>
                <a:ea typeface="Noto Sans CJK SC Regular" charset="0"/>
                <a:cs typeface="Noto Sans CJK SC Regular" charset="0"/>
              </a:rPr>
              <a:t>fputs: 1</a:t>
            </a:r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6553200" y="4648200"/>
            <a:ext cx="2286000" cy="363538"/>
          </a:xfrm>
          <a:prstGeom prst="rect">
            <a:avLst/>
          </a:prstGeom>
          <a:solidFill>
            <a:srgbClr val="FFFFFF"/>
          </a:solidFill>
          <a:ln w="255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/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>
                <a:solidFill>
                  <a:srgbClr val="000000"/>
                </a:solidFill>
                <a:latin typeface="Gill Sans MT" charset="0"/>
                <a:ea typeface="Noto Sans CJK SC Regular" charset="0"/>
                <a:cs typeface="Noto Sans CJK SC Regular" charset="0"/>
              </a:rPr>
              <a:t>After 5 seconds</a:t>
            </a:r>
          </a:p>
        </p:txBody>
      </p:sp>
    </p:spTree>
    <p:extLst>
      <p:ext uri="{BB962C8B-B14F-4D97-AF65-F5344CB8AC3E}">
        <p14:creationId xmlns:p14="http://schemas.microsoft.com/office/powerpoint/2010/main" val="25007176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 smtClean="0"/>
              <a:t>MALLOC ve FREE</a:t>
            </a:r>
            <a:endParaRPr lang="en-US" dirty="0"/>
          </a:p>
        </p:txBody>
      </p:sp>
      <p:pic>
        <p:nvPicPr>
          <p:cNvPr id="1028" name="Picture 4" descr="https://media.geeksforgeeks.org/wp-content/uploads/memoryLayout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286000"/>
            <a:ext cx="4089124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5844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Pointers: Memory Allocation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Without allocating a memory space for name2 </a:t>
            </a:r>
            <a:r>
              <a:rPr lang="en-US" dirty="0"/>
              <a:t>(assigning a </a:t>
            </a:r>
            <a:r>
              <a:rPr lang="en-US" dirty="0" smtClean="0"/>
              <a:t>memory to name2), the program crashes. (stops the execution)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3400" y="2326481"/>
            <a:ext cx="86106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itchFamily="49" charset="0"/>
              </a:rPr>
              <a:t>void </a:t>
            </a:r>
            <a:r>
              <a:rPr lang="en-US" dirty="0" err="1">
                <a:latin typeface="Consolas" pitchFamily="49" charset="0"/>
              </a:rPr>
              <a:t>strcpy</a:t>
            </a:r>
            <a:r>
              <a:rPr lang="en-US" dirty="0">
                <a:latin typeface="Consolas" pitchFamily="49" charset="0"/>
              </a:rPr>
              <a:t> (char *s, char *t)</a:t>
            </a:r>
          </a:p>
          <a:p>
            <a:r>
              <a:rPr lang="en-US" dirty="0">
                <a:latin typeface="Consolas" pitchFamily="49" charset="0"/>
              </a:rPr>
              <a:t>{</a:t>
            </a:r>
          </a:p>
          <a:p>
            <a:r>
              <a:rPr lang="en-US" dirty="0">
                <a:latin typeface="Consolas" pitchFamily="49" charset="0"/>
              </a:rPr>
              <a:t>    while ((*s++ = *t++) != '\0');</a:t>
            </a:r>
          </a:p>
          <a:p>
            <a:r>
              <a:rPr lang="en-US" dirty="0">
                <a:latin typeface="Consolas" pitchFamily="49" charset="0"/>
              </a:rPr>
              <a:t>}</a:t>
            </a:r>
          </a:p>
          <a:p>
            <a:endParaRPr lang="en-US" dirty="0">
              <a:latin typeface="Consolas" pitchFamily="49" charset="0"/>
            </a:endParaRPr>
          </a:p>
          <a:p>
            <a:r>
              <a:rPr lang="en-US" dirty="0" err="1">
                <a:latin typeface="Consolas" pitchFamily="49" charset="0"/>
              </a:rPr>
              <a:t>int</a:t>
            </a:r>
            <a:r>
              <a:rPr lang="en-US" dirty="0">
                <a:latin typeface="Consolas" pitchFamily="49" charset="0"/>
              </a:rPr>
              <a:t> main ()</a:t>
            </a:r>
          </a:p>
          <a:p>
            <a:r>
              <a:rPr lang="en-US" dirty="0">
                <a:latin typeface="Consolas" pitchFamily="49" charset="0"/>
              </a:rPr>
              <a:t>{</a:t>
            </a:r>
          </a:p>
          <a:p>
            <a:r>
              <a:rPr lang="en-US" dirty="0">
                <a:latin typeface="Consolas" pitchFamily="49" charset="0"/>
              </a:rPr>
              <a:t>    char name1[] = "</a:t>
            </a:r>
            <a:r>
              <a:rPr lang="en-US" dirty="0" err="1">
                <a:latin typeface="Consolas" pitchFamily="49" charset="0"/>
              </a:rPr>
              <a:t>Ahmet</a:t>
            </a:r>
            <a:r>
              <a:rPr lang="en-US" dirty="0">
                <a:latin typeface="Consolas" pitchFamily="49" charset="0"/>
              </a:rPr>
              <a:t>";</a:t>
            </a:r>
          </a:p>
          <a:p>
            <a:r>
              <a:rPr lang="en-US" dirty="0">
                <a:latin typeface="Consolas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nsolas" pitchFamily="49" charset="0"/>
              </a:rPr>
              <a:t>char *</a:t>
            </a:r>
            <a:r>
              <a:rPr lang="en-US" b="1" dirty="0" smtClean="0">
                <a:solidFill>
                  <a:srgbClr val="FF0000"/>
                </a:solidFill>
                <a:latin typeface="Consolas" pitchFamily="49" charset="0"/>
              </a:rPr>
              <a:t>name2;  /* should be char name2[15]; */</a:t>
            </a:r>
            <a:endParaRPr lang="en-US" b="1" dirty="0">
              <a:solidFill>
                <a:srgbClr val="FF0000"/>
              </a:solidFill>
              <a:latin typeface="Consolas" pitchFamily="49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Consolas" pitchFamily="49" charset="0"/>
              </a:rPr>
              <a:t>    </a:t>
            </a:r>
            <a:r>
              <a:rPr lang="en-US" b="1" dirty="0" err="1">
                <a:solidFill>
                  <a:srgbClr val="FF0000"/>
                </a:solidFill>
                <a:latin typeface="Consolas" pitchFamily="49" charset="0"/>
              </a:rPr>
              <a:t>strcpy</a:t>
            </a:r>
            <a:r>
              <a:rPr lang="en-US" b="1" dirty="0">
                <a:solidFill>
                  <a:srgbClr val="FF0000"/>
                </a:solidFill>
                <a:latin typeface="Consolas" pitchFamily="49" charset="0"/>
              </a:rPr>
              <a:t>(name2, name1);</a:t>
            </a:r>
          </a:p>
          <a:p>
            <a:r>
              <a:rPr lang="en-US" dirty="0">
                <a:latin typeface="Consolas" pitchFamily="49" charset="0"/>
              </a:rPr>
              <a:t>    </a:t>
            </a:r>
            <a:r>
              <a:rPr lang="en-US" dirty="0" err="1">
                <a:latin typeface="Consolas" pitchFamily="49" charset="0"/>
              </a:rPr>
              <a:t>printf</a:t>
            </a:r>
            <a:r>
              <a:rPr lang="en-US" dirty="0">
                <a:latin typeface="Consolas" pitchFamily="49" charset="0"/>
              </a:rPr>
              <a:t>("%.15s\n", name2);</a:t>
            </a:r>
          </a:p>
          <a:p>
            <a:r>
              <a:rPr lang="en-US" dirty="0">
                <a:latin typeface="Consolas" pitchFamily="49" charset="0"/>
              </a:rPr>
              <a:t>    return 0;</a:t>
            </a:r>
          </a:p>
          <a:p>
            <a:r>
              <a:rPr lang="en-US" dirty="0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4672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Dynamic Memory Allocation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</a:t>
            </a:r>
            <a:r>
              <a:rPr lang="en-US" dirty="0" smtClean="0"/>
              <a:t>irtual memory has two parts:</a:t>
            </a:r>
            <a:endParaRPr lang="en-US" dirty="0"/>
          </a:p>
          <a:p>
            <a:pPr lvl="1"/>
            <a:r>
              <a:rPr lang="en-US" dirty="0" smtClean="0"/>
              <a:t>Declared </a:t>
            </a:r>
            <a:r>
              <a:rPr lang="en-US" dirty="0"/>
              <a:t>variables </a:t>
            </a:r>
            <a:r>
              <a:rPr lang="en-US" dirty="0" smtClean="0"/>
              <a:t>are put into the </a:t>
            </a:r>
            <a:r>
              <a:rPr lang="en-US" b="1" dirty="0" smtClean="0"/>
              <a:t>stack</a:t>
            </a:r>
          </a:p>
          <a:p>
            <a:pPr lvl="2"/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a = 5; </a:t>
            </a:r>
          </a:p>
          <a:p>
            <a:pPr lvl="2"/>
            <a:r>
              <a:rPr lang="en-US" dirty="0" smtClean="0"/>
              <a:t> etc.</a:t>
            </a:r>
            <a:endParaRPr lang="en-US" dirty="0"/>
          </a:p>
          <a:p>
            <a:pPr lvl="1"/>
            <a:r>
              <a:rPr lang="en-US" dirty="0" smtClean="0"/>
              <a:t>Dynamic memory allocation goes to the</a:t>
            </a:r>
            <a:r>
              <a:rPr lang="en-US" b="1" dirty="0" smtClean="0"/>
              <a:t> heap</a:t>
            </a:r>
            <a:r>
              <a:rPr lang="en-US" dirty="0" smtClean="0"/>
              <a:t>.</a:t>
            </a:r>
          </a:p>
          <a:p>
            <a:r>
              <a:rPr lang="en-US" dirty="0" smtClean="0"/>
              <a:t>Dynamic memory allocation in  C can be done by the following library functions (from &lt;</a:t>
            </a:r>
            <a:r>
              <a:rPr lang="en-US" dirty="0" err="1" smtClean="0"/>
              <a:t>stdlib.h</a:t>
            </a:r>
            <a:r>
              <a:rPr lang="en-US" dirty="0" smtClean="0"/>
              <a:t>&gt;):</a:t>
            </a:r>
          </a:p>
          <a:p>
            <a:pPr lvl="1"/>
            <a:r>
              <a:rPr lang="en-US" dirty="0" err="1" smtClean="0"/>
              <a:t>malloc</a:t>
            </a:r>
            <a:r>
              <a:rPr lang="en-US" dirty="0" smtClean="0"/>
              <a:t>(), </a:t>
            </a:r>
          </a:p>
          <a:p>
            <a:pPr lvl="1"/>
            <a:r>
              <a:rPr lang="en-US" dirty="0" err="1" smtClean="0"/>
              <a:t>calloc</a:t>
            </a:r>
            <a:r>
              <a:rPr lang="en-US" dirty="0" smtClean="0"/>
              <a:t>(), </a:t>
            </a:r>
          </a:p>
          <a:p>
            <a:pPr lvl="1"/>
            <a:r>
              <a:rPr lang="en-US" dirty="0" smtClean="0"/>
              <a:t>free(),</a:t>
            </a:r>
          </a:p>
          <a:p>
            <a:pPr lvl="1"/>
            <a:r>
              <a:rPr lang="en-US" dirty="0" err="1" smtClean="0"/>
              <a:t>realloc</a:t>
            </a:r>
            <a:r>
              <a:rPr lang="en-US" dirty="0" smtClean="0"/>
              <a:t>().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25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1541</TotalTime>
  <Words>3175</Words>
  <Application>Microsoft Office PowerPoint</Application>
  <PresentationFormat>Ekran Gösterisi (4:3)</PresentationFormat>
  <Paragraphs>633</Paragraphs>
  <Slides>41</Slides>
  <Notes>6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10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41</vt:i4>
      </vt:variant>
    </vt:vector>
  </HeadingPairs>
  <TitlesOfParts>
    <vt:vector size="52" baseType="lpstr">
      <vt:lpstr>Arial</vt:lpstr>
      <vt:lpstr>Bookman Old Style</vt:lpstr>
      <vt:lpstr>Calibri</vt:lpstr>
      <vt:lpstr>Consolas</vt:lpstr>
      <vt:lpstr>DejaVu Sans</vt:lpstr>
      <vt:lpstr>Gill Sans MT</vt:lpstr>
      <vt:lpstr>Noto Sans CJK SC Regular</vt:lpstr>
      <vt:lpstr>Times New Roman</vt:lpstr>
      <vt:lpstr>Wingdings</vt:lpstr>
      <vt:lpstr>Wingdings 3</vt:lpstr>
      <vt:lpstr>Origin</vt:lpstr>
      <vt:lpstr>Kullanıcı Tanımlı Tipler</vt:lpstr>
      <vt:lpstr>Tekrar</vt:lpstr>
      <vt:lpstr>Tekrar</vt:lpstr>
      <vt:lpstr>Bloklar Halinde Binary Okuma ve Yazma</vt:lpstr>
      <vt:lpstr>Tekrar</vt:lpstr>
      <vt:lpstr>Tekrar</vt:lpstr>
      <vt:lpstr>PowerPoint Sunusu</vt:lpstr>
      <vt:lpstr>Pointers: Memory Allocation</vt:lpstr>
      <vt:lpstr>Dynamic Memory Allocation</vt:lpstr>
      <vt:lpstr>Function malloc()</vt:lpstr>
      <vt:lpstr>PowerPoint Sunusu</vt:lpstr>
      <vt:lpstr>Function free()</vt:lpstr>
      <vt:lpstr>Memory Allocation for Array of Pointers</vt:lpstr>
      <vt:lpstr>PowerPoint Sunusu</vt:lpstr>
      <vt:lpstr>PowerPoint Sunusu</vt:lpstr>
      <vt:lpstr>Kullanıcı Tanımlı Veri Tipleri: struct</vt:lpstr>
      <vt:lpstr>Kullanıcı Tanımlı Veri Tipleri: struct</vt:lpstr>
      <vt:lpstr>Kullanıcı Tanımlı Veri Tipleri: struct</vt:lpstr>
      <vt:lpstr>Kullanıcı Tanımlı Veri Tipleri: struct</vt:lpstr>
      <vt:lpstr>Kullanıcı Tanımlı Veri Tipleri: struct</vt:lpstr>
      <vt:lpstr>Kullanıcı Tanımlı Veri Tipleri: struct</vt:lpstr>
      <vt:lpstr>Kullanıcı Tanımlı Veri Tipleri: struct</vt:lpstr>
      <vt:lpstr>Kullanıcı Tanımlı Veri Tipleri: struct</vt:lpstr>
      <vt:lpstr>Kullanıcı Tanımlı Veri Tipleri: struct</vt:lpstr>
      <vt:lpstr>Struct Değişkenlerine Pointer</vt:lpstr>
      <vt:lpstr>Struct Değişkenlerine Pointer</vt:lpstr>
      <vt:lpstr>Eleman Tipi struct Olan Diziler</vt:lpstr>
      <vt:lpstr>Eleman Tipi struct Dizi: Örnek (diziyeoku.c)</vt:lpstr>
      <vt:lpstr>Eleman Tipi struct Dizi: Örnek (diziyeoku.c)</vt:lpstr>
      <vt:lpstr>Eleman Tipi struct Dizi: Örnek (diziyeoku.c)</vt:lpstr>
      <vt:lpstr>Struct pointer tipli üyeler: Bağlı listeler</vt:lpstr>
      <vt:lpstr>Struct pointer tipli üyeler: Bağlı listeler</vt:lpstr>
      <vt:lpstr>Struct pointer tipli üyeler: Bağlı listeler</vt:lpstr>
      <vt:lpstr>Bağlı Listeler: yeni bir Ogrenciyi sona ekleme</vt:lpstr>
      <vt:lpstr>Örnek:listeyeoku.c</vt:lpstr>
      <vt:lpstr>Örnek:listeyeoku.c</vt:lpstr>
      <vt:lpstr>Örnek:listeyeoku.c</vt:lpstr>
      <vt:lpstr>Kullanıcı tanımlı tipler: bit fields</vt:lpstr>
      <vt:lpstr>Kullanıcı Tanımlı Tipler: union</vt:lpstr>
      <vt:lpstr>Kullanıcı Tanımlı Tipler: enum</vt:lpstr>
      <vt:lpstr>Kullanıcı Tanımlı Tipler: typedef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Defined Types</dc:title>
  <dc:creator>adaskin</dc:creator>
  <cp:lastModifiedBy>pc1</cp:lastModifiedBy>
  <cp:revision>73</cp:revision>
  <dcterms:created xsi:type="dcterms:W3CDTF">2016-12-17T19:02:06Z</dcterms:created>
  <dcterms:modified xsi:type="dcterms:W3CDTF">2019-12-11T06:59:02Z</dcterms:modified>
</cp:coreProperties>
</file>