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303" r:id="rId4"/>
    <p:sldId id="304" r:id="rId5"/>
    <p:sldId id="305" r:id="rId6"/>
    <p:sldId id="263" r:id="rId7"/>
    <p:sldId id="306" r:id="rId8"/>
    <p:sldId id="274" r:id="rId9"/>
    <p:sldId id="275" r:id="rId10"/>
    <p:sldId id="258" r:id="rId11"/>
    <p:sldId id="277" r:id="rId12"/>
    <p:sldId id="278" r:id="rId13"/>
    <p:sldId id="276" r:id="rId14"/>
    <p:sldId id="259" r:id="rId15"/>
    <p:sldId id="260" r:id="rId16"/>
    <p:sldId id="279" r:id="rId17"/>
    <p:sldId id="280" r:id="rId18"/>
    <p:sldId id="281" r:id="rId19"/>
    <p:sldId id="283" r:id="rId20"/>
    <p:sldId id="287" r:id="rId21"/>
    <p:sldId id="302" r:id="rId22"/>
    <p:sldId id="284" r:id="rId23"/>
    <p:sldId id="298" r:id="rId24"/>
    <p:sldId id="307" r:id="rId25"/>
    <p:sldId id="285" r:id="rId26"/>
    <p:sldId id="296" r:id="rId27"/>
    <p:sldId id="308" r:id="rId28"/>
    <p:sldId id="300" r:id="rId29"/>
    <p:sldId id="301" r:id="rId30"/>
    <p:sldId id="299" r:id="rId31"/>
    <p:sldId id="286" r:id="rId32"/>
    <p:sldId id="289" r:id="rId33"/>
    <p:sldId id="290" r:id="rId34"/>
    <p:sldId id="291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10/25/2019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10/25/2019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Diziler</a:t>
            </a:r>
            <a:r>
              <a:rPr lang="en-US" dirty="0" smtClean="0"/>
              <a:t>(Arrays)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Ders</a:t>
            </a:r>
            <a:r>
              <a:rPr lang="en-US" dirty="0" smtClean="0"/>
              <a:t> </a:t>
            </a:r>
            <a:r>
              <a:rPr lang="tr-TR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3200" spc="-1" dirty="0" smtClean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Başlatma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9939" name="Picture 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4130675" cy="152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CustomShape 3"/>
          <p:cNvSpPr/>
          <p:nvPr/>
        </p:nvSpPr>
        <p:spPr>
          <a:xfrm>
            <a:off x="76200" y="2514600"/>
            <a:ext cx="2438400" cy="350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/* </a:t>
            </a:r>
            <a:r>
              <a:rPr lang="tr-TR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dizi elemanlarinin baslatilmasi</a:t>
            </a:r>
            <a:r>
              <a:rPr 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*/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nsolas"/>
              </a:rPr>
              <a:t>dizi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1[0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100;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dizi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1[1] = 200;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dizi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1[2] = 300;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/>
              </a:rPr>
              <a:t>dizi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1[3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400;</a:t>
            </a:r>
          </a:p>
          <a:p>
            <a:r>
              <a:rPr lang="tr-TR" dirty="0" smtClean="0">
                <a:solidFill>
                  <a:srgbClr val="000000"/>
                </a:solidFill>
                <a:latin typeface="Consolas"/>
              </a:rPr>
              <a:t>dizi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1[4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500;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dizi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1[5] = 600;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dizi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1[6] = 700;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dizi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1[7] = 800;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dizi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1[8] = 900;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dizi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1[9] = 1000;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127" name="Table 4"/>
          <p:cNvGraphicFramePr/>
          <p:nvPr>
            <p:extLst>
              <p:ext uri="{D42A27DB-BD31-4B8C-83A1-F6EECF244321}">
                <p14:modId xmlns:p14="http://schemas.microsoft.com/office/powerpoint/2010/main" val="850106297"/>
              </p:ext>
            </p:extLst>
          </p:nvPr>
        </p:nvGraphicFramePr>
        <p:xfrm>
          <a:off x="2743196" y="4038600"/>
          <a:ext cx="6172204" cy="33503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6803"/>
                <a:gridCol w="616803"/>
                <a:gridCol w="616803"/>
                <a:gridCol w="616803"/>
                <a:gridCol w="616803"/>
                <a:gridCol w="616803"/>
                <a:gridCol w="616803"/>
                <a:gridCol w="616803"/>
                <a:gridCol w="616803"/>
                <a:gridCol w="620977"/>
              </a:tblGrid>
              <a:tr h="334963"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5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</a:tr>
            </a:tbl>
          </a:graphicData>
        </a:graphic>
      </p:graphicFrame>
      <p:graphicFrame>
        <p:nvGraphicFramePr>
          <p:cNvPr id="128" name="Table 5"/>
          <p:cNvGraphicFramePr/>
          <p:nvPr>
            <p:extLst>
              <p:ext uri="{D42A27DB-BD31-4B8C-83A1-F6EECF244321}">
                <p14:modId xmlns:p14="http://schemas.microsoft.com/office/powerpoint/2010/main" val="1912008775"/>
              </p:ext>
            </p:extLst>
          </p:nvPr>
        </p:nvGraphicFramePr>
        <p:xfrm>
          <a:off x="2743196" y="4386263"/>
          <a:ext cx="6172197" cy="414337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616719"/>
                <a:gridCol w="616719"/>
                <a:gridCol w="616719"/>
                <a:gridCol w="616719"/>
                <a:gridCol w="616719"/>
                <a:gridCol w="616719"/>
                <a:gridCol w="616719"/>
                <a:gridCol w="616719"/>
                <a:gridCol w="616719"/>
                <a:gridCol w="621726"/>
              </a:tblGrid>
              <a:tr h="414337"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100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200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300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400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500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600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700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800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900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1000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8600" y="137160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nsolas"/>
              </a:rPr>
              <a:t>dizi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1[10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3607881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3200" spc="-1" dirty="0" smtClean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Baslatma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9939" name="Picture 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4130675" cy="152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CustomShape 3"/>
          <p:cNvSpPr/>
          <p:nvPr/>
        </p:nvSpPr>
        <p:spPr>
          <a:xfrm>
            <a:off x="76200" y="2819400"/>
            <a:ext cx="2819400" cy="350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/* </a:t>
            </a:r>
            <a:r>
              <a:rPr lang="tr-TR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elemanlarin baslatilmasi</a:t>
            </a:r>
            <a:r>
              <a:rPr 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*/</a:t>
            </a:r>
            <a:endParaRPr lang="en-US" dirty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array3[0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0.8;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array3[1] = 2.2;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array3[2] = 0.32;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array3[3] = 0.4;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array3[4] = 0.5;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array3[5] = 0.6;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array3[6] = 0.4675;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array3[7] = 0.34;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array3[8] = 0.19;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array3[9] = 10.1;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37160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array3[10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];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</p:txBody>
      </p:sp>
      <p:graphicFrame>
        <p:nvGraphicFramePr>
          <p:cNvPr id="8" name="Table 4"/>
          <p:cNvGraphicFramePr/>
          <p:nvPr>
            <p:extLst>
              <p:ext uri="{D42A27DB-BD31-4B8C-83A1-F6EECF244321}">
                <p14:modId xmlns:p14="http://schemas.microsoft.com/office/powerpoint/2010/main" val="1503218700"/>
              </p:ext>
            </p:extLst>
          </p:nvPr>
        </p:nvGraphicFramePr>
        <p:xfrm>
          <a:off x="2438398" y="4038600"/>
          <a:ext cx="6553202" cy="36551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4877"/>
                <a:gridCol w="654877"/>
                <a:gridCol w="654877"/>
                <a:gridCol w="654877"/>
                <a:gridCol w="654877"/>
                <a:gridCol w="654877"/>
                <a:gridCol w="654877"/>
                <a:gridCol w="654877"/>
                <a:gridCol w="654877"/>
                <a:gridCol w="659309"/>
              </a:tblGrid>
              <a:tr h="334963"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5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</a:tr>
            </a:tbl>
          </a:graphicData>
        </a:graphic>
      </p:graphicFrame>
      <p:graphicFrame>
        <p:nvGraphicFramePr>
          <p:cNvPr id="9" name="Table 5"/>
          <p:cNvGraphicFramePr/>
          <p:nvPr>
            <p:extLst>
              <p:ext uri="{D42A27DB-BD31-4B8C-83A1-F6EECF244321}">
                <p14:modId xmlns:p14="http://schemas.microsoft.com/office/powerpoint/2010/main" val="2143521453"/>
              </p:ext>
            </p:extLst>
          </p:nvPr>
        </p:nvGraphicFramePr>
        <p:xfrm>
          <a:off x="2438398" y="4386263"/>
          <a:ext cx="6553197" cy="338137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654788"/>
                <a:gridCol w="654788"/>
                <a:gridCol w="654788"/>
                <a:gridCol w="654788"/>
                <a:gridCol w="654788"/>
                <a:gridCol w="654788"/>
                <a:gridCol w="654788"/>
                <a:gridCol w="654788"/>
                <a:gridCol w="654788"/>
                <a:gridCol w="660105"/>
              </a:tblGrid>
              <a:tr h="338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2186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3200" spc="-1" dirty="0" smtClean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Başlatma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9939" name="Picture 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4130675" cy="152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CustomShape 3"/>
          <p:cNvSpPr/>
          <p:nvPr/>
        </p:nvSpPr>
        <p:spPr>
          <a:xfrm>
            <a:off x="76200" y="2514600"/>
            <a:ext cx="2590800" cy="365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/* </a:t>
            </a:r>
            <a:r>
              <a:rPr lang="tr-TR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elemanlarin baslatilmasi</a:t>
            </a:r>
            <a:r>
              <a:rPr 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*/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array4[0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array4[1]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array4[2]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array4[3]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array4[4]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'n'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array4[5]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i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array4[6]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'y'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array4[7]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array4[8]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't'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array4[9]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'!'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371600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array4[10];</a:t>
            </a:r>
          </a:p>
        </p:txBody>
      </p:sp>
      <p:graphicFrame>
        <p:nvGraphicFramePr>
          <p:cNvPr id="8" name="Table 4"/>
          <p:cNvGraphicFramePr/>
          <p:nvPr>
            <p:extLst>
              <p:ext uri="{D42A27DB-BD31-4B8C-83A1-F6EECF244321}">
                <p14:modId xmlns:p14="http://schemas.microsoft.com/office/powerpoint/2010/main" val="1499444905"/>
              </p:ext>
            </p:extLst>
          </p:nvPr>
        </p:nvGraphicFramePr>
        <p:xfrm>
          <a:off x="2666996" y="4495800"/>
          <a:ext cx="6172204" cy="33503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6803"/>
                <a:gridCol w="616803"/>
                <a:gridCol w="616803"/>
                <a:gridCol w="616803"/>
                <a:gridCol w="616803"/>
                <a:gridCol w="616803"/>
                <a:gridCol w="616803"/>
                <a:gridCol w="616803"/>
                <a:gridCol w="616803"/>
                <a:gridCol w="620977"/>
              </a:tblGrid>
              <a:tr h="334963"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5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</a:tr>
            </a:tbl>
          </a:graphicData>
        </a:graphic>
      </p:graphicFrame>
      <p:graphicFrame>
        <p:nvGraphicFramePr>
          <p:cNvPr id="9" name="Table 5"/>
          <p:cNvGraphicFramePr/>
          <p:nvPr>
            <p:extLst>
              <p:ext uri="{D42A27DB-BD31-4B8C-83A1-F6EECF244321}">
                <p14:modId xmlns:p14="http://schemas.microsoft.com/office/powerpoint/2010/main" val="2994056754"/>
              </p:ext>
            </p:extLst>
          </p:nvPr>
        </p:nvGraphicFramePr>
        <p:xfrm>
          <a:off x="2666996" y="4843463"/>
          <a:ext cx="6172197" cy="414337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616719"/>
                <a:gridCol w="616719"/>
                <a:gridCol w="616719"/>
                <a:gridCol w="616719"/>
                <a:gridCol w="616719"/>
                <a:gridCol w="616719"/>
                <a:gridCol w="616719"/>
                <a:gridCol w="616719"/>
                <a:gridCol w="616719"/>
                <a:gridCol w="621726"/>
              </a:tblGrid>
              <a:tr h="4143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'!'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942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3200" spc="-1" dirty="0" smtClean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Deklarasyon ve Başlatma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9939" name="Picture 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9538"/>
            <a:ext cx="4130675" cy="152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CustomShape 3"/>
          <p:cNvSpPr/>
          <p:nvPr/>
        </p:nvSpPr>
        <p:spPr>
          <a:xfrm>
            <a:off x="1752600" y="3200400"/>
            <a:ext cx="6172200" cy="182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array1[10] = {100, 200, 300, 400, 500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600, 700, 800, 900, 1000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array2[]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{100, 200, 300, 400, 500,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	    600, 700, 800, 900, 1000};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127" name="Table 4"/>
          <p:cNvGraphicFramePr/>
          <p:nvPr>
            <p:extLst>
              <p:ext uri="{D42A27DB-BD31-4B8C-83A1-F6EECF244321}">
                <p14:modId xmlns:p14="http://schemas.microsoft.com/office/powerpoint/2010/main" val="4252682561"/>
              </p:ext>
            </p:extLst>
          </p:nvPr>
        </p:nvGraphicFramePr>
        <p:xfrm>
          <a:off x="1600200" y="5410200"/>
          <a:ext cx="6172204" cy="33503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6803"/>
                <a:gridCol w="616803"/>
                <a:gridCol w="616803"/>
                <a:gridCol w="616803"/>
                <a:gridCol w="616803"/>
                <a:gridCol w="616803"/>
                <a:gridCol w="616803"/>
                <a:gridCol w="616803"/>
                <a:gridCol w="616803"/>
                <a:gridCol w="620977"/>
              </a:tblGrid>
              <a:tr h="334963"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5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</a:tr>
            </a:tbl>
          </a:graphicData>
        </a:graphic>
      </p:graphicFrame>
      <p:graphicFrame>
        <p:nvGraphicFramePr>
          <p:cNvPr id="128" name="Table 5"/>
          <p:cNvGraphicFramePr/>
          <p:nvPr>
            <p:extLst>
              <p:ext uri="{D42A27DB-BD31-4B8C-83A1-F6EECF244321}">
                <p14:modId xmlns:p14="http://schemas.microsoft.com/office/powerpoint/2010/main" val="999133329"/>
              </p:ext>
            </p:extLst>
          </p:nvPr>
        </p:nvGraphicFramePr>
        <p:xfrm>
          <a:off x="1600200" y="5757863"/>
          <a:ext cx="6172197" cy="414337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616719"/>
                <a:gridCol w="616719"/>
                <a:gridCol w="616719"/>
                <a:gridCol w="616719"/>
                <a:gridCol w="616719"/>
                <a:gridCol w="616719"/>
                <a:gridCol w="616719"/>
                <a:gridCol w="616719"/>
                <a:gridCol w="616719"/>
                <a:gridCol w="621726"/>
              </a:tblGrid>
              <a:tr h="414337"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100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200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300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400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500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600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700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800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900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1000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9989" marR="89989" marT="45831" marB="458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220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3200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Deklarasyon ve Başlatma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790700" y="3225800"/>
            <a:ext cx="6819900" cy="833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array3[10]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{0.8, 2.2, 0.32, 0.4, 0.5,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0.6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0.4675, 0.34, 0.19, 10.1};</a:t>
            </a:r>
          </a:p>
        </p:txBody>
      </p:sp>
      <p:graphicFrame>
        <p:nvGraphicFramePr>
          <p:cNvPr id="127" name="Table 4"/>
          <p:cNvGraphicFramePr/>
          <p:nvPr>
            <p:extLst>
              <p:ext uri="{D42A27DB-BD31-4B8C-83A1-F6EECF244321}">
                <p14:modId xmlns:p14="http://schemas.microsoft.com/office/powerpoint/2010/main" val="985508442"/>
              </p:ext>
            </p:extLst>
          </p:nvPr>
        </p:nvGraphicFramePr>
        <p:xfrm>
          <a:off x="1371596" y="4572000"/>
          <a:ext cx="6858008" cy="36551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85337"/>
                <a:gridCol w="685337"/>
                <a:gridCol w="685337"/>
                <a:gridCol w="685337"/>
                <a:gridCol w="685337"/>
                <a:gridCol w="685337"/>
                <a:gridCol w="685337"/>
                <a:gridCol w="685337"/>
                <a:gridCol w="685337"/>
                <a:gridCol w="689975"/>
              </a:tblGrid>
              <a:tr h="334963"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5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</a:tr>
            </a:tbl>
          </a:graphicData>
        </a:graphic>
      </p:graphicFrame>
      <p:graphicFrame>
        <p:nvGraphicFramePr>
          <p:cNvPr id="128" name="Table 5"/>
          <p:cNvGraphicFramePr/>
          <p:nvPr>
            <p:extLst>
              <p:ext uri="{D42A27DB-BD31-4B8C-83A1-F6EECF244321}">
                <p14:modId xmlns:p14="http://schemas.microsoft.com/office/powerpoint/2010/main" val="1299667620"/>
              </p:ext>
            </p:extLst>
          </p:nvPr>
        </p:nvGraphicFramePr>
        <p:xfrm>
          <a:off x="1371596" y="4919663"/>
          <a:ext cx="6858003" cy="338137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685244"/>
                <a:gridCol w="685244"/>
                <a:gridCol w="685244"/>
                <a:gridCol w="685244"/>
                <a:gridCol w="685244"/>
                <a:gridCol w="685244"/>
                <a:gridCol w="685244"/>
                <a:gridCol w="685244"/>
                <a:gridCol w="685244"/>
                <a:gridCol w="690807"/>
              </a:tblGrid>
              <a:tr h="338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8" name="Picture 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1379538"/>
            <a:ext cx="4130675" cy="152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487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defRPr/>
            </a:pPr>
            <a:r>
              <a:rPr lang="tr-TR" sz="3200" spc="-1" dirty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Deklarasyon ve </a:t>
            </a:r>
            <a:r>
              <a:rPr lang="tr-TR" sz="3200" spc="-1" dirty="0" smtClean="0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Başlatma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1987" name="Picture 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379538"/>
            <a:ext cx="3673475" cy="135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CustomShape 3"/>
          <p:cNvSpPr/>
          <p:nvPr/>
        </p:nvSpPr>
        <p:spPr>
          <a:xfrm>
            <a:off x="914400" y="3281363"/>
            <a:ext cx="6934200" cy="833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array4[10]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{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'n'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i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'y'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't'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'!'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127" name="Table 4"/>
          <p:cNvGraphicFramePr/>
          <p:nvPr>
            <p:extLst>
              <p:ext uri="{D42A27DB-BD31-4B8C-83A1-F6EECF244321}">
                <p14:modId xmlns:p14="http://schemas.microsoft.com/office/powerpoint/2010/main" val="810471341"/>
              </p:ext>
            </p:extLst>
          </p:nvPr>
        </p:nvGraphicFramePr>
        <p:xfrm>
          <a:off x="990596" y="4724400"/>
          <a:ext cx="6172204" cy="33503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6803"/>
                <a:gridCol w="616803"/>
                <a:gridCol w="616803"/>
                <a:gridCol w="616803"/>
                <a:gridCol w="616803"/>
                <a:gridCol w="616803"/>
                <a:gridCol w="616803"/>
                <a:gridCol w="616803"/>
                <a:gridCol w="616803"/>
                <a:gridCol w="620977"/>
              </a:tblGrid>
              <a:tr h="334963"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0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5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1" marR="90001" marT="45599" marB="45599"/>
                </a:tc>
              </a:tr>
            </a:tbl>
          </a:graphicData>
        </a:graphic>
      </p:graphicFrame>
      <p:graphicFrame>
        <p:nvGraphicFramePr>
          <p:cNvPr id="128" name="Table 5"/>
          <p:cNvGraphicFramePr/>
          <p:nvPr>
            <p:extLst>
              <p:ext uri="{D42A27DB-BD31-4B8C-83A1-F6EECF244321}">
                <p14:modId xmlns:p14="http://schemas.microsoft.com/office/powerpoint/2010/main" val="3455925123"/>
              </p:ext>
            </p:extLst>
          </p:nvPr>
        </p:nvGraphicFramePr>
        <p:xfrm>
          <a:off x="990596" y="5072063"/>
          <a:ext cx="6172197" cy="414337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616719"/>
                <a:gridCol w="616719"/>
                <a:gridCol w="616719"/>
                <a:gridCol w="616719"/>
                <a:gridCol w="616719"/>
                <a:gridCol w="616719"/>
                <a:gridCol w="616719"/>
                <a:gridCol w="616719"/>
                <a:gridCol w="616719"/>
                <a:gridCol w="621726"/>
              </a:tblGrid>
              <a:tr h="4143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'!'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7790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 Elemanlarına Erişim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10 tane int elamanlı dizi</a:t>
            </a:r>
            <a:endParaRPr lang="en-US" dirty="0" smtClean="0"/>
          </a:p>
          <a:p>
            <a:pPr marL="274320" lvl="1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array1[10] = {100, 200, 300, 400, 500,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600, 700, 800, 900, 1000};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5</a:t>
            </a:r>
            <a:r>
              <a:rPr lang="en-US" baseline="30000" dirty="0" smtClean="0"/>
              <a:t>in</a:t>
            </a:r>
            <a:r>
              <a:rPr lang="tr-TR" baseline="30000" dirty="0" smtClean="0"/>
              <a:t>ci</a:t>
            </a:r>
            <a:r>
              <a:rPr lang="tr-TR" dirty="0" smtClean="0"/>
              <a:t> elamanı bir int değişkene atama</a:t>
            </a:r>
            <a:endParaRPr lang="en-US" dirty="0" smtClean="0"/>
          </a:p>
          <a:p>
            <a:pPr marL="274320" lvl="1" indent="0"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a1 = array1[4];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baseline="30000" dirty="0" smtClean="0"/>
              <a:t>in</a:t>
            </a:r>
            <a:r>
              <a:rPr lang="tr-TR" baseline="30000" dirty="0" smtClean="0"/>
              <a:t>ci</a:t>
            </a:r>
            <a:r>
              <a:rPr lang="en-US" dirty="0" smtClean="0"/>
              <a:t> </a:t>
            </a:r>
            <a:r>
              <a:rPr lang="tr-TR" dirty="0" smtClean="0"/>
              <a:t>elemanı başka bir değişkene atama</a:t>
            </a:r>
            <a:endParaRPr lang="en-US" dirty="0" smtClean="0"/>
          </a:p>
          <a:p>
            <a:pPr marL="274320" lvl="1" indent="0"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b1 = array1[0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];</a:t>
            </a:r>
            <a:endParaRPr lang="en-US" dirty="0" smtClean="0"/>
          </a:p>
          <a:p>
            <a:r>
              <a:rPr lang="tr-TR" dirty="0" smtClean="0"/>
              <a:t>Dizinin son elemanını yazdırma</a:t>
            </a:r>
            <a:endParaRPr lang="en-US" dirty="0" smtClean="0"/>
          </a:p>
          <a:p>
            <a:pPr marL="274320" lvl="1" indent="0">
              <a:buNone/>
            </a:pP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10.ele</a:t>
            </a:r>
            <a:r>
              <a:rPr lang="tr-TR" dirty="0" smtClean="0">
                <a:solidFill>
                  <a:srgbClr val="2A00FF"/>
                </a:solidFill>
                <a:latin typeface="Consolas"/>
              </a:rPr>
              <a:t>man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: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,array1[9]);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Elemanlarına Erişim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07008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float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array3[10] = {0.8, 2.2, 0.32, 0.4, 0.5,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0.6, 0.4675, 0.34, 0.19, 10.1};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10; i++){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%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d.elem</a:t>
            </a:r>
            <a:r>
              <a:rPr lang="tr-TR" dirty="0" smtClean="0">
                <a:solidFill>
                  <a:srgbClr val="2A00FF"/>
                </a:solidFill>
                <a:latin typeface="Consolas"/>
              </a:rPr>
              <a:t>an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: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%f\n"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array3[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 Elemanlarının Toplamı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689080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main(){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float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array3[10] = {0.8, 2.2, 0.32, 0.4, 0.5,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0.6, 0.4675, 0.34, 0.19, 10.1};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sum = 0;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i = 0; i &lt; 10; i++){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array3[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tr-TR" dirty="0" smtClean="0">
                <a:solidFill>
                  <a:srgbClr val="2A00FF"/>
                </a:solidFill>
                <a:latin typeface="Consolas"/>
              </a:rPr>
              <a:t>Elemanlarin toplam degeri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: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%f\n"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sum);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Dizinin Eleman Sayısı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Bir dizinin eleman sayısının bulunması</a:t>
            </a:r>
            <a:r>
              <a:rPr lang="en-US" dirty="0" err="1" smtClean="0"/>
              <a:t>nda</a:t>
            </a:r>
            <a:r>
              <a:rPr lang="en-US" dirty="0" smtClean="0"/>
              <a:t> pointer </a:t>
            </a:r>
            <a:r>
              <a:rPr lang="en-US" dirty="0" err="1" smtClean="0"/>
              <a:t>aritmeti</a:t>
            </a:r>
            <a:r>
              <a:rPr lang="tr-TR" dirty="0" smtClean="0"/>
              <a:t>ği</a:t>
            </a:r>
            <a:r>
              <a:rPr lang="en-US" dirty="0" err="1" smtClean="0"/>
              <a:t>ni</a:t>
            </a:r>
            <a:r>
              <a:rPr lang="tr-TR" dirty="0" smtClean="0"/>
              <a:t> (değişkenin adresi kullanılarak)</a:t>
            </a:r>
            <a:r>
              <a:rPr lang="en-US" dirty="0" smtClean="0"/>
              <a:t> yada </a:t>
            </a:r>
            <a:r>
              <a:rPr lang="en-US" b="1" dirty="0" err="1" smtClean="0"/>
              <a:t>sizeof</a:t>
            </a:r>
            <a:r>
              <a:rPr lang="tr-TR" dirty="0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kullanabilirsiniz</a:t>
            </a:r>
            <a:r>
              <a:rPr lang="tr-TR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457271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array3[]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{0.8, 2.2, 0.32, 0.4, 0.5,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0.6, 0.4675, 0.34, 0.19, 10.1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nelements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array3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)/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4286071"/>
            <a:ext cx="601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array4[]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{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'n'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i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'y'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't'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'!'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nelements2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array4)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/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224" y="6059269"/>
            <a:ext cx="8613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FF0000"/>
                </a:solidFill>
              </a:rPr>
              <a:t>Bunu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ancak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dizi </a:t>
            </a:r>
            <a:r>
              <a:rPr lang="en-US" b="1" dirty="0" err="1" smtClean="0">
                <a:solidFill>
                  <a:srgbClr val="FF0000"/>
                </a:solidFill>
              </a:rPr>
              <a:t>deklarasyon</a:t>
            </a:r>
            <a:r>
              <a:rPr lang="tr-TR" b="1" dirty="0" smtClean="0">
                <a:solidFill>
                  <a:srgbClr val="FF0000"/>
                </a:solidFill>
              </a:rPr>
              <a:t>una erişim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ol</a:t>
            </a:r>
            <a:r>
              <a:rPr lang="tr-TR" b="1" dirty="0" smtClean="0">
                <a:solidFill>
                  <a:srgbClr val="FF0000"/>
                </a:solidFill>
              </a:rPr>
              <a:t>an skopta kullanabilirsiniz.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FF0000"/>
                </a:solidFill>
              </a:rPr>
              <a:t>Diğer zamanlarda eleman sayısını ayrı bir değişkenle belirtmeniz gerekebilir.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Muhteva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Tekrar</a:t>
            </a:r>
            <a:endParaRPr lang="tr-TR" dirty="0" smtClean="0"/>
          </a:p>
          <a:p>
            <a:pPr lvl="1"/>
            <a:r>
              <a:rPr lang="tr-TR" dirty="0" smtClean="0"/>
              <a:t>Fonksiyonlar</a:t>
            </a:r>
            <a:endParaRPr lang="en-US" dirty="0" smtClean="0"/>
          </a:p>
          <a:p>
            <a:r>
              <a:rPr lang="tr-TR" dirty="0" smtClean="0"/>
              <a:t>Diziler</a:t>
            </a:r>
            <a:endParaRPr lang="en-US" dirty="0" smtClean="0"/>
          </a:p>
          <a:p>
            <a:pPr lvl="1"/>
            <a:r>
              <a:rPr lang="en-US" dirty="0" smtClean="0"/>
              <a:t>De</a:t>
            </a:r>
            <a:r>
              <a:rPr lang="tr-TR" dirty="0" smtClean="0"/>
              <a:t>klarasyon (beyan)</a:t>
            </a:r>
            <a:endParaRPr lang="en-US" dirty="0" smtClean="0"/>
          </a:p>
          <a:p>
            <a:pPr lvl="1"/>
            <a:r>
              <a:rPr lang="tr-TR" dirty="0" smtClean="0"/>
              <a:t>Başlatma</a:t>
            </a:r>
            <a:endParaRPr lang="en-US" dirty="0" smtClean="0"/>
          </a:p>
          <a:p>
            <a:pPr lvl="1"/>
            <a:r>
              <a:rPr lang="tr-TR" dirty="0" smtClean="0"/>
              <a:t>Elemanlarına erişim ve manipüle etme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04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Dizide Eleman Arama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Kullanıcının vermiş olduğu bir karakterin, aşağıdaki dizide olup olmadığını bulan bir program yazınız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endParaRPr lang="tr-TR" b="1" dirty="0" smtClean="0">
              <a:solidFill>
                <a:srgbClr val="7F0055"/>
              </a:solidFill>
              <a:latin typeface="Consolas"/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[10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 {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'm'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'n'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i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'y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't'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'!'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tr-TR" dirty="0" smtClean="0"/>
          </a:p>
          <a:p>
            <a:r>
              <a:rPr lang="en-US" dirty="0" smtClean="0"/>
              <a:t>Input: </a:t>
            </a:r>
            <a:r>
              <a:rPr lang="tr-TR" dirty="0" smtClean="0"/>
              <a:t>kullanıcının vermiş olduğu bir karakter</a:t>
            </a:r>
            <a:endParaRPr lang="en-US" dirty="0" smtClean="0"/>
          </a:p>
          <a:p>
            <a:r>
              <a:rPr lang="en-US" dirty="0" smtClean="0"/>
              <a:t>Output: </a:t>
            </a:r>
            <a:r>
              <a:rPr lang="tr-TR" dirty="0" smtClean="0"/>
              <a:t>Bir mesaj</a:t>
            </a:r>
            <a:r>
              <a:rPr lang="en-US" dirty="0" smtClean="0"/>
              <a:t>: </a:t>
            </a:r>
            <a:r>
              <a:rPr lang="tr-TR" dirty="0" smtClean="0"/>
              <a:t>Bulundu veya Bulunamadı şeklinde</a:t>
            </a:r>
            <a:endParaRPr lang="en-US" dirty="0" smtClean="0"/>
          </a:p>
          <a:p>
            <a:r>
              <a:rPr lang="en-US" dirty="0" err="1" smtClean="0"/>
              <a:t>Algoritm</a:t>
            </a:r>
            <a:r>
              <a:rPr lang="tr-TR" dirty="0" smtClean="0"/>
              <a:t>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elemanlar</a:t>
            </a:r>
            <a:r>
              <a:rPr lang="tr-TR" dirty="0" smtClean="0"/>
              <a:t>ı verilen karakterle karşılaştır.</a:t>
            </a:r>
          </a:p>
          <a:p>
            <a:pPr lvl="1"/>
            <a:r>
              <a:rPr lang="tr-TR" dirty="0" smtClean="0"/>
              <a:t>Bulunduysa karşılaştırmayı sonlandır.</a:t>
            </a:r>
            <a:endParaRPr lang="en-US" dirty="0" smtClean="0"/>
          </a:p>
          <a:p>
            <a:r>
              <a:rPr lang="en-US" dirty="0" err="1" smtClean="0"/>
              <a:t>brutesearch.c</a:t>
            </a:r>
            <a:r>
              <a:rPr lang="tr-TR" dirty="0" smtClean="0"/>
              <a:t> dosyasını açınız.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7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Dizide Eleman Arayan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686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main(){</a:t>
            </a:r>
          </a:p>
          <a:p>
            <a:r>
              <a:rPr lang="en-US" dirty="0">
                <a:latin typeface="Consolas" panose="020B0609020204030204" pitchFamily="49" charset="0"/>
              </a:rPr>
              <a:t>    char 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[10] = {'m', 'e', 'd', 'e', 'n', </a:t>
            </a:r>
          </a:p>
          <a:p>
            <a:r>
              <a:rPr lang="en-US" dirty="0">
                <a:latin typeface="Consolas" panose="020B0609020204030204" pitchFamily="49" charset="0"/>
              </a:rPr>
              <a:t>	                 '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', 'y', 'e', 't', '!'};</a:t>
            </a:r>
          </a:p>
          <a:p>
            <a:r>
              <a:rPr lang="tr-TR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en-US" dirty="0" err="1" smtClean="0">
                <a:latin typeface="Consolas" panose="020B0609020204030204" pitchFamily="49" charset="0"/>
              </a:rPr>
              <a:t>bir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giriniz</a:t>
            </a:r>
            <a:r>
              <a:rPr lang="en-US" dirty="0">
                <a:latin typeface="Consolas" panose="020B0609020204030204" pitchFamily="49" charset="0"/>
              </a:rPr>
              <a:t>: ");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("%c", &amp;x);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10;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(x == 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]){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bulundu</a:t>
            </a:r>
            <a:r>
              <a:rPr lang="en-US" dirty="0">
                <a:latin typeface="Consolas" panose="020B0609020204030204" pitchFamily="49" charset="0"/>
              </a:rPr>
              <a:t>!\n");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pozisyonu</a:t>
            </a:r>
            <a:r>
              <a:rPr lang="en-US" dirty="0">
                <a:latin typeface="Consolas" panose="020B0609020204030204" pitchFamily="49" charset="0"/>
              </a:rPr>
              <a:t>: %d\n",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}    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en-US" dirty="0" err="1" smtClean="0">
                <a:latin typeface="Consolas" panose="020B0609020204030204" pitchFamily="49" charset="0"/>
              </a:rPr>
              <a:t>bulunamadi</a:t>
            </a:r>
            <a:r>
              <a:rPr lang="en-US" dirty="0">
                <a:latin typeface="Consolas" panose="020B0609020204030204" pitchFamily="49" charset="0"/>
              </a:rPr>
              <a:t>!\n");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 err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 Elemanlarına Değer Okuma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Hatırlatma</a:t>
            </a:r>
            <a:r>
              <a:rPr lang="en-US" dirty="0" smtClean="0"/>
              <a:t>: &amp; s</a:t>
            </a:r>
            <a:r>
              <a:rPr lang="tr-TR" dirty="0" smtClean="0"/>
              <a:t>embolü değişkenin referans ettiği hafızadaki fiziksel adresi verir.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	 float </a:t>
            </a:r>
            <a:r>
              <a:rPr lang="en-US" dirty="0"/>
              <a:t>numbers[6</a:t>
            </a:r>
            <a:r>
              <a:rPr lang="en-US" dirty="0" smtClean="0"/>
              <a:t>];</a:t>
            </a:r>
          </a:p>
          <a:p>
            <a:pPr marL="274320" lvl="1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scanf</a:t>
            </a:r>
            <a:r>
              <a:rPr lang="en-US" dirty="0"/>
              <a:t>("%f", &amp;</a:t>
            </a:r>
            <a:r>
              <a:rPr lang="en-US" dirty="0" smtClean="0"/>
              <a:t>numbers[0]);</a:t>
            </a:r>
          </a:p>
          <a:p>
            <a:pPr marL="274320" lvl="1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scanf</a:t>
            </a:r>
            <a:r>
              <a:rPr lang="en-US" dirty="0"/>
              <a:t>("%f", &amp;</a:t>
            </a:r>
            <a:r>
              <a:rPr lang="en-US" dirty="0" smtClean="0"/>
              <a:t>numbers[1]);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scanf</a:t>
            </a:r>
            <a:r>
              <a:rPr lang="en-US" dirty="0"/>
              <a:t>("%f", &amp;</a:t>
            </a:r>
            <a:r>
              <a:rPr lang="en-US" dirty="0" smtClean="0"/>
              <a:t>numbers[3]);</a:t>
            </a:r>
          </a:p>
          <a:p>
            <a:r>
              <a:rPr lang="tr-TR" dirty="0" smtClean="0"/>
              <a:t>Örnek: Kullanıcıdan </a:t>
            </a:r>
            <a:r>
              <a:rPr lang="en-US" dirty="0" smtClean="0"/>
              <a:t>on</a:t>
            </a:r>
            <a:r>
              <a:rPr lang="tr-TR" dirty="0" smtClean="0"/>
              <a:t> sayı alıp bunları sıralayıp sıralı bir şekilde ekrana çıktı veren bir program yazınız.</a:t>
            </a:r>
            <a:endParaRPr lang="en-US" dirty="0" smtClean="0"/>
          </a:p>
          <a:p>
            <a:pPr lvl="1"/>
            <a:r>
              <a:rPr lang="en-US" dirty="0" smtClean="0"/>
              <a:t>Input: </a:t>
            </a:r>
            <a:r>
              <a:rPr lang="tr-TR" dirty="0" smtClean="0"/>
              <a:t>Kullanıcının gireceği </a:t>
            </a:r>
            <a:r>
              <a:rPr lang="en-US" dirty="0" smtClean="0"/>
              <a:t>10 </a:t>
            </a:r>
            <a:r>
              <a:rPr lang="tr-TR" dirty="0" smtClean="0"/>
              <a:t>sayı</a:t>
            </a:r>
            <a:endParaRPr lang="en-US" dirty="0" smtClean="0"/>
          </a:p>
          <a:p>
            <a:pPr lvl="1"/>
            <a:r>
              <a:rPr lang="en-US" dirty="0" smtClean="0"/>
              <a:t>Output: </a:t>
            </a:r>
            <a:r>
              <a:rPr lang="tr-TR" dirty="0" smtClean="0"/>
              <a:t>Sıralı dizi</a:t>
            </a:r>
            <a:endParaRPr lang="en-US" dirty="0" smtClean="0"/>
          </a:p>
          <a:p>
            <a:pPr lvl="1"/>
            <a:r>
              <a:rPr lang="en-US" dirty="0" err="1" smtClean="0"/>
              <a:t>Algoritm</a:t>
            </a:r>
            <a:r>
              <a:rPr lang="tr-TR" dirty="0" smtClean="0"/>
              <a:t>a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7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Dizi Elemanlarına Değer Okuma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</a:rPr>
              <a:t>    float numbers</a:t>
            </a:r>
            <a:r>
              <a:rPr lang="en-US" dirty="0" smtClean="0">
                <a:latin typeface="Consolas" panose="020B0609020204030204" pitchFamily="49" charset="0"/>
              </a:rPr>
              <a:t>[10];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smtClean="0">
                <a:latin typeface="Consolas" panose="020B0609020204030204" pitchFamily="49" charset="0"/>
              </a:rPr>
              <a:t>10;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</a:t>
            </a:r>
            <a:r>
              <a:rPr lang="en-US" dirty="0" err="1">
                <a:latin typeface="Consolas" panose="020B0609020204030204" pitchFamily="49" charset="0"/>
              </a:rPr>
              <a:t>d.number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sayi</a:t>
            </a:r>
            <a:r>
              <a:rPr lang="en-US" dirty="0">
                <a:latin typeface="Consolas" panose="020B0609020204030204" pitchFamily="49" charset="0"/>
              </a:rPr>
              <a:t>: 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("%f", &amp;numbers[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 smtClean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sz="3200" dirty="0" smtClean="0">
                <a:solidFill>
                  <a:srgbClr val="FF0000"/>
                </a:solidFill>
              </a:rPr>
              <a:t>Bir diziyi sıralamak ??? (</a:t>
            </a:r>
            <a:r>
              <a:rPr lang="tr-TR" sz="3200" dirty="0" err="1" smtClean="0">
                <a:solidFill>
                  <a:srgbClr val="FF0000"/>
                </a:solidFill>
              </a:rPr>
              <a:t>Sorting</a:t>
            </a:r>
            <a:r>
              <a:rPr lang="tr-TR" sz="3200" dirty="0" smtClean="0">
                <a:solidFill>
                  <a:srgbClr val="FF0000"/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049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Seçmeli Sıralama Algoritması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İlk önce en küçük dizi elemanını yani minimumu bul</a:t>
            </a:r>
          </a:p>
          <a:p>
            <a:pPr lvl="1"/>
            <a:r>
              <a:rPr lang="tr-TR" dirty="0" smtClean="0"/>
              <a:t>Sonra bu elemanı dizinin başına taşı</a:t>
            </a:r>
            <a:endParaRPr lang="en-US" dirty="0" smtClean="0"/>
          </a:p>
          <a:p>
            <a:r>
              <a:rPr lang="tr-TR" dirty="0" smtClean="0"/>
              <a:t>Sonra ikinci minimumu bul ve bunuda dizinin ikinci elemanı pozisyonuna taşı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Bu işleme dizinin tüm elemanları sıralanıncaya kadar devam et.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028" name="Picture 4" descr="[speed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62112"/>
            <a:ext cx="9525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1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Seçmeli Sıralama Algoritması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k</a:t>
            </a:r>
            <a:r>
              <a:rPr lang="tr-TR" dirty="0" smtClean="0"/>
              <a:t>üçük elemanın indeksini bulma (</a:t>
            </a:r>
            <a:r>
              <a:rPr lang="en-US" dirty="0"/>
              <a:t>s</a:t>
            </a:r>
            <a:r>
              <a:rPr lang="tr-TR" dirty="0"/>
              <a:t>ıralı dizinin </a:t>
            </a:r>
            <a:r>
              <a:rPr lang="tr-TR" dirty="0" smtClean="0"/>
              <a:t>0 indeksli </a:t>
            </a:r>
            <a:r>
              <a:rPr lang="tr-TR" dirty="0"/>
              <a:t>elemanı</a:t>
            </a:r>
            <a:r>
              <a:rPr lang="tr-TR" dirty="0" smtClean="0"/>
              <a:t>)  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En küçüğü en başa alma 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0" y="2284274"/>
            <a:ext cx="571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tr-TR" dirty="0" err="1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j =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j &lt; </a:t>
            </a:r>
            <a:r>
              <a:rPr lang="tr-TR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(numbers[</a:t>
            </a:r>
            <a:r>
              <a:rPr lang="en-US" dirty="0" err="1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] &gt; numbers[j]){</a:t>
            </a:r>
          </a:p>
          <a:p>
            <a:r>
              <a:rPr lang="tr-TR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imin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j 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618672"/>
            <a:ext cx="594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 != </a:t>
            </a:r>
            <a:r>
              <a:rPr lang="tr-TR" dirty="0" err="1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){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temp </a:t>
            </a:r>
            <a:r>
              <a:rPr lang="en-US" dirty="0">
                <a:latin typeface="Consolas" panose="020B0609020204030204" pitchFamily="49" charset="0"/>
              </a:rPr>
              <a:t>= numbers[</a:t>
            </a:r>
            <a:r>
              <a:rPr lang="en-US" dirty="0" err="1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numbers[</a:t>
            </a:r>
            <a:r>
              <a:rPr lang="en-US" dirty="0" err="1" smtClean="0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] = </a:t>
            </a:r>
            <a:r>
              <a:rPr lang="en-US" dirty="0" smtClean="0">
                <a:latin typeface="Consolas" panose="020B0609020204030204" pitchFamily="49" charset="0"/>
              </a:rPr>
              <a:t>numbers[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numbers[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en-US" dirty="0">
                <a:latin typeface="Consolas" panose="020B0609020204030204" pitchFamily="49" charset="0"/>
              </a:rPr>
              <a:t>= temp;    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0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election sort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29937"/>
            <a:ext cx="38100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757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Seçmeli Sıralama Algoritması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2.e</a:t>
            </a:r>
            <a:r>
              <a:rPr lang="en-US" dirty="0" smtClean="0"/>
              <a:t>n k</a:t>
            </a:r>
            <a:r>
              <a:rPr lang="tr-TR" dirty="0" smtClean="0"/>
              <a:t>üçük elemanın indeksini bulma </a:t>
            </a:r>
            <a:r>
              <a:rPr lang="en-US" dirty="0" smtClean="0"/>
              <a:t>(s</a:t>
            </a:r>
            <a:r>
              <a:rPr lang="tr-TR" dirty="0" smtClean="0"/>
              <a:t>ıralı dizinin 1 indeksli elemanı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2.en küçüğü 2.sıraya alma 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0" y="2131874"/>
            <a:ext cx="571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imin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j = </a:t>
            </a:r>
            <a:r>
              <a:rPr lang="tr-TR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j &lt; </a:t>
            </a:r>
            <a:r>
              <a:rPr lang="tr-TR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(numbers[</a:t>
            </a:r>
            <a:r>
              <a:rPr lang="en-US" dirty="0" err="1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] &gt; numbers[j]){</a:t>
            </a:r>
          </a:p>
          <a:p>
            <a:r>
              <a:rPr lang="tr-TR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imin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j 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618672"/>
            <a:ext cx="594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 !=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){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temp </a:t>
            </a:r>
            <a:r>
              <a:rPr lang="en-US" dirty="0">
                <a:latin typeface="Consolas" panose="020B0609020204030204" pitchFamily="49" charset="0"/>
              </a:rPr>
              <a:t>= numbers[</a:t>
            </a:r>
            <a:r>
              <a:rPr lang="en-US" dirty="0" err="1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numbers[</a:t>
            </a:r>
            <a:r>
              <a:rPr lang="en-US" dirty="0" err="1" smtClean="0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] = </a:t>
            </a:r>
            <a:r>
              <a:rPr lang="en-US" dirty="0" smtClean="0">
                <a:latin typeface="Consolas" panose="020B0609020204030204" pitchFamily="49" charset="0"/>
              </a:rPr>
              <a:t>numbers[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numbers[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en-US" dirty="0">
                <a:latin typeface="Consolas" panose="020B0609020204030204" pitchFamily="49" charset="0"/>
              </a:rPr>
              <a:t>= temp;    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3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Seçmeli Sıralama Algoritması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tr-TR" dirty="0" smtClean="0"/>
              <a:t>i</a:t>
            </a:r>
            <a:r>
              <a:rPr lang="en-US" dirty="0" smtClean="0"/>
              <a:t>+1)</a:t>
            </a:r>
            <a:r>
              <a:rPr lang="tr-TR" dirty="0" smtClean="0"/>
              <a:t>. e</a:t>
            </a:r>
            <a:r>
              <a:rPr lang="en-US" dirty="0" smtClean="0"/>
              <a:t>n k</a:t>
            </a:r>
            <a:r>
              <a:rPr lang="tr-TR" dirty="0" smtClean="0"/>
              <a:t>üçük elemanın indeksini bulma</a:t>
            </a:r>
            <a:r>
              <a:rPr lang="en-US" dirty="0" smtClean="0"/>
              <a:t> (s</a:t>
            </a:r>
            <a:r>
              <a:rPr lang="tr-TR" dirty="0" smtClean="0"/>
              <a:t>ıralı dizideki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indeksli</a:t>
            </a:r>
            <a:r>
              <a:rPr lang="tr-TR" dirty="0" smtClean="0"/>
              <a:t> eleman</a:t>
            </a:r>
            <a:r>
              <a:rPr lang="en-US" dirty="0" smtClean="0"/>
              <a:t>)</a:t>
            </a:r>
            <a:r>
              <a:rPr lang="tr-TR" dirty="0" smtClean="0"/>
              <a:t>  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en-US" dirty="0" smtClean="0"/>
              <a:t>(i+1)</a:t>
            </a:r>
            <a:r>
              <a:rPr lang="tr-TR" dirty="0" smtClean="0"/>
              <a:t>.</a:t>
            </a:r>
            <a:r>
              <a:rPr lang="en-US" dirty="0" smtClean="0"/>
              <a:t> </a:t>
            </a:r>
            <a:r>
              <a:rPr lang="tr-TR" dirty="0" smtClean="0"/>
              <a:t>en küçüğü </a:t>
            </a:r>
            <a:r>
              <a:rPr lang="en-US" dirty="0" smtClean="0"/>
              <a:t>(</a:t>
            </a:r>
            <a:r>
              <a:rPr lang="tr-TR" dirty="0" smtClean="0"/>
              <a:t>i</a:t>
            </a:r>
            <a:r>
              <a:rPr lang="en-US" dirty="0" smtClean="0"/>
              <a:t>+1)</a:t>
            </a:r>
            <a:r>
              <a:rPr lang="tr-TR" dirty="0" smtClean="0"/>
              <a:t>.sıraya alma 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0" y="2133600"/>
            <a:ext cx="571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imin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tr-T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j = </a:t>
            </a:r>
            <a:r>
              <a:rPr lang="tr-TR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tr-TR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</a:rPr>
              <a:t>j &lt; </a:t>
            </a:r>
            <a:r>
              <a:rPr lang="tr-TR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    if (numbers[</a:t>
            </a:r>
            <a:r>
              <a:rPr lang="en-US" dirty="0" err="1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] &gt; numbers[j]){</a:t>
            </a:r>
          </a:p>
          <a:p>
            <a:r>
              <a:rPr lang="tr-TR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imin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j 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618672"/>
            <a:ext cx="594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temp </a:t>
            </a:r>
            <a:r>
              <a:rPr lang="en-US" dirty="0">
                <a:latin typeface="Consolas" panose="020B0609020204030204" pitchFamily="49" charset="0"/>
              </a:rPr>
              <a:t>= numbers[</a:t>
            </a:r>
            <a:r>
              <a:rPr lang="en-US" dirty="0" err="1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numbers[</a:t>
            </a:r>
            <a:r>
              <a:rPr lang="en-US" dirty="0" err="1" smtClean="0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] = numbers[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numbers[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temp;    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4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Fonksiyonun tanımı o fonksiyonun işlevini gerçekleştiren statement ve deklerasyonları içerir</a:t>
            </a:r>
          </a:p>
          <a:p>
            <a:r>
              <a:rPr lang="tr-TR" dirty="0" smtClean="0"/>
              <a:t>Fonksiyonun ne türden </a:t>
            </a:r>
            <a:r>
              <a:rPr lang="tr-TR" b="1" dirty="0" smtClean="0"/>
              <a:t>input parametre değerleri </a:t>
            </a:r>
            <a:r>
              <a:rPr lang="tr-TR" dirty="0" smtClean="0"/>
              <a:t>(argüman) kabul ettiği parantezler içerisinde belirtilir. </a:t>
            </a:r>
          </a:p>
          <a:p>
            <a:pPr lvl="1"/>
            <a:r>
              <a:rPr lang="tr-TR" dirty="0"/>
              <a:t>Fonksiyona argümanların </a:t>
            </a:r>
            <a:r>
              <a:rPr lang="tr-TR" b="1" dirty="0"/>
              <a:t>değerleri</a:t>
            </a:r>
            <a:r>
              <a:rPr lang="tr-TR" dirty="0"/>
              <a:t> geçirilir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Fonksiyon eğer </a:t>
            </a:r>
            <a:r>
              <a:rPr lang="tr-TR" b="1" dirty="0" smtClean="0"/>
              <a:t>değer</a:t>
            </a:r>
            <a:r>
              <a:rPr lang="tr-TR" dirty="0" smtClean="0"/>
              <a:t> döndürecekse bu return tipi olarak belirtilir.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Function definition (fonksiyon tanımı)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419600"/>
            <a:ext cx="807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onsolas" pitchFamily="49" charset="0"/>
              </a:rPr>
              <a:t>return_t</a:t>
            </a:r>
            <a:r>
              <a:rPr lang="tr-TR" sz="2000" b="1" dirty="0" smtClean="0">
                <a:latin typeface="Consolas" pitchFamily="49" charset="0"/>
              </a:rPr>
              <a:t>ip</a:t>
            </a:r>
            <a:r>
              <a:rPr lang="en-US" sz="2000" b="1" dirty="0" smtClean="0">
                <a:latin typeface="Consolas" pitchFamily="49" charset="0"/>
              </a:rPr>
              <a:t>  </a:t>
            </a:r>
            <a:r>
              <a:rPr lang="tr-TR" sz="2000" b="1" dirty="0" smtClean="0">
                <a:latin typeface="Consolas" pitchFamily="49" charset="0"/>
              </a:rPr>
              <a:t>isim</a:t>
            </a:r>
            <a:r>
              <a:rPr lang="en-US" sz="2000" b="1" dirty="0" smtClean="0">
                <a:latin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</a:rPr>
              <a:t>parametreler</a:t>
            </a:r>
            <a:r>
              <a:rPr lang="en-US" sz="2000" b="1" dirty="0" err="1">
                <a:latin typeface="Consolas" pitchFamily="49" charset="0"/>
              </a:rPr>
              <a:t>-</a:t>
            </a:r>
            <a:r>
              <a:rPr lang="en-US" sz="2000" b="1" dirty="0" err="1" smtClean="0">
                <a:latin typeface="Consolas" pitchFamily="49" charset="0"/>
              </a:rPr>
              <a:t>arg</a:t>
            </a:r>
            <a:r>
              <a:rPr lang="tr-TR" sz="2000" b="1" dirty="0" smtClean="0">
                <a:latin typeface="Consolas" pitchFamily="49" charset="0"/>
              </a:rPr>
              <a:t>üman deklarasyonları</a:t>
            </a:r>
            <a:r>
              <a:rPr lang="en-US" sz="2000" b="1" dirty="0" smtClean="0">
                <a:latin typeface="Consolas" pitchFamily="49" charset="0"/>
              </a:rPr>
              <a:t>){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      </a:t>
            </a:r>
            <a:endParaRPr lang="tr-TR" sz="2000" b="1" dirty="0" smtClean="0">
              <a:latin typeface="Consolas" pitchFamily="49" charset="0"/>
            </a:endParaRPr>
          </a:p>
          <a:p>
            <a:r>
              <a:rPr lang="tr-TR" sz="2000" b="1" dirty="0">
                <a:latin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</a:rPr>
              <a:t>/* f</a:t>
            </a:r>
            <a:r>
              <a:rPr lang="tr-TR" sz="2000" b="1" dirty="0" smtClean="0">
                <a:latin typeface="Consolas" pitchFamily="49" charset="0"/>
              </a:rPr>
              <a:t>onksiyon vucudu</a:t>
            </a:r>
            <a:r>
              <a:rPr lang="en-US" sz="2000" b="1" dirty="0" smtClean="0">
                <a:latin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</a:rPr>
              <a:t>*/</a:t>
            </a:r>
          </a:p>
          <a:p>
            <a:r>
              <a:rPr lang="en-US" sz="2000" b="1" dirty="0">
                <a:latin typeface="Consolas" pitchFamily="49" charset="0"/>
              </a:rPr>
              <a:t>      </a:t>
            </a:r>
            <a:r>
              <a:rPr lang="en-US" sz="2000" b="1" dirty="0" smtClean="0">
                <a:latin typeface="Consolas" pitchFamily="49" charset="0"/>
              </a:rPr>
              <a:t>de</a:t>
            </a:r>
            <a:r>
              <a:rPr lang="tr-TR" sz="2000" b="1" dirty="0" smtClean="0">
                <a:latin typeface="Consolas" pitchFamily="49" charset="0"/>
              </a:rPr>
              <a:t>klarasyonlar ve cümleler</a:t>
            </a:r>
          </a:p>
          <a:p>
            <a:r>
              <a:rPr lang="tr-TR" sz="2000" b="1" dirty="0">
                <a:latin typeface="Consolas" pitchFamily="49" charset="0"/>
              </a:rPr>
              <a:t>	</a:t>
            </a:r>
            <a:endParaRPr lang="tr-TR" sz="2000" b="1" dirty="0" smtClean="0">
              <a:latin typeface="Consolas" pitchFamily="49" charset="0"/>
            </a:endParaRPr>
          </a:p>
          <a:p>
            <a:r>
              <a:rPr lang="tr-TR" sz="2000" b="1" dirty="0">
                <a:latin typeface="Consolas" pitchFamily="49" charset="0"/>
              </a:rPr>
              <a:t>	</a:t>
            </a:r>
            <a:r>
              <a:rPr lang="tr-TR" sz="2000" b="1" dirty="0" smtClean="0">
                <a:latin typeface="Consolas" pitchFamily="49" charset="0"/>
              </a:rPr>
              <a:t>return </a:t>
            </a:r>
            <a:r>
              <a:rPr lang="tr-TR" sz="2000" b="1" dirty="0" smtClean="0">
                <a:solidFill>
                  <a:srgbClr val="FF0000"/>
                </a:solidFill>
                <a:latin typeface="Consolas" pitchFamily="49" charset="0"/>
              </a:rPr>
              <a:t>değer</a:t>
            </a:r>
            <a:endParaRPr lang="en-US" sz="2000" b="1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7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Seçmeli Sıralama Algoritması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Ayn</a:t>
            </a:r>
            <a:r>
              <a:rPr lang="tr-TR" dirty="0" smtClean="0"/>
              <a:t>ı işlemi döngüye alarak tekrarlama</a:t>
            </a:r>
          </a:p>
        </p:txBody>
      </p:sp>
      <p:sp>
        <p:nvSpPr>
          <p:cNvPr id="4" name="Rectangle 3"/>
          <p:cNvSpPr/>
          <p:nvPr/>
        </p:nvSpPr>
        <p:spPr>
          <a:xfrm>
            <a:off x="997226" y="1598474"/>
            <a:ext cx="82991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tr-TR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++){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tr-TR" dirty="0" smtClean="0">
              <a:latin typeface="Consolas" panose="020B0609020204030204" pitchFamily="49" charset="0"/>
            </a:endParaRPr>
          </a:p>
          <a:p>
            <a:r>
              <a:rPr lang="tr-TR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imin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j = i+1; j &lt; </a:t>
            </a:r>
            <a:r>
              <a:rPr lang="tr-TR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(numbers[</a:t>
            </a:r>
            <a:r>
              <a:rPr lang="en-US" dirty="0" err="1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] &gt; numbers[j]){</a:t>
            </a:r>
          </a:p>
          <a:p>
            <a:r>
              <a:rPr lang="tr-TR" dirty="0" smtClean="0"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</a:rPr>
              <a:t>imin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j 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tr-TR" dirty="0" smtClean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 !=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tr-TR" dirty="0" smtClean="0"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temp </a:t>
            </a:r>
            <a:r>
              <a:rPr lang="en-US" dirty="0">
                <a:latin typeface="Consolas" panose="020B0609020204030204" pitchFamily="49" charset="0"/>
              </a:rPr>
              <a:t>= numbers[</a:t>
            </a:r>
            <a:r>
              <a:rPr lang="en-US" dirty="0" err="1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        numbers[</a:t>
            </a:r>
            <a:r>
              <a:rPr lang="en-US" dirty="0" err="1">
                <a:latin typeface="Consolas" panose="020B0609020204030204" pitchFamily="49" charset="0"/>
              </a:rPr>
              <a:t>imin</a:t>
            </a:r>
            <a:r>
              <a:rPr lang="en-US" dirty="0">
                <a:latin typeface="Consolas" panose="020B0609020204030204" pitchFamily="49" charset="0"/>
              </a:rPr>
              <a:t>] = numbers[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        numbers[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temp;    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}    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37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tr-TR" dirty="0" smtClean="0"/>
              <a:t>ler (Metinler)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Bir</a:t>
            </a:r>
            <a:r>
              <a:rPr lang="en-US" dirty="0" smtClean="0"/>
              <a:t> string</a:t>
            </a:r>
            <a:r>
              <a:rPr lang="tr-TR" dirty="0"/>
              <a:t> </a:t>
            </a:r>
            <a:r>
              <a:rPr lang="tr-TR" dirty="0" smtClean="0"/>
              <a:t>(metin)</a:t>
            </a:r>
            <a:r>
              <a:rPr lang="en-US" dirty="0" smtClean="0"/>
              <a:t> </a:t>
            </a:r>
            <a:r>
              <a:rPr lang="tr-TR" dirty="0" smtClean="0"/>
              <a:t>aslında bir </a:t>
            </a:r>
            <a:r>
              <a:rPr lang="en-US" dirty="0" smtClean="0"/>
              <a:t>char</a:t>
            </a:r>
            <a:r>
              <a:rPr lang="tr-TR" dirty="0" smtClean="0"/>
              <a:t> elemanlardan oluşan dizidir</a:t>
            </a:r>
            <a:r>
              <a:rPr lang="tr-TR" dirty="0"/>
              <a:t>.</a:t>
            </a:r>
            <a:endParaRPr lang="en-US" dirty="0" smtClean="0"/>
          </a:p>
          <a:p>
            <a:r>
              <a:rPr lang="tr-TR" dirty="0" smtClean="0"/>
              <a:t>Aşağıdakilerin ikisi aynıdır.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2A00FF"/>
                </a:solidFill>
                <a:latin typeface="Consolas"/>
              </a:rPr>
              <a:t>'\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0' </a:t>
            </a:r>
            <a:r>
              <a:rPr lang="tr-TR" dirty="0" smtClean="0"/>
              <a:t>karakteri karakter dizisinin yani stringin sonunu işaret etmektedir.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2609671"/>
            <a:ext cx="594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msg1[11] = 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'm'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'n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i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'y'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't'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'!'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'\0'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};  </a:t>
            </a:r>
          </a:p>
          <a:p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msg2[] =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medeniyet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!"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63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Kullanıcıdan String (metin) Okuma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C’de stringler için </a:t>
            </a:r>
            <a:r>
              <a:rPr lang="en-US" dirty="0" err="1" smtClean="0"/>
              <a:t>scanf</a:t>
            </a:r>
            <a:r>
              <a:rPr lang="tr-TR" dirty="0" smtClean="0"/>
              <a:t> veya başka bir fonksiyonu kullanırken çok dikkatli olun!</a:t>
            </a:r>
          </a:p>
          <a:p>
            <a:r>
              <a:rPr lang="tr-TR" dirty="0" smtClean="0"/>
              <a:t>Sabit uzunluklarla okuyun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8956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msg1[10];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msg2[10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];</a:t>
            </a:r>
          </a:p>
          <a:p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 </a:t>
            </a:r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 msg1 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dizi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sine, başlangıç adresinden başlayarak, oku</a:t>
            </a:r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  <a:endParaRPr lang="en-US" dirty="0" smtClean="0">
              <a:latin typeface="Consolas"/>
            </a:endParaRPr>
          </a:p>
          <a:p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"message 1: 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err="1">
                <a:solidFill>
                  <a:srgbClr val="642880"/>
                </a:solidFill>
                <a:latin typeface="Consolas"/>
              </a:rPr>
              <a:t>scanf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"%</a:t>
            </a:r>
            <a:r>
              <a:rPr lang="tr-TR" b="1" dirty="0">
                <a:solidFill>
                  <a:srgbClr val="2A00FF"/>
                </a:solidFill>
                <a:latin typeface="Consolas"/>
              </a:rPr>
              <a:t>9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s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msg1);</a:t>
            </a:r>
          </a:p>
          <a:p>
            <a:endParaRPr lang="fi-FI" dirty="0" smtClean="0">
              <a:solidFill>
                <a:srgbClr val="3F7F5F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fi-FI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/* msg2’</a:t>
            </a:r>
            <a:r>
              <a:rPr lang="tr-TR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ye, </a:t>
            </a:r>
            <a:r>
              <a:rPr lang="fi-FI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verilen </a:t>
            </a:r>
            <a:r>
              <a:rPr lang="fi-FI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elemanın </a:t>
            </a:r>
            <a:r>
              <a:rPr lang="fi-FI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adresin</a:t>
            </a:r>
            <a:r>
              <a:rPr lang="tr-TR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den </a:t>
            </a:r>
            <a:r>
              <a:rPr lang="tr-TR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başlayarak,</a:t>
            </a:r>
            <a:r>
              <a:rPr lang="fi-FI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fi-FI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oku */</a:t>
            </a:r>
            <a:endParaRPr lang="en-US" b="1" dirty="0" smtClean="0">
              <a:solidFill>
                <a:srgbClr val="642880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"message 2: 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err="1">
                <a:solidFill>
                  <a:srgbClr val="642880"/>
                </a:solidFill>
                <a:latin typeface="Consolas"/>
              </a:rPr>
              <a:t>scanf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"%</a:t>
            </a:r>
            <a:r>
              <a:rPr lang="tr-TR" b="1" dirty="0">
                <a:solidFill>
                  <a:srgbClr val="2A00FF"/>
                </a:solidFill>
                <a:latin typeface="Consolas"/>
              </a:rPr>
              <a:t>9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s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&amp;msg2[0]);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 Boyutlu Diziler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</a:t>
            </a:r>
            <a:r>
              <a:rPr lang="tr-TR" dirty="0" smtClean="0"/>
              <a:t>boyutlu diziler</a:t>
            </a:r>
            <a:r>
              <a:rPr lang="en-US" dirty="0" smtClean="0"/>
              <a:t>: </a:t>
            </a:r>
            <a:r>
              <a:rPr lang="tr-TR" dirty="0" smtClean="0"/>
              <a:t>intlerden oluşan bir boyutlu dizilerin dizisi</a:t>
            </a:r>
            <a:endParaRPr lang="en-US" dirty="0" smtClean="0"/>
          </a:p>
          <a:p>
            <a:r>
              <a:rPr lang="tr-TR" dirty="0" smtClean="0"/>
              <a:t>Aşağıdaki iki boyutlu data için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8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mtable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[4][3] = {{1, 2, 3}, {2, 4, 6}, </a:t>
            </a:r>
            <a:endParaRPr lang="en-US" sz="18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                   {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3, 6, 9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}, {4, 8, 12}};</a:t>
            </a:r>
            <a:endParaRPr lang="en-US" sz="1800" b="1" dirty="0" smtClean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r>
              <a:rPr lang="tr-TR" dirty="0" smtClean="0"/>
              <a:t>Hafızada yukarıdaki dizi şöyle saklanmaktadır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7068"/>
              </p:ext>
            </p:extLst>
          </p:nvPr>
        </p:nvGraphicFramePr>
        <p:xfrm>
          <a:off x="1113694" y="2743200"/>
          <a:ext cx="2532184" cy="1828800"/>
        </p:xfrm>
        <a:graphic>
          <a:graphicData uri="http://schemas.openxmlformats.org/drawingml/2006/table">
            <a:tbl>
              <a:tblPr/>
              <a:tblGrid>
                <a:gridCol w="633046"/>
                <a:gridCol w="633046"/>
                <a:gridCol w="633046"/>
                <a:gridCol w="633046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55731"/>
              </p:ext>
            </p:extLst>
          </p:nvPr>
        </p:nvGraphicFramePr>
        <p:xfrm>
          <a:off x="1219200" y="6019800"/>
          <a:ext cx="5486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3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 Boyutlu Diziler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Stringlerden oluşan bir dizi 2 boyutlu char dizisidir.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tr-TR" dirty="0" smtClean="0"/>
              <a:t>3 Boyutlu Diziler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ustomShape 2"/>
          <p:cNvSpPr/>
          <p:nvPr/>
        </p:nvSpPr>
        <p:spPr>
          <a:xfrm>
            <a:off x="381000" y="4953000"/>
            <a:ext cx="6019800" cy="533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itchFamily="49" charset="0"/>
              </a:rPr>
              <a:t>t</a:t>
            </a:r>
            <a:r>
              <a:rPr lang="tr-T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itchFamily="49" charset="0"/>
              </a:rPr>
              <a:t>ip isim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itchFamily="49" charset="0"/>
              </a:rPr>
              <a:t>[</a:t>
            </a:r>
            <a:r>
              <a:rPr lang="tr-T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itchFamily="49" charset="0"/>
              </a:rPr>
              <a:t>buyukluk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itchFamily="49" charset="0"/>
              </a:rPr>
              <a:t>1][</a:t>
            </a:r>
            <a:r>
              <a:rPr lang="tr-T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itchFamily="49" charset="0"/>
              </a:rPr>
              <a:t>buyukluk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itchFamily="49" charset="0"/>
              </a:rPr>
              <a:t>2][</a:t>
            </a:r>
            <a:r>
              <a:rPr lang="tr-T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itchFamily="49" charset="0"/>
              </a:rPr>
              <a:t>buyukluk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itchFamily="49" charset="0"/>
              </a:rPr>
              <a:t>3];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1981200"/>
            <a:ext cx="617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 names[5][10]={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"Ali"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BR" b="1" dirty="0">
                <a:solidFill>
                  <a:srgbClr val="2A00FF"/>
                </a:solidFill>
                <a:latin typeface="Consolas"/>
              </a:rPr>
              <a:t>"Ahmet"</a:t>
            </a:r>
            <a:r>
              <a:rPr lang="pt-BR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Hasan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Ayse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Asli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i = 0; i &lt; 5; i++)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"%s\n"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names[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rand() </a:t>
            </a:r>
            <a:r>
              <a:rPr lang="tr-TR" dirty="0" smtClean="0"/>
              <a:t>kullanılarak 0 dan </a:t>
            </a:r>
            <a:r>
              <a:rPr lang="en-US" dirty="0" smtClean="0"/>
              <a:t>RAND_MAX</a:t>
            </a:r>
            <a:r>
              <a:rPr lang="tr-TR" dirty="0" smtClean="0"/>
              <a:t> ‘a kadar rastgele bir tam sayı üretme.</a:t>
            </a:r>
            <a:endParaRPr lang="en-US" dirty="0" smtClean="0"/>
          </a:p>
          <a:p>
            <a:r>
              <a:rPr lang="tr-TR" dirty="0" smtClean="0"/>
              <a:t>Diziler</a:t>
            </a:r>
          </a:p>
          <a:p>
            <a:pPr lvl="1"/>
            <a:r>
              <a:rPr lang="tr-TR" dirty="0" smtClean="0"/>
              <a:t>Deklarasyon</a:t>
            </a:r>
          </a:p>
          <a:p>
            <a:pPr lvl="1"/>
            <a:r>
              <a:rPr lang="tr-TR" dirty="0" smtClean="0"/>
              <a:t>Başlatma</a:t>
            </a:r>
          </a:p>
          <a:p>
            <a:pPr lvl="1"/>
            <a:r>
              <a:rPr lang="tr-TR" dirty="0" smtClean="0"/>
              <a:t>Elemanlarına erişim</a:t>
            </a:r>
          </a:p>
          <a:p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sonraki</a:t>
            </a:r>
            <a:r>
              <a:rPr lang="en-US" dirty="0" smtClean="0"/>
              <a:t> </a:t>
            </a:r>
            <a:r>
              <a:rPr lang="en-US" dirty="0" err="1" smtClean="0"/>
              <a:t>ders</a:t>
            </a:r>
            <a:endParaRPr lang="en-US" dirty="0" smtClean="0"/>
          </a:p>
          <a:p>
            <a:pPr lvl="1"/>
            <a:r>
              <a:rPr lang="tr-TR" dirty="0"/>
              <a:t>D</a:t>
            </a:r>
            <a:r>
              <a:rPr lang="tr-TR" dirty="0" smtClean="0"/>
              <a:t>iziler</a:t>
            </a:r>
            <a:r>
              <a:rPr lang="en-US" dirty="0" smtClean="0"/>
              <a:t>e</a:t>
            </a:r>
            <a:r>
              <a:rPr lang="tr-TR" dirty="0" smtClean="0"/>
              <a:t> </a:t>
            </a:r>
            <a:r>
              <a:rPr lang="en-US" dirty="0" err="1" smtClean="0"/>
              <a:t>devam</a:t>
            </a:r>
            <a:endParaRPr lang="en-US" dirty="0"/>
          </a:p>
          <a:p>
            <a:pPr lvl="1"/>
            <a:r>
              <a:rPr lang="tr-TR" dirty="0" smtClean="0"/>
              <a:t>Fonksiyonlar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66360"/>
          </a:xfrm>
        </p:spPr>
        <p:txBody>
          <a:bodyPr/>
          <a:lstStyle/>
          <a:p>
            <a:r>
              <a:rPr lang="tr-TR" dirty="0" smtClean="0"/>
              <a:t>Bir </a:t>
            </a:r>
            <a:r>
              <a:rPr lang="tr-TR" dirty="0"/>
              <a:t>fonksiyonu çağırdığımızda argümanın </a:t>
            </a:r>
            <a:r>
              <a:rPr lang="tr-TR" dirty="0">
                <a:solidFill>
                  <a:srgbClr val="FF0000"/>
                </a:solidFill>
              </a:rPr>
              <a:t>değerleri</a:t>
            </a:r>
            <a:r>
              <a:rPr lang="tr-TR" dirty="0"/>
              <a:t> parametre değişkenlerine </a:t>
            </a:r>
            <a:r>
              <a:rPr lang="tr-TR" dirty="0">
                <a:solidFill>
                  <a:srgbClr val="FF0000"/>
                </a:solidFill>
              </a:rPr>
              <a:t>kopyalanır.</a:t>
            </a:r>
            <a:endParaRPr lang="fr-FR" dirty="0">
              <a:solidFill>
                <a:srgbClr val="FF0000"/>
              </a:solidFill>
              <a:latin typeface="Consolas" pitchFamily="49" charset="0"/>
            </a:endParaRP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Fonksiyona Değerler </a:t>
            </a:r>
            <a:r>
              <a:rPr lang="tr-TR" dirty="0" smtClean="0"/>
              <a:t>Geçirilir </a:t>
            </a:r>
            <a:r>
              <a:rPr lang="tr-TR" dirty="0" err="1" smtClean="0">
                <a:solidFill>
                  <a:srgbClr val="FF0000"/>
                </a:solidFill>
              </a:rPr>
              <a:t>Pass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by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828800"/>
            <a:ext cx="838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/* This function takes two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arguments, and returns an int. */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x,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y)</a:t>
            </a:r>
          </a:p>
          <a:p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x *= 3;</a:t>
            </a:r>
          </a:p>
          <a:p>
            <a:r>
              <a:rPr lang="en-US" dirty="0">
                <a:latin typeface="Consolas" panose="020B0609020204030204" pitchFamily="49" charset="0"/>
              </a:rPr>
              <a:t>	++y;</a:t>
            </a:r>
          </a:p>
          <a:p>
            <a:r>
              <a:rPr lang="en-US" dirty="0">
                <a:latin typeface="Consolas" panose="020B0609020204030204" pitchFamily="49" charset="0"/>
              </a:rPr>
              <a:t>	return x + y;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/* A function that calls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() */</a:t>
            </a:r>
          </a:p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caller_func</a:t>
            </a:r>
            <a:r>
              <a:rPr lang="en-US" dirty="0">
                <a:latin typeface="Consolas" panose="020B0609020204030204" pitchFamily="49" charset="0"/>
              </a:rPr>
              <a:t>(void)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a=1, b=2, c, d;</a:t>
            </a:r>
          </a:p>
          <a:p>
            <a:endParaRPr lang="tr-TR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c =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); /* c = 6 </a:t>
            </a:r>
            <a:r>
              <a:rPr lang="en-US" dirty="0" smtClean="0">
                <a:latin typeface="Consolas" panose="020B0609020204030204" pitchFamily="49" charset="0"/>
              </a:rPr>
              <a:t>*/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d = a + b; /* d = 3 */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6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763000" cy="5791200"/>
          </a:xfrm>
        </p:spPr>
        <p:txBody>
          <a:bodyPr/>
          <a:lstStyle/>
          <a:p>
            <a:r>
              <a:rPr lang="tr-TR" dirty="0" smtClean="0"/>
              <a:t>Çağıran fonksiyona değer döndürülmesi  ve fonksiyonun çalışmasının bitirilmesi </a:t>
            </a:r>
            <a:r>
              <a:rPr lang="tr-TR" b="1" dirty="0" smtClean="0"/>
              <a:t>return</a:t>
            </a:r>
            <a:r>
              <a:rPr lang="tr-TR" dirty="0" smtClean="0"/>
              <a:t> ile olur.</a:t>
            </a:r>
          </a:p>
          <a:p>
            <a:r>
              <a:rPr lang="tr-TR" dirty="0" smtClean="0"/>
              <a:t>Çağıran fonksiyon bu değeri ister kullanır, isterse gözardı eder.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905000"/>
            <a:ext cx="8839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/* Prototype: two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arguments, and returns an int. </a:t>
            </a:r>
            <a:r>
              <a:rPr lang="en-US" dirty="0" smtClean="0">
                <a:latin typeface="Consolas" panose="020B0609020204030204" pitchFamily="49" charset="0"/>
              </a:rPr>
              <a:t>*/</a:t>
            </a:r>
            <a:endParaRPr lang="tr-TR" dirty="0" smtClean="0">
              <a:latin typeface="Consolas" panose="020B0609020204030204" pitchFamily="49" charset="0"/>
            </a:endParaRPr>
          </a:p>
          <a:p>
            <a:r>
              <a:rPr lang="en-US" b="1" dirty="0" err="1" smtClean="0"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an_algorithm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); </a:t>
            </a:r>
            <a:endParaRPr lang="tr-TR" b="1" dirty="0" smtClean="0">
              <a:latin typeface="Consolas" panose="020B0609020204030204" pitchFamily="49" charset="0"/>
            </a:endParaRPr>
          </a:p>
          <a:p>
            <a:endParaRPr lang="tr-TR" b="1" dirty="0" smtClean="0">
              <a:latin typeface="Consolas" panose="020B0609020204030204" pitchFamily="49" charset="0"/>
            </a:endParaRPr>
          </a:p>
          <a:p>
            <a:endParaRPr lang="tr-TR" b="1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void </a:t>
            </a:r>
            <a:r>
              <a:rPr lang="en-US" b="1" dirty="0" err="1">
                <a:latin typeface="Consolas" panose="020B0609020204030204" pitchFamily="49" charset="0"/>
              </a:rPr>
              <a:t>caller_func</a:t>
            </a:r>
            <a:r>
              <a:rPr lang="en-US" b="1" dirty="0">
                <a:latin typeface="Consolas" panose="020B0609020204030204" pitchFamily="49" charset="0"/>
              </a:rPr>
              <a:t>(void)</a:t>
            </a:r>
          </a:p>
          <a:p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a=1, b=2, c;</a:t>
            </a:r>
          </a:p>
          <a:p>
            <a:r>
              <a:rPr lang="en-US" dirty="0">
                <a:latin typeface="Consolas" panose="020B0609020204030204" pitchFamily="49" charset="0"/>
              </a:rPr>
              <a:t>	c = </a:t>
            </a:r>
            <a:r>
              <a:rPr lang="en-US" dirty="0" err="1">
                <a:latin typeface="Consolas" panose="020B0609020204030204" pitchFamily="49" charset="0"/>
              </a:rPr>
              <a:t>an_algorithm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); /* use return value */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an_algorithm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); /* ignore return value (implicitly) */</a:t>
            </a:r>
          </a:p>
          <a:p>
            <a:r>
              <a:rPr lang="en-US" dirty="0">
                <a:latin typeface="Consolas" panose="020B0609020204030204" pitchFamily="49" charset="0"/>
              </a:rPr>
              <a:t>	(void)</a:t>
            </a:r>
            <a:r>
              <a:rPr lang="en-US" dirty="0" err="1">
                <a:latin typeface="Consolas" panose="020B0609020204030204" pitchFamily="49" charset="0"/>
              </a:rPr>
              <a:t>an_algorithm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); </a:t>
            </a:r>
            <a:r>
              <a:rPr lang="en-US" dirty="0" smtClean="0">
                <a:latin typeface="Consolas" panose="020B0609020204030204" pitchFamily="49" charset="0"/>
              </a:rPr>
              <a:t>/*ignore </a:t>
            </a:r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en-US" dirty="0" smtClean="0">
                <a:latin typeface="Consolas" panose="020B0609020204030204" pitchFamily="49" charset="0"/>
              </a:rPr>
              <a:t>value(explicitly</a:t>
            </a:r>
            <a:r>
              <a:rPr lang="en-US" dirty="0">
                <a:latin typeface="Consolas" panose="020B0609020204030204" pitchFamily="49" charset="0"/>
              </a:rPr>
              <a:t>) */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}</a:t>
            </a:r>
            <a:endParaRPr lang="tr-TR" b="1" dirty="0" smtClean="0">
              <a:latin typeface="Consolas" panose="020B0609020204030204" pitchFamily="49" charset="0"/>
            </a:endParaRPr>
          </a:p>
          <a:p>
            <a:endParaRPr lang="tr-TR" b="1" dirty="0" smtClean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an_algorithm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x,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y)</a:t>
            </a:r>
          </a:p>
          <a:p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return x*2 + x/y;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19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Rastgele Sayı Üretimi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s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tdlib.h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 </a:t>
            </a:r>
            <a:r>
              <a:rPr lang="tr-TR" dirty="0" smtClean="0"/>
              <a:t>kütüphanesinin bir parçası olan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rand()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f</a:t>
            </a:r>
            <a:r>
              <a:rPr lang="tr-TR" dirty="0" smtClean="0"/>
              <a:t>onksiyonu kullanılarak rast tam sayı üretilebilir.</a:t>
            </a:r>
          </a:p>
          <a:p>
            <a:endParaRPr lang="en-US" dirty="0" smtClean="0"/>
          </a:p>
          <a:p>
            <a:r>
              <a:rPr lang="en-US" dirty="0"/>
              <a:t>rand() </a:t>
            </a:r>
            <a:r>
              <a:rPr lang="tr-TR" dirty="0" smtClean="0"/>
              <a:t>fonksiyonuyla alınabilecek maksimum sayı </a:t>
            </a:r>
            <a:r>
              <a:rPr lang="en-US" dirty="0" smtClean="0"/>
              <a:t>RAND_MAX</a:t>
            </a:r>
            <a:r>
              <a:rPr lang="tr-TR" dirty="0" smtClean="0"/>
              <a:t> sabiti ile verilmiştir.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rand()</a:t>
            </a:r>
            <a:r>
              <a:rPr lang="en-US" dirty="0" smtClean="0"/>
              <a:t> </a:t>
            </a:r>
          </a:p>
          <a:p>
            <a:pPr lvl="1"/>
            <a:r>
              <a:rPr lang="en-US" b="1" dirty="0">
                <a:latin typeface="Consolas" pitchFamily="49" charset="0"/>
                <a:cs typeface="Courier New" pitchFamily="49" charset="0"/>
              </a:rPr>
              <a:t>[0, RAND_MAX] </a:t>
            </a:r>
            <a:r>
              <a:rPr lang="tr-TR" dirty="0" smtClean="0">
                <a:latin typeface="Consolas" pitchFamily="49" charset="0"/>
                <a:cs typeface="Courier New" pitchFamily="49" charset="0"/>
              </a:rPr>
              <a:t>aralığında </a:t>
            </a:r>
            <a:r>
              <a:rPr lang="tr-TR" b="1" dirty="0"/>
              <a:t>b</a:t>
            </a:r>
            <a:r>
              <a:rPr lang="tr-TR" b="1" dirty="0" smtClean="0"/>
              <a:t>ir tam</a:t>
            </a:r>
            <a:r>
              <a:rPr lang="en-US" b="1" dirty="0" smtClean="0"/>
              <a:t> </a:t>
            </a:r>
            <a:r>
              <a:rPr lang="tr-TR" b="1" dirty="0" smtClean="0"/>
              <a:t>sayı </a:t>
            </a:r>
            <a:r>
              <a:rPr lang="tr-TR" dirty="0" smtClean="0"/>
              <a:t>verir.</a:t>
            </a:r>
            <a:endParaRPr lang="en-US" dirty="0" smtClean="0"/>
          </a:p>
          <a:p>
            <a:pPr lvl="1"/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urier New" pitchFamily="49" charset="0"/>
              </a:rPr>
              <a:t>rand()/(double)RAND_MAX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 [0, 1]</a:t>
            </a:r>
            <a:r>
              <a:rPr lang="tr-TR" dirty="0" smtClean="0"/>
              <a:t> aralığında double bir sayı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rand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()%10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[0, </a:t>
            </a:r>
            <a:r>
              <a:rPr lang="en-US" dirty="0" smtClean="0"/>
              <a:t>10)</a:t>
            </a:r>
            <a:r>
              <a:rPr lang="tr-TR" dirty="0" smtClean="0"/>
              <a:t> aralığında bir tam say</a:t>
            </a:r>
            <a:r>
              <a:rPr lang="en-US" dirty="0" smtClean="0"/>
              <a:t> </a:t>
            </a:r>
            <a:r>
              <a:rPr lang="en-US" dirty="0" err="1" smtClean="0"/>
              <a:t>verir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sz="3200" dirty="0" smtClean="0"/>
              <a:t>ARRAYS [ 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10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Diziler (</a:t>
            </a:r>
            <a:r>
              <a:rPr lang="tr-TR" dirty="0" err="1" smtClean="0"/>
              <a:t>Arrays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Diziler, </a:t>
            </a:r>
            <a:r>
              <a:rPr lang="tr-TR" dirty="0" smtClean="0">
                <a:solidFill>
                  <a:srgbClr val="FF0000"/>
                </a:solidFill>
              </a:rPr>
              <a:t>programın çalışması esnasında</a:t>
            </a:r>
            <a:r>
              <a:rPr lang="tr-TR" dirty="0" smtClean="0"/>
              <a:t> çoklu dataların saklanması ve işlenmesi için hafıza ortamı sağlarlar</a:t>
            </a:r>
            <a:endParaRPr lang="en-US" dirty="0" smtClean="0"/>
          </a:p>
          <a:p>
            <a:r>
              <a:rPr lang="tr-TR" dirty="0" smtClean="0"/>
              <a:t>Devamlı bir hafıza bloğuna referans ederler.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85554"/>
              </p:ext>
            </p:extLst>
          </p:nvPr>
        </p:nvGraphicFramePr>
        <p:xfrm>
          <a:off x="12954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5117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1nci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tr-TR" dirty="0" smtClean="0"/>
              <a:t>man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5117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Son eleman</a:t>
            </a:r>
            <a:endParaRPr lang="en-US" dirty="0"/>
          </a:p>
        </p:txBody>
      </p:sp>
      <p:cxnSp>
        <p:nvCxnSpPr>
          <p:cNvPr id="13" name="Elbow Connector 12"/>
          <p:cNvCxnSpPr>
            <a:stCxn id="10" idx="0"/>
          </p:cNvCxnSpPr>
          <p:nvPr/>
        </p:nvCxnSpPr>
        <p:spPr>
          <a:xfrm rot="5400000" flipH="1" flipV="1">
            <a:off x="794266" y="4311134"/>
            <a:ext cx="1383268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0"/>
          </p:cNvCxnSpPr>
          <p:nvPr/>
        </p:nvCxnSpPr>
        <p:spPr>
          <a:xfrm rot="16200000" flipV="1">
            <a:off x="6585466" y="4387334"/>
            <a:ext cx="1383268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Deklarasyon(Beyan)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Değişken tanımlamaya  benzemektedir.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10 </a:t>
            </a:r>
            <a:r>
              <a:rPr lang="tr-TR" dirty="0" smtClean="0"/>
              <a:t>tane </a:t>
            </a:r>
            <a:r>
              <a:rPr lang="en-US" b="1" dirty="0" err="1" smtClean="0"/>
              <a:t>int</a:t>
            </a:r>
            <a:r>
              <a:rPr lang="tr-TR" dirty="0" smtClean="0"/>
              <a:t> den oluşan bir dizi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dizi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1[10];</a:t>
            </a:r>
          </a:p>
          <a:p>
            <a:r>
              <a:rPr lang="en-US" dirty="0" smtClean="0"/>
              <a:t>100 </a:t>
            </a:r>
            <a:r>
              <a:rPr lang="tr-TR" dirty="0" smtClean="0"/>
              <a:t>karakterden oluşan bir dizi</a:t>
            </a:r>
            <a:endParaRPr lang="en-US" dirty="0" smtClean="0"/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dizi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2[100];</a:t>
            </a:r>
            <a:endParaRPr lang="en-US" dirty="0" smtClean="0"/>
          </a:p>
          <a:p>
            <a:r>
              <a:rPr lang="en-US" dirty="0" smtClean="0"/>
              <a:t>50 </a:t>
            </a:r>
            <a:r>
              <a:rPr lang="tr-TR" dirty="0" smtClean="0"/>
              <a:t>tane </a:t>
            </a:r>
            <a:r>
              <a:rPr lang="en-US" dirty="0" smtClean="0"/>
              <a:t>double</a:t>
            </a:r>
            <a:r>
              <a:rPr lang="tr-TR" dirty="0" smtClean="0"/>
              <a:t> dan oluşan bir dizi</a:t>
            </a:r>
            <a:endParaRPr lang="en-US" dirty="0" smtClean="0"/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dizi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4[50];</a:t>
            </a:r>
          </a:p>
          <a:p>
            <a:pPr marL="274320" lvl="1" indent="0">
              <a:buNone/>
            </a:pPr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short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Consolas"/>
              </a:rPr>
              <a:t>dizi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5[10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ids[23];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grades[87];</a:t>
            </a:r>
            <a:endParaRPr lang="en-US" dirty="0">
              <a:latin typeface="Consolas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CustomShape 2"/>
          <p:cNvSpPr/>
          <p:nvPr/>
        </p:nvSpPr>
        <p:spPr>
          <a:xfrm>
            <a:off x="990600" y="1828800"/>
            <a:ext cx="2590800" cy="533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itchFamily="49" charset="0"/>
              </a:rPr>
              <a:t>t</a:t>
            </a:r>
            <a:r>
              <a:rPr lang="tr-T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itchFamily="49" charset="0"/>
              </a:rPr>
              <a:t>ip isim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itchFamily="49" charset="0"/>
              </a:rPr>
              <a:t>[</a:t>
            </a:r>
            <a:r>
              <a:rPr lang="tr-T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itchFamily="49" charset="0"/>
              </a:rPr>
              <a:t>büyüklük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itchFamily="49" charset="0"/>
              </a:rPr>
              <a:t>];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2363</TotalTime>
  <Words>1930</Words>
  <Application>Microsoft Office PowerPoint</Application>
  <PresentationFormat>Ekran Gösterisi (4:3)</PresentationFormat>
  <Paragraphs>547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4" baseType="lpstr">
      <vt:lpstr>Arial</vt:lpstr>
      <vt:lpstr>Bookman Old Style</vt:lpstr>
      <vt:lpstr>Calibri</vt:lpstr>
      <vt:lpstr>Consolas</vt:lpstr>
      <vt:lpstr>Courier New</vt:lpstr>
      <vt:lpstr>Gill Sans MT</vt:lpstr>
      <vt:lpstr>Wingdings</vt:lpstr>
      <vt:lpstr>Wingdings 3</vt:lpstr>
      <vt:lpstr>Origin</vt:lpstr>
      <vt:lpstr>Diziler(Arrays)</vt:lpstr>
      <vt:lpstr>Muhteva</vt:lpstr>
      <vt:lpstr>Function definition (fonksiyon tanımı)</vt:lpstr>
      <vt:lpstr>Fonksiyona Değerler Geçirilir Pass by value</vt:lpstr>
      <vt:lpstr>PowerPoint Sunusu</vt:lpstr>
      <vt:lpstr>Rastgele Sayı Üretimi</vt:lpstr>
      <vt:lpstr>PowerPoint Sunusu</vt:lpstr>
      <vt:lpstr>Diziler (Arrays)</vt:lpstr>
      <vt:lpstr>Deklarasyon(Beyan)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Dizi Elemanlarına Erişim</vt:lpstr>
      <vt:lpstr>Dizi Elemanlarına Erişim</vt:lpstr>
      <vt:lpstr>Dizi Elemanlarının Toplamı</vt:lpstr>
      <vt:lpstr>Dizinin Eleman Sayısı</vt:lpstr>
      <vt:lpstr>Dizide Eleman Arama</vt:lpstr>
      <vt:lpstr>Dizide Eleman Arayan Program</vt:lpstr>
      <vt:lpstr>Dizi Elemanlarına Değer Okuma</vt:lpstr>
      <vt:lpstr>Dizi Elemanlarına Değer Okuma</vt:lpstr>
      <vt:lpstr>PowerPoint Sunusu</vt:lpstr>
      <vt:lpstr>Seçmeli Sıralama Algoritması</vt:lpstr>
      <vt:lpstr>Seçmeli Sıralama Algoritması</vt:lpstr>
      <vt:lpstr>PowerPoint Sunusu</vt:lpstr>
      <vt:lpstr>Seçmeli Sıralama Algoritması</vt:lpstr>
      <vt:lpstr>Seçmeli Sıralama Algoritması</vt:lpstr>
      <vt:lpstr>Seçmeli Sıralama Algoritması</vt:lpstr>
      <vt:lpstr>Stringler (Metinler)</vt:lpstr>
      <vt:lpstr>Kullanıcıdan String (metin) Okuma</vt:lpstr>
      <vt:lpstr>Çok Boyutlu Diziler</vt:lpstr>
      <vt:lpstr>Çok Boyutlu Diziler</vt:lpstr>
      <vt:lpstr>Özet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adaskin</dc:creator>
  <cp:lastModifiedBy>pc1</cp:lastModifiedBy>
  <cp:revision>133</cp:revision>
  <dcterms:created xsi:type="dcterms:W3CDTF">2016-10-16T09:02:52Z</dcterms:created>
  <dcterms:modified xsi:type="dcterms:W3CDTF">2019-10-25T07:12:57Z</dcterms:modified>
</cp:coreProperties>
</file>