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13" r:id="rId3"/>
    <p:sldId id="315" r:id="rId4"/>
    <p:sldId id="319" r:id="rId5"/>
    <p:sldId id="316" r:id="rId6"/>
    <p:sldId id="324" r:id="rId7"/>
    <p:sldId id="325" r:id="rId8"/>
    <p:sldId id="326" r:id="rId9"/>
    <p:sldId id="327" r:id="rId10"/>
    <p:sldId id="317" r:id="rId11"/>
    <p:sldId id="268" r:id="rId12"/>
    <p:sldId id="269" r:id="rId13"/>
    <p:sldId id="299" r:id="rId14"/>
    <p:sldId id="300" r:id="rId15"/>
    <p:sldId id="296" r:id="rId16"/>
    <p:sldId id="301" r:id="rId17"/>
    <p:sldId id="320" r:id="rId18"/>
    <p:sldId id="307" r:id="rId19"/>
    <p:sldId id="285" r:id="rId20"/>
    <p:sldId id="323" r:id="rId21"/>
    <p:sldId id="286" r:id="rId22"/>
    <p:sldId id="287" r:id="rId23"/>
    <p:sldId id="288" r:id="rId24"/>
    <p:sldId id="289" r:id="rId25"/>
    <p:sldId id="290" r:id="rId26"/>
    <p:sldId id="293" r:id="rId27"/>
    <p:sldId id="294" r:id="rId28"/>
    <p:sldId id="298" r:id="rId29"/>
    <p:sldId id="292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28" r:id="rId44"/>
    <p:sldId id="308" r:id="rId45"/>
    <p:sldId id="309" r:id="rId46"/>
    <p:sldId id="342" r:id="rId47"/>
    <p:sldId id="310" r:id="rId48"/>
    <p:sldId id="311" r:id="rId49"/>
    <p:sldId id="312" r:id="rId50"/>
    <p:sldId id="321" r:id="rId51"/>
    <p:sldId id="322" r:id="rId52"/>
    <p:sldId id="343" r:id="rId53"/>
    <p:sldId id="344" r:id="rId54"/>
    <p:sldId id="345" r:id="rId55"/>
    <p:sldId id="346" r:id="rId56"/>
    <p:sldId id="347" r:id="rId57"/>
    <p:sldId id="348" r:id="rId58"/>
    <p:sldId id="29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FBFA-1474-4918-A7C1-C606562B44A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6BEBA-0149-4D17-938C-81ADD2298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Adapter function-Wrapper function if</a:t>
            </a:r>
            <a:r>
              <a:rPr lang="tr-TR" baseline="0" dirty="0" smtClean="0"/>
              <a:t> interface does not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6BEBA-0149-4D17-938C-81ADD2298A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0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4270248" cy="5715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914400"/>
            <a:ext cx="4267200" cy="5715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Fonksiyonlar </a:t>
            </a:r>
            <a:r>
              <a:rPr lang="en-US" dirty="0" smtClean="0"/>
              <a:t>&amp;</a:t>
            </a:r>
            <a:r>
              <a:rPr lang="tr-TR" dirty="0" smtClean="0"/>
              <a:t> Özyineleme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Ders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05400" y="914400"/>
            <a:ext cx="3962400" cy="5715000"/>
          </a:xfrm>
        </p:spPr>
        <p:txBody>
          <a:bodyPr/>
          <a:lstStyle/>
          <a:p>
            <a:r>
              <a:rPr lang="tr-TR" dirty="0" smtClean="0"/>
              <a:t>Array isimleri </a:t>
            </a:r>
            <a:r>
              <a:rPr lang="tr-TR" u="sng" dirty="0" smtClean="0"/>
              <a:t>değer olarak adres</a:t>
            </a:r>
            <a:r>
              <a:rPr lang="tr-TR" dirty="0" smtClean="0"/>
              <a:t> verirler.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0070C0"/>
                </a:solidFill>
              </a:rPr>
              <a:t>dizi veya pointer</a:t>
            </a:r>
            <a:r>
              <a:rPr lang="tr-TR" dirty="0" smtClean="0"/>
              <a:t>  </a:t>
            </a:r>
            <a:r>
              <a:rPr lang="tr-TR" dirty="0" smtClean="0">
                <a:solidFill>
                  <a:srgbClr val="FF0000"/>
                </a:solidFill>
              </a:rPr>
              <a:t>argüman olarak verildiğinde,  adres</a:t>
            </a:r>
            <a:r>
              <a:rPr lang="tr-TR" dirty="0" smtClean="0"/>
              <a:t> fonksiyona kopyalanır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endParaRPr lang="tr-TR" dirty="0" smtClean="0"/>
          </a:p>
          <a:p>
            <a:r>
              <a:rPr lang="tr-TR" dirty="0" smtClean="0"/>
              <a:t>Yapılacak herhangi bir değişiklik </a:t>
            </a:r>
            <a:r>
              <a:rPr lang="tr-TR" dirty="0" smtClean="0">
                <a:solidFill>
                  <a:srgbClr val="FF0000"/>
                </a:solidFill>
              </a:rPr>
              <a:t>o adresteki datayı</a:t>
            </a:r>
            <a:r>
              <a:rPr lang="tr-TR" dirty="0" smtClean="0"/>
              <a:t> da etkiler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Fonksiyona </a:t>
            </a:r>
            <a:r>
              <a:rPr lang="en-US" dirty="0" err="1" smtClean="0"/>
              <a:t>Adres</a:t>
            </a:r>
            <a:r>
              <a:rPr lang="en-US" dirty="0" smtClean="0"/>
              <a:t> Ge</a:t>
            </a:r>
            <a:r>
              <a:rPr lang="tr-TR" dirty="0" smtClean="0"/>
              <a:t>çirme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6934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tr-TR" dirty="0" smtClean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tr-TR" dirty="0">
                <a:latin typeface="Consolas" pitchFamily="49" charset="0"/>
              </a:rPr>
              <a:t>uzunluk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b="1" dirty="0">
                <a:latin typeface="Consolas" pitchFamily="49" charset="0"/>
              </a:rPr>
              <a:t>char </a:t>
            </a:r>
            <a:r>
              <a:rPr lang="en-US" b="1" dirty="0" err="1" smtClean="0">
                <a:latin typeface="Consolas" pitchFamily="49" charset="0"/>
              </a:rPr>
              <a:t>str</a:t>
            </a:r>
            <a:r>
              <a:rPr lang="en-US" b="1" dirty="0" smtClean="0">
                <a:latin typeface="Consolas" pitchFamily="49" charset="0"/>
              </a:rPr>
              <a:t>[]</a:t>
            </a:r>
            <a:r>
              <a:rPr lang="en-US" dirty="0" smtClean="0">
                <a:latin typeface="Consolas" pitchFamily="49" charset="0"/>
              </a:rPr>
              <a:t>){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len</a:t>
            </a:r>
            <a:r>
              <a:rPr lang="en-US" dirty="0">
                <a:latin typeface="Consolas" pitchFamily="49" charset="0"/>
              </a:rPr>
              <a:t> = 0;</a:t>
            </a:r>
          </a:p>
          <a:p>
            <a:r>
              <a:rPr lang="en-US" dirty="0">
                <a:latin typeface="Consolas" pitchFamily="49" charset="0"/>
              </a:rPr>
              <a:t>    while(</a:t>
            </a:r>
            <a:r>
              <a:rPr lang="en-US" dirty="0" err="1">
                <a:latin typeface="Consolas" pitchFamily="49" charset="0"/>
              </a:rPr>
              <a:t>str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</a:rPr>
              <a:t>len</a:t>
            </a:r>
            <a:r>
              <a:rPr lang="en-US" dirty="0">
                <a:latin typeface="Consolas" pitchFamily="49" charset="0"/>
              </a:rPr>
              <a:t>] != '\0')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len</a:t>
            </a:r>
            <a:r>
              <a:rPr lang="en-US" dirty="0">
                <a:latin typeface="Consolas" pitchFamily="49" charset="0"/>
              </a:rPr>
              <a:t>++;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 = 'a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';</a:t>
            </a:r>
            <a:endParaRPr lang="tr-T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[len+1] = '\0';</a:t>
            </a:r>
          </a:p>
          <a:p>
            <a:r>
              <a:rPr lang="en-US" dirty="0">
                <a:latin typeface="Consolas" pitchFamily="49" charset="0"/>
              </a:rPr>
              <a:t>    return len+1;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tr-TR" dirty="0" smtClean="0">
              <a:latin typeface="Consolas" pitchFamily="49" charset="0"/>
            </a:endParaRPr>
          </a:p>
          <a:p>
            <a:endParaRPr lang="tr-TR" dirty="0" smtClean="0">
              <a:latin typeface="Consolas" pitchFamily="49" charset="0"/>
            </a:endParaRPr>
          </a:p>
          <a:p>
            <a:endParaRPr lang="tr-TR" dirty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</a:t>
            </a:r>
            <a:r>
              <a:rPr lang="en-US" dirty="0" smtClean="0">
                <a:latin typeface="Consolas" pitchFamily="49" charset="0"/>
              </a:rPr>
              <a:t>(){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char </a:t>
            </a:r>
            <a:r>
              <a:rPr lang="en-US" dirty="0" err="1" smtClean="0">
                <a:latin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</a:rPr>
              <a:t>[12] </a:t>
            </a:r>
            <a:r>
              <a:rPr lang="en-US" dirty="0">
                <a:latin typeface="Consolas" pitchFamily="49" charset="0"/>
              </a:rPr>
              <a:t>= "</a:t>
            </a:r>
            <a:r>
              <a:rPr lang="en-US" dirty="0" err="1">
                <a:latin typeface="Consolas" pitchFamily="49" charset="0"/>
              </a:rPr>
              <a:t>medeniyet</a:t>
            </a:r>
            <a:r>
              <a:rPr lang="en-US" dirty="0">
                <a:latin typeface="Consolas" pitchFamily="49" charset="0"/>
              </a:rPr>
              <a:t>!";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</a:t>
            </a:r>
            <a:r>
              <a:rPr lang="tr-TR" dirty="0">
                <a:latin typeface="Consolas" pitchFamily="49" charset="0"/>
              </a:rPr>
              <a:t>d</a:t>
            </a:r>
            <a:r>
              <a:rPr lang="en-US" dirty="0">
                <a:latin typeface="Consolas" pitchFamily="49" charset="0"/>
              </a:rPr>
              <a:t>, %</a:t>
            </a:r>
            <a:r>
              <a:rPr lang="tr-TR" dirty="0">
                <a:latin typeface="Consolas" pitchFamily="49" charset="0"/>
              </a:rPr>
              <a:t>s</a:t>
            </a:r>
            <a:r>
              <a:rPr lang="en-US" dirty="0">
                <a:latin typeface="Consolas" pitchFamily="49" charset="0"/>
              </a:rPr>
              <a:t>", </a:t>
            </a:r>
            <a:r>
              <a:rPr lang="tr-TR" dirty="0">
                <a:latin typeface="Consolas" pitchFamily="49" charset="0"/>
              </a:rPr>
              <a:t>uzunluk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</a:rPr>
              <a:t>msg</a:t>
            </a:r>
            <a:r>
              <a:rPr lang="en-US" b="1" dirty="0">
                <a:latin typeface="Consolas" pitchFamily="49" charset="0"/>
              </a:rPr>
              <a:t>)</a:t>
            </a:r>
            <a:r>
              <a:rPr lang="tr-TR" dirty="0">
                <a:latin typeface="Consolas" pitchFamily="49" charset="0"/>
              </a:rPr>
              <a:t>, msg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tr-TR" dirty="0"/>
              <a:t>Değişkenlerin Kapsamı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447800"/>
            <a:ext cx="74676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b1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bu noktada sadece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b1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erisilebilir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b2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/* 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bu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noktada hem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b1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 ve hem de b2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*/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b3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/* </a:t>
            </a:r>
            <a:r>
              <a:rPr lang="tr-TR" dirty="0" smtClean="0">
                <a:latin typeface="Courier New" pitchFamily="49" charset="0"/>
                <a:ea typeface="+mn-ea"/>
                <a:cs typeface="Courier New" pitchFamily="49" charset="0"/>
              </a:rPr>
              <a:t>bu noktada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b1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b2 and b3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/*</a:t>
            </a:r>
            <a:r>
              <a:rPr lang="tr-TR" dirty="0" smtClean="0">
                <a:latin typeface="Courier New" pitchFamily="49" charset="0"/>
                <a:ea typeface="+mn-ea"/>
                <a:cs typeface="Courier New" pitchFamily="49" charset="0"/>
              </a:rPr>
              <a:t>bu noktada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sadece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b1 and b2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b4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/*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bu noktada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b2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b4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u noktada sadece b1 ve b2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/*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sadece b1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lokal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değişkenler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Fonksiyonun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bloğun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içerisinde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tanımlı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formal </a:t>
            </a:r>
            <a:r>
              <a:rPr lang="en-US" b="1" dirty="0" err="1" smtClean="0">
                <a:solidFill>
                  <a:srgbClr val="0070C0"/>
                </a:solidFill>
              </a:rPr>
              <a:t>paramet</a:t>
            </a:r>
            <a:r>
              <a:rPr lang="tr-TR" b="1" dirty="0" smtClean="0">
                <a:solidFill>
                  <a:srgbClr val="0070C0"/>
                </a:solidFill>
              </a:rPr>
              <a:t>reler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Fonksiyon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tanımında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parametreler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tr-TR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global </a:t>
            </a:r>
            <a:r>
              <a:rPr lang="tr-TR" b="1" dirty="0" smtClean="0">
                <a:solidFill>
                  <a:srgbClr val="7030A0"/>
                </a:solidFill>
              </a:rPr>
              <a:t>değişkenler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err="1">
                <a:solidFill>
                  <a:srgbClr val="7030A0"/>
                </a:solidFill>
              </a:rPr>
              <a:t>Bütün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fonksiyonların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dışında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tr-TR" dirty="0" smtClean="0">
                <a:solidFill>
                  <a:srgbClr val="7030A0"/>
                </a:solidFill>
              </a:rPr>
              <a:t>tanımlanmış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değişkenler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 de Değişkenler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1295400"/>
            <a:ext cx="457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tr-TR" b="1" dirty="0" smtClean="0">
                <a:latin typeface="Consolas" pitchFamily="49" charset="0"/>
              </a:rPr>
              <a:t>uzunluk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char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str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[]</a:t>
            </a:r>
            <a:r>
              <a:rPr lang="en-US" b="1" dirty="0">
                <a:latin typeface="Consolas" pitchFamily="49" charset="0"/>
              </a:rPr>
              <a:t>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</a:rPr>
              <a:t>char </a:t>
            </a:r>
            <a:r>
              <a:rPr lang="en-US" b="1" dirty="0" err="1" smtClean="0">
                <a:solidFill>
                  <a:srgbClr val="7030A0"/>
                </a:solidFill>
                <a:latin typeface="Consolas" pitchFamily="49" charset="0"/>
              </a:rPr>
              <a:t>msg</a:t>
            </a:r>
            <a:r>
              <a:rPr lang="en-US" b="1" dirty="0" smtClean="0">
                <a:solidFill>
                  <a:srgbClr val="7030A0"/>
                </a:solidFill>
                <a:latin typeface="Consolas" pitchFamily="49" charset="0"/>
              </a:rPr>
              <a:t>[11] 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</a:rPr>
              <a:t>= "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</a:rPr>
              <a:t>medeniyet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</a:rPr>
              <a:t>!";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</a:t>
            </a:r>
            <a:r>
              <a:rPr lang="en-US" dirty="0" smtClean="0">
                <a:latin typeface="Consolas" pitchFamily="49" charset="0"/>
              </a:rPr>
              <a:t>(){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 a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tr-TR" b="1" dirty="0" smtClean="0">
                <a:latin typeface="Consolas" pitchFamily="49" charset="0"/>
              </a:rPr>
              <a:t>uzunluk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msg</a:t>
            </a:r>
            <a:r>
              <a:rPr lang="en-US" b="1" dirty="0" smtClean="0">
                <a:latin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("%d", a);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tr-TR" dirty="0" smtClean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tr-TR" b="1" dirty="0" smtClean="0">
                <a:latin typeface="Consolas" pitchFamily="49" charset="0"/>
              </a:rPr>
              <a:t>uzunluk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char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str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[]</a:t>
            </a:r>
            <a:r>
              <a:rPr lang="en-US" b="1" dirty="0" smtClean="0">
                <a:latin typeface="Consolas" pitchFamily="49" charset="0"/>
              </a:rPr>
              <a:t>){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dirty="0">
                <a:latin typeface="Consolas" pitchFamily="49" charset="0"/>
              </a:rPr>
              <a:t> = 0;</a:t>
            </a:r>
          </a:p>
          <a:p>
            <a:r>
              <a:rPr lang="en-US" dirty="0">
                <a:latin typeface="Consolas" pitchFamily="49" charset="0"/>
              </a:rPr>
              <a:t>    while(</a:t>
            </a:r>
            <a:r>
              <a:rPr lang="en-US" dirty="0" err="1">
                <a:latin typeface="Consolas" pitchFamily="49" charset="0"/>
              </a:rPr>
              <a:t>str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</a:rPr>
              <a:t>len</a:t>
            </a:r>
            <a:r>
              <a:rPr lang="en-US" dirty="0">
                <a:latin typeface="Consolas" pitchFamily="49" charset="0"/>
              </a:rPr>
              <a:t>] != '\0'){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len</a:t>
            </a:r>
            <a:r>
              <a:rPr lang="en-US" dirty="0">
                <a:latin typeface="Consolas" pitchFamily="49" charset="0"/>
              </a:rPr>
              <a:t>++;</a:t>
            </a:r>
          </a:p>
          <a:p>
            <a:r>
              <a:rPr lang="en-US" dirty="0">
                <a:latin typeface="Consolas" pitchFamily="49" charset="0"/>
              </a:rPr>
              <a:t>    }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4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</a:t>
            </a:r>
            <a:r>
              <a:rPr lang="tr-TR" b="1" dirty="0" smtClean="0">
                <a:solidFill>
                  <a:srgbClr val="C00000"/>
                </a:solidFill>
              </a:rPr>
              <a:t>k</a:t>
            </a:r>
            <a:r>
              <a:rPr lang="en-US" b="1" dirty="0" smtClean="0">
                <a:solidFill>
                  <a:srgbClr val="C00000"/>
                </a:solidFill>
              </a:rPr>
              <a:t>al </a:t>
            </a:r>
            <a:r>
              <a:rPr lang="tr-TR" b="1" dirty="0" smtClean="0">
                <a:solidFill>
                  <a:srgbClr val="C00000"/>
                </a:solidFill>
              </a:rPr>
              <a:t>Değişkenler </a:t>
            </a:r>
            <a:r>
              <a:rPr lang="tr-TR" dirty="0" smtClean="0"/>
              <a:t>ve </a:t>
            </a:r>
            <a:r>
              <a:rPr lang="en-US" b="1" dirty="0" smtClean="0">
                <a:solidFill>
                  <a:srgbClr val="0070C0"/>
                </a:solidFill>
              </a:rPr>
              <a:t>Formal </a:t>
            </a:r>
            <a:r>
              <a:rPr lang="en-US" b="1" dirty="0" err="1" smtClean="0">
                <a:solidFill>
                  <a:srgbClr val="0070C0"/>
                </a:solidFill>
              </a:rPr>
              <a:t>Paramet</a:t>
            </a:r>
            <a:r>
              <a:rPr lang="tr-TR" b="1" dirty="0" smtClean="0">
                <a:solidFill>
                  <a:srgbClr val="0070C0"/>
                </a:solidFill>
              </a:rPr>
              <a:t>reler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812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double </a:t>
            </a:r>
            <a:r>
              <a:rPr lang="en-US" dirty="0" smtClean="0">
                <a:latin typeface="Consolas" pitchFamily="49" charset="0"/>
              </a:rPr>
              <a:t>a</a:t>
            </a:r>
            <a:r>
              <a:rPr lang="tr-TR" dirty="0" smtClean="0">
                <a:latin typeface="Consolas" pitchFamily="49" charset="0"/>
              </a:rPr>
              <a:t>lan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double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x1, double y1, double x2, double y2, 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            double x3, double y3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r>
              <a:rPr lang="en-US" dirty="0" smtClean="0">
                <a:latin typeface="Consolas" pitchFamily="49" charset="0"/>
              </a:rPr>
              <a:t>   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    double a1, a2, a3;  /* side lengths: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</a:rPr>
              <a:t>kenar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</a:rPr>
              <a:t>uzunluklari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  */</a:t>
            </a:r>
          </a:p>
          <a:p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    double p;           /* for Heron's formula              */</a:t>
            </a:r>
          </a:p>
          <a:p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    double a;           /* the area: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</a:rPr>
              <a:t>alan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                   */</a:t>
            </a:r>
          </a:p>
          <a:p>
            <a:r>
              <a:rPr lang="en-US" dirty="0">
                <a:latin typeface="Consolas" pitchFamily="49" charset="0"/>
              </a:rPr>
              <a:t>    a1 = </a:t>
            </a:r>
            <a:r>
              <a:rPr lang="tr-TR" dirty="0" smtClean="0">
                <a:latin typeface="Consolas" pitchFamily="49" charset="0"/>
              </a:rPr>
              <a:t>mesafe</a:t>
            </a:r>
            <a:r>
              <a:rPr lang="en-US" dirty="0" smtClean="0">
                <a:latin typeface="Consolas" pitchFamily="49" charset="0"/>
              </a:rPr>
              <a:t>(x1</a:t>
            </a:r>
            <a:r>
              <a:rPr lang="en-US" dirty="0">
                <a:latin typeface="Consolas" pitchFamily="49" charset="0"/>
              </a:rPr>
              <a:t>, y1, x2, y2);</a:t>
            </a:r>
          </a:p>
          <a:p>
            <a:r>
              <a:rPr lang="en-US" dirty="0">
                <a:latin typeface="Consolas" pitchFamily="49" charset="0"/>
              </a:rPr>
              <a:t>    a2 = </a:t>
            </a:r>
            <a:r>
              <a:rPr lang="tr-TR" dirty="0" smtClean="0">
                <a:latin typeface="Consolas" pitchFamily="49" charset="0"/>
              </a:rPr>
              <a:t>mesafe</a:t>
            </a:r>
            <a:r>
              <a:rPr lang="en-US" dirty="0" smtClean="0">
                <a:latin typeface="Consolas" pitchFamily="49" charset="0"/>
              </a:rPr>
              <a:t>(x1</a:t>
            </a:r>
            <a:r>
              <a:rPr lang="en-US" dirty="0">
                <a:latin typeface="Consolas" pitchFamily="49" charset="0"/>
              </a:rPr>
              <a:t>, y1, x3, y3);</a:t>
            </a:r>
          </a:p>
          <a:p>
            <a:r>
              <a:rPr lang="en-US" dirty="0">
                <a:latin typeface="Consolas" pitchFamily="49" charset="0"/>
              </a:rPr>
              <a:t>    a3 = </a:t>
            </a:r>
            <a:r>
              <a:rPr lang="tr-TR" dirty="0" smtClean="0">
                <a:latin typeface="Consolas" pitchFamily="49" charset="0"/>
              </a:rPr>
              <a:t>mesafe</a:t>
            </a:r>
            <a:r>
              <a:rPr lang="en-US" dirty="0" smtClean="0">
                <a:latin typeface="Consolas" pitchFamily="49" charset="0"/>
              </a:rPr>
              <a:t>(x2</a:t>
            </a:r>
            <a:r>
              <a:rPr lang="en-US" dirty="0">
                <a:latin typeface="Consolas" pitchFamily="49" charset="0"/>
              </a:rPr>
              <a:t>, y2, x3, y3);</a:t>
            </a:r>
          </a:p>
          <a:p>
            <a:r>
              <a:rPr lang="en-US" dirty="0">
                <a:latin typeface="Consolas" pitchFamily="49" charset="0"/>
              </a:rPr>
              <a:t>    p = (a1 + a2 + a3) / 2;</a:t>
            </a:r>
          </a:p>
          <a:p>
            <a:r>
              <a:rPr lang="en-US" dirty="0">
                <a:latin typeface="Consolas" pitchFamily="49" charset="0"/>
              </a:rPr>
              <a:t>    a = </a:t>
            </a:r>
            <a:r>
              <a:rPr lang="en-US" dirty="0" err="1">
                <a:latin typeface="Consolas" pitchFamily="49" charset="0"/>
              </a:rPr>
              <a:t>sqrt</a:t>
            </a:r>
            <a:r>
              <a:rPr lang="en-US" dirty="0">
                <a:latin typeface="Consolas" pitchFamily="49" charset="0"/>
              </a:rPr>
              <a:t>(p * (p - a1) * (p - a2) * (p - a3));</a:t>
            </a:r>
          </a:p>
          <a:p>
            <a:r>
              <a:rPr lang="en-US" dirty="0">
                <a:latin typeface="Consolas" pitchFamily="49" charset="0"/>
              </a:rPr>
              <a:t>    return a;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10744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math.h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 global variables */</a:t>
            </a:r>
          </a:p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px1 = 0, py1 = 0;     /* point (</a:t>
            </a:r>
            <a:r>
              <a:rPr lang="en-US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nokta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1 */</a:t>
            </a:r>
          </a:p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px2 = 7, py2 = 10;    /* point (</a:t>
            </a:r>
            <a:r>
              <a:rPr lang="en-US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nokta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2 */</a:t>
            </a:r>
          </a:p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px3 = -5, py3 = 5;    /* point (</a:t>
            </a:r>
            <a:r>
              <a:rPr lang="en-US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nokta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3 */</a:t>
            </a:r>
          </a:p>
          <a:p>
            <a:r>
              <a:rPr lang="en-US" dirty="0" smtClean="0">
                <a:latin typeface="Consolas" pitchFamily="49" charset="0"/>
              </a:rPr>
              <a:t>/* Declarations */</a:t>
            </a:r>
          </a:p>
          <a:p>
            <a:r>
              <a:rPr lang="en-US" b="1" dirty="0" smtClean="0">
                <a:latin typeface="Consolas" pitchFamily="49" charset="0"/>
              </a:rPr>
              <a:t>double a</a:t>
            </a:r>
            <a:r>
              <a:rPr lang="tr-TR" b="1" dirty="0" smtClean="0">
                <a:latin typeface="Consolas" pitchFamily="49" charset="0"/>
              </a:rPr>
              <a:t>lan</a:t>
            </a:r>
            <a:r>
              <a:rPr lang="en-US" b="1" dirty="0" smtClean="0">
                <a:latin typeface="Consolas" pitchFamily="49" charset="0"/>
              </a:rPr>
              <a:t>(void);</a:t>
            </a:r>
          </a:p>
          <a:p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main()</a:t>
            </a:r>
          </a:p>
          <a:p>
            <a:r>
              <a:rPr lang="en-US" b="1" dirty="0" smtClean="0">
                <a:latin typeface="Consolas" pitchFamily="49" charset="0"/>
              </a:rPr>
              <a:t>{ </a:t>
            </a:r>
            <a:r>
              <a:rPr lang="en-US" dirty="0" smtClean="0">
                <a:latin typeface="Consolas" pitchFamily="49" charset="0"/>
              </a:rPr>
              <a:t>   </a:t>
            </a:r>
          </a:p>
          <a:p>
            <a:r>
              <a:rPr lang="en-US" dirty="0" smtClean="0">
                <a:latin typeface="Consolas" pitchFamily="49" charset="0"/>
              </a:rPr>
              <a:t>    double a = area();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("%lf\n", a);    </a:t>
            </a:r>
          </a:p>
          <a:p>
            <a:r>
              <a:rPr lang="en-US" dirty="0" smtClean="0">
                <a:latin typeface="Consolas" pitchFamily="49" charset="0"/>
              </a:rPr>
              <a:t>    return 0;</a:t>
            </a:r>
          </a:p>
          <a:p>
            <a:r>
              <a:rPr lang="en-US" b="1" dirty="0" smtClean="0">
                <a:latin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</a:rPr>
              <a:t>double </a:t>
            </a:r>
            <a:r>
              <a:rPr lang="tr-TR" b="1" dirty="0" smtClean="0">
                <a:latin typeface="Consolas" pitchFamily="49" charset="0"/>
              </a:rPr>
              <a:t>alan</a:t>
            </a:r>
            <a:r>
              <a:rPr lang="en-US" b="1" dirty="0" smtClean="0">
                <a:latin typeface="Consolas" pitchFamily="49" charset="0"/>
              </a:rPr>
              <a:t>()</a:t>
            </a:r>
          </a:p>
          <a:p>
            <a:r>
              <a:rPr lang="en-US" b="1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double a1, a2, a3, p, a; </a:t>
            </a:r>
          </a:p>
          <a:p>
            <a:r>
              <a:rPr lang="en-US" dirty="0" smtClean="0">
                <a:latin typeface="Consolas" pitchFamily="49" charset="0"/>
              </a:rPr>
              <a:t>    a1 = </a:t>
            </a:r>
            <a:r>
              <a:rPr lang="en-US" dirty="0" err="1" smtClean="0">
                <a:latin typeface="Consolas" pitchFamily="49" charset="0"/>
              </a:rPr>
              <a:t>sqrt</a:t>
            </a:r>
            <a:r>
              <a:rPr lang="en-US" b="1" dirty="0" smtClean="0">
                <a:solidFill>
                  <a:srgbClr val="7030A0"/>
                </a:solidFill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(px1 - px2) * (px1 - px2) + (py1 - py2) * (py1 - py2)</a:t>
            </a:r>
            <a:r>
              <a:rPr lang="en-US" b="1" dirty="0" smtClean="0">
                <a:solidFill>
                  <a:srgbClr val="7030A0"/>
                </a:solidFill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    a2 = </a:t>
            </a:r>
            <a:r>
              <a:rPr lang="en-US" dirty="0" err="1" smtClean="0">
                <a:latin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(px1 - px3) * (px1 - px3) + (py1 - py3) * (py1 - py3)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    a3 = </a:t>
            </a:r>
            <a:r>
              <a:rPr lang="en-US" dirty="0" err="1" smtClean="0">
                <a:latin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(px3 - px2) * (px3 - px2) + (py3 - py2) * (py3 - py2)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    p = (a1 + a2 + a3) / 2;</a:t>
            </a:r>
          </a:p>
          <a:p>
            <a:r>
              <a:rPr lang="en-US" dirty="0" smtClean="0">
                <a:latin typeface="Consolas" pitchFamily="49" charset="0"/>
              </a:rPr>
              <a:t>    a = </a:t>
            </a:r>
            <a:r>
              <a:rPr lang="en-US" dirty="0" err="1" smtClean="0">
                <a:latin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</a:rPr>
              <a:t>(p * (p - a1) * (p - a2) * (p - a3));</a:t>
            </a:r>
          </a:p>
          <a:p>
            <a:r>
              <a:rPr lang="en-US" dirty="0" smtClean="0">
                <a:latin typeface="Consolas" pitchFamily="49" charset="0"/>
              </a:rPr>
              <a:t>    return a;</a:t>
            </a:r>
          </a:p>
          <a:p>
            <a:r>
              <a:rPr lang="en-US" b="1" dirty="0" smtClean="0">
                <a:latin typeface="Consolas" pitchFamily="49" charset="0"/>
              </a:rPr>
              <a:t>}</a:t>
            </a:r>
            <a:endParaRPr lang="en-US" b="1" dirty="0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2286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+mj-lt"/>
              </a:rPr>
              <a:t>GLOBAL </a:t>
            </a:r>
            <a:r>
              <a:rPr lang="tr-TR" sz="3600" dirty="0" smtClean="0">
                <a:solidFill>
                  <a:srgbClr val="7030A0"/>
                </a:solidFill>
                <a:latin typeface="+mj-lt"/>
              </a:rPr>
              <a:t>Değişkenler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03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tr-TR" dirty="0" smtClean="0"/>
              <a:t>global değişkenin başka bir yerde tanımlandığını ifade eder.</a:t>
            </a:r>
            <a:endParaRPr lang="en-US" dirty="0" smtClean="0"/>
          </a:p>
          <a:p>
            <a:endParaRPr lang="en-US" dirty="0" smtClean="0"/>
          </a:p>
          <a:p>
            <a:r>
              <a:rPr lang="tr-TR" dirty="0" smtClean="0"/>
              <a:t>Başka bir yerde tanımlanmadıysa derleme hatası oluşur.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</a:t>
            </a:r>
            <a:r>
              <a:rPr lang="tr-TR" dirty="0" smtClean="0"/>
              <a:t>Değişkenler</a:t>
            </a:r>
            <a:r>
              <a:rPr lang="en-US" dirty="0" smtClean="0"/>
              <a:t>: </a:t>
            </a:r>
            <a:r>
              <a:rPr lang="tr-TR" dirty="0" smtClean="0"/>
              <a:t>extern anahtar kelimesi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1295400"/>
            <a:ext cx="4572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tr-TR" b="1" dirty="0" smtClean="0">
                <a:latin typeface="Consolas" pitchFamily="49" charset="0"/>
              </a:rPr>
              <a:t>uzunluk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char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str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[]</a:t>
            </a:r>
            <a:r>
              <a:rPr lang="en-US" b="1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</a:t>
            </a:r>
            <a:r>
              <a:rPr lang="en-US" dirty="0" smtClean="0">
                <a:latin typeface="Consolas" pitchFamily="49" charset="0"/>
              </a:rPr>
              <a:t>(){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</a:rPr>
              <a:t>extern char </a:t>
            </a:r>
            <a:r>
              <a:rPr lang="en-US" sz="2400" dirty="0" err="1" smtClean="0">
                <a:latin typeface="Consolas" pitchFamily="49" charset="0"/>
              </a:rPr>
              <a:t>msg</a:t>
            </a:r>
            <a:r>
              <a:rPr lang="en-US" sz="2400" dirty="0" smtClean="0">
                <a:latin typeface="Consolas" pitchFamily="49" charset="0"/>
              </a:rPr>
              <a:t>[];</a:t>
            </a:r>
            <a:r>
              <a:rPr lang="en-US" dirty="0">
                <a:latin typeface="Consolas" pitchFamily="49" charset="0"/>
              </a:rPr>
              <a:t>	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 a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tr-TR" b="1" dirty="0" smtClean="0">
                <a:latin typeface="Consolas" pitchFamily="49" charset="0"/>
              </a:rPr>
              <a:t>uzunluk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msg</a:t>
            </a:r>
            <a:r>
              <a:rPr lang="en-US" b="1" dirty="0" smtClean="0">
                <a:latin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nsolas" pitchFamily="49" charset="0"/>
              </a:rPr>
              <a:t>char </a:t>
            </a:r>
            <a:r>
              <a:rPr lang="en-US" sz="2000" b="1" dirty="0" err="1" smtClean="0">
                <a:solidFill>
                  <a:srgbClr val="7030A0"/>
                </a:solidFill>
                <a:latin typeface="Consolas" pitchFamily="49" charset="0"/>
              </a:rPr>
              <a:t>msg</a:t>
            </a:r>
            <a:r>
              <a:rPr lang="en-US" sz="2000" b="1" dirty="0" smtClean="0">
                <a:solidFill>
                  <a:srgbClr val="7030A0"/>
                </a:solidFill>
                <a:latin typeface="Consolas" pitchFamily="49" charset="0"/>
              </a:rPr>
              <a:t>[11]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</a:rPr>
              <a:t>= "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</a:rPr>
              <a:t>medeniyet</a:t>
            </a:r>
            <a:r>
              <a:rPr lang="en-US" sz="2000" b="1" dirty="0" smtClean="0">
                <a:solidFill>
                  <a:srgbClr val="7030A0"/>
                </a:solidFill>
                <a:latin typeface="Consolas" pitchFamily="49" charset="0"/>
              </a:rPr>
              <a:t>!";</a:t>
            </a:r>
            <a:endParaRPr lang="en-US" sz="2000" dirty="0">
              <a:latin typeface="Consolas" pitchFamily="49" charset="0"/>
            </a:endParaRPr>
          </a:p>
          <a:p>
            <a:endParaRPr lang="tr-TR" b="1" dirty="0" smtClean="0">
              <a:latin typeface="Consolas" pitchFamily="49" charset="0"/>
            </a:endParaRPr>
          </a:p>
          <a:p>
            <a:r>
              <a:rPr lang="en-US" b="1" dirty="0" err="1" smtClean="0"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tr-TR" b="1" dirty="0" smtClean="0">
                <a:latin typeface="Consolas" pitchFamily="49" charset="0"/>
              </a:rPr>
              <a:t>uzunluk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char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str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[]</a:t>
            </a:r>
            <a:r>
              <a:rPr lang="en-US" b="1" dirty="0" smtClean="0">
                <a:latin typeface="Consolas" pitchFamily="49" charset="0"/>
              </a:rPr>
              <a:t>){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dirty="0">
                <a:latin typeface="Consolas" pitchFamily="49" charset="0"/>
              </a:rPr>
              <a:t> = 0;</a:t>
            </a:r>
          </a:p>
          <a:p>
            <a:r>
              <a:rPr lang="en-US" dirty="0">
                <a:latin typeface="Consolas" pitchFamily="49" charset="0"/>
              </a:rPr>
              <a:t>    while(</a:t>
            </a:r>
            <a:r>
              <a:rPr lang="en-US" dirty="0" err="1">
                <a:latin typeface="Consolas" pitchFamily="49" charset="0"/>
              </a:rPr>
              <a:t>str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</a:rPr>
              <a:t>len</a:t>
            </a:r>
            <a:r>
              <a:rPr lang="en-US" dirty="0">
                <a:latin typeface="Consolas" pitchFamily="49" charset="0"/>
              </a:rPr>
              <a:t>] != '\0'){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len</a:t>
            </a:r>
            <a:r>
              <a:rPr lang="en-US" dirty="0">
                <a:latin typeface="Consolas" pitchFamily="49" charset="0"/>
              </a:rPr>
              <a:t>++;</a:t>
            </a:r>
          </a:p>
          <a:p>
            <a:r>
              <a:rPr lang="en-US" dirty="0">
                <a:latin typeface="Consolas" pitchFamily="49" charset="0"/>
              </a:rPr>
              <a:t>    }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31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Fonksiyonun</a:t>
            </a:r>
            <a:r>
              <a:rPr lang="en-US" dirty="0" smtClean="0"/>
              <a:t> </a:t>
            </a:r>
            <a:r>
              <a:rPr lang="tr-TR" dirty="0" smtClean="0"/>
              <a:t>içerisinde</a:t>
            </a:r>
          </a:p>
          <a:p>
            <a:pPr lvl="1"/>
            <a:r>
              <a:rPr lang="tr-TR" dirty="0" smtClean="0"/>
              <a:t>Static değişken değerini fonksiyon çağrılarında tutar.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tr-TR" dirty="0" smtClean="0"/>
              <a:t>Global değişken veya fonksiyon tanımlamarında</a:t>
            </a:r>
          </a:p>
          <a:p>
            <a:pPr lvl="1"/>
            <a:r>
              <a:rPr lang="tr-TR" dirty="0" smtClean="0"/>
              <a:t>Sadece o dosya içinde erişilebilir.</a:t>
            </a:r>
          </a:p>
          <a:p>
            <a:pPr lvl="1"/>
            <a:r>
              <a:rPr lang="tr-TR" dirty="0" smtClean="0"/>
              <a:t>Farklı bir dosyadan fonksiyon çağrılamaz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en-US" dirty="0" err="1" smtClean="0"/>
              <a:t>kelimes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2686883"/>
            <a:ext cx="441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#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foo(){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ne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n =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ne++;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"n: %d, </a:t>
            </a:r>
            <a:r>
              <a:rPr lang="pt-BR" b="1" dirty="0" smtClean="0">
                <a:solidFill>
                  <a:srgbClr val="2A00FF"/>
                </a:solidFill>
                <a:latin typeface="Consolas"/>
              </a:rPr>
              <a:t>ne: 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%d \n"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ne);   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 10; i++)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foo();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3739277"/>
            <a:ext cx="350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foo(){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foo();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tr-TR" dirty="0" smtClean="0"/>
              <a:t>Örnek: Programın Çıktısı?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a = 20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tr-TR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topla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a,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b) </a:t>
            </a:r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printf</a:t>
            </a:r>
            <a:r>
              <a:rPr lang="en-US" b="1" dirty="0" smtClean="0">
                <a:latin typeface="Consolas" pitchFamily="49" charset="0"/>
              </a:rPr>
              <a:t> ("%d\t</a:t>
            </a:r>
            <a:r>
              <a:rPr lang="en-US" b="1" dirty="0">
                <a:latin typeface="Consolas" pitchFamily="49" charset="0"/>
              </a:rPr>
              <a:t>",  a);</a:t>
            </a:r>
          </a:p>
          <a:p>
            <a:r>
              <a:rPr lang="en-US" b="1" dirty="0">
                <a:latin typeface="Consolas" pitchFamily="49" charset="0"/>
              </a:rPr>
              <a:t>   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printf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("%d\t",  b</a:t>
            </a:r>
            <a:r>
              <a:rPr lang="en-US" b="1" dirty="0" smtClean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a = a + 10;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 return </a:t>
            </a:r>
            <a:r>
              <a:rPr lang="en-US" dirty="0">
                <a:latin typeface="Consolas" pitchFamily="49" charset="0"/>
              </a:rPr>
              <a:t>a + b;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tr-TR" dirty="0" smtClean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</a:t>
            </a:r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a = 10;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b = 20;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c = </a:t>
            </a:r>
            <a:r>
              <a:rPr lang="tr-TR" dirty="0" smtClean="0">
                <a:latin typeface="Consolas" pitchFamily="49" charset="0"/>
              </a:rPr>
              <a:t>topla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>
                <a:latin typeface="Consolas" pitchFamily="49" charset="0"/>
              </a:rPr>
              <a:t>a, b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tr-TR" dirty="0" smtClean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b="1" dirty="0" err="1" smtClean="0">
                <a:latin typeface="Consolas" pitchFamily="49" charset="0"/>
              </a:rPr>
              <a:t>printf</a:t>
            </a:r>
            <a:r>
              <a:rPr lang="en-US" b="1" dirty="0" smtClean="0">
                <a:latin typeface="Consolas" pitchFamily="49" charset="0"/>
              </a:rPr>
              <a:t> ("%d\t",  </a:t>
            </a:r>
            <a:r>
              <a:rPr lang="en-US" b="1" dirty="0">
                <a:latin typeface="Consolas" pitchFamily="49" charset="0"/>
              </a:rPr>
              <a:t>a</a:t>
            </a:r>
            <a:r>
              <a:rPr lang="en-US" b="1" dirty="0" smtClean="0">
                <a:latin typeface="Consolas" pitchFamily="49" charset="0"/>
              </a:rPr>
              <a:t>);</a:t>
            </a:r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</a:rPr>
              <a:t>  </a:t>
            </a:r>
            <a:r>
              <a:rPr lang="en-US" b="1" dirty="0" err="1" smtClean="0">
                <a:latin typeface="Consolas" pitchFamily="49" charset="0"/>
              </a:rPr>
              <a:t>printf</a:t>
            </a:r>
            <a:r>
              <a:rPr lang="en-US" b="1" dirty="0" smtClean="0">
                <a:latin typeface="Consolas" pitchFamily="49" charset="0"/>
              </a:rPr>
              <a:t> ("%d\t",  </a:t>
            </a:r>
            <a:r>
              <a:rPr lang="en-US" b="1" dirty="0">
                <a:latin typeface="Consolas" pitchFamily="49" charset="0"/>
              </a:rPr>
              <a:t>c</a:t>
            </a:r>
            <a:r>
              <a:rPr lang="en-US" b="1" dirty="0" smtClean="0">
                <a:latin typeface="Consolas" pitchFamily="49" charset="0"/>
              </a:rPr>
              <a:t>);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</a:rPr>
              <a:t>  return </a:t>
            </a:r>
            <a:r>
              <a:rPr lang="en-US" dirty="0">
                <a:latin typeface="Consolas" pitchFamily="49" charset="0"/>
              </a:rPr>
              <a:t>0;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Recursion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Syntactically:  Bir fonksiyonu kendi içerisinden çağırma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Fonksiyon her çağrıldığında, CPU da çalıştırılmak üzere fonksiyon kodunun bir kopyası oluşturulur.</a:t>
            </a:r>
          </a:p>
          <a:p>
            <a:pPr lvl="1"/>
            <a:r>
              <a:rPr lang="tr-TR" dirty="0" smtClean="0"/>
              <a:t>Her kopyada input parametreleri farklı değer alabilirler </a:t>
            </a:r>
          </a:p>
          <a:p>
            <a:pPr lvl="1"/>
            <a:r>
              <a:rPr lang="tr-TR" dirty="0" smtClean="0"/>
              <a:t>Çalışma çağrılan fonksiyondan devam eder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Özyineleme (fonksiyonun kendini çağırması)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23072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foo1</a:t>
            </a:r>
            <a:r>
              <a:rPr lang="en-US" dirty="0" smtClean="0">
                <a:latin typeface="Consolas" pitchFamily="49" charset="0"/>
              </a:rPr>
              <a:t>() {	</a:t>
            </a:r>
          </a:p>
          <a:p>
            <a:r>
              <a:rPr lang="en-US" dirty="0" smtClean="0">
                <a:latin typeface="Consolas" pitchFamily="49" charset="0"/>
              </a:rPr>
              <a:t>     f</a:t>
            </a:r>
            <a:r>
              <a:rPr lang="tr-TR" dirty="0" smtClean="0">
                <a:latin typeface="Consolas" pitchFamily="49" charset="0"/>
              </a:rPr>
              <a:t>oo1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</a:rPr>
              <a:t>     return 0;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152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f</a:t>
            </a:r>
            <a:r>
              <a:rPr lang="tr-TR" dirty="0" smtClean="0">
                <a:latin typeface="Consolas" pitchFamily="49" charset="0"/>
              </a:rPr>
              <a:t>oo</a:t>
            </a:r>
            <a:r>
              <a:rPr lang="en-US" dirty="0" smtClean="0"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</a:t>
            </a:r>
            <a:r>
              <a:rPr lang="en-US" dirty="0" smtClean="0">
                <a:latin typeface="Consolas" pitchFamily="49" charset="0"/>
              </a:rPr>
              <a:t>f</a:t>
            </a:r>
            <a:r>
              <a:rPr lang="tr-TR" dirty="0" smtClean="0">
                <a:latin typeface="Consolas" pitchFamily="49" charset="0"/>
              </a:rPr>
              <a:t>oo</a:t>
            </a:r>
            <a:r>
              <a:rPr lang="en-US" dirty="0" smtClean="0"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562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Bir tane temel durumda fonksiyonun değer döndürmesi lazım yoksa sonsuz sayıda çağırma olur.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Fonksiyonun tanımı o fonksiyonun işlevini gerçekleştiren statement ve deklerasyonları içerir</a:t>
            </a:r>
          </a:p>
          <a:p>
            <a:r>
              <a:rPr lang="tr-TR" dirty="0" smtClean="0"/>
              <a:t>Fonksiyonun ne türden </a:t>
            </a:r>
            <a:r>
              <a:rPr lang="tr-TR" b="1" dirty="0" smtClean="0"/>
              <a:t>input parametre değerleri </a:t>
            </a:r>
            <a:r>
              <a:rPr lang="tr-TR" dirty="0" smtClean="0"/>
              <a:t>(argüman) kabul ettiği parantezler içerisinde belirtilir. </a:t>
            </a:r>
          </a:p>
          <a:p>
            <a:pPr lvl="1"/>
            <a:r>
              <a:rPr lang="tr-TR" dirty="0"/>
              <a:t>Fonksiyona argümanların </a:t>
            </a:r>
            <a:r>
              <a:rPr lang="tr-TR" b="1" dirty="0"/>
              <a:t>değerleri</a:t>
            </a:r>
            <a:r>
              <a:rPr lang="tr-TR" dirty="0"/>
              <a:t> geçirilir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Fonksiyon eğer </a:t>
            </a:r>
            <a:r>
              <a:rPr lang="tr-TR" b="1" dirty="0" smtClean="0"/>
              <a:t>değer</a:t>
            </a:r>
            <a:r>
              <a:rPr lang="tr-TR" dirty="0" smtClean="0"/>
              <a:t> döndürecekse bu return tipi olarak belirtilir.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Function definition (fonksiyon tanımı)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nsolas" pitchFamily="49" charset="0"/>
              </a:rPr>
              <a:t>return_t</a:t>
            </a:r>
            <a:r>
              <a:rPr lang="tr-TR" sz="2000" b="1" dirty="0" smtClean="0">
                <a:latin typeface="Consolas" pitchFamily="49" charset="0"/>
              </a:rPr>
              <a:t>ip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tr-TR" sz="2000" b="1" dirty="0" smtClean="0">
                <a:latin typeface="Consolas" pitchFamily="49" charset="0"/>
              </a:rPr>
              <a:t>isim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parametreler</a:t>
            </a:r>
            <a:r>
              <a:rPr lang="en-US" sz="2000" b="1" dirty="0" err="1">
                <a:latin typeface="Consolas" pitchFamily="49" charset="0"/>
              </a:rPr>
              <a:t>-</a:t>
            </a:r>
            <a:r>
              <a:rPr lang="en-US" sz="2000" b="1" dirty="0" err="1" smtClean="0">
                <a:latin typeface="Consolas" pitchFamily="49" charset="0"/>
              </a:rPr>
              <a:t>arg</a:t>
            </a:r>
            <a:r>
              <a:rPr lang="tr-TR" sz="2000" b="1" dirty="0" smtClean="0">
                <a:latin typeface="Consolas" pitchFamily="49" charset="0"/>
              </a:rPr>
              <a:t>üman deklarasyonları</a:t>
            </a:r>
            <a:r>
              <a:rPr lang="en-US" sz="2000" b="1" dirty="0" smtClean="0">
                <a:latin typeface="Consolas" pitchFamily="49" charset="0"/>
              </a:rPr>
              <a:t>){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    </a:t>
            </a:r>
            <a:endParaRPr lang="tr-TR" sz="2000" b="1" dirty="0" smtClean="0">
              <a:latin typeface="Consolas" pitchFamily="49" charset="0"/>
            </a:endParaRPr>
          </a:p>
          <a:p>
            <a:r>
              <a:rPr lang="tr-TR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/* f</a:t>
            </a:r>
            <a:r>
              <a:rPr lang="tr-TR" sz="2000" b="1" dirty="0" smtClean="0">
                <a:latin typeface="Consolas" pitchFamily="49" charset="0"/>
              </a:rPr>
              <a:t>onksiyon vucudu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*/</a:t>
            </a:r>
          </a:p>
          <a:p>
            <a:r>
              <a:rPr lang="en-US" sz="2000" b="1" dirty="0">
                <a:latin typeface="Consolas" pitchFamily="49" charset="0"/>
              </a:rPr>
              <a:t>      </a:t>
            </a:r>
            <a:r>
              <a:rPr lang="en-US" sz="2000" b="1" dirty="0" smtClean="0">
                <a:latin typeface="Consolas" pitchFamily="49" charset="0"/>
              </a:rPr>
              <a:t>de</a:t>
            </a:r>
            <a:r>
              <a:rPr lang="tr-TR" sz="2000" b="1" dirty="0" smtClean="0">
                <a:latin typeface="Consolas" pitchFamily="49" charset="0"/>
              </a:rPr>
              <a:t>klarasyonlar ve cümleler</a:t>
            </a:r>
          </a:p>
          <a:p>
            <a:r>
              <a:rPr lang="tr-TR" sz="2000" b="1" dirty="0">
                <a:latin typeface="Consolas" pitchFamily="49" charset="0"/>
              </a:rPr>
              <a:t>	</a:t>
            </a:r>
            <a:endParaRPr lang="tr-TR" sz="2000" b="1" dirty="0" smtClean="0">
              <a:latin typeface="Consolas" pitchFamily="49" charset="0"/>
            </a:endParaRPr>
          </a:p>
          <a:p>
            <a:r>
              <a:rPr lang="tr-TR" sz="2000" b="1" dirty="0">
                <a:latin typeface="Consolas" pitchFamily="49" charset="0"/>
              </a:rPr>
              <a:t>	</a:t>
            </a:r>
            <a:r>
              <a:rPr lang="tr-TR" sz="2000" b="1" dirty="0" smtClean="0">
                <a:latin typeface="Consolas" pitchFamily="49" charset="0"/>
              </a:rPr>
              <a:t>return </a:t>
            </a:r>
            <a:r>
              <a:rPr lang="tr-TR" sz="2000" b="1" dirty="0" smtClean="0">
                <a:solidFill>
                  <a:srgbClr val="FF0000"/>
                </a:solidFill>
                <a:latin typeface="Consolas" pitchFamily="49" charset="0"/>
              </a:rPr>
              <a:t>değer</a:t>
            </a:r>
            <a:endParaRPr lang="en-US" sz="2000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5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Algoritmically:  </a:t>
            </a:r>
          </a:p>
          <a:p>
            <a:pPr lvl="1"/>
            <a:r>
              <a:rPr lang="tr-TR" dirty="0"/>
              <a:t>Büyük problemin çözümünün nasıl bulunacağı bilinmiyor. </a:t>
            </a:r>
          </a:p>
          <a:p>
            <a:pPr lvl="1"/>
            <a:r>
              <a:rPr lang="tr-TR" dirty="0"/>
              <a:t>Problemin boyutunu küçülterek önce problemin çözümünün bilindiği durumdan başla (temel durum-base case)</a:t>
            </a:r>
          </a:p>
          <a:p>
            <a:pPr lvl="1"/>
            <a:r>
              <a:rPr lang="tr-TR" dirty="0"/>
              <a:t> Bu parça yada parçaları kullanarak ve işlemi tekrar ederek büyük problemi çöz</a:t>
            </a:r>
            <a:r>
              <a:rPr lang="tr-TR" dirty="0" smtClean="0"/>
              <a:t>.</a:t>
            </a:r>
            <a:endParaRPr lang="en-US" dirty="0" smtClean="0"/>
          </a:p>
          <a:p>
            <a:endParaRPr lang="tr-TR" dirty="0" smtClean="0"/>
          </a:p>
          <a:p>
            <a:r>
              <a:rPr lang="tr-TR" dirty="0" smtClean="0"/>
              <a:t>Örneğin verilen bir sayının faktöriyelini bulma</a:t>
            </a:r>
          </a:p>
          <a:p>
            <a:pPr lvl="1"/>
            <a:r>
              <a:rPr lang="tr-TR" dirty="0" smtClean="0"/>
              <a:t>Hangi sayıların faktöriyellerini biliyoruz?</a:t>
            </a:r>
          </a:p>
          <a:p>
            <a:pPr lvl="1"/>
            <a:r>
              <a:rPr lang="tr-TR" dirty="0" smtClean="0"/>
              <a:t>Faktöriyelin bilindiği duruma </a:t>
            </a:r>
            <a:r>
              <a:rPr lang="tr-TR" dirty="0"/>
              <a:t>kadar, </a:t>
            </a:r>
            <a:r>
              <a:rPr lang="tr-TR" b="1" dirty="0" smtClean="0"/>
              <a:t>verilen sayıyı küçülterek</a:t>
            </a:r>
            <a:r>
              <a:rPr lang="tr-TR" dirty="0" smtClean="0"/>
              <a:t> fonksiyonu tekrar çağır.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Temel Durum</a:t>
            </a:r>
            <a:endParaRPr lang="en-US" dirty="0" smtClean="0"/>
          </a:p>
          <a:p>
            <a:pPr lvl="1"/>
            <a:r>
              <a:rPr lang="en-US" dirty="0" smtClean="0"/>
              <a:t>0! = 1</a:t>
            </a:r>
          </a:p>
          <a:p>
            <a:pPr lvl="1"/>
            <a:r>
              <a:rPr lang="en-US" dirty="0" smtClean="0"/>
              <a:t>1! = 1</a:t>
            </a:r>
          </a:p>
          <a:p>
            <a:r>
              <a:rPr lang="tr-TR" dirty="0" smtClean="0"/>
              <a:t>Diğer Durumlar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! = (n-1)! n 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Fonksiyon olarak</a:t>
            </a:r>
          </a:p>
          <a:p>
            <a:pPr lvl="1"/>
            <a:r>
              <a:rPr lang="en-US" dirty="0"/>
              <a:t>fa</a:t>
            </a:r>
            <a:r>
              <a:rPr lang="tr-TR" dirty="0"/>
              <a:t>ktoriyel</a:t>
            </a:r>
            <a:r>
              <a:rPr lang="en-US" dirty="0"/>
              <a:t>(</a:t>
            </a:r>
            <a:r>
              <a:rPr lang="tr-TR" dirty="0"/>
              <a:t>0</a:t>
            </a:r>
            <a:r>
              <a:rPr lang="en-US" dirty="0"/>
              <a:t>) </a:t>
            </a:r>
            <a:r>
              <a:rPr lang="tr-TR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</a:t>
            </a:r>
            <a:r>
              <a:rPr lang="tr-TR" dirty="0">
                <a:sym typeface="Wingdings" pitchFamily="2" charset="2"/>
              </a:rPr>
              <a:t>1</a:t>
            </a:r>
            <a:endParaRPr lang="tr-TR" dirty="0"/>
          </a:p>
          <a:p>
            <a:pPr lvl="1"/>
            <a:r>
              <a:rPr lang="en-US" dirty="0" smtClean="0"/>
              <a:t>fa</a:t>
            </a:r>
            <a:r>
              <a:rPr lang="tr-TR" dirty="0" smtClean="0"/>
              <a:t>ktoriyel</a:t>
            </a:r>
            <a:r>
              <a:rPr lang="en-US" dirty="0" smtClean="0"/>
              <a:t>(n)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/>
              <a:t>fa</a:t>
            </a:r>
            <a:r>
              <a:rPr lang="tr-TR" dirty="0" smtClean="0"/>
              <a:t>ktoriyel</a:t>
            </a:r>
            <a:r>
              <a:rPr lang="en-US" dirty="0" smtClean="0"/>
              <a:t>(n-1)*n</a:t>
            </a:r>
            <a:endParaRPr lang="tr-TR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Özyinelemeli Faktoriyel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5181600" y="457200"/>
            <a:ext cx="3505200" cy="1143000"/>
          </a:xfrm>
          <a:prstGeom prst="wedgeEllipseCallout">
            <a:avLst>
              <a:gd name="adj1" fmla="val -123533"/>
              <a:gd name="adj2" fmla="val 25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Problemin</a:t>
            </a:r>
            <a:r>
              <a:rPr lang="en-US" dirty="0" smtClean="0"/>
              <a:t> b</a:t>
            </a:r>
            <a:r>
              <a:rPr lang="tr-TR" dirty="0" smtClean="0"/>
              <a:t>üyüklüğü yeterince basit olduğu direk cevabı verebildiğimiz durum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544954" y="2133600"/>
            <a:ext cx="3505200" cy="1295400"/>
          </a:xfrm>
          <a:prstGeom prst="wedgeEllipseCallout">
            <a:avLst>
              <a:gd name="adj1" fmla="val -105959"/>
              <a:gd name="adj2" fmla="val 43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Recursive(yinelemeli) durum</a:t>
            </a:r>
          </a:p>
          <a:p>
            <a:pPr algn="ctr"/>
            <a:r>
              <a:rPr lang="tr-TR" dirty="0" smtClean="0"/>
              <a:t>Problem basit olana kadar, problemi küçült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Temel Durum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0! = 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1! = 1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fa</a:t>
            </a:r>
            <a:r>
              <a:rPr lang="tr-TR" dirty="0">
                <a:solidFill>
                  <a:srgbClr val="FF0000"/>
                </a:solidFill>
              </a:rPr>
              <a:t>ktoriyel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r-TR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tr-TR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tr-TR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</a:t>
            </a:r>
            <a:r>
              <a:rPr lang="tr-TR" dirty="0">
                <a:solidFill>
                  <a:srgbClr val="FF0000"/>
                </a:solidFill>
              </a:rPr>
              <a:t>ktoriyel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r-TR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tr-TR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tr-TR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0070C0"/>
                </a:solidFill>
              </a:rPr>
              <a:t>Diğer Durumlar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! = (n-1)! n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fa</a:t>
            </a:r>
            <a:r>
              <a:rPr lang="tr-TR" dirty="0" smtClean="0">
                <a:solidFill>
                  <a:srgbClr val="0070C0"/>
                </a:solidFill>
              </a:rPr>
              <a:t>k</a:t>
            </a:r>
            <a:r>
              <a:rPr lang="en-US" dirty="0" smtClean="0">
                <a:solidFill>
                  <a:srgbClr val="0070C0"/>
                </a:solidFill>
              </a:rPr>
              <a:t>tori</a:t>
            </a:r>
            <a:r>
              <a:rPr lang="tr-TR" dirty="0" smtClean="0">
                <a:solidFill>
                  <a:srgbClr val="0070C0"/>
                </a:solidFill>
              </a:rPr>
              <a:t>ye</a:t>
            </a:r>
            <a:r>
              <a:rPr lang="en-US" dirty="0" smtClean="0">
                <a:solidFill>
                  <a:srgbClr val="0070C0"/>
                </a:solidFill>
              </a:rPr>
              <a:t>l(n)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fa</a:t>
            </a:r>
            <a:r>
              <a:rPr lang="tr-TR" dirty="0" smtClean="0">
                <a:solidFill>
                  <a:srgbClr val="0070C0"/>
                </a:solidFill>
              </a:rPr>
              <a:t>ktoriyel</a:t>
            </a:r>
            <a:r>
              <a:rPr lang="en-US" dirty="0" smtClean="0">
                <a:solidFill>
                  <a:srgbClr val="0070C0"/>
                </a:solidFill>
              </a:rPr>
              <a:t>(n-1)*n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Özy</a:t>
            </a:r>
            <a:r>
              <a:rPr lang="en-US" dirty="0" err="1" smtClean="0"/>
              <a:t>inelemeli</a:t>
            </a:r>
            <a:r>
              <a:rPr lang="en-US" dirty="0" smtClean="0"/>
              <a:t> </a:t>
            </a:r>
            <a:r>
              <a:rPr lang="en-US" dirty="0" err="1" smtClean="0"/>
              <a:t>Faktoriyel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196876"/>
            <a:ext cx="434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fa</a:t>
            </a:r>
            <a:r>
              <a:rPr lang="tr-TR" dirty="0" smtClean="0">
                <a:latin typeface="Consolas" pitchFamily="49" charset="0"/>
              </a:rPr>
              <a:t>ktoriyel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fact;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if (n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==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0 || n == 1)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	fact = 1;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    else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        fact =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n*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</a:rPr>
              <a:t>fa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ktoriyel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(n-1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return fact;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49512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Consolas" pitchFamily="49" charset="0"/>
              </a:rPr>
              <a:t>int </a:t>
            </a:r>
            <a:r>
              <a:rPr lang="pt-BR" dirty="0" smtClean="0">
                <a:latin typeface="Consolas" pitchFamily="49" charset="0"/>
              </a:rPr>
              <a:t>fa</a:t>
            </a:r>
            <a:r>
              <a:rPr lang="tr-TR" dirty="0" smtClean="0">
                <a:latin typeface="Consolas" pitchFamily="49" charset="0"/>
              </a:rPr>
              <a:t>ktoriyel</a:t>
            </a:r>
            <a:r>
              <a:rPr lang="pt-BR" dirty="0" smtClean="0">
                <a:latin typeface="Consolas" pitchFamily="49" charset="0"/>
              </a:rPr>
              <a:t>(int </a:t>
            </a:r>
            <a:r>
              <a:rPr lang="pt-BR" dirty="0">
                <a:latin typeface="Consolas" pitchFamily="49" charset="0"/>
              </a:rPr>
              <a:t>n</a:t>
            </a:r>
            <a:r>
              <a:rPr lang="pt-BR" dirty="0" smtClean="0">
                <a:latin typeface="Consolas" pitchFamily="49" charset="0"/>
              </a:rPr>
              <a:t>){</a:t>
            </a:r>
            <a:endParaRPr lang="pt-BR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itchFamily="49" charset="0"/>
              </a:rPr>
              <a:t>if (n == 0 || n == 1)</a:t>
            </a:r>
          </a:p>
          <a:p>
            <a:r>
              <a:rPr lang="pt-BR" dirty="0">
                <a:solidFill>
                  <a:srgbClr val="FF0000"/>
                </a:solidFill>
                <a:latin typeface="Consolas" pitchFamily="49" charset="0"/>
              </a:rPr>
              <a:t>        return 1</a:t>
            </a:r>
            <a:r>
              <a:rPr lang="pt-BR" dirty="0" smtClean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endParaRPr lang="pt-BR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pt-BR" dirty="0" smtClean="0">
                <a:latin typeface="Consolas" pitchFamily="49" charset="0"/>
              </a:rPr>
              <a:t>    </a:t>
            </a:r>
            <a:r>
              <a:rPr lang="pt-BR" dirty="0" smtClean="0">
                <a:solidFill>
                  <a:srgbClr val="0070C0"/>
                </a:solidFill>
                <a:latin typeface="Consolas" pitchFamily="49" charset="0"/>
              </a:rPr>
              <a:t>return n*fa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ktoriyel</a:t>
            </a:r>
            <a:r>
              <a:rPr lang="pt-BR" dirty="0" smtClean="0">
                <a:solidFill>
                  <a:srgbClr val="0070C0"/>
                </a:solidFill>
                <a:latin typeface="Consolas" pitchFamily="49" charset="0"/>
              </a:rPr>
              <a:t>(n-1</a:t>
            </a:r>
            <a:r>
              <a:rPr lang="pt-BR" dirty="0">
                <a:solidFill>
                  <a:srgbClr val="0070C0"/>
                </a:solidFill>
                <a:latin typeface="Consolas" pitchFamily="49" charset="0"/>
              </a:rPr>
              <a:t>);</a:t>
            </a:r>
          </a:p>
          <a:p>
            <a:r>
              <a:rPr lang="pt-BR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1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dirty="0" smtClean="0">
                    <a:solidFill>
                      <a:srgbClr val="FF0000"/>
                    </a:solidFill>
                  </a:rPr>
                  <a:t>Temel Durum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tr-TR" dirty="0" smtClean="0">
                    <a:solidFill>
                      <a:srgbClr val="0070C0"/>
                    </a:solidFill>
                  </a:rPr>
                  <a:t>Diğer Durumlar</a:t>
                </a:r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86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Temel Durum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ussu</a:t>
            </a:r>
            <a:r>
              <a:rPr lang="en-US" dirty="0" smtClean="0">
                <a:solidFill>
                  <a:srgbClr val="FF0000"/>
                </a:solidFill>
              </a:rPr>
              <a:t>(n</a:t>
            </a:r>
            <a:r>
              <a:rPr lang="en-US" dirty="0">
                <a:solidFill>
                  <a:srgbClr val="FF0000"/>
                </a:solidFill>
              </a:rPr>
              <a:t>, 0) </a:t>
            </a:r>
            <a:r>
              <a:rPr lang="tr-TR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ussu</a:t>
            </a:r>
            <a:r>
              <a:rPr lang="en-US" dirty="0" smtClean="0">
                <a:solidFill>
                  <a:srgbClr val="FF0000"/>
                </a:solidFill>
              </a:rPr>
              <a:t>(n</a:t>
            </a:r>
            <a:r>
              <a:rPr lang="en-US" dirty="0">
                <a:solidFill>
                  <a:srgbClr val="FF0000"/>
                </a:solidFill>
              </a:rPr>
              <a:t>, 1) </a:t>
            </a:r>
            <a:r>
              <a:rPr lang="tr-TR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Diğer Durumlar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ussu</a:t>
            </a:r>
            <a:r>
              <a:rPr lang="en-US" dirty="0">
                <a:solidFill>
                  <a:srgbClr val="FF0000"/>
                </a:solidFill>
              </a:rPr>
              <a:t>(n, </a:t>
            </a:r>
            <a:r>
              <a:rPr lang="tr-TR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 n*</a:t>
            </a:r>
            <a:r>
              <a:rPr lang="en-US" dirty="0" err="1">
                <a:solidFill>
                  <a:srgbClr val="FF0000"/>
                </a:solidFill>
              </a:rPr>
              <a:t>ussu</a:t>
            </a:r>
            <a:r>
              <a:rPr lang="en-US" dirty="0">
                <a:solidFill>
                  <a:srgbClr val="FF0000"/>
                </a:solidFill>
              </a:rPr>
              <a:t>(n, </a:t>
            </a:r>
            <a:r>
              <a:rPr lang="tr-TR" dirty="0" smtClean="0">
                <a:solidFill>
                  <a:srgbClr val="FF0000"/>
                </a:solidFill>
              </a:rPr>
              <a:t>p-1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tr-TR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Özyinelemeli Sayının Üssü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8154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</a:rPr>
              <a:t>double </a:t>
            </a:r>
            <a:r>
              <a:rPr lang="en-US" dirty="0" err="1" smtClean="0">
                <a:latin typeface="Consolas" pitchFamily="49" charset="0"/>
              </a:rPr>
              <a:t>ussu</a:t>
            </a:r>
            <a:r>
              <a:rPr lang="en-US" dirty="0" smtClean="0">
                <a:latin typeface="Consolas" pitchFamily="49" charset="0"/>
              </a:rPr>
              <a:t>(double n,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p</a:t>
            </a:r>
            <a:r>
              <a:rPr lang="en-US" dirty="0" smtClean="0">
                <a:latin typeface="Consolas" pitchFamily="49" charset="0"/>
              </a:rPr>
              <a:t>){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if (p == 0){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    return 1;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}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else if (p == 1){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    return n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}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return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n*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</a:rPr>
              <a:t>ussu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(n,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p-1);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47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7162800" cy="4775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2057400"/>
            <a:ext cx="8229600" cy="2514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tr-TR" dirty="0" smtClean="0"/>
              <a:t>ıralı Dizide Eleman Arama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r>
              <a:rPr lang="tr-TR" dirty="0" smtClean="0"/>
              <a:t>Verilen bir sıralı dizide verilen bir elemanın olup olmadığını belirle</a:t>
            </a:r>
            <a:r>
              <a:rPr lang="en-US" dirty="0" smtClean="0"/>
              <a:t>.</a:t>
            </a:r>
          </a:p>
          <a:p>
            <a:pPr lvl="1"/>
            <a:r>
              <a:rPr lang="tr-TR" dirty="0" smtClean="0"/>
              <a:t>Giriş</a:t>
            </a:r>
            <a:r>
              <a:rPr lang="en-US" dirty="0" smtClean="0"/>
              <a:t>: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hedef</a:t>
            </a:r>
            <a:r>
              <a:rPr lang="en-US" dirty="0" smtClean="0"/>
              <a:t> </a:t>
            </a:r>
            <a:r>
              <a:rPr lang="tr-TR" dirty="0" smtClean="0"/>
              <a:t>ve bir sayı dizisi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lvl="1"/>
            <a:r>
              <a:rPr lang="tr-TR" dirty="0" smtClean="0"/>
              <a:t>Çıkış</a:t>
            </a:r>
            <a:r>
              <a:rPr lang="en-US" dirty="0" smtClean="0"/>
              <a:t>: </a:t>
            </a:r>
            <a:r>
              <a:rPr lang="tr-TR" dirty="0" smtClean="0"/>
              <a:t>Bulundu veya Bulunamadı</a:t>
            </a:r>
            <a:endParaRPr lang="en-US" dirty="0" smtClean="0"/>
          </a:p>
          <a:p>
            <a:r>
              <a:rPr lang="en-US" dirty="0" err="1" smtClean="0"/>
              <a:t>Algoritm</a:t>
            </a:r>
            <a:r>
              <a:rPr lang="tr-TR" dirty="0" smtClean="0"/>
              <a:t>a</a:t>
            </a:r>
            <a:r>
              <a:rPr lang="en-US" dirty="0" smtClean="0"/>
              <a:t>?</a:t>
            </a:r>
          </a:p>
          <a:p>
            <a:pPr lvl="1"/>
            <a:r>
              <a:rPr lang="tr-TR" dirty="0" smtClean="0"/>
              <a:t>Sıralı arama</a:t>
            </a:r>
            <a:endParaRPr lang="en-US" dirty="0" smtClean="0"/>
          </a:p>
          <a:p>
            <a:pPr lvl="1"/>
            <a:r>
              <a:rPr lang="tr-TR" dirty="0" smtClean="0"/>
              <a:t>Baştan başlayarak her bir elemanı hedefle karşılaştır</a:t>
            </a:r>
            <a:r>
              <a:rPr lang="en-US" dirty="0" smtClean="0"/>
              <a:t>. </a:t>
            </a:r>
          </a:p>
          <a:p>
            <a:pPr lvl="1"/>
            <a:r>
              <a:rPr lang="tr-TR" dirty="0" smtClean="0"/>
              <a:t>Eğer eşleşme varsa bulundu yoksa bulunamadı.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47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Böl ve İşgal Et Algoritmaları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Büyük problemleri küçük parçalara böl.</a:t>
            </a:r>
            <a:endParaRPr lang="en-US" dirty="0" smtClean="0"/>
          </a:p>
          <a:p>
            <a:r>
              <a:rPr lang="tr-TR" dirty="0" smtClean="0"/>
              <a:t>Ve her bir parçayı çöz</a:t>
            </a:r>
            <a:r>
              <a:rPr lang="en-US" dirty="0" smtClean="0"/>
              <a:t>.</a:t>
            </a:r>
          </a:p>
          <a:p>
            <a:r>
              <a:rPr lang="tr-TR" dirty="0" smtClean="0"/>
              <a:t>Parçaları birleştir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9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Dizinin orta elemanını hedefle karşılaştır</a:t>
            </a:r>
            <a:r>
              <a:rPr lang="en-US" dirty="0" smtClean="0"/>
              <a:t>, </a:t>
            </a:r>
            <a:endParaRPr lang="en-US" dirty="0"/>
          </a:p>
          <a:p>
            <a:pPr lvl="1"/>
            <a:r>
              <a:rPr lang="tr-TR" dirty="0" smtClean="0"/>
              <a:t>Eğer bunlar eşitse o zaman hedef bulundu</a:t>
            </a:r>
            <a:r>
              <a:rPr lang="en-US" dirty="0" smtClean="0"/>
              <a:t>.</a:t>
            </a:r>
          </a:p>
          <a:p>
            <a:pPr lvl="1"/>
            <a:r>
              <a:rPr lang="tr-TR" dirty="0" smtClean="0"/>
              <a:t>Yok eğer hedef orta elemandan küçükse o zaman hedefi orta elemanın sol tarafında ara.</a:t>
            </a:r>
            <a:endParaRPr lang="en-US" dirty="0" smtClean="0"/>
          </a:p>
          <a:p>
            <a:pPr lvl="1"/>
            <a:r>
              <a:rPr lang="tr-TR" dirty="0" smtClean="0"/>
              <a:t>Yok eğer hedef orta elemandan büyükse o zaman hedefi orta elemanın sağ tarafında ara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Arama Algoritması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8600"/>
            <a:ext cx="7162800" cy="477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6400800"/>
            <a:ext cx="8229600" cy="2514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Giri</a:t>
            </a:r>
            <a:r>
              <a:rPr lang="tr-TR" dirty="0" smtClean="0"/>
              <a:t>ş?</a:t>
            </a:r>
          </a:p>
          <a:p>
            <a:r>
              <a:rPr lang="tr-TR" dirty="0" smtClean="0"/>
              <a:t>Çıkış?</a:t>
            </a:r>
            <a:endParaRPr lang="en-US" dirty="0" smtClean="0"/>
          </a:p>
          <a:p>
            <a:r>
              <a:rPr lang="tr-TR" dirty="0" smtClean="0"/>
              <a:t>Temel Durum</a:t>
            </a:r>
            <a:r>
              <a:rPr lang="en-US" dirty="0" smtClean="0"/>
              <a:t>?</a:t>
            </a:r>
          </a:p>
          <a:p>
            <a:r>
              <a:rPr lang="tr-TR" dirty="0" smtClean="0"/>
              <a:t>Diğer Durumlar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Yinelemeli İkili Arama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Giri</a:t>
            </a:r>
            <a:r>
              <a:rPr lang="tr-TR" dirty="0" smtClean="0"/>
              <a:t>ş: </a:t>
            </a:r>
          </a:p>
          <a:p>
            <a:pPr lvl="1"/>
            <a:r>
              <a:rPr lang="tr-TR" dirty="0" smtClean="0"/>
              <a:t>hedef, </a:t>
            </a:r>
          </a:p>
          <a:p>
            <a:pPr lvl="1"/>
            <a:r>
              <a:rPr lang="tr-TR" dirty="0" smtClean="0"/>
              <a:t>dizi, </a:t>
            </a:r>
          </a:p>
          <a:p>
            <a:pPr lvl="1"/>
            <a:r>
              <a:rPr lang="tr-TR" dirty="0" smtClean="0"/>
              <a:t>aramaya başlanılacak indeks, </a:t>
            </a:r>
          </a:p>
          <a:p>
            <a:pPr lvl="1"/>
            <a:r>
              <a:rPr lang="tr-TR" dirty="0" smtClean="0"/>
              <a:t>aramanın bitirileceği indeks</a:t>
            </a:r>
          </a:p>
          <a:p>
            <a:r>
              <a:rPr lang="tr-TR" dirty="0" smtClean="0"/>
              <a:t>Çıkış:</a:t>
            </a:r>
          </a:p>
          <a:p>
            <a:pPr lvl="1"/>
            <a:r>
              <a:rPr lang="tr-TR" dirty="0" smtClean="0"/>
              <a:t>Bulundu: return 0</a:t>
            </a:r>
          </a:p>
          <a:p>
            <a:pPr lvl="1"/>
            <a:r>
              <a:rPr lang="tr-TR" dirty="0" smtClean="0"/>
              <a:t>Bulunamadı: return -1</a:t>
            </a:r>
            <a:endParaRPr lang="en-US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Temel Durum</a:t>
            </a:r>
            <a:endParaRPr lang="tr-TR" dirty="0">
              <a:solidFill>
                <a:srgbClr val="FF0000"/>
              </a:solidFill>
            </a:endParaRP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Başlangıç 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biti</a:t>
            </a:r>
            <a:r>
              <a:rPr lang="tr-TR" dirty="0" smtClean="0">
                <a:solidFill>
                  <a:srgbClr val="FF0000"/>
                </a:solidFill>
              </a:rPr>
              <a:t>ş ise bulunamadı:  yani return -1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Orta eleman hedefe eşit ise bulundu: yani return 0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0070C0"/>
                </a:solidFill>
              </a:rPr>
              <a:t>Diğer Durumlar</a:t>
            </a:r>
          </a:p>
          <a:p>
            <a:pPr lvl="1"/>
            <a:r>
              <a:rPr lang="tr-TR" dirty="0" smtClean="0">
                <a:solidFill>
                  <a:srgbClr val="0070C0"/>
                </a:solidFill>
              </a:rPr>
              <a:t>Yineleme: Hedef orta elemandan büyük ise ikilli aramayı ortanın sağ tarafında yap</a:t>
            </a:r>
          </a:p>
          <a:p>
            <a:pPr lvl="1"/>
            <a:r>
              <a:rPr lang="tr-TR" dirty="0" smtClean="0">
                <a:solidFill>
                  <a:srgbClr val="0070C0"/>
                </a:solidFill>
              </a:rPr>
              <a:t>Yineleme: Hedef orta elemandan küçük ise ikili aramayı ortanın sol tarafında yap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Yinelemeli İkili Arama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Yinelemeli İkili Arama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ikiliarama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hedef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a[],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bas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son</a:t>
            </a:r>
            <a:r>
              <a:rPr lang="en-US" dirty="0" smtClean="0">
                <a:latin typeface="Consolas" pitchFamily="49" charset="0"/>
              </a:rPr>
              <a:t>){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orta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if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bas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&gt; 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son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){ /* 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bulunamadi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*/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    return -1;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orta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bas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+ 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son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)/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2;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if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hedef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==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a[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orta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]){ /* 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BULUNDU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*/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    return 0;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}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    else if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hedef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&lt;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a[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orta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]){</a:t>
            </a:r>
            <a:endParaRPr lang="en-US" dirty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        return 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ikiliarama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hedef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a, 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bas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orta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-1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    }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    else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if(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hedef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a[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orta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]){</a:t>
            </a:r>
            <a:endParaRPr lang="en-US" dirty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        return 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ikiliarama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hedef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a, 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orta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+1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lang="tr-TR" dirty="0" smtClean="0">
                <a:solidFill>
                  <a:srgbClr val="0070C0"/>
                </a:solidFill>
                <a:latin typeface="Consolas" pitchFamily="49" charset="0"/>
              </a:rPr>
              <a:t>son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);</a:t>
            </a:r>
            <a:endParaRPr lang="en-US" dirty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}  </a:t>
            </a:r>
            <a:endParaRPr lang="en-US" dirty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-1;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/>
              <a:t>fonksiyonu çağırdığımızda argümanın </a:t>
            </a:r>
            <a:r>
              <a:rPr lang="tr-TR" dirty="0">
                <a:solidFill>
                  <a:srgbClr val="FF0000"/>
                </a:solidFill>
              </a:rPr>
              <a:t>değerleri</a:t>
            </a:r>
            <a:r>
              <a:rPr lang="tr-TR" dirty="0"/>
              <a:t> parametre değişkenlerine </a:t>
            </a:r>
            <a:r>
              <a:rPr lang="tr-TR" dirty="0">
                <a:solidFill>
                  <a:srgbClr val="FF0000"/>
                </a:solidFill>
              </a:rPr>
              <a:t>kopyalanır.</a:t>
            </a:r>
            <a:endParaRPr lang="fr-FR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Fonksiyona Değerler Geçirilir-</a:t>
            </a:r>
            <a:r>
              <a:rPr lang="tr-TR" dirty="0" err="1" smtClean="0"/>
              <a:t>PassbyValue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82880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/* This function takes two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arguments, and returns an int. */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x,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x *= 3;</a:t>
            </a:r>
          </a:p>
          <a:p>
            <a:r>
              <a:rPr lang="en-US" dirty="0">
                <a:latin typeface="Consolas" panose="020B0609020204030204" pitchFamily="49" charset="0"/>
              </a:rPr>
              <a:t>	++y;</a:t>
            </a:r>
          </a:p>
          <a:p>
            <a:r>
              <a:rPr lang="en-US" dirty="0">
                <a:latin typeface="Consolas" panose="020B0609020204030204" pitchFamily="49" charset="0"/>
              </a:rPr>
              <a:t>	return x + y;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/* A function that calls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 */</a:t>
            </a: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caller_func</a:t>
            </a:r>
            <a:r>
              <a:rPr lang="en-US" dirty="0">
                <a:latin typeface="Consolas" panose="020B0609020204030204" pitchFamily="49" charset="0"/>
              </a:rPr>
              <a:t>(void)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a=1, b=2, c, d;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c =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); /* c = 6 </a:t>
            </a:r>
            <a:r>
              <a:rPr lang="en-US" dirty="0" smtClean="0">
                <a:latin typeface="Consolas" panose="020B0609020204030204" pitchFamily="49" charset="0"/>
              </a:rPr>
              <a:t>*/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d = a + b; /* d = 3 */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8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İlk 50 doğal sayıyı </a:t>
            </a:r>
            <a:r>
              <a:rPr lang="tr-TR" dirty="0" err="1" smtClean="0"/>
              <a:t>recursive</a:t>
            </a:r>
            <a:r>
              <a:rPr lang="tr-TR" dirty="0" smtClean="0"/>
              <a:t> olarak basan bir C programı yazınız</a:t>
            </a:r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Recursion</a:t>
            </a:r>
            <a:r>
              <a:rPr lang="tr-TR" dirty="0" smtClean="0"/>
              <a:t> - Örnekler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47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numPrint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 = 1;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("\n\n Recursion : print first 50 natural numbers :\n");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("-------------------------------------------------\n"); 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 The natural numbers are :");</a:t>
            </a:r>
          </a:p>
          <a:p>
            <a:r>
              <a:rPr lang="en-US" dirty="0"/>
              <a:t>    </a:t>
            </a:r>
            <a:r>
              <a:rPr lang="en-US" dirty="0" err="1"/>
              <a:t>numPrint</a:t>
            </a:r>
            <a:r>
              <a:rPr lang="en-US" dirty="0"/>
              <a:t>(n);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("\n\n");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numPrint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if(n&lt;=50)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</a:t>
            </a:r>
            <a:r>
              <a:rPr lang="en-US" dirty="0" err="1"/>
              <a:t>printf</a:t>
            </a:r>
            <a:r>
              <a:rPr lang="en-US" dirty="0"/>
              <a:t>(" %d ",n);</a:t>
            </a:r>
          </a:p>
          <a:p>
            <a:r>
              <a:rPr lang="en-US" dirty="0"/>
              <a:t>         </a:t>
            </a:r>
            <a:r>
              <a:rPr lang="en-US" dirty="0" err="1"/>
              <a:t>numPrint</a:t>
            </a:r>
            <a:r>
              <a:rPr lang="en-US" dirty="0"/>
              <a:t>(n+1);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51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1 den </a:t>
            </a:r>
            <a:r>
              <a:rPr lang="tr-TR" dirty="0" err="1" smtClean="0"/>
              <a:t>n’e</a:t>
            </a:r>
            <a:r>
              <a:rPr lang="tr-TR" dirty="0" smtClean="0"/>
              <a:t> kadar olan doğal sayıların toplamını hesaplayan bir </a:t>
            </a:r>
            <a:r>
              <a:rPr lang="tr-TR" dirty="0" err="1" smtClean="0"/>
              <a:t>recursive</a:t>
            </a:r>
            <a:r>
              <a:rPr lang="tr-TR" dirty="0" smtClean="0"/>
              <a:t> fonksiyon yazınız.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1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sumOfRange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res;</a:t>
            </a:r>
          </a:p>
          <a:p>
            <a:r>
              <a:rPr lang="en-US" dirty="0"/>
              <a:t>   if (n1 == 1)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return (1);</a:t>
            </a:r>
          </a:p>
          <a:p>
            <a:r>
              <a:rPr lang="en-US" dirty="0"/>
              <a:t>   } else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res = n1 + </a:t>
            </a:r>
            <a:r>
              <a:rPr lang="en-US" dirty="0" err="1"/>
              <a:t>sumOfRange</a:t>
            </a:r>
            <a:r>
              <a:rPr lang="en-US" dirty="0"/>
              <a:t>(n1 - 1); //calling the function </a:t>
            </a:r>
            <a:endParaRPr lang="tr-TR" dirty="0" smtClean="0"/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return (res);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0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Verilen bir sayının basamak sayısını </a:t>
            </a:r>
            <a:r>
              <a:rPr lang="tr-TR" dirty="0" err="1" smtClean="0"/>
              <a:t>recursive</a:t>
            </a:r>
            <a:r>
              <a:rPr lang="tr-TR" dirty="0" smtClean="0"/>
              <a:t> olarak bulan bir fonksiyon yazınız.</a:t>
            </a:r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6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DigitSum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n1, sum;</a:t>
            </a:r>
          </a:p>
          <a:p>
            <a:pPr marL="0" indent="0">
              <a:buNone/>
            </a:pPr>
            <a:r>
              <a:rPr lang="tr-TR" dirty="0" smtClean="0"/>
              <a:t>        </a:t>
            </a:r>
            <a:r>
              <a:rPr lang="en-US" dirty="0" smtClean="0"/>
              <a:t>  </a:t>
            </a:r>
            <a:r>
              <a:rPr lang="en-US" dirty="0" err="1"/>
              <a:t>printf</a:t>
            </a:r>
            <a:r>
              <a:rPr lang="en-US" dirty="0"/>
              <a:t>(" Input any number to find sum of digits: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&amp;n1);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sum = </a:t>
            </a:r>
            <a:r>
              <a:rPr lang="en-US" dirty="0" err="1"/>
              <a:t>DigitSum</a:t>
            </a:r>
            <a:r>
              <a:rPr lang="en-US" dirty="0"/>
              <a:t>(n1);//call the function for calculation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 The Sum of digits of %d = %d\n\n", n1, sum);</a:t>
            </a:r>
          </a:p>
          <a:p>
            <a:r>
              <a:rPr lang="en-US" dirty="0"/>
              <a:t>   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DigitSum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if(n1 == 0)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return ((n1 % 10) + </a:t>
            </a:r>
            <a:r>
              <a:rPr lang="en-US" dirty="0" err="1"/>
              <a:t>DigitSum</a:t>
            </a:r>
            <a:r>
              <a:rPr lang="en-US" dirty="0"/>
              <a:t>(n1 / 10));//calling the function </a:t>
            </a:r>
            <a:r>
              <a:rPr lang="en-US" dirty="0" err="1"/>
              <a:t>DigitSum</a:t>
            </a:r>
            <a:r>
              <a:rPr lang="en-US" dirty="0"/>
              <a:t> itself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5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İkili sayı sistemindeki bir sayıyı ondalık sayıya çeviren </a:t>
            </a:r>
            <a:r>
              <a:rPr lang="tr-TR" dirty="0" err="1" smtClean="0"/>
              <a:t>recursive</a:t>
            </a:r>
            <a:r>
              <a:rPr lang="tr-TR" dirty="0" smtClean="0"/>
              <a:t> fonksiyon?</a:t>
            </a:r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 Exercises: Convert a decimal number to 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2438400" cy="32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840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smtClean="0"/>
              <a:t>long </a:t>
            </a:r>
            <a:r>
              <a:rPr lang="en-US" dirty="0" err="1"/>
              <a:t>convertBinary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long </a:t>
            </a:r>
            <a:r>
              <a:rPr lang="en-US" dirty="0" err="1"/>
              <a:t>biNo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decNo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tr-TR" dirty="0" smtClean="0"/>
              <a:t>  </a:t>
            </a:r>
            <a:r>
              <a:rPr lang="en-US" dirty="0" err="1" smtClean="0"/>
              <a:t>printf</a:t>
            </a:r>
            <a:r>
              <a:rPr lang="en-US" dirty="0"/>
              <a:t>(" Input any decimal number 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decNo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biNo</a:t>
            </a:r>
            <a:r>
              <a:rPr lang="en-US" dirty="0"/>
              <a:t> = </a:t>
            </a:r>
            <a:r>
              <a:rPr lang="en-US" dirty="0" err="1"/>
              <a:t>convertBinary</a:t>
            </a:r>
            <a:r>
              <a:rPr lang="en-US" dirty="0"/>
              <a:t>(</a:t>
            </a:r>
            <a:r>
              <a:rPr lang="en-US" dirty="0" err="1"/>
              <a:t>decNo</a:t>
            </a:r>
            <a:r>
              <a:rPr lang="en-US" dirty="0"/>
              <a:t>);//call the function </a:t>
            </a:r>
            <a:r>
              <a:rPr lang="en-US" dirty="0" err="1"/>
              <a:t>convertBinary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 The Binary value of decimal no. %d is : %</a:t>
            </a:r>
            <a:r>
              <a:rPr lang="en-US" dirty="0" err="1"/>
              <a:t>ld</a:t>
            </a:r>
            <a:r>
              <a:rPr lang="en-US" dirty="0"/>
              <a:t>\n\n",</a:t>
            </a:r>
            <a:r>
              <a:rPr lang="en-US" dirty="0" err="1"/>
              <a:t>decNo,biNo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long </a:t>
            </a:r>
            <a:r>
              <a:rPr lang="en-US" dirty="0" err="1"/>
              <a:t>convertBinary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decNo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long </a:t>
            </a:r>
            <a:r>
              <a:rPr lang="en-US" dirty="0" err="1"/>
              <a:t>biNo,r,fctor</a:t>
            </a:r>
            <a:r>
              <a:rPr lang="en-US" dirty="0"/>
              <a:t> = 1;</a:t>
            </a:r>
          </a:p>
          <a:p>
            <a:endParaRPr lang="en-US" dirty="0"/>
          </a:p>
          <a:p>
            <a:r>
              <a:rPr lang="en-US" dirty="0"/>
              <a:t>    if(</a:t>
            </a:r>
            <a:r>
              <a:rPr lang="en-US" dirty="0" err="1"/>
              <a:t>decNo</a:t>
            </a:r>
            <a:r>
              <a:rPr lang="en-US" dirty="0"/>
              <a:t> != 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r = </a:t>
            </a:r>
            <a:r>
              <a:rPr lang="en-US" dirty="0" err="1"/>
              <a:t>decNo</a:t>
            </a:r>
            <a:r>
              <a:rPr lang="en-US" dirty="0"/>
              <a:t> % 2;</a:t>
            </a:r>
          </a:p>
          <a:p>
            <a:r>
              <a:rPr lang="en-US" dirty="0"/>
              <a:t>         </a:t>
            </a:r>
            <a:r>
              <a:rPr lang="en-US" dirty="0" err="1"/>
              <a:t>biNo</a:t>
            </a:r>
            <a:r>
              <a:rPr lang="en-US" dirty="0"/>
              <a:t> = </a:t>
            </a:r>
            <a:r>
              <a:rPr lang="en-US" dirty="0" err="1"/>
              <a:t>biNo</a:t>
            </a:r>
            <a:r>
              <a:rPr lang="en-US" dirty="0"/>
              <a:t> + r * </a:t>
            </a:r>
            <a:r>
              <a:rPr lang="en-US" dirty="0" err="1"/>
              <a:t>fctor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en-US" dirty="0" err="1"/>
              <a:t>fctor</a:t>
            </a:r>
            <a:r>
              <a:rPr lang="en-US" dirty="0"/>
              <a:t> = </a:t>
            </a:r>
            <a:r>
              <a:rPr lang="en-US" dirty="0" err="1"/>
              <a:t>fctor</a:t>
            </a:r>
            <a:r>
              <a:rPr lang="en-US" dirty="0"/>
              <a:t> * 10;</a:t>
            </a:r>
          </a:p>
          <a:p>
            <a:r>
              <a:rPr lang="en-US" dirty="0"/>
              <a:t>         </a:t>
            </a:r>
            <a:r>
              <a:rPr lang="en-US" dirty="0" err="1"/>
              <a:t>convertBinary</a:t>
            </a:r>
            <a:r>
              <a:rPr lang="en-US" dirty="0"/>
              <a:t>(</a:t>
            </a:r>
            <a:r>
              <a:rPr lang="en-US" dirty="0" err="1"/>
              <a:t>decNo</a:t>
            </a:r>
            <a:r>
              <a:rPr lang="en-US" dirty="0"/>
              <a:t> / 2);//calling the function </a:t>
            </a:r>
            <a:r>
              <a:rPr lang="en-US" dirty="0" err="1"/>
              <a:t>convertBinary</a:t>
            </a:r>
            <a:r>
              <a:rPr lang="en-US" dirty="0"/>
              <a:t> itself recursively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biNo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 sayının asal olup olmadığını bulan </a:t>
            </a:r>
            <a:r>
              <a:rPr lang="tr-TR" dirty="0" err="1" smtClean="0"/>
              <a:t>recursive</a:t>
            </a:r>
            <a:r>
              <a:rPr lang="tr-TR" dirty="0" smtClean="0"/>
              <a:t> </a:t>
            </a:r>
            <a:r>
              <a:rPr lang="tr-TR" dirty="0" err="1" smtClean="0"/>
              <a:t>fonsksiyonu</a:t>
            </a:r>
            <a:r>
              <a:rPr lang="tr-TR" dirty="0" smtClean="0"/>
              <a:t> yazınız.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66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</a:t>
            </a:r>
            <a:r>
              <a:rPr lang="en-US" dirty="0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stdio.h</a:t>
            </a:r>
            <a:r>
              <a:rPr lang="tr-TR" dirty="0" smtClean="0"/>
              <a:t>&gt;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checkForPrime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int</a:t>
            </a:r>
            <a:r>
              <a:rPr lang="en-US" dirty="0"/>
              <a:t> n1,primeNo;</a:t>
            </a:r>
          </a:p>
          <a:p>
            <a:r>
              <a:rPr lang="tr-TR" dirty="0" smtClean="0"/>
              <a:t>  </a:t>
            </a:r>
            <a:r>
              <a:rPr lang="en-US" dirty="0" err="1" smtClean="0"/>
              <a:t>printf</a:t>
            </a:r>
            <a:r>
              <a:rPr lang="en-US" dirty="0"/>
              <a:t>(" Input any positive number 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("%d",&amp;n1);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n1/2;</a:t>
            </a:r>
          </a:p>
          <a:p>
            <a:r>
              <a:rPr lang="en-US" dirty="0" smtClean="0"/>
              <a:t>    </a:t>
            </a:r>
            <a:r>
              <a:rPr lang="en-US" dirty="0" err="1"/>
              <a:t>primeNo</a:t>
            </a:r>
            <a:r>
              <a:rPr lang="en-US" dirty="0"/>
              <a:t> = </a:t>
            </a:r>
            <a:r>
              <a:rPr lang="en-US" dirty="0" err="1"/>
              <a:t>checkForPrime</a:t>
            </a:r>
            <a:r>
              <a:rPr lang="en-US" dirty="0"/>
              <a:t>(n1);//call the function </a:t>
            </a:r>
            <a:r>
              <a:rPr lang="en-US" dirty="0" err="1"/>
              <a:t>checkForPrime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primeNo</a:t>
            </a:r>
            <a:r>
              <a:rPr lang="en-US" dirty="0"/>
              <a:t>==1)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 The number %d is a prime number. \n\n",n1);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 The number %d is not a prime number. \nn",n1);</a:t>
            </a:r>
          </a:p>
          <a:p>
            <a:r>
              <a:rPr lang="en-US" dirty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763000" cy="5791200"/>
          </a:xfrm>
        </p:spPr>
        <p:txBody>
          <a:bodyPr/>
          <a:lstStyle/>
          <a:p>
            <a:r>
              <a:rPr lang="tr-TR" dirty="0" smtClean="0"/>
              <a:t>Çağıran fonksiyona değer döndürülmesi  ve fonksiyonun çalışmasının bitirilmesi </a:t>
            </a:r>
            <a:r>
              <a:rPr lang="tr-TR" b="1" dirty="0" smtClean="0"/>
              <a:t>return</a:t>
            </a:r>
            <a:r>
              <a:rPr lang="tr-TR" dirty="0" smtClean="0"/>
              <a:t> ile olur.</a:t>
            </a:r>
          </a:p>
          <a:p>
            <a:r>
              <a:rPr lang="tr-TR" dirty="0" smtClean="0"/>
              <a:t>Çağıran fonksiyon bu değeri ister kullanır, isterse gözardı eder.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/* Prototype: two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arguments, and returns an int. </a:t>
            </a:r>
            <a:r>
              <a:rPr lang="en-US" dirty="0" smtClean="0">
                <a:latin typeface="Consolas" panose="020B0609020204030204" pitchFamily="49" charset="0"/>
              </a:rPr>
              <a:t>*/</a:t>
            </a:r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an_algorithm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); </a:t>
            </a:r>
            <a:endParaRPr lang="tr-TR" b="1" dirty="0" smtClean="0">
              <a:latin typeface="Consolas" panose="020B0609020204030204" pitchFamily="49" charset="0"/>
            </a:endParaRPr>
          </a:p>
          <a:p>
            <a:endParaRPr lang="tr-TR" b="1" dirty="0" smtClean="0">
              <a:latin typeface="Consolas" panose="020B0609020204030204" pitchFamily="49" charset="0"/>
            </a:endParaRPr>
          </a:p>
          <a:p>
            <a:endParaRPr lang="tr-TR" b="1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</a:rPr>
              <a:t>caller_func</a:t>
            </a:r>
            <a:r>
              <a:rPr lang="en-US" b="1" dirty="0">
                <a:latin typeface="Consolas" panose="020B0609020204030204" pitchFamily="49" charset="0"/>
              </a:rPr>
              <a:t>(void)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a=1, b=2, c;</a:t>
            </a:r>
          </a:p>
          <a:p>
            <a:r>
              <a:rPr lang="en-US" dirty="0">
                <a:latin typeface="Consolas" panose="020B0609020204030204" pitchFamily="49" charset="0"/>
              </a:rPr>
              <a:t>	c = </a:t>
            </a:r>
            <a:r>
              <a:rPr lang="en-US" dirty="0" err="1">
                <a:latin typeface="Consolas" panose="020B0609020204030204" pitchFamily="49" charset="0"/>
              </a:rPr>
              <a:t>an_algorithm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); /* use return value */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an_algorithm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); /* ignore return value (implicitly) */</a:t>
            </a:r>
          </a:p>
          <a:p>
            <a:r>
              <a:rPr lang="en-US" dirty="0">
                <a:latin typeface="Consolas" panose="020B0609020204030204" pitchFamily="49" charset="0"/>
              </a:rPr>
              <a:t>	(void)</a:t>
            </a:r>
            <a:r>
              <a:rPr lang="en-US" dirty="0" err="1">
                <a:latin typeface="Consolas" panose="020B0609020204030204" pitchFamily="49" charset="0"/>
              </a:rPr>
              <a:t>an_algorithm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</a:rPr>
              <a:t>/*ignore </a:t>
            </a: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smtClean="0">
                <a:latin typeface="Consolas" panose="020B0609020204030204" pitchFamily="49" charset="0"/>
              </a:rPr>
              <a:t>value(explicitly</a:t>
            </a:r>
            <a:r>
              <a:rPr lang="en-US" dirty="0">
                <a:latin typeface="Consolas" panose="020B0609020204030204" pitchFamily="49" charset="0"/>
              </a:rPr>
              <a:t>) */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}</a:t>
            </a:r>
            <a:endParaRPr lang="tr-TR" b="1" dirty="0" smtClean="0">
              <a:latin typeface="Consolas" panose="020B0609020204030204" pitchFamily="49" charset="0"/>
            </a:endParaRPr>
          </a:p>
          <a:p>
            <a:endParaRPr lang="tr-TR" b="1" dirty="0" smtClean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an_algorithm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x,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return x*2 + x/y;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1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checkForPrime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if(</a:t>
            </a:r>
            <a:r>
              <a:rPr lang="en-US" dirty="0" err="1"/>
              <a:t>i</a:t>
            </a:r>
            <a:r>
              <a:rPr lang="en-US" dirty="0"/>
              <a:t>==1)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if(n1 %</a:t>
            </a:r>
            <a:r>
              <a:rPr lang="en-US" dirty="0" err="1"/>
              <a:t>i</a:t>
            </a:r>
            <a:r>
              <a:rPr lang="en-US" dirty="0"/>
              <a:t>==0)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 return 0;</a:t>
            </a:r>
          </a:p>
          <a:p>
            <a:r>
              <a:rPr lang="en-US" dirty="0"/>
              <a:t>    }     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-1; </a:t>
            </a:r>
          </a:p>
          <a:p>
            <a:r>
              <a:rPr lang="en-US" dirty="0"/>
              <a:t>         </a:t>
            </a:r>
            <a:r>
              <a:rPr lang="en-US" dirty="0" err="1"/>
              <a:t>checkForPrime</a:t>
            </a:r>
            <a:r>
              <a:rPr lang="en-US" dirty="0"/>
              <a:t>(n1);//calling the function </a:t>
            </a:r>
            <a:r>
              <a:rPr lang="en-US" dirty="0" err="1"/>
              <a:t>checkForPrime</a:t>
            </a:r>
            <a:r>
              <a:rPr lang="en-US" dirty="0"/>
              <a:t> itself recursively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2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Verilen iki sayı arasındaki çift ya da tek sayıların toplamını bulan </a:t>
            </a:r>
            <a:r>
              <a:rPr lang="tr-TR" dirty="0" err="1" smtClean="0"/>
              <a:t>recursive</a:t>
            </a:r>
            <a:r>
              <a:rPr lang="tr-TR" dirty="0" smtClean="0"/>
              <a:t> bir fonksiyon yazınız.</a:t>
            </a:r>
          </a:p>
          <a:p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4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sumOfEvenOdd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start, </a:t>
            </a:r>
            <a:r>
              <a:rPr lang="en-US" dirty="0" err="1"/>
              <a:t>int</a:t>
            </a:r>
            <a:r>
              <a:rPr lang="en-US" dirty="0"/>
              <a:t> end);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start, end, sum;</a:t>
            </a:r>
          </a:p>
          <a:p>
            <a:endParaRPr lang="en-US" dirty="0"/>
          </a:p>
          <a:p>
            <a:r>
              <a:rPr lang="en-US" dirty="0"/>
              <a:t>    /* Input lower and upper limit from user */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lower limit: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&amp;start);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upper limit: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&amp;end);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("Sum of even/odd numbers between %d to %d = %d\n", start, end, </a:t>
            </a:r>
            <a:r>
              <a:rPr lang="en-US" dirty="0" err="1"/>
              <a:t>sumOfEvenOdd</a:t>
            </a:r>
            <a:r>
              <a:rPr lang="en-US" dirty="0"/>
              <a:t>(start, end));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sz="4800" dirty="0"/>
          </a:p>
          <a:p>
            <a:r>
              <a:rPr lang="en-US" sz="4800" dirty="0"/>
              <a:t>/**</a:t>
            </a:r>
          </a:p>
          <a:p>
            <a:r>
              <a:rPr lang="en-US" sz="4800" dirty="0"/>
              <a:t> * Find sum of all even or odd numbers recursively.</a:t>
            </a:r>
          </a:p>
          <a:p>
            <a:r>
              <a:rPr lang="en-US" sz="4800" dirty="0"/>
              <a:t> */</a:t>
            </a:r>
          </a:p>
          <a:p>
            <a:r>
              <a:rPr lang="en-US" sz="4800" dirty="0" err="1"/>
              <a:t>int</a:t>
            </a:r>
            <a:r>
              <a:rPr lang="en-US" sz="4800" dirty="0"/>
              <a:t> </a:t>
            </a:r>
            <a:r>
              <a:rPr lang="en-US" sz="4800" dirty="0" err="1"/>
              <a:t>sumOfEvenOdd</a:t>
            </a:r>
            <a:r>
              <a:rPr lang="en-US" sz="4800" dirty="0"/>
              <a:t>(</a:t>
            </a:r>
            <a:r>
              <a:rPr lang="en-US" sz="4800" dirty="0" err="1"/>
              <a:t>int</a:t>
            </a:r>
            <a:r>
              <a:rPr lang="en-US" sz="4800" dirty="0"/>
              <a:t> start, </a:t>
            </a:r>
            <a:r>
              <a:rPr lang="en-US" sz="4800" dirty="0" err="1"/>
              <a:t>int</a:t>
            </a:r>
            <a:r>
              <a:rPr lang="en-US" sz="4800" dirty="0"/>
              <a:t> end) </a:t>
            </a:r>
          </a:p>
          <a:p>
            <a:r>
              <a:rPr lang="en-US" sz="4800" dirty="0"/>
              <a:t>{</a:t>
            </a:r>
          </a:p>
          <a:p>
            <a:r>
              <a:rPr lang="en-US" sz="4800" dirty="0"/>
              <a:t>    /* Base condition */</a:t>
            </a:r>
          </a:p>
          <a:p>
            <a:r>
              <a:rPr lang="en-US" sz="4800" dirty="0"/>
              <a:t>    if(start &gt; end)</a:t>
            </a:r>
          </a:p>
          <a:p>
            <a:r>
              <a:rPr lang="en-US" sz="4800" dirty="0"/>
              <a:t>        return 0;</a:t>
            </a:r>
          </a:p>
          <a:p>
            <a:r>
              <a:rPr lang="en-US" sz="4800" dirty="0"/>
              <a:t>    else</a:t>
            </a:r>
          </a:p>
          <a:p>
            <a:r>
              <a:rPr lang="en-US" sz="4800" dirty="0"/>
              <a:t>        return (start + </a:t>
            </a:r>
            <a:r>
              <a:rPr lang="en-US" sz="4800" dirty="0" err="1"/>
              <a:t>sumOfEvenOdd</a:t>
            </a:r>
            <a:r>
              <a:rPr lang="en-US" sz="4800" dirty="0"/>
              <a:t>(start + 2, end));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29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3600" dirty="0" smtClean="0"/>
          </a:p>
          <a:p>
            <a:pPr marL="0" indent="0">
              <a:buNone/>
            </a:pPr>
            <a:endParaRPr lang="tr-TR" sz="3600"/>
          </a:p>
          <a:p>
            <a:pPr marL="0" indent="0">
              <a:buNone/>
            </a:pPr>
            <a:r>
              <a:rPr lang="tr-TR" sz="3600" smtClean="0"/>
              <a:t>YAZILIM </a:t>
            </a:r>
            <a:r>
              <a:rPr lang="tr-TR" sz="3600" dirty="0" smtClean="0"/>
              <a:t>GELİŞTİRME</a:t>
            </a:r>
            <a:endParaRPr lang="en-US" sz="3600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20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tr-TR" dirty="0" smtClean="0"/>
              <a:t>and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/>
              <a:t>Program ne </a:t>
            </a:r>
            <a:r>
              <a:rPr lang="en-US" dirty="0" err="1" smtClean="0"/>
              <a:t>yapacak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Program flow</a:t>
            </a:r>
            <a:r>
              <a:rPr lang="tr-TR" dirty="0" smtClean="0"/>
              <a:t> (flow-diagram) and d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tr-TR" dirty="0" smtClean="0"/>
              <a:t>s</a:t>
            </a:r>
            <a:r>
              <a:rPr lang="en-US" dirty="0" err="1" smtClean="0"/>
              <a:t>tructures</a:t>
            </a:r>
            <a:endParaRPr lang="en-US" dirty="0" smtClean="0"/>
          </a:p>
          <a:p>
            <a:pPr lvl="1"/>
            <a:r>
              <a:rPr lang="en-US" dirty="0" err="1" smtClean="0"/>
              <a:t>Fonksiyonlar</a:t>
            </a:r>
            <a:r>
              <a:rPr lang="en-US" dirty="0" smtClean="0"/>
              <a:t> </a:t>
            </a:r>
            <a:r>
              <a:rPr lang="en-US" dirty="0" err="1" smtClean="0"/>
              <a:t>aras</a:t>
            </a:r>
            <a:r>
              <a:rPr lang="tr-TR" dirty="0" smtClean="0"/>
              <a:t>ı data alış verişinin nasıl olacağının belirlenmesi için (function interfaces)</a:t>
            </a:r>
          </a:p>
          <a:p>
            <a:pPr lvl="2"/>
            <a:r>
              <a:rPr lang="en-US" dirty="0" smtClean="0"/>
              <a:t> </a:t>
            </a:r>
            <a:r>
              <a:rPr lang="tr-TR" dirty="0"/>
              <a:t>V</a:t>
            </a:r>
            <a:r>
              <a:rPr lang="en-US" dirty="0" err="1" smtClean="0"/>
              <a:t>ariable</a:t>
            </a:r>
            <a:r>
              <a:rPr lang="en-US" dirty="0" smtClean="0"/>
              <a:t> types</a:t>
            </a:r>
            <a:endParaRPr lang="tr-TR" dirty="0" smtClean="0"/>
          </a:p>
          <a:p>
            <a:r>
              <a:rPr lang="tr-TR" dirty="0" smtClean="0"/>
              <a:t>Top-down and/or bottom-up design paradigm</a:t>
            </a:r>
          </a:p>
          <a:p>
            <a:pPr lvl="1"/>
            <a:r>
              <a:rPr lang="tr-TR" dirty="0" smtClean="0"/>
              <a:t>Programın genel yapısının nasıl olacağı seçilen tasarım modeli ile belirlenir</a:t>
            </a:r>
          </a:p>
          <a:p>
            <a:r>
              <a:rPr lang="tr-TR" dirty="0" smtClean="0"/>
              <a:t>Coding</a:t>
            </a:r>
          </a:p>
          <a:p>
            <a:pPr lvl="1"/>
            <a:r>
              <a:rPr lang="tr-TR" dirty="0" smtClean="0"/>
              <a:t>İmplementasyon</a:t>
            </a:r>
          </a:p>
          <a:p>
            <a:pPr lvl="1"/>
            <a:r>
              <a:rPr lang="tr-TR" dirty="0" smtClean="0"/>
              <a:t>Tasarımdaki eksiklikler bu aşamada çıkar</a:t>
            </a:r>
          </a:p>
          <a:p>
            <a:r>
              <a:rPr lang="tr-TR" dirty="0" smtClean="0"/>
              <a:t>Testing and debugging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Yüksek seviyeli işlemlerin (programın büyük parçalarının) main() den çağrılması</a:t>
            </a:r>
          </a:p>
          <a:p>
            <a:r>
              <a:rPr lang="tr-TR" dirty="0" smtClean="0"/>
              <a:t>Sonra herbir yüksek seviyeli işlemin yeterince basitleşene kadar kendi içinde küçük işlemlere parçalanarak basit fonksiyonlarla küçük işlemlerin yapılması (divide and conquer)</a:t>
            </a:r>
          </a:p>
          <a:p>
            <a:r>
              <a:rPr lang="tr-TR" dirty="0" smtClean="0"/>
              <a:t>Faydalı yönü</a:t>
            </a:r>
            <a:endParaRPr lang="tr-TR" dirty="0"/>
          </a:p>
          <a:p>
            <a:pPr lvl="1"/>
            <a:r>
              <a:rPr lang="tr-TR" dirty="0" smtClean="0"/>
              <a:t>Programın genel yapısının görülmesi için yararlı</a:t>
            </a:r>
          </a:p>
          <a:p>
            <a:pPr lvl="1"/>
            <a:r>
              <a:rPr lang="tr-TR" dirty="0"/>
              <a:t>S</a:t>
            </a:r>
            <a:r>
              <a:rPr lang="tr-TR" dirty="0" smtClean="0"/>
              <a:t>adece fonksiyon arayüzlerini yazarak, programın çalışması mümkün hale gelir.</a:t>
            </a:r>
          </a:p>
          <a:p>
            <a:pPr lvl="1"/>
            <a:r>
              <a:rPr lang="tr-TR" dirty="0" smtClean="0"/>
              <a:t>bütün </a:t>
            </a:r>
            <a:r>
              <a:rPr lang="tr-TR" dirty="0"/>
              <a:t>program iskeleti </a:t>
            </a:r>
            <a:r>
              <a:rPr lang="tr-TR" dirty="0" smtClean="0"/>
              <a:t>içerisinde,  herbir fonksiyonun yazılması ve test edilmesi mümkün olmuş olur.</a:t>
            </a:r>
          </a:p>
          <a:p>
            <a:r>
              <a:rPr lang="tr-TR" dirty="0" smtClean="0"/>
              <a:t>Zararlı yönü</a:t>
            </a:r>
          </a:p>
          <a:p>
            <a:pPr lvl="1"/>
            <a:r>
              <a:rPr lang="tr-TR" dirty="0" smtClean="0"/>
              <a:t>Bu yaklaşımla yapılan programramlarda ortaya çıkan fonksiyonlar genelde o programa özgü olmaktadır.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Top-down Yaklaşım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Top-</a:t>
            </a:r>
            <a:r>
              <a:rPr lang="tr-TR" dirty="0" err="1"/>
              <a:t>down</a:t>
            </a:r>
            <a:r>
              <a:rPr lang="tr-TR" dirty="0"/>
              <a:t> Yaklaşım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7308000" cy="40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27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Programda lazım olacak herbir kısım(alt-parça) belirlenir.</a:t>
            </a:r>
          </a:p>
          <a:p>
            <a:r>
              <a:rPr lang="tr-TR" dirty="0" smtClean="0"/>
              <a:t>Ve bu parçalar tüm program yapısından bağımsız bir şekilde gerçekleştirilir.</a:t>
            </a:r>
          </a:p>
          <a:p>
            <a:r>
              <a:rPr lang="tr-TR" dirty="0" smtClean="0"/>
              <a:t>Ortaya çıkan fonksiyonlar daha </a:t>
            </a:r>
            <a:r>
              <a:rPr lang="tr-TR" b="1" dirty="0" smtClean="0"/>
              <a:t>generic</a:t>
            </a:r>
            <a:r>
              <a:rPr lang="tr-TR" dirty="0" smtClean="0"/>
              <a:t> olur.</a:t>
            </a:r>
          </a:p>
          <a:p>
            <a:r>
              <a:rPr lang="tr-TR" dirty="0" smtClean="0"/>
              <a:t>Tekrar kullanım için daha uygun olurlar.</a:t>
            </a:r>
          </a:p>
          <a:p>
            <a:r>
              <a:rPr lang="tr-TR" dirty="0" smtClean="0"/>
              <a:t>Bazen programın spesifiklerinden bağımsız olarak bir bottom-up kısım gerçekleştirilebilir.</a:t>
            </a:r>
          </a:p>
          <a:p>
            <a:endParaRPr lang="tr-TR" dirty="0" smtClean="0"/>
          </a:p>
          <a:p>
            <a:r>
              <a:rPr lang="tr-TR" dirty="0" smtClean="0"/>
              <a:t>Zaralı yönü</a:t>
            </a:r>
          </a:p>
          <a:p>
            <a:pPr lvl="1"/>
            <a:r>
              <a:rPr lang="tr-TR" dirty="0" smtClean="0"/>
              <a:t>Büyük resmin açık bir şekilde görülmesi zor olabilir.</a:t>
            </a:r>
          </a:p>
          <a:p>
            <a:pPr lvl="1"/>
            <a:r>
              <a:rPr lang="tr-TR" dirty="0" smtClean="0"/>
              <a:t>Bağlılıkları ve hiyerarşileri görmek zor olur.</a:t>
            </a:r>
          </a:p>
          <a:p>
            <a:pPr lvl="1"/>
            <a:r>
              <a:rPr lang="tr-TR" dirty="0" smtClean="0"/>
              <a:t>Program içerisinde test edilemedikleri için, </a:t>
            </a:r>
            <a:r>
              <a:rPr lang="tr-TR" b="1" u="sng" dirty="0" smtClean="0"/>
              <a:t>herbir parça için ayrı ayrı</a:t>
            </a:r>
            <a:r>
              <a:rPr lang="tr-TR" u="sng" dirty="0" smtClean="0"/>
              <a:t> </a:t>
            </a:r>
            <a:r>
              <a:rPr lang="tr-TR" dirty="0" smtClean="0"/>
              <a:t>driver programlar (küçük testler) yazılarak test ve debug edilmeleri gerekir.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Bottom-up Yaklaşım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P</a:t>
            </a:r>
            <a:r>
              <a:rPr lang="tr-TR" dirty="0" smtClean="0"/>
              <a:t>ratik tasarımlarda herikisi de(bottom-up ve top-down) birlikte kullanılarak ve her iki taraftanda implementasyon yapılarak program ortaya çıkarılır. </a:t>
            </a:r>
          </a:p>
          <a:p>
            <a:r>
              <a:rPr lang="tr-TR" dirty="0" smtClean="0"/>
              <a:t>Bu şekilde tasarlanan programlar çok esnek olurlar. </a:t>
            </a:r>
          </a:p>
          <a:p>
            <a:pPr lvl="1"/>
            <a:r>
              <a:rPr lang="tr-TR" dirty="0" smtClean="0"/>
              <a:t>Belirli kısımlar kolay bir şekilde değiştirilebilir. </a:t>
            </a:r>
            <a:r>
              <a:rPr lang="tr-TR" dirty="0"/>
              <a:t> </a:t>
            </a:r>
            <a:endParaRPr lang="tr-TR" dirty="0" smtClean="0"/>
          </a:p>
          <a:p>
            <a:pPr lvl="1"/>
            <a:r>
              <a:rPr lang="tr-TR" dirty="0" smtClean="0"/>
              <a:t>Programın işlevselliği kolay bir şekilde değiştirilebilir.</a:t>
            </a:r>
          </a:p>
          <a:p>
            <a:r>
              <a:rPr lang="tr-TR" dirty="0" smtClean="0"/>
              <a:t>Ne türden algoritma kullanıldığı programın diğer kısımlarından saklanabilir. Diğer kısımlar sadece fonksiyon arayüzünü bilirler.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 fonksiyonun implementasyonu tasarlanırken direkt C de kodlamaya başlamak yerine algoritmanın soyutlanarak pseudocode ile yazılması kodlamanın kolay yapılmasına yardımcı olabilir.</a:t>
            </a:r>
          </a:p>
          <a:p>
            <a:r>
              <a:rPr lang="tr-TR" dirty="0" smtClean="0"/>
              <a:t>Ne işlem yaptığı belli olmayan kodların açıklanması  için yorum olarak bırakılabilir.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Pseudocode (program design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5800" y="18288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itchFamily="49" charset="0"/>
              </a:rPr>
              <a:t>#</a:t>
            </a:r>
            <a:r>
              <a:rPr lang="fr-FR" dirty="0" err="1">
                <a:latin typeface="Consolas" pitchFamily="49" charset="0"/>
              </a:rPr>
              <a:t>include</a:t>
            </a:r>
            <a:r>
              <a:rPr lang="fr-FR" dirty="0">
                <a:latin typeface="Consolas" pitchFamily="49" charset="0"/>
              </a:rPr>
              <a:t> &lt;</a:t>
            </a:r>
            <a:r>
              <a:rPr lang="fr-FR" dirty="0" err="1">
                <a:latin typeface="Consolas" pitchFamily="49" charset="0"/>
              </a:rPr>
              <a:t>stdio.h</a:t>
            </a:r>
            <a:r>
              <a:rPr lang="fr-FR" dirty="0">
                <a:latin typeface="Consolas" pitchFamily="49" charset="0"/>
              </a:rPr>
              <a:t>&gt;</a:t>
            </a:r>
          </a:p>
          <a:p>
            <a:r>
              <a:rPr lang="fr-FR" dirty="0">
                <a:latin typeface="Consolas" pitchFamily="49" charset="0"/>
              </a:rPr>
              <a:t>double </a:t>
            </a:r>
            <a:r>
              <a:rPr lang="tr-TR" dirty="0">
                <a:latin typeface="Consolas" pitchFamily="49" charset="0"/>
              </a:rPr>
              <a:t>f</a:t>
            </a:r>
            <a:r>
              <a:rPr lang="fr-FR" dirty="0">
                <a:latin typeface="Consolas" pitchFamily="49" charset="0"/>
              </a:rPr>
              <a:t>(double x1, double y1, double x2, double y2</a:t>
            </a:r>
            <a:r>
              <a:rPr lang="fr-FR" dirty="0" smtClean="0">
                <a:latin typeface="Consolas" pitchFamily="49" charset="0"/>
              </a:rPr>
              <a:t>){</a:t>
            </a:r>
            <a:endParaRPr lang="fr-FR" dirty="0">
              <a:latin typeface="Consolas" pitchFamily="49" charset="0"/>
            </a:endParaRPr>
          </a:p>
          <a:p>
            <a:r>
              <a:rPr lang="fr-FR" dirty="0">
                <a:latin typeface="Consolas" pitchFamily="49" charset="0"/>
              </a:rPr>
              <a:t>    x1 = (x1 - x2);</a:t>
            </a:r>
          </a:p>
          <a:p>
            <a:r>
              <a:rPr lang="fr-FR" dirty="0">
                <a:latin typeface="Consolas" pitchFamily="49" charset="0"/>
              </a:rPr>
              <a:t>    y1 = (y1 - y2);</a:t>
            </a:r>
          </a:p>
          <a:p>
            <a:r>
              <a:rPr lang="fr-FR" dirty="0">
                <a:latin typeface="Consolas" pitchFamily="49" charset="0"/>
              </a:rPr>
              <a:t>    return (x1 + y1);</a:t>
            </a:r>
          </a:p>
          <a:p>
            <a:r>
              <a:rPr lang="fr-FR" dirty="0" smtClean="0">
                <a:latin typeface="Consolas" pitchFamily="49" charset="0"/>
              </a:rPr>
              <a:t>}</a:t>
            </a:r>
            <a:endParaRPr lang="tr-TR" dirty="0" smtClean="0">
              <a:latin typeface="Consolas" pitchFamily="49" charset="0"/>
            </a:endParaRPr>
          </a:p>
          <a:p>
            <a:endParaRPr lang="fr-FR" dirty="0">
              <a:latin typeface="Consolas" pitchFamily="49" charset="0"/>
            </a:endParaRPr>
          </a:p>
          <a:p>
            <a:r>
              <a:rPr lang="fr-FR" dirty="0" err="1">
                <a:latin typeface="Consolas" pitchFamily="49" charset="0"/>
              </a:rPr>
              <a:t>int</a:t>
            </a:r>
            <a:r>
              <a:rPr lang="fr-FR" dirty="0">
                <a:latin typeface="Consolas" pitchFamily="49" charset="0"/>
              </a:rPr>
              <a:t> main</a:t>
            </a:r>
            <a:r>
              <a:rPr lang="fr-FR" dirty="0" smtClean="0">
                <a:latin typeface="Consolas" pitchFamily="49" charset="0"/>
              </a:rPr>
              <a:t>(){</a:t>
            </a:r>
            <a:endParaRPr lang="fr-FR" dirty="0">
              <a:latin typeface="Consolas" pitchFamily="49" charset="0"/>
            </a:endParaRPr>
          </a:p>
          <a:p>
            <a:r>
              <a:rPr lang="fr-FR" dirty="0">
                <a:latin typeface="Consolas" pitchFamily="49" charset="0"/>
              </a:rPr>
              <a:t>    double t1 = 4.2, t2 = 3, t3 = 2.3, t4 = -3.2;</a:t>
            </a:r>
          </a:p>
          <a:p>
            <a:r>
              <a:rPr lang="fr-FR" dirty="0">
                <a:latin typeface="Consolas" pitchFamily="49" charset="0"/>
              </a:rPr>
              <a:t>    </a:t>
            </a:r>
            <a:r>
              <a:rPr lang="tr-TR" dirty="0" smtClean="0">
                <a:latin typeface="Consolas" pitchFamily="49" charset="0"/>
              </a:rPr>
              <a:t>double fr = f</a:t>
            </a:r>
            <a:r>
              <a:rPr lang="fr-FR" dirty="0">
                <a:latin typeface="Consolas" pitchFamily="49" charset="0"/>
              </a:rPr>
              <a:t>(t1, t2, t3, t4</a:t>
            </a:r>
            <a:r>
              <a:rPr lang="fr-FR" dirty="0" smtClean="0">
                <a:latin typeface="Consolas" pitchFamily="49" charset="0"/>
              </a:rPr>
              <a:t>);</a:t>
            </a:r>
            <a:r>
              <a:rPr lang="tr-TR" dirty="0" smtClean="0">
                <a:latin typeface="Consolas" pitchFamily="49" charset="0"/>
              </a:rPr>
              <a:t> </a:t>
            </a:r>
          </a:p>
          <a:p>
            <a:endParaRPr lang="fr-FR" dirty="0">
              <a:latin typeface="Consolas" pitchFamily="49" charset="0"/>
            </a:endParaRPr>
          </a:p>
          <a:p>
            <a:r>
              <a:rPr lang="fr-FR" dirty="0">
                <a:latin typeface="Consolas" pitchFamily="49" charset="0"/>
              </a:rPr>
              <a:t>    </a:t>
            </a:r>
            <a:r>
              <a:rPr lang="fr-FR" dirty="0" err="1">
                <a:latin typeface="Consolas" pitchFamily="49" charset="0"/>
              </a:rPr>
              <a:t>printf</a:t>
            </a:r>
            <a:r>
              <a:rPr lang="fr-FR" dirty="0">
                <a:latin typeface="Consolas" pitchFamily="49" charset="0"/>
              </a:rPr>
              <a:t>("%</a:t>
            </a:r>
            <a:r>
              <a:rPr lang="fr-FR" dirty="0" err="1">
                <a:latin typeface="Consolas" pitchFamily="49" charset="0"/>
              </a:rPr>
              <a:t>lf</a:t>
            </a:r>
            <a:r>
              <a:rPr lang="fr-FR" dirty="0">
                <a:latin typeface="Consolas" pitchFamily="49" charset="0"/>
              </a:rPr>
              <a:t> %</a:t>
            </a:r>
            <a:r>
              <a:rPr lang="fr-FR" dirty="0" err="1">
                <a:latin typeface="Consolas" pitchFamily="49" charset="0"/>
              </a:rPr>
              <a:t>lf</a:t>
            </a:r>
            <a:r>
              <a:rPr lang="fr-FR" dirty="0">
                <a:latin typeface="Consolas" pitchFamily="49" charset="0"/>
              </a:rPr>
              <a:t> %</a:t>
            </a:r>
            <a:r>
              <a:rPr lang="fr-FR" dirty="0" err="1">
                <a:latin typeface="Consolas" pitchFamily="49" charset="0"/>
              </a:rPr>
              <a:t>lf</a:t>
            </a:r>
            <a:r>
              <a:rPr lang="fr-FR" dirty="0">
                <a:latin typeface="Consolas" pitchFamily="49" charset="0"/>
              </a:rPr>
              <a:t> %</a:t>
            </a:r>
            <a:r>
              <a:rPr lang="fr-FR" dirty="0" err="1">
                <a:latin typeface="Consolas" pitchFamily="49" charset="0"/>
              </a:rPr>
              <a:t>lf</a:t>
            </a:r>
            <a:r>
              <a:rPr lang="fr-FR" dirty="0">
                <a:latin typeface="Consolas" pitchFamily="49" charset="0"/>
              </a:rPr>
              <a:t>", t1, t2, t3, t4);</a:t>
            </a:r>
          </a:p>
          <a:p>
            <a:r>
              <a:rPr lang="fr-FR" dirty="0">
                <a:latin typeface="Consolas" pitchFamily="49" charset="0"/>
              </a:rPr>
              <a:t>    return 0;</a:t>
            </a:r>
          </a:p>
          <a:p>
            <a:r>
              <a:rPr lang="fr-FR" dirty="0">
                <a:latin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Fonksiyonlar bir problemi altproblemlere bölmemize yardımcı olurlar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tr-TR" dirty="0" smtClean="0"/>
              <a:t>Programın diğer kısımlarına dokunmadan bu altproblemler birlerinden bağımsız olarak yazılıp test edilip debug yapılabilirler</a:t>
            </a:r>
          </a:p>
          <a:p>
            <a:r>
              <a:rPr lang="tr-TR" dirty="0" smtClean="0"/>
              <a:t>Fonksiyonlar karmaşık algoritmaları gizleyerek basit kullanılabilir arayüz sağlarlar</a:t>
            </a:r>
          </a:p>
          <a:p>
            <a:r>
              <a:rPr lang="tr-TR" dirty="0" smtClean="0"/>
              <a:t>Belirli kodların tekrar </a:t>
            </a:r>
            <a:r>
              <a:rPr lang="tr-TR" smtClean="0"/>
              <a:t>tekrar yazılmasını </a:t>
            </a:r>
            <a:r>
              <a:rPr lang="tr-TR" dirty="0" smtClean="0"/>
              <a:t>önlerler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Fonksiyonların temel faydaları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Fonksiyonlar sadece güzel tanımlanmış arayüzlerle erşilebilir olmalıdır. Fonksiyonun nasıl yazıldığını ve içerisinde kullandığı algortimayı mümkün olduğunca gizleyerek anlaşılabilir olmalıdır</a:t>
            </a:r>
          </a:p>
          <a:p>
            <a:r>
              <a:rPr lang="tr-TR" dirty="0" smtClean="0"/>
              <a:t>Bir fonksiyondaki değişiklik diğer fonksiyonları etkilemeyecek şekilde fonksiyonların birbirlerine bağımlılığı azaltılmalıdır.</a:t>
            </a:r>
          </a:p>
          <a:p>
            <a:r>
              <a:rPr lang="tr-TR" dirty="0" smtClean="0"/>
              <a:t>Bir fonksiyon sadece spesifik bir tane işlev gerçekleştirmelidir. </a:t>
            </a:r>
          </a:p>
          <a:p>
            <a:r>
              <a:rPr lang="tr-TR" dirty="0" smtClean="0"/>
              <a:t>Wrapper fonksiyonlar kullanılarak farklı işlevler birleştirilebilir. </a:t>
            </a:r>
          </a:p>
          <a:p>
            <a:r>
              <a:rPr lang="tr-TR" dirty="0" smtClean="0"/>
              <a:t>Fonksiyon arayüzleri anlaşılabilir, basit ve beklendiği gibi olmalıdır.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Fonksiyonlarda Dikkat Edilmesi Gerekenler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Requirements</a:t>
            </a:r>
            <a:endParaRPr lang="tr-TR" dirty="0" smtClean="0"/>
          </a:p>
          <a:p>
            <a:r>
              <a:rPr lang="tr-TR" dirty="0" err="1" smtClean="0"/>
              <a:t>Specifications</a:t>
            </a:r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Case-</a:t>
            </a:r>
            <a:r>
              <a:rPr lang="tr-TR" dirty="0" err="1" smtClean="0"/>
              <a:t>Study</a:t>
            </a:r>
            <a:r>
              <a:rPr lang="tr-TR" dirty="0" smtClean="0"/>
              <a:t>: </a:t>
            </a:r>
            <a:r>
              <a:rPr lang="tr-TR" dirty="0" err="1" smtClean="0"/>
              <a:t>Tic-Tac-Toe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7956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9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4100" y="1600200"/>
            <a:ext cx="7992000" cy="2592000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Case-</a:t>
            </a:r>
            <a:r>
              <a:rPr lang="tr-TR" dirty="0" err="1"/>
              <a:t>Study</a:t>
            </a:r>
            <a:r>
              <a:rPr lang="tr-TR" dirty="0"/>
              <a:t>: </a:t>
            </a:r>
            <a:r>
              <a:rPr lang="tr-TR" dirty="0" err="1"/>
              <a:t>Tic-Tac-Toe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4098900"/>
            <a:ext cx="7884000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5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3. Program </a:t>
            </a:r>
            <a:r>
              <a:rPr lang="tr-TR" dirty="0" err="1" smtClean="0"/>
              <a:t>Flow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Data </a:t>
            </a:r>
            <a:r>
              <a:rPr lang="tr-TR" dirty="0" err="1" smtClean="0"/>
              <a:t>Structures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Tic-Tac-Toe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7" y="457200"/>
            <a:ext cx="5757333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71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6372000" cy="2061000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Case-</a:t>
            </a:r>
            <a:r>
              <a:rPr lang="tr-TR" dirty="0" err="1"/>
              <a:t>Study</a:t>
            </a:r>
            <a:r>
              <a:rPr lang="tr-TR" dirty="0"/>
              <a:t>: </a:t>
            </a:r>
            <a:r>
              <a:rPr lang="tr-TR" dirty="0" err="1"/>
              <a:t>Tic-Tac-Toe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609600" y="914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3. Program </a:t>
            </a:r>
            <a:r>
              <a:rPr lang="tr-TR" dirty="0" err="1" smtClean="0"/>
              <a:t>Flow</a:t>
            </a:r>
            <a:r>
              <a:rPr lang="tr-TR" dirty="0" smtClean="0"/>
              <a:t> 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Structures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90022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Top-</a:t>
            </a:r>
            <a:r>
              <a:rPr lang="tr-TR" dirty="0" err="1" smtClean="0"/>
              <a:t>down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51600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9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Top-</a:t>
            </a:r>
            <a:r>
              <a:rPr lang="tr-TR" dirty="0" err="1"/>
              <a:t>down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2988000" cy="32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05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en-US" dirty="0" smtClean="0"/>
          </a:p>
          <a:p>
            <a:r>
              <a:rPr lang="tr-TR" dirty="0" smtClean="0"/>
              <a:t>Böl ve işgal et algoritmaları</a:t>
            </a:r>
            <a:endParaRPr lang="en-US" dirty="0" smtClean="0"/>
          </a:p>
          <a:p>
            <a:r>
              <a:rPr lang="tr-TR" dirty="0" smtClean="0"/>
              <a:t>Özyineleme</a:t>
            </a:r>
          </a:p>
          <a:p>
            <a:r>
              <a:rPr lang="tr-TR" dirty="0" smtClean="0"/>
              <a:t>Software tasarım adımları</a:t>
            </a:r>
            <a:endParaRPr lang="en-US" dirty="0" smtClean="0"/>
          </a:p>
          <a:p>
            <a:r>
              <a:rPr lang="tr-TR" dirty="0" smtClean="0"/>
              <a:t>Haftaya pointerlar (işaretçiler)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Verilen tamsayı</a:t>
            </a:r>
            <a:r>
              <a:rPr lang="en-US" dirty="0" smtClean="0"/>
              <a:t>n</a:t>
            </a:r>
            <a:r>
              <a:rPr lang="tr-TR" dirty="0" smtClean="0"/>
              <a:t>ın faktoriyelini hesaplayıp veren bir fonksiyon yazınız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</a:t>
            </a:r>
            <a:r>
              <a:rPr lang="en-US" dirty="0" err="1" smtClean="0"/>
              <a:t>rnek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13633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fa</a:t>
            </a:r>
            <a:r>
              <a:rPr lang="tr-TR" dirty="0" smtClean="0">
                <a:latin typeface="Consolas" pitchFamily="49" charset="0"/>
              </a:rPr>
              <a:t>k</a:t>
            </a:r>
            <a:r>
              <a:rPr lang="en-US" dirty="0" smtClean="0">
                <a:latin typeface="Consolas" pitchFamily="49" charset="0"/>
              </a:rPr>
              <a:t>tori</a:t>
            </a:r>
            <a:r>
              <a:rPr lang="tr-TR" dirty="0" smtClean="0">
                <a:latin typeface="Consolas" pitchFamily="49" charset="0"/>
              </a:rPr>
              <a:t>ye</a:t>
            </a:r>
            <a:r>
              <a:rPr lang="en-US" dirty="0" smtClean="0">
                <a:latin typeface="Consolas" pitchFamily="49" charset="0"/>
              </a:rPr>
              <a:t>l(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</a:rPr>
              <a:t>) {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fact = 1;</a:t>
            </a:r>
          </a:p>
          <a:p>
            <a:r>
              <a:rPr lang="en-US" dirty="0" smtClean="0">
                <a:latin typeface="Consolas" pitchFamily="49" charset="0"/>
              </a:rPr>
              <a:t>     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1;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n;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++){</a:t>
            </a:r>
          </a:p>
          <a:p>
            <a:r>
              <a:rPr lang="en-US" dirty="0" smtClean="0">
                <a:latin typeface="Consolas" pitchFamily="49" charset="0"/>
              </a:rPr>
              <a:t>          fact  *=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}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return </a:t>
            </a:r>
            <a:r>
              <a:rPr lang="en-US" b="1" dirty="0">
                <a:solidFill>
                  <a:srgbClr val="002060"/>
                </a:solidFill>
                <a:latin typeface="Consolas" pitchFamily="49" charset="0"/>
              </a:rPr>
              <a:t>fact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Verilen </a:t>
            </a:r>
            <a:r>
              <a:rPr lang="tr-TR" dirty="0" smtClean="0"/>
              <a:t>tamsayının faktoriyelini hesaplayan fonksiyonun çağrılması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779687"/>
            <a:ext cx="716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fa</a:t>
            </a:r>
            <a:r>
              <a:rPr lang="tr-TR" dirty="0" smtClean="0">
                <a:latin typeface="Consolas" pitchFamily="49" charset="0"/>
              </a:rPr>
              <a:t>k</a:t>
            </a:r>
            <a:r>
              <a:rPr lang="en-US" dirty="0" smtClean="0">
                <a:latin typeface="Consolas" pitchFamily="49" charset="0"/>
              </a:rPr>
              <a:t>tori</a:t>
            </a:r>
            <a:r>
              <a:rPr lang="tr-TR" dirty="0" smtClean="0">
                <a:latin typeface="Consolas" pitchFamily="49" charset="0"/>
              </a:rPr>
              <a:t>ye</a:t>
            </a:r>
            <a:r>
              <a:rPr lang="en-US" dirty="0" smtClean="0">
                <a:latin typeface="Consolas" pitchFamily="49" charset="0"/>
              </a:rPr>
              <a:t>l(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n);</a:t>
            </a:r>
            <a:endParaRPr lang="tr-TR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fa</a:t>
            </a:r>
            <a:r>
              <a:rPr lang="tr-TR" dirty="0" smtClean="0">
                <a:latin typeface="Consolas" pitchFamily="49" charset="0"/>
              </a:rPr>
              <a:t>k</a:t>
            </a:r>
            <a:r>
              <a:rPr lang="en-US" dirty="0" smtClean="0">
                <a:latin typeface="Consolas" pitchFamily="49" charset="0"/>
              </a:rPr>
              <a:t>tori</a:t>
            </a:r>
            <a:r>
              <a:rPr lang="tr-TR" dirty="0" smtClean="0">
                <a:latin typeface="Consolas" pitchFamily="49" charset="0"/>
              </a:rPr>
              <a:t>ye</a:t>
            </a:r>
            <a:r>
              <a:rPr lang="en-US" dirty="0" smtClean="0">
                <a:latin typeface="Consolas" pitchFamily="49" charset="0"/>
              </a:rPr>
              <a:t>l(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n){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fact = 1;</a:t>
            </a:r>
          </a:p>
          <a:p>
            <a:r>
              <a:rPr lang="en-US" dirty="0" smtClean="0">
                <a:latin typeface="Consolas" pitchFamily="49" charset="0"/>
              </a:rPr>
              <a:t>    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&lt;= n;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++){</a:t>
            </a:r>
          </a:p>
          <a:p>
            <a:r>
              <a:rPr lang="en-US" dirty="0" smtClean="0">
                <a:latin typeface="Consolas" pitchFamily="49" charset="0"/>
              </a:rPr>
              <a:t>        fact *=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;   </a:t>
            </a:r>
          </a:p>
          <a:p>
            <a:r>
              <a:rPr lang="en-US" dirty="0" smtClean="0">
                <a:latin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</a:rPr>
              <a:t>    return fact;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tr-TR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f1 = fa</a:t>
            </a:r>
            <a:r>
              <a:rPr lang="tr-TR" dirty="0" smtClean="0">
                <a:latin typeface="Consolas" pitchFamily="49" charset="0"/>
              </a:rPr>
              <a:t>k</a:t>
            </a:r>
            <a:r>
              <a:rPr lang="en-US" dirty="0" smtClean="0">
                <a:latin typeface="Consolas" pitchFamily="49" charset="0"/>
              </a:rPr>
              <a:t>tori</a:t>
            </a:r>
            <a:r>
              <a:rPr lang="tr-TR" dirty="0" smtClean="0">
                <a:latin typeface="Consolas" pitchFamily="49" charset="0"/>
              </a:rPr>
              <a:t>ye</a:t>
            </a:r>
            <a:r>
              <a:rPr lang="en-US" dirty="0" smtClean="0">
                <a:latin typeface="Consolas" pitchFamily="49" charset="0"/>
              </a:rPr>
              <a:t>l(5);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f2 = fa</a:t>
            </a:r>
            <a:r>
              <a:rPr lang="tr-TR" dirty="0" smtClean="0">
                <a:latin typeface="Consolas" pitchFamily="49" charset="0"/>
              </a:rPr>
              <a:t>k</a:t>
            </a:r>
            <a:r>
              <a:rPr lang="en-US" dirty="0" smtClean="0">
                <a:latin typeface="Consolas" pitchFamily="49" charset="0"/>
              </a:rPr>
              <a:t>tori</a:t>
            </a:r>
            <a:r>
              <a:rPr lang="tr-TR" dirty="0" smtClean="0">
                <a:latin typeface="Consolas" pitchFamily="49" charset="0"/>
              </a:rPr>
              <a:t>ye</a:t>
            </a:r>
            <a:r>
              <a:rPr lang="en-US" dirty="0" smtClean="0">
                <a:latin typeface="Consolas" pitchFamily="49" charset="0"/>
              </a:rPr>
              <a:t>l(10);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("\n 5! = %d 10! = %d\n", f1, f2);</a:t>
            </a:r>
          </a:p>
          <a:p>
            <a:r>
              <a:rPr lang="en-US" dirty="0" smtClean="0">
                <a:latin typeface="Consolas" pitchFamily="49" charset="0"/>
              </a:rPr>
              <a:t>    return 0;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V</a:t>
            </a:r>
            <a:r>
              <a:rPr lang="tr-TR" dirty="0" smtClean="0"/>
              <a:t>erilen bir sayının üssünü bulan bir fonksiyon yazınız.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07008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double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ussu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(double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sayi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us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</a:rPr>
              <a:t>){</a:t>
            </a:r>
            <a:endParaRPr lang="en-US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= 1;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double sayi2 =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sayi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</a:rPr>
              <a:t>;</a:t>
            </a:r>
            <a:endParaRPr lang="tr-TR" dirty="0" smtClean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endParaRPr lang="en-US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if (us == 0){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    return 1;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</a:rPr>
              <a:t>}</a:t>
            </a:r>
            <a:endParaRPr lang="tr-TR" dirty="0" smtClean="0">
              <a:solidFill>
                <a:srgbClr val="002060"/>
              </a:solidFill>
              <a:latin typeface="Consolas" pitchFamily="49" charset="0"/>
            </a:endParaRPr>
          </a:p>
          <a:p>
            <a:endParaRPr lang="en-US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while(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&lt; us ){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    sayi2 =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sayi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*sayi2;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++;  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return sayi2;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71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ussu fonksiyonunun kullanımı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685800"/>
            <a:ext cx="5867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tr-TR" dirty="0" smtClean="0">
              <a:latin typeface="Consolas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double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tr-TR" dirty="0">
                <a:latin typeface="Consolas" pitchFamily="49" charset="0"/>
              </a:rPr>
              <a:t>ussu</a:t>
            </a:r>
            <a:r>
              <a:rPr lang="en-US" dirty="0">
                <a:latin typeface="Consolas" pitchFamily="49" charset="0"/>
              </a:rPr>
              <a:t>(double </a:t>
            </a:r>
            <a:r>
              <a:rPr lang="tr-TR" dirty="0">
                <a:latin typeface="Consolas" pitchFamily="49" charset="0"/>
              </a:rPr>
              <a:t>sayi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tr-TR" dirty="0">
                <a:latin typeface="Consolas" pitchFamily="49" charset="0"/>
              </a:rPr>
              <a:t>us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tr-TR" dirty="0" smtClean="0">
                <a:latin typeface="Consolas" pitchFamily="49" charset="0"/>
              </a:rPr>
              <a:t>;</a:t>
            </a:r>
          </a:p>
          <a:p>
            <a:endParaRPr lang="tr-TR" dirty="0" smtClean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</a:rPr>
              <a:t>double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ussu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(double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sayi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us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</a:rPr>
              <a:t>){</a:t>
            </a:r>
            <a:endParaRPr lang="en-US" dirty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= 1;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double sayi2 =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sayi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; 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if (us == 0){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    return 1;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while(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&lt; us ){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    sayi2 =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sayi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*sayi2;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++;  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</a:rPr>
              <a:t>    return sayi2;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</a:rPr>
              <a:t>}</a:t>
            </a:r>
            <a:endParaRPr lang="tr-TR" dirty="0" smtClean="0">
              <a:solidFill>
                <a:srgbClr val="002060"/>
              </a:solidFill>
              <a:latin typeface="Consolas" pitchFamily="49" charset="0"/>
            </a:endParaRPr>
          </a:p>
          <a:p>
            <a:endParaRPr lang="en-US" dirty="0" smtClean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 = </a:t>
            </a:r>
            <a:r>
              <a:rPr lang="en-US" dirty="0" smtClean="0">
                <a:latin typeface="Consolas" pitchFamily="49" charset="0"/>
              </a:rPr>
              <a:t>5, </a:t>
            </a:r>
            <a:r>
              <a:rPr lang="en-US" dirty="0">
                <a:latin typeface="Consolas" pitchFamily="49" charset="0"/>
              </a:rPr>
              <a:t>b = 2;</a:t>
            </a:r>
          </a:p>
          <a:p>
            <a:r>
              <a:rPr lang="en-US" dirty="0">
                <a:latin typeface="Consolas" pitchFamily="49" charset="0"/>
              </a:rPr>
              <a:t>    double c = </a:t>
            </a:r>
            <a:r>
              <a:rPr lang="tr-TR" dirty="0" smtClean="0">
                <a:latin typeface="Consolas" pitchFamily="49" charset="0"/>
              </a:rPr>
              <a:t>ussu</a:t>
            </a:r>
            <a:r>
              <a:rPr lang="en-US" dirty="0" smtClean="0">
                <a:latin typeface="Consolas" pitchFamily="49" charset="0"/>
              </a:rPr>
              <a:t>(a</a:t>
            </a:r>
            <a:r>
              <a:rPr lang="en-US" dirty="0">
                <a:latin typeface="Consolas" pitchFamily="49" charset="0"/>
              </a:rPr>
              <a:t>, b);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 </a:t>
            </a:r>
            <a:r>
              <a:rPr lang="tr-TR" dirty="0" smtClean="0">
                <a:latin typeface="Consolas" pitchFamily="49" charset="0"/>
              </a:rPr>
              <a:t>besin karesi:</a:t>
            </a:r>
            <a:r>
              <a:rPr lang="en-US" dirty="0" smtClean="0">
                <a:latin typeface="Consolas" pitchFamily="49" charset="0"/>
              </a:rPr>
              <a:t> %lf</a:t>
            </a:r>
            <a:r>
              <a:rPr lang="en-US" dirty="0">
                <a:latin typeface="Consolas" pitchFamily="49" charset="0"/>
              </a:rPr>
              <a:t>", c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>
                <a:latin typeface="Consolas" pitchFamily="49" charset="0"/>
              </a:rPr>
              <a:t>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85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1563</TotalTime>
  <Words>3169</Words>
  <Application>Microsoft Office PowerPoint</Application>
  <PresentationFormat>Ekran Gösterisi (4:3)</PresentationFormat>
  <Paragraphs>680</Paragraphs>
  <Slides>58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68" baseType="lpstr"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Wingdings</vt:lpstr>
      <vt:lpstr>Wingdings 3</vt:lpstr>
      <vt:lpstr>Origin</vt:lpstr>
      <vt:lpstr>Fonksiyonlar &amp; Özyineleme</vt:lpstr>
      <vt:lpstr>Function definition (fonksiyon tanımı)</vt:lpstr>
      <vt:lpstr>Fonksiyona Değerler Geçirilir-PassbyValue</vt:lpstr>
      <vt:lpstr>PowerPoint Sunusu</vt:lpstr>
      <vt:lpstr>Alıştırma</vt:lpstr>
      <vt:lpstr>Örnek</vt:lpstr>
      <vt:lpstr>Örnek</vt:lpstr>
      <vt:lpstr>Örnek</vt:lpstr>
      <vt:lpstr>Örnek ussu fonksiyonunun kullanımı</vt:lpstr>
      <vt:lpstr>Fonksiyona Adres Geçirme</vt:lpstr>
      <vt:lpstr>Değişkenlerin Kapsamı</vt:lpstr>
      <vt:lpstr>C de Değişkenler</vt:lpstr>
      <vt:lpstr>Lokal Değişkenler ve Formal Parametreler</vt:lpstr>
      <vt:lpstr>PowerPoint Sunusu</vt:lpstr>
      <vt:lpstr>Global Değişkenler: extern anahtar kelimesi</vt:lpstr>
      <vt:lpstr>Static anahtar kelimesi</vt:lpstr>
      <vt:lpstr>Örnek: Programın Çıktısı?</vt:lpstr>
      <vt:lpstr>Recursion</vt:lpstr>
      <vt:lpstr>Özyineleme (fonksiyonun kendini çağırması)</vt:lpstr>
      <vt:lpstr>PowerPoint Sunusu</vt:lpstr>
      <vt:lpstr>Özyinelemeli Faktoriyel</vt:lpstr>
      <vt:lpstr>Özyinelemeli Faktoriyel</vt:lpstr>
      <vt:lpstr>Özyinelemeli Sayının Üssü</vt:lpstr>
      <vt:lpstr>Sıralı Dizide Eleman Arama</vt:lpstr>
      <vt:lpstr>Böl ve İşgal Et Algoritmaları</vt:lpstr>
      <vt:lpstr>İkili Arama Algoritması</vt:lpstr>
      <vt:lpstr>Yinelemeli İkili Arama</vt:lpstr>
      <vt:lpstr>Yinelemeli İkili Arama</vt:lpstr>
      <vt:lpstr>Yinelemeli İkili Arama</vt:lpstr>
      <vt:lpstr>Recursion - Örnekler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Software Design</vt:lpstr>
      <vt:lpstr>Top-down Yaklaşım</vt:lpstr>
      <vt:lpstr>Top-down Yaklaşım</vt:lpstr>
      <vt:lpstr>Bottom-up Yaklaşım</vt:lpstr>
      <vt:lpstr>PowerPoint Sunusu</vt:lpstr>
      <vt:lpstr>Pseudocode (program design language)</vt:lpstr>
      <vt:lpstr>Fonksiyonların temel faydaları</vt:lpstr>
      <vt:lpstr>Fonksiyonlarda Dikkat Edilmesi Gerekenler</vt:lpstr>
      <vt:lpstr>Case-Study: Tic-Tac-Toe</vt:lpstr>
      <vt:lpstr>Case-Study: Tic-Tac-Toe</vt:lpstr>
      <vt:lpstr>Tic-Tac-Toe</vt:lpstr>
      <vt:lpstr>Case-Study: Tic-Tac-Toe</vt:lpstr>
      <vt:lpstr>Top-down design</vt:lpstr>
      <vt:lpstr>Top-down design</vt:lpstr>
      <vt:lpstr>Özet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&amp; Recurssion</dc:title>
  <dc:creator>adaskin</dc:creator>
  <cp:lastModifiedBy>pc1</cp:lastModifiedBy>
  <cp:revision>116</cp:revision>
  <dcterms:created xsi:type="dcterms:W3CDTF">2016-11-13T08:29:19Z</dcterms:created>
  <dcterms:modified xsi:type="dcterms:W3CDTF">2019-11-15T07:05:10Z</dcterms:modified>
</cp:coreProperties>
</file>