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4" r:id="rId3"/>
    <p:sldId id="257" r:id="rId4"/>
    <p:sldId id="259" r:id="rId5"/>
    <p:sldId id="258" r:id="rId6"/>
    <p:sldId id="260" r:id="rId7"/>
    <p:sldId id="262" r:id="rId8"/>
    <p:sldId id="264" r:id="rId9"/>
    <p:sldId id="261" r:id="rId10"/>
    <p:sldId id="292" r:id="rId11"/>
    <p:sldId id="294" r:id="rId12"/>
    <p:sldId id="295" r:id="rId13"/>
    <p:sldId id="293" r:id="rId14"/>
    <p:sldId id="296" r:id="rId15"/>
    <p:sldId id="297" r:id="rId16"/>
    <p:sldId id="298" r:id="rId17"/>
    <p:sldId id="300" r:id="rId18"/>
    <p:sldId id="318" r:id="rId19"/>
    <p:sldId id="301" r:id="rId20"/>
    <p:sldId id="303" r:id="rId21"/>
    <p:sldId id="307" r:id="rId22"/>
    <p:sldId id="308" r:id="rId23"/>
    <p:sldId id="309" r:id="rId24"/>
    <p:sldId id="310" r:id="rId25"/>
    <p:sldId id="304" r:id="rId26"/>
    <p:sldId id="311" r:id="rId27"/>
    <p:sldId id="312" r:id="rId28"/>
    <p:sldId id="313" r:id="rId29"/>
    <p:sldId id="314" r:id="rId30"/>
    <p:sldId id="316" r:id="rId31"/>
    <p:sldId id="319" r:id="rId32"/>
    <p:sldId id="31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8:58:07.4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665E9061-A057-418D-B424-813C04DC817E}" emma:medium="tactile" emma:mode="ink">
          <msink:context xmlns:msink="http://schemas.microsoft.com/ink/2010/main" type="writingRegion" rotatedBoundingBox="7020,9959 7035,9959 7035,9974 7020,9974"/>
        </emma:interpretation>
      </emma:emma>
    </inkml:annotationXML>
    <inkml:traceGroup>
      <inkml:annotationXML>
        <emma:emma xmlns:emma="http://www.w3.org/2003/04/emma" version="1.0">
          <emma:interpretation id="{1C7FC39C-BB4C-44BD-A0AB-84CF663EA0FC}" emma:medium="tactile" emma:mode="ink">
            <msink:context xmlns:msink="http://schemas.microsoft.com/ink/2010/main" type="paragraph" rotatedBoundingBox="7020,9959 7035,9959 7035,9974 7020,9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609DF8-E2B2-40F8-9569-929640140228}" emma:medium="tactile" emma:mode="ink">
              <msink:context xmlns:msink="http://schemas.microsoft.com/ink/2010/main" type="line" rotatedBoundingBox="7020,9959 7035,9959 7035,9974 7020,9974"/>
            </emma:interpretation>
          </emma:emma>
        </inkml:annotationXML>
        <inkml:traceGroup>
          <inkml:annotationXML>
            <emma:emma xmlns:emma="http://www.w3.org/2003/04/emma" version="1.0">
              <emma:interpretation id="{B96663B1-DD6B-4B76-8870-E1072B0C5381}" emma:medium="tactile" emma:mode="ink">
                <msink:context xmlns:msink="http://schemas.microsoft.com/ink/2010/main" type="inkWord" rotatedBoundingBox="7020,9959 7035,9959 7035,9974 7020,997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16-11-21T06:39:56.4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16-11-21T06:39:56.4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26BE611F-4095-4E5D-8DB3-399ED4EFB6AA}" emma:medium="tactile" emma:mode="ink">
          <msink:context xmlns:msink="http://schemas.microsoft.com/ink/2010/main" type="writingRegion" rotatedBoundingBox="21042,5187 21057,5187 21057,5202 21042,5202"/>
        </emma:interpretation>
      </emma:emma>
    </inkml:annotationXML>
    <inkml:traceGroup>
      <inkml:annotationXML>
        <emma:emma xmlns:emma="http://www.w3.org/2003/04/emma" version="1.0">
          <emma:interpretation id="{921DBF51-B652-424E-8AB6-C455A89E3279}" emma:medium="tactile" emma:mode="ink">
            <msink:context xmlns:msink="http://schemas.microsoft.com/ink/2010/main" type="paragraph" rotatedBoundingBox="21042,5187 21057,5187 21057,5202 21042,5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96528E-0470-4F2D-8187-537276F1EEAB}" emma:medium="tactile" emma:mode="ink">
              <msink:context xmlns:msink="http://schemas.microsoft.com/ink/2010/main" type="line" rotatedBoundingBox="21042,5187 21057,5187 21057,5202 21042,5202"/>
            </emma:interpretation>
          </emma:emma>
        </inkml:annotationXML>
        <inkml:traceGroup>
          <inkml:annotationXML>
            <emma:emma xmlns:emma="http://www.w3.org/2003/04/emma" version="1.0">
              <emma:interpretation id="{08B69195-FA7D-4D7D-B967-CBAB822FD1F1}" emma:medium="tactile" emma:mode="ink">
                <msink:context xmlns:msink="http://schemas.microsoft.com/ink/2010/main" type="inkWord" rotatedBoundingBox="21042,5187 21057,5187 21057,5202 21042,5202"/>
              </emma:interpretation>
              <emma:one-of disjunction-type="recognition" id="oneOf0">
                <emma:interpretation id="interp0" emma:lang="tr-TR" emma:confidence="0">
                  <emma:literal>.</emma:literal>
                </emma:interpretation>
                <emma:interpretation id="interp1" emma:lang="tr-TR" emma:confidence="0">
                  <emma:literal>-</emma:literal>
                </emma:interpretation>
                <emma:interpretation id="interp2" emma:lang="tr-TR" emma:confidence="0">
                  <emma:literal>'</emma:literal>
                </emma:interpretation>
                <emma:interpretation id="interp3" emma:lang="tr-TR" emma:confidence="0">
                  <emma:literal>_</emma:literal>
                </emma:interpretation>
                <emma:interpretation id="interp4" emma:lang="tr-TR" emma:confidence="0">
                  <emma:literal>ı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8:59:04.824"/>
    </inkml:context>
    <inkml:brush xml:id="br0">
      <inkml:brushProperty name="width" value="0.35" units="cm"/>
      <inkml:brushProperty name="height" value="0.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0 193,'0'0,"0"0,0 0,0 0,0 0,0 0,0 0,0 0,0 0,0 0,0 0,13 0,-13 0,13 0,12 0,1 0,-1 0,14 0,11 13,27 0,37 0,1-13,-13 0,-13 0,0-13,0 0,0 13,-12 0,-1 0,-12 0,-1 0,-12-13,0 0,-13 0,13 13,-12 0,12 0,12 0,-12 0,0 0,0 0,0 0,0 0,12 0,-12 0,0 0,0 0,0 0,-13 0,1 13,12-13,12 0,-37 13,12-13,-13 0,1 0,-1 0,1 0,-1 0,1 0,-1 0,1 0,-1 0,0 0,1 0,-1 0,1 0,-1 0,1 0,12 0,-13 0,14 0,-14 0,13 0,-12 0,-1 0,13 0,-12 0,-1 0,14 0,-14 0,0 0,14 0,-1-13,0 13,0-13,13 0,-13 0,13 0,-12 13,-1 0,0 0,13 0,-13 0,0 0,13 0,-13 0,1 0,-1 0,0 0,0 13,-12-13,-1 0,1 0,-1 0,-12 0,-1 0,1 0,13 0,-14 0,14 0,-1 0,-12 0,12 0,-12 0,13-13,-14 13,14-12,-1-1,-12 13,13 0,-1 0,0 0,1 0,-1-13,1 13,-1 0,1 0,-1 0,1 0,-1 0,1 0,-1 0,-12 0,0 0,12 0,0 0,1 0,-1 0,-25 0,0 0,26 0,-1 0,1 0,-13 0,-1 0,1 0,12 0,1-13,-13 13,-1 0,1 0,0 0,0 0,-1 0,1 0,0 0,0 0,12 0,-12 0,-1 0,1 0,13-13,-14 0,1 13,0 0,0 0,-1 0,1 0,0-13,-13 13,13 0,-13 0,12 0,1-13,-13 13,13 0,-1-13,-12 13,0 0,0 0,13 0,-13 0,0 0,0 0,0 0,13 0,-13 0,13 0,-13 0,0 0,12 0,1 0,0 0,0 0,-1 0,1 0,-13 0,13-12,-1 12,1 0,0 0,0 0,-13 0,0 0,0 0,0 0,0 0,0 0,0 0,0 0,0 0,0 0,12 0,-12 0,0 0,0 0,0 0,0 0,0 0,0 0,0 0,13 0,-13 0,0 0,0 0,0 0,0 0,0 0,0 0,0 0,38 12,-38-12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8:58:07.40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E4E7AD7D-509A-4F48-A750-C2C1C7F7138B}" emma:medium="tactile" emma:mode="ink">
          <msink:context xmlns:msink="http://schemas.microsoft.com/ink/2010/main" type="inkDrawing" rotatedBoundingBox="7020,9959 7035,9959 7035,9974 7020,9974" shapeName="None"/>
        </emma:interpretation>
      </emma:emma>
    </inkml:annotationXML>
    <inkml:trace contextRef="#ctx0" brushRef="#br0">0 0,'0'0,"0"0,0 0,0 0,0 0,0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8:59:04.824"/>
    </inkml:context>
    <inkml:brush xml:id="br0">
      <inkml:brushProperty name="width" value="0.35" units="cm"/>
      <inkml:brushProperty name="height" value="0.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0 193,'0'0,"0"0,0 0,0 0,0 0,0 0,0 0,0 0,0 0,0 0,0 0,13 0,-13 0,13 0,12 0,1 0,-1 0,14 0,11 13,27 0,37 0,1-13,-13 0,-13 0,0-13,0 0,0 13,-12 0,-1 0,-12 0,-1 0,-12-13,0 0,-13 0,13 13,-12 0,12 0,12 0,-12 0,0 0,0 0,0 0,0 0,12 0,-12 0,0 0,0 0,0 0,-13 0,1 13,12-13,12 0,-37 13,12-13,-13 0,1 0,-1 0,1 0,-1 0,1 0,-1 0,1 0,-1 0,0 0,1 0,-1 0,1 0,-1 0,1 0,12 0,-13 0,14 0,-14 0,13 0,-12 0,-1 0,13 0,-12 0,-1 0,14 0,-14 0,0 0,14 0,-1-13,0 13,0-13,13 0,-13 0,13 0,-12 13,-1 0,0 0,13 0,-13 0,0 0,13 0,-13 0,1 0,-1 0,0 0,0 13,-12-13,-1 0,1 0,-1 0,-12 0,-1 0,1 0,13 0,-14 0,14 0,-1 0,-12 0,12 0,-12 0,13-13,-14 13,14-12,-1-1,-12 13,13 0,-1 0,0 0,1 0,-1-13,1 13,-1 0,1 0,-1 0,1 0,-1 0,1 0,-1 0,-12 0,0 0,12 0,0 0,1 0,-1 0,-25 0,0 0,26 0,-1 0,1 0,-13 0,-1 0,1 0,12 0,1-13,-13 13,-1 0,1 0,0 0,0 0,-1 0,1 0,0 0,0 0,12 0,-12 0,-1 0,1 0,13-13,-14 0,1 13,0 0,0 0,-1 0,1 0,0-13,-13 13,13 0,-13 0,12 0,1-13,-13 13,13 0,-1-13,-12 13,0 0,0 0,13 0,-13 0,0 0,0 0,0 0,13 0,-13 0,13 0,-13 0,0 0,12 0,1 0,0 0,0 0,-1 0,1 0,-13 0,13-12,-1 12,1 0,0 0,0 0,-13 0,0 0,0 0,0 0,0 0,0 0,0 0,0 0,0 0,0 0,12 0,-12 0,0 0,0 0,0 0,0 0,0 0,0 0,0 0,13 0,-13 0,0 0,0 0,0 0,0 0,0 0,0 0,0 0,38 12,-38-12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9:15:13.2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7FA307A2-FE1D-4A16-8590-464CAAB85CB9}" emma:medium="tactile" emma:mode="ink">
          <msink:context xmlns:msink="http://schemas.microsoft.com/ink/2010/main" type="writingRegion" rotatedBoundingBox="16877,11302 19913,11177 19950,12067 16914,12193"/>
        </emma:interpretation>
      </emma:emma>
    </inkml:annotationXML>
    <inkml:traceGroup>
      <inkml:annotationXML>
        <emma:emma xmlns:emma="http://www.w3.org/2003/04/emma" version="1.0">
          <emma:interpretation id="{581673F2-7FD3-43F8-871F-BBBC118FCE0A}" emma:medium="tactile" emma:mode="ink">
            <msink:context xmlns:msink="http://schemas.microsoft.com/ink/2010/main" type="paragraph" rotatedBoundingBox="16877,11302 19913,11177 19950,12067 16914,12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F8213-5570-487E-86BE-7B7AF9D1A758}" emma:medium="tactile" emma:mode="ink">
              <msink:context xmlns:msink="http://schemas.microsoft.com/ink/2010/main" type="line" rotatedBoundingBox="16877,11302 19913,11177 19950,12067 16914,12193"/>
            </emma:interpretation>
          </emma:emma>
        </inkml:annotationXML>
        <inkml:traceGroup>
          <inkml:annotationXML>
            <emma:emma xmlns:emma="http://www.w3.org/2003/04/emma" version="1.0">
              <emma:interpretation id="{C98C2E9C-BB9C-42F8-BFED-A338C8ACA93F}" emma:medium="tactile" emma:mode="ink">
                <msink:context xmlns:msink="http://schemas.microsoft.com/ink/2010/main" type="inkWord" rotatedBoundingBox="16877,11302 19913,11177 19950,12067 16914,12193"/>
              </emma:interpretation>
              <emma:one-of disjunction-type="recognition" id="oneOf0">
                <emma:interpretation id="interp0" emma:lang="en-US" emma:confidence="0">
                  <emma:literal>Pt r</emma:literal>
                </emma:interpretation>
                <emma:interpretation id="interp1" emma:lang="en-US" emma:confidence="0">
                  <emma:literal>P tr</emma:literal>
                </emma:interpretation>
                <emma:interpretation id="interp2" emma:lang="en-US" emma:confidence="0">
                  <emma:literal>P to</emma:literal>
                </emma:interpretation>
                <emma:interpretation id="interp3" emma:lang="en-US" emma:confidence="0">
                  <emma:literal>Pit r</emma:literal>
                </emma:interpretation>
                <emma:interpretation id="interp4" emma:lang="en-US" emma:confidence="0">
                  <emma:literal>P try</emma:literal>
                </emma:interpretation>
              </emma:one-of>
            </emma:emma>
          </inkml:annotationXML>
          <inkml:trace contextRef="#ctx0" brushRef="#br0">306 0,'0'0,"0"0,0 0,0 0,0 0,0 0,0 0,0 0,0 0,0 0,0 0,0 0,0 13,0-13,-13 13,13 0,-13 0,1 13,12-13,-13 0,0 25,0-12,1 0,-1 12,0 1,1 0,-1-13,-13 25,14-25,-1 0,0-1,0 1,1 0,-1 26,13-14,0-12,0 0,0-13,0 12,0-12,0-13,0 0,0 0,0 0,0 0,0 0,0 0,0 0,0 0,0 0,0 0,0 0,0 0,0 0,0 0,0 0,0 0,0 0,0 0,-13 13,13-13,0 0,0 0,-13 13,13-13,-12 13,-1 0,13-13,-13 0,13 0,0 0,0 0,-12 0,-1 0,13 0,0 0,0 0,0 0,0 0,0 0,0 0,0 0,0 0,0 0,0 0,0 0,0 0,0 0,0 0,0 0,0 0,25-52,1 1,-1-1,13 1,1 12,-14 0,1 14,-1-14,0 0,1 1,-1-14,1 13,-1 14,-12-14,0 13,-1 0,1 13,0 1,0-1,12 0,-12 0,25 0,13 0,13 0,-13 13,-13 0,0 0,-13 0,1 0,-13 0,-1 0,1 0,0 0,0 0,-13 0,12 0,1 0,0 0,-1 0,-12 0,0 0,0 0,13 0,-13 0,0 0,0 0,0 0,0 0,0 13,0-13,0 26,0-13,0 0,0 0,0 12,0 1,0-13,0 0,-13 0,13-13,-12 13,-1 0,0-1,1 1,-1 0,0 0,-12 13,-1-13,1 13,12-14,0 1,1 0,-1 0,0 0,13-13,0 0,-13 13,-12-13,-1 13,-12-13,13 0,-1 13,1-13,-1 0,1 0,-1 0,14 0,-1 0,13 0,0 0,0 0,0 0</inkml:trace>
          <inkml:trace contextRef="#ctx0" brushRef="#br0" timeOffset="2377.3558">1439 245,'0'0,"0"0,0 0,0 0,0 0,0 0,0 0,0 0,0 0,0 0,0 0,0 0,0 0,0 0,0 0,0 0,0 0,0 0,0 0,0 0,0 0,0 0,13 13,-1 0,14 0,-1-13,1 0,-1 0,1 0,-1 0,1 0,-1 0,1 0,12-13,-13 13,13-13,1 0,-14 13,1-13,-1 13,1 0,-1 0,-12 0,-1 0,14 0,-26 0</inkml:trace>
          <inkml:trace contextRef="#ctx0" brushRef="#br0" timeOffset="1345.5202">1554-129,'0'0,"0"-12,0-1,0 13,0 0,0 0,0 0,0 0,0 0,0 0,0 0,12 13,1 12,-13-12,0-13,0 0,0 0,0 0,0 0,0 0,0 0,0 0,0 13,0 13,0 0,0-1,0 1,-13 13,13-13,0-13,-12 38,-1-12,13 0,0-1,0-12,0 0,0 0,0-1,0-12,0 0,0 0,0 26,0-14,0 1,0 0,13 0,-13-13,12 12,-12-12,13 0,0 0,-1 0,1 0,0 0,-13-13,13 13,-13-13,12 13,-12-13,13 12,0 1,-13-13,0 0,13 0,-1 0,1 0,0 0,0 0,25 13,-38-13</inkml:trace>
          <inkml:trace contextRef="#ctx0" brushRef="#br0" timeOffset="6975.0685">2254 104,'0'0,"0"0,0 0,0 0,0 0,0 0,0 0,0 0,0 0,0 0,0 12,0-12,0 26,0-13,0 0,0 13,0 0,0-1,0 1,0 13,0-13,0-1,0 14,0 0,0-14,0 1,0 0,0-13,0 0,0-13,0 26,0-14,0 1,0-13,0 13,0 0,0-13,0 0,0 13,0-13,0 0,0 13,0 0,0-13,0 26,0-14,0 1,0-13,0 0,0 0,0 0,0 0,0 0,0 0,0 0,0 0,0 0,0 0,0 0,0 0,0 0,0 0,0 0,0 0,0 0,0 0,0 0,0 0,0 0,0 0,0 0,0 0,0 0,0 0,0 0,0 0,0-13,0-12,0-1,0-13,0 1,0-1,13-38,-1 25,1 0,0 14,-1-1,1 0,0 14,12-1,1-13,-1 13,1 1,-1 12,1 0,-14 0,1 13,0 0,0 0,12-13,-12 13,0 0,12 0,0 0,1 0,-1 0,14 0,-14 0,1 13,-1-13,0 13,1 0,-1 0,-12 0,0-1,0 1,-1 0,1 0,-13-13,13 0,0 13,-13-13,0 0,0 0,12 13,-12-13,0 0</inkml:trace>
        </inkml:traceGroup>
        <inkml:traceGroup>
          <inkml:annotationXML>
            <emma:emma xmlns:emma="http://www.w3.org/2003/04/emma" version="1.0">
              <emma:interpretation id="{1DAC4521-DF12-4C08-B841-86382F325A8B}" emma:medium="tactile" emma:mode="ink">
                <msink:context xmlns:msink="http://schemas.microsoft.com/ink/2010/main" type="inkWord" rotatedBoundingBox="22769,13388 23597,13388 23597,14085 22769,14085"/>
              </emma:interpretation>
              <emma:one-of disjunction-type="recognition" id="oneOf1">
                <emma:interpretation id="interp5" emma:lang="en-US" emma:confidence="0">
                  <emma:literal>G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0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>306 0,'0'0,"0"0,0 0,0 0,0 0,0 0,0 0,0 0,0 0,0 0,0 0,0 0,0 13,0-13,-13 13,13 0,-13 0,1 13,12-13,-13 0,0 25,0-12,1 0,-1 12,0 1,1 0,-1-13,-13 25,14-25,-1 0,0-1,0 1,1 0,-1 26,13-14,0-12,0 0,0-13,0 12,0-12,0-13,0 0,0 0,0 0,0 0,0 0,0 0,0 0,0 0,0 0,0 0,0 0,0 0,0 0,0 0,0 0,0 0,0 0,0 0,-13 13,13-13,0 0,0 0,-13 13,13-13,-12 13,-1 0,13-13,-13 0,13 0,0 0,0 0,-12 0,-1 0,13 0,0 0,0 0,0 0,0 0,0 0,0 0,0 0,0 0,0 0,0 0,0 0,0 0,0 0,0 0,0 0,0 0,25-52,1 1,-1-1,13 1,1 12,-14 0,1 14,-1-14,0 0,1 1,-1-14,1 13,-1 14,-12-14,0 13,-1 0,1 13,0 1,0-1,12 0,-12 0,25 0,13 0,13 0,-13 13,-13 0,0 0,-13 0,1 0,-13 0,-1 0,1 0,0 0,0 0,-13 0,12 0,1 0,0 0,-1 0,-12 0,0 0,0 0,13 0,-13 0,0 0,0 0,0 0,0 0,0 13,0-13,0 26,0-13,0 0,0 0,0 12,0 1,0-13,0 0,-13 0,13-13,-12 13,-1 0,0-1,1 1,-1 0,0 0,-12 13,-1-13,1 13,12-14,0 1,1 0,-1 0,0 0,13-13,0 0,-13 13,-12-13,-1 13,-12-13,13 0,-1 13,1-13,-1 0,1 0,-1 0,14 0,-1 0,13 0,0 0,0 0,0 0</inkml:trace>
          <inkml:trace contextRef="#ctx0" brushRef="#br0" timeOffset="2377.3558">1439 245,'0'0,"0"0,0 0,0 0,0 0,0 0,0 0,0 0,0 0,0 0,0 0,0 0,0 0,0 0,0 0,0 0,0 0,0 0,0 0,0 0,0 0,0 0,13 13,-1 0,14 0,-1-13,1 0,-1 0,1 0,-1 0,1 0,-1 0,1 0,12-13,-13 13,13-13,1 0,-14 13,1-13,-1 13,1 0,-1 0,-12 0,-1 0,14 0,-26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2CDBC575-ACF7-4D25-A21E-0DB1A745C8E9}" emma:medium="tactile" emma:mode="ink">
          <msink:context xmlns:msink="http://schemas.microsoft.com/ink/2010/main" type="writingRegion" rotatedBoundingBox="22769,13388 23597,13388 23597,14085 22769,14085"/>
        </emma:interpretation>
      </emma:emma>
    </inkml:annotationXML>
    <inkml:traceGroup>
      <inkml:annotationXML>
        <emma:emma xmlns:emma="http://www.w3.org/2003/04/emma" version="1.0">
          <emma:interpretation id="{C3BAAB59-84F7-4B97-A1B0-90CCDBF63A7F}" emma:medium="tactile" emma:mode="ink">
            <msink:context xmlns:msink="http://schemas.microsoft.com/ink/2010/main" type="paragraph" rotatedBoundingBox="22769,13388 23597,13388 23597,14085 22769,140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B1385C-4EBE-46FB-ABF2-90757A1BF265}" emma:medium="tactile" emma:mode="ink">
              <msink:context xmlns:msink="http://schemas.microsoft.com/ink/2010/main" type="line" rotatedBoundingBox="22769,13388 23597,13388 23597,14085 22769,14085"/>
            </emma:interpretation>
          </emma:emma>
        </inkml:annotationXML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18T09:15:46.21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8126D7A4-FAB1-44BE-B436-1586343F9179}" emma:medium="tactile" emma:mode="ink">
          <msink:context xmlns:msink="http://schemas.microsoft.com/ink/2010/main" type="inkDrawing" rotatedBoundingBox="19906,12916 22492,14742 21602,16004 19015,14178" semanticType="callout" shapeName="Other">
            <msink:sourceLink direction="to" ref="{75A04393-CD73-4A83-B134-C462BF341394}"/>
            <msink:sourceLink direction="from" ref="{75A04393-CD73-4A83-B134-C462BF341394}"/>
          </msink:context>
        </emma:interpretation>
      </emma:emma>
    </inkml:annotationXML>
    <inkml:trace contextRef="#ctx0" brushRef="#br0">0 10,'0'0,"0"0,0 0,0 0,0 0,0 0,0 0,0 0,0 0,0 0,0 0,13 0,0 0,-13 0,13 0,12 0,1 0,-14 0,1 0,0 0,0 0,12 0,0 0,1 0,-1 0,1 0,-1 0,1 0,12 0,13 0,13 0,12 0,13 0,0 0,-12 0,-27 0,-11 0,-1 0,-13 0,1 0,-1 0,1 0,12 0,0 13,0-13,26 12,12 1,14 0,-27-13,-12 0,-13 13,0-13,1 0,-14 0,-12 13,12 0,1 0,-1 0,-12 0,12-1,-12 1,13 0,-1 0,1 0,-1 0,1 13,-1-1,0 1,1 13,12 12,0-12,0 0,1 0,-27-1,1-12,0 0,0-13,-1 12,1-12,0 0,-13 0,0-13,13 13,-13-13,12 13,-12 0,13 0,0 0,-13-13,0 0,12 12,1 1,-13-13,13 13,0 0,-1 0,1 0,0 0,-13-13,13 13,-1 0,1-1,-13-12,13 13,-13-13,13 13,-1 0,1 0,0 0,-1 0,1 13,0-1,-13-12,13 13,-13-13,12 0,-12-13,0 13,0 0,0-13,13 13,0 12,-13-12,13 0,-13 0,0 0,12 13,-12-13,13-1,-13 1,13 0,-13-13,0 0,12 13,1 0,-13-13,13 13,0 0,-13-13,12 13,1 0,-13-13,13 12,-13-12,0 0,13 13,-13-13,0 0,12 13,-12-13,13 13,-13-13,13 13,-13-13,0 0,13 13,-13-13,0 0,0 0,0 0,12 13,-12-13,0 0,0 0,0 0,0 0,0 0,0 0,0 0,0 0,0 0,0 0,0 0,0 0,0 0,0 0,0 0,0 0,0-13,0 0,0 0,0-13,0 1,0-1,0 0,0 0,0 0,0-12,0 12,0 0,-12-12,12-1,0 0,-13 0,13 14,0 12,0 0,0 13,0 0,0 0,0 0,0 0,-13-13,0 0,1-26,-14 1,13-1,1 13,-1 1,0-14,0 13,13 0,0 1,0-1,0 0,0 0,0 13,0 0,-12-12,12 12,0 13,0 0,0 0,0-13,0 13,0 0,0 0,0 0,0 0,0 0,0 0,0 0,0 0,0 0,0 0,0 0,0 0,0 0,0 0,0 13,0 64,12-12,1-27,-13-12,13 0,-13-13,0 12,0 14,0 13,0-1,13 1,-13 12,12 1,1-1,0 1,0-14,-13 1,12-14,-12 14,13-13,0 12,-13-25,0 0,0-13,0-13,0 0,0 0,0 0,0 0,0 0,0 0,0 0,0 0,0 0,0 0,0 13,0-13,0 0,0 0,0 0,0 25,0-12,0 0,0-13,0 0,0 0,0 0,0 0,0 13,0-13,0 0,0 0,-13 13,13-13,0 0,0 0,-13 13,13-13,-12 13,-1 0,0-13,13 0,-25 12,-1-12,1 13,-13 0,-1-13,1 0,0 13,0-13,0 0,12 0,1 0,12 0,0 0,0 0,-12 0,0 0,-1 0,1 0,-1 0,13 0,-12 13,12-13,0 0,1 0,-14 0,14 0,-14 0,1 0,-1 13,1 0,-1 0,14-13,12 0,-13 0,0 0,13 0,0 0,-13 0,13 0,-12 0,12 0,-13 0,13 0,0 0,-13 0,13 0,0 0,0 0,0 0,0 0,0 0,0 0,0 0,0 0,-13 0,13 0,-12 0,12 0,0 0,0 0,0 0,0 0,0 0,0 0,0 0,-13 0,13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32" units="cm"/>
          <inkml:channel name="Y" type="integer" max="2240" units="cm"/>
        </inkml:traceFormat>
        <inkml:channelProperties>
          <inkml:channelProperty channel="X" name="resolution" value="130.48544" units="1/cm"/>
          <inkml:channelProperty channel="Y" name="resolution" value="128.73563" units="1/cm"/>
        </inkml:channelProperties>
      </inkml:inkSource>
      <inkml:timestamp xml:id="ts0" timeString="2016-11-21T06:10:58.29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F30DEB1-FBCA-4A75-856F-07070E0C165C}" emma:medium="tactile" emma:mode="ink">
          <msink:context xmlns:msink="http://schemas.microsoft.com/ink/2010/main" type="writingRegion" rotatedBoundingBox="22922,12847 23852,12847 23852,13749 22922,13749"/>
        </emma:interpretation>
      </emma:emma>
    </inkml:annotationXML>
    <inkml:traceGroup>
      <inkml:annotationXML>
        <emma:emma xmlns:emma="http://www.w3.org/2003/04/emma" version="1.0">
          <emma:interpretation id="{F24CB5E2-DD3C-4EA2-8A7A-8043E6ED7688}" emma:medium="tactile" emma:mode="ink">
            <msink:context xmlns:msink="http://schemas.microsoft.com/ink/2010/main" type="paragraph" rotatedBoundingBox="22922,12847 23852,12847 23852,13749 22922,13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2E1013-4772-4E9D-B75D-31E3A808DA38}" emma:medium="tactile" emma:mode="ink">
              <msink:context xmlns:msink="http://schemas.microsoft.com/ink/2010/main" type="line" rotatedBoundingBox="22922,12847 23852,12847 23852,13749 22922,13749"/>
            </emma:interpretation>
          </emma:emma>
        </inkml:annotationXML>
        <inkml:traceGroup>
          <inkml:annotationXML>
            <emma:emma xmlns:emma="http://www.w3.org/2003/04/emma" version="1.0">
              <emma:interpretation id="{75A04393-CD73-4A83-B134-C462BF341394}" emma:medium="tactile" emma:mode="ink">
                <msink:context xmlns:msink="http://schemas.microsoft.com/ink/2010/main" type="inkWord" rotatedBoundingBox="22922,12847 23852,12847 23852,13749 22922,13749">
                  <msink:destinationLink direction="to" ref="{8126D7A4-FAB1-44BE-B436-1586343F9179}"/>
                  <msink:destinationLink direction="from" ref="{8126D7A4-FAB1-44BE-B436-1586343F9179}"/>
                </msink:context>
              </emma:interpretation>
              <emma:one-of disjunction-type="recognition" id="oneOf0">
                <emma:interpretation id="interp0" emma:lang="tr-TR" emma:confidence="0">
                  <emma:literal>ai</emma:literal>
                </emma:interpretation>
                <emma:interpretation id="interp1" emma:lang="tr-TR" emma:confidence="0">
                  <emma:literal>si</emma:literal>
                </emma:interpretation>
                <emma:interpretation id="interp2" emma:lang="tr-TR" emma:confidence="0">
                  <emma:literal>ar</emma:literal>
                </emma:interpretation>
                <emma:interpretation id="interp3" emma:lang="tr-TR" emma:confidence="0">
                  <emma:literal>ci</emma:literal>
                </emma:interpretation>
                <emma:interpretation id="interp4" emma:lang="tr-TR" emma:confidence="0">
                  <emma:literal>dil</emma:literal>
                </emma:interpretation>
              </emma:one-of>
            </emma:emma>
          </inkml:annotationXML>
          <inkml:trace contextRef="#ctx0" brushRef="#br0">934 168,'0'0,"0"0,0 0,0 0,0 0,0 0,0 0,0 0,0 0,-13 0,0 0,-12 0,-1 0,1 0,-1 0,1 0,-1 0,1 0,12 0,-12 0,12 0,-12 0,-1 0,1 0,-1 0,1 0,-1 0,1 0,-1 0,1 0,12 0,-25 0,0 0,12 0,-12 0,0 0,12 0,1 0,-1 0,1 0,0 0,-1 0,13 0,1 0,-1 0,13 0,-13 0,0 13,1-1,-1 1,0 13,13 0,0 0,0 12,0 1,0-13,0 12,13 1,0 0,-1-1,1 1,13 13,-1-1,1-12,-14-13,1 0,0-14,-1 1,-12-13,13 0,0 0,0 0,-1 0,14 13,-13-13,-1 0,1 0,0-13,0 13,12-25,0 12,1 0,-1 0,1 0,-1 0,1 0,12 0,0 0,0 0,1 1,-1-1,-13-13,1 13,-1 0,1 0,-14 0,1 0,0 1,0-1,-1 0,1 0,0 0,-1-13,-12 0,0 1,0-1,0 0,0 0,0 26,0-25,0 12,0 0,0 13,0 0,0 0,0 0,0 0,0 0,0 0,0 0,-12-13,12 13,0 0,0 0,0 0,0 0,0 0,0 0,0 0,0-13,0 13,0 0,0-13,0 13,0 0,0 0,0 0,0 0,0 0,0 0,0 0,0 0,0 0,0 0,0 0,0 0,0 0,0 0,0 0,0 0,0 0,0 0,0 0,0 0,0 0,0 26,0-13,0 0,0 12,0 1,0 0,0 0,0 0,-13 12,13-12,0 13,0-1,0 1,0 0,0-1,0 1,0-13,0 13,0-14,0 1,0-13,0 0,0-13,0 0,0 13,-13 0,13 0,0-13,0 0,0 0,0 0,0 0,0 0,0 0,0 0,0 0,-12 12,12-12,0 0,0 0,0 0,0 0,0 0,0 0,0 0,0 0,0 0,0 0,0 0,0 0,0 0,0 0,0 0,0 0,0 0,0 0,0 0,0 0,0 0,12-25,1-14,0 0,-1-12,-12 12,0-13,13-25,-13 26,0-14,0 26,-13 1,1-1,-1 0,13 14,0 12,0 13,0 0,0 0,0 0,0-13,0-13,0 26,0 0,0-26,0 13,13 1,-1-1,-12-13,13 13,-13 0,13-13,-13 26,0 0,0 0,0 0,0-13,0 13,0 0,0 0,0-12,0 12,0-26,0 26,0-13,0 0,0 13,0-13,0 13,0 0,0 0,0 0,0 0,0 0,0 0,0 0,0 0,0 0,0 0,0 0,0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16-11-21T06:39:56.45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EDFF-A9C8-4D7D-91A6-9ED5A4C4A25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D649-7474-4CBB-BB9A-21850811A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D649-7474-4CBB-BB9A-21850811A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11/20/2019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Pointerlar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</a:t>
            </a:r>
            <a:r>
              <a:rPr lang="en-US" dirty="0" err="1" smtClean="0"/>
              <a:t>ointer</a:t>
            </a:r>
            <a:r>
              <a:rPr lang="tr-TR" dirty="0" smtClean="0"/>
              <a:t> 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</a:t>
            </a:r>
          </a:p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anin a</a:t>
            </a:r>
            <a:r>
              <a:rPr lang="en-US" dirty="0" err="1" smtClean="0">
                <a:latin typeface="Consolas" pitchFamily="49" charset="0"/>
              </a:rPr>
              <a:t>dres</a:t>
            </a:r>
            <a:r>
              <a:rPr lang="tr-TR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\n</a:t>
            </a:r>
            <a:r>
              <a:rPr lang="en-US" dirty="0">
                <a:latin typeface="Consolas" pitchFamily="49" charset="0"/>
              </a:rPr>
              <a:t>", &amp;</a:t>
            </a:r>
            <a:r>
              <a:rPr lang="en-US" dirty="0" smtClean="0">
                <a:latin typeface="Consolas" pitchFamily="49" charset="0"/>
              </a:rPr>
              <a:t>a);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tr-TR" dirty="0">
                <a:latin typeface="Consolas" pitchFamily="49" charset="0"/>
              </a:rPr>
              <a:t>anin 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</a:t>
            </a:r>
            <a:r>
              <a:rPr lang="en-US" dirty="0">
                <a:latin typeface="Consolas" pitchFamily="49" charset="0"/>
              </a:rPr>
              <a:t>n",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nedir?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 </a:t>
            </a:r>
          </a:p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\n</a:t>
            </a:r>
            <a:r>
              <a:rPr lang="en-US" dirty="0">
                <a:latin typeface="Consolas" pitchFamily="49" charset="0"/>
              </a:rPr>
              <a:t>", &amp;</a:t>
            </a:r>
            <a:r>
              <a:rPr lang="en-US" dirty="0" smtClean="0">
                <a:latin typeface="Consolas" pitchFamily="49" charset="0"/>
              </a:rPr>
              <a:t>a);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</a:t>
            </a:r>
            <a:r>
              <a:rPr lang="en-US" dirty="0">
                <a:latin typeface="Consolas" pitchFamily="49" charset="0"/>
              </a:rPr>
              <a:t>n",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27257" y="35852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57" y="3567240"/>
                <a:ext cx="36360" cy="36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2518200" y="1799820"/>
            <a:ext cx="2053800" cy="1794780"/>
          </a:xfrm>
          <a:prstGeom prst="straightConnector1">
            <a:avLst/>
          </a:prstGeom>
          <a:ln>
            <a:solidFill>
              <a:srgbClr val="FFFF2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Oval 12"/>
          <p:cNvSpPr/>
          <p:nvPr/>
        </p:nvSpPr>
        <p:spPr>
          <a:xfrm>
            <a:off x="4572000" y="703080"/>
            <a:ext cx="4244040" cy="2193480"/>
          </a:xfrm>
          <a:prstGeom prst="ellipse">
            <a:avLst/>
          </a:prstGeom>
          <a:solidFill>
            <a:srgbClr val="FFFF25"/>
          </a:solidFill>
          <a:ln>
            <a:solidFill>
              <a:srgbClr val="FFFF2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Bu atama işlemi sonrası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Pointer </a:t>
            </a:r>
            <a:r>
              <a:rPr lang="en-US" b="1" dirty="0" err="1" smtClean="0">
                <a:solidFill>
                  <a:srgbClr val="C00000"/>
                </a:solidFill>
              </a:rPr>
              <a:t>ptr</a:t>
            </a:r>
            <a:r>
              <a:rPr lang="tr-TR" b="1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tr-TR" b="1" dirty="0" smtClean="0">
                <a:solidFill>
                  <a:srgbClr val="C00000"/>
                </a:solidFill>
              </a:rPr>
              <a:t>nin adresine </a:t>
            </a:r>
            <a:r>
              <a:rPr lang="tr-TR" dirty="0" smtClean="0">
                <a:solidFill>
                  <a:srgbClr val="C00000"/>
                </a:solidFill>
              </a:rPr>
              <a:t>işaret etmektedir, deriz.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1069617" y="3497400"/>
              <a:ext cx="1985040" cy="85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617" y="3371400"/>
                <a:ext cx="211104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8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</a:t>
            </a:r>
            <a:r>
              <a:rPr lang="en-US" dirty="0" err="1" smtClean="0"/>
              <a:t>ointer</a:t>
            </a:r>
            <a:r>
              <a:rPr lang="tr-TR" dirty="0" smtClean="0"/>
              <a:t> 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527257" y="3585240"/>
              <a:ext cx="36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57" y="3567240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1069617" y="3497400"/>
              <a:ext cx="1985040" cy="85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617" y="3371400"/>
                <a:ext cx="2111040" cy="337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5967720" y="4467600"/>
            <a:ext cx="1042680" cy="794160"/>
          </a:xfrm>
          <a:prstGeom prst="rect">
            <a:avLst/>
          </a:prstGeom>
          <a:noFill/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61fe44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3880" y="5136480"/>
            <a:ext cx="883800" cy="883800"/>
          </a:xfrm>
          <a:prstGeom prst="rect">
            <a:avLst/>
          </a:prstGeom>
          <a:noFill/>
          <a:ln w="36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6097737" y="4044960"/>
              <a:ext cx="1077480" cy="329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9737" y="4026960"/>
                <a:ext cx="11134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8195457" y="4819680"/>
              <a:ext cx="299880" cy="251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7457" y="4801680"/>
                <a:ext cx="335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/>
              <p14:cNvContentPartPr/>
              <p14:nvPr/>
            </p14:nvContentPartPr>
            <p14:xfrm>
              <a:off x="6931857" y="4978800"/>
              <a:ext cx="996120" cy="6397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3857" y="4960800"/>
                <a:ext cx="1032120" cy="675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 </a:t>
            </a:r>
          </a:p>
          <a:p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>
                <a:latin typeface="Consolas" pitchFamily="49" charset="0"/>
              </a:rPr>
              <a:t>i</a:t>
            </a:r>
            <a:r>
              <a:rPr lang="en-US" dirty="0" smtClean="0"/>
              <a:t>: 61fe44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" y="1997839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\n</a:t>
            </a:r>
            <a:r>
              <a:rPr lang="en-US" dirty="0">
                <a:latin typeface="Consolas" pitchFamily="49" charset="0"/>
              </a:rPr>
              <a:t>", &amp;</a:t>
            </a:r>
            <a:r>
              <a:rPr lang="en-US" dirty="0" smtClean="0">
                <a:latin typeface="Consolas" pitchFamily="49" charset="0"/>
              </a:rPr>
              <a:t>a);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anin </a:t>
            </a:r>
            <a:r>
              <a:rPr lang="tr-TR" dirty="0">
                <a:latin typeface="Consolas" pitchFamily="49" charset="0"/>
              </a:rPr>
              <a:t>a</a:t>
            </a:r>
            <a:r>
              <a:rPr lang="en-US" dirty="0" err="1">
                <a:latin typeface="Consolas" pitchFamily="49" charset="0"/>
              </a:rPr>
              <a:t>dres</a:t>
            </a:r>
            <a:r>
              <a:rPr lang="tr-TR" dirty="0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: %p \</a:t>
            </a:r>
            <a:r>
              <a:rPr lang="en-US" dirty="0">
                <a:latin typeface="Consolas" pitchFamily="49" charset="0"/>
              </a:rPr>
              <a:t>n",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cxnSp>
        <p:nvCxnSpPr>
          <p:cNvPr id="21" name="Straight Arrow Connector 20"/>
          <p:cNvCxnSpPr>
            <a:endCxn id="23" idx="2"/>
          </p:cNvCxnSpPr>
          <p:nvPr/>
        </p:nvCxnSpPr>
        <p:spPr>
          <a:xfrm flipV="1">
            <a:off x="2518200" y="1799820"/>
            <a:ext cx="2053800" cy="1794780"/>
          </a:xfrm>
          <a:prstGeom prst="straightConnector1">
            <a:avLst/>
          </a:prstGeom>
          <a:ln>
            <a:solidFill>
              <a:srgbClr val="FFFF2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3" name="Oval 22"/>
          <p:cNvSpPr/>
          <p:nvPr/>
        </p:nvSpPr>
        <p:spPr>
          <a:xfrm>
            <a:off x="4572000" y="703080"/>
            <a:ext cx="4244040" cy="2193480"/>
          </a:xfrm>
          <a:prstGeom prst="ellipse">
            <a:avLst/>
          </a:prstGeom>
          <a:solidFill>
            <a:srgbClr val="FFFF25"/>
          </a:solidFill>
          <a:ln>
            <a:solidFill>
              <a:srgbClr val="FFFF2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rgbClr val="000000"/>
                </a:solidFill>
              </a:rPr>
              <a:t>Bu atama işlemi sonrası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Pointer </a:t>
            </a:r>
            <a:r>
              <a:rPr lang="en-US" b="1" dirty="0" err="1" smtClean="0">
                <a:solidFill>
                  <a:srgbClr val="C00000"/>
                </a:solidFill>
              </a:rPr>
              <a:t>ptr</a:t>
            </a:r>
            <a:r>
              <a:rPr lang="tr-TR" b="1" dirty="0" smtClean="0">
                <a:solidFill>
                  <a:srgbClr val="C00000"/>
                </a:solidFill>
              </a:rPr>
              <a:t>,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tr-TR" b="1" dirty="0" smtClean="0">
                <a:solidFill>
                  <a:srgbClr val="C00000"/>
                </a:solidFill>
              </a:rPr>
              <a:t>nin adresine </a:t>
            </a:r>
            <a:r>
              <a:rPr lang="tr-TR" dirty="0" smtClean="0">
                <a:solidFill>
                  <a:srgbClr val="C00000"/>
                </a:solidFill>
              </a:rPr>
              <a:t>işaret etmektedir deriz.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8250537" y="4624920"/>
              <a:ext cx="336600" cy="323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2537" y="4606920"/>
                <a:ext cx="37260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2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Dereference İşlemi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tr-TR" dirty="0" smtClean="0"/>
              <a:t> işaret edilen hafıza lokasyonundaki değeri verir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5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tr-TR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&amp;a, a);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2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nedir...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tr-TR" dirty="0"/>
              <a:t> işaret edilen hafıza lokasyonundaki değeri verir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1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a = 1;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&amp;a, a);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6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nedir...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Hafıza lokasyonundaki değeri değiştirmekle değişkenin değerinide değiştirmiş oluruz.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1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61fe44  </a:t>
            </a:r>
            <a:r>
              <a:rPr lang="en-US" dirty="0" err="1" smtClean="0"/>
              <a:t>Deger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997839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</a:rPr>
              <a:t>ptr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 = 1;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&amp;a, a);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 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Hagisi Doğrudur?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a, *pa</a:t>
            </a:r>
            <a:r>
              <a:rPr lang="en-US" dirty="0" smtClean="0">
                <a:latin typeface="Consolas" pitchFamily="49" charset="0"/>
              </a:rPr>
              <a:t>;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pa = a;  </a:t>
            </a:r>
          </a:p>
          <a:p>
            <a:r>
              <a:rPr lang="en-US" dirty="0">
                <a:latin typeface="Consolas" pitchFamily="49" charset="0"/>
              </a:rPr>
              <a:t>*pa = &amp;a; </a:t>
            </a:r>
          </a:p>
          <a:p>
            <a:r>
              <a:rPr lang="en-US" dirty="0">
                <a:latin typeface="Consolas" pitchFamily="49" charset="0"/>
              </a:rPr>
              <a:t> pa = &amp;a; </a:t>
            </a:r>
          </a:p>
          <a:p>
            <a:r>
              <a:rPr lang="en-US" dirty="0">
                <a:latin typeface="Consolas" pitchFamily="49" charset="0"/>
              </a:rPr>
              <a:t>*pa = 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 ve bir çok programlama dilinde, </a:t>
            </a:r>
            <a:r>
              <a:rPr lang="en-US" dirty="0" smtClean="0"/>
              <a:t>NULL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/>
              <a:t>değeri sıfır olan bir sabittir</a:t>
            </a:r>
            <a:r>
              <a:rPr lang="tr-TR" dirty="0" smtClean="0"/>
              <a:t>.</a:t>
            </a:r>
          </a:p>
          <a:p>
            <a:r>
              <a:rPr lang="en-US" dirty="0" smtClean="0"/>
              <a:t>NULL</a:t>
            </a:r>
            <a:r>
              <a:rPr lang="tr-TR" dirty="0" smtClean="0"/>
              <a:t>’a atanan pointer, null pointer olarak adlandırılır.</a:t>
            </a:r>
            <a:endParaRPr lang="en-US" dirty="0" smtClean="0"/>
          </a:p>
          <a:p>
            <a:r>
              <a:rPr lang="tr-TR" dirty="0" smtClean="0"/>
              <a:t>Yani pointer sıfıra işaret eder.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21069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769275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tr-TR" dirty="0" smtClean="0">
                <a:latin typeface="Consolas" pitchFamily="49" charset="0"/>
              </a:rPr>
              <a:t>; </a:t>
            </a:r>
          </a:p>
          <a:p>
            <a:r>
              <a:rPr lang="tr-TR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  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NULL;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</a:t>
            </a:r>
            <a:r>
              <a:rPr lang="en-US" dirty="0">
                <a:latin typeface="Consolas" pitchFamily="49" charset="0"/>
              </a:rPr>
              <a:t>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Deklarasyon ve Tanımlama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Aynı anda hem deklare edip hemde işaret edilecek adres atanabilir.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 = 5;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tr-TR" dirty="0" smtClean="0"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&amp;a</a:t>
            </a:r>
            <a:r>
              <a:rPr lang="en-US" dirty="0" smtClean="0">
                <a:latin typeface="Consolas" pitchFamily="49" charset="0"/>
              </a:rPr>
              <a:t>;</a:t>
            </a:r>
            <a:endParaRPr lang="tr-TR" dirty="0" smtClean="0">
              <a:latin typeface="Consolas" pitchFamily="49" charset="0"/>
            </a:endParaRPr>
          </a:p>
          <a:p>
            <a:r>
              <a:rPr lang="tr-TR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tr-TR" dirty="0" smtClean="0">
                <a:latin typeface="Consolas" pitchFamily="49" charset="0"/>
              </a:rPr>
              <a:t>2 </a:t>
            </a:r>
            <a:r>
              <a:rPr lang="en-US" dirty="0">
                <a:latin typeface="Consolas" pitchFamily="49" charset="0"/>
              </a:rPr>
              <a:t>= NULL</a:t>
            </a:r>
            <a:r>
              <a:rPr lang="en-US" dirty="0" smtClean="0">
                <a:latin typeface="Consolas" pitchFamily="49" charset="0"/>
              </a:rPr>
              <a:t>;</a:t>
            </a:r>
            <a:endParaRPr lang="tr-TR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</a:t>
            </a:r>
            <a:r>
              <a:rPr lang="tr-TR" dirty="0" smtClean="0"/>
              <a:t>lara Dizi Adresinin</a:t>
            </a:r>
            <a:r>
              <a:rPr lang="en-US" dirty="0" smtClean="0"/>
              <a:t> </a:t>
            </a:r>
            <a:r>
              <a:rPr lang="tr-TR" dirty="0" smtClean="0"/>
              <a:t>Ataması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</a:t>
            </a:r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tr-TR" dirty="0" smtClean="0"/>
              <a:t>dizinin ilk elemanının adresidir.</a:t>
            </a:r>
            <a:endParaRPr lang="en-US" dirty="0"/>
          </a:p>
          <a:p>
            <a:r>
              <a:rPr lang="tr-TR" dirty="0" smtClean="0"/>
              <a:t>Pointera dizi değişkeninin adresinin ata</a:t>
            </a:r>
            <a:r>
              <a:rPr lang="en-US" dirty="0" smtClean="0"/>
              <a:t>n</a:t>
            </a:r>
            <a:r>
              <a:rPr lang="tr-TR" dirty="0" smtClean="0"/>
              <a:t>masıyla, pointer dizinin ilk elemanına işaret eder.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720876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char  *</a:t>
            </a:r>
            <a:r>
              <a:rPr lang="en-US" dirty="0" err="1">
                <a:latin typeface="Consolas" pitchFamily="49" charset="0"/>
              </a:rPr>
              <a:t>pmsg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;    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%p\t </a:t>
            </a:r>
            <a:r>
              <a:rPr lang="tr-TR" dirty="0" smtClean="0">
                <a:latin typeface="Consolas" pitchFamily="49" charset="0"/>
              </a:rPr>
              <a:t>Isaret Edilen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%p\n</a:t>
            </a:r>
            <a:r>
              <a:rPr lang="en-US" dirty="0">
                <a:latin typeface="Consolas" pitchFamily="49" charset="0"/>
              </a:rPr>
              <a:t>", </a:t>
            </a:r>
            <a:endParaRPr lang="tr-TR" dirty="0" smtClean="0">
              <a:latin typeface="Consolas" pitchFamily="49" charset="0"/>
            </a:endParaRPr>
          </a:p>
          <a:p>
            <a:r>
              <a:rPr lang="tr-TR" dirty="0">
                <a:latin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</a:rPr>
              <a:t>&amp;</a:t>
            </a:r>
            <a:r>
              <a:rPr lang="en-US" b="1" dirty="0" err="1">
                <a:latin typeface="Consolas" pitchFamily="49" charset="0"/>
              </a:rPr>
              <a:t>msg</a:t>
            </a:r>
            <a:r>
              <a:rPr lang="en-US" b="1" dirty="0">
                <a:latin typeface="Consolas" pitchFamily="49" charset="0"/>
              </a:rPr>
              <a:t>[0], </a:t>
            </a:r>
            <a:r>
              <a:rPr lang="en-US" b="1" dirty="0" err="1">
                <a:latin typeface="Consolas" pitchFamily="49" charset="0"/>
              </a:rPr>
              <a:t>pmsg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498068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61fe40 </a:t>
            </a:r>
            <a:r>
              <a:rPr lang="tr-TR" dirty="0" smtClean="0"/>
              <a:t> </a:t>
            </a:r>
            <a:r>
              <a:rPr lang="tr-TR" dirty="0" smtClean="0">
                <a:latin typeface="Consolas" pitchFamily="49" charset="0"/>
              </a:rPr>
              <a:t>Isaret </a:t>
            </a:r>
            <a:r>
              <a:rPr lang="tr-TR" dirty="0">
                <a:latin typeface="Consolas" pitchFamily="49" charset="0"/>
              </a:rPr>
              <a:t>Edilen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/>
              <a:t>: </a:t>
            </a:r>
            <a:r>
              <a:rPr lang="en-US" dirty="0"/>
              <a:t>61fe40</a:t>
            </a:r>
          </a:p>
        </p:txBody>
      </p:sp>
    </p:spTree>
    <p:extLst>
      <p:ext uri="{BB962C8B-B14F-4D97-AF65-F5344CB8AC3E}">
        <p14:creationId xmlns:p14="http://schemas.microsoft.com/office/powerpoint/2010/main" val="13157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</a:t>
            </a:r>
            <a:r>
              <a:rPr lang="en-US" dirty="0" err="1" smtClean="0"/>
              <a:t>i</a:t>
            </a:r>
            <a:r>
              <a:rPr lang="tr-TR" dirty="0" smtClean="0"/>
              <a:t>lg</a:t>
            </a:r>
            <a:r>
              <a:rPr lang="en-US" dirty="0" err="1"/>
              <a:t>i</a:t>
            </a:r>
            <a:r>
              <a:rPr lang="tr-TR" dirty="0" smtClean="0"/>
              <a:t>sayar Hafızası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Donanım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Cache (</a:t>
                </a:r>
                <a:r>
                  <a:rPr lang="tr-TR" dirty="0" smtClean="0"/>
                  <a:t>mesela</a:t>
                </a:r>
                <a:r>
                  <a:rPr lang="en-US" dirty="0" smtClean="0"/>
                  <a:t>, 32 </a:t>
                </a:r>
                <a:r>
                  <a:rPr lang="en-US" dirty="0" err="1"/>
                  <a:t>M</a:t>
                </a:r>
                <a:r>
                  <a:rPr lang="en-US" dirty="0" err="1" smtClean="0"/>
                  <a:t>egaByte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RAM (</a:t>
                </a:r>
                <a:r>
                  <a:rPr lang="tr-TR" dirty="0" smtClean="0"/>
                  <a:t>mesela</a:t>
                </a:r>
                <a:r>
                  <a:rPr lang="en-US" dirty="0" smtClean="0"/>
                  <a:t>, 2 </a:t>
                </a:r>
                <a:r>
                  <a:rPr lang="en-US" dirty="0" err="1" smtClean="0"/>
                  <a:t>GigaByte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HardDisk</a:t>
                </a:r>
                <a:r>
                  <a:rPr lang="en-US" dirty="0" smtClean="0"/>
                  <a:t> (</a:t>
                </a:r>
                <a:r>
                  <a:rPr lang="tr-TR" dirty="0" smtClean="0"/>
                  <a:t>mesela</a:t>
                </a:r>
                <a:r>
                  <a:rPr lang="en-US" dirty="0" smtClean="0"/>
                  <a:t>, 100 </a:t>
                </a:r>
                <a:r>
                  <a:rPr lang="en-US" dirty="0" err="1" smtClean="0"/>
                  <a:t>GigaByte</a:t>
                </a:r>
                <a:r>
                  <a:rPr lang="en-US" dirty="0" smtClean="0"/>
                  <a:t>)</a:t>
                </a:r>
              </a:p>
              <a:p>
                <a:r>
                  <a:rPr lang="tr-TR" dirty="0" smtClean="0"/>
                  <a:t>İşletim Sisteminde</a:t>
                </a:r>
                <a:endParaRPr lang="en-US" dirty="0" smtClean="0"/>
              </a:p>
              <a:p>
                <a:pPr lvl="1"/>
                <a:r>
                  <a:rPr lang="tr-TR" dirty="0" smtClean="0"/>
                  <a:t>Sanal Bellek (Hafıza)</a:t>
                </a:r>
                <a:endParaRPr lang="en-US" dirty="0" smtClean="0"/>
              </a:p>
              <a:p>
                <a:pPr lvl="2"/>
                <a:r>
                  <a:rPr lang="tr-TR" dirty="0" smtClean="0"/>
                  <a:t>Daimi bellek:  </a:t>
                </a:r>
                <a:r>
                  <a:rPr lang="en-US" dirty="0" smtClean="0"/>
                  <a:t>cache, RAM, </a:t>
                </a:r>
                <a:r>
                  <a:rPr lang="tr-TR" dirty="0" smtClean="0"/>
                  <a:t>ve </a:t>
                </a:r>
                <a:r>
                  <a:rPr lang="en-US" dirty="0" err="1" smtClean="0"/>
                  <a:t>HardDisk</a:t>
                </a:r>
                <a:r>
                  <a:rPr lang="tr-TR" dirty="0" smtClean="0"/>
                  <a:t>i içermektedir</a:t>
                </a:r>
                <a:r>
                  <a:rPr lang="en-US" dirty="0" smtClean="0"/>
                  <a:t>. </a:t>
                </a:r>
              </a:p>
              <a:p>
                <a:pPr lvl="2"/>
                <a:r>
                  <a:rPr lang="en-US" dirty="0" smtClean="0"/>
                  <a:t>32-bit</a:t>
                </a:r>
                <a:r>
                  <a:rPr lang="tr-TR" dirty="0" smtClean="0"/>
                  <a:t> bilgisayarlar en fazla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tr-TR" dirty="0" smtClean="0"/>
                  <a:t>tane hafıza yerini adresleyebilir.</a:t>
                </a:r>
                <a:endParaRPr lang="en-US" dirty="0" smtClean="0"/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= 4 </a:t>
                </a:r>
                <a:r>
                  <a:rPr lang="en-US" dirty="0" err="1" smtClean="0"/>
                  <a:t>GigaByte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64-bit </a:t>
                </a:r>
                <a:r>
                  <a:rPr lang="tr-TR" dirty="0" smtClean="0"/>
                  <a:t>bilgisayarlar en fazla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b="0" i="1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tr-TR" dirty="0" smtClean="0"/>
                  <a:t>tane hafıza yerini adresleyebilir.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7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Pointera Elemanının Adresinin Atanması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char  *</a:t>
            </a:r>
            <a:r>
              <a:rPr lang="en-US" dirty="0" err="1">
                <a:latin typeface="Consolas" pitchFamily="49" charset="0"/>
              </a:rPr>
              <a:t>pmsg</a:t>
            </a:r>
            <a:r>
              <a:rPr lang="en-US" dirty="0">
                <a:latin typeface="Consolas" pitchFamily="49" charset="0"/>
              </a:rPr>
              <a:t> = &amp;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[5];  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>
                <a:latin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%p\t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%c\n", &amp;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],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 );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("\</a:t>
            </a:r>
            <a:r>
              <a:rPr lang="en-US" dirty="0" err="1" smtClean="0">
                <a:latin typeface="Consolas" pitchFamily="49" charset="0"/>
              </a:rPr>
              <a:t>nAdres</a:t>
            </a:r>
            <a:r>
              <a:rPr lang="en-US" dirty="0" smtClean="0">
                <a:latin typeface="Consolas" pitchFamily="49" charset="0"/>
              </a:rPr>
              <a:t>: %p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</a:t>
            </a:r>
            <a:r>
              <a:rPr lang="en-US" dirty="0" smtClean="0">
                <a:latin typeface="Consolas" pitchFamily="49" charset="0"/>
              </a:rPr>
              <a:t>c</a:t>
            </a:r>
            <a:r>
              <a:rPr lang="en-US" dirty="0">
                <a:latin typeface="Consolas" pitchFamily="49" charset="0"/>
              </a:rPr>
              <a:t>\n</a:t>
            </a:r>
            <a:r>
              <a:rPr lang="en-US" dirty="0" smtClean="0">
                <a:latin typeface="Consolas" pitchFamily="49" charset="0"/>
              </a:rPr>
              <a:t>"</a:t>
            </a:r>
            <a:r>
              <a:rPr lang="tr-TR" dirty="0" smtClean="0">
                <a:latin typeface="Consolas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[5],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[5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]</a:t>
            </a:r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);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endParaRPr lang="tr-TR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tr-TR" dirty="0" smtClean="0">
                <a:solidFill>
                  <a:srgbClr val="FF0000"/>
                </a:solidFill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Gosterilen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%p : </a:t>
            </a:r>
            <a:r>
              <a:rPr lang="tr-TR" dirty="0" smtClean="0">
                <a:latin typeface="Consolas" pitchFamily="49" charset="0"/>
              </a:rPr>
              <a:t>Gosterilen Deger:</a:t>
            </a:r>
            <a:r>
              <a:rPr lang="en-US" dirty="0" smtClean="0">
                <a:latin typeface="Consolas" pitchFamily="49" charset="0"/>
              </a:rPr>
              <a:t>%c\n</a:t>
            </a:r>
            <a:r>
              <a:rPr lang="en-US" dirty="0">
                <a:latin typeface="Consolas" pitchFamily="49" charset="0"/>
              </a:rPr>
              <a:t>",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</a:rPr>
              <a:t>pmsg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, *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pmsg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3962400"/>
            <a:ext cx="7924800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61fe30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m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61fe31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e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61fe32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r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61fe33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h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61fe34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a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61fe35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b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61fe36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 err="1" smtClean="0"/>
              <a:t>Adres</a:t>
            </a:r>
            <a:r>
              <a:rPr lang="en-US" dirty="0" smtClean="0"/>
              <a:t>: 61fe35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b       </a:t>
            </a:r>
            <a:endParaRPr lang="tr-TR" dirty="0" smtClean="0"/>
          </a:p>
          <a:p>
            <a:r>
              <a:rPr lang="tr-TR" dirty="0" smtClean="0"/>
              <a:t>Gosterilen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61fe35 </a:t>
            </a:r>
            <a:r>
              <a:rPr lang="tr-TR" dirty="0" smtClean="0"/>
              <a:t>Gosterilen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904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*q, *p, a;</a:t>
            </a:r>
          </a:p>
          <a:p>
            <a:r>
              <a:rPr lang="en-US" dirty="0">
                <a:latin typeface="Consolas" pitchFamily="49" charset="0"/>
              </a:rPr>
              <a:t>    p = &amp;a;</a:t>
            </a:r>
          </a:p>
          <a:p>
            <a:r>
              <a:rPr lang="en-US" dirty="0">
                <a:latin typeface="Consolas" pitchFamily="49" charset="0"/>
              </a:rPr>
              <a:t>    q = &amp;a;</a:t>
            </a:r>
          </a:p>
          <a:p>
            <a:r>
              <a:rPr lang="en-US" dirty="0">
                <a:latin typeface="Consolas" pitchFamily="49" charset="0"/>
              </a:rPr>
              <a:t>    *p = 20;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 ("%d, %d, %d\n", *p, *q, a);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648200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20,  20,  20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0" y="1295400"/>
            <a:ext cx="3039720" cy="3124200"/>
            <a:chOff x="5943600" y="1295400"/>
            <a:chExt cx="3039720" cy="3124200"/>
          </a:xfrm>
        </p:grpSpPr>
        <p:sp>
          <p:nvSpPr>
            <p:cNvPr id="7" name="Rectangle 6"/>
            <p:cNvSpPr/>
            <p:nvPr/>
          </p:nvSpPr>
          <p:spPr>
            <a:xfrm>
              <a:off x="7846740" y="174276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>
                  <a:solidFill>
                    <a:srgbClr val="000000"/>
                  </a:solidFill>
                </a:rPr>
                <a:t>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48600" y="31242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20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17526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 smtClean="0">
                  <a:solidFill>
                    <a:srgbClr val="000000"/>
                  </a:solidFill>
                </a:rPr>
                <a:t>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Curved Connector 9"/>
            <p:cNvCxnSpPr>
              <a:stCxn id="9" idx="2"/>
              <a:endCxn id="8" idx="1"/>
            </p:cNvCxnSpPr>
            <p:nvPr/>
          </p:nvCxnSpPr>
          <p:spPr>
            <a:xfrm rot="16200000" flipH="1">
              <a:off x="6708900" y="2414340"/>
              <a:ext cx="941760" cy="1337640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7" idx="2"/>
            </p:cNvCxnSpPr>
            <p:nvPr/>
          </p:nvCxnSpPr>
          <p:spPr>
            <a:xfrm rot="5400000">
              <a:off x="8099070" y="2809170"/>
              <a:ext cx="521760" cy="10830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q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86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p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98223" y="3957935"/>
              <a:ext cx="488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5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51102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*q, *p, a;</a:t>
            </a:r>
          </a:p>
          <a:p>
            <a:r>
              <a:rPr lang="en-US" dirty="0">
                <a:latin typeface="Consolas" pitchFamily="49" charset="0"/>
              </a:rPr>
              <a:t>    p = &amp;a;</a:t>
            </a:r>
          </a:p>
          <a:p>
            <a:r>
              <a:rPr lang="en-US" b="1" dirty="0">
                <a:latin typeface="Consolas" pitchFamily="49" charset="0"/>
              </a:rPr>
              <a:t>    q = </a:t>
            </a:r>
            <a:r>
              <a:rPr lang="tr-TR" b="1" dirty="0">
                <a:latin typeface="Consolas" pitchFamily="49" charset="0"/>
              </a:rPr>
              <a:t>p</a:t>
            </a:r>
            <a:r>
              <a:rPr lang="en-US" b="1" dirty="0" smtClean="0">
                <a:latin typeface="Consolas" pitchFamily="49" charset="0"/>
              </a:rPr>
              <a:t>;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*p = 20;</a:t>
            </a: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 ("%d, %d, %d\n", *p, *q, a);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648200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20,  20,  20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43600" y="1295400"/>
            <a:ext cx="3039720" cy="3124200"/>
            <a:chOff x="5943600" y="1295400"/>
            <a:chExt cx="3039720" cy="3124200"/>
          </a:xfrm>
        </p:grpSpPr>
        <p:sp>
          <p:nvSpPr>
            <p:cNvPr id="7" name="Rectangle 6"/>
            <p:cNvSpPr/>
            <p:nvPr/>
          </p:nvSpPr>
          <p:spPr>
            <a:xfrm>
              <a:off x="7846740" y="174276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>
                  <a:solidFill>
                    <a:srgbClr val="000000"/>
                  </a:solidFill>
                </a:rPr>
                <a:t>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48600" y="31242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20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17526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4800" dirty="0" smtClean="0">
                  <a:solidFill>
                    <a:srgbClr val="000000"/>
                  </a:solidFill>
                </a:rPr>
                <a:t>.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Curved Connector 9"/>
            <p:cNvCxnSpPr>
              <a:stCxn id="9" idx="2"/>
              <a:endCxn id="8" idx="1"/>
            </p:cNvCxnSpPr>
            <p:nvPr/>
          </p:nvCxnSpPr>
          <p:spPr>
            <a:xfrm rot="16200000" flipH="1">
              <a:off x="6708900" y="2414340"/>
              <a:ext cx="941760" cy="1337640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7" idx="2"/>
            </p:cNvCxnSpPr>
            <p:nvPr/>
          </p:nvCxnSpPr>
          <p:spPr>
            <a:xfrm rot="5400000">
              <a:off x="8099070" y="2809170"/>
              <a:ext cx="521760" cy="10830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q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86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p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98223" y="3957935"/>
              <a:ext cx="488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7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Pointera</a:t>
            </a:r>
            <a:r>
              <a:rPr lang="en-US" dirty="0" smtClean="0"/>
              <a:t>  Pointer </a:t>
            </a:r>
            <a:r>
              <a:rPr lang="en-US" dirty="0" err="1" smtClean="0"/>
              <a:t>Adresinin</a:t>
            </a:r>
            <a:r>
              <a:rPr lang="en-US" dirty="0" smtClean="0"/>
              <a:t> </a:t>
            </a:r>
            <a:r>
              <a:rPr lang="en-US" dirty="0" err="1" smtClean="0"/>
              <a:t>Atanmas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Eğer işaret edilen adres pointerın adresi ise iki tane asterisk, **, kullanılır.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main()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</a:rPr>
              <a:t>**q</a:t>
            </a:r>
            <a:r>
              <a:rPr lang="en-US" sz="2400" dirty="0">
                <a:latin typeface="Consolas" pitchFamily="49" charset="0"/>
              </a:rPr>
              <a:t>, </a:t>
            </a:r>
            <a:r>
              <a:rPr lang="tr-TR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*p, </a:t>
            </a:r>
            <a:r>
              <a:rPr lang="en-US" sz="2400" dirty="0">
                <a:latin typeface="Consolas" pitchFamily="49" charset="0"/>
              </a:rPr>
              <a:t>a = 5;</a:t>
            </a:r>
          </a:p>
          <a:p>
            <a:r>
              <a:rPr lang="en-US" sz="2400" dirty="0">
                <a:latin typeface="Consolas" pitchFamily="49" charset="0"/>
              </a:rPr>
              <a:t>    p = &amp;a;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</a:rPr>
              <a:t>q = &amp;p</a:t>
            </a:r>
            <a:r>
              <a:rPr lang="en-US" sz="2400" b="1" dirty="0" smtClean="0">
                <a:latin typeface="Consolas" pitchFamily="49" charset="0"/>
              </a:rPr>
              <a:t>;</a:t>
            </a:r>
            <a:endParaRPr lang="en-US" sz="2400" b="1" dirty="0">
              <a:latin typeface="Consolas" pitchFamily="49" charset="0"/>
            </a:endParaRPr>
          </a:p>
          <a:p>
            <a:r>
              <a:rPr lang="tr-TR" sz="2400" dirty="0" smtClean="0">
                <a:latin typeface="Consolas" pitchFamily="49" charset="0"/>
              </a:rPr>
              <a:t>    </a:t>
            </a:r>
            <a:r>
              <a:rPr lang="pt-BR" sz="2400" dirty="0">
                <a:latin typeface="Consolas" pitchFamily="49" charset="0"/>
              </a:rPr>
              <a:t>printf </a:t>
            </a:r>
            <a:r>
              <a:rPr lang="pt-BR" sz="2400" dirty="0" smtClean="0">
                <a:latin typeface="Consolas" pitchFamily="49" charset="0"/>
              </a:rPr>
              <a:t>("%p, %p, %p\n</a:t>
            </a:r>
            <a:r>
              <a:rPr lang="pt-BR" sz="2400" dirty="0">
                <a:latin typeface="Consolas" pitchFamily="49" charset="0"/>
              </a:rPr>
              <a:t>", q, &amp;p, &amp;a</a:t>
            </a:r>
            <a:r>
              <a:rPr lang="pt-BR" sz="2400" dirty="0" smtClean="0">
                <a:latin typeface="Consolas" pitchFamily="49" charset="0"/>
              </a:rPr>
              <a:t>)</a:t>
            </a:r>
            <a:r>
              <a:rPr lang="en-US" sz="2400" dirty="0" smtClean="0">
                <a:latin typeface="Consolas" pitchFamily="49" charset="0"/>
              </a:rPr>
              <a:t>;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269468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61fe40, </a:t>
            </a:r>
            <a:r>
              <a:rPr lang="tr-TR" dirty="0" smtClean="0"/>
              <a:t>  </a:t>
            </a:r>
            <a:r>
              <a:rPr lang="en-US" dirty="0" smtClean="0"/>
              <a:t>61fe40</a:t>
            </a:r>
            <a:r>
              <a:rPr lang="en-US" dirty="0"/>
              <a:t>, </a:t>
            </a:r>
            <a:r>
              <a:rPr lang="tr-TR" dirty="0" smtClean="0"/>
              <a:t>   </a:t>
            </a:r>
            <a:r>
              <a:rPr lang="en-US" dirty="0" smtClean="0"/>
              <a:t>61fe3c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575177" y="18673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177" y="1849320"/>
                <a:ext cx="363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/>
          <p:cNvGrpSpPr/>
          <p:nvPr/>
        </p:nvGrpSpPr>
        <p:grpSpPr>
          <a:xfrm>
            <a:off x="5943600" y="1295400"/>
            <a:ext cx="3039720" cy="2688480"/>
            <a:chOff x="5715000" y="1295400"/>
            <a:chExt cx="3039720" cy="2688480"/>
          </a:xfrm>
        </p:grpSpPr>
        <p:sp>
          <p:nvSpPr>
            <p:cNvPr id="10" name="Rectangle 9"/>
            <p:cNvSpPr/>
            <p:nvPr/>
          </p:nvSpPr>
          <p:spPr>
            <a:xfrm>
              <a:off x="7618140" y="174276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61fe3c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0" y="31242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5000" y="17526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61fe40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Curved Connector 16"/>
            <p:cNvCxnSpPr>
              <a:stCxn id="15" idx="2"/>
              <a:endCxn id="10" idx="1"/>
            </p:cNvCxnSpPr>
            <p:nvPr/>
          </p:nvCxnSpPr>
          <p:spPr>
            <a:xfrm rot="5400000" flipH="1" flipV="1">
              <a:off x="6730410" y="1724550"/>
              <a:ext cx="439680" cy="1335780"/>
            </a:xfrm>
            <a:prstGeom prst="curvedConnector4">
              <a:avLst>
                <a:gd name="adj1" fmla="val -51992"/>
                <a:gd name="adj2" fmla="val 7123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0" idx="2"/>
            </p:cNvCxnSpPr>
            <p:nvPr/>
          </p:nvCxnSpPr>
          <p:spPr>
            <a:xfrm rot="5400000">
              <a:off x="7870470" y="2809170"/>
              <a:ext cx="521760" cy="10830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5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q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p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6600" y="3200400"/>
              <a:ext cx="488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8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Pointera</a:t>
            </a:r>
            <a:r>
              <a:rPr lang="en-US" dirty="0" smtClean="0"/>
              <a:t>  Pointer </a:t>
            </a:r>
            <a:r>
              <a:rPr lang="en-US" dirty="0" err="1" smtClean="0"/>
              <a:t>Adresinin</a:t>
            </a:r>
            <a:r>
              <a:rPr lang="en-US" dirty="0" smtClean="0"/>
              <a:t> </a:t>
            </a:r>
            <a:r>
              <a:rPr lang="en-US" dirty="0" err="1" smtClean="0"/>
              <a:t>Atanmas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Eğer işaret edilen adres pointerın adresi ise iki tane asterisk, **, kullanılır.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46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main()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</a:rPr>
              <a:t>**q</a:t>
            </a:r>
            <a:r>
              <a:rPr lang="en-US" sz="2400" dirty="0">
                <a:latin typeface="Consolas" pitchFamily="49" charset="0"/>
              </a:rPr>
              <a:t>, </a:t>
            </a:r>
            <a:r>
              <a:rPr lang="tr-TR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*p, </a:t>
            </a:r>
            <a:r>
              <a:rPr lang="en-US" sz="2400" dirty="0">
                <a:latin typeface="Consolas" pitchFamily="49" charset="0"/>
              </a:rPr>
              <a:t>a = 5;</a:t>
            </a:r>
          </a:p>
          <a:p>
            <a:r>
              <a:rPr lang="en-US" sz="2400" dirty="0">
                <a:latin typeface="Consolas" pitchFamily="49" charset="0"/>
              </a:rPr>
              <a:t>    p = &amp;a;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</a:rPr>
              <a:t>q = &amp;p</a:t>
            </a:r>
            <a:r>
              <a:rPr lang="en-US" sz="2400" b="1" dirty="0" smtClean="0">
                <a:latin typeface="Consolas" pitchFamily="49" charset="0"/>
              </a:rPr>
              <a:t>;</a:t>
            </a:r>
            <a:endParaRPr lang="en-US" sz="2400" b="1" dirty="0">
              <a:latin typeface="Consolas" pitchFamily="49" charset="0"/>
            </a:endParaRPr>
          </a:p>
          <a:p>
            <a:r>
              <a:rPr lang="tr-TR" sz="2400" dirty="0" smtClean="0">
                <a:latin typeface="Consolas" pitchFamily="49" charset="0"/>
              </a:rPr>
              <a:t>    </a:t>
            </a:r>
            <a:r>
              <a:rPr lang="en-US" sz="2400" b="1" dirty="0" err="1" smtClean="0">
                <a:latin typeface="Consolas" pitchFamily="49" charset="0"/>
              </a:rPr>
              <a:t>printf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("%d, %d, %d\n</a:t>
            </a:r>
            <a:r>
              <a:rPr lang="en-US" sz="2400" b="1" dirty="0" smtClean="0">
                <a:latin typeface="Consolas" pitchFamily="49" charset="0"/>
              </a:rPr>
              <a:t>", </a:t>
            </a:r>
            <a:r>
              <a:rPr lang="en-US" sz="2400" b="1" dirty="0">
                <a:latin typeface="Consolas" pitchFamily="49" charset="0"/>
              </a:rPr>
              <a:t>**q</a:t>
            </a:r>
            <a:r>
              <a:rPr lang="en-US" sz="2400" b="1" dirty="0" smtClean="0">
                <a:latin typeface="Consolas" pitchFamily="49" charset="0"/>
              </a:rPr>
              <a:t>,</a:t>
            </a:r>
            <a:r>
              <a:rPr lang="tr-TR" sz="2400" b="1" dirty="0" smtClean="0">
                <a:latin typeface="Consolas" pitchFamily="49" charset="0"/>
              </a:rPr>
              <a:t> *p,</a:t>
            </a:r>
            <a:r>
              <a:rPr lang="en-US" sz="2400" b="1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a);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269468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smtClean="0"/>
              <a:t>5,  5,  5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575177" y="18673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177" y="1849320"/>
                <a:ext cx="363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/>
          <p:cNvGrpSpPr/>
          <p:nvPr/>
        </p:nvGrpSpPr>
        <p:grpSpPr>
          <a:xfrm>
            <a:off x="6028080" y="1066800"/>
            <a:ext cx="3039720" cy="2688480"/>
            <a:chOff x="5715000" y="1295400"/>
            <a:chExt cx="3039720" cy="2688480"/>
          </a:xfrm>
        </p:grpSpPr>
        <p:sp>
          <p:nvSpPr>
            <p:cNvPr id="10" name="Rectangle 9"/>
            <p:cNvSpPr/>
            <p:nvPr/>
          </p:nvSpPr>
          <p:spPr>
            <a:xfrm>
              <a:off x="7618140" y="174276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61fe3c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0" y="31242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5000" y="17526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61fe40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Curved Connector 16"/>
            <p:cNvCxnSpPr>
              <a:stCxn id="15" idx="2"/>
              <a:endCxn id="10" idx="1"/>
            </p:cNvCxnSpPr>
            <p:nvPr/>
          </p:nvCxnSpPr>
          <p:spPr>
            <a:xfrm rot="5400000" flipH="1" flipV="1">
              <a:off x="6730410" y="1724550"/>
              <a:ext cx="439680" cy="1335780"/>
            </a:xfrm>
            <a:prstGeom prst="curvedConnector4">
              <a:avLst>
                <a:gd name="adj1" fmla="val -51992"/>
                <a:gd name="adj2" fmla="val 7123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0" idx="2"/>
            </p:cNvCxnSpPr>
            <p:nvPr/>
          </p:nvCxnSpPr>
          <p:spPr>
            <a:xfrm rot="5400000">
              <a:off x="7870470" y="2809170"/>
              <a:ext cx="521760" cy="10830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5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q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p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6600" y="3200400"/>
              <a:ext cx="488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30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Pointera</a:t>
            </a:r>
            <a:r>
              <a:rPr lang="en-US" dirty="0" smtClean="0"/>
              <a:t>  Pointer </a:t>
            </a:r>
            <a:r>
              <a:rPr lang="en-US" dirty="0" err="1" smtClean="0"/>
              <a:t>Adresinin</a:t>
            </a:r>
            <a:r>
              <a:rPr lang="en-US" dirty="0" smtClean="0"/>
              <a:t> </a:t>
            </a:r>
            <a:r>
              <a:rPr lang="en-US" dirty="0" err="1" smtClean="0"/>
              <a:t>Atanmas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Eğer işaret edilen adres pointerın adresi ise iki tane asterisk kullanılır.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main()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</a:rPr>
              <a:t>**q</a:t>
            </a:r>
            <a:r>
              <a:rPr lang="en-US" sz="2400" dirty="0">
                <a:latin typeface="Consolas" pitchFamily="49" charset="0"/>
              </a:rPr>
              <a:t>, </a:t>
            </a:r>
            <a:r>
              <a:rPr lang="tr-TR" sz="2400" dirty="0" smtClean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*p, </a:t>
            </a:r>
            <a:r>
              <a:rPr lang="en-US" sz="2400" dirty="0">
                <a:latin typeface="Consolas" pitchFamily="49" charset="0"/>
              </a:rPr>
              <a:t>a = 5;</a:t>
            </a:r>
          </a:p>
          <a:p>
            <a:r>
              <a:rPr lang="en-US" sz="2400" dirty="0">
                <a:latin typeface="Consolas" pitchFamily="49" charset="0"/>
              </a:rPr>
              <a:t>    p = &amp;a;</a:t>
            </a: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</a:rPr>
              <a:t>q = &amp;p</a:t>
            </a:r>
            <a:r>
              <a:rPr lang="en-US" sz="2400" b="1" dirty="0" smtClean="0">
                <a:latin typeface="Consolas" pitchFamily="49" charset="0"/>
              </a:rPr>
              <a:t>;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a = </a:t>
            </a:r>
            <a:r>
              <a:rPr lang="en-US" sz="2400" dirty="0" smtClean="0">
                <a:latin typeface="Consolas" pitchFamily="49" charset="0"/>
              </a:rPr>
              <a:t>20;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</a:t>
            </a:r>
            <a:r>
              <a:rPr lang="en-US" sz="2400" dirty="0" err="1">
                <a:latin typeface="Consolas" pitchFamily="49" charset="0"/>
              </a:rPr>
              <a:t>printf</a:t>
            </a:r>
            <a:r>
              <a:rPr lang="en-US" sz="2400" dirty="0">
                <a:latin typeface="Consolas" pitchFamily="49" charset="0"/>
              </a:rPr>
              <a:t> ("%d, %d, %d\n", *p,</a:t>
            </a:r>
            <a:r>
              <a:rPr lang="en-US" sz="2400" b="1" dirty="0">
                <a:latin typeface="Consolas" pitchFamily="49" charset="0"/>
              </a:rPr>
              <a:t> **q</a:t>
            </a:r>
            <a:r>
              <a:rPr lang="en-US" sz="2400" dirty="0">
                <a:latin typeface="Consolas" pitchFamily="49" charset="0"/>
              </a:rPr>
              <a:t>, a);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269468"/>
            <a:ext cx="5334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20,  20,  20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575177" y="186732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177" y="1849320"/>
                <a:ext cx="363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/>
          <p:cNvGrpSpPr/>
          <p:nvPr/>
        </p:nvGrpSpPr>
        <p:grpSpPr>
          <a:xfrm>
            <a:off x="6028080" y="1066800"/>
            <a:ext cx="3039720" cy="2688480"/>
            <a:chOff x="5715000" y="1295400"/>
            <a:chExt cx="3039720" cy="2688480"/>
          </a:xfrm>
        </p:grpSpPr>
        <p:sp>
          <p:nvSpPr>
            <p:cNvPr id="28" name="Rectangle 27"/>
            <p:cNvSpPr/>
            <p:nvPr/>
          </p:nvSpPr>
          <p:spPr>
            <a:xfrm>
              <a:off x="7618140" y="174276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61fe3c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20000" y="31242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trike="sngStrike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20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715000" y="1752600"/>
              <a:ext cx="1134720" cy="859680"/>
            </a:xfrm>
            <a:prstGeom prst="rect">
              <a:avLst/>
            </a:prstGeom>
            <a:noFill/>
            <a:ln w="36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>
                  <a:solidFill>
                    <a:srgbClr val="000000"/>
                  </a:solidFill>
                </a:rPr>
                <a:t>61fe40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Curved Connector 30"/>
            <p:cNvCxnSpPr>
              <a:stCxn id="30" idx="2"/>
              <a:endCxn id="28" idx="1"/>
            </p:cNvCxnSpPr>
            <p:nvPr/>
          </p:nvCxnSpPr>
          <p:spPr>
            <a:xfrm rot="5400000" flipH="1" flipV="1">
              <a:off x="6730410" y="1724550"/>
              <a:ext cx="439680" cy="1335780"/>
            </a:xfrm>
            <a:prstGeom prst="curvedConnector4">
              <a:avLst>
                <a:gd name="adj1" fmla="val -51992"/>
                <a:gd name="adj2" fmla="val 7123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8" idx="2"/>
            </p:cNvCxnSpPr>
            <p:nvPr/>
          </p:nvCxnSpPr>
          <p:spPr>
            <a:xfrm rot="5400000">
              <a:off x="7870470" y="2809170"/>
              <a:ext cx="521760" cy="10830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15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q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0" y="1295400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p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86600" y="3200400"/>
              <a:ext cx="488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7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4079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 smtClean="0">
                <a:latin typeface="Consolas" pitchFamily="49" charset="0"/>
              </a:rPr>
              <a:t>";</a:t>
            </a:r>
            <a:endParaRPr lang="tr-TR" dirty="0" smtClean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Adres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%p\t </a:t>
            </a:r>
            <a:r>
              <a:rPr lang="en-US" dirty="0" err="1">
                <a:latin typeface="Consolas" pitchFamily="49" charset="0"/>
              </a:rPr>
              <a:t>Deger</a:t>
            </a:r>
            <a:r>
              <a:rPr lang="en-US" dirty="0">
                <a:latin typeface="Consolas" pitchFamily="49" charset="0"/>
              </a:rPr>
              <a:t>: %c\n", &amp;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],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]);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038600"/>
            <a:ext cx="4572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61fe40    </a:t>
            </a:r>
            <a:r>
              <a:rPr lang="en-US" dirty="0" err="1"/>
              <a:t>Deger</a:t>
            </a:r>
            <a:r>
              <a:rPr lang="en-US" dirty="0"/>
              <a:t>: m</a:t>
            </a:r>
          </a:p>
          <a:p>
            <a:r>
              <a:rPr lang="en-US" dirty="0" err="1"/>
              <a:t>Adres</a:t>
            </a:r>
            <a:r>
              <a:rPr lang="en-US" dirty="0"/>
              <a:t>: 61fe41    </a:t>
            </a:r>
            <a:r>
              <a:rPr lang="en-US" dirty="0" err="1"/>
              <a:t>Deger</a:t>
            </a:r>
            <a:r>
              <a:rPr lang="en-US" dirty="0"/>
              <a:t>: e</a:t>
            </a:r>
          </a:p>
          <a:p>
            <a:r>
              <a:rPr lang="en-US" dirty="0" err="1"/>
              <a:t>Adres</a:t>
            </a:r>
            <a:r>
              <a:rPr lang="en-US" dirty="0"/>
              <a:t>: 61fe42    </a:t>
            </a:r>
            <a:r>
              <a:rPr lang="en-US" dirty="0" err="1"/>
              <a:t>Deger</a:t>
            </a:r>
            <a:r>
              <a:rPr lang="en-US" dirty="0"/>
              <a:t>: r</a:t>
            </a:r>
          </a:p>
          <a:p>
            <a:r>
              <a:rPr lang="en-US" dirty="0" err="1"/>
              <a:t>Adres</a:t>
            </a:r>
            <a:r>
              <a:rPr lang="en-US" dirty="0"/>
              <a:t>: 61fe43    </a:t>
            </a:r>
            <a:r>
              <a:rPr lang="en-US" dirty="0" err="1"/>
              <a:t>Deger</a:t>
            </a:r>
            <a:r>
              <a:rPr lang="en-US" dirty="0"/>
              <a:t>: h</a:t>
            </a:r>
          </a:p>
          <a:p>
            <a:r>
              <a:rPr lang="en-US" dirty="0" err="1"/>
              <a:t>Adres</a:t>
            </a:r>
            <a:r>
              <a:rPr lang="en-US" dirty="0"/>
              <a:t>: 61fe44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  <a:p>
            <a:r>
              <a:rPr lang="en-US" dirty="0" err="1"/>
              <a:t>Adres</a:t>
            </a:r>
            <a:r>
              <a:rPr lang="en-US" dirty="0"/>
              <a:t>: 61fe45    </a:t>
            </a:r>
            <a:r>
              <a:rPr lang="en-US" dirty="0" err="1"/>
              <a:t>Deger</a:t>
            </a:r>
            <a:r>
              <a:rPr lang="en-US" dirty="0"/>
              <a:t>: b</a:t>
            </a:r>
          </a:p>
          <a:p>
            <a:r>
              <a:rPr lang="en-US" dirty="0" err="1"/>
              <a:t>Adres</a:t>
            </a:r>
            <a:r>
              <a:rPr lang="en-US" dirty="0"/>
              <a:t>: 61fe46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14812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4079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char 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&amp;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[0];  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Adres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%p\t </a:t>
            </a:r>
            <a:r>
              <a:rPr lang="en-US" dirty="0" err="1">
                <a:latin typeface="Consolas" pitchFamily="49" charset="0"/>
              </a:rPr>
              <a:t>Deger</a:t>
            </a:r>
            <a:r>
              <a:rPr lang="en-US" dirty="0">
                <a:latin typeface="Consolas" pitchFamily="49" charset="0"/>
              </a:rPr>
              <a:t>: %c\n",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, *(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) );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217075"/>
            <a:ext cx="4572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61fe40    </a:t>
            </a:r>
            <a:r>
              <a:rPr lang="en-US" dirty="0" err="1"/>
              <a:t>Deger</a:t>
            </a:r>
            <a:r>
              <a:rPr lang="en-US" dirty="0"/>
              <a:t>: m</a:t>
            </a:r>
          </a:p>
          <a:p>
            <a:r>
              <a:rPr lang="en-US" dirty="0" err="1"/>
              <a:t>Adres</a:t>
            </a:r>
            <a:r>
              <a:rPr lang="en-US" dirty="0"/>
              <a:t>: 61fe41    </a:t>
            </a:r>
            <a:r>
              <a:rPr lang="en-US" dirty="0" err="1"/>
              <a:t>Deger</a:t>
            </a:r>
            <a:r>
              <a:rPr lang="en-US" dirty="0"/>
              <a:t>: e</a:t>
            </a:r>
          </a:p>
          <a:p>
            <a:r>
              <a:rPr lang="en-US" dirty="0" err="1"/>
              <a:t>Adres</a:t>
            </a:r>
            <a:r>
              <a:rPr lang="en-US" dirty="0"/>
              <a:t>: 61fe42    </a:t>
            </a:r>
            <a:r>
              <a:rPr lang="en-US" dirty="0" err="1"/>
              <a:t>Deger</a:t>
            </a:r>
            <a:r>
              <a:rPr lang="en-US" dirty="0"/>
              <a:t>: r</a:t>
            </a:r>
          </a:p>
          <a:p>
            <a:r>
              <a:rPr lang="en-US" dirty="0" err="1"/>
              <a:t>Adres</a:t>
            </a:r>
            <a:r>
              <a:rPr lang="en-US" dirty="0"/>
              <a:t>: 61fe43    </a:t>
            </a:r>
            <a:r>
              <a:rPr lang="en-US" dirty="0" err="1"/>
              <a:t>Deger</a:t>
            </a:r>
            <a:r>
              <a:rPr lang="en-US" dirty="0"/>
              <a:t>: h</a:t>
            </a:r>
          </a:p>
          <a:p>
            <a:r>
              <a:rPr lang="en-US" dirty="0" err="1"/>
              <a:t>Adres</a:t>
            </a:r>
            <a:r>
              <a:rPr lang="en-US" dirty="0"/>
              <a:t>: 61fe44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  <a:p>
            <a:r>
              <a:rPr lang="en-US" dirty="0" err="1"/>
              <a:t>Adres</a:t>
            </a:r>
            <a:r>
              <a:rPr lang="en-US" dirty="0"/>
              <a:t>: 61fe45    </a:t>
            </a:r>
            <a:r>
              <a:rPr lang="en-US" dirty="0" err="1"/>
              <a:t>Deger</a:t>
            </a:r>
            <a:r>
              <a:rPr lang="en-US" dirty="0"/>
              <a:t>: b</a:t>
            </a:r>
          </a:p>
          <a:p>
            <a:r>
              <a:rPr lang="en-US" dirty="0" err="1"/>
              <a:t>Adres</a:t>
            </a:r>
            <a:r>
              <a:rPr lang="en-US" dirty="0"/>
              <a:t>: 61fe46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13007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4079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char 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&amp;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[0];  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for 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Adres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%p\t </a:t>
            </a:r>
            <a:r>
              <a:rPr lang="en-US" dirty="0" err="1">
                <a:latin typeface="Consolas" pitchFamily="49" charset="0"/>
              </a:rPr>
              <a:t>Deger</a:t>
            </a:r>
            <a:r>
              <a:rPr lang="en-US" dirty="0">
                <a:latin typeface="Consolas" pitchFamily="49" charset="0"/>
              </a:rPr>
              <a:t>: %c\n",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b="1" dirty="0" err="1">
                <a:latin typeface="Consolas" pitchFamily="49" charset="0"/>
              </a:rPr>
              <a:t>ptr</a:t>
            </a:r>
            <a:r>
              <a:rPr lang="en-US" b="1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}  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return </a:t>
            </a:r>
            <a:r>
              <a:rPr lang="en-US" dirty="0">
                <a:latin typeface="Consolas" pitchFamily="49" charset="0"/>
              </a:rPr>
              <a:t>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45675"/>
            <a:ext cx="4572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61fe40    </a:t>
            </a:r>
            <a:r>
              <a:rPr lang="en-US" dirty="0" err="1"/>
              <a:t>Deger</a:t>
            </a:r>
            <a:r>
              <a:rPr lang="en-US" dirty="0"/>
              <a:t>: m</a:t>
            </a:r>
          </a:p>
          <a:p>
            <a:r>
              <a:rPr lang="en-US" dirty="0" err="1"/>
              <a:t>Adres</a:t>
            </a:r>
            <a:r>
              <a:rPr lang="en-US" dirty="0"/>
              <a:t>: 61fe41    </a:t>
            </a:r>
            <a:r>
              <a:rPr lang="en-US" dirty="0" err="1"/>
              <a:t>Deger</a:t>
            </a:r>
            <a:r>
              <a:rPr lang="en-US" dirty="0"/>
              <a:t>: e</a:t>
            </a:r>
          </a:p>
          <a:p>
            <a:r>
              <a:rPr lang="en-US" dirty="0" err="1"/>
              <a:t>Adres</a:t>
            </a:r>
            <a:r>
              <a:rPr lang="en-US" dirty="0"/>
              <a:t>: 61fe42    </a:t>
            </a:r>
            <a:r>
              <a:rPr lang="en-US" dirty="0" err="1"/>
              <a:t>Deger</a:t>
            </a:r>
            <a:r>
              <a:rPr lang="en-US" dirty="0"/>
              <a:t>: r</a:t>
            </a:r>
          </a:p>
          <a:p>
            <a:r>
              <a:rPr lang="en-US" dirty="0" err="1"/>
              <a:t>Adres</a:t>
            </a:r>
            <a:r>
              <a:rPr lang="en-US" dirty="0"/>
              <a:t>: 61fe43    </a:t>
            </a:r>
            <a:r>
              <a:rPr lang="en-US" dirty="0" err="1"/>
              <a:t>Deger</a:t>
            </a:r>
            <a:r>
              <a:rPr lang="en-US" dirty="0"/>
              <a:t>: h</a:t>
            </a:r>
          </a:p>
          <a:p>
            <a:r>
              <a:rPr lang="en-US" dirty="0" err="1"/>
              <a:t>Adres</a:t>
            </a:r>
            <a:r>
              <a:rPr lang="en-US" dirty="0"/>
              <a:t>: 61fe44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  <a:p>
            <a:r>
              <a:rPr lang="en-US" dirty="0" err="1"/>
              <a:t>Adres</a:t>
            </a:r>
            <a:r>
              <a:rPr lang="en-US" dirty="0"/>
              <a:t>: 61fe45    </a:t>
            </a:r>
            <a:r>
              <a:rPr lang="en-US" dirty="0" err="1"/>
              <a:t>Deger</a:t>
            </a:r>
            <a:r>
              <a:rPr lang="en-US" dirty="0"/>
              <a:t>: b</a:t>
            </a:r>
          </a:p>
          <a:p>
            <a:r>
              <a:rPr lang="en-US" dirty="0" err="1"/>
              <a:t>Adres</a:t>
            </a:r>
            <a:r>
              <a:rPr lang="en-US" dirty="0"/>
              <a:t>: 61fe46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23189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4079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err="1">
                <a:latin typeface="Consolas" pitchFamily="49" charset="0"/>
              </a:rPr>
              <a:t>msg</a:t>
            </a:r>
            <a:r>
              <a:rPr lang="en-US" dirty="0">
                <a:latin typeface="Consolas" pitchFamily="49" charset="0"/>
              </a:rPr>
              <a:t>[7] 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char 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&amp;</a:t>
            </a:r>
            <a:r>
              <a:rPr lang="en-US" dirty="0" err="1" smtClean="0">
                <a:latin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</a:rPr>
              <a:t>[6];   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for 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Adres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%p\t </a:t>
            </a:r>
            <a:r>
              <a:rPr lang="en-US" dirty="0" err="1">
                <a:latin typeface="Consolas" pitchFamily="49" charset="0"/>
              </a:rPr>
              <a:t>Deger</a:t>
            </a:r>
            <a:r>
              <a:rPr lang="en-US" dirty="0">
                <a:latin typeface="Consolas" pitchFamily="49" charset="0"/>
              </a:rPr>
              <a:t>: %c\n",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b="1" dirty="0" err="1" smtClean="0">
                <a:latin typeface="Consolas" pitchFamily="49" charset="0"/>
              </a:rPr>
              <a:t>ptr</a:t>
            </a:r>
            <a:r>
              <a:rPr lang="en-US" b="1" dirty="0" smtClean="0">
                <a:latin typeface="Consolas" pitchFamily="49" charset="0"/>
              </a:rPr>
              <a:t>--;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}   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return </a:t>
            </a:r>
            <a:r>
              <a:rPr lang="en-US" dirty="0">
                <a:latin typeface="Consolas" pitchFamily="49" charset="0"/>
              </a:rPr>
              <a:t>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45675"/>
            <a:ext cx="4572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61fe36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  <a:p>
            <a:r>
              <a:rPr lang="en-US" dirty="0" err="1"/>
              <a:t>Adres</a:t>
            </a:r>
            <a:r>
              <a:rPr lang="en-US" dirty="0"/>
              <a:t>: 61fe35    </a:t>
            </a:r>
            <a:r>
              <a:rPr lang="en-US" dirty="0" err="1"/>
              <a:t>Deger</a:t>
            </a:r>
            <a:r>
              <a:rPr lang="en-US" dirty="0"/>
              <a:t>: b</a:t>
            </a:r>
          </a:p>
          <a:p>
            <a:r>
              <a:rPr lang="en-US" dirty="0" err="1"/>
              <a:t>Adres</a:t>
            </a:r>
            <a:r>
              <a:rPr lang="en-US" dirty="0"/>
              <a:t>: 61fe34    </a:t>
            </a:r>
            <a:r>
              <a:rPr lang="en-US" dirty="0" err="1"/>
              <a:t>Deger</a:t>
            </a:r>
            <a:r>
              <a:rPr lang="en-US" dirty="0"/>
              <a:t>: a</a:t>
            </a:r>
          </a:p>
          <a:p>
            <a:r>
              <a:rPr lang="en-US" dirty="0" err="1"/>
              <a:t>Adres</a:t>
            </a:r>
            <a:r>
              <a:rPr lang="en-US" dirty="0"/>
              <a:t>: 61fe33    </a:t>
            </a:r>
            <a:r>
              <a:rPr lang="en-US" dirty="0" err="1"/>
              <a:t>Deger</a:t>
            </a:r>
            <a:r>
              <a:rPr lang="en-US" dirty="0"/>
              <a:t>: h</a:t>
            </a:r>
          </a:p>
          <a:p>
            <a:r>
              <a:rPr lang="en-US" dirty="0" err="1"/>
              <a:t>Adres</a:t>
            </a:r>
            <a:r>
              <a:rPr lang="en-US" dirty="0"/>
              <a:t>: 61fe32    </a:t>
            </a:r>
            <a:r>
              <a:rPr lang="en-US" dirty="0" err="1"/>
              <a:t>Deger</a:t>
            </a:r>
            <a:r>
              <a:rPr lang="en-US" dirty="0"/>
              <a:t>: r</a:t>
            </a:r>
          </a:p>
          <a:p>
            <a:r>
              <a:rPr lang="en-US" dirty="0" err="1"/>
              <a:t>Adres</a:t>
            </a:r>
            <a:r>
              <a:rPr lang="en-US" dirty="0"/>
              <a:t>: 61fe31    </a:t>
            </a:r>
            <a:r>
              <a:rPr lang="en-US" dirty="0" err="1"/>
              <a:t>Deger</a:t>
            </a:r>
            <a:r>
              <a:rPr lang="en-US" dirty="0"/>
              <a:t>: e</a:t>
            </a:r>
          </a:p>
          <a:p>
            <a:r>
              <a:rPr lang="en-US" dirty="0" err="1"/>
              <a:t>Adres</a:t>
            </a:r>
            <a:r>
              <a:rPr lang="en-US" dirty="0"/>
              <a:t>: 61fe30    </a:t>
            </a:r>
            <a:r>
              <a:rPr lang="en-US" dirty="0" err="1"/>
              <a:t>Deger</a:t>
            </a:r>
            <a:r>
              <a:rPr lang="en-US" dirty="0"/>
              <a:t>: m</a:t>
            </a:r>
          </a:p>
        </p:txBody>
      </p:sp>
    </p:spTree>
    <p:extLst>
      <p:ext uri="{BB962C8B-B14F-4D97-AF65-F5344CB8AC3E}">
        <p14:creationId xmlns:p14="http://schemas.microsoft.com/office/powerpoint/2010/main" val="10746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Değişkenlerin Hafıza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Değişken hafıza hücresine program içerisinde verilen suni bir isimdir.</a:t>
            </a:r>
            <a:endParaRPr lang="en-US" dirty="0" smtClean="0"/>
          </a:p>
          <a:p>
            <a:r>
              <a:rPr lang="en-US" dirty="0" smtClean="0"/>
              <a:t>&amp; </a:t>
            </a:r>
            <a:r>
              <a:rPr lang="tr-TR" dirty="0" smtClean="0"/>
              <a:t>sembolü ile değişkenin fiziksel adresine ulaşılabilir.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194679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var1;</a:t>
            </a:r>
          </a:p>
          <a:p>
            <a:r>
              <a:rPr lang="en-US" dirty="0">
                <a:latin typeface="Consolas" pitchFamily="49" charset="0"/>
              </a:rPr>
              <a:t>   char </a:t>
            </a:r>
            <a:r>
              <a:rPr lang="en-US" dirty="0" smtClean="0">
                <a:latin typeface="Consolas" pitchFamily="49" charset="0"/>
              </a:rPr>
              <a:t>var2;</a:t>
            </a:r>
            <a:endParaRPr lang="en-US" dirty="0">
              <a:latin typeface="Consolas" pitchFamily="49" charset="0"/>
            </a:endParaRP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var1 degiskeninin adresi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%x\n", &amp;var1  );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tr-TR" dirty="0" smtClean="0">
                <a:latin typeface="Consolas" pitchFamily="49" charset="0"/>
              </a:rPr>
              <a:t>var2 </a:t>
            </a:r>
            <a:r>
              <a:rPr lang="tr-TR" dirty="0">
                <a:latin typeface="Consolas" pitchFamily="49" charset="0"/>
              </a:rPr>
              <a:t>degiskeninin adresi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</a:t>
            </a:r>
            <a:r>
              <a:rPr lang="en-US" dirty="0">
                <a:latin typeface="Consolas" pitchFamily="49" charset="0"/>
              </a:rPr>
              <a:t>x\n", &amp;var2  );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525869"/>
            <a:ext cx="4572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tr-TR" dirty="0">
                <a:latin typeface="Consolas" pitchFamily="49" charset="0"/>
              </a:rPr>
              <a:t>var1 degiskeninin adresi</a:t>
            </a:r>
            <a:r>
              <a:rPr lang="en-US" dirty="0" smtClean="0">
                <a:latin typeface="Consolas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/>
              <a:t>61fe4c</a:t>
            </a:r>
          </a:p>
          <a:p>
            <a:r>
              <a:rPr lang="tr-TR" dirty="0" smtClean="0">
                <a:latin typeface="Consolas" pitchFamily="49" charset="0"/>
              </a:rPr>
              <a:t>var2 </a:t>
            </a:r>
            <a:r>
              <a:rPr lang="tr-TR" dirty="0">
                <a:latin typeface="Consolas" pitchFamily="49" charset="0"/>
              </a:rPr>
              <a:t>degiskeninin adresi</a:t>
            </a:r>
            <a:r>
              <a:rPr lang="en-US" dirty="0" smtClean="0">
                <a:latin typeface="Consolas" pitchFamily="49" charset="0"/>
              </a:rPr>
              <a:t>:</a:t>
            </a:r>
            <a:r>
              <a:rPr lang="en-US" dirty="0" smtClean="0"/>
              <a:t> </a:t>
            </a:r>
            <a:r>
              <a:rPr lang="en-US" dirty="0"/>
              <a:t>61fe40</a:t>
            </a:r>
          </a:p>
        </p:txBody>
      </p:sp>
    </p:spTree>
    <p:extLst>
      <p:ext uri="{BB962C8B-B14F-4D97-AF65-F5344CB8AC3E}">
        <p14:creationId xmlns:p14="http://schemas.microsoft.com/office/powerpoint/2010/main" val="3696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04079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a[8] = {1, 1, 2, 3, 5, 8, 13, 21};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tr-TR" dirty="0" smtClean="0">
                <a:latin typeface="Consolas" pitchFamily="49" charset="0"/>
              </a:rPr>
              <a:t>;</a:t>
            </a:r>
          </a:p>
          <a:p>
            <a:r>
              <a:rPr lang="tr-TR" dirty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  ptr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a;    </a:t>
            </a: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7;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Adres</a:t>
            </a:r>
            <a:r>
              <a:rPr lang="en-US" dirty="0">
                <a:latin typeface="Consolas" pitchFamily="49" charset="0"/>
              </a:rPr>
              <a:t>: </a:t>
            </a:r>
            <a:r>
              <a:rPr lang="en-US" dirty="0" smtClean="0">
                <a:latin typeface="Consolas" pitchFamily="49" charset="0"/>
              </a:rPr>
              <a:t>%p\t </a:t>
            </a:r>
            <a:r>
              <a:rPr lang="en-US" dirty="0" err="1">
                <a:latin typeface="Consolas" pitchFamily="49" charset="0"/>
              </a:rPr>
              <a:t>Deger</a:t>
            </a:r>
            <a:r>
              <a:rPr lang="en-US" dirty="0">
                <a:latin typeface="Consolas" pitchFamily="49" charset="0"/>
              </a:rPr>
              <a:t>: %d\n",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r>
              <a:rPr lang="en-US" b="1" dirty="0">
                <a:latin typeface="Consolas" pitchFamily="49" charset="0"/>
              </a:rPr>
              <a:t>        </a:t>
            </a:r>
            <a:r>
              <a:rPr lang="en-US" b="1" dirty="0" err="1">
                <a:latin typeface="Consolas" pitchFamily="49" charset="0"/>
              </a:rPr>
              <a:t>ptr</a:t>
            </a:r>
            <a:r>
              <a:rPr lang="en-US" b="1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}   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45675"/>
            <a:ext cx="4572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Adres</a:t>
            </a:r>
            <a:r>
              <a:rPr lang="en-US" dirty="0"/>
              <a:t>: 61fe20    </a:t>
            </a:r>
            <a:r>
              <a:rPr lang="en-US" dirty="0" err="1"/>
              <a:t>Deger</a:t>
            </a:r>
            <a:r>
              <a:rPr lang="en-US" dirty="0"/>
              <a:t>: 1</a:t>
            </a:r>
          </a:p>
          <a:p>
            <a:r>
              <a:rPr lang="en-US" dirty="0" err="1"/>
              <a:t>Adres</a:t>
            </a:r>
            <a:r>
              <a:rPr lang="en-US" dirty="0"/>
              <a:t>: 61fe24    </a:t>
            </a:r>
            <a:r>
              <a:rPr lang="en-US" dirty="0" err="1"/>
              <a:t>Deger</a:t>
            </a:r>
            <a:r>
              <a:rPr lang="en-US" dirty="0"/>
              <a:t>: 1</a:t>
            </a:r>
          </a:p>
          <a:p>
            <a:r>
              <a:rPr lang="en-US" dirty="0" err="1"/>
              <a:t>Adres</a:t>
            </a:r>
            <a:r>
              <a:rPr lang="en-US" dirty="0"/>
              <a:t>: 61fe28    </a:t>
            </a:r>
            <a:r>
              <a:rPr lang="en-US" dirty="0" err="1"/>
              <a:t>Deger</a:t>
            </a:r>
            <a:r>
              <a:rPr lang="en-US" dirty="0"/>
              <a:t>: 2</a:t>
            </a:r>
          </a:p>
          <a:p>
            <a:r>
              <a:rPr lang="en-US" dirty="0" err="1"/>
              <a:t>Adres</a:t>
            </a:r>
            <a:r>
              <a:rPr lang="en-US" dirty="0"/>
              <a:t>: 61fe2c    </a:t>
            </a:r>
            <a:r>
              <a:rPr lang="en-US" dirty="0" err="1"/>
              <a:t>Deger</a:t>
            </a:r>
            <a:r>
              <a:rPr lang="en-US" dirty="0"/>
              <a:t>: 3</a:t>
            </a:r>
          </a:p>
          <a:p>
            <a:r>
              <a:rPr lang="en-US" dirty="0" err="1"/>
              <a:t>Adres</a:t>
            </a:r>
            <a:r>
              <a:rPr lang="en-US" dirty="0"/>
              <a:t>: 61fe30    </a:t>
            </a:r>
            <a:r>
              <a:rPr lang="en-US" dirty="0" err="1"/>
              <a:t>Deger</a:t>
            </a:r>
            <a:r>
              <a:rPr lang="en-US" dirty="0"/>
              <a:t>: 5</a:t>
            </a:r>
          </a:p>
          <a:p>
            <a:r>
              <a:rPr lang="en-US" dirty="0" err="1"/>
              <a:t>Adres</a:t>
            </a:r>
            <a:r>
              <a:rPr lang="en-US" dirty="0"/>
              <a:t>: 61fe34    </a:t>
            </a:r>
            <a:r>
              <a:rPr lang="en-US" dirty="0" err="1"/>
              <a:t>Deger</a:t>
            </a:r>
            <a:r>
              <a:rPr lang="en-US" dirty="0"/>
              <a:t>: 8</a:t>
            </a:r>
          </a:p>
          <a:p>
            <a:r>
              <a:rPr lang="en-US" dirty="0" err="1"/>
              <a:t>Adres</a:t>
            </a:r>
            <a:r>
              <a:rPr lang="en-US" dirty="0"/>
              <a:t>: 61fe38    </a:t>
            </a:r>
            <a:r>
              <a:rPr lang="en-US" dirty="0" err="1"/>
              <a:t>Deger</a:t>
            </a:r>
            <a:r>
              <a:rPr lang="en-US" dirty="0"/>
              <a:t>: 13</a:t>
            </a:r>
          </a:p>
          <a:p>
            <a:r>
              <a:rPr lang="en-US" dirty="0" err="1"/>
              <a:t>Adres</a:t>
            </a:r>
            <a:r>
              <a:rPr lang="en-US" dirty="0"/>
              <a:t>: 61fe3c    </a:t>
            </a:r>
            <a:r>
              <a:rPr lang="en-US" dirty="0" err="1"/>
              <a:t>Deger</a:t>
            </a:r>
            <a:r>
              <a:rPr lang="en-US" dirty="0"/>
              <a:t>: 21</a:t>
            </a:r>
          </a:p>
        </p:txBody>
      </p:sp>
    </p:spTree>
    <p:extLst>
      <p:ext uri="{BB962C8B-B14F-4D97-AF65-F5344CB8AC3E}">
        <p14:creationId xmlns:p14="http://schemas.microsoft.com/office/powerpoint/2010/main" val="16445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726281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a[8] = {1, 1, 2, 3, 5, 8, 13, 21};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= a;    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r>
              <a:rPr lang="en-US" dirty="0">
                <a:latin typeface="Consolas" pitchFamily="49" charset="0"/>
              </a:rPr>
              <a:t>   while (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&lt;= &amp;a[7] )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("a[%d]'in </a:t>
            </a:r>
            <a:r>
              <a:rPr lang="en-US" dirty="0" err="1">
                <a:latin typeface="Consolas" pitchFamily="49" charset="0"/>
              </a:rPr>
              <a:t>adresi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</a:rPr>
              <a:t>%p\t</a:t>
            </a:r>
            <a:r>
              <a:rPr lang="en-US" dirty="0">
                <a:latin typeface="Consolas" pitchFamily="49" charset="0"/>
              </a:rPr>
              <a:t>",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("a[%d]'in </a:t>
            </a:r>
            <a:r>
              <a:rPr lang="en-US" dirty="0" err="1">
                <a:latin typeface="Consolas" pitchFamily="49" charset="0"/>
              </a:rPr>
              <a:t>degeri</a:t>
            </a:r>
            <a:r>
              <a:rPr lang="en-US" dirty="0">
                <a:latin typeface="Consolas" pitchFamily="49" charset="0"/>
              </a:rPr>
              <a:t> = %d\n",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,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);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73476"/>
            <a:ext cx="647700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dirty="0"/>
              <a:t>a[0]'in adresi = 61fe20 </a:t>
            </a:r>
            <a:r>
              <a:rPr lang="tr-TR" dirty="0" smtClean="0"/>
              <a:t>    </a:t>
            </a:r>
            <a:r>
              <a:rPr lang="it-IT" dirty="0" smtClean="0"/>
              <a:t>a[0</a:t>
            </a:r>
            <a:r>
              <a:rPr lang="it-IT" dirty="0"/>
              <a:t>]'in degeri = 1</a:t>
            </a:r>
          </a:p>
          <a:p>
            <a:r>
              <a:rPr lang="it-IT" dirty="0"/>
              <a:t>a[1]'in adresi = 61fe24 </a:t>
            </a:r>
            <a:r>
              <a:rPr lang="tr-TR" dirty="0" smtClean="0"/>
              <a:t>    </a:t>
            </a:r>
            <a:r>
              <a:rPr lang="it-IT" dirty="0" smtClean="0"/>
              <a:t>a[1</a:t>
            </a:r>
            <a:r>
              <a:rPr lang="it-IT" dirty="0"/>
              <a:t>]'in degeri = 1</a:t>
            </a:r>
          </a:p>
          <a:p>
            <a:r>
              <a:rPr lang="it-IT" dirty="0"/>
              <a:t>a[2]'in adresi = 61fe28 </a:t>
            </a:r>
            <a:r>
              <a:rPr lang="tr-TR" dirty="0" smtClean="0"/>
              <a:t>    </a:t>
            </a:r>
            <a:r>
              <a:rPr lang="it-IT" dirty="0" smtClean="0"/>
              <a:t>a[2</a:t>
            </a:r>
            <a:r>
              <a:rPr lang="it-IT" dirty="0"/>
              <a:t>]'in degeri = 2</a:t>
            </a:r>
          </a:p>
          <a:p>
            <a:r>
              <a:rPr lang="it-IT" dirty="0"/>
              <a:t>a[3]'in adresi = 61fe2c </a:t>
            </a:r>
            <a:r>
              <a:rPr lang="tr-TR" dirty="0" smtClean="0"/>
              <a:t>    </a:t>
            </a:r>
            <a:r>
              <a:rPr lang="it-IT" dirty="0" smtClean="0"/>
              <a:t>a[3</a:t>
            </a:r>
            <a:r>
              <a:rPr lang="it-IT" dirty="0"/>
              <a:t>]'in degeri = 3</a:t>
            </a:r>
          </a:p>
          <a:p>
            <a:r>
              <a:rPr lang="it-IT" dirty="0"/>
              <a:t>a[4]'in adresi = 61fe30 </a:t>
            </a:r>
            <a:r>
              <a:rPr lang="tr-TR" dirty="0" smtClean="0"/>
              <a:t>    </a:t>
            </a:r>
            <a:r>
              <a:rPr lang="it-IT" dirty="0" smtClean="0"/>
              <a:t>a[4</a:t>
            </a:r>
            <a:r>
              <a:rPr lang="it-IT" dirty="0"/>
              <a:t>]'in degeri = 5</a:t>
            </a:r>
          </a:p>
          <a:p>
            <a:r>
              <a:rPr lang="it-IT" dirty="0"/>
              <a:t>a[5]'in adresi = 61fe34 </a:t>
            </a:r>
            <a:r>
              <a:rPr lang="tr-TR" dirty="0" smtClean="0"/>
              <a:t>    </a:t>
            </a:r>
            <a:r>
              <a:rPr lang="it-IT" dirty="0" smtClean="0"/>
              <a:t>a[5</a:t>
            </a:r>
            <a:r>
              <a:rPr lang="it-IT" dirty="0"/>
              <a:t>]'in degeri = 8</a:t>
            </a:r>
          </a:p>
          <a:p>
            <a:r>
              <a:rPr lang="it-IT" dirty="0"/>
              <a:t>a[6]'in adresi = 61fe38 </a:t>
            </a:r>
            <a:r>
              <a:rPr lang="tr-TR" dirty="0" smtClean="0"/>
              <a:t>    </a:t>
            </a:r>
            <a:r>
              <a:rPr lang="it-IT" dirty="0" smtClean="0"/>
              <a:t>a[6</a:t>
            </a:r>
            <a:r>
              <a:rPr lang="it-IT" dirty="0"/>
              <a:t>]'in degeri = 13</a:t>
            </a:r>
          </a:p>
          <a:p>
            <a:r>
              <a:rPr lang="it-IT" dirty="0"/>
              <a:t>a[7]'in adresi = 61fe3c </a:t>
            </a:r>
            <a:r>
              <a:rPr lang="tr-TR" dirty="0" smtClean="0"/>
              <a:t>    </a:t>
            </a:r>
            <a:r>
              <a:rPr lang="it-IT" dirty="0" smtClean="0"/>
              <a:t>a[7</a:t>
            </a:r>
            <a:r>
              <a:rPr lang="it-IT" dirty="0"/>
              <a:t>]'in degeri =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Pointer Aritmetiği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118479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a[8] = {1, 1, 2, 3, 5, 8, 13, 21};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 </a:t>
            </a:r>
            <a:r>
              <a:rPr lang="tr-TR" b="1" dirty="0" smtClean="0">
                <a:latin typeface="Consolas" pitchFamily="49" charset="0"/>
              </a:rPr>
              <a:t>*</a:t>
            </a:r>
            <a:r>
              <a:rPr lang="en-US" b="1" dirty="0" err="1" smtClean="0">
                <a:latin typeface="Consolas" pitchFamily="49" charset="0"/>
              </a:rPr>
              <a:t>ptr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a; </a:t>
            </a:r>
            <a:r>
              <a:rPr lang="en-US" b="1" dirty="0" smtClean="0">
                <a:latin typeface="Consolas" pitchFamily="49" charset="0"/>
              </a:rPr>
              <a:t>   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toplam</a:t>
            </a:r>
            <a:r>
              <a:rPr lang="en-US" dirty="0">
                <a:latin typeface="Consolas" pitchFamily="49" charset="0"/>
              </a:rPr>
              <a:t> = 0;</a:t>
            </a: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7;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++){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b="1" dirty="0" err="1">
                <a:latin typeface="Consolas" pitchFamily="49" charset="0"/>
              </a:rPr>
              <a:t>toplam</a:t>
            </a:r>
            <a:r>
              <a:rPr lang="en-US" b="1" dirty="0">
                <a:latin typeface="Consolas" pitchFamily="49" charset="0"/>
              </a:rPr>
              <a:t> += *</a:t>
            </a:r>
            <a:r>
              <a:rPr lang="en-US" b="1" dirty="0" err="1">
                <a:latin typeface="Consolas" pitchFamily="49" charset="0"/>
              </a:rPr>
              <a:t>ptr</a:t>
            </a:r>
            <a:r>
              <a:rPr lang="en-US" b="1" dirty="0">
                <a:latin typeface="Consolas" pitchFamily="49" charset="0"/>
              </a:rPr>
              <a:t>++;</a:t>
            </a:r>
          </a:p>
          <a:p>
            <a:r>
              <a:rPr lang="en-US" dirty="0">
                <a:latin typeface="Consolas" pitchFamily="49" charset="0"/>
              </a:rPr>
              <a:t>   }   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err="1">
                <a:latin typeface="Consolas" pitchFamily="49" charset="0"/>
              </a:rPr>
              <a:t>toplam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5650468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54272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dirty="0"/>
              <a:t>*</a:t>
            </a:r>
            <a:r>
              <a:rPr lang="en-US" sz="2000" b="1" dirty="0" err="1"/>
              <a:t>ptr</a:t>
            </a:r>
            <a:r>
              <a:rPr lang="en-US" sz="2000" b="1" dirty="0"/>
              <a:t>++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sz="2000" b="1" dirty="0"/>
              <a:t>*(</a:t>
            </a:r>
            <a:r>
              <a:rPr lang="en-US" sz="2000" b="1" dirty="0" err="1"/>
              <a:t>ptr</a:t>
            </a:r>
            <a:r>
              <a:rPr lang="en-US" sz="2000" b="1" dirty="0"/>
              <a:t>++)</a:t>
            </a:r>
            <a:r>
              <a:rPr lang="en-US" dirty="0"/>
              <a:t> </a:t>
            </a:r>
            <a:r>
              <a:rPr lang="en-US" dirty="0" err="1" smtClean="0"/>
              <a:t>ayn</a:t>
            </a:r>
            <a:r>
              <a:rPr lang="tr-TR" dirty="0" smtClean="0"/>
              <a:t>ı şeyi ifade etmektedir. </a:t>
            </a:r>
          </a:p>
          <a:p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 *</a:t>
            </a:r>
            <a:r>
              <a:rPr lang="en-US" b="1" dirty="0" err="1">
                <a:latin typeface="Consolas" pitchFamily="49" charset="0"/>
              </a:rPr>
              <a:t>ptr</a:t>
            </a:r>
            <a:r>
              <a:rPr lang="en-US" b="1" dirty="0">
                <a:latin typeface="Consolas" pitchFamily="49" charset="0"/>
              </a:rPr>
              <a:t> = a</a:t>
            </a:r>
            <a:r>
              <a:rPr lang="en-US" b="1" dirty="0" smtClean="0">
                <a:latin typeface="Consolas" pitchFamily="49" charset="0"/>
              </a:rPr>
              <a:t>;</a:t>
            </a:r>
            <a:r>
              <a:rPr lang="tr-TR" b="1" dirty="0" smtClean="0">
                <a:latin typeface="Consolas" pitchFamily="49" charset="0"/>
              </a:rPr>
              <a:t> </a:t>
            </a:r>
            <a:r>
              <a:rPr lang="tr-TR" dirty="0" smtClean="0">
                <a:latin typeface="Consolas" pitchFamily="49" charset="0"/>
              </a:rPr>
              <a:t>ile</a:t>
            </a:r>
            <a:r>
              <a:rPr lang="tr-TR" b="1" dirty="0" smtClean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  *</a:t>
            </a:r>
            <a:r>
              <a:rPr lang="en-US" b="1" dirty="0" err="1">
                <a:latin typeface="Consolas" pitchFamily="49" charset="0"/>
              </a:rPr>
              <a:t>ptr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tr-TR" b="1" dirty="0">
                <a:latin typeface="Consolas" pitchFamily="49" charset="0"/>
              </a:rPr>
              <a:t>&amp;</a:t>
            </a:r>
            <a:r>
              <a:rPr lang="en-US" b="1" dirty="0" smtClean="0">
                <a:latin typeface="Consolas" pitchFamily="49" charset="0"/>
              </a:rPr>
              <a:t>a[0]; </a:t>
            </a:r>
            <a:r>
              <a:rPr lang="en-US" dirty="0" err="1" smtClean="0">
                <a:latin typeface="Consolas" pitchFamily="49" charset="0"/>
              </a:rPr>
              <a:t>ayn</a:t>
            </a:r>
            <a:r>
              <a:rPr lang="tr-TR" dirty="0" smtClean="0">
                <a:latin typeface="Consolas" pitchFamily="49" charset="0"/>
              </a:rPr>
              <a:t>ı şeyi ifade etmektedir.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Değişkenlerin Hafıza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Değişken hafıza hücresine program içerisinde verilen suni bir isimdir.</a:t>
            </a:r>
            <a:endParaRPr lang="en-US" dirty="0"/>
          </a:p>
          <a:p>
            <a:r>
              <a:rPr lang="en-US" dirty="0"/>
              <a:t>&amp; </a:t>
            </a:r>
            <a:r>
              <a:rPr lang="tr-TR" dirty="0"/>
              <a:t>sembolü ile değişkenin fiziksel adresine ulaşılabilir.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08074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var1 = 5;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%x\t </a:t>
            </a:r>
            <a:r>
              <a:rPr lang="tr-TR" dirty="0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%d\n", &amp;var1, </a:t>
            </a:r>
            <a:r>
              <a:rPr lang="en-US" dirty="0" smtClean="0">
                <a:latin typeface="Consolas" pitchFamily="49" charset="0"/>
              </a:rPr>
              <a:t>var1);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648200"/>
            <a:ext cx="4648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61fe4c  </a:t>
            </a:r>
            <a:r>
              <a:rPr lang="en-US" dirty="0" smtClean="0"/>
              <a:t>    </a:t>
            </a:r>
            <a:r>
              <a:rPr lang="tr-TR" dirty="0" smtClean="0"/>
              <a:t>Deger</a:t>
            </a:r>
            <a:r>
              <a:rPr lang="en-US" dirty="0" smtClean="0"/>
              <a:t>: </a:t>
            </a:r>
            <a:r>
              <a:rPr lang="en-US" dirty="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59269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Not: </a:t>
            </a:r>
            <a:r>
              <a:rPr lang="tr-TR" sz="1400" dirty="0" smtClean="0">
                <a:latin typeface="Consolas" pitchFamily="49" charset="0"/>
              </a:rPr>
              <a:t>Derlemedeki uyarıları kaldırmak için</a:t>
            </a:r>
            <a:r>
              <a:rPr lang="en-US" sz="1400" dirty="0" smtClean="0">
                <a:latin typeface="Consolas" pitchFamily="49" charset="0"/>
              </a:rPr>
              <a:t> %p</a:t>
            </a:r>
            <a:r>
              <a:rPr lang="tr-TR" sz="1400" dirty="0" smtClean="0">
                <a:latin typeface="Consolas" pitchFamily="49" charset="0"/>
              </a:rPr>
              <a:t> yi kullanabilirsiniz</a:t>
            </a:r>
            <a:r>
              <a:rPr lang="en-US" sz="1400" dirty="0" smtClean="0">
                <a:latin typeface="Consolas" pitchFamily="49" charset="0"/>
              </a:rPr>
              <a:t>:</a:t>
            </a:r>
          </a:p>
          <a:p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printf</a:t>
            </a:r>
            <a:r>
              <a:rPr lang="en-US" sz="1400" dirty="0" smtClean="0">
                <a:latin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</a:rPr>
              <a:t>Adres</a:t>
            </a:r>
            <a:r>
              <a:rPr lang="en-US" sz="1400" dirty="0" smtClean="0">
                <a:latin typeface="Consolas" pitchFamily="49" charset="0"/>
              </a:rPr>
              <a:t>: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%p</a:t>
            </a:r>
            <a:r>
              <a:rPr lang="en-US" sz="1400" dirty="0" smtClean="0">
                <a:latin typeface="Consolas" pitchFamily="49" charset="0"/>
              </a:rPr>
              <a:t>\t </a:t>
            </a:r>
            <a:r>
              <a:rPr lang="tr-TR" sz="1400" dirty="0" smtClean="0">
                <a:latin typeface="Consolas" pitchFamily="49" charset="0"/>
              </a:rPr>
              <a:t>Deger</a:t>
            </a:r>
            <a:r>
              <a:rPr lang="en-US" sz="1400" dirty="0" smtClean="0">
                <a:latin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</a:rPr>
              <a:t>%d\n",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</a:rPr>
              <a:t>(void*)</a:t>
            </a:r>
            <a:r>
              <a:rPr lang="en-US" sz="1400" dirty="0" smtClean="0">
                <a:latin typeface="Consolas" pitchFamily="49" charset="0"/>
              </a:rPr>
              <a:t>&amp;</a:t>
            </a:r>
            <a:r>
              <a:rPr lang="en-US" sz="1400" dirty="0">
                <a:latin typeface="Consolas" pitchFamily="49" charset="0"/>
              </a:rPr>
              <a:t>var1, var1 );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1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Dizi Elemanlarının </a:t>
            </a:r>
            <a:r>
              <a:rPr lang="tr-TR" dirty="0"/>
              <a:t>Hafıza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Dizi bir çok hücreden oluşan </a:t>
            </a:r>
            <a:r>
              <a:rPr lang="tr-TR" b="1" dirty="0" smtClean="0"/>
              <a:t>devamlı</a:t>
            </a:r>
            <a:r>
              <a:rPr lang="tr-TR" dirty="0" smtClean="0"/>
              <a:t> bir hafıza bloğudur.</a:t>
            </a:r>
            <a:endParaRPr lang="en-US" dirty="0"/>
          </a:p>
          <a:p>
            <a:r>
              <a:rPr lang="en-US" dirty="0"/>
              <a:t>&amp; </a:t>
            </a:r>
            <a:r>
              <a:rPr lang="tr-TR" dirty="0" smtClean="0"/>
              <a:t>sembolü ile dizinin elemanlarının adreslerine ulaşılabilir.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35875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 var1[6] = {2, 4, 8, 16, 32, 64};</a:t>
            </a: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5;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%x\t </a:t>
            </a:r>
            <a:r>
              <a:rPr lang="tr-TR" dirty="0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%d\n", &amp;var1[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], var1[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 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495800"/>
            <a:ext cx="45720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61fe30 </a:t>
            </a:r>
            <a:r>
              <a:rPr lang="en-US" dirty="0" smtClean="0"/>
              <a:t> 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2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61fe34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4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61fe38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8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61fe3c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16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61fe40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32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61fe44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14367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Dizi Elemanlarının Hafıza Adresleri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Dizi bir çok hücreden oluşan </a:t>
            </a:r>
            <a:r>
              <a:rPr lang="tr-TR" b="1" dirty="0"/>
              <a:t>devamlı</a:t>
            </a:r>
            <a:r>
              <a:rPr lang="tr-TR" dirty="0"/>
              <a:t> bir hafıza bloğudur.</a:t>
            </a:r>
            <a:endParaRPr lang="en-US" dirty="0"/>
          </a:p>
          <a:p>
            <a:r>
              <a:rPr lang="en-US" dirty="0"/>
              <a:t>&amp; </a:t>
            </a:r>
            <a:r>
              <a:rPr lang="tr-TR" dirty="0"/>
              <a:t>sembolü ile dizinin elemanlarının adreslerine ulaşılabilir.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312075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 () {</a:t>
            </a:r>
          </a:p>
          <a:p>
            <a:r>
              <a:rPr lang="en-US" dirty="0">
                <a:latin typeface="Consolas" pitchFamily="49" charset="0"/>
              </a:rPr>
              <a:t>   char  </a:t>
            </a:r>
            <a:r>
              <a:rPr lang="en-US" dirty="0" smtClean="0">
                <a:latin typeface="Consolas" pitchFamily="49" charset="0"/>
              </a:rPr>
              <a:t>var1[7] </a:t>
            </a:r>
            <a:r>
              <a:rPr lang="en-US" dirty="0">
                <a:latin typeface="Consolas" pitchFamily="49" charset="0"/>
              </a:rPr>
              <a:t>= "</a:t>
            </a:r>
            <a:r>
              <a:rPr lang="en-US" dirty="0" err="1">
                <a:latin typeface="Consolas" pitchFamily="49" charset="0"/>
              </a:rPr>
              <a:t>merhaba</a:t>
            </a:r>
            <a:r>
              <a:rPr lang="en-US" dirty="0">
                <a:latin typeface="Consolas" pitchFamily="49" charset="0"/>
              </a:rPr>
              <a:t>";</a:t>
            </a:r>
          </a:p>
          <a:p>
            <a:r>
              <a:rPr lang="en-US" dirty="0">
                <a:latin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= 0;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 &lt;= 6; 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++)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%x\t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%c\n", &amp;var1[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], var1[</a:t>
            </a:r>
            <a:r>
              <a:rPr lang="en-US" dirty="0" err="1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</a:rPr>
              <a:t>] );</a:t>
            </a:r>
          </a:p>
          <a:p>
            <a:r>
              <a:rPr lang="en-US" dirty="0">
                <a:latin typeface="Consolas" pitchFamily="49" charset="0"/>
              </a:rPr>
              <a:t> 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495800"/>
            <a:ext cx="457200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61fe40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m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61fe41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e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61fe42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r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61fe43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h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61fe44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a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61fe45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b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61fe46 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976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Scanfle Değişken Adresine Değer Okuma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05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var1 </a:t>
            </a:r>
            <a:r>
              <a:rPr lang="en-US" dirty="0">
                <a:latin typeface="Consolas" pitchFamily="49" charset="0"/>
              </a:rPr>
              <a:t>= 5;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%d\n", &amp;</a:t>
            </a:r>
            <a:r>
              <a:rPr lang="en-US" dirty="0" smtClean="0">
                <a:latin typeface="Consolas" pitchFamily="49" charset="0"/>
              </a:rPr>
              <a:t>var1, var1);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scanf</a:t>
            </a:r>
            <a:r>
              <a:rPr lang="en-US" dirty="0">
                <a:latin typeface="Consolas" pitchFamily="49" charset="0"/>
              </a:rPr>
              <a:t>("%d", &amp;</a:t>
            </a:r>
            <a:r>
              <a:rPr lang="en-US" dirty="0" smtClean="0">
                <a:latin typeface="Consolas" pitchFamily="49" charset="0"/>
              </a:rPr>
              <a:t>var1);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 </a:t>
            </a:r>
            <a:r>
              <a:rPr lang="en-US" dirty="0" err="1" smtClean="0">
                <a:latin typeface="Consolas" pitchFamily="49" charset="0"/>
              </a:rPr>
              <a:t>Deger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%d\n", &amp;</a:t>
            </a:r>
            <a:r>
              <a:rPr lang="en-US" dirty="0" smtClean="0">
                <a:latin typeface="Consolas" pitchFamily="49" charset="0"/>
              </a:rPr>
              <a:t>var1, var1);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172670"/>
            <a:ext cx="4572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61fe4c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5</a:t>
            </a:r>
          </a:p>
          <a:p>
            <a:r>
              <a:rPr lang="en-US" dirty="0"/>
              <a:t>100</a:t>
            </a:r>
          </a:p>
          <a:p>
            <a:r>
              <a:rPr lang="en-US" dirty="0" err="1" smtClean="0"/>
              <a:t>Adres</a:t>
            </a:r>
            <a:r>
              <a:rPr lang="en-US" dirty="0" smtClean="0"/>
              <a:t>: </a:t>
            </a:r>
            <a:r>
              <a:rPr lang="en-US" dirty="0"/>
              <a:t>61fe4c </a:t>
            </a:r>
            <a:r>
              <a:rPr lang="en-US" dirty="0" smtClean="0"/>
              <a:t>  </a:t>
            </a:r>
            <a:r>
              <a:rPr lang="en-US" dirty="0" err="1" smtClean="0"/>
              <a:t>Deger</a:t>
            </a:r>
            <a:r>
              <a:rPr lang="en-US" dirty="0" smtClean="0"/>
              <a:t>: </a:t>
            </a:r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7141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Fonksiyonlarında Fiziksel Adresleri Vardır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Derlenen kod çalıştırılırken belleğe yüklenir ve sırasıyla çalıştırılır.</a:t>
            </a:r>
          </a:p>
          <a:p>
            <a:r>
              <a:rPr lang="tr-TR" dirty="0" smtClean="0"/>
              <a:t>&amp; sembölü kullanılarak fonksiyonun adresine ulaşılabilir.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083475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</a:rPr>
              <a:t>stdio.h</a:t>
            </a:r>
            <a:r>
              <a:rPr lang="en-US" dirty="0">
                <a:latin typeface="Consolas" pitchFamily="49" charset="0"/>
              </a:rPr>
              <a:t>&gt;</a:t>
            </a:r>
          </a:p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main()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</a:rPr>
              <a:t>Adres</a:t>
            </a:r>
            <a:r>
              <a:rPr lang="en-US" dirty="0" smtClean="0">
                <a:latin typeface="Consolas" pitchFamily="49" charset="0"/>
              </a:rPr>
              <a:t>: </a:t>
            </a:r>
            <a:r>
              <a:rPr lang="en-US" dirty="0">
                <a:latin typeface="Consolas" pitchFamily="49" charset="0"/>
              </a:rPr>
              <a:t>%x \n", &amp;main);</a:t>
            </a:r>
          </a:p>
          <a:p>
            <a:r>
              <a:rPr lang="en-US" dirty="0">
                <a:latin typeface="Consolas" pitchFamily="49" charset="0"/>
              </a:rPr>
              <a:t>  return 0;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2672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: 4015b0s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</a:t>
            </a:r>
            <a:r>
              <a:rPr lang="en-US" dirty="0" err="1" smtClean="0"/>
              <a:t>ointer</a:t>
            </a:r>
            <a:r>
              <a:rPr lang="tr-TR" dirty="0" smtClean="0"/>
              <a:t> (işaretçi) 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Pointer</a:t>
            </a:r>
            <a:r>
              <a:rPr lang="tr-TR" b="1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d</a:t>
            </a:r>
            <a:r>
              <a:rPr lang="en-US" dirty="0" smtClean="0"/>
              <a:t>e</a:t>
            </a:r>
            <a:r>
              <a:rPr lang="tr-TR" dirty="0" smtClean="0"/>
              <a:t>ğ</a:t>
            </a:r>
            <a:r>
              <a:rPr lang="en-US" dirty="0" err="1" smtClean="0"/>
              <a:t>er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hafızadaki bir yerin adresi olan değişkendir.</a:t>
            </a:r>
            <a:endParaRPr lang="en-US" dirty="0" smtClean="0"/>
          </a:p>
          <a:p>
            <a:r>
              <a:rPr lang="tr-TR" dirty="0" smtClean="0"/>
              <a:t>Pointerların deklarasyonları önlerine </a:t>
            </a:r>
            <a:r>
              <a:rPr lang="en-US" dirty="0" smtClean="0"/>
              <a:t>asterisk (*) </a:t>
            </a:r>
            <a:r>
              <a:rPr lang="tr-TR" dirty="0" smtClean="0"/>
              <a:t>koyularak olur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tr-TR" dirty="0" smtClean="0"/>
              <a:t>Pointer tipi hafızadaki adresin ne türden data içerdiğini veya içerebileceğini gösterir.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tr-TR" dirty="0" smtClean="0"/>
              <a:t>Pointer p</a:t>
            </a:r>
            <a:r>
              <a:rPr lang="en-US" dirty="0" err="1" smtClean="0"/>
              <a:t>tr</a:t>
            </a:r>
            <a:r>
              <a:rPr lang="tr-TR" dirty="0" smtClean="0"/>
              <a:t> değişkeninde,</a:t>
            </a:r>
            <a:r>
              <a:rPr lang="en-US" dirty="0" smtClean="0"/>
              <a:t> </a:t>
            </a:r>
            <a:r>
              <a:rPr lang="tr-TR" b="1" dirty="0" smtClean="0"/>
              <a:t>int</a:t>
            </a:r>
            <a:r>
              <a:rPr lang="tr-TR" dirty="0" smtClean="0"/>
              <a:t> tipinde bir değişkenin adresini saklayabiliriz.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862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</a:rPr>
              <a:t>ptr</a:t>
            </a:r>
            <a:r>
              <a:rPr lang="en-US" dirty="0">
                <a:latin typeface="Consolas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252626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t</a:t>
            </a:r>
            <a:r>
              <a:rPr lang="tr-TR" dirty="0" smtClean="0">
                <a:latin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</a:rPr>
              <a:t> *</a:t>
            </a:r>
            <a:r>
              <a:rPr lang="tr-TR" dirty="0" smtClean="0">
                <a:latin typeface="Consolas" pitchFamily="49" charset="0"/>
              </a:rPr>
              <a:t>isim</a:t>
            </a:r>
            <a:r>
              <a:rPr lang="en-US" dirty="0" smtClean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181600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</a:rPr>
              <a:t>nt</a:t>
            </a:r>
            <a:r>
              <a:rPr lang="en-US" dirty="0" smtClean="0">
                <a:latin typeface="Consolas" pitchFamily="49" charset="0"/>
              </a:rPr>
              <a:t> a = 5;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*</a:t>
            </a:r>
            <a:r>
              <a:rPr lang="en-US" dirty="0" err="1" smtClean="0">
                <a:latin typeface="Consolas" pitchFamily="49" charset="0"/>
              </a:rPr>
              <a:t>ptr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err="1">
                <a:latin typeface="Consolas" pitchFamily="49" charset="0"/>
              </a:rPr>
              <a:t>p</a:t>
            </a:r>
            <a:r>
              <a:rPr lang="en-US" dirty="0" err="1" smtClean="0">
                <a:latin typeface="Consolas" pitchFamily="49" charset="0"/>
              </a:rPr>
              <a:t>tr</a:t>
            </a:r>
            <a:r>
              <a:rPr lang="en-US" dirty="0" smtClean="0">
                <a:latin typeface="Consolas" pitchFamily="49" charset="0"/>
              </a:rPr>
              <a:t> = &amp;a; 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916</TotalTime>
  <Words>2863</Words>
  <Application>Microsoft Office PowerPoint</Application>
  <PresentationFormat>Ekran Gösterisi (4:3)</PresentationFormat>
  <Paragraphs>474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1" baseType="lpstr"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Pointerlar</vt:lpstr>
      <vt:lpstr>Bilgisayar Hafızası</vt:lpstr>
      <vt:lpstr>Değişkenlerin Hafıza Adresleri</vt:lpstr>
      <vt:lpstr>Değişkenlerin Hafıza Adresleri</vt:lpstr>
      <vt:lpstr>Dizi Elemanlarının Hafıza Adresleri</vt:lpstr>
      <vt:lpstr>Dizi Elemanlarının Hafıza Adresleri</vt:lpstr>
      <vt:lpstr>Scanfle Değişken Adresine Değer Okuma</vt:lpstr>
      <vt:lpstr>Fonksiyonlarında Fiziksel Adresleri Vardır</vt:lpstr>
      <vt:lpstr>Pointer (işaretçi) nedir?</vt:lpstr>
      <vt:lpstr>Pointer nedir?</vt:lpstr>
      <vt:lpstr>Pointer nedir? </vt:lpstr>
      <vt:lpstr>Pointer nedir?</vt:lpstr>
      <vt:lpstr>Dereference İşlemi</vt:lpstr>
      <vt:lpstr>Pointer nedir...</vt:lpstr>
      <vt:lpstr>Pointer nedir...</vt:lpstr>
      <vt:lpstr>Hagisi Doğrudur?</vt:lpstr>
      <vt:lpstr>NULL pointer</vt:lpstr>
      <vt:lpstr>Deklarasyon ve Tanımlama</vt:lpstr>
      <vt:lpstr>Pointerlara Dizi Adresinin Ataması</vt:lpstr>
      <vt:lpstr>Pointera Elemanının Adresinin Atanması</vt:lpstr>
      <vt:lpstr>Birden Fazla Pointer</vt:lpstr>
      <vt:lpstr>Birden Fazla Pointer</vt:lpstr>
      <vt:lpstr>Pointera  Pointer Adresinin Atanması</vt:lpstr>
      <vt:lpstr>Pointera  Pointer Adresinin Atanması</vt:lpstr>
      <vt:lpstr>Pointera  Pointer Adresinin Atanması</vt:lpstr>
      <vt:lpstr>Pointer Aritmetiği</vt:lpstr>
      <vt:lpstr>Pointer Aritmetiği</vt:lpstr>
      <vt:lpstr>Pointer Aritmetiği</vt:lpstr>
      <vt:lpstr>Pointer Aritmetiği</vt:lpstr>
      <vt:lpstr>Pointer Aritmetiği</vt:lpstr>
      <vt:lpstr>Pointer Aritmetiği</vt:lpstr>
      <vt:lpstr>Pointer Aritmetiği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adaskin</dc:creator>
  <cp:lastModifiedBy>pc1</cp:lastModifiedBy>
  <cp:revision>121</cp:revision>
  <dcterms:created xsi:type="dcterms:W3CDTF">2016-11-17T18:54:33Z</dcterms:created>
  <dcterms:modified xsi:type="dcterms:W3CDTF">2019-11-20T07:15:32Z</dcterms:modified>
</cp:coreProperties>
</file>