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9" r:id="rId2"/>
    <p:sldId id="261" r:id="rId3"/>
    <p:sldId id="260" r:id="rId4"/>
    <p:sldId id="262" r:id="rId5"/>
    <p:sldId id="265" r:id="rId6"/>
    <p:sldId id="257" r:id="rId7"/>
    <p:sldId id="258" r:id="rId8"/>
    <p:sldId id="271" r:id="rId9"/>
    <p:sldId id="272" r:id="rId10"/>
    <p:sldId id="263" r:id="rId11"/>
    <p:sldId id="270" r:id="rId12"/>
    <p:sldId id="266" r:id="rId13"/>
    <p:sldId id="267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562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9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41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1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6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3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4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4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6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E214-B568-452D-AA77-BDEBB62FF08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4FEAC27-8F7D-4BE6-BB00-B590BCCD6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CEBE-F64C-73B4-1A20-45151853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41" y="1531144"/>
            <a:ext cx="52578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Kaynak Tablo </a:t>
            </a:r>
            <a:r>
              <a:rPr lang="en-US" sz="3200" b="1" dirty="0" err="1"/>
              <a:t>Listesi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8FE2-0F17-2AD2-4242-6832667DB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656" y="2193926"/>
            <a:ext cx="515163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INT.CURRENCY</a:t>
            </a:r>
          </a:p>
          <a:p>
            <a:r>
              <a:rPr lang="en-US" sz="2000" dirty="0"/>
              <a:t>INT.CURRENCY_RATE</a:t>
            </a:r>
          </a:p>
          <a:p>
            <a:r>
              <a:rPr lang="en-US" sz="2000" dirty="0"/>
              <a:t>INT.CUSTOMER</a:t>
            </a:r>
          </a:p>
          <a:p>
            <a:r>
              <a:rPr lang="en-US" sz="2000" dirty="0"/>
              <a:t>INT.KANAL</a:t>
            </a:r>
          </a:p>
          <a:p>
            <a:r>
              <a:rPr lang="en-US" sz="2000" dirty="0"/>
              <a:t>INT.BRANCH</a:t>
            </a:r>
          </a:p>
          <a:p>
            <a:r>
              <a:rPr lang="en-US" sz="2000" dirty="0"/>
              <a:t>INT.CREDIT_LOAN</a:t>
            </a:r>
          </a:p>
          <a:p>
            <a:r>
              <a:rPr lang="en-US" sz="2000" dirty="0"/>
              <a:t>INT.CREDIT_LOAN_APPLICATION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4FA2B-37E1-4955-43AE-36CBF4E70195}"/>
              </a:ext>
            </a:extLst>
          </p:cNvPr>
          <p:cNvSpPr txBox="1">
            <a:spLocks/>
          </p:cNvSpPr>
          <p:nvPr/>
        </p:nvSpPr>
        <p:spPr>
          <a:xfrm>
            <a:off x="5972710" y="2193926"/>
            <a:ext cx="51516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INT.DW_CCY</a:t>
            </a: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INT.DW_EXG_RATE</a:t>
            </a: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INT.DW_CUST</a:t>
            </a: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INT.DW_CNL</a:t>
            </a: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INT.DW_BR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INT.DW_IDV_CTR_LOAN</a:t>
            </a: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INT.DW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_IDV_APP</a:t>
            </a:r>
            <a:endParaRPr lang="tr-T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INT.DW_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</a:t>
            </a: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INT.DW_PD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BF1DB9-CC36-9AB3-E08F-DDE126561050}"/>
              </a:ext>
            </a:extLst>
          </p:cNvPr>
          <p:cNvSpPr txBox="1">
            <a:spLocks/>
          </p:cNvSpPr>
          <p:nvPr/>
        </p:nvSpPr>
        <p:spPr>
          <a:xfrm>
            <a:off x="5972710" y="1199754"/>
            <a:ext cx="569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DW </a:t>
            </a:r>
            <a:r>
              <a:rPr lang="en-US" sz="3200" b="1" dirty="0" err="1"/>
              <a:t>Katmanı</a:t>
            </a:r>
            <a:r>
              <a:rPr lang="en-US" sz="3200" b="1" dirty="0"/>
              <a:t> </a:t>
            </a:r>
            <a:r>
              <a:rPr lang="en-US" sz="3200" b="1" dirty="0" err="1"/>
              <a:t>Tabloları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553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57C7-19DA-F373-E5F8-E1058B4C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Power</a:t>
            </a:r>
            <a:r>
              <a:rPr lang="tr-TR" dirty="0"/>
              <a:t> BI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F08E9-18CC-FA6F-F4C4-0103770FBA6E}"/>
              </a:ext>
            </a:extLst>
          </p:cNvPr>
          <p:cNvSpPr txBox="1"/>
          <p:nvPr/>
        </p:nvSpPr>
        <p:spPr>
          <a:xfrm>
            <a:off x="1293778" y="1644882"/>
            <a:ext cx="9015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Filtreler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DDD9DDF-F89E-CE31-DB9F-9DC4408DC7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188464" cy="218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2EC30B-8D87-4B94-0DC6-3CCE1BAC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46" y="2312061"/>
            <a:ext cx="10669854" cy="40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0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075AB-B4AE-09C3-C176-E053C62622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18005" y="2114144"/>
            <a:ext cx="8915400" cy="2857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Filtreler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tr-TR" sz="2200" dirty="0"/>
              <a:t>Start Date – End </a:t>
            </a:r>
            <a:r>
              <a:rPr lang="tr-TR" sz="2200" dirty="0" err="1"/>
              <a:t>Date</a:t>
            </a:r>
            <a:r>
              <a:rPr lang="tr-TR" sz="2200" dirty="0"/>
              <a:t> (As of </a:t>
            </a:r>
            <a:r>
              <a:rPr lang="tr-TR" sz="2200" dirty="0" err="1"/>
              <a:t>Date</a:t>
            </a:r>
            <a:r>
              <a:rPr lang="tr-TR" sz="2200" dirty="0"/>
              <a:t>)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tr-TR" sz="2200" dirty="0" err="1"/>
              <a:t>Currency</a:t>
            </a:r>
            <a:r>
              <a:rPr lang="tr-TR" sz="2200" dirty="0"/>
              <a:t> (</a:t>
            </a:r>
            <a:r>
              <a:rPr lang="tr-TR" sz="2200" dirty="0" err="1"/>
              <a:t>Currency</a:t>
            </a:r>
            <a:r>
              <a:rPr lang="tr-TR" sz="2200" dirty="0"/>
              <a:t> Name)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Branch (Branch Name)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Grop (Superior Product Name)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tr-TR" sz="2200" dirty="0"/>
              <a:t>Product (Product Name)</a:t>
            </a:r>
            <a:endParaRPr lang="tr-T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3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E64E4DE-FFC0-6A02-FB9F-62B3D778ABBE}"/>
              </a:ext>
            </a:extLst>
          </p:cNvPr>
          <p:cNvSpPr txBox="1">
            <a:spLocks/>
          </p:cNvSpPr>
          <p:nvPr/>
        </p:nvSpPr>
        <p:spPr>
          <a:xfrm>
            <a:off x="1038213" y="1618033"/>
            <a:ext cx="10144293" cy="4308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dirty="0"/>
              <a:t>AS_OF_DATE’e göre total LOAN AMOUNT’lar line chart ile gösterilecek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8C330-741A-E624-4149-9446B4A2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60" y="2431514"/>
            <a:ext cx="1012648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7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0A614E4-92D1-5A18-232D-C165CA45F37D}"/>
              </a:ext>
            </a:extLst>
          </p:cNvPr>
          <p:cNvSpPr txBox="1">
            <a:spLocks/>
          </p:cNvSpPr>
          <p:nvPr/>
        </p:nvSpPr>
        <p:spPr>
          <a:xfrm>
            <a:off x="1038213" y="1618033"/>
            <a:ext cx="10144293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dirty="0"/>
              <a:t>AS_OF_DATE’e göre total LOAN AMOUNT’lar product grouplara göre bar chart (clustered column) ile gösterilecek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E93D2-FAD4-83F9-381F-E04E49C7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91" y="2775536"/>
            <a:ext cx="1013601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8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59C3C59-AF46-E06E-4EE3-D4A1401933D6}"/>
              </a:ext>
            </a:extLst>
          </p:cNvPr>
          <p:cNvSpPr txBox="1">
            <a:spLocks/>
          </p:cNvSpPr>
          <p:nvPr/>
        </p:nvSpPr>
        <p:spPr>
          <a:xfrm>
            <a:off x="1038213" y="1618033"/>
            <a:ext cx="10144293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dirty="0"/>
              <a:t>Channel ve Contract Status’lere göre müşteri sayıları pie chart ile gösterilecek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49BC8-E407-1A69-5807-0EEC78714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726" y="2312906"/>
            <a:ext cx="5449893" cy="4315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BE5FD8-EDB0-6621-0DC6-2083FB02A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00" y="2354651"/>
            <a:ext cx="5421933" cy="42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5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15F1C0B-F7CC-612F-623D-27656CE22B35}"/>
              </a:ext>
            </a:extLst>
          </p:cNvPr>
          <p:cNvSpPr txBox="1">
            <a:spLocks/>
          </p:cNvSpPr>
          <p:nvPr/>
        </p:nvSpPr>
        <p:spPr>
          <a:xfrm>
            <a:off x="1038213" y="1618033"/>
            <a:ext cx="10144293" cy="4308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dirty="0"/>
              <a:t>Liste şeklinde bir rapor oluşturalacak ve aşağıdaki bilgiler gösterilecek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E1D78-E832-3DFB-E22B-96C9F136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25" y="2233003"/>
            <a:ext cx="11405724" cy="26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9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15F1C0B-F7CC-612F-623D-27656CE22B35}"/>
              </a:ext>
            </a:extLst>
          </p:cNvPr>
          <p:cNvSpPr txBox="1">
            <a:spLocks/>
          </p:cNvSpPr>
          <p:nvPr/>
        </p:nvSpPr>
        <p:spPr>
          <a:xfrm>
            <a:off x="1038213" y="1618033"/>
            <a:ext cx="10144293" cy="23801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dirty="0"/>
              <a:t>Bütün rapor ve görsellerdeki değerler, olması gereken değerleri göstermeyebilir</a:t>
            </a:r>
          </a:p>
          <a:p>
            <a:r>
              <a:rPr lang="tr-TR" sz="2200" dirty="0"/>
              <a:t>Sayfa, renk, font gibi önyüz tasarımlarının size özel olacak şekilde güncellenmesi gerekiyor</a:t>
            </a:r>
          </a:p>
          <a:p>
            <a:r>
              <a:rPr lang="tr-TR" sz="2200" dirty="0"/>
              <a:t>Raporlanabileceğini düşündüğünüz bilgileri, özgün grafik ve görseller </a:t>
            </a:r>
            <a:r>
              <a:rPr lang="tr-TR" sz="2200"/>
              <a:t>kullanarak oluşturup </a:t>
            </a:r>
            <a:r>
              <a:rPr lang="tr-TR" sz="2200" dirty="0"/>
              <a:t>sunumunuza eklemeniz gerekiyor </a:t>
            </a:r>
          </a:p>
        </p:txBody>
      </p:sp>
    </p:spTree>
    <p:extLst>
      <p:ext uri="{BB962C8B-B14F-4D97-AF65-F5344CB8AC3E}">
        <p14:creationId xmlns:p14="http://schemas.microsoft.com/office/powerpoint/2010/main" val="18078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F7F67F-2AF8-46AA-A5CF-92F2AC08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05649"/>
            <a:ext cx="10515600" cy="850832"/>
          </a:xfrm>
        </p:spPr>
        <p:txBody>
          <a:bodyPr/>
          <a:lstStyle/>
          <a:p>
            <a:r>
              <a:rPr lang="en-US" sz="3200" b="1" dirty="0"/>
              <a:t>DM </a:t>
            </a:r>
            <a:r>
              <a:rPr lang="en-US" sz="3200" b="1" dirty="0" err="1"/>
              <a:t>Katmanı</a:t>
            </a:r>
            <a:r>
              <a:rPr lang="en-US" sz="3200" b="1" dirty="0"/>
              <a:t> </a:t>
            </a:r>
            <a:r>
              <a:rPr lang="en-US" sz="3200" b="1" dirty="0" err="1"/>
              <a:t>Tabloları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63DC-2EC3-CC94-1FB7-D2A2019E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14" y="2592144"/>
            <a:ext cx="6585626" cy="3531140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Dimension Tablolar</a:t>
            </a:r>
          </a:p>
          <a:p>
            <a:r>
              <a:rPr lang="en-US" sz="2400" dirty="0"/>
              <a:t>INT.DM_DIM_PD</a:t>
            </a:r>
            <a:endParaRPr lang="tr-TR" sz="2400" dirty="0"/>
          </a:p>
          <a:p>
            <a:r>
              <a:rPr lang="tr-TR" sz="2400" dirty="0"/>
              <a:t>INT.DM_DIM_BRANCH</a:t>
            </a:r>
          </a:p>
          <a:p>
            <a:r>
              <a:rPr lang="tr-TR" sz="2400" dirty="0"/>
              <a:t>INT.DM_DIM_CUSTOMER</a:t>
            </a:r>
          </a:p>
          <a:p>
            <a:r>
              <a:rPr lang="tr-TR" sz="2400" dirty="0"/>
              <a:t>INT.DM_DIM_CHANNEL</a:t>
            </a:r>
          </a:p>
          <a:p>
            <a:r>
              <a:rPr lang="tr-TR" sz="2400" dirty="0"/>
              <a:t>INT.DM_DIM_LOAN_CONTRACT_STATUS</a:t>
            </a:r>
          </a:p>
          <a:p>
            <a:r>
              <a:rPr lang="tr-TR" sz="2400" dirty="0"/>
              <a:t>INT. DM_DIM_LOAN_CONTRACT_TYPE</a:t>
            </a:r>
          </a:p>
          <a:p>
            <a:endParaRPr lang="tr-TR" sz="2400" dirty="0"/>
          </a:p>
          <a:p>
            <a:endParaRPr lang="tr-TR" sz="2800" dirty="0"/>
          </a:p>
          <a:p>
            <a:endParaRPr lang="tr-TR" sz="2800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9BCE8A-4C21-5CE4-F584-1FA7111FCB81}"/>
              </a:ext>
            </a:extLst>
          </p:cNvPr>
          <p:cNvSpPr txBox="1">
            <a:spLocks/>
          </p:cNvSpPr>
          <p:nvPr/>
        </p:nvSpPr>
        <p:spPr>
          <a:xfrm>
            <a:off x="6096000" y="2528136"/>
            <a:ext cx="6719408" cy="5494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2400" dirty="0"/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INT.DM_DIM_CURRENCY</a:t>
            </a: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INT.DM_DIM_APPLICATION_STATUS</a:t>
            </a: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INT.DM_DIM_APP_RESULT_STATUS</a:t>
            </a: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INT.DM_DIM_LOAN_PURPOSE</a:t>
            </a: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INT.DM_DIM_EXCHANGE_RATE</a:t>
            </a:r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9A5D4-1C79-646D-6348-7318BBC92DBE}"/>
              </a:ext>
            </a:extLst>
          </p:cNvPr>
          <p:cNvSpPr txBox="1"/>
          <p:nvPr/>
        </p:nvSpPr>
        <p:spPr>
          <a:xfrm>
            <a:off x="603114" y="1356481"/>
            <a:ext cx="9015919" cy="1020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Fact Tablo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INT.DM_FACT_IDV_LOAN_CONTRACT_SUMMARY</a:t>
            </a:r>
          </a:p>
        </p:txBody>
      </p:sp>
    </p:spTree>
    <p:extLst>
      <p:ext uri="{BB962C8B-B14F-4D97-AF65-F5344CB8AC3E}">
        <p14:creationId xmlns:p14="http://schemas.microsoft.com/office/powerpoint/2010/main" val="103287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4FA2B-37E1-4955-43AE-36CBF4E70195}"/>
              </a:ext>
            </a:extLst>
          </p:cNvPr>
          <p:cNvSpPr txBox="1">
            <a:spLocks/>
          </p:cNvSpPr>
          <p:nvPr/>
        </p:nvSpPr>
        <p:spPr>
          <a:xfrm>
            <a:off x="3352837" y="5008105"/>
            <a:ext cx="5151634" cy="1040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INT.D</a:t>
            </a:r>
            <a:r>
              <a:rPr lang="tr-TR" sz="2000" dirty="0"/>
              <a:t>M</a:t>
            </a:r>
            <a:r>
              <a:rPr lang="en-US" sz="2000" dirty="0"/>
              <a:t>_</a:t>
            </a:r>
            <a:r>
              <a:rPr lang="tr-TR" sz="2000" dirty="0"/>
              <a:t>DIM_PRODUCT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BF1DB9-CC36-9AB3-E08F-DDE126561050}"/>
              </a:ext>
            </a:extLst>
          </p:cNvPr>
          <p:cNvSpPr txBox="1">
            <a:spLocks/>
          </p:cNvSpPr>
          <p:nvPr/>
        </p:nvSpPr>
        <p:spPr>
          <a:xfrm>
            <a:off x="3200437" y="967543"/>
            <a:ext cx="70622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DW </a:t>
            </a:r>
            <a:r>
              <a:rPr lang="en-US" sz="3200" b="1" dirty="0" err="1"/>
              <a:t>Katmanı</a:t>
            </a:r>
            <a:r>
              <a:rPr lang="en-US" sz="3200" b="1" dirty="0"/>
              <a:t> </a:t>
            </a:r>
            <a:r>
              <a:rPr lang="en-US" sz="3200" b="1" dirty="0" err="1"/>
              <a:t>Tabloları</a:t>
            </a:r>
            <a:endParaRPr lang="en-US" sz="3200" b="1" dirty="0"/>
          </a:p>
          <a:p>
            <a:r>
              <a:rPr lang="en-US" sz="3200" b="1" dirty="0"/>
              <a:t>(</a:t>
            </a:r>
            <a:r>
              <a:rPr lang="en-US" sz="3200" b="1" dirty="0" err="1"/>
              <a:t>Geliştirme</a:t>
            </a:r>
            <a:r>
              <a:rPr lang="en-US" sz="3200" b="1" dirty="0"/>
              <a:t> </a:t>
            </a:r>
            <a:r>
              <a:rPr lang="en-US" sz="3200" b="1" dirty="0" err="1"/>
              <a:t>Yapılmayacaklar</a:t>
            </a:r>
            <a:r>
              <a:rPr lang="en-US" sz="3200" b="1" dirty="0"/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E777C4-1219-44F3-F4C8-C832653274C6}"/>
              </a:ext>
            </a:extLst>
          </p:cNvPr>
          <p:cNvSpPr txBox="1">
            <a:spLocks/>
          </p:cNvSpPr>
          <p:nvPr/>
        </p:nvSpPr>
        <p:spPr>
          <a:xfrm>
            <a:off x="3200437" y="3429000"/>
            <a:ext cx="70622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</a:t>
            </a:r>
            <a:r>
              <a:rPr lang="tr-TR" sz="3200" b="1" dirty="0"/>
              <a:t>M</a:t>
            </a:r>
            <a:r>
              <a:rPr lang="en-US" sz="3200" b="1" dirty="0"/>
              <a:t> </a:t>
            </a:r>
            <a:r>
              <a:rPr lang="en-US" sz="3200" b="1" dirty="0" err="1"/>
              <a:t>Katmanı</a:t>
            </a:r>
            <a:r>
              <a:rPr lang="en-US" sz="3200" b="1" dirty="0"/>
              <a:t> </a:t>
            </a:r>
            <a:r>
              <a:rPr lang="en-US" sz="3200" b="1" dirty="0" err="1"/>
              <a:t>Tabloları</a:t>
            </a:r>
            <a:endParaRPr lang="en-US" sz="3200" b="1" dirty="0"/>
          </a:p>
          <a:p>
            <a:r>
              <a:rPr lang="en-US" sz="3200" b="1" dirty="0"/>
              <a:t>(</a:t>
            </a:r>
            <a:r>
              <a:rPr lang="en-US" sz="3200" b="1" dirty="0" err="1"/>
              <a:t>Geliştirme</a:t>
            </a:r>
            <a:r>
              <a:rPr lang="en-US" sz="3200" b="1" dirty="0"/>
              <a:t> </a:t>
            </a:r>
            <a:r>
              <a:rPr lang="en-US" sz="3200" b="1" dirty="0" err="1"/>
              <a:t>Yapılmayacaklar</a:t>
            </a:r>
            <a:r>
              <a:rPr lang="en-US" sz="3200" b="1" dirty="0"/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F06B79-8DAC-7E9D-248D-FF5C5A35B320}"/>
              </a:ext>
            </a:extLst>
          </p:cNvPr>
          <p:cNvSpPr txBox="1">
            <a:spLocks/>
          </p:cNvSpPr>
          <p:nvPr/>
        </p:nvSpPr>
        <p:spPr>
          <a:xfrm>
            <a:off x="3352837" y="2655026"/>
            <a:ext cx="5151634" cy="1040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INT.DW_CAT</a:t>
            </a:r>
          </a:p>
          <a:p>
            <a:r>
              <a:rPr lang="en-US" sz="2000" dirty="0"/>
              <a:t>INT.DW_PD</a:t>
            </a:r>
          </a:p>
        </p:txBody>
      </p:sp>
    </p:spTree>
    <p:extLst>
      <p:ext uri="{BB962C8B-B14F-4D97-AF65-F5344CB8AC3E}">
        <p14:creationId xmlns:p14="http://schemas.microsoft.com/office/powerpoint/2010/main" val="402295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2A5-9EA4-FBCB-D2BD-B399AD76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780D-DE96-919A-09F4-3310AAE0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685" y="1663430"/>
            <a:ext cx="10142740" cy="4706647"/>
          </a:xfrm>
        </p:spPr>
        <p:txBody>
          <a:bodyPr/>
          <a:lstStyle/>
          <a:p>
            <a:r>
              <a:rPr lang="tr-TR" dirty="0"/>
              <a:t>1- DW tablo mappinglerine göre DW tabloları oluşturulacak</a:t>
            </a:r>
          </a:p>
          <a:p>
            <a:pPr marL="0" indent="0">
              <a:buNone/>
            </a:pPr>
            <a:r>
              <a:rPr lang="tr-TR" dirty="0"/>
              <a:t>      DW tabloları truncate insert dolacak</a:t>
            </a:r>
          </a:p>
          <a:p>
            <a:r>
              <a:rPr lang="tr-TR" dirty="0"/>
              <a:t>2- DM tablo mappinglerine göre DM tabloları oluşturulacak</a:t>
            </a:r>
          </a:p>
          <a:p>
            <a:pPr marL="0" indent="0">
              <a:buNone/>
            </a:pPr>
            <a:r>
              <a:rPr lang="tr-TR" dirty="0"/>
              <a:t>      DIM tabloları truncate insert olacak.</a:t>
            </a:r>
          </a:p>
          <a:p>
            <a:pPr marL="0" indent="0">
              <a:buNone/>
            </a:pPr>
            <a:r>
              <a:rPr lang="tr-TR" dirty="0"/>
              <a:t>      FACT tablo append olarak (KM’de truncate false seçili olarak) ve DW Loan tablosuna LOAD_DT üzerinde filtre verilerek gün gün dolacak şekilde loop’lu bir package oluşturularak dolacak.</a:t>
            </a:r>
          </a:p>
          <a:p>
            <a:r>
              <a:rPr lang="tr-TR" dirty="0"/>
              <a:t>3- DW ve DM tablolarının kaynak sistem ile tutarlı data getirdiği test edilecek</a:t>
            </a:r>
          </a:p>
          <a:p>
            <a:r>
              <a:rPr lang="tr-TR" dirty="0"/>
              <a:t>4- Bir sonraki slayttaki star schema’nın oluştuğundan emin olunacak</a:t>
            </a:r>
          </a:p>
          <a:p>
            <a:r>
              <a:rPr lang="tr-TR" dirty="0"/>
              <a:t>5- Sonraki slaytta verilen rapor görseli elde edilecek şekilde </a:t>
            </a:r>
            <a:r>
              <a:rPr lang="tr-TR" dirty="0" err="1"/>
              <a:t>Power</a:t>
            </a:r>
            <a:r>
              <a:rPr lang="tr-TR" dirty="0"/>
              <a:t> BI üzerinde rapor oluşturulacak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3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E253-FF2F-93D1-D84A-A042710E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55" y="353523"/>
            <a:ext cx="8911687" cy="1280890"/>
          </a:xfrm>
        </p:spPr>
        <p:txBody>
          <a:bodyPr/>
          <a:lstStyle/>
          <a:p>
            <a:r>
              <a:rPr lang="tr-TR" dirty="0"/>
              <a:t>STAR SCHEMA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51A9B-0B7D-E3BE-B1BA-93559909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62" y="1032401"/>
            <a:ext cx="6316825" cy="57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E2EC-CCEA-1FA9-C6D0-1EC82DB4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ODI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8AB31-B00D-47ED-2F43-9B3D1AB22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291" y="1437591"/>
            <a:ext cx="3724072" cy="4796300"/>
          </a:xfrm>
        </p:spPr>
      </p:pic>
      <p:pic>
        <p:nvPicPr>
          <p:cNvPr id="1026" name="Picture 1">
            <a:extLst>
              <a:ext uri="{FF2B5EF4-FFF2-40B4-BE49-F238E27FC236}">
                <a16:creationId xmlns:a16="http://schemas.microsoft.com/office/drawing/2014/main" id="{D954316B-1996-AC7B-FD7E-BBB7079F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1437591"/>
            <a:ext cx="4489415" cy="479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54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F653-FC0F-E087-0348-D4B5A4BD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DW Paketi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41724-15B5-4B59-FC55-25682090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74" y="1399154"/>
            <a:ext cx="10351003" cy="4289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D2408-3DA5-C6A2-230B-A953D509E80C}"/>
              </a:ext>
            </a:extLst>
          </p:cNvPr>
          <p:cNvSpPr txBox="1"/>
          <p:nvPr/>
        </p:nvSpPr>
        <p:spPr>
          <a:xfrm>
            <a:off x="1451853" y="5971244"/>
            <a:ext cx="1051316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DW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Paketinde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DW_EXG_RATE, DW_IDV_LOAN_CTR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DW_IDV_APP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tablolarının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DW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tablolarının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çalışmasını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beklesi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gerekmektedir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nedenle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OdiWaitForChildSession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parametresi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eklenecek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988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C3A-05A8-9287-BC59-F98A42CA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DM Paketi</a:t>
            </a:r>
            <a:endParaRPr lang="en-US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A4A7D581-13B4-EA51-578D-8F4B84FE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80" y="1264555"/>
            <a:ext cx="9204263" cy="444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F0227A-9CB6-FFCE-6CE6-751994BC2E4B}"/>
              </a:ext>
            </a:extLst>
          </p:cNvPr>
          <p:cNvSpPr txBox="1"/>
          <p:nvPr/>
        </p:nvSpPr>
        <p:spPr>
          <a:xfrm>
            <a:off x="1451853" y="5971244"/>
            <a:ext cx="1051316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Paketindeki işler birbirlerinden bağımsız oldukları için paralel çalışabilir. </a:t>
            </a:r>
            <a:r>
              <a:rPr lang="tr-T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Asynchonous</a:t>
            </a:r>
            <a:r>
              <a:rPr lang="tr-T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 seçilecek.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2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88393477-3A28-A56B-DA3A-CCDC58361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45" y="51270"/>
            <a:ext cx="5943600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1F9C83-50A1-A54C-D64D-891A5934FB47}"/>
              </a:ext>
            </a:extLst>
          </p:cNvPr>
          <p:cNvSpPr txBox="1"/>
          <p:nvPr/>
        </p:nvSpPr>
        <p:spPr>
          <a:xfrm>
            <a:off x="1228928" y="4188295"/>
            <a:ext cx="10963072" cy="2669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Birinci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V_ETL_DATE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hangi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tarih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paketimizi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çalıştıracağımızı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belirteceğimiz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decleare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seçilecek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senaryosu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çalıştırılırken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dışarıdan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tarih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girilecek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Birinci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V_COUNTER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değişkeni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döngünün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başlangıç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değerini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vereceğimiz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değişken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İkinci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V_COUNTER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değişkeninde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değerin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kaçar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kaçar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artacağını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belirtilecek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Birer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birer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artması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gerekiyor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Üçüncü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V_COUNTER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değişkeninde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döngünün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hangi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değere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gelince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biteceği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belirtilecek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Kredi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verimizde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haziran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ayının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ilk 7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günü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olduğu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buna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belirtebilirsiniz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İkinci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V_ETL_DATE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değişkeni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döngü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devam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ettikçe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sonraki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günü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etmek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istediğimiz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V_ETL_DATE + 1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değerini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alacak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set variable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seçilecek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Döngü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bittikten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gidilen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son V_ETL_DATE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değişkenin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refresh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olmasını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sağlamak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eklencek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Tipi Refresh variable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olacak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39E43-5D08-7823-839E-91B43E88AEA3}"/>
              </a:ext>
            </a:extLst>
          </p:cNvPr>
          <p:cNvSpPr txBox="1"/>
          <p:nvPr/>
        </p:nvSpPr>
        <p:spPr>
          <a:xfrm>
            <a:off x="541508" y="1463476"/>
            <a:ext cx="405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FACT_IDV_LOAN_CONTRACT PACKAGE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78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2194</TotalTime>
  <Words>656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Kaynak Tablo Listesi</vt:lpstr>
      <vt:lpstr>DM Katmanı Tabloları</vt:lpstr>
      <vt:lpstr>PowerPoint Presentation</vt:lpstr>
      <vt:lpstr>PROJE</vt:lpstr>
      <vt:lpstr>STAR SCHEMA</vt:lpstr>
      <vt:lpstr>ODI</vt:lpstr>
      <vt:lpstr>DW Paketi</vt:lpstr>
      <vt:lpstr>DM Paketi</vt:lpstr>
      <vt:lpstr>PowerPoint Presentation</vt:lpstr>
      <vt:lpstr>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EYLUL MUFETTISOGLU</dc:creator>
  <cp:lastModifiedBy>EMRE USTA</cp:lastModifiedBy>
  <cp:revision>50</cp:revision>
  <dcterms:created xsi:type="dcterms:W3CDTF">2022-06-24T10:30:46Z</dcterms:created>
  <dcterms:modified xsi:type="dcterms:W3CDTF">2024-07-15T19:14:35Z</dcterms:modified>
</cp:coreProperties>
</file>