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Canva Sans 1" charset="1" panose="020B0503030501040103"/>
      <p:regular r:id="rId23"/>
    </p:embeddedFont>
    <p:embeddedFont>
      <p:font typeface="Codec Pro ExtraBold" charset="1" panose="00000700000000000000"/>
      <p:regular r:id="rId24"/>
    </p:embeddedFont>
    <p:embeddedFont>
      <p:font typeface="Canva Sans 2" charset="1" panose="020B0503030501040103"/>
      <p:regular r:id="rId25"/>
    </p:embeddedFont>
    <p:embeddedFont>
      <p:font typeface="Canva Sans 1 Bold" charset="1" panose="020B0803030501040103"/>
      <p:regular r:id="rId26"/>
    </p:embeddedFont>
    <p:embeddedFont>
      <p:font typeface="Arimo Bold" charset="1" panose="020B0704020202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4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44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46.png" Type="http://schemas.openxmlformats.org/officeDocument/2006/relationships/image"/><Relationship Id="rId5" Target="../media/image47.pn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48.png" Type="http://schemas.openxmlformats.org/officeDocument/2006/relationships/image"/><Relationship Id="rId7" Target="../media/image4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4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5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30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png" Type="http://schemas.openxmlformats.org/officeDocument/2006/relationships/image"/><Relationship Id="rId12" Target="../media/image37.png" Type="http://schemas.openxmlformats.org/officeDocument/2006/relationships/image"/><Relationship Id="rId13" Target="../media/image38.pn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Relationship Id="rId8" Target="../media/image33.png" Type="http://schemas.openxmlformats.org/officeDocument/2006/relationships/image"/><Relationship Id="rId9" Target="../media/image3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87100" y="3086100"/>
            <a:ext cx="7200900" cy="7200900"/>
          </a:xfrm>
          <a:custGeom>
            <a:avLst/>
            <a:gdLst/>
            <a:ahLst/>
            <a:cxnLst/>
            <a:rect r="r" b="b" t="t" l="l"/>
            <a:pathLst>
              <a:path h="7200900" w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27021" y="2447607"/>
            <a:ext cx="1276987" cy="1276987"/>
          </a:xfrm>
          <a:custGeom>
            <a:avLst/>
            <a:gdLst/>
            <a:ahLst/>
            <a:cxnLst/>
            <a:rect r="r" b="b" t="t" l="l"/>
            <a:pathLst>
              <a:path h="1276987" w="1276987">
                <a:moveTo>
                  <a:pt x="0" y="0"/>
                </a:moveTo>
                <a:lnTo>
                  <a:pt x="1276987" y="0"/>
                </a:lnTo>
                <a:lnTo>
                  <a:pt x="1276987" y="1276986"/>
                </a:lnTo>
                <a:lnTo>
                  <a:pt x="0" y="1276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20864" y="1427539"/>
            <a:ext cx="482144" cy="467032"/>
          </a:xfrm>
          <a:custGeom>
            <a:avLst/>
            <a:gdLst/>
            <a:ahLst/>
            <a:cxnLst/>
            <a:rect r="r" b="b" t="t" l="l"/>
            <a:pathLst>
              <a:path h="467032" w="482144">
                <a:moveTo>
                  <a:pt x="0" y="0"/>
                </a:moveTo>
                <a:lnTo>
                  <a:pt x="482145" y="0"/>
                </a:lnTo>
                <a:lnTo>
                  <a:pt x="482145" y="467031"/>
                </a:lnTo>
                <a:lnTo>
                  <a:pt x="0" y="4670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682761">
            <a:off x="-1383321" y="-18594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719876" y="8475126"/>
            <a:ext cx="2935988" cy="798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0"/>
              </a:lnSpc>
            </a:pPr>
            <a:r>
              <a:rPr lang="en-US" sz="2214" spc="110">
                <a:solidFill>
                  <a:srgbClr val="FFFFFF"/>
                </a:solidFill>
                <a:latin typeface="Canva Sans 1"/>
                <a:ea typeface="Canva Sans 1"/>
                <a:cs typeface="Canva Sans 1"/>
                <a:sym typeface="Canva Sans 1"/>
              </a:rPr>
              <a:t>Presented By: Master of Queries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7682761">
            <a:off x="14146738" y="8589103"/>
            <a:ext cx="631420" cy="631420"/>
          </a:xfrm>
          <a:custGeom>
            <a:avLst/>
            <a:gdLst/>
            <a:ahLst/>
            <a:cxnLst/>
            <a:rect r="r" b="b" t="t" l="l"/>
            <a:pathLst>
              <a:path h="631420" w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785865" y="1220136"/>
            <a:ext cx="3869999" cy="1769091"/>
          </a:xfrm>
          <a:custGeom>
            <a:avLst/>
            <a:gdLst/>
            <a:ahLst/>
            <a:cxnLst/>
            <a:rect r="r" b="b" t="t" l="l"/>
            <a:pathLst>
              <a:path h="1769091" w="3869999">
                <a:moveTo>
                  <a:pt x="0" y="0"/>
                </a:moveTo>
                <a:lnTo>
                  <a:pt x="3869999" y="0"/>
                </a:lnTo>
                <a:lnTo>
                  <a:pt x="3869999" y="1769091"/>
                </a:lnTo>
                <a:lnTo>
                  <a:pt x="0" y="176909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-10044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22956" y="6564251"/>
            <a:ext cx="8883055" cy="69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6"/>
              </a:lnSpc>
            </a:pPr>
            <a:r>
              <a:rPr lang="en-US" sz="4230" spc="287">
                <a:solidFill>
                  <a:srgbClr val="F3500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Intellicamp 2024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2956" y="2798727"/>
            <a:ext cx="8883055" cy="394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7"/>
              </a:lnSpc>
            </a:pPr>
            <a:r>
              <a:rPr lang="en-US" sz="12372" spc="841">
                <a:solidFill>
                  <a:srgbClr val="00000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Proje</a:t>
            </a:r>
          </a:p>
          <a:p>
            <a:pPr algn="l">
              <a:lnSpc>
                <a:spcPts val="14847"/>
              </a:lnSpc>
            </a:pPr>
            <a:r>
              <a:rPr lang="en-US" sz="12372" spc="841">
                <a:solidFill>
                  <a:srgbClr val="00000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Sunum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05414" y="-3741011"/>
            <a:ext cx="10901093" cy="10901093"/>
          </a:xfrm>
          <a:custGeom>
            <a:avLst/>
            <a:gdLst/>
            <a:ahLst/>
            <a:cxnLst/>
            <a:rect r="r" b="b" t="t" l="l"/>
            <a:pathLst>
              <a:path h="10901093" w="10901093">
                <a:moveTo>
                  <a:pt x="0" y="0"/>
                </a:moveTo>
                <a:lnTo>
                  <a:pt x="10901093" y="0"/>
                </a:lnTo>
                <a:lnTo>
                  <a:pt x="10901093" y="10901092"/>
                </a:lnTo>
                <a:lnTo>
                  <a:pt x="0" y="10901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35306" y="8594810"/>
            <a:ext cx="4769224" cy="2384612"/>
          </a:xfrm>
          <a:custGeom>
            <a:avLst/>
            <a:gdLst/>
            <a:ahLst/>
            <a:cxnLst/>
            <a:rect r="r" b="b" t="t" l="l"/>
            <a:pathLst>
              <a:path h="2384612" w="4769224">
                <a:moveTo>
                  <a:pt x="0" y="0"/>
                </a:moveTo>
                <a:lnTo>
                  <a:pt x="4769224" y="0"/>
                </a:lnTo>
                <a:lnTo>
                  <a:pt x="4769224" y="2384612"/>
                </a:lnTo>
                <a:lnTo>
                  <a:pt x="0" y="23846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9657" y="564643"/>
            <a:ext cx="8358909" cy="4442956"/>
          </a:xfrm>
          <a:custGeom>
            <a:avLst/>
            <a:gdLst/>
            <a:ahLst/>
            <a:cxnLst/>
            <a:rect r="r" b="b" t="t" l="l"/>
            <a:pathLst>
              <a:path h="4442956" w="8358909">
                <a:moveTo>
                  <a:pt x="0" y="0"/>
                </a:moveTo>
                <a:lnTo>
                  <a:pt x="8358909" y="0"/>
                </a:lnTo>
                <a:lnTo>
                  <a:pt x="8358909" y="4442956"/>
                </a:lnTo>
                <a:lnTo>
                  <a:pt x="0" y="44429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32" t="-16415" r="-2641" b="-305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71539" y="5686758"/>
            <a:ext cx="12544922" cy="4442926"/>
          </a:xfrm>
          <a:custGeom>
            <a:avLst/>
            <a:gdLst/>
            <a:ahLst/>
            <a:cxnLst/>
            <a:rect r="r" b="b" t="t" l="l"/>
            <a:pathLst>
              <a:path h="4442926" w="12544922">
                <a:moveTo>
                  <a:pt x="0" y="0"/>
                </a:moveTo>
                <a:lnTo>
                  <a:pt x="12544922" y="0"/>
                </a:lnTo>
                <a:lnTo>
                  <a:pt x="12544922" y="4442926"/>
                </a:lnTo>
                <a:lnTo>
                  <a:pt x="0" y="44429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5208" r="-3399" b="-1210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9657" y="517018"/>
            <a:ext cx="259645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DM_DIM_CUSTOMER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71539" y="5639133"/>
            <a:ext cx="565852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DM_FACT_IDV_LOAN_CONTRACT_SUMMARY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3640" y="1607237"/>
            <a:ext cx="1916008" cy="17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"/>
              </a:lnSpc>
            </a:pPr>
            <a:r>
              <a:rPr lang="en-US" sz="100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Customer Segment Description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19889" y="926402"/>
            <a:ext cx="1673877" cy="17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"/>
              </a:lnSpc>
            </a:pPr>
            <a:r>
              <a:rPr lang="en-US" sz="100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Customer Type Description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38650" y="462344"/>
            <a:ext cx="1025692" cy="17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"/>
              </a:lnSpc>
            </a:pPr>
            <a:r>
              <a:rPr lang="en-US" sz="100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Customer Status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35306" y="8594810"/>
            <a:ext cx="4769224" cy="2384612"/>
          </a:xfrm>
          <a:custGeom>
            <a:avLst/>
            <a:gdLst/>
            <a:ahLst/>
            <a:cxnLst/>
            <a:rect r="r" b="b" t="t" l="l"/>
            <a:pathLst>
              <a:path h="2384612" w="4769224">
                <a:moveTo>
                  <a:pt x="0" y="0"/>
                </a:moveTo>
                <a:lnTo>
                  <a:pt x="4769224" y="0"/>
                </a:lnTo>
                <a:lnTo>
                  <a:pt x="4769224" y="2384612"/>
                </a:lnTo>
                <a:lnTo>
                  <a:pt x="0" y="2384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32337" y="-3741011"/>
            <a:ext cx="9274170" cy="9274170"/>
          </a:xfrm>
          <a:custGeom>
            <a:avLst/>
            <a:gdLst/>
            <a:ahLst/>
            <a:cxnLst/>
            <a:rect r="r" b="b" t="t" l="l"/>
            <a:pathLst>
              <a:path h="9274170" w="9274170">
                <a:moveTo>
                  <a:pt x="0" y="0"/>
                </a:moveTo>
                <a:lnTo>
                  <a:pt x="9274170" y="0"/>
                </a:lnTo>
                <a:lnTo>
                  <a:pt x="9274170" y="9274170"/>
                </a:lnTo>
                <a:lnTo>
                  <a:pt x="0" y="92741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7037" y="1126022"/>
            <a:ext cx="9038550" cy="4407136"/>
          </a:xfrm>
          <a:custGeom>
            <a:avLst/>
            <a:gdLst/>
            <a:ahLst/>
            <a:cxnLst/>
            <a:rect r="r" b="b" t="t" l="l"/>
            <a:pathLst>
              <a:path h="4407136" w="9038550">
                <a:moveTo>
                  <a:pt x="0" y="0"/>
                </a:moveTo>
                <a:lnTo>
                  <a:pt x="9038550" y="0"/>
                </a:lnTo>
                <a:lnTo>
                  <a:pt x="9038550" y="4407137"/>
                </a:lnTo>
                <a:lnTo>
                  <a:pt x="0" y="44071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4292" t="-27647" r="-18683" b="-2813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452711" y="6184606"/>
            <a:ext cx="10268401" cy="3967495"/>
          </a:xfrm>
          <a:custGeom>
            <a:avLst/>
            <a:gdLst/>
            <a:ahLst/>
            <a:cxnLst/>
            <a:rect r="r" b="b" t="t" l="l"/>
            <a:pathLst>
              <a:path h="3967495" w="10268401">
                <a:moveTo>
                  <a:pt x="0" y="0"/>
                </a:moveTo>
                <a:lnTo>
                  <a:pt x="10268402" y="0"/>
                </a:lnTo>
                <a:lnTo>
                  <a:pt x="10268402" y="3967495"/>
                </a:lnTo>
                <a:lnTo>
                  <a:pt x="0" y="39674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6421" t="-28053" r="-19646" b="-5965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7037" y="697636"/>
            <a:ext cx="174977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PKG_DW_ALL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52711" y="5740559"/>
            <a:ext cx="232841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PKG_DM_DIM_ALL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35306" y="8594810"/>
            <a:ext cx="4769224" cy="2384612"/>
          </a:xfrm>
          <a:custGeom>
            <a:avLst/>
            <a:gdLst/>
            <a:ahLst/>
            <a:cxnLst/>
            <a:rect r="r" b="b" t="t" l="l"/>
            <a:pathLst>
              <a:path h="2384612" w="4769224">
                <a:moveTo>
                  <a:pt x="0" y="0"/>
                </a:moveTo>
                <a:lnTo>
                  <a:pt x="4769224" y="0"/>
                </a:lnTo>
                <a:lnTo>
                  <a:pt x="4769224" y="2384612"/>
                </a:lnTo>
                <a:lnTo>
                  <a:pt x="0" y="2384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32337" y="-3741011"/>
            <a:ext cx="9274170" cy="9274170"/>
          </a:xfrm>
          <a:custGeom>
            <a:avLst/>
            <a:gdLst/>
            <a:ahLst/>
            <a:cxnLst/>
            <a:rect r="r" b="b" t="t" l="l"/>
            <a:pathLst>
              <a:path h="9274170" w="9274170">
                <a:moveTo>
                  <a:pt x="0" y="0"/>
                </a:moveTo>
                <a:lnTo>
                  <a:pt x="9274170" y="0"/>
                </a:lnTo>
                <a:lnTo>
                  <a:pt x="9274170" y="9274170"/>
                </a:lnTo>
                <a:lnTo>
                  <a:pt x="0" y="92741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33918" y="1637749"/>
            <a:ext cx="9987375" cy="8064410"/>
          </a:xfrm>
          <a:custGeom>
            <a:avLst/>
            <a:gdLst/>
            <a:ahLst/>
            <a:cxnLst/>
            <a:rect r="r" b="b" t="t" l="l"/>
            <a:pathLst>
              <a:path h="8064410" w="9987375">
                <a:moveTo>
                  <a:pt x="0" y="0"/>
                </a:moveTo>
                <a:lnTo>
                  <a:pt x="9987375" y="0"/>
                </a:lnTo>
                <a:lnTo>
                  <a:pt x="9987375" y="8064410"/>
                </a:lnTo>
                <a:lnTo>
                  <a:pt x="0" y="80644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4367" t="-12907" r="-48238" b="-553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81075"/>
            <a:ext cx="629349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PKG-DM_FACT_IDV_LOAN_CONTRACT_SUMMARY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35306" y="8594810"/>
            <a:ext cx="4769224" cy="2384612"/>
          </a:xfrm>
          <a:custGeom>
            <a:avLst/>
            <a:gdLst/>
            <a:ahLst/>
            <a:cxnLst/>
            <a:rect r="r" b="b" t="t" l="l"/>
            <a:pathLst>
              <a:path h="2384612" w="4769224">
                <a:moveTo>
                  <a:pt x="0" y="0"/>
                </a:moveTo>
                <a:lnTo>
                  <a:pt x="4769224" y="0"/>
                </a:lnTo>
                <a:lnTo>
                  <a:pt x="4769224" y="2384612"/>
                </a:lnTo>
                <a:lnTo>
                  <a:pt x="0" y="2384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01199" y="190818"/>
            <a:ext cx="13468222" cy="8809481"/>
          </a:xfrm>
          <a:custGeom>
            <a:avLst/>
            <a:gdLst/>
            <a:ahLst/>
            <a:cxnLst/>
            <a:rect r="r" b="b" t="t" l="l"/>
            <a:pathLst>
              <a:path h="8809481" w="13468222">
                <a:moveTo>
                  <a:pt x="0" y="0"/>
                </a:moveTo>
                <a:lnTo>
                  <a:pt x="13468223" y="0"/>
                </a:lnTo>
                <a:lnTo>
                  <a:pt x="13468223" y="8809482"/>
                </a:lnTo>
                <a:lnTo>
                  <a:pt x="0" y="88094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8929" y="-1094605"/>
            <a:ext cx="9274170" cy="9274170"/>
          </a:xfrm>
          <a:custGeom>
            <a:avLst/>
            <a:gdLst/>
            <a:ahLst/>
            <a:cxnLst/>
            <a:rect r="r" b="b" t="t" l="l"/>
            <a:pathLst>
              <a:path h="9274170" w="9274170">
                <a:moveTo>
                  <a:pt x="0" y="0"/>
                </a:moveTo>
                <a:lnTo>
                  <a:pt x="9274170" y="0"/>
                </a:lnTo>
                <a:lnTo>
                  <a:pt x="9274170" y="9274170"/>
                </a:lnTo>
                <a:lnTo>
                  <a:pt x="0" y="92741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72832" y="9361638"/>
            <a:ext cx="7327742" cy="495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2"/>
              </a:lnSpc>
              <a:spcBef>
                <a:spcPct val="0"/>
              </a:spcBef>
            </a:pPr>
            <a:r>
              <a:rPr lang="en-US" sz="284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Star Schema of Loan Summary Dashboard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9467" y="1747800"/>
            <a:ext cx="13969882" cy="8039316"/>
          </a:xfrm>
          <a:custGeom>
            <a:avLst/>
            <a:gdLst/>
            <a:ahLst/>
            <a:cxnLst/>
            <a:rect r="r" b="b" t="t" l="l"/>
            <a:pathLst>
              <a:path h="8039316" w="13969882">
                <a:moveTo>
                  <a:pt x="0" y="0"/>
                </a:moveTo>
                <a:lnTo>
                  <a:pt x="13969882" y="0"/>
                </a:lnTo>
                <a:lnTo>
                  <a:pt x="13969882" y="8039316"/>
                </a:lnTo>
                <a:lnTo>
                  <a:pt x="0" y="8039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62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35306" y="8594810"/>
            <a:ext cx="4769224" cy="2384612"/>
          </a:xfrm>
          <a:custGeom>
            <a:avLst/>
            <a:gdLst/>
            <a:ahLst/>
            <a:cxnLst/>
            <a:rect r="r" b="b" t="t" l="l"/>
            <a:pathLst>
              <a:path h="2384612" w="4769224">
                <a:moveTo>
                  <a:pt x="0" y="0"/>
                </a:moveTo>
                <a:lnTo>
                  <a:pt x="4769224" y="0"/>
                </a:lnTo>
                <a:lnTo>
                  <a:pt x="4769224" y="2384612"/>
                </a:lnTo>
                <a:lnTo>
                  <a:pt x="0" y="2384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32337" y="-3741011"/>
            <a:ext cx="9274170" cy="9274170"/>
          </a:xfrm>
          <a:custGeom>
            <a:avLst/>
            <a:gdLst/>
            <a:ahLst/>
            <a:cxnLst/>
            <a:rect r="r" b="b" t="t" l="l"/>
            <a:pathLst>
              <a:path h="9274170" w="9274170">
                <a:moveTo>
                  <a:pt x="0" y="0"/>
                </a:moveTo>
                <a:lnTo>
                  <a:pt x="9274170" y="0"/>
                </a:lnTo>
                <a:lnTo>
                  <a:pt x="9274170" y="9274170"/>
                </a:lnTo>
                <a:lnTo>
                  <a:pt x="0" y="92741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35306" y="8594810"/>
            <a:ext cx="4769224" cy="2384612"/>
          </a:xfrm>
          <a:custGeom>
            <a:avLst/>
            <a:gdLst/>
            <a:ahLst/>
            <a:cxnLst/>
            <a:rect r="r" b="b" t="t" l="l"/>
            <a:pathLst>
              <a:path h="2384612" w="4769224">
                <a:moveTo>
                  <a:pt x="0" y="0"/>
                </a:moveTo>
                <a:lnTo>
                  <a:pt x="4769224" y="0"/>
                </a:lnTo>
                <a:lnTo>
                  <a:pt x="4769224" y="2384612"/>
                </a:lnTo>
                <a:lnTo>
                  <a:pt x="0" y="2384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3372" y="896074"/>
            <a:ext cx="8034982" cy="4845712"/>
          </a:xfrm>
          <a:custGeom>
            <a:avLst/>
            <a:gdLst/>
            <a:ahLst/>
            <a:cxnLst/>
            <a:rect r="r" b="b" t="t" l="l"/>
            <a:pathLst>
              <a:path h="4845712" w="8034982">
                <a:moveTo>
                  <a:pt x="0" y="0"/>
                </a:moveTo>
                <a:lnTo>
                  <a:pt x="8034982" y="0"/>
                </a:lnTo>
                <a:lnTo>
                  <a:pt x="8034982" y="4845712"/>
                </a:lnTo>
                <a:lnTo>
                  <a:pt x="0" y="48457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04163" y="3633305"/>
            <a:ext cx="8455137" cy="5900081"/>
          </a:xfrm>
          <a:custGeom>
            <a:avLst/>
            <a:gdLst/>
            <a:ahLst/>
            <a:cxnLst/>
            <a:rect r="r" b="b" t="t" l="l"/>
            <a:pathLst>
              <a:path h="5900081" w="8455137">
                <a:moveTo>
                  <a:pt x="0" y="0"/>
                </a:moveTo>
                <a:lnTo>
                  <a:pt x="8455137" y="0"/>
                </a:lnTo>
                <a:lnTo>
                  <a:pt x="8455137" y="5900081"/>
                </a:lnTo>
                <a:lnTo>
                  <a:pt x="0" y="59000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32337" y="-3741011"/>
            <a:ext cx="9274170" cy="9274170"/>
          </a:xfrm>
          <a:custGeom>
            <a:avLst/>
            <a:gdLst/>
            <a:ahLst/>
            <a:cxnLst/>
            <a:rect r="r" b="b" t="t" l="l"/>
            <a:pathLst>
              <a:path h="9274170" w="9274170">
                <a:moveTo>
                  <a:pt x="0" y="0"/>
                </a:moveTo>
                <a:lnTo>
                  <a:pt x="9274170" y="0"/>
                </a:lnTo>
                <a:lnTo>
                  <a:pt x="9274170" y="9274170"/>
                </a:lnTo>
                <a:lnTo>
                  <a:pt x="0" y="92741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35306" y="8594810"/>
            <a:ext cx="4769224" cy="2384612"/>
          </a:xfrm>
          <a:custGeom>
            <a:avLst/>
            <a:gdLst/>
            <a:ahLst/>
            <a:cxnLst/>
            <a:rect r="r" b="b" t="t" l="l"/>
            <a:pathLst>
              <a:path h="2384612" w="4769224">
                <a:moveTo>
                  <a:pt x="0" y="0"/>
                </a:moveTo>
                <a:lnTo>
                  <a:pt x="4769224" y="0"/>
                </a:lnTo>
                <a:lnTo>
                  <a:pt x="4769224" y="2384612"/>
                </a:lnTo>
                <a:lnTo>
                  <a:pt x="0" y="2384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32337" y="-3741011"/>
            <a:ext cx="9274170" cy="9274170"/>
          </a:xfrm>
          <a:custGeom>
            <a:avLst/>
            <a:gdLst/>
            <a:ahLst/>
            <a:cxnLst/>
            <a:rect r="r" b="b" t="t" l="l"/>
            <a:pathLst>
              <a:path h="9274170" w="9274170">
                <a:moveTo>
                  <a:pt x="0" y="0"/>
                </a:moveTo>
                <a:lnTo>
                  <a:pt x="9274170" y="0"/>
                </a:lnTo>
                <a:lnTo>
                  <a:pt x="9274170" y="9274170"/>
                </a:lnTo>
                <a:lnTo>
                  <a:pt x="0" y="92741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406" y="109714"/>
            <a:ext cx="8880169" cy="4511469"/>
          </a:xfrm>
          <a:custGeom>
            <a:avLst/>
            <a:gdLst/>
            <a:ahLst/>
            <a:cxnLst/>
            <a:rect r="r" b="b" t="t" l="l"/>
            <a:pathLst>
              <a:path h="4511469" w="8880169">
                <a:moveTo>
                  <a:pt x="0" y="0"/>
                </a:moveTo>
                <a:lnTo>
                  <a:pt x="8880169" y="0"/>
                </a:lnTo>
                <a:lnTo>
                  <a:pt x="8880169" y="4511469"/>
                </a:lnTo>
                <a:lnTo>
                  <a:pt x="0" y="45114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307844" y="5286375"/>
            <a:ext cx="9782221" cy="4862729"/>
          </a:xfrm>
          <a:custGeom>
            <a:avLst/>
            <a:gdLst/>
            <a:ahLst/>
            <a:cxnLst/>
            <a:rect r="r" b="b" t="t" l="l"/>
            <a:pathLst>
              <a:path h="4862729" w="9782221">
                <a:moveTo>
                  <a:pt x="0" y="0"/>
                </a:moveTo>
                <a:lnTo>
                  <a:pt x="9782222" y="0"/>
                </a:lnTo>
                <a:lnTo>
                  <a:pt x="9782222" y="4862729"/>
                </a:lnTo>
                <a:lnTo>
                  <a:pt x="0" y="48627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40825" y="1294132"/>
            <a:ext cx="12785508" cy="8492984"/>
          </a:xfrm>
          <a:custGeom>
            <a:avLst/>
            <a:gdLst/>
            <a:ahLst/>
            <a:cxnLst/>
            <a:rect r="r" b="b" t="t" l="l"/>
            <a:pathLst>
              <a:path h="8492984" w="12785508">
                <a:moveTo>
                  <a:pt x="0" y="0"/>
                </a:moveTo>
                <a:lnTo>
                  <a:pt x="12785508" y="0"/>
                </a:lnTo>
                <a:lnTo>
                  <a:pt x="12785508" y="8492984"/>
                </a:lnTo>
                <a:lnTo>
                  <a:pt x="0" y="8492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35306" y="8594810"/>
            <a:ext cx="4769224" cy="2384612"/>
          </a:xfrm>
          <a:custGeom>
            <a:avLst/>
            <a:gdLst/>
            <a:ahLst/>
            <a:cxnLst/>
            <a:rect r="r" b="b" t="t" l="l"/>
            <a:pathLst>
              <a:path h="2384612" w="4769224">
                <a:moveTo>
                  <a:pt x="0" y="0"/>
                </a:moveTo>
                <a:lnTo>
                  <a:pt x="4769224" y="0"/>
                </a:lnTo>
                <a:lnTo>
                  <a:pt x="4769224" y="2384612"/>
                </a:lnTo>
                <a:lnTo>
                  <a:pt x="0" y="2384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32337" y="-3741011"/>
            <a:ext cx="9274170" cy="9274170"/>
          </a:xfrm>
          <a:custGeom>
            <a:avLst/>
            <a:gdLst/>
            <a:ahLst/>
            <a:cxnLst/>
            <a:rect r="r" b="b" t="t" l="l"/>
            <a:pathLst>
              <a:path h="9274170" w="9274170">
                <a:moveTo>
                  <a:pt x="0" y="0"/>
                </a:moveTo>
                <a:lnTo>
                  <a:pt x="9274170" y="0"/>
                </a:lnTo>
                <a:lnTo>
                  <a:pt x="9274170" y="9274170"/>
                </a:lnTo>
                <a:lnTo>
                  <a:pt x="0" y="92741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31898" y="1102911"/>
            <a:ext cx="8709394" cy="4040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2"/>
              </a:lnSpc>
            </a:pPr>
            <a:r>
              <a:rPr lang="en-US" sz="3271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1.ELT(ODI) Aşaması </a:t>
            </a:r>
          </a:p>
          <a:p>
            <a:pPr algn="l">
              <a:lnSpc>
                <a:spcPts val="5332"/>
              </a:lnSpc>
            </a:pPr>
            <a:r>
              <a:rPr lang="en-US" sz="3271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– Dw mapping + package </a:t>
            </a:r>
          </a:p>
          <a:p>
            <a:pPr algn="l">
              <a:lnSpc>
                <a:spcPts val="5332"/>
              </a:lnSpc>
            </a:pPr>
            <a:r>
              <a:rPr lang="en-US" sz="3271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– Dm mapping + package </a:t>
            </a:r>
          </a:p>
          <a:p>
            <a:pPr algn="l">
              <a:lnSpc>
                <a:spcPts val="5332"/>
              </a:lnSpc>
            </a:pPr>
            <a:r>
              <a:rPr lang="en-US" sz="3271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– Fact mapping + package </a:t>
            </a:r>
          </a:p>
          <a:p>
            <a:pPr algn="l">
              <a:lnSpc>
                <a:spcPts val="5332"/>
              </a:lnSpc>
              <a:spcBef>
                <a:spcPct val="0"/>
              </a:spcBef>
            </a:pPr>
            <a:r>
              <a:rPr lang="en-US" sz="3271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– Her mapping ve packageların kontrol edilmesi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148567" y="3659165"/>
            <a:ext cx="4122555" cy="864127"/>
            <a:chOff x="0" y="0"/>
            <a:chExt cx="1085776" cy="2275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5776" cy="227589"/>
            </a:xfrm>
            <a:custGeom>
              <a:avLst/>
              <a:gdLst/>
              <a:ahLst/>
              <a:cxnLst/>
              <a:rect r="r" b="b" t="t" l="l"/>
              <a:pathLst>
                <a:path h="227589" w="1085776">
                  <a:moveTo>
                    <a:pt x="46949" y="0"/>
                  </a:moveTo>
                  <a:lnTo>
                    <a:pt x="1038827" y="0"/>
                  </a:lnTo>
                  <a:cubicBezTo>
                    <a:pt x="1051279" y="0"/>
                    <a:pt x="1063220" y="4946"/>
                    <a:pt x="1072025" y="13751"/>
                  </a:cubicBezTo>
                  <a:cubicBezTo>
                    <a:pt x="1080830" y="22555"/>
                    <a:pt x="1085776" y="34497"/>
                    <a:pt x="1085776" y="46949"/>
                  </a:cubicBezTo>
                  <a:lnTo>
                    <a:pt x="1085776" y="180641"/>
                  </a:lnTo>
                  <a:cubicBezTo>
                    <a:pt x="1085776" y="193092"/>
                    <a:pt x="1080830" y="205034"/>
                    <a:pt x="1072025" y="213838"/>
                  </a:cubicBezTo>
                  <a:cubicBezTo>
                    <a:pt x="1063220" y="222643"/>
                    <a:pt x="1051279" y="227589"/>
                    <a:pt x="1038827" y="227589"/>
                  </a:cubicBezTo>
                  <a:lnTo>
                    <a:pt x="46949" y="227589"/>
                  </a:lnTo>
                  <a:cubicBezTo>
                    <a:pt x="34497" y="227589"/>
                    <a:pt x="22555" y="222643"/>
                    <a:pt x="13751" y="213838"/>
                  </a:cubicBezTo>
                  <a:cubicBezTo>
                    <a:pt x="4946" y="205034"/>
                    <a:pt x="0" y="193092"/>
                    <a:pt x="0" y="180641"/>
                  </a:cubicBezTo>
                  <a:lnTo>
                    <a:pt x="0" y="46949"/>
                  </a:lnTo>
                  <a:cubicBezTo>
                    <a:pt x="0" y="34497"/>
                    <a:pt x="4946" y="22555"/>
                    <a:pt x="13751" y="13751"/>
                  </a:cubicBezTo>
                  <a:cubicBezTo>
                    <a:pt x="22555" y="4946"/>
                    <a:pt x="34497" y="0"/>
                    <a:pt x="46949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1085776" cy="332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Overview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275376" y="5431056"/>
            <a:ext cx="12295876" cy="10509296"/>
          </a:xfrm>
          <a:custGeom>
            <a:avLst/>
            <a:gdLst/>
            <a:ahLst/>
            <a:cxnLst/>
            <a:rect r="r" b="b" t="t" l="l"/>
            <a:pathLst>
              <a:path h="10509296" w="1229587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121754">
            <a:off x="12586156" y="1019223"/>
            <a:ext cx="1286811" cy="1099839"/>
          </a:xfrm>
          <a:custGeom>
            <a:avLst/>
            <a:gdLst/>
            <a:ahLst/>
            <a:cxnLst/>
            <a:rect r="r" b="b" t="t" l="l"/>
            <a:pathLst>
              <a:path h="1099839" w="1286811">
                <a:moveTo>
                  <a:pt x="0" y="0"/>
                </a:moveTo>
                <a:lnTo>
                  <a:pt x="1286811" y="0"/>
                </a:lnTo>
                <a:lnTo>
                  <a:pt x="1286811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17538" y="5269131"/>
            <a:ext cx="8180158" cy="4040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2"/>
              </a:lnSpc>
            </a:pPr>
            <a:r>
              <a:rPr lang="en-US" sz="3271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2. Power BI Raporlama Aşaması – Verilerin export edilmesi </a:t>
            </a:r>
          </a:p>
          <a:p>
            <a:pPr algn="l">
              <a:lnSpc>
                <a:spcPts val="5332"/>
              </a:lnSpc>
            </a:pPr>
            <a:r>
              <a:rPr lang="en-US" sz="3271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–Star schemanın oluşturulup ilişkilerin sağlanması </a:t>
            </a:r>
          </a:p>
          <a:p>
            <a:pPr algn="l">
              <a:lnSpc>
                <a:spcPts val="5332"/>
              </a:lnSpc>
              <a:spcBef>
                <a:spcPct val="0"/>
              </a:spcBef>
            </a:pPr>
            <a:r>
              <a:rPr lang="en-US" sz="3271" spc="19">
                <a:solidFill>
                  <a:srgbClr val="231F20"/>
                </a:solidFill>
                <a:latin typeface="Canva Sans 1"/>
                <a:ea typeface="Canva Sans 1"/>
                <a:cs typeface="Canva Sans 1"/>
                <a:sym typeface="Canva Sans 1"/>
              </a:rPr>
              <a:t>–Templatein verimize göre düzenlenmesi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544818" cy="10287000"/>
            <a:chOff x="0" y="0"/>
            <a:chExt cx="146036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6036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60363">
                  <a:moveTo>
                    <a:pt x="0" y="0"/>
                  </a:moveTo>
                  <a:lnTo>
                    <a:pt x="1460363" y="0"/>
                  </a:lnTo>
                  <a:lnTo>
                    <a:pt x="14603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460363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70969" y="3393093"/>
            <a:ext cx="3726378" cy="372637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2"/>
                </a:lnSpc>
              </a:pPr>
              <a:r>
                <a:rPr lang="en-US" sz="3094" spc="30">
                  <a:solidFill>
                    <a:srgbClr val="FFFFFF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ODI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371231" y="1211127"/>
            <a:ext cx="3573978" cy="1078257"/>
            <a:chOff x="0" y="0"/>
            <a:chExt cx="1347049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47049" cy="406400"/>
            </a:xfrm>
            <a:custGeom>
              <a:avLst/>
              <a:gdLst/>
              <a:ahLst/>
              <a:cxnLst/>
              <a:rect r="r" b="b" t="t" l="l"/>
              <a:pathLst>
                <a:path h="406400" w="1347049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347049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2"/>
                </a:lnSpc>
              </a:pPr>
              <a:r>
                <a:rPr lang="en-US" sz="1694" spc="16">
                  <a:solidFill>
                    <a:srgbClr val="FFFFFF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Kaynak Tablolar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564443" y="2853964"/>
            <a:ext cx="3573978" cy="1078257"/>
            <a:chOff x="0" y="0"/>
            <a:chExt cx="1347049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47049" cy="406400"/>
            </a:xfrm>
            <a:custGeom>
              <a:avLst/>
              <a:gdLst/>
              <a:ahLst/>
              <a:cxnLst/>
              <a:rect r="r" b="b" t="t" l="l"/>
              <a:pathLst>
                <a:path h="406400" w="1347049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347049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2"/>
                </a:lnSpc>
              </a:pPr>
              <a:r>
                <a:rPr lang="en-US" sz="1694" spc="16">
                  <a:solidFill>
                    <a:srgbClr val="FFFFFF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DW Katmanı Tabloları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54722" y="4717153"/>
            <a:ext cx="3573978" cy="1078257"/>
            <a:chOff x="0" y="0"/>
            <a:chExt cx="1347049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47049" cy="406400"/>
            </a:xfrm>
            <a:custGeom>
              <a:avLst/>
              <a:gdLst/>
              <a:ahLst/>
              <a:cxnLst/>
              <a:rect r="r" b="b" t="t" l="l"/>
              <a:pathLst>
                <a:path h="406400" w="1347049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347049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2"/>
                </a:lnSpc>
              </a:pPr>
              <a:r>
                <a:rPr lang="en-US" sz="1694" spc="16">
                  <a:solidFill>
                    <a:srgbClr val="FFFFFF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DW MAPPING</a:t>
              </a:r>
              <a:r>
                <a:rPr lang="en-US" sz="1694" spc="16">
                  <a:solidFill>
                    <a:srgbClr val="FFFFFF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 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574187" y="6357385"/>
            <a:ext cx="3573978" cy="1078257"/>
            <a:chOff x="0" y="0"/>
            <a:chExt cx="1347049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47049" cy="406400"/>
            </a:xfrm>
            <a:custGeom>
              <a:avLst/>
              <a:gdLst/>
              <a:ahLst/>
              <a:cxnLst/>
              <a:rect r="r" b="b" t="t" l="l"/>
              <a:pathLst>
                <a:path h="406400" w="1347049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347049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2"/>
                </a:lnSpc>
              </a:pPr>
              <a:r>
                <a:rPr lang="en-US" sz="1694" spc="16">
                  <a:solidFill>
                    <a:srgbClr val="FFFFFF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DM Katmanı Tabloları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367733" y="7997617"/>
            <a:ext cx="3573978" cy="1078257"/>
            <a:chOff x="0" y="0"/>
            <a:chExt cx="1347049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47049" cy="406400"/>
            </a:xfrm>
            <a:custGeom>
              <a:avLst/>
              <a:gdLst/>
              <a:ahLst/>
              <a:cxnLst/>
              <a:rect r="r" b="b" t="t" l="l"/>
              <a:pathLst>
                <a:path h="406400" w="1347049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347049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2"/>
                </a:lnSpc>
              </a:pPr>
              <a:r>
                <a:rPr lang="en-US" sz="1694" spc="16">
                  <a:solidFill>
                    <a:srgbClr val="FFFFFF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DM MAPPING</a:t>
              </a:r>
              <a:r>
                <a:rPr lang="en-US" sz="1694" spc="16">
                  <a:solidFill>
                    <a:srgbClr val="FFFFFF"/>
                  </a:solidFill>
                  <a:latin typeface="Canva Sans 2"/>
                  <a:ea typeface="Canva Sans 2"/>
                  <a:cs typeface="Canva Sans 2"/>
                  <a:sym typeface="Canva Sans 2"/>
                </a:rPr>
                <a:t> 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1605981">
            <a:off x="8151410" y="7740217"/>
            <a:ext cx="1985179" cy="560813"/>
          </a:xfrm>
          <a:custGeom>
            <a:avLst/>
            <a:gdLst/>
            <a:ahLst/>
            <a:cxnLst/>
            <a:rect r="r" b="b" t="t" l="l"/>
            <a:pathLst>
              <a:path h="560813" w="1985179">
                <a:moveTo>
                  <a:pt x="0" y="0"/>
                </a:moveTo>
                <a:lnTo>
                  <a:pt x="1985180" y="0"/>
                </a:lnTo>
                <a:lnTo>
                  <a:pt x="1985180" y="560813"/>
                </a:lnTo>
                <a:lnTo>
                  <a:pt x="0" y="560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false" rot="7851052">
            <a:off x="8443408" y="2172271"/>
            <a:ext cx="1985179" cy="560813"/>
          </a:xfrm>
          <a:custGeom>
            <a:avLst/>
            <a:gdLst/>
            <a:ahLst/>
            <a:cxnLst/>
            <a:rect r="r" b="b" t="t" l="l"/>
            <a:pathLst>
              <a:path h="560813" w="1985179">
                <a:moveTo>
                  <a:pt x="1985180" y="0"/>
                </a:moveTo>
                <a:lnTo>
                  <a:pt x="0" y="0"/>
                </a:lnTo>
                <a:lnTo>
                  <a:pt x="0" y="560813"/>
                </a:lnTo>
                <a:lnTo>
                  <a:pt x="1985180" y="560813"/>
                </a:lnTo>
                <a:lnTo>
                  <a:pt x="198518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587605" y="5041782"/>
            <a:ext cx="1567117" cy="428998"/>
          </a:xfrm>
          <a:custGeom>
            <a:avLst/>
            <a:gdLst/>
            <a:ahLst/>
            <a:cxnLst/>
            <a:rect r="r" b="b" t="t" l="l"/>
            <a:pathLst>
              <a:path h="428998" w="1567117">
                <a:moveTo>
                  <a:pt x="0" y="0"/>
                </a:moveTo>
                <a:lnTo>
                  <a:pt x="1567117" y="0"/>
                </a:lnTo>
                <a:lnTo>
                  <a:pt x="1567117" y="428999"/>
                </a:lnTo>
                <a:lnTo>
                  <a:pt x="0" y="4289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028700" y="3754255"/>
            <a:ext cx="3622065" cy="3924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04"/>
              </a:lnSpc>
            </a:pPr>
            <a:r>
              <a:rPr lang="en-US" sz="2217" spc="22">
                <a:solidFill>
                  <a:srgbClr val="FFFFFF"/>
                </a:solidFill>
                <a:latin typeface="Canva Sans 1"/>
                <a:ea typeface="Canva Sans 1"/>
                <a:cs typeface="Canva Sans 1"/>
                <a:sym typeface="Canva Sans 1"/>
              </a:rPr>
              <a:t>Oracle Data Integrator, Oracle'ın veri entegrasyonu ve ETL süreçleri için geliştirdiği bir yazılım ürünüdür. ODI, büyük veri hacimlerini yüksek performanslı ve verimli bir şekilde entegre etmek için kullanılan bir platformdur.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2730139"/>
            <a:ext cx="3375304" cy="85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9"/>
              </a:lnSpc>
              <a:spcBef>
                <a:spcPct val="0"/>
              </a:spcBef>
            </a:pPr>
            <a:r>
              <a:rPr lang="en-US" sz="4833" spc="241">
                <a:solidFill>
                  <a:srgbClr val="FDFBFB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ODI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-1482789">
            <a:off x="9979414" y="3451084"/>
            <a:ext cx="1567117" cy="428998"/>
          </a:xfrm>
          <a:custGeom>
            <a:avLst/>
            <a:gdLst/>
            <a:ahLst/>
            <a:cxnLst/>
            <a:rect r="r" b="b" t="t" l="l"/>
            <a:pathLst>
              <a:path h="428998" w="1567117">
                <a:moveTo>
                  <a:pt x="0" y="0"/>
                </a:moveTo>
                <a:lnTo>
                  <a:pt x="1567117" y="0"/>
                </a:lnTo>
                <a:lnTo>
                  <a:pt x="1567117" y="428998"/>
                </a:lnTo>
                <a:lnTo>
                  <a:pt x="0" y="428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963931">
            <a:off x="9883676" y="6515409"/>
            <a:ext cx="1567117" cy="428998"/>
          </a:xfrm>
          <a:custGeom>
            <a:avLst/>
            <a:gdLst/>
            <a:ahLst/>
            <a:cxnLst/>
            <a:rect r="r" b="b" t="t" l="l"/>
            <a:pathLst>
              <a:path h="428998" w="1567117">
                <a:moveTo>
                  <a:pt x="0" y="0"/>
                </a:moveTo>
                <a:lnTo>
                  <a:pt x="1567117" y="0"/>
                </a:lnTo>
                <a:lnTo>
                  <a:pt x="1567117" y="428998"/>
                </a:lnTo>
                <a:lnTo>
                  <a:pt x="0" y="428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35306" y="8594810"/>
            <a:ext cx="4769224" cy="2384612"/>
          </a:xfrm>
          <a:custGeom>
            <a:avLst/>
            <a:gdLst/>
            <a:ahLst/>
            <a:cxnLst/>
            <a:rect r="r" b="b" t="t" l="l"/>
            <a:pathLst>
              <a:path h="2384612" w="4769224">
                <a:moveTo>
                  <a:pt x="0" y="0"/>
                </a:moveTo>
                <a:lnTo>
                  <a:pt x="4769224" y="0"/>
                </a:lnTo>
                <a:lnTo>
                  <a:pt x="4769224" y="2384612"/>
                </a:lnTo>
                <a:lnTo>
                  <a:pt x="0" y="2384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73247" y="510573"/>
            <a:ext cx="4110821" cy="8045284"/>
          </a:xfrm>
          <a:custGeom>
            <a:avLst/>
            <a:gdLst/>
            <a:ahLst/>
            <a:cxnLst/>
            <a:rect r="r" b="b" t="t" l="l"/>
            <a:pathLst>
              <a:path h="8045284" w="4110821">
                <a:moveTo>
                  <a:pt x="0" y="0"/>
                </a:moveTo>
                <a:lnTo>
                  <a:pt x="4110820" y="0"/>
                </a:lnTo>
                <a:lnTo>
                  <a:pt x="4110820" y="8045283"/>
                </a:lnTo>
                <a:lnTo>
                  <a:pt x="0" y="80452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162" r="-29105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81369" y="1029218"/>
            <a:ext cx="6212134" cy="7007993"/>
          </a:xfrm>
          <a:custGeom>
            <a:avLst/>
            <a:gdLst/>
            <a:ahLst/>
            <a:cxnLst/>
            <a:rect r="r" b="b" t="t" l="l"/>
            <a:pathLst>
              <a:path h="7007993" w="6212134">
                <a:moveTo>
                  <a:pt x="0" y="0"/>
                </a:moveTo>
                <a:lnTo>
                  <a:pt x="6212134" y="0"/>
                </a:lnTo>
                <a:lnTo>
                  <a:pt x="6212134" y="7007993"/>
                </a:lnTo>
                <a:lnTo>
                  <a:pt x="0" y="70079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928" r="-12570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32337" y="-3741011"/>
            <a:ext cx="9274170" cy="9274170"/>
          </a:xfrm>
          <a:custGeom>
            <a:avLst/>
            <a:gdLst/>
            <a:ahLst/>
            <a:cxnLst/>
            <a:rect r="r" b="b" t="t" l="l"/>
            <a:pathLst>
              <a:path h="9274170" w="9274170">
                <a:moveTo>
                  <a:pt x="0" y="0"/>
                </a:moveTo>
                <a:lnTo>
                  <a:pt x="9274170" y="0"/>
                </a:lnTo>
                <a:lnTo>
                  <a:pt x="9274170" y="9274170"/>
                </a:lnTo>
                <a:lnTo>
                  <a:pt x="0" y="92741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65918" y="8539166"/>
            <a:ext cx="4925479" cy="46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3"/>
              </a:lnSpc>
              <a:spcBef>
                <a:spcPct val="0"/>
              </a:spcBef>
            </a:pPr>
            <a:r>
              <a:rPr lang="en-US" sz="262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DW_FOLDER-General_Scheme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43148" y="8143451"/>
            <a:ext cx="4888576" cy="46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3"/>
              </a:lnSpc>
              <a:spcBef>
                <a:spcPct val="0"/>
              </a:spcBef>
            </a:pPr>
            <a:r>
              <a:rPr lang="en-US" sz="262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DM_FOLDER-General_Scheme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35306" y="8594810"/>
            <a:ext cx="4769224" cy="2384612"/>
          </a:xfrm>
          <a:custGeom>
            <a:avLst/>
            <a:gdLst/>
            <a:ahLst/>
            <a:cxnLst/>
            <a:rect r="r" b="b" t="t" l="l"/>
            <a:pathLst>
              <a:path h="2384612" w="4769224">
                <a:moveTo>
                  <a:pt x="0" y="0"/>
                </a:moveTo>
                <a:lnTo>
                  <a:pt x="4769224" y="0"/>
                </a:lnTo>
                <a:lnTo>
                  <a:pt x="4769224" y="2384612"/>
                </a:lnTo>
                <a:lnTo>
                  <a:pt x="0" y="2384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306" y="2563183"/>
            <a:ext cx="14486561" cy="5935199"/>
          </a:xfrm>
          <a:custGeom>
            <a:avLst/>
            <a:gdLst/>
            <a:ahLst/>
            <a:cxnLst/>
            <a:rect r="r" b="b" t="t" l="l"/>
            <a:pathLst>
              <a:path h="5935199" w="14486561">
                <a:moveTo>
                  <a:pt x="0" y="0"/>
                </a:moveTo>
                <a:lnTo>
                  <a:pt x="14486561" y="0"/>
                </a:lnTo>
                <a:lnTo>
                  <a:pt x="14486561" y="5935198"/>
                </a:lnTo>
                <a:lnTo>
                  <a:pt x="0" y="59351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04" t="-10562" r="-3540" b="-672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32337" y="-3741011"/>
            <a:ext cx="9274170" cy="9274170"/>
          </a:xfrm>
          <a:custGeom>
            <a:avLst/>
            <a:gdLst/>
            <a:ahLst/>
            <a:cxnLst/>
            <a:rect r="r" b="b" t="t" l="l"/>
            <a:pathLst>
              <a:path h="9274170" w="9274170">
                <a:moveTo>
                  <a:pt x="0" y="0"/>
                </a:moveTo>
                <a:lnTo>
                  <a:pt x="9274170" y="0"/>
                </a:lnTo>
                <a:lnTo>
                  <a:pt x="9274170" y="9274170"/>
                </a:lnTo>
                <a:lnTo>
                  <a:pt x="0" y="92741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2515558"/>
            <a:ext cx="677186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DW_IDV_CTR_LOAN - Individual Loan Contract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5417" y="5035550"/>
            <a:ext cx="1025617" cy="17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"/>
              </a:lnSpc>
            </a:pPr>
            <a:r>
              <a:rPr lang="en-US" sz="100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Contract Type ID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02849" y="4088796"/>
            <a:ext cx="1118172" cy="17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"/>
              </a:lnSpc>
            </a:pPr>
            <a:r>
              <a:rPr lang="en-US" sz="100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Contract Status ID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51571" y="3678214"/>
            <a:ext cx="648110" cy="17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"/>
              </a:lnSpc>
            </a:pPr>
            <a:r>
              <a:rPr lang="en-US" sz="100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Product ID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58889" y="2959333"/>
            <a:ext cx="712343" cy="17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"/>
              </a:lnSpc>
            </a:pPr>
            <a:r>
              <a:rPr lang="en-US" sz="100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Currency Id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35306" y="8594810"/>
            <a:ext cx="4769224" cy="2384612"/>
          </a:xfrm>
          <a:custGeom>
            <a:avLst/>
            <a:gdLst/>
            <a:ahLst/>
            <a:cxnLst/>
            <a:rect r="r" b="b" t="t" l="l"/>
            <a:pathLst>
              <a:path h="2384612" w="4769224">
                <a:moveTo>
                  <a:pt x="0" y="0"/>
                </a:moveTo>
                <a:lnTo>
                  <a:pt x="4769224" y="0"/>
                </a:lnTo>
                <a:lnTo>
                  <a:pt x="4769224" y="2384612"/>
                </a:lnTo>
                <a:lnTo>
                  <a:pt x="0" y="2384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05738" y="4143521"/>
            <a:ext cx="1003961" cy="670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76"/>
              </a:lnSpc>
              <a:spcBef>
                <a:spcPct val="0"/>
              </a:spcBef>
            </a:pPr>
            <a:r>
              <a:rPr lang="en-US" sz="3823">
                <a:solidFill>
                  <a:srgbClr val="FFFFFF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01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25263" y="4143521"/>
            <a:ext cx="1003961" cy="670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76"/>
              </a:lnSpc>
              <a:spcBef>
                <a:spcPct val="0"/>
              </a:spcBef>
            </a:pPr>
            <a:r>
              <a:rPr lang="en-US" sz="3823">
                <a:solidFill>
                  <a:srgbClr val="FFFFFF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02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47469" y="4143521"/>
            <a:ext cx="1003961" cy="670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76"/>
              </a:lnSpc>
              <a:spcBef>
                <a:spcPct val="0"/>
              </a:spcBef>
            </a:pPr>
            <a:r>
              <a:rPr lang="en-US" sz="3823">
                <a:solidFill>
                  <a:srgbClr val="FFFFFF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03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1610298"/>
            <a:ext cx="14354276" cy="6791403"/>
          </a:xfrm>
          <a:custGeom>
            <a:avLst/>
            <a:gdLst/>
            <a:ahLst/>
            <a:cxnLst/>
            <a:rect r="r" b="b" t="t" l="l"/>
            <a:pathLst>
              <a:path h="6791403" w="14354276">
                <a:moveTo>
                  <a:pt x="0" y="0"/>
                </a:moveTo>
                <a:lnTo>
                  <a:pt x="14354276" y="0"/>
                </a:lnTo>
                <a:lnTo>
                  <a:pt x="14354276" y="6791403"/>
                </a:lnTo>
                <a:lnTo>
                  <a:pt x="0" y="67914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735" t="-10243" r="-7754" b="-193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007795" y="-3741011"/>
            <a:ext cx="8998712" cy="8998712"/>
          </a:xfrm>
          <a:custGeom>
            <a:avLst/>
            <a:gdLst/>
            <a:ahLst/>
            <a:cxnLst/>
            <a:rect r="r" b="b" t="t" l="l"/>
            <a:pathLst>
              <a:path h="8998712" w="8998712">
                <a:moveTo>
                  <a:pt x="0" y="0"/>
                </a:moveTo>
                <a:lnTo>
                  <a:pt x="8998712" y="0"/>
                </a:lnTo>
                <a:lnTo>
                  <a:pt x="8998712" y="8998711"/>
                </a:lnTo>
                <a:lnTo>
                  <a:pt x="0" y="89987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5847" y="1562673"/>
            <a:ext cx="483985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DW_IDV_APP - Individual Application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6294" y="5851891"/>
            <a:ext cx="640898" cy="17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"/>
              </a:lnSpc>
            </a:pPr>
            <a:r>
              <a:rPr lang="en-US" sz="100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Country Id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2445" y="5081678"/>
            <a:ext cx="2122228" cy="17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"/>
              </a:lnSpc>
            </a:pPr>
            <a:r>
              <a:rPr lang="en-US" sz="100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Individual Application Language Id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72300" y="4322045"/>
            <a:ext cx="1908645" cy="17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"/>
              </a:lnSpc>
            </a:pPr>
            <a:r>
              <a:rPr lang="en-US" sz="100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Individual Application Status Id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90985" y="3561109"/>
            <a:ext cx="2335961" cy="17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"/>
              </a:lnSpc>
            </a:pPr>
            <a:r>
              <a:rPr lang="en-US" sz="100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Individual Application Result Status Id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74634" y="2799995"/>
            <a:ext cx="1182254" cy="17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"/>
              </a:lnSpc>
            </a:pPr>
            <a:r>
              <a:rPr lang="en-US" sz="100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Application Type Id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570453" y="2020900"/>
            <a:ext cx="1004206" cy="17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"/>
              </a:lnSpc>
            </a:pPr>
            <a:r>
              <a:rPr lang="en-US" sz="100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Loan Purpose Id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76066" y="1434276"/>
            <a:ext cx="669521" cy="17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"/>
              </a:lnSpc>
            </a:pPr>
            <a:r>
              <a:rPr lang="en-US" sz="100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Channel ID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35306" y="8594810"/>
            <a:ext cx="4769224" cy="2384612"/>
          </a:xfrm>
          <a:custGeom>
            <a:avLst/>
            <a:gdLst/>
            <a:ahLst/>
            <a:cxnLst/>
            <a:rect r="r" b="b" t="t" l="l"/>
            <a:pathLst>
              <a:path h="2384612" w="4769224">
                <a:moveTo>
                  <a:pt x="0" y="0"/>
                </a:moveTo>
                <a:lnTo>
                  <a:pt x="4769224" y="0"/>
                </a:lnTo>
                <a:lnTo>
                  <a:pt x="4769224" y="2384612"/>
                </a:lnTo>
                <a:lnTo>
                  <a:pt x="0" y="2384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07795" y="-3741011"/>
            <a:ext cx="8998712" cy="8998712"/>
          </a:xfrm>
          <a:custGeom>
            <a:avLst/>
            <a:gdLst/>
            <a:ahLst/>
            <a:cxnLst/>
            <a:rect r="r" b="b" t="t" l="l"/>
            <a:pathLst>
              <a:path h="8998712" w="8998712">
                <a:moveTo>
                  <a:pt x="0" y="0"/>
                </a:moveTo>
                <a:lnTo>
                  <a:pt x="8998712" y="0"/>
                </a:lnTo>
                <a:lnTo>
                  <a:pt x="8998712" y="8998711"/>
                </a:lnTo>
                <a:lnTo>
                  <a:pt x="0" y="8998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306" y="491140"/>
            <a:ext cx="9506535" cy="3503835"/>
          </a:xfrm>
          <a:custGeom>
            <a:avLst/>
            <a:gdLst/>
            <a:ahLst/>
            <a:cxnLst/>
            <a:rect r="r" b="b" t="t" l="l"/>
            <a:pathLst>
              <a:path h="3503835" w="9506535">
                <a:moveTo>
                  <a:pt x="0" y="0"/>
                </a:moveTo>
                <a:lnTo>
                  <a:pt x="9506535" y="0"/>
                </a:lnTo>
                <a:lnTo>
                  <a:pt x="9506535" y="3503834"/>
                </a:lnTo>
                <a:lnTo>
                  <a:pt x="0" y="35038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380" t="-52443" r="-23513" b="-2757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7232" y="4595218"/>
            <a:ext cx="5498166" cy="1382115"/>
          </a:xfrm>
          <a:custGeom>
            <a:avLst/>
            <a:gdLst/>
            <a:ahLst/>
            <a:cxnLst/>
            <a:rect r="r" b="b" t="t" l="l"/>
            <a:pathLst>
              <a:path h="1382115" w="5498166">
                <a:moveTo>
                  <a:pt x="0" y="0"/>
                </a:moveTo>
                <a:lnTo>
                  <a:pt x="5498165" y="0"/>
                </a:lnTo>
                <a:lnTo>
                  <a:pt x="5498165" y="1382115"/>
                </a:lnTo>
                <a:lnTo>
                  <a:pt x="0" y="138211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67186" t="-111021" r="-63013" b="-27138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7232" y="6962103"/>
            <a:ext cx="6340135" cy="1428096"/>
          </a:xfrm>
          <a:custGeom>
            <a:avLst/>
            <a:gdLst/>
            <a:ahLst/>
            <a:cxnLst/>
            <a:rect r="r" b="b" t="t" l="l"/>
            <a:pathLst>
              <a:path h="1428096" w="6340135">
                <a:moveTo>
                  <a:pt x="0" y="0"/>
                </a:moveTo>
                <a:lnTo>
                  <a:pt x="6340135" y="0"/>
                </a:lnTo>
                <a:lnTo>
                  <a:pt x="6340135" y="1428096"/>
                </a:lnTo>
                <a:lnTo>
                  <a:pt x="0" y="14280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6630" t="-233977" r="-28683" b="-13397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06263" y="4499249"/>
            <a:ext cx="6071374" cy="1516903"/>
          </a:xfrm>
          <a:custGeom>
            <a:avLst/>
            <a:gdLst/>
            <a:ahLst/>
            <a:cxnLst/>
            <a:rect r="r" b="b" t="t" l="l"/>
            <a:pathLst>
              <a:path h="1516903" w="6071374">
                <a:moveTo>
                  <a:pt x="0" y="0"/>
                </a:moveTo>
                <a:lnTo>
                  <a:pt x="6071373" y="0"/>
                </a:lnTo>
                <a:lnTo>
                  <a:pt x="6071373" y="1516903"/>
                </a:lnTo>
                <a:lnTo>
                  <a:pt x="0" y="151690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54145" t="-142834" r="-136309" b="-21808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306" y="141890"/>
            <a:ext cx="196187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DW_EXG_RATE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8182" y="4254005"/>
            <a:ext cx="129883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DW_CCY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4538" y="6612853"/>
            <a:ext cx="116612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DW_CNL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07038" y="4254005"/>
            <a:ext cx="181032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DW_BRANCH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35306" y="8594810"/>
            <a:ext cx="4769224" cy="2384612"/>
          </a:xfrm>
          <a:custGeom>
            <a:avLst/>
            <a:gdLst/>
            <a:ahLst/>
            <a:cxnLst/>
            <a:rect r="r" b="b" t="t" l="l"/>
            <a:pathLst>
              <a:path h="2384612" w="4769224">
                <a:moveTo>
                  <a:pt x="0" y="0"/>
                </a:moveTo>
                <a:lnTo>
                  <a:pt x="4769224" y="0"/>
                </a:lnTo>
                <a:lnTo>
                  <a:pt x="4769224" y="2384612"/>
                </a:lnTo>
                <a:lnTo>
                  <a:pt x="0" y="2384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9412" y="3640439"/>
            <a:ext cx="13335704" cy="4808010"/>
          </a:xfrm>
          <a:custGeom>
            <a:avLst/>
            <a:gdLst/>
            <a:ahLst/>
            <a:cxnLst/>
            <a:rect r="r" b="b" t="t" l="l"/>
            <a:pathLst>
              <a:path h="4808010" w="13335704">
                <a:moveTo>
                  <a:pt x="0" y="0"/>
                </a:moveTo>
                <a:lnTo>
                  <a:pt x="13335703" y="0"/>
                </a:lnTo>
                <a:lnTo>
                  <a:pt x="13335703" y="4808010"/>
                </a:lnTo>
                <a:lnTo>
                  <a:pt x="0" y="48080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74" t="-12508" r="-2866" b="-2037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05414" y="-3741011"/>
            <a:ext cx="10901093" cy="10901093"/>
          </a:xfrm>
          <a:custGeom>
            <a:avLst/>
            <a:gdLst/>
            <a:ahLst/>
            <a:cxnLst/>
            <a:rect r="r" b="b" t="t" l="l"/>
            <a:pathLst>
              <a:path h="10901093" w="10901093">
                <a:moveTo>
                  <a:pt x="0" y="0"/>
                </a:moveTo>
                <a:lnTo>
                  <a:pt x="10901093" y="0"/>
                </a:lnTo>
                <a:lnTo>
                  <a:pt x="10901093" y="10901092"/>
                </a:lnTo>
                <a:lnTo>
                  <a:pt x="0" y="109010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9412" y="3583289"/>
            <a:ext cx="1374705" cy="387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5"/>
              </a:lnSpc>
            </a:pPr>
            <a:r>
              <a:rPr lang="en-US" sz="218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DW_CUST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4400" y="5227425"/>
            <a:ext cx="1324768" cy="17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"/>
              </a:lnSpc>
            </a:pPr>
            <a:r>
              <a:rPr lang="en-US" sz="100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Customer Segment Id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65369" y="4500630"/>
            <a:ext cx="1175192" cy="17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"/>
              </a:lnSpc>
            </a:pPr>
            <a:r>
              <a:rPr lang="en-US" sz="100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Customer Status Id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62764" y="4587175"/>
            <a:ext cx="933137" cy="17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"/>
              </a:lnSpc>
            </a:pPr>
            <a:r>
              <a:rPr lang="en-US" sz="100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Gender Type Id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18929" y="3538141"/>
            <a:ext cx="990082" cy="17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"/>
              </a:lnSpc>
            </a:pPr>
            <a:r>
              <a:rPr lang="en-US" sz="100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Marital Status Id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35306" y="8594810"/>
            <a:ext cx="4769224" cy="2384612"/>
          </a:xfrm>
          <a:custGeom>
            <a:avLst/>
            <a:gdLst/>
            <a:ahLst/>
            <a:cxnLst/>
            <a:rect r="r" b="b" t="t" l="l"/>
            <a:pathLst>
              <a:path h="2384612" w="4769224">
                <a:moveTo>
                  <a:pt x="0" y="0"/>
                </a:moveTo>
                <a:lnTo>
                  <a:pt x="4769224" y="0"/>
                </a:lnTo>
                <a:lnTo>
                  <a:pt x="4769224" y="2384612"/>
                </a:lnTo>
                <a:lnTo>
                  <a:pt x="0" y="23846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32337" y="-3741011"/>
            <a:ext cx="9274170" cy="9274170"/>
          </a:xfrm>
          <a:custGeom>
            <a:avLst/>
            <a:gdLst/>
            <a:ahLst/>
            <a:cxnLst/>
            <a:rect r="r" b="b" t="t" l="l"/>
            <a:pathLst>
              <a:path h="9274170" w="9274170">
                <a:moveTo>
                  <a:pt x="0" y="0"/>
                </a:moveTo>
                <a:lnTo>
                  <a:pt x="9274170" y="0"/>
                </a:lnTo>
                <a:lnTo>
                  <a:pt x="9274170" y="9274170"/>
                </a:lnTo>
                <a:lnTo>
                  <a:pt x="0" y="92741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3046" y="176230"/>
            <a:ext cx="5187353" cy="1764963"/>
          </a:xfrm>
          <a:custGeom>
            <a:avLst/>
            <a:gdLst/>
            <a:ahLst/>
            <a:cxnLst/>
            <a:rect r="r" b="b" t="t" l="l"/>
            <a:pathLst>
              <a:path h="1764963" w="5187353">
                <a:moveTo>
                  <a:pt x="0" y="0"/>
                </a:moveTo>
                <a:lnTo>
                  <a:pt x="5187353" y="0"/>
                </a:lnTo>
                <a:lnTo>
                  <a:pt x="5187353" y="1764963"/>
                </a:lnTo>
                <a:lnTo>
                  <a:pt x="0" y="17649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1631" t="-50446" r="-94584" b="-19427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3046" y="2725650"/>
            <a:ext cx="6115598" cy="1292291"/>
          </a:xfrm>
          <a:custGeom>
            <a:avLst/>
            <a:gdLst/>
            <a:ahLst/>
            <a:cxnLst/>
            <a:rect r="r" b="b" t="t" l="l"/>
            <a:pathLst>
              <a:path h="1292291" w="6115598">
                <a:moveTo>
                  <a:pt x="0" y="0"/>
                </a:moveTo>
                <a:lnTo>
                  <a:pt x="6115598" y="0"/>
                </a:lnTo>
                <a:lnTo>
                  <a:pt x="6115598" y="1292291"/>
                </a:lnTo>
                <a:lnTo>
                  <a:pt x="0" y="12922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6949" t="-99610" r="-73413" b="-27119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7765" y="4683945"/>
            <a:ext cx="5926160" cy="1469739"/>
          </a:xfrm>
          <a:custGeom>
            <a:avLst/>
            <a:gdLst/>
            <a:ahLst/>
            <a:cxnLst/>
            <a:rect r="r" b="b" t="t" l="l"/>
            <a:pathLst>
              <a:path h="1469739" w="5926160">
                <a:moveTo>
                  <a:pt x="0" y="0"/>
                </a:moveTo>
                <a:lnTo>
                  <a:pt x="5926160" y="0"/>
                </a:lnTo>
                <a:lnTo>
                  <a:pt x="5926160" y="1469738"/>
                </a:lnTo>
                <a:lnTo>
                  <a:pt x="0" y="14697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5482" t="-106980" r="-71284" b="-20698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862896" y="176230"/>
            <a:ext cx="5357847" cy="1423975"/>
          </a:xfrm>
          <a:custGeom>
            <a:avLst/>
            <a:gdLst/>
            <a:ahLst/>
            <a:cxnLst/>
            <a:rect r="r" b="b" t="t" l="l"/>
            <a:pathLst>
              <a:path h="1423975" w="5357847">
                <a:moveTo>
                  <a:pt x="0" y="0"/>
                </a:moveTo>
                <a:lnTo>
                  <a:pt x="5357847" y="0"/>
                </a:lnTo>
                <a:lnTo>
                  <a:pt x="5357847" y="1423975"/>
                </a:lnTo>
                <a:lnTo>
                  <a:pt x="0" y="14239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8539" t="-123722" r="-90160" b="-20354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97982" y="2422216"/>
            <a:ext cx="5376791" cy="1595724"/>
          </a:xfrm>
          <a:custGeom>
            <a:avLst/>
            <a:gdLst/>
            <a:ahLst/>
            <a:cxnLst/>
            <a:rect r="r" b="b" t="t" l="l"/>
            <a:pathLst>
              <a:path h="1595724" w="5376791">
                <a:moveTo>
                  <a:pt x="0" y="0"/>
                </a:moveTo>
                <a:lnTo>
                  <a:pt x="5376791" y="0"/>
                </a:lnTo>
                <a:lnTo>
                  <a:pt x="5376791" y="1595725"/>
                </a:lnTo>
                <a:lnTo>
                  <a:pt x="0" y="159572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8186" t="-108655" r="-99707" b="-17262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953346" y="4553629"/>
            <a:ext cx="6669100" cy="1574559"/>
          </a:xfrm>
          <a:custGeom>
            <a:avLst/>
            <a:gdLst/>
            <a:ahLst/>
            <a:cxnLst/>
            <a:rect r="r" b="b" t="t" l="l"/>
            <a:pathLst>
              <a:path h="1574559" w="6669100">
                <a:moveTo>
                  <a:pt x="0" y="0"/>
                </a:moveTo>
                <a:lnTo>
                  <a:pt x="6669100" y="0"/>
                </a:lnTo>
                <a:lnTo>
                  <a:pt x="6669100" y="1574559"/>
                </a:lnTo>
                <a:lnTo>
                  <a:pt x="0" y="157455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32950" t="-110686" r="-50783" b="-17571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06295" y="6915588"/>
            <a:ext cx="7164331" cy="1496628"/>
          </a:xfrm>
          <a:custGeom>
            <a:avLst/>
            <a:gdLst/>
            <a:ahLst/>
            <a:cxnLst/>
            <a:rect r="r" b="b" t="t" l="l"/>
            <a:pathLst>
              <a:path h="1496628" w="7164331">
                <a:moveTo>
                  <a:pt x="0" y="0"/>
                </a:moveTo>
                <a:lnTo>
                  <a:pt x="7164331" y="0"/>
                </a:lnTo>
                <a:lnTo>
                  <a:pt x="7164331" y="1496628"/>
                </a:lnTo>
                <a:lnTo>
                  <a:pt x="0" y="149662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3749" t="-134379" r="-57283" b="-17214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276132" y="6934638"/>
            <a:ext cx="6475530" cy="1381055"/>
          </a:xfrm>
          <a:custGeom>
            <a:avLst/>
            <a:gdLst/>
            <a:ahLst/>
            <a:cxnLst/>
            <a:rect r="r" b="b" t="t" l="l"/>
            <a:pathLst>
              <a:path h="1381055" w="6475530">
                <a:moveTo>
                  <a:pt x="0" y="0"/>
                </a:moveTo>
                <a:lnTo>
                  <a:pt x="6475530" y="0"/>
                </a:lnTo>
                <a:lnTo>
                  <a:pt x="6475530" y="1381055"/>
                </a:lnTo>
                <a:lnTo>
                  <a:pt x="0" y="138105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42126" t="-148486" r="-47099" b="-19205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03046" y="1893568"/>
            <a:ext cx="429400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DM_DIM_LOAN_CONTRACT_TYPE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3722" y="3970316"/>
            <a:ext cx="324586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DM_DIM_LOAN_PURPOSE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6295" y="6080563"/>
            <a:ext cx="458599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DM_DIM_LOAN_CONTRACT_STATUS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97982" y="1893568"/>
            <a:ext cx="341515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DM_DIM_EXCHANGE_RATE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53346" y="3953666"/>
            <a:ext cx="224358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DM_DIM_BRANCH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03986" y="6080563"/>
            <a:ext cx="258239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DM_DIM_CURRENCY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99000" y="8364591"/>
            <a:ext cx="517892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DM_DIM_APPLICATION_STATUS_RESULT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295182" y="8245560"/>
            <a:ext cx="416438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DM_DIM_APPLICATION_STATUS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DAGLVC25Mf4</dc:identifier>
  <dcterms:modified xsi:type="dcterms:W3CDTF">2011-08-01T06:04:30Z</dcterms:modified>
  <cp:revision>1</cp:revision>
  <dc:title>ıntellıca</dc:title>
</cp:coreProperties>
</file>