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28"/>
  </p:notesMasterIdLst>
  <p:sldIdLst>
    <p:sldId id="256" r:id="rId2"/>
    <p:sldId id="257" r:id="rId3"/>
    <p:sldId id="263" r:id="rId4"/>
    <p:sldId id="264" r:id="rId5"/>
    <p:sldId id="265" r:id="rId6"/>
    <p:sldId id="266" r:id="rId7"/>
    <p:sldId id="267" r:id="rId8"/>
    <p:sldId id="271" r:id="rId9"/>
    <p:sldId id="268" r:id="rId10"/>
    <p:sldId id="269" r:id="rId11"/>
    <p:sldId id="275" r:id="rId12"/>
    <p:sldId id="276" r:id="rId13"/>
    <p:sldId id="274" r:id="rId14"/>
    <p:sldId id="281" r:id="rId15"/>
    <p:sldId id="289" r:id="rId16"/>
    <p:sldId id="283" r:id="rId17"/>
    <p:sldId id="290" r:id="rId18"/>
    <p:sldId id="284" r:id="rId19"/>
    <p:sldId id="291" r:id="rId20"/>
    <p:sldId id="292" r:id="rId21"/>
    <p:sldId id="293" r:id="rId22"/>
    <p:sldId id="294" r:id="rId23"/>
    <p:sldId id="295" r:id="rId24"/>
    <p:sldId id="287" r:id="rId25"/>
    <p:sldId id="296" r:id="rId26"/>
    <p:sldId id="28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194" y="7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9B80A1-7F1D-46E6-B416-8F9F8EFEDACD}" type="datetimeFigureOut">
              <a:rPr lang="tr-TR" smtClean="0"/>
              <a:t>1.06.2023</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EE48FE-6219-4973-97DA-247163DB361C}" type="slidenum">
              <a:rPr lang="tr-TR" smtClean="0"/>
              <a:t>‹#›</a:t>
            </a:fld>
            <a:endParaRPr lang="tr-TR"/>
          </a:p>
        </p:txBody>
      </p:sp>
    </p:spTree>
    <p:extLst>
      <p:ext uri="{BB962C8B-B14F-4D97-AF65-F5344CB8AC3E}">
        <p14:creationId xmlns:p14="http://schemas.microsoft.com/office/powerpoint/2010/main" val="531411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B06B4F-E421-4554-A9A9-BBA6F0A4BE34}" type="datetimeFigureOut">
              <a:rPr lang="tr-TR" smtClean="0"/>
              <a:t>1.06.2023</a:t>
            </a:fld>
            <a:endParaRPr lang="tr-TR"/>
          </a:p>
        </p:txBody>
      </p:sp>
      <p:sp>
        <p:nvSpPr>
          <p:cNvPr id="5" name="Footer Placeholder 4"/>
          <p:cNvSpPr>
            <a:spLocks noGrp="1"/>
          </p:cNvSpPr>
          <p:nvPr>
            <p:ph type="ftr" sz="quarter" idx="11"/>
          </p:nvPr>
        </p:nvSpPr>
        <p:spPr>
          <a:xfrm>
            <a:off x="5332412" y="5883275"/>
            <a:ext cx="4324044" cy="365125"/>
          </a:xfrm>
        </p:spPr>
        <p:txBody>
          <a:bodyPr/>
          <a:lstStyle/>
          <a:p>
            <a:endParaRPr lang="tr-TR"/>
          </a:p>
        </p:txBody>
      </p:sp>
      <p:sp>
        <p:nvSpPr>
          <p:cNvPr id="6" name="Slide Number Placeholder 5"/>
          <p:cNvSpPr>
            <a:spLocks noGrp="1"/>
          </p:cNvSpPr>
          <p:nvPr>
            <p:ph type="sldNum" sz="quarter" idx="12"/>
          </p:nvPr>
        </p:nvSpPr>
        <p:spPr/>
        <p:txBody>
          <a:bodyPr/>
          <a:lstStyle/>
          <a:p>
            <a:fld id="{A05F5CEA-8079-4B65-ACDD-EEAB63C8D3BF}" type="slidenum">
              <a:rPr lang="tr-TR" smtClean="0"/>
              <a:t>‹#›</a:t>
            </a:fld>
            <a:endParaRPr lang="tr-TR"/>
          </a:p>
        </p:txBody>
      </p:sp>
    </p:spTree>
    <p:extLst>
      <p:ext uri="{BB962C8B-B14F-4D97-AF65-F5344CB8AC3E}">
        <p14:creationId xmlns:p14="http://schemas.microsoft.com/office/powerpoint/2010/main" val="158350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B06B4F-E421-4554-A9A9-BBA6F0A4BE34}" type="datetimeFigureOut">
              <a:rPr lang="tr-TR" smtClean="0"/>
              <a:t>1.06.2023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05F5CEA-8079-4B65-ACDD-EEAB63C8D3BF}" type="slidenum">
              <a:rPr lang="tr-TR" smtClean="0"/>
              <a:t>‹#›</a:t>
            </a:fld>
            <a:endParaRPr lang="tr-TR"/>
          </a:p>
        </p:txBody>
      </p:sp>
    </p:spTree>
    <p:extLst>
      <p:ext uri="{BB962C8B-B14F-4D97-AF65-F5344CB8AC3E}">
        <p14:creationId xmlns:p14="http://schemas.microsoft.com/office/powerpoint/2010/main" val="3250175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B06B4F-E421-4554-A9A9-BBA6F0A4BE34}" type="datetimeFigureOut">
              <a:rPr lang="tr-TR" smtClean="0"/>
              <a:t>1.06.2023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05F5CEA-8079-4B65-ACDD-EEAB63C8D3BF}" type="slidenum">
              <a:rPr lang="tr-TR" smtClean="0"/>
              <a:t>‹#›</a:t>
            </a:fld>
            <a:endParaRPr lang="tr-TR"/>
          </a:p>
        </p:txBody>
      </p:sp>
    </p:spTree>
    <p:extLst>
      <p:ext uri="{BB962C8B-B14F-4D97-AF65-F5344CB8AC3E}">
        <p14:creationId xmlns:p14="http://schemas.microsoft.com/office/powerpoint/2010/main" val="3599374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B06B4F-E421-4554-A9A9-BBA6F0A4BE34}" type="datetimeFigureOut">
              <a:rPr lang="tr-TR" smtClean="0"/>
              <a:t>1.06.2023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05F5CEA-8079-4B65-ACDD-EEAB63C8D3BF}" type="slidenum">
              <a:rPr lang="tr-TR" smtClean="0"/>
              <a:t>‹#›</a:t>
            </a:fld>
            <a:endParaRPr lang="tr-TR"/>
          </a:p>
        </p:txBody>
      </p:sp>
    </p:spTree>
    <p:extLst>
      <p:ext uri="{BB962C8B-B14F-4D97-AF65-F5344CB8AC3E}">
        <p14:creationId xmlns:p14="http://schemas.microsoft.com/office/powerpoint/2010/main" val="1594646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B06B4F-E421-4554-A9A9-BBA6F0A4BE34}" type="datetimeFigureOut">
              <a:rPr lang="tr-TR" smtClean="0"/>
              <a:t>1.06.2023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05F5CEA-8079-4B65-ACDD-EEAB63C8D3BF}" type="slidenum">
              <a:rPr lang="tr-TR" smtClean="0"/>
              <a:t>‹#›</a:t>
            </a:fld>
            <a:endParaRPr lang="tr-TR"/>
          </a:p>
        </p:txBody>
      </p:sp>
    </p:spTree>
    <p:extLst>
      <p:ext uri="{BB962C8B-B14F-4D97-AF65-F5344CB8AC3E}">
        <p14:creationId xmlns:p14="http://schemas.microsoft.com/office/powerpoint/2010/main" val="2869388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B06B4F-E421-4554-A9A9-BBA6F0A4BE34}" type="datetimeFigureOut">
              <a:rPr lang="tr-TR" smtClean="0"/>
              <a:t>1.06.2023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05F5CEA-8079-4B65-ACDD-EEAB63C8D3BF}" type="slidenum">
              <a:rPr lang="tr-TR" smtClean="0"/>
              <a:t>‹#›</a:t>
            </a:fld>
            <a:endParaRPr lang="tr-TR"/>
          </a:p>
        </p:txBody>
      </p:sp>
    </p:spTree>
    <p:extLst>
      <p:ext uri="{BB962C8B-B14F-4D97-AF65-F5344CB8AC3E}">
        <p14:creationId xmlns:p14="http://schemas.microsoft.com/office/powerpoint/2010/main" val="2239433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B06B4F-E421-4554-A9A9-BBA6F0A4BE34}" type="datetimeFigureOut">
              <a:rPr lang="tr-TR" smtClean="0"/>
              <a:t>1.06.2023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05F5CEA-8079-4B65-ACDD-EEAB63C8D3BF}" type="slidenum">
              <a:rPr lang="tr-TR" smtClean="0"/>
              <a:t>‹#›</a:t>
            </a:fld>
            <a:endParaRPr lang="tr-TR"/>
          </a:p>
        </p:txBody>
      </p:sp>
    </p:spTree>
    <p:extLst>
      <p:ext uri="{BB962C8B-B14F-4D97-AF65-F5344CB8AC3E}">
        <p14:creationId xmlns:p14="http://schemas.microsoft.com/office/powerpoint/2010/main" val="7219520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B06B4F-E421-4554-A9A9-BBA6F0A4BE34}" type="datetimeFigureOut">
              <a:rPr lang="tr-TR" smtClean="0"/>
              <a:t>1.06.2023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05F5CEA-8079-4B65-ACDD-EEAB63C8D3BF}" type="slidenum">
              <a:rPr lang="tr-TR" smtClean="0"/>
              <a:t>‹#›</a:t>
            </a:fld>
            <a:endParaRPr lang="tr-TR"/>
          </a:p>
        </p:txBody>
      </p:sp>
    </p:spTree>
    <p:extLst>
      <p:ext uri="{BB962C8B-B14F-4D97-AF65-F5344CB8AC3E}">
        <p14:creationId xmlns:p14="http://schemas.microsoft.com/office/powerpoint/2010/main" val="19911664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B06B4F-E421-4554-A9A9-BBA6F0A4BE34}" type="datetimeFigureOut">
              <a:rPr lang="tr-TR" smtClean="0"/>
              <a:t>1.06.2023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05F5CEA-8079-4B65-ACDD-EEAB63C8D3BF}" type="slidenum">
              <a:rPr lang="tr-TR" smtClean="0"/>
              <a:t>‹#›</a:t>
            </a:fld>
            <a:endParaRPr lang="tr-TR"/>
          </a:p>
        </p:txBody>
      </p:sp>
    </p:spTree>
    <p:extLst>
      <p:ext uri="{BB962C8B-B14F-4D97-AF65-F5344CB8AC3E}">
        <p14:creationId xmlns:p14="http://schemas.microsoft.com/office/powerpoint/2010/main" val="2601268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B06B4F-E421-4554-A9A9-BBA6F0A4BE34}" type="datetimeFigureOut">
              <a:rPr lang="tr-TR" smtClean="0"/>
              <a:t>1.06.2023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951856" y="5867131"/>
            <a:ext cx="551167" cy="365125"/>
          </a:xfrm>
        </p:spPr>
        <p:txBody>
          <a:bodyPr/>
          <a:lstStyle/>
          <a:p>
            <a:fld id="{A05F5CEA-8079-4B65-ACDD-EEAB63C8D3BF}" type="slidenum">
              <a:rPr lang="tr-TR" smtClean="0"/>
              <a:t>‹#›</a:t>
            </a:fld>
            <a:endParaRPr lang="tr-TR"/>
          </a:p>
        </p:txBody>
      </p:sp>
    </p:spTree>
    <p:extLst>
      <p:ext uri="{BB962C8B-B14F-4D97-AF65-F5344CB8AC3E}">
        <p14:creationId xmlns:p14="http://schemas.microsoft.com/office/powerpoint/2010/main" val="1434412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B06B4F-E421-4554-A9A9-BBA6F0A4BE34}" type="datetimeFigureOut">
              <a:rPr lang="tr-TR" smtClean="0"/>
              <a:t>1.06.2023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05F5CEA-8079-4B65-ACDD-EEAB63C8D3BF}" type="slidenum">
              <a:rPr lang="tr-TR" smtClean="0"/>
              <a:t>‹#›</a:t>
            </a:fld>
            <a:endParaRPr lang="tr-TR"/>
          </a:p>
        </p:txBody>
      </p:sp>
    </p:spTree>
    <p:extLst>
      <p:ext uri="{BB962C8B-B14F-4D97-AF65-F5344CB8AC3E}">
        <p14:creationId xmlns:p14="http://schemas.microsoft.com/office/powerpoint/2010/main" val="699359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B06B4F-E421-4554-A9A9-BBA6F0A4BE34}" type="datetimeFigureOut">
              <a:rPr lang="tr-TR" smtClean="0"/>
              <a:t>1.06.2023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05F5CEA-8079-4B65-ACDD-EEAB63C8D3BF}" type="slidenum">
              <a:rPr lang="tr-TR" smtClean="0"/>
              <a:t>‹#›</a:t>
            </a:fld>
            <a:endParaRPr lang="tr-TR"/>
          </a:p>
        </p:txBody>
      </p:sp>
    </p:spTree>
    <p:extLst>
      <p:ext uri="{BB962C8B-B14F-4D97-AF65-F5344CB8AC3E}">
        <p14:creationId xmlns:p14="http://schemas.microsoft.com/office/powerpoint/2010/main" val="1108997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B06B4F-E421-4554-A9A9-BBA6F0A4BE34}" type="datetimeFigureOut">
              <a:rPr lang="tr-TR" smtClean="0"/>
              <a:t>1.06.2023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A05F5CEA-8079-4B65-ACDD-EEAB63C8D3BF}" type="slidenum">
              <a:rPr lang="tr-TR" smtClean="0"/>
              <a:t>‹#›</a:t>
            </a:fld>
            <a:endParaRPr lang="tr-TR"/>
          </a:p>
        </p:txBody>
      </p:sp>
    </p:spTree>
    <p:extLst>
      <p:ext uri="{BB962C8B-B14F-4D97-AF65-F5344CB8AC3E}">
        <p14:creationId xmlns:p14="http://schemas.microsoft.com/office/powerpoint/2010/main" val="3374598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B06B4F-E421-4554-A9A9-BBA6F0A4BE34}" type="datetimeFigureOut">
              <a:rPr lang="tr-TR" smtClean="0"/>
              <a:t>1.06.2023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A05F5CEA-8079-4B65-ACDD-EEAB63C8D3BF}" type="slidenum">
              <a:rPr lang="tr-TR" smtClean="0"/>
              <a:t>‹#›</a:t>
            </a:fld>
            <a:endParaRPr lang="tr-TR"/>
          </a:p>
        </p:txBody>
      </p:sp>
    </p:spTree>
    <p:extLst>
      <p:ext uri="{BB962C8B-B14F-4D97-AF65-F5344CB8AC3E}">
        <p14:creationId xmlns:p14="http://schemas.microsoft.com/office/powerpoint/2010/main" val="1439644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B06B4F-E421-4554-A9A9-BBA6F0A4BE34}" type="datetimeFigureOut">
              <a:rPr lang="tr-TR" smtClean="0"/>
              <a:t>1.06.2023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A05F5CEA-8079-4B65-ACDD-EEAB63C8D3BF}" type="slidenum">
              <a:rPr lang="tr-TR" smtClean="0"/>
              <a:t>‹#›</a:t>
            </a:fld>
            <a:endParaRPr lang="tr-TR"/>
          </a:p>
        </p:txBody>
      </p:sp>
    </p:spTree>
    <p:extLst>
      <p:ext uri="{BB962C8B-B14F-4D97-AF65-F5344CB8AC3E}">
        <p14:creationId xmlns:p14="http://schemas.microsoft.com/office/powerpoint/2010/main" val="180063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B06B4F-E421-4554-A9A9-BBA6F0A4BE34}" type="datetimeFigureOut">
              <a:rPr lang="tr-TR" smtClean="0"/>
              <a:t>1.06.2023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05F5CEA-8079-4B65-ACDD-EEAB63C8D3BF}" type="slidenum">
              <a:rPr lang="tr-TR" smtClean="0"/>
              <a:t>‹#›</a:t>
            </a:fld>
            <a:endParaRPr lang="tr-TR"/>
          </a:p>
        </p:txBody>
      </p:sp>
    </p:spTree>
    <p:extLst>
      <p:ext uri="{BB962C8B-B14F-4D97-AF65-F5344CB8AC3E}">
        <p14:creationId xmlns:p14="http://schemas.microsoft.com/office/powerpoint/2010/main" val="2806433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B06B4F-E421-4554-A9A9-BBA6F0A4BE34}" type="datetimeFigureOut">
              <a:rPr lang="tr-TR" smtClean="0"/>
              <a:t>1.06.2023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05F5CEA-8079-4B65-ACDD-EEAB63C8D3BF}" type="slidenum">
              <a:rPr lang="tr-TR" smtClean="0"/>
              <a:t>‹#›</a:t>
            </a:fld>
            <a:endParaRPr lang="tr-TR"/>
          </a:p>
        </p:txBody>
      </p:sp>
    </p:spTree>
    <p:extLst>
      <p:ext uri="{BB962C8B-B14F-4D97-AF65-F5344CB8AC3E}">
        <p14:creationId xmlns:p14="http://schemas.microsoft.com/office/powerpoint/2010/main" val="262408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8B06B4F-E421-4554-A9A9-BBA6F0A4BE34}" type="datetimeFigureOut">
              <a:rPr lang="tr-TR" smtClean="0"/>
              <a:t>1.06.2023</a:t>
            </a:fld>
            <a:endParaRPr lang="tr-T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05F5CEA-8079-4B65-ACDD-EEAB63C8D3BF}" type="slidenum">
              <a:rPr lang="tr-TR" smtClean="0"/>
              <a:t>‹#›</a:t>
            </a:fld>
            <a:endParaRPr lang="tr-TR"/>
          </a:p>
        </p:txBody>
      </p:sp>
    </p:spTree>
    <p:extLst>
      <p:ext uri="{BB962C8B-B14F-4D97-AF65-F5344CB8AC3E}">
        <p14:creationId xmlns:p14="http://schemas.microsoft.com/office/powerpoint/2010/main" val="776322615"/>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nathancooper.io/i-am-a-nerd/chatbot/deep-learning/gpt2/2020/05/12/chatbot-part-1.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09EA7-6A66-EE6E-BCA7-17C45A9A9CED}"/>
              </a:ext>
            </a:extLst>
          </p:cNvPr>
          <p:cNvSpPr>
            <a:spLocks noGrp="1"/>
          </p:cNvSpPr>
          <p:nvPr>
            <p:ph type="ctrTitle"/>
          </p:nvPr>
        </p:nvSpPr>
        <p:spPr/>
        <p:txBody>
          <a:bodyPr/>
          <a:lstStyle/>
          <a:p>
            <a:r>
              <a:rPr lang="en-US" dirty="0"/>
              <a:t>CHAT WITH AIHAN</a:t>
            </a:r>
            <a:endParaRPr lang="tr-TR" dirty="0"/>
          </a:p>
        </p:txBody>
      </p:sp>
      <p:sp>
        <p:nvSpPr>
          <p:cNvPr id="3" name="Subtitle 2">
            <a:extLst>
              <a:ext uri="{FF2B5EF4-FFF2-40B4-BE49-F238E27FC236}">
                <a16:creationId xmlns:a16="http://schemas.microsoft.com/office/drawing/2014/main" id="{03D7EF6C-1A9E-6C96-E0AC-7C5F4BA70E6C}"/>
              </a:ext>
            </a:extLst>
          </p:cNvPr>
          <p:cNvSpPr>
            <a:spLocks noGrp="1"/>
          </p:cNvSpPr>
          <p:nvPr>
            <p:ph type="subTitle" idx="1"/>
          </p:nvPr>
        </p:nvSpPr>
        <p:spPr/>
        <p:txBody>
          <a:bodyPr>
            <a:normAutofit/>
          </a:bodyPr>
          <a:lstStyle/>
          <a:p>
            <a:r>
              <a:rPr lang="en-US" sz="3200" dirty="0"/>
              <a:t>Alihan Sağöz</a:t>
            </a:r>
            <a:endParaRPr lang="tr-TR" sz="3200" dirty="0"/>
          </a:p>
        </p:txBody>
      </p:sp>
    </p:spTree>
    <p:extLst>
      <p:ext uri="{BB962C8B-B14F-4D97-AF65-F5344CB8AC3E}">
        <p14:creationId xmlns:p14="http://schemas.microsoft.com/office/powerpoint/2010/main" val="1260004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07A25-BA56-F471-A5B6-A3E503279860}"/>
              </a:ext>
            </a:extLst>
          </p:cNvPr>
          <p:cNvSpPr>
            <a:spLocks noGrp="1"/>
          </p:cNvSpPr>
          <p:nvPr>
            <p:ph type="title"/>
          </p:nvPr>
        </p:nvSpPr>
        <p:spPr>
          <a:xfrm>
            <a:off x="1484310" y="0"/>
            <a:ext cx="10018713" cy="1752599"/>
          </a:xfrm>
        </p:spPr>
        <p:txBody>
          <a:bodyPr/>
          <a:lstStyle/>
          <a:p>
            <a:r>
              <a:rPr lang="en-US" dirty="0"/>
              <a:t>FINE - TUNE</a:t>
            </a:r>
            <a:endParaRPr lang="tr-TR" dirty="0"/>
          </a:p>
        </p:txBody>
      </p:sp>
      <p:sp>
        <p:nvSpPr>
          <p:cNvPr id="3" name="Content Placeholder 2">
            <a:extLst>
              <a:ext uri="{FF2B5EF4-FFF2-40B4-BE49-F238E27FC236}">
                <a16:creationId xmlns:a16="http://schemas.microsoft.com/office/drawing/2014/main" id="{41457DA2-12E7-E573-05F8-C45AB17AD08E}"/>
              </a:ext>
            </a:extLst>
          </p:cNvPr>
          <p:cNvSpPr>
            <a:spLocks noGrp="1"/>
          </p:cNvSpPr>
          <p:nvPr>
            <p:ph idx="1"/>
          </p:nvPr>
        </p:nvSpPr>
        <p:spPr>
          <a:xfrm>
            <a:off x="1484310" y="876299"/>
            <a:ext cx="10018713" cy="3124201"/>
          </a:xfrm>
        </p:spPr>
        <p:txBody>
          <a:bodyPr/>
          <a:lstStyle/>
          <a:p>
            <a:r>
              <a:rPr lang="en-US" sz="2400" b="0" i="0" dirty="0">
                <a:effectLst/>
              </a:rPr>
              <a:t>Fine-tuning is the process of adapting a pre-trained model to a new task by updating the weights of the model using a limited amount of data. This is often preferred over training a model from scratch because it can be more computationally efficient and can lead to better performance.</a:t>
            </a:r>
          </a:p>
          <a:p>
            <a:endParaRPr lang="tr-TR" dirty="0"/>
          </a:p>
        </p:txBody>
      </p:sp>
      <p:pic>
        <p:nvPicPr>
          <p:cNvPr id="5" name="Picture 4">
            <a:extLst>
              <a:ext uri="{FF2B5EF4-FFF2-40B4-BE49-F238E27FC236}">
                <a16:creationId xmlns:a16="http://schemas.microsoft.com/office/drawing/2014/main" id="{42B8D0F7-BDF9-44ED-F809-F392F88842DB}"/>
              </a:ext>
            </a:extLst>
          </p:cNvPr>
          <p:cNvPicPr>
            <a:picLocks noChangeAspect="1"/>
          </p:cNvPicPr>
          <p:nvPr/>
        </p:nvPicPr>
        <p:blipFill>
          <a:blip r:embed="rId2"/>
          <a:stretch>
            <a:fillRect/>
          </a:stretch>
        </p:blipFill>
        <p:spPr>
          <a:xfrm>
            <a:off x="3938031" y="3055123"/>
            <a:ext cx="5177394" cy="3643351"/>
          </a:xfrm>
          <a:prstGeom prst="rect">
            <a:avLst/>
          </a:prstGeom>
        </p:spPr>
      </p:pic>
    </p:spTree>
    <p:extLst>
      <p:ext uri="{BB962C8B-B14F-4D97-AF65-F5344CB8AC3E}">
        <p14:creationId xmlns:p14="http://schemas.microsoft.com/office/powerpoint/2010/main" val="2273778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13FFE-7599-98B8-6AED-B677A079A541}"/>
              </a:ext>
            </a:extLst>
          </p:cNvPr>
          <p:cNvSpPr>
            <a:spLocks noGrp="1"/>
          </p:cNvSpPr>
          <p:nvPr>
            <p:ph type="title"/>
          </p:nvPr>
        </p:nvSpPr>
        <p:spPr>
          <a:xfrm>
            <a:off x="1484310" y="0"/>
            <a:ext cx="10018713" cy="1752599"/>
          </a:xfrm>
        </p:spPr>
        <p:txBody>
          <a:bodyPr/>
          <a:lstStyle/>
          <a:p>
            <a:r>
              <a:rPr lang="en-US" dirty="0"/>
              <a:t>WHY FINE – TUNE</a:t>
            </a:r>
            <a:endParaRPr lang="tr-TR" dirty="0"/>
          </a:p>
        </p:txBody>
      </p:sp>
      <p:sp>
        <p:nvSpPr>
          <p:cNvPr id="3" name="Content Placeholder 2">
            <a:extLst>
              <a:ext uri="{FF2B5EF4-FFF2-40B4-BE49-F238E27FC236}">
                <a16:creationId xmlns:a16="http://schemas.microsoft.com/office/drawing/2014/main" id="{DCB3467C-DF67-05D1-D9D8-021B12DD6FD4}"/>
              </a:ext>
            </a:extLst>
          </p:cNvPr>
          <p:cNvSpPr>
            <a:spLocks noGrp="1"/>
          </p:cNvSpPr>
          <p:nvPr>
            <p:ph idx="1"/>
          </p:nvPr>
        </p:nvSpPr>
        <p:spPr>
          <a:xfrm>
            <a:off x="1484309" y="1752599"/>
            <a:ext cx="10018713" cy="4876801"/>
          </a:xfrm>
        </p:spPr>
        <p:txBody>
          <a:bodyPr anchor="t" anchorCtr="0">
            <a:normAutofit/>
          </a:bodyPr>
          <a:lstStyle/>
          <a:p>
            <a:r>
              <a:rPr lang="en-US" sz="2000" b="1" dirty="0"/>
              <a:t>Retains Pre-trained Knowledge</a:t>
            </a:r>
            <a:r>
              <a:rPr lang="en-US" sz="2000" dirty="0"/>
              <a:t>: Fine-tuning allows the model to retain the valuable knowledge acquired during pre-training.</a:t>
            </a:r>
          </a:p>
          <a:p>
            <a:endParaRPr lang="en-US" sz="2000" dirty="0"/>
          </a:p>
        </p:txBody>
      </p:sp>
    </p:spTree>
    <p:extLst>
      <p:ext uri="{BB962C8B-B14F-4D97-AF65-F5344CB8AC3E}">
        <p14:creationId xmlns:p14="http://schemas.microsoft.com/office/powerpoint/2010/main" val="3000132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13FFE-7599-98B8-6AED-B677A079A541}"/>
              </a:ext>
            </a:extLst>
          </p:cNvPr>
          <p:cNvSpPr>
            <a:spLocks noGrp="1"/>
          </p:cNvSpPr>
          <p:nvPr>
            <p:ph type="title"/>
          </p:nvPr>
        </p:nvSpPr>
        <p:spPr>
          <a:xfrm>
            <a:off x="1484310" y="0"/>
            <a:ext cx="10018713" cy="1752599"/>
          </a:xfrm>
        </p:spPr>
        <p:txBody>
          <a:bodyPr/>
          <a:lstStyle/>
          <a:p>
            <a:r>
              <a:rPr lang="en-US" dirty="0"/>
              <a:t>WHY FINE – TUNE</a:t>
            </a:r>
            <a:endParaRPr lang="tr-TR" dirty="0"/>
          </a:p>
        </p:txBody>
      </p:sp>
      <p:sp>
        <p:nvSpPr>
          <p:cNvPr id="3" name="Content Placeholder 2">
            <a:extLst>
              <a:ext uri="{FF2B5EF4-FFF2-40B4-BE49-F238E27FC236}">
                <a16:creationId xmlns:a16="http://schemas.microsoft.com/office/drawing/2014/main" id="{DCB3467C-DF67-05D1-D9D8-021B12DD6FD4}"/>
              </a:ext>
            </a:extLst>
          </p:cNvPr>
          <p:cNvSpPr>
            <a:spLocks noGrp="1"/>
          </p:cNvSpPr>
          <p:nvPr>
            <p:ph idx="1"/>
          </p:nvPr>
        </p:nvSpPr>
        <p:spPr>
          <a:xfrm>
            <a:off x="1484309" y="1752599"/>
            <a:ext cx="10018713" cy="4876801"/>
          </a:xfrm>
        </p:spPr>
        <p:txBody>
          <a:bodyPr anchor="t" anchorCtr="0">
            <a:normAutofit/>
          </a:bodyPr>
          <a:lstStyle/>
          <a:p>
            <a:r>
              <a:rPr lang="en-US" sz="2000" b="1" dirty="0"/>
              <a:t>Retains Pre-trained Knowledge</a:t>
            </a:r>
            <a:r>
              <a:rPr lang="en-US" sz="2000" dirty="0"/>
              <a:t>: Fine-tuning allows the model to retain the valuable knowledge acquired during pre-training.</a:t>
            </a:r>
          </a:p>
          <a:p>
            <a:endParaRPr lang="en-US" sz="2000" dirty="0"/>
          </a:p>
          <a:p>
            <a:r>
              <a:rPr lang="en-US" sz="2000" b="1" dirty="0"/>
              <a:t>Optimizes for Specific Task</a:t>
            </a:r>
            <a:r>
              <a:rPr lang="en-US" sz="2000" dirty="0"/>
              <a:t>: Fine-tuning facilitates task-specific optimization by allowing the model to learn from a smaller, domain-specific dataset.</a:t>
            </a:r>
          </a:p>
        </p:txBody>
      </p:sp>
    </p:spTree>
    <p:extLst>
      <p:ext uri="{BB962C8B-B14F-4D97-AF65-F5344CB8AC3E}">
        <p14:creationId xmlns:p14="http://schemas.microsoft.com/office/powerpoint/2010/main" val="36179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13FFE-7599-98B8-6AED-B677A079A541}"/>
              </a:ext>
            </a:extLst>
          </p:cNvPr>
          <p:cNvSpPr>
            <a:spLocks noGrp="1"/>
          </p:cNvSpPr>
          <p:nvPr>
            <p:ph type="title"/>
          </p:nvPr>
        </p:nvSpPr>
        <p:spPr>
          <a:xfrm>
            <a:off x="1484310" y="0"/>
            <a:ext cx="10018713" cy="1752599"/>
          </a:xfrm>
        </p:spPr>
        <p:txBody>
          <a:bodyPr/>
          <a:lstStyle/>
          <a:p>
            <a:r>
              <a:rPr lang="en-US" dirty="0"/>
              <a:t>WHY FINE – TUNE</a:t>
            </a:r>
            <a:endParaRPr lang="tr-TR" dirty="0"/>
          </a:p>
        </p:txBody>
      </p:sp>
      <p:sp>
        <p:nvSpPr>
          <p:cNvPr id="3" name="Content Placeholder 2">
            <a:extLst>
              <a:ext uri="{FF2B5EF4-FFF2-40B4-BE49-F238E27FC236}">
                <a16:creationId xmlns:a16="http://schemas.microsoft.com/office/drawing/2014/main" id="{DCB3467C-DF67-05D1-D9D8-021B12DD6FD4}"/>
              </a:ext>
            </a:extLst>
          </p:cNvPr>
          <p:cNvSpPr>
            <a:spLocks noGrp="1"/>
          </p:cNvSpPr>
          <p:nvPr>
            <p:ph idx="1"/>
          </p:nvPr>
        </p:nvSpPr>
        <p:spPr>
          <a:xfrm>
            <a:off x="1484309" y="1752599"/>
            <a:ext cx="10018713" cy="4876801"/>
          </a:xfrm>
        </p:spPr>
        <p:txBody>
          <a:bodyPr anchor="t" anchorCtr="0">
            <a:normAutofit/>
          </a:bodyPr>
          <a:lstStyle/>
          <a:p>
            <a:r>
              <a:rPr lang="en-US" sz="2000" b="1" dirty="0"/>
              <a:t>Retains Pre-trained Knowledge</a:t>
            </a:r>
            <a:r>
              <a:rPr lang="en-US" sz="2000" dirty="0"/>
              <a:t>: Fine-tuning allows the model to retain the valuable knowledge acquired during pre-training.</a:t>
            </a:r>
          </a:p>
          <a:p>
            <a:endParaRPr lang="en-US" sz="2000" dirty="0"/>
          </a:p>
          <a:p>
            <a:r>
              <a:rPr lang="en-US" sz="2000" b="1" dirty="0"/>
              <a:t>Optimizes for Specific Task</a:t>
            </a:r>
            <a:r>
              <a:rPr lang="en-US" sz="2000" dirty="0"/>
              <a:t>: Fine-tuning facilitates task-specific optimization by allowing the model to learn from a smaller, domain-specific dataset.</a:t>
            </a:r>
          </a:p>
          <a:p>
            <a:endParaRPr lang="en-US" sz="2000" dirty="0"/>
          </a:p>
          <a:p>
            <a:r>
              <a:rPr lang="en-US" sz="2000" b="1" dirty="0"/>
              <a:t>Balances Generalization and Specialization</a:t>
            </a:r>
            <a:r>
              <a:rPr lang="en-US" sz="2000" dirty="0"/>
              <a:t>: Fine-tuning strikes a balance between generalization and specialization. While pre-training provides a general understanding of language, fine-tuning tailors the model to specific tasks.</a:t>
            </a:r>
            <a:endParaRPr lang="tr-TR" sz="2000" dirty="0"/>
          </a:p>
        </p:txBody>
      </p:sp>
    </p:spTree>
    <p:extLst>
      <p:ext uri="{BB962C8B-B14F-4D97-AF65-F5344CB8AC3E}">
        <p14:creationId xmlns:p14="http://schemas.microsoft.com/office/powerpoint/2010/main" val="105154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FFC9C-92C0-A29E-03D0-239CB785BAC8}"/>
              </a:ext>
            </a:extLst>
          </p:cNvPr>
          <p:cNvSpPr>
            <a:spLocks noGrp="1"/>
          </p:cNvSpPr>
          <p:nvPr>
            <p:ph type="title"/>
          </p:nvPr>
        </p:nvSpPr>
        <p:spPr>
          <a:xfrm>
            <a:off x="-139700" y="1457630"/>
            <a:ext cx="10018713" cy="1752599"/>
          </a:xfrm>
        </p:spPr>
        <p:txBody>
          <a:bodyPr/>
          <a:lstStyle/>
          <a:p>
            <a:r>
              <a:rPr lang="tr-TR" dirty="0"/>
              <a:t>FINE-TUNING </a:t>
            </a:r>
            <a:r>
              <a:rPr lang="en-US" dirty="0" err="1"/>
              <a:t>DialoGPT</a:t>
            </a:r>
            <a:br>
              <a:rPr lang="tr-TR" dirty="0"/>
            </a:br>
            <a:r>
              <a:rPr lang="tr-TR" dirty="0"/>
              <a:t>IMPLEMENTATION DETAILS</a:t>
            </a:r>
          </a:p>
        </p:txBody>
      </p:sp>
      <p:sp>
        <p:nvSpPr>
          <p:cNvPr id="3" name="Content Placeholder 2">
            <a:extLst>
              <a:ext uri="{FF2B5EF4-FFF2-40B4-BE49-F238E27FC236}">
                <a16:creationId xmlns:a16="http://schemas.microsoft.com/office/drawing/2014/main" id="{FCFC230A-730B-DCDE-8393-55F7FFA78ED7}"/>
              </a:ext>
            </a:extLst>
          </p:cNvPr>
          <p:cNvSpPr>
            <a:spLocks noGrp="1"/>
          </p:cNvSpPr>
          <p:nvPr>
            <p:ph idx="1"/>
          </p:nvPr>
        </p:nvSpPr>
        <p:spPr>
          <a:xfrm>
            <a:off x="1289843" y="3136900"/>
            <a:ext cx="7439025" cy="2263470"/>
          </a:xfrm>
        </p:spPr>
        <p:txBody>
          <a:bodyPr>
            <a:normAutofit fontScale="77500" lnSpcReduction="20000"/>
          </a:bodyPr>
          <a:lstStyle/>
          <a:p>
            <a:r>
              <a:rPr lang="en-US" dirty="0" err="1"/>
              <a:t>source_ids</a:t>
            </a:r>
            <a:r>
              <a:rPr lang="en-US" dirty="0"/>
              <a:t>: Tokenized input text + previous 7 conversation</a:t>
            </a:r>
          </a:p>
          <a:p>
            <a:r>
              <a:rPr lang="en-US" dirty="0" err="1"/>
              <a:t>source_mask</a:t>
            </a:r>
            <a:r>
              <a:rPr lang="en-US" dirty="0"/>
              <a:t>: Attention mask corresponding to the input token IDs.</a:t>
            </a:r>
          </a:p>
          <a:p>
            <a:r>
              <a:rPr lang="en-US" dirty="0" err="1"/>
              <a:t>target_ids</a:t>
            </a:r>
            <a:r>
              <a:rPr lang="en-US" dirty="0"/>
              <a:t>: Tokenized Target(completion).</a:t>
            </a:r>
          </a:p>
          <a:p>
            <a:r>
              <a:rPr lang="en-US" dirty="0" err="1"/>
              <a:t>target_mask</a:t>
            </a:r>
            <a:r>
              <a:rPr lang="en-US" dirty="0"/>
              <a:t>: Attention mask corresponding to the target token IDs</a:t>
            </a:r>
            <a:br>
              <a:rPr lang="en-US" dirty="0"/>
            </a:br>
            <a:endParaRPr lang="en-US" dirty="0"/>
          </a:p>
          <a:p>
            <a:endParaRPr lang="tr-TR" dirty="0"/>
          </a:p>
        </p:txBody>
      </p:sp>
    </p:spTree>
    <p:extLst>
      <p:ext uri="{BB962C8B-B14F-4D97-AF65-F5344CB8AC3E}">
        <p14:creationId xmlns:p14="http://schemas.microsoft.com/office/powerpoint/2010/main" val="3820641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FFC9C-92C0-A29E-03D0-239CB785BAC8}"/>
              </a:ext>
            </a:extLst>
          </p:cNvPr>
          <p:cNvSpPr>
            <a:spLocks noGrp="1"/>
          </p:cNvSpPr>
          <p:nvPr>
            <p:ph type="title"/>
          </p:nvPr>
        </p:nvSpPr>
        <p:spPr>
          <a:xfrm>
            <a:off x="-139700" y="1457630"/>
            <a:ext cx="10018713" cy="1752599"/>
          </a:xfrm>
        </p:spPr>
        <p:txBody>
          <a:bodyPr/>
          <a:lstStyle/>
          <a:p>
            <a:r>
              <a:rPr lang="tr-TR" dirty="0"/>
              <a:t>FINE-TUNING </a:t>
            </a:r>
            <a:r>
              <a:rPr lang="en-US" dirty="0" err="1"/>
              <a:t>DialoGPT</a:t>
            </a:r>
            <a:br>
              <a:rPr lang="tr-TR" dirty="0"/>
            </a:br>
            <a:r>
              <a:rPr lang="tr-TR" dirty="0"/>
              <a:t>IMPLEMENTATION DETAILS</a:t>
            </a:r>
          </a:p>
        </p:txBody>
      </p:sp>
      <p:sp>
        <p:nvSpPr>
          <p:cNvPr id="3" name="Content Placeholder 2">
            <a:extLst>
              <a:ext uri="{FF2B5EF4-FFF2-40B4-BE49-F238E27FC236}">
                <a16:creationId xmlns:a16="http://schemas.microsoft.com/office/drawing/2014/main" id="{FCFC230A-730B-DCDE-8393-55F7FFA78ED7}"/>
              </a:ext>
            </a:extLst>
          </p:cNvPr>
          <p:cNvSpPr>
            <a:spLocks noGrp="1"/>
          </p:cNvSpPr>
          <p:nvPr>
            <p:ph idx="1"/>
          </p:nvPr>
        </p:nvSpPr>
        <p:spPr>
          <a:xfrm>
            <a:off x="1289843" y="3136900"/>
            <a:ext cx="7439025" cy="2263470"/>
          </a:xfrm>
        </p:spPr>
        <p:txBody>
          <a:bodyPr>
            <a:normAutofit fontScale="77500" lnSpcReduction="20000"/>
          </a:bodyPr>
          <a:lstStyle/>
          <a:p>
            <a:r>
              <a:rPr lang="en-US" dirty="0" err="1"/>
              <a:t>source_ids</a:t>
            </a:r>
            <a:r>
              <a:rPr lang="en-US" dirty="0"/>
              <a:t>: Tokenized input text + previous 7 conversation</a:t>
            </a:r>
          </a:p>
          <a:p>
            <a:r>
              <a:rPr lang="en-US" dirty="0" err="1"/>
              <a:t>source_mask</a:t>
            </a:r>
            <a:r>
              <a:rPr lang="en-US" dirty="0"/>
              <a:t>: Attention mask corresponding to the input token IDs.</a:t>
            </a:r>
          </a:p>
          <a:p>
            <a:r>
              <a:rPr lang="en-US" dirty="0" err="1"/>
              <a:t>target_ids</a:t>
            </a:r>
            <a:r>
              <a:rPr lang="en-US" dirty="0"/>
              <a:t>: Tokenized Target(completion).</a:t>
            </a:r>
          </a:p>
          <a:p>
            <a:r>
              <a:rPr lang="en-US" dirty="0" err="1"/>
              <a:t>target_mask</a:t>
            </a:r>
            <a:r>
              <a:rPr lang="en-US" dirty="0"/>
              <a:t>: Attention mask corresponding to the target token IDs</a:t>
            </a:r>
            <a:br>
              <a:rPr lang="en-US" dirty="0"/>
            </a:br>
            <a:endParaRPr lang="en-US" dirty="0"/>
          </a:p>
          <a:p>
            <a:endParaRPr lang="tr-TR" dirty="0"/>
          </a:p>
        </p:txBody>
      </p:sp>
      <p:pic>
        <p:nvPicPr>
          <p:cNvPr id="4" name="Content Placeholder 4">
            <a:extLst>
              <a:ext uri="{FF2B5EF4-FFF2-40B4-BE49-F238E27FC236}">
                <a16:creationId xmlns:a16="http://schemas.microsoft.com/office/drawing/2014/main" id="{ECD4CBF9-5A6F-EC10-3F0B-2772E9E12B5F}"/>
              </a:ext>
            </a:extLst>
          </p:cNvPr>
          <p:cNvPicPr>
            <a:picLocks noChangeAspect="1"/>
          </p:cNvPicPr>
          <p:nvPr/>
        </p:nvPicPr>
        <p:blipFill>
          <a:blip r:embed="rId2"/>
          <a:stretch>
            <a:fillRect/>
          </a:stretch>
        </p:blipFill>
        <p:spPr>
          <a:xfrm>
            <a:off x="8524079" y="286359"/>
            <a:ext cx="3268664" cy="5847740"/>
          </a:xfrm>
          <a:prstGeom prst="rect">
            <a:avLst/>
          </a:prstGeom>
        </p:spPr>
      </p:pic>
    </p:spTree>
    <p:extLst>
      <p:ext uri="{BB962C8B-B14F-4D97-AF65-F5344CB8AC3E}">
        <p14:creationId xmlns:p14="http://schemas.microsoft.com/office/powerpoint/2010/main" val="1919236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8957A-EB4D-971E-112D-D4423EF9F0F7}"/>
              </a:ext>
            </a:extLst>
          </p:cNvPr>
          <p:cNvSpPr>
            <a:spLocks noGrp="1"/>
          </p:cNvSpPr>
          <p:nvPr>
            <p:ph type="title"/>
          </p:nvPr>
        </p:nvSpPr>
        <p:spPr>
          <a:xfrm>
            <a:off x="1484309" y="-456032"/>
            <a:ext cx="10018713" cy="1752599"/>
          </a:xfrm>
        </p:spPr>
        <p:txBody>
          <a:bodyPr/>
          <a:lstStyle/>
          <a:p>
            <a:r>
              <a:rPr lang="tr-TR" dirty="0"/>
              <a:t>EXAMPLE RESULTS OBTAINED</a:t>
            </a:r>
          </a:p>
        </p:txBody>
      </p:sp>
      <p:pic>
        <p:nvPicPr>
          <p:cNvPr id="5" name="Content Placeholder 4" descr="A screenshot of a computer program&#10;&#10;Description automatically generated with low confidence">
            <a:extLst>
              <a:ext uri="{FF2B5EF4-FFF2-40B4-BE49-F238E27FC236}">
                <a16:creationId xmlns:a16="http://schemas.microsoft.com/office/drawing/2014/main" id="{753D6ACF-9F2F-F1E2-9CAA-E858F6B0D6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373" y="1784933"/>
            <a:ext cx="11851254" cy="3465933"/>
          </a:xfrm>
        </p:spPr>
      </p:pic>
    </p:spTree>
    <p:extLst>
      <p:ext uri="{BB962C8B-B14F-4D97-AF65-F5344CB8AC3E}">
        <p14:creationId xmlns:p14="http://schemas.microsoft.com/office/powerpoint/2010/main" val="3264810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8957A-EB4D-971E-112D-D4423EF9F0F7}"/>
              </a:ext>
            </a:extLst>
          </p:cNvPr>
          <p:cNvSpPr>
            <a:spLocks noGrp="1"/>
          </p:cNvSpPr>
          <p:nvPr>
            <p:ph type="title"/>
          </p:nvPr>
        </p:nvSpPr>
        <p:spPr>
          <a:xfrm>
            <a:off x="1484309" y="-456032"/>
            <a:ext cx="10018713" cy="1752599"/>
          </a:xfrm>
        </p:spPr>
        <p:txBody>
          <a:bodyPr/>
          <a:lstStyle/>
          <a:p>
            <a:r>
              <a:rPr lang="tr-TR" dirty="0"/>
              <a:t>EXAMPLE RESULTS OBTAINED</a:t>
            </a:r>
          </a:p>
        </p:txBody>
      </p:sp>
      <p:pic>
        <p:nvPicPr>
          <p:cNvPr id="3" name="Content Placeholder 6" descr="A screenshot of a computer&#10;&#10;Description automatically generated with low confidence">
            <a:extLst>
              <a:ext uri="{FF2B5EF4-FFF2-40B4-BE49-F238E27FC236}">
                <a16:creationId xmlns:a16="http://schemas.microsoft.com/office/drawing/2014/main" id="{B3D49069-557F-2E10-9A29-03EC7E7897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25" y="1693813"/>
            <a:ext cx="11944350" cy="3162189"/>
          </a:xfrm>
          <a:prstGeom prst="rect">
            <a:avLst/>
          </a:prstGeom>
        </p:spPr>
      </p:pic>
      <p:sp>
        <p:nvSpPr>
          <p:cNvPr id="6" name="Content Placeholder 5">
            <a:extLst>
              <a:ext uri="{FF2B5EF4-FFF2-40B4-BE49-F238E27FC236}">
                <a16:creationId xmlns:a16="http://schemas.microsoft.com/office/drawing/2014/main" id="{271F3F20-2A2A-F342-2D7B-63EA73CA4026}"/>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2224822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C497F-728A-EF23-6D8B-DD9ADAC777DB}"/>
              </a:ext>
            </a:extLst>
          </p:cNvPr>
          <p:cNvSpPr>
            <a:spLocks noGrp="1"/>
          </p:cNvSpPr>
          <p:nvPr>
            <p:ph type="title"/>
          </p:nvPr>
        </p:nvSpPr>
        <p:spPr>
          <a:xfrm>
            <a:off x="1484310" y="0"/>
            <a:ext cx="10018713" cy="1752599"/>
          </a:xfrm>
        </p:spPr>
        <p:txBody>
          <a:bodyPr/>
          <a:lstStyle/>
          <a:p>
            <a:r>
              <a:rPr lang="en-US" dirty="0"/>
              <a:t>EVALUATION</a:t>
            </a:r>
            <a:endParaRPr lang="tr-TR" dirty="0"/>
          </a:p>
        </p:txBody>
      </p:sp>
      <p:sp>
        <p:nvSpPr>
          <p:cNvPr id="3" name="Content Placeholder 2">
            <a:extLst>
              <a:ext uri="{FF2B5EF4-FFF2-40B4-BE49-F238E27FC236}">
                <a16:creationId xmlns:a16="http://schemas.microsoft.com/office/drawing/2014/main" id="{2224B773-2AB1-F6D5-6B07-D3A5FA293B79}"/>
              </a:ext>
            </a:extLst>
          </p:cNvPr>
          <p:cNvSpPr>
            <a:spLocks noGrp="1"/>
          </p:cNvSpPr>
          <p:nvPr>
            <p:ph idx="1"/>
          </p:nvPr>
        </p:nvSpPr>
        <p:spPr>
          <a:xfrm>
            <a:off x="1484310" y="1752599"/>
            <a:ext cx="10018713" cy="3124201"/>
          </a:xfrm>
        </p:spPr>
        <p:txBody>
          <a:bodyPr>
            <a:normAutofit/>
          </a:bodyPr>
          <a:lstStyle/>
          <a:p>
            <a:r>
              <a:rPr lang="en-US" dirty="0"/>
              <a:t>Two type metric used for evaluation:</a:t>
            </a:r>
          </a:p>
          <a:p>
            <a:pPr lvl="1"/>
            <a:r>
              <a:rPr lang="en-US" b="1" dirty="0"/>
              <a:t>Bleu Score:</a:t>
            </a:r>
          </a:p>
          <a:p>
            <a:pPr lvl="2"/>
            <a:r>
              <a:rPr lang="en-US" b="1" dirty="0"/>
              <a:t>bleu_2 </a:t>
            </a:r>
            <a:r>
              <a:rPr lang="en-US" dirty="0"/>
              <a:t>= 0.63</a:t>
            </a:r>
          </a:p>
          <a:p>
            <a:pPr lvl="2"/>
            <a:r>
              <a:rPr lang="en-US" b="1" dirty="0"/>
              <a:t>bleu_4 </a:t>
            </a:r>
            <a:r>
              <a:rPr lang="en-US" dirty="0"/>
              <a:t>= 0.55</a:t>
            </a:r>
          </a:p>
          <a:p>
            <a:pPr lvl="1"/>
            <a:r>
              <a:rPr lang="en-US" b="1" dirty="0" err="1"/>
              <a:t>Nist</a:t>
            </a:r>
            <a:r>
              <a:rPr lang="en-US" b="1" dirty="0"/>
              <a:t> Score:</a:t>
            </a:r>
          </a:p>
          <a:p>
            <a:pPr lvl="2"/>
            <a:r>
              <a:rPr lang="en-US" b="1" dirty="0"/>
              <a:t>nist_2 </a:t>
            </a:r>
            <a:r>
              <a:rPr lang="en-US" dirty="0"/>
              <a:t>= 3.84</a:t>
            </a:r>
          </a:p>
          <a:p>
            <a:pPr lvl="2"/>
            <a:r>
              <a:rPr lang="en-US" b="1" dirty="0"/>
              <a:t>nist_4 </a:t>
            </a:r>
            <a:r>
              <a:rPr lang="en-US" dirty="0"/>
              <a:t>= 4.09</a:t>
            </a:r>
          </a:p>
          <a:p>
            <a:endParaRPr lang="en-US" dirty="0"/>
          </a:p>
        </p:txBody>
      </p:sp>
    </p:spTree>
    <p:extLst>
      <p:ext uri="{BB962C8B-B14F-4D97-AF65-F5344CB8AC3E}">
        <p14:creationId xmlns:p14="http://schemas.microsoft.com/office/powerpoint/2010/main" val="3633651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1E67E-91E0-3E45-E277-E87D7D4202EB}"/>
              </a:ext>
            </a:extLst>
          </p:cNvPr>
          <p:cNvSpPr>
            <a:spLocks noGrp="1"/>
          </p:cNvSpPr>
          <p:nvPr>
            <p:ph type="title"/>
          </p:nvPr>
        </p:nvSpPr>
        <p:spPr>
          <a:xfrm>
            <a:off x="1484309" y="0"/>
            <a:ext cx="10018713" cy="1752599"/>
          </a:xfrm>
        </p:spPr>
        <p:txBody>
          <a:bodyPr/>
          <a:lstStyle/>
          <a:p>
            <a:r>
              <a:rPr lang="en-US" dirty="0"/>
              <a:t>DISCUSSION OF RESULTS</a:t>
            </a:r>
            <a:endParaRPr lang="tr-TR" dirty="0"/>
          </a:p>
        </p:txBody>
      </p:sp>
      <p:sp>
        <p:nvSpPr>
          <p:cNvPr id="3" name="Content Placeholder 2">
            <a:extLst>
              <a:ext uri="{FF2B5EF4-FFF2-40B4-BE49-F238E27FC236}">
                <a16:creationId xmlns:a16="http://schemas.microsoft.com/office/drawing/2014/main" id="{F5C655B3-F27B-E03F-860B-1FAFF303535A}"/>
              </a:ext>
            </a:extLst>
          </p:cNvPr>
          <p:cNvSpPr>
            <a:spLocks noGrp="1"/>
          </p:cNvSpPr>
          <p:nvPr>
            <p:ph idx="1"/>
          </p:nvPr>
        </p:nvSpPr>
        <p:spPr>
          <a:xfrm>
            <a:off x="1325557" y="1657349"/>
            <a:ext cx="10336215" cy="4038601"/>
          </a:xfrm>
        </p:spPr>
        <p:txBody>
          <a:bodyPr anchor="t" anchorCtr="0">
            <a:normAutofit/>
          </a:bodyPr>
          <a:lstStyle/>
          <a:p>
            <a:r>
              <a:rPr lang="en-US" b="1" dirty="0"/>
              <a:t>Strengths:</a:t>
            </a:r>
          </a:p>
          <a:p>
            <a:pPr lvl="1"/>
            <a:r>
              <a:rPr lang="en-US" dirty="0"/>
              <a:t>In general, he understands questions and gives correct answers.</a:t>
            </a:r>
          </a:p>
        </p:txBody>
      </p:sp>
    </p:spTree>
    <p:extLst>
      <p:ext uri="{BB962C8B-B14F-4D97-AF65-F5344CB8AC3E}">
        <p14:creationId xmlns:p14="http://schemas.microsoft.com/office/powerpoint/2010/main" val="51506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249C4-71BC-24E8-9EA0-2CE6AFDB1994}"/>
              </a:ext>
            </a:extLst>
          </p:cNvPr>
          <p:cNvSpPr>
            <a:spLocks noGrp="1"/>
          </p:cNvSpPr>
          <p:nvPr>
            <p:ph type="title"/>
          </p:nvPr>
        </p:nvSpPr>
        <p:spPr>
          <a:xfrm>
            <a:off x="1484311" y="0"/>
            <a:ext cx="10018713" cy="1752599"/>
          </a:xfrm>
        </p:spPr>
        <p:txBody>
          <a:bodyPr/>
          <a:lstStyle/>
          <a:p>
            <a:r>
              <a:rPr lang="en-US" dirty="0"/>
              <a:t>AGENDA</a:t>
            </a:r>
            <a:endParaRPr lang="tr-TR" dirty="0"/>
          </a:p>
        </p:txBody>
      </p:sp>
      <p:sp>
        <p:nvSpPr>
          <p:cNvPr id="3" name="Content Placeholder 2">
            <a:extLst>
              <a:ext uri="{FF2B5EF4-FFF2-40B4-BE49-F238E27FC236}">
                <a16:creationId xmlns:a16="http://schemas.microsoft.com/office/drawing/2014/main" id="{80F55F21-9FAE-0326-D77B-182A55A0A86C}"/>
              </a:ext>
            </a:extLst>
          </p:cNvPr>
          <p:cNvSpPr>
            <a:spLocks noGrp="1"/>
          </p:cNvSpPr>
          <p:nvPr>
            <p:ph idx="1"/>
          </p:nvPr>
        </p:nvSpPr>
        <p:spPr>
          <a:xfrm>
            <a:off x="1315454" y="1812759"/>
            <a:ext cx="10187570" cy="3978442"/>
          </a:xfrm>
        </p:spPr>
        <p:txBody>
          <a:bodyPr>
            <a:normAutofit/>
          </a:bodyPr>
          <a:lstStyle/>
          <a:p>
            <a:r>
              <a:rPr lang="tr-TR" sz="2400" dirty="0"/>
              <a:t>Problem statement</a:t>
            </a:r>
          </a:p>
          <a:p>
            <a:r>
              <a:rPr lang="tr-TR" sz="2400" dirty="0"/>
              <a:t>Dataset </a:t>
            </a:r>
          </a:p>
          <a:p>
            <a:r>
              <a:rPr lang="en-US" sz="2400" dirty="0" err="1"/>
              <a:t>DialoGPT</a:t>
            </a:r>
            <a:r>
              <a:rPr lang="tr-TR" sz="2400" dirty="0"/>
              <a:t>: Fine-Tune</a:t>
            </a:r>
          </a:p>
          <a:p>
            <a:r>
              <a:rPr lang="tr-TR" sz="2400" dirty="0"/>
              <a:t>Results</a:t>
            </a:r>
          </a:p>
          <a:p>
            <a:r>
              <a:rPr lang="tr-TR" sz="2400" dirty="0"/>
              <a:t>Evaluation</a:t>
            </a:r>
          </a:p>
          <a:p>
            <a:r>
              <a:rPr lang="tr-TR" sz="2400" dirty="0"/>
              <a:t>Discussion of results</a:t>
            </a:r>
          </a:p>
          <a:p>
            <a:r>
              <a:rPr lang="tr-TR" sz="2400" dirty="0"/>
              <a:t>Future Direction</a:t>
            </a:r>
            <a:endParaRPr lang="en-US" sz="2400" dirty="0"/>
          </a:p>
          <a:p>
            <a:endParaRPr lang="tr-TR" dirty="0"/>
          </a:p>
        </p:txBody>
      </p:sp>
    </p:spTree>
    <p:extLst>
      <p:ext uri="{BB962C8B-B14F-4D97-AF65-F5344CB8AC3E}">
        <p14:creationId xmlns:p14="http://schemas.microsoft.com/office/powerpoint/2010/main" val="2968589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1E67E-91E0-3E45-E277-E87D7D4202EB}"/>
              </a:ext>
            </a:extLst>
          </p:cNvPr>
          <p:cNvSpPr>
            <a:spLocks noGrp="1"/>
          </p:cNvSpPr>
          <p:nvPr>
            <p:ph type="title"/>
          </p:nvPr>
        </p:nvSpPr>
        <p:spPr>
          <a:xfrm>
            <a:off x="1484309" y="0"/>
            <a:ext cx="10018713" cy="1752599"/>
          </a:xfrm>
        </p:spPr>
        <p:txBody>
          <a:bodyPr/>
          <a:lstStyle/>
          <a:p>
            <a:r>
              <a:rPr lang="en-US" dirty="0"/>
              <a:t>DISCUSSION OF RESULTS</a:t>
            </a:r>
            <a:endParaRPr lang="tr-TR" dirty="0"/>
          </a:p>
        </p:txBody>
      </p:sp>
      <p:sp>
        <p:nvSpPr>
          <p:cNvPr id="3" name="Content Placeholder 2">
            <a:extLst>
              <a:ext uri="{FF2B5EF4-FFF2-40B4-BE49-F238E27FC236}">
                <a16:creationId xmlns:a16="http://schemas.microsoft.com/office/drawing/2014/main" id="{F5C655B3-F27B-E03F-860B-1FAFF303535A}"/>
              </a:ext>
            </a:extLst>
          </p:cNvPr>
          <p:cNvSpPr>
            <a:spLocks noGrp="1"/>
          </p:cNvSpPr>
          <p:nvPr>
            <p:ph idx="1"/>
          </p:nvPr>
        </p:nvSpPr>
        <p:spPr>
          <a:xfrm>
            <a:off x="1325557" y="1657349"/>
            <a:ext cx="10336215" cy="4038601"/>
          </a:xfrm>
        </p:spPr>
        <p:txBody>
          <a:bodyPr anchor="t" anchorCtr="0">
            <a:normAutofit/>
          </a:bodyPr>
          <a:lstStyle/>
          <a:p>
            <a:r>
              <a:rPr lang="en-US" b="1" dirty="0"/>
              <a:t>Strengths:</a:t>
            </a:r>
          </a:p>
          <a:p>
            <a:pPr lvl="1"/>
            <a:r>
              <a:rPr lang="en-US" dirty="0"/>
              <a:t>In general, he understands questions and gives correct answers.</a:t>
            </a:r>
          </a:p>
          <a:p>
            <a:pPr lvl="1"/>
            <a:r>
              <a:rPr lang="en-US" dirty="0"/>
              <a:t>He can understand the joke and use a smiley face.</a:t>
            </a:r>
          </a:p>
        </p:txBody>
      </p:sp>
    </p:spTree>
    <p:extLst>
      <p:ext uri="{BB962C8B-B14F-4D97-AF65-F5344CB8AC3E}">
        <p14:creationId xmlns:p14="http://schemas.microsoft.com/office/powerpoint/2010/main" val="3294807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1E67E-91E0-3E45-E277-E87D7D4202EB}"/>
              </a:ext>
            </a:extLst>
          </p:cNvPr>
          <p:cNvSpPr>
            <a:spLocks noGrp="1"/>
          </p:cNvSpPr>
          <p:nvPr>
            <p:ph type="title"/>
          </p:nvPr>
        </p:nvSpPr>
        <p:spPr>
          <a:xfrm>
            <a:off x="1484309" y="0"/>
            <a:ext cx="10018713" cy="1752599"/>
          </a:xfrm>
        </p:spPr>
        <p:txBody>
          <a:bodyPr/>
          <a:lstStyle/>
          <a:p>
            <a:r>
              <a:rPr lang="en-US" dirty="0"/>
              <a:t>DISCUSSION OF RESULTS</a:t>
            </a:r>
            <a:endParaRPr lang="tr-TR" dirty="0"/>
          </a:p>
        </p:txBody>
      </p:sp>
      <p:sp>
        <p:nvSpPr>
          <p:cNvPr id="3" name="Content Placeholder 2">
            <a:extLst>
              <a:ext uri="{FF2B5EF4-FFF2-40B4-BE49-F238E27FC236}">
                <a16:creationId xmlns:a16="http://schemas.microsoft.com/office/drawing/2014/main" id="{F5C655B3-F27B-E03F-860B-1FAFF303535A}"/>
              </a:ext>
            </a:extLst>
          </p:cNvPr>
          <p:cNvSpPr>
            <a:spLocks noGrp="1"/>
          </p:cNvSpPr>
          <p:nvPr>
            <p:ph idx="1"/>
          </p:nvPr>
        </p:nvSpPr>
        <p:spPr>
          <a:xfrm>
            <a:off x="1325557" y="1657349"/>
            <a:ext cx="10336215" cy="4038601"/>
          </a:xfrm>
        </p:spPr>
        <p:txBody>
          <a:bodyPr anchor="t" anchorCtr="0">
            <a:normAutofit/>
          </a:bodyPr>
          <a:lstStyle/>
          <a:p>
            <a:r>
              <a:rPr lang="en-US" b="1" dirty="0"/>
              <a:t>Strengths:</a:t>
            </a:r>
          </a:p>
          <a:p>
            <a:pPr lvl="1"/>
            <a:r>
              <a:rPr lang="en-US" dirty="0"/>
              <a:t>In general, he understands questions and gives correct answers.</a:t>
            </a:r>
          </a:p>
          <a:p>
            <a:pPr lvl="1"/>
            <a:r>
              <a:rPr lang="en-US" dirty="0"/>
              <a:t>He can understand the joke and use a smiley face.</a:t>
            </a:r>
          </a:p>
          <a:p>
            <a:pPr lvl="1"/>
            <a:r>
              <a:rPr lang="en-US" dirty="0"/>
              <a:t>He can construct sentence structures similar to mine.</a:t>
            </a:r>
          </a:p>
        </p:txBody>
      </p:sp>
    </p:spTree>
    <p:extLst>
      <p:ext uri="{BB962C8B-B14F-4D97-AF65-F5344CB8AC3E}">
        <p14:creationId xmlns:p14="http://schemas.microsoft.com/office/powerpoint/2010/main" val="46212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1E67E-91E0-3E45-E277-E87D7D4202EB}"/>
              </a:ext>
            </a:extLst>
          </p:cNvPr>
          <p:cNvSpPr>
            <a:spLocks noGrp="1"/>
          </p:cNvSpPr>
          <p:nvPr>
            <p:ph type="title"/>
          </p:nvPr>
        </p:nvSpPr>
        <p:spPr>
          <a:xfrm>
            <a:off x="1484309" y="0"/>
            <a:ext cx="10018713" cy="1752599"/>
          </a:xfrm>
        </p:spPr>
        <p:txBody>
          <a:bodyPr/>
          <a:lstStyle/>
          <a:p>
            <a:r>
              <a:rPr lang="en-US" dirty="0"/>
              <a:t>DISCUSSION OF RESULTS</a:t>
            </a:r>
            <a:endParaRPr lang="tr-TR" dirty="0"/>
          </a:p>
        </p:txBody>
      </p:sp>
      <p:sp>
        <p:nvSpPr>
          <p:cNvPr id="3" name="Content Placeholder 2">
            <a:extLst>
              <a:ext uri="{FF2B5EF4-FFF2-40B4-BE49-F238E27FC236}">
                <a16:creationId xmlns:a16="http://schemas.microsoft.com/office/drawing/2014/main" id="{F5C655B3-F27B-E03F-860B-1FAFF303535A}"/>
              </a:ext>
            </a:extLst>
          </p:cNvPr>
          <p:cNvSpPr>
            <a:spLocks noGrp="1"/>
          </p:cNvSpPr>
          <p:nvPr>
            <p:ph idx="1"/>
          </p:nvPr>
        </p:nvSpPr>
        <p:spPr>
          <a:xfrm>
            <a:off x="1325557" y="1657349"/>
            <a:ext cx="10336215" cy="4038601"/>
          </a:xfrm>
        </p:spPr>
        <p:txBody>
          <a:bodyPr anchor="t" anchorCtr="0">
            <a:normAutofit/>
          </a:bodyPr>
          <a:lstStyle/>
          <a:p>
            <a:r>
              <a:rPr lang="en-US" b="1" dirty="0"/>
              <a:t>Strengths:</a:t>
            </a:r>
          </a:p>
          <a:p>
            <a:pPr lvl="1"/>
            <a:r>
              <a:rPr lang="en-US" dirty="0"/>
              <a:t>In general, he understands questions and gives correct answers.</a:t>
            </a:r>
          </a:p>
          <a:p>
            <a:pPr lvl="1"/>
            <a:r>
              <a:rPr lang="en-US" dirty="0"/>
              <a:t>He can understand the joke and use a smiley face.</a:t>
            </a:r>
          </a:p>
          <a:p>
            <a:pPr lvl="1"/>
            <a:r>
              <a:rPr lang="en-US" dirty="0"/>
              <a:t>He can construct sentence structures similar to mine.</a:t>
            </a:r>
          </a:p>
          <a:p>
            <a:r>
              <a:rPr lang="en-US" b="1" dirty="0"/>
              <a:t>Weaknesses:</a:t>
            </a:r>
            <a:endParaRPr lang="en-US" dirty="0"/>
          </a:p>
          <a:p>
            <a:pPr lvl="1"/>
            <a:r>
              <a:rPr lang="en-US" dirty="0"/>
              <a:t>Sometimes he can give very irrelevant answers.</a:t>
            </a:r>
          </a:p>
        </p:txBody>
      </p:sp>
    </p:spTree>
    <p:extLst>
      <p:ext uri="{BB962C8B-B14F-4D97-AF65-F5344CB8AC3E}">
        <p14:creationId xmlns:p14="http://schemas.microsoft.com/office/powerpoint/2010/main" val="890521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1E67E-91E0-3E45-E277-E87D7D4202EB}"/>
              </a:ext>
            </a:extLst>
          </p:cNvPr>
          <p:cNvSpPr>
            <a:spLocks noGrp="1"/>
          </p:cNvSpPr>
          <p:nvPr>
            <p:ph type="title"/>
          </p:nvPr>
        </p:nvSpPr>
        <p:spPr>
          <a:xfrm>
            <a:off x="1484309" y="0"/>
            <a:ext cx="10018713" cy="1752599"/>
          </a:xfrm>
        </p:spPr>
        <p:txBody>
          <a:bodyPr/>
          <a:lstStyle/>
          <a:p>
            <a:r>
              <a:rPr lang="en-US" dirty="0"/>
              <a:t>DISCUSSION OF RESULTS</a:t>
            </a:r>
            <a:endParaRPr lang="tr-TR" dirty="0"/>
          </a:p>
        </p:txBody>
      </p:sp>
      <p:sp>
        <p:nvSpPr>
          <p:cNvPr id="3" name="Content Placeholder 2">
            <a:extLst>
              <a:ext uri="{FF2B5EF4-FFF2-40B4-BE49-F238E27FC236}">
                <a16:creationId xmlns:a16="http://schemas.microsoft.com/office/drawing/2014/main" id="{F5C655B3-F27B-E03F-860B-1FAFF303535A}"/>
              </a:ext>
            </a:extLst>
          </p:cNvPr>
          <p:cNvSpPr>
            <a:spLocks noGrp="1"/>
          </p:cNvSpPr>
          <p:nvPr>
            <p:ph idx="1"/>
          </p:nvPr>
        </p:nvSpPr>
        <p:spPr>
          <a:xfrm>
            <a:off x="1325557" y="1657349"/>
            <a:ext cx="10336215" cy="4038601"/>
          </a:xfrm>
        </p:spPr>
        <p:txBody>
          <a:bodyPr anchor="t" anchorCtr="0">
            <a:normAutofit/>
          </a:bodyPr>
          <a:lstStyle/>
          <a:p>
            <a:r>
              <a:rPr lang="en-US" b="1" dirty="0"/>
              <a:t>Strengths:</a:t>
            </a:r>
          </a:p>
          <a:p>
            <a:pPr lvl="1"/>
            <a:r>
              <a:rPr lang="en-US" dirty="0"/>
              <a:t>In general, he understands questions and gives correct answers.</a:t>
            </a:r>
          </a:p>
          <a:p>
            <a:pPr lvl="1"/>
            <a:r>
              <a:rPr lang="en-US" dirty="0"/>
              <a:t>He can understand the joke and use a smiley face.</a:t>
            </a:r>
          </a:p>
          <a:p>
            <a:pPr lvl="1"/>
            <a:r>
              <a:rPr lang="en-US" dirty="0"/>
              <a:t>He can construct sentence structures similar to mine.</a:t>
            </a:r>
          </a:p>
          <a:p>
            <a:r>
              <a:rPr lang="en-US" b="1" dirty="0"/>
              <a:t>Weaknesses:</a:t>
            </a:r>
            <a:endParaRPr lang="en-US" dirty="0"/>
          </a:p>
          <a:p>
            <a:pPr lvl="1"/>
            <a:r>
              <a:rPr lang="en-US" dirty="0"/>
              <a:t>Sometimes he can give very irrelevant answers.</a:t>
            </a:r>
          </a:p>
          <a:p>
            <a:pPr lvl="1"/>
            <a:r>
              <a:rPr lang="en-US" dirty="0"/>
              <a:t>Sometimes he has a hard time connecting back with past conversations.</a:t>
            </a:r>
          </a:p>
        </p:txBody>
      </p:sp>
    </p:spTree>
    <p:extLst>
      <p:ext uri="{BB962C8B-B14F-4D97-AF65-F5344CB8AC3E}">
        <p14:creationId xmlns:p14="http://schemas.microsoft.com/office/powerpoint/2010/main" val="699325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22FB2-D758-34FA-3CB7-DA5F3743FC4C}"/>
              </a:ext>
            </a:extLst>
          </p:cNvPr>
          <p:cNvSpPr>
            <a:spLocks noGrp="1"/>
          </p:cNvSpPr>
          <p:nvPr>
            <p:ph type="title"/>
          </p:nvPr>
        </p:nvSpPr>
        <p:spPr>
          <a:xfrm>
            <a:off x="1484310" y="0"/>
            <a:ext cx="10018713" cy="1752599"/>
          </a:xfrm>
        </p:spPr>
        <p:txBody>
          <a:bodyPr/>
          <a:lstStyle/>
          <a:p>
            <a:r>
              <a:rPr lang="en-US" dirty="0"/>
              <a:t>FUTURE DIRECTION</a:t>
            </a:r>
            <a:endParaRPr lang="tr-TR" dirty="0"/>
          </a:p>
        </p:txBody>
      </p:sp>
      <p:sp>
        <p:nvSpPr>
          <p:cNvPr id="3" name="Content Placeholder 2">
            <a:extLst>
              <a:ext uri="{FF2B5EF4-FFF2-40B4-BE49-F238E27FC236}">
                <a16:creationId xmlns:a16="http://schemas.microsoft.com/office/drawing/2014/main" id="{8CEB3420-BD54-679E-37A5-B561430B32BB}"/>
              </a:ext>
            </a:extLst>
          </p:cNvPr>
          <p:cNvSpPr>
            <a:spLocks noGrp="1"/>
          </p:cNvSpPr>
          <p:nvPr>
            <p:ph idx="1"/>
          </p:nvPr>
        </p:nvSpPr>
        <p:spPr>
          <a:xfrm>
            <a:off x="1484309" y="1362074"/>
            <a:ext cx="10018713" cy="3124201"/>
          </a:xfrm>
        </p:spPr>
        <p:txBody>
          <a:bodyPr/>
          <a:lstStyle/>
          <a:p>
            <a:r>
              <a:rPr lang="en-US" dirty="0"/>
              <a:t>With more background speech data and personal information, it can be trained and approached more closely to a true copy of the person.</a:t>
            </a:r>
          </a:p>
          <a:p>
            <a:r>
              <a:rPr lang="en-US" dirty="0" err="1"/>
              <a:t>Whatsapp</a:t>
            </a:r>
            <a:r>
              <a:rPr lang="en-US" dirty="0"/>
              <a:t> conversations can be complex and meaningless. Sentence integrity is like not speaking in order, jumping from topic to topic. Therefore, the data can be prepared more carefully. And in this way, more accurate results can be obtained.</a:t>
            </a:r>
            <a:endParaRPr lang="tr-TR" dirty="0"/>
          </a:p>
        </p:txBody>
      </p:sp>
    </p:spTree>
    <p:extLst>
      <p:ext uri="{BB962C8B-B14F-4D97-AF65-F5344CB8AC3E}">
        <p14:creationId xmlns:p14="http://schemas.microsoft.com/office/powerpoint/2010/main" val="1915740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E8E5C-80CF-0752-93F7-7A6F20B44F23}"/>
              </a:ext>
            </a:extLst>
          </p:cNvPr>
          <p:cNvSpPr>
            <a:spLocks noGrp="1"/>
          </p:cNvSpPr>
          <p:nvPr>
            <p:ph type="title"/>
          </p:nvPr>
        </p:nvSpPr>
        <p:spPr>
          <a:xfrm>
            <a:off x="1484310" y="0"/>
            <a:ext cx="10018713" cy="1752599"/>
          </a:xfrm>
        </p:spPr>
        <p:txBody>
          <a:bodyPr/>
          <a:lstStyle/>
          <a:p>
            <a:r>
              <a:rPr lang="en-US" dirty="0"/>
              <a:t>REFERENCES</a:t>
            </a:r>
            <a:endParaRPr lang="tr-TR" dirty="0"/>
          </a:p>
        </p:txBody>
      </p:sp>
      <p:sp>
        <p:nvSpPr>
          <p:cNvPr id="3" name="Content Placeholder 2">
            <a:extLst>
              <a:ext uri="{FF2B5EF4-FFF2-40B4-BE49-F238E27FC236}">
                <a16:creationId xmlns:a16="http://schemas.microsoft.com/office/drawing/2014/main" id="{3810488A-F508-8078-8036-2213C5D501D5}"/>
              </a:ext>
            </a:extLst>
          </p:cNvPr>
          <p:cNvSpPr>
            <a:spLocks noGrp="1"/>
          </p:cNvSpPr>
          <p:nvPr>
            <p:ph idx="1"/>
          </p:nvPr>
        </p:nvSpPr>
        <p:spPr>
          <a:xfrm>
            <a:off x="1484310" y="-520700"/>
            <a:ext cx="10136191" cy="5143501"/>
          </a:xfrm>
        </p:spPr>
        <p:txBody>
          <a:bodyPr/>
          <a:lstStyle/>
          <a:p>
            <a:r>
              <a:rPr lang="tr-TR" dirty="0">
                <a:hlinkClick r:id="rId2"/>
              </a:rPr>
              <a:t>https://nathancooper.io/i-am-a-nerd/chatbot/deep-learning/gpt2/2020/05/12/chatbot-part-1.html</a:t>
            </a:r>
            <a:endParaRPr lang="en-US" dirty="0"/>
          </a:p>
          <a:p>
            <a:r>
              <a:rPr lang="tr-TR" dirty="0"/>
              <a:t>https://huggingface.co/docs/transformers/model_doc/dialogpt</a:t>
            </a:r>
          </a:p>
        </p:txBody>
      </p:sp>
    </p:spTree>
    <p:extLst>
      <p:ext uri="{BB962C8B-B14F-4D97-AF65-F5344CB8AC3E}">
        <p14:creationId xmlns:p14="http://schemas.microsoft.com/office/powerpoint/2010/main" val="966240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309A8-2E79-2EC3-A2E5-6599CA43C102}"/>
              </a:ext>
            </a:extLst>
          </p:cNvPr>
          <p:cNvSpPr>
            <a:spLocks noGrp="1"/>
          </p:cNvSpPr>
          <p:nvPr>
            <p:ph type="title"/>
          </p:nvPr>
        </p:nvSpPr>
        <p:spPr>
          <a:xfrm>
            <a:off x="-1016795" y="1574800"/>
            <a:ext cx="14225589" cy="2984499"/>
          </a:xfrm>
        </p:spPr>
        <p:txBody>
          <a:bodyPr>
            <a:normAutofit/>
          </a:bodyPr>
          <a:lstStyle/>
          <a:p>
            <a:r>
              <a:rPr lang="en-US" sz="8800" dirty="0"/>
              <a:t>THANK YOU</a:t>
            </a:r>
            <a:endParaRPr lang="tr-TR" sz="8800" dirty="0"/>
          </a:p>
        </p:txBody>
      </p:sp>
      <p:sp>
        <p:nvSpPr>
          <p:cNvPr id="3" name="Content Placeholder 2">
            <a:extLst>
              <a:ext uri="{FF2B5EF4-FFF2-40B4-BE49-F238E27FC236}">
                <a16:creationId xmlns:a16="http://schemas.microsoft.com/office/drawing/2014/main" id="{3448B572-4919-5AC4-CE34-BC4F693E0E68}"/>
              </a:ext>
            </a:extLst>
          </p:cNvPr>
          <p:cNvSpPr>
            <a:spLocks noGrp="1"/>
          </p:cNvSpPr>
          <p:nvPr>
            <p:ph idx="1"/>
          </p:nvPr>
        </p:nvSpPr>
        <p:spPr>
          <a:xfrm>
            <a:off x="4926010" y="2539999"/>
            <a:ext cx="10018713" cy="3124201"/>
          </a:xfrm>
        </p:spPr>
        <p:txBody>
          <a:bodyPr/>
          <a:lstStyle/>
          <a:p>
            <a:pPr marL="0" indent="0">
              <a:buNone/>
            </a:pPr>
            <a:r>
              <a:rPr lang="en-US" dirty="0"/>
              <a:t>Alihan Sağöz</a:t>
            </a:r>
            <a:endParaRPr lang="tr-TR" dirty="0"/>
          </a:p>
        </p:txBody>
      </p:sp>
    </p:spTree>
    <p:extLst>
      <p:ext uri="{BB962C8B-B14F-4D97-AF65-F5344CB8AC3E}">
        <p14:creationId xmlns:p14="http://schemas.microsoft.com/office/powerpoint/2010/main" val="3754840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8A426-2ABE-BE7A-99E2-BBD2AAACA4E4}"/>
              </a:ext>
            </a:extLst>
          </p:cNvPr>
          <p:cNvSpPr>
            <a:spLocks noGrp="1"/>
          </p:cNvSpPr>
          <p:nvPr>
            <p:ph type="title"/>
          </p:nvPr>
        </p:nvSpPr>
        <p:spPr>
          <a:xfrm>
            <a:off x="1532437" y="0"/>
            <a:ext cx="10018713" cy="1752599"/>
          </a:xfrm>
        </p:spPr>
        <p:txBody>
          <a:bodyPr/>
          <a:lstStyle/>
          <a:p>
            <a:r>
              <a:rPr lang="en-US" dirty="0"/>
              <a:t>PROBLEM STATEMENT</a:t>
            </a:r>
            <a:endParaRPr lang="tr-TR" dirty="0"/>
          </a:p>
        </p:txBody>
      </p:sp>
      <p:sp>
        <p:nvSpPr>
          <p:cNvPr id="3" name="Content Placeholder 2">
            <a:extLst>
              <a:ext uri="{FF2B5EF4-FFF2-40B4-BE49-F238E27FC236}">
                <a16:creationId xmlns:a16="http://schemas.microsoft.com/office/drawing/2014/main" id="{09B61A0A-7677-B489-BBEF-F4A7887CD3DD}"/>
              </a:ext>
            </a:extLst>
          </p:cNvPr>
          <p:cNvSpPr>
            <a:spLocks noGrp="1"/>
          </p:cNvSpPr>
          <p:nvPr>
            <p:ph idx="1"/>
          </p:nvPr>
        </p:nvSpPr>
        <p:spPr>
          <a:xfrm>
            <a:off x="1388058" y="1211178"/>
            <a:ext cx="10018713" cy="6224338"/>
          </a:xfrm>
        </p:spPr>
        <p:txBody>
          <a:bodyPr anchor="t" anchorCtr="0">
            <a:normAutofit/>
          </a:bodyPr>
          <a:lstStyle/>
          <a:p>
            <a:r>
              <a:rPr lang="en-US" dirty="0"/>
              <a:t>The main purpose of the project is to examine whether we can give personality to an artificial intelligence, to a chatbot. Observing how accurate and correct answers he gives in cases where I am not present. </a:t>
            </a:r>
          </a:p>
        </p:txBody>
      </p:sp>
    </p:spTree>
    <p:extLst>
      <p:ext uri="{BB962C8B-B14F-4D97-AF65-F5344CB8AC3E}">
        <p14:creationId xmlns:p14="http://schemas.microsoft.com/office/powerpoint/2010/main" val="477558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8A426-2ABE-BE7A-99E2-BBD2AAACA4E4}"/>
              </a:ext>
            </a:extLst>
          </p:cNvPr>
          <p:cNvSpPr>
            <a:spLocks noGrp="1"/>
          </p:cNvSpPr>
          <p:nvPr>
            <p:ph type="title"/>
          </p:nvPr>
        </p:nvSpPr>
        <p:spPr>
          <a:xfrm>
            <a:off x="1532437" y="0"/>
            <a:ext cx="10018713" cy="1752599"/>
          </a:xfrm>
        </p:spPr>
        <p:txBody>
          <a:bodyPr/>
          <a:lstStyle/>
          <a:p>
            <a:r>
              <a:rPr lang="en-US" dirty="0"/>
              <a:t>PROBLEM STATEMENT</a:t>
            </a:r>
            <a:endParaRPr lang="tr-TR" dirty="0"/>
          </a:p>
        </p:txBody>
      </p:sp>
      <p:sp>
        <p:nvSpPr>
          <p:cNvPr id="3" name="Content Placeholder 2">
            <a:extLst>
              <a:ext uri="{FF2B5EF4-FFF2-40B4-BE49-F238E27FC236}">
                <a16:creationId xmlns:a16="http://schemas.microsoft.com/office/drawing/2014/main" id="{09B61A0A-7677-B489-BBEF-F4A7887CD3DD}"/>
              </a:ext>
            </a:extLst>
          </p:cNvPr>
          <p:cNvSpPr>
            <a:spLocks noGrp="1"/>
          </p:cNvSpPr>
          <p:nvPr>
            <p:ph idx="1"/>
          </p:nvPr>
        </p:nvSpPr>
        <p:spPr>
          <a:xfrm>
            <a:off x="1388058" y="1211178"/>
            <a:ext cx="10018713" cy="6224338"/>
          </a:xfrm>
        </p:spPr>
        <p:txBody>
          <a:bodyPr anchor="t" anchorCtr="0">
            <a:normAutofit/>
          </a:bodyPr>
          <a:lstStyle/>
          <a:p>
            <a:r>
              <a:rPr lang="en-US" dirty="0"/>
              <a:t>The main purpose of the project is to examine whether we can give personality to an artificial intelligence, to a chatbot. Observing how accurate and correct answers he gives in cases where I am not present. </a:t>
            </a:r>
          </a:p>
          <a:p>
            <a:r>
              <a:rPr lang="en-US" b="1" dirty="0"/>
              <a:t>Applications</a:t>
            </a:r>
          </a:p>
          <a:p>
            <a:pPr lvl="1"/>
            <a:r>
              <a:rPr lang="en-US" b="1" dirty="0"/>
              <a:t>Virtual Personal Assistant</a:t>
            </a:r>
            <a:r>
              <a:rPr lang="en-US" dirty="0"/>
              <a:t>: Assisting users with tasks such as scheduling appointments, setting reminders, and accessing relevant information.</a:t>
            </a:r>
          </a:p>
        </p:txBody>
      </p:sp>
    </p:spTree>
    <p:extLst>
      <p:ext uri="{BB962C8B-B14F-4D97-AF65-F5344CB8AC3E}">
        <p14:creationId xmlns:p14="http://schemas.microsoft.com/office/powerpoint/2010/main" val="1247651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8A426-2ABE-BE7A-99E2-BBD2AAACA4E4}"/>
              </a:ext>
            </a:extLst>
          </p:cNvPr>
          <p:cNvSpPr>
            <a:spLocks noGrp="1"/>
          </p:cNvSpPr>
          <p:nvPr>
            <p:ph type="title"/>
          </p:nvPr>
        </p:nvSpPr>
        <p:spPr>
          <a:xfrm>
            <a:off x="1532437" y="0"/>
            <a:ext cx="10018713" cy="1752599"/>
          </a:xfrm>
        </p:spPr>
        <p:txBody>
          <a:bodyPr/>
          <a:lstStyle/>
          <a:p>
            <a:r>
              <a:rPr lang="en-US" dirty="0"/>
              <a:t>PROBLEM STATEMENT</a:t>
            </a:r>
            <a:endParaRPr lang="tr-TR" dirty="0"/>
          </a:p>
        </p:txBody>
      </p:sp>
      <p:sp>
        <p:nvSpPr>
          <p:cNvPr id="3" name="Content Placeholder 2">
            <a:extLst>
              <a:ext uri="{FF2B5EF4-FFF2-40B4-BE49-F238E27FC236}">
                <a16:creationId xmlns:a16="http://schemas.microsoft.com/office/drawing/2014/main" id="{09B61A0A-7677-B489-BBEF-F4A7887CD3DD}"/>
              </a:ext>
            </a:extLst>
          </p:cNvPr>
          <p:cNvSpPr>
            <a:spLocks noGrp="1"/>
          </p:cNvSpPr>
          <p:nvPr>
            <p:ph idx="1"/>
          </p:nvPr>
        </p:nvSpPr>
        <p:spPr>
          <a:xfrm>
            <a:off x="1388058" y="1211178"/>
            <a:ext cx="10018713" cy="6224338"/>
          </a:xfrm>
        </p:spPr>
        <p:txBody>
          <a:bodyPr anchor="t" anchorCtr="0">
            <a:normAutofit/>
          </a:bodyPr>
          <a:lstStyle/>
          <a:p>
            <a:r>
              <a:rPr lang="en-US" dirty="0"/>
              <a:t>The main purpose of the project is to examine whether we can give personality to an artificial intelligence, to a chatbot. Observing how accurate and correct answers he gives in cases where I am not present. </a:t>
            </a:r>
          </a:p>
          <a:p>
            <a:r>
              <a:rPr lang="en-US" b="1" dirty="0"/>
              <a:t>Applications</a:t>
            </a:r>
          </a:p>
          <a:p>
            <a:pPr lvl="1"/>
            <a:r>
              <a:rPr lang="en-US" b="1" dirty="0"/>
              <a:t>Virtual Personal Assistant</a:t>
            </a:r>
            <a:r>
              <a:rPr lang="en-US" dirty="0"/>
              <a:t>: Assisting users with tasks such as scheduling appointments, setting reminders, and accessing relevant information.</a:t>
            </a:r>
          </a:p>
          <a:p>
            <a:pPr lvl="1"/>
            <a:r>
              <a:rPr lang="en-US" b="1" dirty="0"/>
              <a:t>HR and Employee Support</a:t>
            </a:r>
            <a:r>
              <a:rPr lang="en-US" dirty="0"/>
              <a:t>: Streamlining internal HR processes, answering employee queries, and providing guidance on company policies and benefits.</a:t>
            </a:r>
          </a:p>
        </p:txBody>
      </p:sp>
    </p:spTree>
    <p:extLst>
      <p:ext uri="{BB962C8B-B14F-4D97-AF65-F5344CB8AC3E}">
        <p14:creationId xmlns:p14="http://schemas.microsoft.com/office/powerpoint/2010/main" val="2737662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8A426-2ABE-BE7A-99E2-BBD2AAACA4E4}"/>
              </a:ext>
            </a:extLst>
          </p:cNvPr>
          <p:cNvSpPr>
            <a:spLocks noGrp="1"/>
          </p:cNvSpPr>
          <p:nvPr>
            <p:ph type="title"/>
          </p:nvPr>
        </p:nvSpPr>
        <p:spPr>
          <a:xfrm>
            <a:off x="1540458" y="0"/>
            <a:ext cx="10018713" cy="1752599"/>
          </a:xfrm>
        </p:spPr>
        <p:txBody>
          <a:bodyPr/>
          <a:lstStyle/>
          <a:p>
            <a:r>
              <a:rPr lang="en-US" dirty="0"/>
              <a:t>PROBLEM STATEMENT</a:t>
            </a:r>
            <a:endParaRPr lang="tr-TR" dirty="0"/>
          </a:p>
        </p:txBody>
      </p:sp>
      <p:sp>
        <p:nvSpPr>
          <p:cNvPr id="3" name="Content Placeholder 2">
            <a:extLst>
              <a:ext uri="{FF2B5EF4-FFF2-40B4-BE49-F238E27FC236}">
                <a16:creationId xmlns:a16="http://schemas.microsoft.com/office/drawing/2014/main" id="{09B61A0A-7677-B489-BBEF-F4A7887CD3DD}"/>
              </a:ext>
            </a:extLst>
          </p:cNvPr>
          <p:cNvSpPr>
            <a:spLocks noGrp="1"/>
          </p:cNvSpPr>
          <p:nvPr>
            <p:ph idx="1"/>
          </p:nvPr>
        </p:nvSpPr>
        <p:spPr>
          <a:xfrm>
            <a:off x="1388058" y="1211178"/>
            <a:ext cx="10018713" cy="6224338"/>
          </a:xfrm>
        </p:spPr>
        <p:txBody>
          <a:bodyPr anchor="t" anchorCtr="0">
            <a:normAutofit/>
          </a:bodyPr>
          <a:lstStyle/>
          <a:p>
            <a:r>
              <a:rPr lang="en-US" dirty="0"/>
              <a:t>The main purpose of the project is to examine whether we can give personality to an artificial intelligence, to a chatbot. Observing how accurate and correct answers he gives in cases where I am not present. </a:t>
            </a:r>
          </a:p>
          <a:p>
            <a:r>
              <a:rPr lang="en-US" b="1" dirty="0"/>
              <a:t>Applications</a:t>
            </a:r>
          </a:p>
          <a:p>
            <a:pPr lvl="1"/>
            <a:r>
              <a:rPr lang="en-US" b="1" dirty="0"/>
              <a:t>Virtual Personal Assistant</a:t>
            </a:r>
            <a:r>
              <a:rPr lang="en-US" dirty="0"/>
              <a:t>: Assisting users with tasks such as scheduling appointments, setting reminders, and accessing relevant information.</a:t>
            </a:r>
          </a:p>
          <a:p>
            <a:pPr lvl="1"/>
            <a:r>
              <a:rPr lang="en-US" b="1" dirty="0"/>
              <a:t>HR and Employee Support</a:t>
            </a:r>
            <a:r>
              <a:rPr lang="en-US" dirty="0"/>
              <a:t>: Streamlining internal HR processes, answering employee queries, and providing guidance on company policies and benefits.</a:t>
            </a:r>
          </a:p>
          <a:p>
            <a:pPr lvl="1"/>
            <a:r>
              <a:rPr lang="en-US" b="1" dirty="0"/>
              <a:t>Social Media Engagement</a:t>
            </a:r>
            <a:r>
              <a:rPr lang="en-US" dirty="0"/>
              <a:t>: Enabling users to interact with social media platforms, schedule posts, and receive personalized content recommendations.</a:t>
            </a:r>
            <a:endParaRPr lang="tr-TR" dirty="0"/>
          </a:p>
        </p:txBody>
      </p:sp>
    </p:spTree>
    <p:extLst>
      <p:ext uri="{BB962C8B-B14F-4D97-AF65-F5344CB8AC3E}">
        <p14:creationId xmlns:p14="http://schemas.microsoft.com/office/powerpoint/2010/main" val="1981270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8A426-2ABE-BE7A-99E2-BBD2AAACA4E4}"/>
              </a:ext>
            </a:extLst>
          </p:cNvPr>
          <p:cNvSpPr>
            <a:spLocks noGrp="1"/>
          </p:cNvSpPr>
          <p:nvPr>
            <p:ph type="title"/>
          </p:nvPr>
        </p:nvSpPr>
        <p:spPr>
          <a:xfrm>
            <a:off x="1532437" y="0"/>
            <a:ext cx="10018713" cy="1752599"/>
          </a:xfrm>
        </p:spPr>
        <p:txBody>
          <a:bodyPr/>
          <a:lstStyle/>
          <a:p>
            <a:r>
              <a:rPr lang="en-US" dirty="0"/>
              <a:t>PROBLEM STATEMENT</a:t>
            </a:r>
            <a:endParaRPr lang="tr-TR" dirty="0"/>
          </a:p>
        </p:txBody>
      </p:sp>
      <p:sp>
        <p:nvSpPr>
          <p:cNvPr id="3" name="Content Placeholder 2">
            <a:extLst>
              <a:ext uri="{FF2B5EF4-FFF2-40B4-BE49-F238E27FC236}">
                <a16:creationId xmlns:a16="http://schemas.microsoft.com/office/drawing/2014/main" id="{09B61A0A-7677-B489-BBEF-F4A7887CD3DD}"/>
              </a:ext>
            </a:extLst>
          </p:cNvPr>
          <p:cNvSpPr>
            <a:spLocks noGrp="1"/>
          </p:cNvSpPr>
          <p:nvPr>
            <p:ph idx="1"/>
          </p:nvPr>
        </p:nvSpPr>
        <p:spPr>
          <a:xfrm>
            <a:off x="1388058" y="1211178"/>
            <a:ext cx="10018713" cy="6224338"/>
          </a:xfrm>
        </p:spPr>
        <p:txBody>
          <a:bodyPr anchor="t" anchorCtr="0">
            <a:normAutofit/>
          </a:bodyPr>
          <a:lstStyle/>
          <a:p>
            <a:r>
              <a:rPr lang="en-US" dirty="0"/>
              <a:t>The main purpose of the project is to examine whether we can give personality to an artificial intelligence, to a chatbot. Observing how accurate and correct answers he gives in cases where I am not present. </a:t>
            </a:r>
          </a:p>
          <a:p>
            <a:r>
              <a:rPr lang="en-US" b="1" dirty="0"/>
              <a:t>Applications</a:t>
            </a:r>
          </a:p>
          <a:p>
            <a:pPr lvl="1"/>
            <a:r>
              <a:rPr lang="en-US" b="1" dirty="0"/>
              <a:t>Virtual Personal Assistant</a:t>
            </a:r>
            <a:r>
              <a:rPr lang="en-US" dirty="0"/>
              <a:t>: Assisting users with tasks such as scheduling appointments, setting reminders, and accessing relevant information.</a:t>
            </a:r>
          </a:p>
          <a:p>
            <a:pPr lvl="1"/>
            <a:r>
              <a:rPr lang="en-US" b="1" dirty="0"/>
              <a:t>HR and Employee Support</a:t>
            </a:r>
            <a:r>
              <a:rPr lang="en-US" dirty="0"/>
              <a:t>: Streamlining internal HR processes, answering employee queries, and providing guidance on company policies and benefits.</a:t>
            </a:r>
          </a:p>
          <a:p>
            <a:pPr lvl="1"/>
            <a:r>
              <a:rPr lang="en-US" b="1" dirty="0"/>
              <a:t>Social Media Engagement</a:t>
            </a:r>
            <a:r>
              <a:rPr lang="en-US" dirty="0"/>
              <a:t>: Enabling users to interact with social media platforms, schedule posts, and receive personalized content recommendations.</a:t>
            </a:r>
          </a:p>
          <a:p>
            <a:pPr lvl="1"/>
            <a:r>
              <a:rPr lang="en-US" b="1" dirty="0"/>
              <a:t>In Grieve</a:t>
            </a:r>
            <a:r>
              <a:rPr lang="en-US" dirty="0"/>
              <a:t>: Talk with your friends or family members when they are not there. Even after they died. To lessen the pain just a little bit.</a:t>
            </a:r>
            <a:endParaRPr lang="tr-TR" dirty="0"/>
          </a:p>
        </p:txBody>
      </p:sp>
    </p:spTree>
    <p:extLst>
      <p:ext uri="{BB962C8B-B14F-4D97-AF65-F5344CB8AC3E}">
        <p14:creationId xmlns:p14="http://schemas.microsoft.com/office/powerpoint/2010/main" val="1885089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28E22-CF9D-3C19-2527-821F656ED2DF}"/>
              </a:ext>
            </a:extLst>
          </p:cNvPr>
          <p:cNvSpPr>
            <a:spLocks noGrp="1"/>
          </p:cNvSpPr>
          <p:nvPr>
            <p:ph type="title"/>
          </p:nvPr>
        </p:nvSpPr>
        <p:spPr>
          <a:xfrm>
            <a:off x="1509710" y="-355600"/>
            <a:ext cx="10018713" cy="1752599"/>
          </a:xfrm>
        </p:spPr>
        <p:txBody>
          <a:bodyPr/>
          <a:lstStyle/>
          <a:p>
            <a:r>
              <a:rPr lang="en-US" dirty="0"/>
              <a:t>DATASET</a:t>
            </a:r>
            <a:endParaRPr lang="tr-TR" dirty="0"/>
          </a:p>
        </p:txBody>
      </p:sp>
      <p:sp>
        <p:nvSpPr>
          <p:cNvPr id="3" name="Content Placeholder 2">
            <a:extLst>
              <a:ext uri="{FF2B5EF4-FFF2-40B4-BE49-F238E27FC236}">
                <a16:creationId xmlns:a16="http://schemas.microsoft.com/office/drawing/2014/main" id="{603BB244-159A-D07B-C464-03E6CCD90451}"/>
              </a:ext>
            </a:extLst>
          </p:cNvPr>
          <p:cNvSpPr>
            <a:spLocks noGrp="1"/>
          </p:cNvSpPr>
          <p:nvPr>
            <p:ph idx="1"/>
          </p:nvPr>
        </p:nvSpPr>
        <p:spPr>
          <a:xfrm>
            <a:off x="1731959" y="1161047"/>
            <a:ext cx="10018713" cy="5696953"/>
          </a:xfrm>
        </p:spPr>
        <p:txBody>
          <a:bodyPr>
            <a:normAutofit/>
          </a:bodyPr>
          <a:lstStyle/>
          <a:p>
            <a:r>
              <a:rPr lang="en-US" dirty="0"/>
              <a:t>Two types of data sets were used. The first of these is the data set prepared to get to know me, consisting of short questions and answers. The second is the data set prepared to understand how I speak from my past conversations and to make connections between past conversations.</a:t>
            </a:r>
          </a:p>
          <a:p>
            <a:r>
              <a:rPr lang="en-US" dirty="0"/>
              <a:t>Type 1 dataset with 100 questions and answers. With data augmentation (Increased to 300)</a:t>
            </a:r>
          </a:p>
          <a:p>
            <a:r>
              <a:rPr lang="en-US" dirty="0"/>
              <a:t>The second type of dataset is a 2444-line dataset with 8 features (1 of which is output, 7 of which is the last 7 conversations) consisting of conversations with 10 different people in total.</a:t>
            </a:r>
          </a:p>
          <a:p>
            <a:r>
              <a:rPr lang="en-US" dirty="0"/>
              <a:t>For type1 data set:</a:t>
            </a:r>
          </a:p>
          <a:p>
            <a:pPr lvl="1"/>
            <a:r>
              <a:rPr lang="en-US" dirty="0"/>
              <a:t>Test %10 - Validation %10 – Training %80</a:t>
            </a:r>
          </a:p>
          <a:p>
            <a:r>
              <a:rPr lang="en-US" dirty="0"/>
              <a:t>For type2 dataset:</a:t>
            </a:r>
          </a:p>
          <a:p>
            <a:pPr lvl="1"/>
            <a:r>
              <a:rPr lang="en-US" dirty="0"/>
              <a:t>Validation %10 - Training %90</a:t>
            </a:r>
          </a:p>
          <a:p>
            <a:pPr lvl="1"/>
            <a:endParaRPr lang="en-US" dirty="0"/>
          </a:p>
          <a:p>
            <a:pPr lvl="1"/>
            <a:endParaRPr lang="en-US" dirty="0"/>
          </a:p>
        </p:txBody>
      </p:sp>
    </p:spTree>
    <p:extLst>
      <p:ext uri="{BB962C8B-B14F-4D97-AF65-F5344CB8AC3E}">
        <p14:creationId xmlns:p14="http://schemas.microsoft.com/office/powerpoint/2010/main" val="1102780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E7546-96E8-3190-0AA4-E164534754DD}"/>
              </a:ext>
            </a:extLst>
          </p:cNvPr>
          <p:cNvSpPr>
            <a:spLocks noGrp="1"/>
          </p:cNvSpPr>
          <p:nvPr>
            <p:ph type="title"/>
          </p:nvPr>
        </p:nvSpPr>
        <p:spPr>
          <a:xfrm>
            <a:off x="1404101" y="12032"/>
            <a:ext cx="10018713" cy="1752599"/>
          </a:xfrm>
        </p:spPr>
        <p:txBody>
          <a:bodyPr/>
          <a:lstStyle/>
          <a:p>
            <a:r>
              <a:rPr lang="en-US" dirty="0"/>
              <a:t>Example Data Format</a:t>
            </a:r>
            <a:endParaRPr lang="tr-TR" dirty="0"/>
          </a:p>
        </p:txBody>
      </p:sp>
      <p:sp>
        <p:nvSpPr>
          <p:cNvPr id="3" name="Content Placeholder 2">
            <a:extLst>
              <a:ext uri="{FF2B5EF4-FFF2-40B4-BE49-F238E27FC236}">
                <a16:creationId xmlns:a16="http://schemas.microsoft.com/office/drawing/2014/main" id="{A14AA299-FCF5-1225-2FB6-8130A1A7CBEE}"/>
              </a:ext>
            </a:extLst>
          </p:cNvPr>
          <p:cNvSpPr>
            <a:spLocks noGrp="1"/>
          </p:cNvSpPr>
          <p:nvPr>
            <p:ph idx="1"/>
          </p:nvPr>
        </p:nvSpPr>
        <p:spPr>
          <a:xfrm>
            <a:off x="1161288" y="1246908"/>
            <a:ext cx="10018713" cy="3511703"/>
          </a:xfrm>
        </p:spPr>
        <p:txBody>
          <a:bodyPr anchor="t" anchorCtr="0"/>
          <a:lstStyle/>
          <a:p>
            <a:pPr marL="0" indent="0">
              <a:buNone/>
            </a:pPr>
            <a:r>
              <a:rPr lang="en-US" dirty="0"/>
              <a:t>Type 1</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Type 2</a:t>
            </a:r>
          </a:p>
        </p:txBody>
      </p:sp>
      <p:pic>
        <p:nvPicPr>
          <p:cNvPr id="9" name="Picture 8" descr="A screenshot of a phone&#10;&#10;Description automatically generated with low confidence">
            <a:extLst>
              <a:ext uri="{FF2B5EF4-FFF2-40B4-BE49-F238E27FC236}">
                <a16:creationId xmlns:a16="http://schemas.microsoft.com/office/drawing/2014/main" id="{9FF16DBE-A32D-0160-54B8-8AD350893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893" y="1919757"/>
            <a:ext cx="6918200" cy="1825323"/>
          </a:xfrm>
          <a:prstGeom prst="rect">
            <a:avLst/>
          </a:prstGeom>
        </p:spPr>
      </p:pic>
      <p:pic>
        <p:nvPicPr>
          <p:cNvPr id="15" name="Picture 14" descr="A screenshot of a computer&#10;&#10;Description automatically generated with medium confidence">
            <a:extLst>
              <a:ext uri="{FF2B5EF4-FFF2-40B4-BE49-F238E27FC236}">
                <a16:creationId xmlns:a16="http://schemas.microsoft.com/office/drawing/2014/main" id="{E83323CF-E3EA-7275-307F-ABB2349B2F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288" y="4417929"/>
            <a:ext cx="10621007" cy="1752598"/>
          </a:xfrm>
          <a:prstGeom prst="rect">
            <a:avLst/>
          </a:prstGeom>
        </p:spPr>
      </p:pic>
    </p:spTree>
    <p:extLst>
      <p:ext uri="{BB962C8B-B14F-4D97-AF65-F5344CB8AC3E}">
        <p14:creationId xmlns:p14="http://schemas.microsoft.com/office/powerpoint/2010/main" val="31835245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233</TotalTime>
  <Words>1225</Words>
  <Application>Microsoft Office PowerPoint</Application>
  <PresentationFormat>Widescreen</PresentationFormat>
  <Paragraphs>118</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Corbel</vt:lpstr>
      <vt:lpstr>Parallax</vt:lpstr>
      <vt:lpstr>CHAT WITH AIHAN</vt:lpstr>
      <vt:lpstr>AGENDA</vt:lpstr>
      <vt:lpstr>PROBLEM STATEMENT</vt:lpstr>
      <vt:lpstr>PROBLEM STATEMENT</vt:lpstr>
      <vt:lpstr>PROBLEM STATEMENT</vt:lpstr>
      <vt:lpstr>PROBLEM STATEMENT</vt:lpstr>
      <vt:lpstr>PROBLEM STATEMENT</vt:lpstr>
      <vt:lpstr>DATASET</vt:lpstr>
      <vt:lpstr>Example Data Format</vt:lpstr>
      <vt:lpstr>FINE - TUNE</vt:lpstr>
      <vt:lpstr>WHY FINE – TUNE</vt:lpstr>
      <vt:lpstr>WHY FINE – TUNE</vt:lpstr>
      <vt:lpstr>WHY FINE – TUNE</vt:lpstr>
      <vt:lpstr>FINE-TUNING DialoGPT IMPLEMENTATION DETAILS</vt:lpstr>
      <vt:lpstr>FINE-TUNING DialoGPT IMPLEMENTATION DETAILS</vt:lpstr>
      <vt:lpstr>EXAMPLE RESULTS OBTAINED</vt:lpstr>
      <vt:lpstr>EXAMPLE RESULTS OBTAINED</vt:lpstr>
      <vt:lpstr>EVALUATION</vt:lpstr>
      <vt:lpstr>DISCUSSION OF RESULTS</vt:lpstr>
      <vt:lpstr>DISCUSSION OF RESULTS</vt:lpstr>
      <vt:lpstr>DISCUSSION OF RESULTS</vt:lpstr>
      <vt:lpstr>DISCUSSION OF RESULTS</vt:lpstr>
      <vt:lpstr>DISCUSSION OF RESULTS</vt:lpstr>
      <vt:lpstr>FUTURE DIRECTION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WITH AIHAN</dc:title>
  <dc:creator>ALIHAN SAGOZ</dc:creator>
  <cp:lastModifiedBy>ALIHAN SAGOZ</cp:lastModifiedBy>
  <cp:revision>4</cp:revision>
  <dcterms:created xsi:type="dcterms:W3CDTF">2023-06-01T12:08:00Z</dcterms:created>
  <dcterms:modified xsi:type="dcterms:W3CDTF">2023-06-01T20:33:33Z</dcterms:modified>
</cp:coreProperties>
</file>