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handoutMasterIdLst>
    <p:handoutMasterId r:id="rId33"/>
  </p:handoutMasterIdLst>
  <p:sldIdLst>
    <p:sldId id="256" r:id="rId2"/>
    <p:sldId id="261" r:id="rId3"/>
    <p:sldId id="262" r:id="rId4"/>
    <p:sldId id="259" r:id="rId5"/>
    <p:sldId id="263" r:id="rId6"/>
    <p:sldId id="264" r:id="rId7"/>
    <p:sldId id="265" r:id="rId8"/>
    <p:sldId id="266" r:id="rId9"/>
    <p:sldId id="267" r:id="rId10"/>
    <p:sldId id="268" r:id="rId11"/>
    <p:sldId id="279" r:id="rId12"/>
    <p:sldId id="280"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CB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EB62A5B5-9DC7-7E23-101B-C69AAABACAE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a:extLst>
              <a:ext uri="{FF2B5EF4-FFF2-40B4-BE49-F238E27FC236}">
                <a16:creationId xmlns:a16="http://schemas.microsoft.com/office/drawing/2014/main" id="{798E9CF6-182E-28EE-6A63-B849EF832E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AD65D7-A9A0-4A3B-A856-6256B7859AAB}" type="datetime1">
              <a:rPr lang="tr-TR" smtClean="0"/>
              <a:t>7.05.2025</a:t>
            </a:fld>
            <a:endParaRPr lang="tr-TR"/>
          </a:p>
        </p:txBody>
      </p:sp>
      <p:sp>
        <p:nvSpPr>
          <p:cNvPr id="4" name="Alt Bilgi Yer Tutucusu 3">
            <a:extLst>
              <a:ext uri="{FF2B5EF4-FFF2-40B4-BE49-F238E27FC236}">
                <a16:creationId xmlns:a16="http://schemas.microsoft.com/office/drawing/2014/main" id="{2EA92714-1928-1641-5E7C-B39C245E2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tr-TR"/>
              <a:t>Alihan Dursun</a:t>
            </a:r>
          </a:p>
        </p:txBody>
      </p:sp>
      <p:sp>
        <p:nvSpPr>
          <p:cNvPr id="5" name="Slayt Numarası Yer Tutucusu 4">
            <a:extLst>
              <a:ext uri="{FF2B5EF4-FFF2-40B4-BE49-F238E27FC236}">
                <a16:creationId xmlns:a16="http://schemas.microsoft.com/office/drawing/2014/main" id="{82894A32-A88F-49CF-1670-1A3CEBE74DA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E0E618-6479-4753-B745-A237149A188B}" type="slidenum">
              <a:rPr lang="tr-TR" smtClean="0"/>
              <a:t>‹#›</a:t>
            </a:fld>
            <a:endParaRPr lang="tr-TR"/>
          </a:p>
        </p:txBody>
      </p:sp>
    </p:spTree>
    <p:extLst>
      <p:ext uri="{BB962C8B-B14F-4D97-AF65-F5344CB8AC3E}">
        <p14:creationId xmlns:p14="http://schemas.microsoft.com/office/powerpoint/2010/main" val="283192464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FAAB85-28C7-4706-9A4A-50F019F3C1BF}" type="datetime1">
              <a:rPr lang="tr-TR" smtClean="0"/>
              <a:t>7.05.2025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tr-TR"/>
              <a:t>Alihan Dursun</a:t>
            </a: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F835BF-6DFB-4765-BDBF-602D3E0CA3AC}" type="slidenum">
              <a:rPr lang="tr-TR" smtClean="0"/>
              <a:t>‹#›</a:t>
            </a:fld>
            <a:endParaRPr lang="tr-TR"/>
          </a:p>
        </p:txBody>
      </p:sp>
    </p:spTree>
    <p:extLst>
      <p:ext uri="{BB962C8B-B14F-4D97-AF65-F5344CB8AC3E}">
        <p14:creationId xmlns:p14="http://schemas.microsoft.com/office/powerpoint/2010/main" val="134114012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3911598-0A69-4DBF-9840-6A12A579475E}" type="datetime1">
              <a:rPr lang="tr-TR" smtClean="0"/>
              <a:t>7.05.2025</a:t>
            </a:fld>
            <a:endParaRPr lang="tr-TR"/>
          </a:p>
        </p:txBody>
      </p:sp>
      <p:sp>
        <p:nvSpPr>
          <p:cNvPr id="5" name="Footer Placeholder 4"/>
          <p:cNvSpPr>
            <a:spLocks noGrp="1"/>
          </p:cNvSpPr>
          <p:nvPr>
            <p:ph type="ftr" sz="quarter" idx="11"/>
          </p:nvPr>
        </p:nvSpPr>
        <p:spPr>
          <a:xfrm>
            <a:off x="1876424" y="5410201"/>
            <a:ext cx="5124886" cy="365125"/>
          </a:xfrm>
        </p:spPr>
        <p:txBody>
          <a:bodyPr/>
          <a:lstStyle/>
          <a:p>
            <a:r>
              <a:rPr lang="tr-TR"/>
              <a:t>Alihan Dursun</a:t>
            </a:r>
          </a:p>
        </p:txBody>
      </p:sp>
      <p:sp>
        <p:nvSpPr>
          <p:cNvPr id="6" name="Slide Number Placeholder 5"/>
          <p:cNvSpPr>
            <a:spLocks noGrp="1"/>
          </p:cNvSpPr>
          <p:nvPr>
            <p:ph type="sldNum" sz="quarter" idx="12"/>
          </p:nvPr>
        </p:nvSpPr>
        <p:spPr>
          <a:xfrm>
            <a:off x="9896911" y="5410199"/>
            <a:ext cx="771089" cy="365125"/>
          </a:xfrm>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2137066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tr-TR"/>
              <a:t>Resim eklemek için simgeye tıklayın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4139209-80DF-4614-8B70-F3829D7ECF3B}"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375714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E6AD6D0-2376-46F0-A8AF-D57B8F7A22CB}"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2973529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E7685FA-2F40-4A7D-AB95-56961359C840}"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7315702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FBB8B40-E144-4EAB-9230-DB9E9ADAFCD0}"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1170887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14582ACC-8F1E-4FF6-803B-1D65A01CC1E6}" type="datetime1">
              <a:rPr lang="tr-TR" smtClean="0"/>
              <a:t>7.05.2025</a:t>
            </a:fld>
            <a:endParaRPr lang="tr-TR"/>
          </a:p>
        </p:txBody>
      </p:sp>
      <p:sp>
        <p:nvSpPr>
          <p:cNvPr id="4" name="Footer Placeholder 3"/>
          <p:cNvSpPr>
            <a:spLocks noGrp="1"/>
          </p:cNvSpPr>
          <p:nvPr>
            <p:ph type="ftr" sz="quarter" idx="11"/>
          </p:nvPr>
        </p:nvSpPr>
        <p:spPr/>
        <p:txBody>
          <a:bodyPr/>
          <a:lstStyle/>
          <a:p>
            <a:r>
              <a:rPr lang="tr-TR"/>
              <a:t>Alihan Dursun</a:t>
            </a:r>
          </a:p>
        </p:txBody>
      </p:sp>
      <p:sp>
        <p:nvSpPr>
          <p:cNvPr id="5" name="Slide Number Placeholder 4"/>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1205107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tr-TR"/>
              <a:t>Resim eklemek için simgeye tıklayın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ECEDC0D-4BB8-4DBC-A6A5-95E04D553C96}" type="datetime1">
              <a:rPr lang="tr-TR" smtClean="0"/>
              <a:t>7.05.2025</a:t>
            </a:fld>
            <a:endParaRPr lang="tr-TR"/>
          </a:p>
        </p:txBody>
      </p:sp>
      <p:sp>
        <p:nvSpPr>
          <p:cNvPr id="4" name="Footer Placeholder 3"/>
          <p:cNvSpPr>
            <a:spLocks noGrp="1"/>
          </p:cNvSpPr>
          <p:nvPr>
            <p:ph type="ftr" sz="quarter" idx="11"/>
          </p:nvPr>
        </p:nvSpPr>
        <p:spPr/>
        <p:txBody>
          <a:bodyPr/>
          <a:lstStyle/>
          <a:p>
            <a:r>
              <a:rPr lang="tr-TR"/>
              <a:t>Alihan Dursun</a:t>
            </a:r>
          </a:p>
        </p:txBody>
      </p:sp>
      <p:sp>
        <p:nvSpPr>
          <p:cNvPr id="5" name="Slide Number Placeholder 4"/>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1014752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EECD9D0-041F-49DF-B8C0-CA8EBC1F462F}" type="datetime1">
              <a:rPr lang="tr-TR" smtClean="0"/>
              <a:t>7.05.2025</a:t>
            </a:fld>
            <a:endParaRPr lang="tr-TR"/>
          </a:p>
        </p:txBody>
      </p:sp>
      <p:sp>
        <p:nvSpPr>
          <p:cNvPr id="5" name="Footer Placeholder 4"/>
          <p:cNvSpPr>
            <a:spLocks noGrp="1"/>
          </p:cNvSpPr>
          <p:nvPr>
            <p:ph type="ftr" sz="quarter" idx="11"/>
          </p:nvPr>
        </p:nvSpPr>
        <p:spPr/>
        <p:txBody>
          <a:bodyPr/>
          <a:lstStyle/>
          <a:p>
            <a:r>
              <a:rPr lang="tr-TR"/>
              <a:t>Alihan Dursun</a:t>
            </a:r>
          </a:p>
        </p:txBody>
      </p:sp>
      <p:sp>
        <p:nvSpPr>
          <p:cNvPr id="6" name="Slide Number Placeholder 5"/>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56506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F56AA0-9B71-476F-8D64-F1400E24428E}" type="datetime1">
              <a:rPr lang="tr-TR" smtClean="0"/>
              <a:t>7.05.2025</a:t>
            </a:fld>
            <a:endParaRPr lang="tr-TR"/>
          </a:p>
        </p:txBody>
      </p:sp>
      <p:sp>
        <p:nvSpPr>
          <p:cNvPr id="5" name="Footer Placeholder 4"/>
          <p:cNvSpPr>
            <a:spLocks noGrp="1"/>
          </p:cNvSpPr>
          <p:nvPr>
            <p:ph type="ftr" sz="quarter" idx="11"/>
          </p:nvPr>
        </p:nvSpPr>
        <p:spPr/>
        <p:txBody>
          <a:bodyPr/>
          <a:lstStyle/>
          <a:p>
            <a:r>
              <a:rPr lang="tr-TR"/>
              <a:t>Alihan Dursun</a:t>
            </a:r>
          </a:p>
        </p:txBody>
      </p:sp>
      <p:sp>
        <p:nvSpPr>
          <p:cNvPr id="6" name="Slide Number Placeholder 5"/>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334550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CF8D728-D872-4BCE-B115-29728ABEA2F5}" type="datetime1">
              <a:rPr lang="tr-TR" smtClean="0"/>
              <a:t>7.05.2025</a:t>
            </a:fld>
            <a:endParaRPr lang="tr-TR"/>
          </a:p>
        </p:txBody>
      </p:sp>
      <p:sp>
        <p:nvSpPr>
          <p:cNvPr id="5" name="Footer Placeholder 4"/>
          <p:cNvSpPr>
            <a:spLocks noGrp="1"/>
          </p:cNvSpPr>
          <p:nvPr>
            <p:ph type="ftr" sz="quarter" idx="11"/>
          </p:nvPr>
        </p:nvSpPr>
        <p:spPr/>
        <p:txBody>
          <a:bodyPr/>
          <a:lstStyle/>
          <a:p>
            <a:r>
              <a:rPr lang="tr-TR"/>
              <a:t>Alihan Dursun</a:t>
            </a:r>
          </a:p>
        </p:txBody>
      </p:sp>
      <p:sp>
        <p:nvSpPr>
          <p:cNvPr id="6" name="Slide Number Placeholder 5"/>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2327074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40A5EB4-EB46-4BC2-9E42-257D1BA20128}" type="datetime1">
              <a:rPr lang="tr-TR" smtClean="0"/>
              <a:t>7.05.2025</a:t>
            </a:fld>
            <a:endParaRPr lang="tr-TR"/>
          </a:p>
        </p:txBody>
      </p:sp>
      <p:sp>
        <p:nvSpPr>
          <p:cNvPr id="5" name="Footer Placeholder 4"/>
          <p:cNvSpPr>
            <a:spLocks noGrp="1"/>
          </p:cNvSpPr>
          <p:nvPr>
            <p:ph type="ftr" sz="quarter" idx="11"/>
          </p:nvPr>
        </p:nvSpPr>
        <p:spPr/>
        <p:txBody>
          <a:bodyPr/>
          <a:lstStyle/>
          <a:p>
            <a:r>
              <a:rPr lang="tr-TR"/>
              <a:t>Alihan Dursun</a:t>
            </a:r>
          </a:p>
        </p:txBody>
      </p:sp>
      <p:sp>
        <p:nvSpPr>
          <p:cNvPr id="6" name="Slide Number Placeholder 5"/>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164904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FD7F468-E163-4136-B5B5-CF8539EA3538}"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589379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0" y="3073397"/>
            <a:ext cx="4878391"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073397"/>
            <a:ext cx="4875210" cy="271780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12209AE-9A8F-405D-82D5-44CABB3FA4AB}" type="datetime1">
              <a:rPr lang="tr-TR" smtClean="0"/>
              <a:t>7.05.2025</a:t>
            </a:fld>
            <a:endParaRPr lang="tr-TR"/>
          </a:p>
        </p:txBody>
      </p:sp>
      <p:sp>
        <p:nvSpPr>
          <p:cNvPr id="8" name="Footer Placeholder 7"/>
          <p:cNvSpPr>
            <a:spLocks noGrp="1"/>
          </p:cNvSpPr>
          <p:nvPr>
            <p:ph type="ftr" sz="quarter" idx="11"/>
          </p:nvPr>
        </p:nvSpPr>
        <p:spPr/>
        <p:txBody>
          <a:bodyPr/>
          <a:lstStyle/>
          <a:p>
            <a:r>
              <a:rPr lang="tr-TR"/>
              <a:t>Alihan Dursun</a:t>
            </a:r>
          </a:p>
        </p:txBody>
      </p:sp>
      <p:sp>
        <p:nvSpPr>
          <p:cNvPr id="9" name="Slide Number Placeholder 8"/>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247264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A3D9CFA-F192-489F-807E-B4F7DB6392B8}" type="datetime1">
              <a:rPr lang="tr-TR" smtClean="0"/>
              <a:t>7.05.2025</a:t>
            </a:fld>
            <a:endParaRPr lang="tr-TR"/>
          </a:p>
        </p:txBody>
      </p:sp>
      <p:sp>
        <p:nvSpPr>
          <p:cNvPr id="4" name="Footer Placeholder 3"/>
          <p:cNvSpPr>
            <a:spLocks noGrp="1"/>
          </p:cNvSpPr>
          <p:nvPr>
            <p:ph type="ftr" sz="quarter" idx="11"/>
          </p:nvPr>
        </p:nvSpPr>
        <p:spPr/>
        <p:txBody>
          <a:bodyPr/>
          <a:lstStyle/>
          <a:p>
            <a:r>
              <a:rPr lang="tr-TR"/>
              <a:t>Alihan Dursun</a:t>
            </a:r>
          </a:p>
        </p:txBody>
      </p:sp>
      <p:sp>
        <p:nvSpPr>
          <p:cNvPr id="5" name="Slide Number Placeholder 4"/>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151012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364F2E-D1FC-44D1-AC2D-1BB775999DA3}" type="datetime1">
              <a:rPr lang="tr-TR" smtClean="0"/>
              <a:t>7.05.2025</a:t>
            </a:fld>
            <a:endParaRPr lang="tr-TR"/>
          </a:p>
        </p:txBody>
      </p:sp>
      <p:sp>
        <p:nvSpPr>
          <p:cNvPr id="3" name="Footer Placeholder 2"/>
          <p:cNvSpPr>
            <a:spLocks noGrp="1"/>
          </p:cNvSpPr>
          <p:nvPr>
            <p:ph type="ftr" sz="quarter" idx="11"/>
          </p:nvPr>
        </p:nvSpPr>
        <p:spPr/>
        <p:txBody>
          <a:bodyPr/>
          <a:lstStyle/>
          <a:p>
            <a:r>
              <a:rPr lang="tr-TR"/>
              <a:t>Alihan Dursun</a:t>
            </a:r>
          </a:p>
        </p:txBody>
      </p:sp>
      <p:sp>
        <p:nvSpPr>
          <p:cNvPr id="4" name="Slide Number Placeholder 3"/>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67295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A1F03660-DF3F-4F6D-A6E0-702320CEC75C}"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367497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6A73F50-A862-4B49-9ECD-4A829BACBA01}" type="datetime1">
              <a:rPr lang="tr-TR" smtClean="0"/>
              <a:t>7.05.2025</a:t>
            </a:fld>
            <a:endParaRPr lang="tr-TR"/>
          </a:p>
        </p:txBody>
      </p:sp>
      <p:sp>
        <p:nvSpPr>
          <p:cNvPr id="6" name="Footer Placeholder 5"/>
          <p:cNvSpPr>
            <a:spLocks noGrp="1"/>
          </p:cNvSpPr>
          <p:nvPr>
            <p:ph type="ftr" sz="quarter" idx="11"/>
          </p:nvPr>
        </p:nvSpPr>
        <p:spPr/>
        <p:txBody>
          <a:bodyPr/>
          <a:lstStyle/>
          <a:p>
            <a:r>
              <a:rPr lang="tr-TR"/>
              <a:t>Alihan Dursun</a:t>
            </a:r>
          </a:p>
        </p:txBody>
      </p:sp>
      <p:sp>
        <p:nvSpPr>
          <p:cNvPr id="7" name="Slide Number Placeholder 6"/>
          <p:cNvSpPr>
            <a:spLocks noGrp="1"/>
          </p:cNvSpPr>
          <p:nvPr>
            <p:ph type="sldNum" sz="quarter" idx="12"/>
          </p:nvPr>
        </p:nvSpPr>
        <p:spPr/>
        <p:txBody>
          <a:bodyPr/>
          <a:lstStyle/>
          <a:p>
            <a:fld id="{64C5A42F-8312-4B60-BFB0-ACEB06F8D412}" type="slidenum">
              <a:rPr lang="tr-TR" smtClean="0"/>
              <a:t>‹#›</a:t>
            </a:fld>
            <a:endParaRPr lang="tr-TR"/>
          </a:p>
        </p:txBody>
      </p:sp>
    </p:spTree>
    <p:extLst>
      <p:ext uri="{BB962C8B-B14F-4D97-AF65-F5344CB8AC3E}">
        <p14:creationId xmlns:p14="http://schemas.microsoft.com/office/powerpoint/2010/main" val="495941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E6F85E-22A0-4BC2-A65E-E27E4C017BB1}" type="datetime1">
              <a:rPr lang="tr-TR" smtClean="0"/>
              <a:t>7.05.2025</a:t>
            </a:fld>
            <a:endParaRPr lang="tr-T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tr-TR"/>
              <a:t>Alihan Dursun</a:t>
            </a: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4C5A42F-8312-4B60-BFB0-ACEB06F8D412}" type="slidenum">
              <a:rPr lang="tr-TR" smtClean="0"/>
              <a:t>‹#›</a:t>
            </a:fld>
            <a:endParaRPr lang="tr-TR"/>
          </a:p>
        </p:txBody>
      </p:sp>
    </p:spTree>
    <p:extLst>
      <p:ext uri="{BB962C8B-B14F-4D97-AF65-F5344CB8AC3E}">
        <p14:creationId xmlns:p14="http://schemas.microsoft.com/office/powerpoint/2010/main" val="17986907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CAC6A5-4DF6-9F55-DBF3-F76753E62937}"/>
              </a:ext>
            </a:extLst>
          </p:cNvPr>
          <p:cNvSpPr>
            <a:spLocks noGrp="1"/>
          </p:cNvSpPr>
          <p:nvPr>
            <p:ph type="ctrTitle"/>
          </p:nvPr>
        </p:nvSpPr>
        <p:spPr/>
        <p:txBody>
          <a:bodyPr/>
          <a:lstStyle/>
          <a:p>
            <a:r>
              <a:rPr lang="tr-TR" dirty="0"/>
              <a:t>Kioptrix Makinesine sızma</a:t>
            </a:r>
          </a:p>
        </p:txBody>
      </p:sp>
      <p:sp>
        <p:nvSpPr>
          <p:cNvPr id="3" name="Alt Başlık 2">
            <a:extLst>
              <a:ext uri="{FF2B5EF4-FFF2-40B4-BE49-F238E27FC236}">
                <a16:creationId xmlns:a16="http://schemas.microsoft.com/office/drawing/2014/main" id="{284C8C38-2D7F-9E81-E70A-0E32D9575A15}"/>
              </a:ext>
            </a:extLst>
          </p:cNvPr>
          <p:cNvSpPr>
            <a:spLocks noGrp="1"/>
          </p:cNvSpPr>
          <p:nvPr>
            <p:ph type="subTitle" idx="1"/>
          </p:nvPr>
        </p:nvSpPr>
        <p:spPr/>
        <p:txBody>
          <a:bodyPr/>
          <a:lstStyle/>
          <a:p>
            <a:r>
              <a:rPr lang="tr-TR" dirty="0"/>
              <a:t>Kioptrix sanal makinesine nasıl sızılır? SIZMA RaporU ve anlatım</a:t>
            </a:r>
          </a:p>
        </p:txBody>
      </p:sp>
      <p:sp>
        <p:nvSpPr>
          <p:cNvPr id="4" name="Alt Bilgi Yer Tutucusu 3">
            <a:extLst>
              <a:ext uri="{FF2B5EF4-FFF2-40B4-BE49-F238E27FC236}">
                <a16:creationId xmlns:a16="http://schemas.microsoft.com/office/drawing/2014/main" id="{F89CD876-020C-0CB7-9FFC-C781EBC8A7E4}"/>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566729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259531A-F6AE-51A3-3887-405682B21A24}"/>
              </a:ext>
            </a:extLst>
          </p:cNvPr>
          <p:cNvSpPr txBox="1"/>
          <p:nvPr/>
        </p:nvSpPr>
        <p:spPr>
          <a:xfrm>
            <a:off x="994283" y="2603559"/>
            <a:ext cx="10203434" cy="1015663"/>
          </a:xfrm>
          <a:prstGeom prst="rect">
            <a:avLst/>
          </a:prstGeom>
          <a:solidFill>
            <a:schemeClr val="bg1"/>
          </a:solidFill>
        </p:spPr>
        <p:txBody>
          <a:bodyPr wrap="square" rtlCol="0">
            <a:spAutoFit/>
          </a:bodyPr>
          <a:lstStyle/>
          <a:p>
            <a:r>
              <a:rPr lang="tr-TR" sz="2000" dirty="0">
                <a:latin typeface="Century Gothic" panose="020B0502020202020204" pitchFamily="34" charset="0"/>
              </a:rPr>
              <a:t>Genellikle bilgisayarların çoğu sql injection yöntemiyle hacklenir.Bu yöntemin temel mantığı hedef makineden yayınlanan web sayfasına http portu ile ulaşıp web formlar ile sql sorgusunu bozmakla ilgilidir.</a:t>
            </a:r>
          </a:p>
        </p:txBody>
      </p:sp>
      <p:sp>
        <p:nvSpPr>
          <p:cNvPr id="2" name="Alt Bilgi Yer Tutucusu 1">
            <a:extLst>
              <a:ext uri="{FF2B5EF4-FFF2-40B4-BE49-F238E27FC236}">
                <a16:creationId xmlns:a16="http://schemas.microsoft.com/office/drawing/2014/main" id="{AD97F7EC-AF23-13D5-32A6-AAF6F779A0B1}"/>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913089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07C9FC8-D5BD-8B04-C4A9-8BCA924402F5}"/>
              </a:ext>
            </a:extLst>
          </p:cNvPr>
          <p:cNvSpPr txBox="1"/>
          <p:nvPr/>
        </p:nvSpPr>
        <p:spPr>
          <a:xfrm>
            <a:off x="1711626" y="245806"/>
            <a:ext cx="8768747" cy="400110"/>
          </a:xfrm>
          <a:prstGeom prst="rect">
            <a:avLst/>
          </a:prstGeom>
          <a:solidFill>
            <a:schemeClr val="bg1"/>
          </a:solidFill>
        </p:spPr>
        <p:txBody>
          <a:bodyPr wrap="none" rtlCol="0">
            <a:spAutoFit/>
          </a:bodyPr>
          <a:lstStyle/>
          <a:p>
            <a:r>
              <a:rPr lang="tr-TR" sz="2000">
                <a:latin typeface="Century Gothic" panose="020B0502020202020204" pitchFamily="34" charset="0"/>
              </a:rPr>
              <a:t>5-)Hedef makine ip adresini tarayıcıda 80 portunu kullanarak aratalım</a:t>
            </a:r>
            <a:endParaRPr lang="tr-TR" sz="2000" dirty="0">
              <a:latin typeface="Century Gothic" panose="020B0502020202020204" pitchFamily="34" charset="0"/>
            </a:endParaRPr>
          </a:p>
        </p:txBody>
      </p:sp>
      <p:pic>
        <p:nvPicPr>
          <p:cNvPr id="4" name="Resim 3">
            <a:extLst>
              <a:ext uri="{FF2B5EF4-FFF2-40B4-BE49-F238E27FC236}">
                <a16:creationId xmlns:a16="http://schemas.microsoft.com/office/drawing/2014/main" id="{A0E0A842-6929-89FE-4B39-39409315D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225" y="720213"/>
            <a:ext cx="10403991" cy="5417574"/>
          </a:xfrm>
          <a:prstGeom prst="rect">
            <a:avLst/>
          </a:prstGeom>
        </p:spPr>
      </p:pic>
      <p:sp>
        <p:nvSpPr>
          <p:cNvPr id="3" name="Alt Bilgi Yer Tutucusu 2">
            <a:extLst>
              <a:ext uri="{FF2B5EF4-FFF2-40B4-BE49-F238E27FC236}">
                <a16:creationId xmlns:a16="http://schemas.microsoft.com/office/drawing/2014/main" id="{0BEBA91E-7F73-6061-67E0-1D22EB4BE391}"/>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35119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4362F750-458E-3224-EF7D-37D65EA42313}"/>
              </a:ext>
            </a:extLst>
          </p:cNvPr>
          <p:cNvSpPr txBox="1"/>
          <p:nvPr/>
        </p:nvSpPr>
        <p:spPr>
          <a:xfrm>
            <a:off x="1590719" y="2721114"/>
            <a:ext cx="9010561" cy="1015663"/>
          </a:xfrm>
          <a:prstGeom prst="rect">
            <a:avLst/>
          </a:prstGeom>
          <a:solidFill>
            <a:schemeClr val="bg1"/>
          </a:solidFill>
        </p:spPr>
        <p:txBody>
          <a:bodyPr wrap="square" rtlCol="0">
            <a:spAutoFit/>
          </a:bodyPr>
          <a:lstStyle/>
          <a:p>
            <a:r>
              <a:rPr lang="tr-TR" sz="2000" dirty="0">
                <a:latin typeface="Century Gothic" panose="020B0502020202020204" pitchFamily="34" charset="0"/>
              </a:rPr>
              <a:t>Web sayfasını detaylı bir şekilde analiz ettiğimizde SQL injection saldırısı yapamayacağımızı görmüş olduk buradan ilerleyemeyiz.</a:t>
            </a:r>
          </a:p>
          <a:p>
            <a:r>
              <a:rPr lang="tr-TR" sz="2000" dirty="0">
                <a:latin typeface="Century Gothic" panose="020B0502020202020204" pitchFamily="34" charset="0"/>
              </a:rPr>
              <a:t>Açık portlar aracılığıyla sızmaya çalışalım.</a:t>
            </a:r>
          </a:p>
        </p:txBody>
      </p:sp>
      <p:sp>
        <p:nvSpPr>
          <p:cNvPr id="3" name="Alt Bilgi Yer Tutucusu 2">
            <a:extLst>
              <a:ext uri="{FF2B5EF4-FFF2-40B4-BE49-F238E27FC236}">
                <a16:creationId xmlns:a16="http://schemas.microsoft.com/office/drawing/2014/main" id="{6FCA3894-ECA9-82B0-5C71-8B2F88D613DD}"/>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346382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metin, ekran görüntüsü, yazı tipi içeren bir resim">
            <a:extLst>
              <a:ext uri="{FF2B5EF4-FFF2-40B4-BE49-F238E27FC236}">
                <a16:creationId xmlns:a16="http://schemas.microsoft.com/office/drawing/2014/main" id="{83FFAB19-75C0-2A10-BFE6-B665A9B41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9353" y="951698"/>
            <a:ext cx="5152503" cy="2209825"/>
          </a:xfrm>
          <a:prstGeom prst="rect">
            <a:avLst/>
          </a:prstGeom>
        </p:spPr>
      </p:pic>
      <p:sp>
        <p:nvSpPr>
          <p:cNvPr id="2" name="Dikdörtgen 1">
            <a:extLst>
              <a:ext uri="{FF2B5EF4-FFF2-40B4-BE49-F238E27FC236}">
                <a16:creationId xmlns:a16="http://schemas.microsoft.com/office/drawing/2014/main" id="{1FCA0A24-6D6A-FF31-B8F2-36ACF71F10C3}"/>
              </a:ext>
            </a:extLst>
          </p:cNvPr>
          <p:cNvSpPr/>
          <p:nvPr/>
        </p:nvSpPr>
        <p:spPr>
          <a:xfrm>
            <a:off x="1898849" y="1553497"/>
            <a:ext cx="3184428" cy="1366684"/>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Metin kutusu 2">
            <a:extLst>
              <a:ext uri="{FF2B5EF4-FFF2-40B4-BE49-F238E27FC236}">
                <a16:creationId xmlns:a16="http://schemas.microsoft.com/office/drawing/2014/main" id="{CD879BDD-CCFE-CD5B-210A-0E307F76E8C6}"/>
              </a:ext>
            </a:extLst>
          </p:cNvPr>
          <p:cNvSpPr txBox="1"/>
          <p:nvPr/>
        </p:nvSpPr>
        <p:spPr>
          <a:xfrm>
            <a:off x="1869353" y="3246751"/>
            <a:ext cx="7585533" cy="1631216"/>
          </a:xfrm>
          <a:prstGeom prst="rect">
            <a:avLst/>
          </a:prstGeom>
          <a:solidFill>
            <a:schemeClr val="bg1"/>
          </a:solidFill>
        </p:spPr>
        <p:txBody>
          <a:bodyPr wrap="square" rtlCol="0">
            <a:spAutoFit/>
          </a:bodyPr>
          <a:lstStyle/>
          <a:p>
            <a:r>
              <a:rPr lang="tr-TR" sz="2000" dirty="0">
                <a:latin typeface="Century Gothic" panose="020B0502020202020204" pitchFamily="34" charset="0"/>
              </a:rPr>
              <a:t>Hedef makinede açık portlara baktığımızda her iki bilgisayar arasında veri aktarmaya yarayan 139 portunun açık olduğunu görmekteyiz.</a:t>
            </a:r>
          </a:p>
          <a:p>
            <a:endParaRPr lang="tr-TR" sz="2000" dirty="0">
              <a:latin typeface="Century Gothic" panose="020B0502020202020204" pitchFamily="34" charset="0"/>
            </a:endParaRPr>
          </a:p>
          <a:p>
            <a:r>
              <a:rPr lang="tr-TR" sz="2000" dirty="0">
                <a:latin typeface="Century Gothic" panose="020B0502020202020204" pitchFamily="34" charset="0"/>
              </a:rPr>
              <a:t>Saldırı için ideal bir port.</a:t>
            </a:r>
          </a:p>
        </p:txBody>
      </p:sp>
      <p:sp>
        <p:nvSpPr>
          <p:cNvPr id="4" name="Alt Bilgi Yer Tutucusu 3">
            <a:extLst>
              <a:ext uri="{FF2B5EF4-FFF2-40B4-BE49-F238E27FC236}">
                <a16:creationId xmlns:a16="http://schemas.microsoft.com/office/drawing/2014/main" id="{79BED36E-D299-AA2E-73B4-AC68E5E82153}"/>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700262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7EB1BE5-A747-FF9F-02B2-BECA7D278800}"/>
              </a:ext>
            </a:extLst>
          </p:cNvPr>
          <p:cNvSpPr txBox="1"/>
          <p:nvPr/>
        </p:nvSpPr>
        <p:spPr>
          <a:xfrm>
            <a:off x="646471" y="196645"/>
            <a:ext cx="10899057" cy="1015663"/>
          </a:xfrm>
          <a:prstGeom prst="rect">
            <a:avLst/>
          </a:prstGeom>
          <a:solidFill>
            <a:schemeClr val="bg1"/>
          </a:solidFill>
        </p:spPr>
        <p:txBody>
          <a:bodyPr wrap="square" rtlCol="0">
            <a:spAutoFit/>
          </a:bodyPr>
          <a:lstStyle/>
          <a:p>
            <a:r>
              <a:rPr lang="tr-TR" sz="2000" dirty="0">
                <a:latin typeface="Century Gothic" panose="020B0502020202020204" pitchFamily="34" charset="0"/>
              </a:rPr>
              <a:t>6-)Bu noktada hedef makinelere sızmak için msfconsole adında metasploit frameworkü kullanacağız.Terminale ‘msfconsole’ yazalım. Bu işlem sonucunda msf6 konsolu açılacaktır.</a:t>
            </a:r>
          </a:p>
        </p:txBody>
      </p:sp>
      <p:pic>
        <p:nvPicPr>
          <p:cNvPr id="6" name="Resim 5" descr="metin, ekran görüntüsü, tasarım içeren bir resim&#10;&#10;Yapay zeka tarafından oluşturulan içerik yanlış olabilir.">
            <a:extLst>
              <a:ext uri="{FF2B5EF4-FFF2-40B4-BE49-F238E27FC236}">
                <a16:creationId xmlns:a16="http://schemas.microsoft.com/office/drawing/2014/main" id="{35DCEB76-96C0-E30F-8066-5ACFC224F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128" y="1347684"/>
            <a:ext cx="7500765" cy="5196958"/>
          </a:xfrm>
          <a:prstGeom prst="rect">
            <a:avLst/>
          </a:prstGeom>
        </p:spPr>
      </p:pic>
      <p:sp>
        <p:nvSpPr>
          <p:cNvPr id="3" name="Alt Bilgi Yer Tutucusu 2">
            <a:extLst>
              <a:ext uri="{FF2B5EF4-FFF2-40B4-BE49-F238E27FC236}">
                <a16:creationId xmlns:a16="http://schemas.microsoft.com/office/drawing/2014/main" id="{2A87FF67-8209-15FC-9990-6EF31AFA4033}"/>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63641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9927BADB-0597-AE04-50AC-2C9EBEDCAE6F}"/>
              </a:ext>
            </a:extLst>
          </p:cNvPr>
          <p:cNvSpPr txBox="1"/>
          <p:nvPr/>
        </p:nvSpPr>
        <p:spPr>
          <a:xfrm>
            <a:off x="1042220" y="294967"/>
            <a:ext cx="10107560"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7-)Açılan bu konsola ‘search samba’ yazarak.İşimize yarayacak olan samba modülünü bulalım.</a:t>
            </a:r>
          </a:p>
        </p:txBody>
      </p:sp>
      <p:pic>
        <p:nvPicPr>
          <p:cNvPr id="4" name="Resim 3" descr="metin, ekran görüntüsü içeren bir resim">
            <a:extLst>
              <a:ext uri="{FF2B5EF4-FFF2-40B4-BE49-F238E27FC236}">
                <a16:creationId xmlns:a16="http://schemas.microsoft.com/office/drawing/2014/main" id="{1A5166BF-01B9-B63B-0F3F-5D1064746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406" y="1078480"/>
            <a:ext cx="10481187" cy="5371482"/>
          </a:xfrm>
          <a:prstGeom prst="rect">
            <a:avLst/>
          </a:prstGeom>
        </p:spPr>
      </p:pic>
      <p:sp>
        <p:nvSpPr>
          <p:cNvPr id="3" name="Alt Bilgi Yer Tutucusu 2">
            <a:extLst>
              <a:ext uri="{FF2B5EF4-FFF2-40B4-BE49-F238E27FC236}">
                <a16:creationId xmlns:a16="http://schemas.microsoft.com/office/drawing/2014/main" id="{3B28ADDC-5F31-3DED-7CFE-CBDDF9BB1BF4}"/>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672538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7DC0476C-C357-7259-4E3D-46BB48FB9F2D}"/>
              </a:ext>
            </a:extLst>
          </p:cNvPr>
          <p:cNvSpPr txBox="1"/>
          <p:nvPr/>
        </p:nvSpPr>
        <p:spPr>
          <a:xfrm>
            <a:off x="1329449" y="1398435"/>
            <a:ext cx="9433457" cy="1015663"/>
          </a:xfrm>
          <a:prstGeom prst="rect">
            <a:avLst/>
          </a:prstGeom>
          <a:solidFill>
            <a:schemeClr val="bg1"/>
          </a:solidFill>
        </p:spPr>
        <p:txBody>
          <a:bodyPr wrap="square" rtlCol="0">
            <a:spAutoFit/>
          </a:bodyPr>
          <a:lstStyle/>
          <a:p>
            <a:r>
              <a:rPr lang="tr-TR" sz="2000" dirty="0">
                <a:latin typeface="Century Gothic" panose="020B0502020202020204" pitchFamily="34" charset="0"/>
              </a:rPr>
              <a:t>8-)Tarama sonucunda toplamda 77 farklı sonuç çıkmaktadır.Burada bizim kullanabileceğimiz paket bir linux paketi ve karşılıklı oturum açma anlamına gelen trans2open paketi olmalıdır.</a:t>
            </a:r>
          </a:p>
        </p:txBody>
      </p:sp>
      <p:pic>
        <p:nvPicPr>
          <p:cNvPr id="4" name="Resim 3" descr="metin, ekran görüntüsü, mor, yazı tipi içeren bir resim&#10;&#10;Yapay zeka tarafından oluşturulan içerik yanlış olabilir.">
            <a:extLst>
              <a:ext uri="{FF2B5EF4-FFF2-40B4-BE49-F238E27FC236}">
                <a16:creationId xmlns:a16="http://schemas.microsoft.com/office/drawing/2014/main" id="{5EEBCF95-1DEB-3F73-2002-A4694FE92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788" y="2514678"/>
            <a:ext cx="11632425" cy="1473571"/>
          </a:xfrm>
          <a:prstGeom prst="rect">
            <a:avLst/>
          </a:prstGeom>
        </p:spPr>
      </p:pic>
      <p:sp>
        <p:nvSpPr>
          <p:cNvPr id="5" name="Dikdörtgen 4">
            <a:extLst>
              <a:ext uri="{FF2B5EF4-FFF2-40B4-BE49-F238E27FC236}">
                <a16:creationId xmlns:a16="http://schemas.microsoft.com/office/drawing/2014/main" id="{8107566C-B1AB-5240-B3FD-016FE05F8F65}"/>
              </a:ext>
            </a:extLst>
          </p:cNvPr>
          <p:cNvSpPr/>
          <p:nvPr/>
        </p:nvSpPr>
        <p:spPr>
          <a:xfrm>
            <a:off x="338780" y="3069780"/>
            <a:ext cx="11332110" cy="344129"/>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Metin kutusu 5">
            <a:extLst>
              <a:ext uri="{FF2B5EF4-FFF2-40B4-BE49-F238E27FC236}">
                <a16:creationId xmlns:a16="http://schemas.microsoft.com/office/drawing/2014/main" id="{DDEA15D2-E7DC-4092-50C1-06891C4DFB8B}"/>
              </a:ext>
            </a:extLst>
          </p:cNvPr>
          <p:cNvSpPr txBox="1"/>
          <p:nvPr/>
        </p:nvSpPr>
        <p:spPr>
          <a:xfrm>
            <a:off x="1329449" y="4189408"/>
            <a:ext cx="9533102"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Kısa bir araştırmanın ardından işimize yarayacak olan paketin 69 numarada olduğunu tespit ediyoruz.</a:t>
            </a:r>
          </a:p>
        </p:txBody>
      </p:sp>
      <p:sp>
        <p:nvSpPr>
          <p:cNvPr id="3" name="Alt Bilgi Yer Tutucusu 2">
            <a:extLst>
              <a:ext uri="{FF2B5EF4-FFF2-40B4-BE49-F238E27FC236}">
                <a16:creationId xmlns:a16="http://schemas.microsoft.com/office/drawing/2014/main" id="{94EC78F0-98E7-B9B9-8709-0BF4CDA6817A}"/>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604157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8E9AEE9-5563-E3C3-F61A-815389B4A5FE}"/>
              </a:ext>
            </a:extLst>
          </p:cNvPr>
          <p:cNvSpPr txBox="1"/>
          <p:nvPr/>
        </p:nvSpPr>
        <p:spPr>
          <a:xfrm>
            <a:off x="506382" y="2462143"/>
            <a:ext cx="11198900"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9-)Kullanacağımız paket 69 numaralı paket. Bu sebeple msf6 konsoluna ‘use 69’ yazıyoruz.</a:t>
            </a:r>
          </a:p>
        </p:txBody>
      </p:sp>
      <p:pic>
        <p:nvPicPr>
          <p:cNvPr id="5" name="Resim 4">
            <a:extLst>
              <a:ext uri="{FF2B5EF4-FFF2-40B4-BE49-F238E27FC236}">
                <a16:creationId xmlns:a16="http://schemas.microsoft.com/office/drawing/2014/main" id="{E679A2F5-A65F-FC29-5AEF-ADFD2AE11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82" y="3140597"/>
            <a:ext cx="10803640" cy="576805"/>
          </a:xfrm>
          <a:prstGeom prst="rect">
            <a:avLst/>
          </a:prstGeom>
        </p:spPr>
      </p:pic>
      <p:sp>
        <p:nvSpPr>
          <p:cNvPr id="6" name="Metin kutusu 5">
            <a:extLst>
              <a:ext uri="{FF2B5EF4-FFF2-40B4-BE49-F238E27FC236}">
                <a16:creationId xmlns:a16="http://schemas.microsoft.com/office/drawing/2014/main" id="{4ACBD88F-CCF0-EE40-C9F2-9769369AE218}"/>
              </a:ext>
            </a:extLst>
          </p:cNvPr>
          <p:cNvSpPr txBox="1"/>
          <p:nvPr/>
        </p:nvSpPr>
        <p:spPr>
          <a:xfrm>
            <a:off x="506382" y="3923072"/>
            <a:ext cx="6867586"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Bu işlemin sonucunda 69 numaralı exploit i kullanıyoruz</a:t>
            </a:r>
          </a:p>
        </p:txBody>
      </p:sp>
      <p:sp>
        <p:nvSpPr>
          <p:cNvPr id="2" name="Alt Bilgi Yer Tutucusu 1">
            <a:extLst>
              <a:ext uri="{FF2B5EF4-FFF2-40B4-BE49-F238E27FC236}">
                <a16:creationId xmlns:a16="http://schemas.microsoft.com/office/drawing/2014/main" id="{7A256DF6-EF3E-CD79-CEB0-03F46DAB3785}"/>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0159937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C26FA18-B8D3-FDE1-EAAE-B79B3139C337}"/>
              </a:ext>
            </a:extLst>
          </p:cNvPr>
          <p:cNvSpPr txBox="1"/>
          <p:nvPr/>
        </p:nvSpPr>
        <p:spPr>
          <a:xfrm>
            <a:off x="1137854" y="747251"/>
            <a:ext cx="9921306"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10-) ‘options’ diyerek exploiti hedef makineye göre şekillendirmeye başlayalım.</a:t>
            </a:r>
          </a:p>
        </p:txBody>
      </p:sp>
      <p:sp>
        <p:nvSpPr>
          <p:cNvPr id="5" name="Metin kutusu 4">
            <a:extLst>
              <a:ext uri="{FF2B5EF4-FFF2-40B4-BE49-F238E27FC236}">
                <a16:creationId xmlns:a16="http://schemas.microsoft.com/office/drawing/2014/main" id="{78E29D88-E9EF-9EC9-5E45-97315B125B92}"/>
              </a:ext>
            </a:extLst>
          </p:cNvPr>
          <p:cNvSpPr txBox="1"/>
          <p:nvPr/>
        </p:nvSpPr>
        <p:spPr>
          <a:xfrm>
            <a:off x="1137854" y="5211097"/>
            <a:ext cx="9608804"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Buradaki RHOSTS/RPORT kısmı hedef makineyi,LHOST/LPORT kısmı ise bizi temsil etmektedir.</a:t>
            </a:r>
          </a:p>
        </p:txBody>
      </p:sp>
      <p:pic>
        <p:nvPicPr>
          <p:cNvPr id="7" name="Resim 6" descr="metin, ekran görüntüsü, yazı tipi içeren bir resim">
            <a:extLst>
              <a:ext uri="{FF2B5EF4-FFF2-40B4-BE49-F238E27FC236}">
                <a16:creationId xmlns:a16="http://schemas.microsoft.com/office/drawing/2014/main" id="{3EAA6E9C-5894-0DA5-CC29-CDD33B475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54" y="1475399"/>
            <a:ext cx="8743565" cy="3368332"/>
          </a:xfrm>
          <a:prstGeom prst="rect">
            <a:avLst/>
          </a:prstGeom>
        </p:spPr>
      </p:pic>
      <p:sp>
        <p:nvSpPr>
          <p:cNvPr id="3" name="Alt Bilgi Yer Tutucusu 2">
            <a:extLst>
              <a:ext uri="{FF2B5EF4-FFF2-40B4-BE49-F238E27FC236}">
                <a16:creationId xmlns:a16="http://schemas.microsoft.com/office/drawing/2014/main" id="{3DE3ECEE-8EA1-21EE-F50F-BF867E44D1C9}"/>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886652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651D6D3-8087-BCAC-2A2F-72632F1F2A46}"/>
              </a:ext>
            </a:extLst>
          </p:cNvPr>
          <p:cNvSpPr txBox="1"/>
          <p:nvPr/>
        </p:nvSpPr>
        <p:spPr>
          <a:xfrm>
            <a:off x="1333406" y="651198"/>
            <a:ext cx="8930284" cy="1200329"/>
          </a:xfrm>
          <a:prstGeom prst="rect">
            <a:avLst/>
          </a:prstGeom>
          <a:solidFill>
            <a:schemeClr val="bg1"/>
          </a:solidFill>
        </p:spPr>
        <p:txBody>
          <a:bodyPr wrap="square" rtlCol="0">
            <a:spAutoFit/>
          </a:bodyPr>
          <a:lstStyle/>
          <a:p>
            <a:r>
              <a:rPr lang="tr-TR" dirty="0">
                <a:latin typeface="Century Gothic" panose="020B0502020202020204" pitchFamily="34" charset="0"/>
              </a:rPr>
              <a:t>11-)Bir önceki resimde görüldüğü üzere hedef makine ip adresi(RHOSTS) kısmı boş. Şimdi hedef makine ip adresimizi exploitimize set edelim.</a:t>
            </a:r>
          </a:p>
          <a:p>
            <a:r>
              <a:rPr lang="tr-TR" dirty="0">
                <a:latin typeface="Century Gothic" panose="020B0502020202020204" pitchFamily="34" charset="0"/>
              </a:rPr>
              <a:t>‘set RHOSTS 192.168.204.1’ komutu ile exploitimize hedef makine adresimizi öğretmiş olduk.</a:t>
            </a:r>
          </a:p>
        </p:txBody>
      </p:sp>
      <p:pic>
        <p:nvPicPr>
          <p:cNvPr id="6" name="Resim 5">
            <a:extLst>
              <a:ext uri="{FF2B5EF4-FFF2-40B4-BE49-F238E27FC236}">
                <a16:creationId xmlns:a16="http://schemas.microsoft.com/office/drawing/2014/main" id="{0386AFCF-65B4-C68C-F83B-A11773B2D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853" y="2250222"/>
            <a:ext cx="6001696" cy="433985"/>
          </a:xfrm>
          <a:prstGeom prst="rect">
            <a:avLst/>
          </a:prstGeom>
        </p:spPr>
      </p:pic>
      <p:sp>
        <p:nvSpPr>
          <p:cNvPr id="3" name="Alt Bilgi Yer Tutucusu 2">
            <a:extLst>
              <a:ext uri="{FF2B5EF4-FFF2-40B4-BE49-F238E27FC236}">
                <a16:creationId xmlns:a16="http://schemas.microsoft.com/office/drawing/2014/main" id="{C1DB82E4-F47D-C0AB-8FE7-DDD88642B8D6}"/>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81067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86" name="Picture 2">
            <a:extLst>
              <a:ext uri="{FF2B5EF4-FFF2-40B4-BE49-F238E27FC236}">
                <a16:creationId xmlns:a16="http://schemas.microsoft.com/office/drawing/2014/main" id="{9FBB3149-8289-4060-BB01-ED3047C531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287" name="Group 8">
            <a:extLst>
              <a:ext uri="{FF2B5EF4-FFF2-40B4-BE49-F238E27FC236}">
                <a16:creationId xmlns:a16="http://schemas.microsoft.com/office/drawing/2014/main" id="{3BAEF7DA-43C4-4736-B5A3-B48E6125AB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0" name="Group 9">
              <a:extLst>
                <a:ext uri="{FF2B5EF4-FFF2-40B4-BE49-F238E27FC236}">
                  <a16:creationId xmlns:a16="http://schemas.microsoft.com/office/drawing/2014/main" id="{A909436B-313B-4D27-BD55-E8303EF4510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88" name="Rectangle 5">
                <a:extLst>
                  <a:ext uri="{FF2B5EF4-FFF2-40B4-BE49-F238E27FC236}">
                    <a16:creationId xmlns:a16="http://schemas.microsoft.com/office/drawing/2014/main" id="{758BC0E2-32D9-41ED-907C-DA3C4A698E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tr-TR"/>
              </a:p>
            </p:txBody>
          </p:sp>
          <p:sp>
            <p:nvSpPr>
              <p:cNvPr id="289" name="Freeform 6">
                <a:extLst>
                  <a:ext uri="{FF2B5EF4-FFF2-40B4-BE49-F238E27FC236}">
                    <a16:creationId xmlns:a16="http://schemas.microsoft.com/office/drawing/2014/main" id="{41E486E5-1757-4896-A762-4D0BE33091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0" name="Freeform 7">
                <a:extLst>
                  <a:ext uri="{FF2B5EF4-FFF2-40B4-BE49-F238E27FC236}">
                    <a16:creationId xmlns:a16="http://schemas.microsoft.com/office/drawing/2014/main" id="{5812B4BD-11B4-43E6-B3D0-1F424A9FD8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1" name="Freeform 8">
                <a:extLst>
                  <a:ext uri="{FF2B5EF4-FFF2-40B4-BE49-F238E27FC236}">
                    <a16:creationId xmlns:a16="http://schemas.microsoft.com/office/drawing/2014/main" id="{6A0E1D38-C2A3-42C9-920D-F40319CE16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2" name="Freeform 9">
                <a:extLst>
                  <a:ext uri="{FF2B5EF4-FFF2-40B4-BE49-F238E27FC236}">
                    <a16:creationId xmlns:a16="http://schemas.microsoft.com/office/drawing/2014/main" id="{3FAF6AF3-9B01-4BEB-BB6B-08B3485119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3" name="Freeform 10">
                <a:extLst>
                  <a:ext uri="{FF2B5EF4-FFF2-40B4-BE49-F238E27FC236}">
                    <a16:creationId xmlns:a16="http://schemas.microsoft.com/office/drawing/2014/main" id="{53F7FADA-61E9-4AAB-BED8-D6FD1BB545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4" name="Freeform 11">
                <a:extLst>
                  <a:ext uri="{FF2B5EF4-FFF2-40B4-BE49-F238E27FC236}">
                    <a16:creationId xmlns:a16="http://schemas.microsoft.com/office/drawing/2014/main" id="{46419F9F-3EEC-45FF-98BB-4F20D5347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5" name="Freeform 12">
                <a:extLst>
                  <a:ext uri="{FF2B5EF4-FFF2-40B4-BE49-F238E27FC236}">
                    <a16:creationId xmlns:a16="http://schemas.microsoft.com/office/drawing/2014/main" id="{1E081BCD-31AF-4E94-966D-497357D221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6" name="Freeform 13">
                <a:extLst>
                  <a:ext uri="{FF2B5EF4-FFF2-40B4-BE49-F238E27FC236}">
                    <a16:creationId xmlns:a16="http://schemas.microsoft.com/office/drawing/2014/main" id="{5082EAA7-B95F-462F-8307-2C9EC1C35A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7" name="Freeform 14">
                <a:extLst>
                  <a:ext uri="{FF2B5EF4-FFF2-40B4-BE49-F238E27FC236}">
                    <a16:creationId xmlns:a16="http://schemas.microsoft.com/office/drawing/2014/main" id="{E9A57125-4B73-448E-B7B7-94380A92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8" name="Freeform 15">
                <a:extLst>
                  <a:ext uri="{FF2B5EF4-FFF2-40B4-BE49-F238E27FC236}">
                    <a16:creationId xmlns:a16="http://schemas.microsoft.com/office/drawing/2014/main" id="{7290E834-81F0-42A1-B66B-33D4580573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299" name="Line 16">
                <a:extLst>
                  <a:ext uri="{FF2B5EF4-FFF2-40B4-BE49-F238E27FC236}">
                    <a16:creationId xmlns:a16="http://schemas.microsoft.com/office/drawing/2014/main" id="{C9FA5563-6ED2-4EAC-A8ED-DF71850ACD99}"/>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tr-TR"/>
              </a:p>
            </p:txBody>
          </p:sp>
          <p:sp>
            <p:nvSpPr>
              <p:cNvPr id="300" name="Freeform 17">
                <a:extLst>
                  <a:ext uri="{FF2B5EF4-FFF2-40B4-BE49-F238E27FC236}">
                    <a16:creationId xmlns:a16="http://schemas.microsoft.com/office/drawing/2014/main" id="{50479572-5CA3-41F4-8BDC-F039335C2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1" name="Freeform 18">
                <a:extLst>
                  <a:ext uri="{FF2B5EF4-FFF2-40B4-BE49-F238E27FC236}">
                    <a16:creationId xmlns:a16="http://schemas.microsoft.com/office/drawing/2014/main" id="{4156CB6F-DF65-4A51-A840-7A4177BDF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2" name="Freeform 19">
                <a:extLst>
                  <a:ext uri="{FF2B5EF4-FFF2-40B4-BE49-F238E27FC236}">
                    <a16:creationId xmlns:a16="http://schemas.microsoft.com/office/drawing/2014/main" id="{9252974F-88C0-4CAA-A42D-E94E2B7A6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3" name="Freeform 20">
                <a:extLst>
                  <a:ext uri="{FF2B5EF4-FFF2-40B4-BE49-F238E27FC236}">
                    <a16:creationId xmlns:a16="http://schemas.microsoft.com/office/drawing/2014/main" id="{DE3974B2-2875-4AFE-A30A-6EE823E579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4" name="Rectangle 21">
                <a:extLst>
                  <a:ext uri="{FF2B5EF4-FFF2-40B4-BE49-F238E27FC236}">
                    <a16:creationId xmlns:a16="http://schemas.microsoft.com/office/drawing/2014/main" id="{948A52FE-E1B0-4297-BBBE-C860B4E3D3F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tr-TR"/>
              </a:p>
            </p:txBody>
          </p:sp>
          <p:sp>
            <p:nvSpPr>
              <p:cNvPr id="305" name="Freeform 22">
                <a:extLst>
                  <a:ext uri="{FF2B5EF4-FFF2-40B4-BE49-F238E27FC236}">
                    <a16:creationId xmlns:a16="http://schemas.microsoft.com/office/drawing/2014/main" id="{C6E71B5D-6B02-417C-A0CF-4447C55F27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6" name="Freeform 23">
                <a:extLst>
                  <a:ext uri="{FF2B5EF4-FFF2-40B4-BE49-F238E27FC236}">
                    <a16:creationId xmlns:a16="http://schemas.microsoft.com/office/drawing/2014/main" id="{0FB94710-B373-451B-84A2-947DDB4564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7" name="Freeform 24">
                <a:extLst>
                  <a:ext uri="{FF2B5EF4-FFF2-40B4-BE49-F238E27FC236}">
                    <a16:creationId xmlns:a16="http://schemas.microsoft.com/office/drawing/2014/main" id="{4E47778B-FD55-4A2C-A53F-E548158C8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8" name="Freeform 25">
                <a:extLst>
                  <a:ext uri="{FF2B5EF4-FFF2-40B4-BE49-F238E27FC236}">
                    <a16:creationId xmlns:a16="http://schemas.microsoft.com/office/drawing/2014/main" id="{DA2A4F49-8FC4-4F12-8707-A6CC117E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09" name="Freeform 26">
                <a:extLst>
                  <a:ext uri="{FF2B5EF4-FFF2-40B4-BE49-F238E27FC236}">
                    <a16:creationId xmlns:a16="http://schemas.microsoft.com/office/drawing/2014/main" id="{2293D140-51FA-484D-8464-785D8FD3D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0" name="Freeform 27">
                <a:extLst>
                  <a:ext uri="{FF2B5EF4-FFF2-40B4-BE49-F238E27FC236}">
                    <a16:creationId xmlns:a16="http://schemas.microsoft.com/office/drawing/2014/main" id="{AA66B21A-3C7F-426E-9C38-C0D6AEF1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1" name="Freeform 28">
                <a:extLst>
                  <a:ext uri="{FF2B5EF4-FFF2-40B4-BE49-F238E27FC236}">
                    <a16:creationId xmlns:a16="http://schemas.microsoft.com/office/drawing/2014/main" id="{F22F8B0E-04B8-4D29-9E19-CACDAE6ABD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2" name="Freeform 29">
                <a:extLst>
                  <a:ext uri="{FF2B5EF4-FFF2-40B4-BE49-F238E27FC236}">
                    <a16:creationId xmlns:a16="http://schemas.microsoft.com/office/drawing/2014/main" id="{E0D8C2CC-1759-4605-B3C9-DA4B1EF250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3" name="Freeform 30">
                <a:extLst>
                  <a:ext uri="{FF2B5EF4-FFF2-40B4-BE49-F238E27FC236}">
                    <a16:creationId xmlns:a16="http://schemas.microsoft.com/office/drawing/2014/main" id="{547A4BC3-AA95-4A78-AC23-65A4CE843B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4" name="Freeform 31">
                <a:extLst>
                  <a:ext uri="{FF2B5EF4-FFF2-40B4-BE49-F238E27FC236}">
                    <a16:creationId xmlns:a16="http://schemas.microsoft.com/office/drawing/2014/main" id="{93059BC9-C7C3-41F9-8BBA-7BF49FF602B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grpSp>
        <p:grpSp>
          <p:nvGrpSpPr>
            <p:cNvPr id="11" name="Group 10">
              <a:extLst>
                <a:ext uri="{FF2B5EF4-FFF2-40B4-BE49-F238E27FC236}">
                  <a16:creationId xmlns:a16="http://schemas.microsoft.com/office/drawing/2014/main" id="{F335FE01-8192-4D2A-93F8-2F680F728C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315" name="Freeform 32">
                <a:extLst>
                  <a:ext uri="{FF2B5EF4-FFF2-40B4-BE49-F238E27FC236}">
                    <a16:creationId xmlns:a16="http://schemas.microsoft.com/office/drawing/2014/main" id="{A150A82A-9896-4D5B-BAA5-0A7ECD078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6" name="Freeform 33">
                <a:extLst>
                  <a:ext uri="{FF2B5EF4-FFF2-40B4-BE49-F238E27FC236}">
                    <a16:creationId xmlns:a16="http://schemas.microsoft.com/office/drawing/2014/main" id="{82641EF7-9CDB-40BE-A964-13F866165C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7" name="Freeform 34">
                <a:extLst>
                  <a:ext uri="{FF2B5EF4-FFF2-40B4-BE49-F238E27FC236}">
                    <a16:creationId xmlns:a16="http://schemas.microsoft.com/office/drawing/2014/main" id="{A1D1CF16-B5BD-4021-9BA9-637569FC80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8" name="Freeform 35">
                <a:extLst>
                  <a:ext uri="{FF2B5EF4-FFF2-40B4-BE49-F238E27FC236}">
                    <a16:creationId xmlns:a16="http://schemas.microsoft.com/office/drawing/2014/main" id="{FF13F72C-CC27-48A0-AC55-686AB9153E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19" name="Freeform 36">
                <a:extLst>
                  <a:ext uri="{FF2B5EF4-FFF2-40B4-BE49-F238E27FC236}">
                    <a16:creationId xmlns:a16="http://schemas.microsoft.com/office/drawing/2014/main" id="{0EC3BA8B-33ED-483D-935C-170AD0C4DC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20" name="Freeform 37">
                <a:extLst>
                  <a:ext uri="{FF2B5EF4-FFF2-40B4-BE49-F238E27FC236}">
                    <a16:creationId xmlns:a16="http://schemas.microsoft.com/office/drawing/2014/main" id="{C4C451E6-48CE-4642-B51D-FE4484087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21" name="Freeform 38">
                <a:extLst>
                  <a:ext uri="{FF2B5EF4-FFF2-40B4-BE49-F238E27FC236}">
                    <a16:creationId xmlns:a16="http://schemas.microsoft.com/office/drawing/2014/main" id="{0F88F098-E44C-4A45-AE2B-595A7B8527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22" name="Freeform 39">
                <a:extLst>
                  <a:ext uri="{FF2B5EF4-FFF2-40B4-BE49-F238E27FC236}">
                    <a16:creationId xmlns:a16="http://schemas.microsoft.com/office/drawing/2014/main" id="{5B782B5D-8B67-4CD5-A0B3-8067BBB3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23" name="Freeform 40">
                <a:extLst>
                  <a:ext uri="{FF2B5EF4-FFF2-40B4-BE49-F238E27FC236}">
                    <a16:creationId xmlns:a16="http://schemas.microsoft.com/office/drawing/2014/main" id="{897A4906-0942-4CD6-840D-0915E0C4D0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txBody>
              <a:bodyPr/>
              <a:lstStyle/>
              <a:p>
                <a:endParaRPr lang="tr-TR"/>
              </a:p>
            </p:txBody>
          </p:sp>
          <p:sp>
            <p:nvSpPr>
              <p:cNvPr id="324" name="Rectangle 41">
                <a:extLst>
                  <a:ext uri="{FF2B5EF4-FFF2-40B4-BE49-F238E27FC236}">
                    <a16:creationId xmlns:a16="http://schemas.microsoft.com/office/drawing/2014/main" id="{D1131789-2DD5-462E-9FC9-E25021F5CFB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txBody>
              <a:bodyPr/>
              <a:lstStyle/>
              <a:p>
                <a:endParaRPr lang="tr-TR"/>
              </a:p>
            </p:txBody>
          </p:sp>
        </p:grpSp>
      </p:grpSp>
      <p:sp>
        <p:nvSpPr>
          <p:cNvPr id="2" name="Metin kutusu 1">
            <a:extLst>
              <a:ext uri="{FF2B5EF4-FFF2-40B4-BE49-F238E27FC236}">
                <a16:creationId xmlns:a16="http://schemas.microsoft.com/office/drawing/2014/main" id="{62D2EA76-06C2-4AF7-C03F-7947075D6F8C}"/>
              </a:ext>
            </a:extLst>
          </p:cNvPr>
          <p:cNvSpPr txBox="1"/>
          <p:nvPr/>
        </p:nvSpPr>
        <p:spPr>
          <a:xfrm>
            <a:off x="1141411" y="2249487"/>
            <a:ext cx="7631927" cy="1663752"/>
          </a:xfrm>
          <a:prstGeom prst="rect">
            <a:avLst/>
          </a:prstGeom>
          <a:solidFill>
            <a:schemeClr val="bg1"/>
          </a:solidFill>
        </p:spPr>
        <p:txBody>
          <a:bodyPr vert="horz" lIns="91440" tIns="45720" rIns="91440" bIns="45720" rtlCol="0" anchor="t">
            <a:normAutofit/>
          </a:bodyPr>
          <a:lstStyle/>
          <a:p>
            <a:pPr indent="-228600" defTabSz="914400">
              <a:lnSpc>
                <a:spcPct val="120000"/>
              </a:lnSpc>
              <a:spcAft>
                <a:spcPts val="600"/>
              </a:spcAft>
              <a:buSzPct val="125000"/>
              <a:buFont typeface="Arial" panose="020B0604020202020204" pitchFamily="34" charset="0"/>
              <a:buChar char="•"/>
            </a:pPr>
            <a:r>
              <a:rPr lang="en-US" sz="2000" dirty="0"/>
              <a:t>Kiotprix, vulnhub tarafından yayımlanan ve belirli açıkları olan bir makinedir. Bu makinenin her seviyesinde farklı açıklar bulunan versiyonları vardır. Bu çalışmada seviye 1.1 olan kioptrix makinesinin açıklarından faydalanılıp, bir sızma testi çalışması yapılmaktadır.</a:t>
            </a:r>
          </a:p>
        </p:txBody>
      </p:sp>
      <p:sp>
        <p:nvSpPr>
          <p:cNvPr id="3" name="Alt Bilgi Yer Tutucusu 2">
            <a:extLst>
              <a:ext uri="{FF2B5EF4-FFF2-40B4-BE49-F238E27FC236}">
                <a16:creationId xmlns:a16="http://schemas.microsoft.com/office/drawing/2014/main" id="{F033C7A2-D1C0-99F0-B54C-3ABE52F7A143}"/>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424229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34E762BD-5C92-CCA9-DD2F-D972C82AC276}"/>
              </a:ext>
            </a:extLst>
          </p:cNvPr>
          <p:cNvSpPr txBox="1"/>
          <p:nvPr/>
        </p:nvSpPr>
        <p:spPr>
          <a:xfrm>
            <a:off x="1632155" y="314632"/>
            <a:ext cx="8573729" cy="1631216"/>
          </a:xfrm>
          <a:prstGeom prst="rect">
            <a:avLst/>
          </a:prstGeom>
          <a:solidFill>
            <a:schemeClr val="bg1"/>
          </a:solidFill>
        </p:spPr>
        <p:txBody>
          <a:bodyPr wrap="square" rtlCol="0">
            <a:spAutoFit/>
          </a:bodyPr>
          <a:lstStyle/>
          <a:p>
            <a:r>
              <a:rPr lang="tr-TR" sz="2000" dirty="0">
                <a:latin typeface="Century Gothic" panose="020B0502020202020204" pitchFamily="34" charset="0"/>
              </a:rPr>
              <a:t>12-)Makineye sızmak için kullanacağımız payload 86 bit ancak bize 64 bit gerekli. </a:t>
            </a:r>
          </a:p>
          <a:p>
            <a:r>
              <a:rPr lang="tr-TR" sz="2000" dirty="0">
                <a:latin typeface="Century Gothic" panose="020B0502020202020204" pitchFamily="34" charset="0"/>
              </a:rPr>
              <a:t>Bu nedenle elimizdeki payload’u </a:t>
            </a:r>
          </a:p>
          <a:p>
            <a:r>
              <a:rPr lang="tr-TR" sz="2000" dirty="0">
                <a:latin typeface="Century Gothic" panose="020B0502020202020204" pitchFamily="34" charset="0"/>
              </a:rPr>
              <a:t>« </a:t>
            </a:r>
            <a:r>
              <a:rPr lang="en-US" sz="2000" dirty="0">
                <a:latin typeface="Century Gothic" panose="020B0502020202020204" pitchFamily="34" charset="0"/>
              </a:rPr>
              <a:t>set PAYLOAD</a:t>
            </a:r>
            <a:r>
              <a:rPr lang="tr-TR" sz="2000" dirty="0">
                <a:latin typeface="Century Gothic" panose="020B0502020202020204" pitchFamily="34" charset="0"/>
              </a:rPr>
              <a:t> </a:t>
            </a:r>
            <a:r>
              <a:rPr lang="en-US" sz="2000" dirty="0">
                <a:latin typeface="Century Gothic" panose="020B0502020202020204" pitchFamily="34" charset="0"/>
              </a:rPr>
              <a:t>generic/shell_reverse_tcp</a:t>
            </a:r>
            <a:r>
              <a:rPr lang="tr-TR" sz="2000" dirty="0">
                <a:latin typeface="Century Gothic" panose="020B0502020202020204" pitchFamily="34" charset="0"/>
              </a:rPr>
              <a:t> » komutu ile 64 bite çevirelim.</a:t>
            </a:r>
          </a:p>
        </p:txBody>
      </p:sp>
      <p:pic>
        <p:nvPicPr>
          <p:cNvPr id="8" name="Resim 7">
            <a:extLst>
              <a:ext uri="{FF2B5EF4-FFF2-40B4-BE49-F238E27FC236}">
                <a16:creationId xmlns:a16="http://schemas.microsoft.com/office/drawing/2014/main" id="{9AFF7133-E3F4-2465-DC8D-DBE031E2E0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997" y="2318434"/>
            <a:ext cx="7048958" cy="395269"/>
          </a:xfrm>
          <a:prstGeom prst="rect">
            <a:avLst/>
          </a:prstGeom>
        </p:spPr>
      </p:pic>
      <p:sp>
        <p:nvSpPr>
          <p:cNvPr id="3" name="Alt Bilgi Yer Tutucusu 2">
            <a:extLst>
              <a:ext uri="{FF2B5EF4-FFF2-40B4-BE49-F238E27FC236}">
                <a16:creationId xmlns:a16="http://schemas.microsoft.com/office/drawing/2014/main" id="{2496CE50-C718-CDFB-9E31-77A95B73988A}"/>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115923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C7F055C7-AD3F-35BD-412A-52833C5D06BE}"/>
              </a:ext>
            </a:extLst>
          </p:cNvPr>
          <p:cNvSpPr txBox="1"/>
          <p:nvPr/>
        </p:nvSpPr>
        <p:spPr>
          <a:xfrm>
            <a:off x="1542655" y="662338"/>
            <a:ext cx="8681884"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13-)Exploit üzerinde gerekli olan tüm düzenlemeleri yaptıktan sonra tekrar ‘ options ’ diyerek exploitimizin yeni halini görelim.</a:t>
            </a:r>
          </a:p>
        </p:txBody>
      </p:sp>
      <p:sp>
        <p:nvSpPr>
          <p:cNvPr id="5" name="Metin kutusu 4">
            <a:extLst>
              <a:ext uri="{FF2B5EF4-FFF2-40B4-BE49-F238E27FC236}">
                <a16:creationId xmlns:a16="http://schemas.microsoft.com/office/drawing/2014/main" id="{1CF28C48-42DE-FBCE-C301-7908BC0A8ECE}"/>
              </a:ext>
            </a:extLst>
          </p:cNvPr>
          <p:cNvSpPr txBox="1"/>
          <p:nvPr/>
        </p:nvSpPr>
        <p:spPr>
          <a:xfrm>
            <a:off x="1542655" y="5192805"/>
            <a:ext cx="9106689"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Artık exploitimizde hedef makine adresi gözüküyor ve son ayarlamalar tamamlanmış durumda.</a:t>
            </a:r>
          </a:p>
        </p:txBody>
      </p:sp>
      <p:pic>
        <p:nvPicPr>
          <p:cNvPr id="7" name="Resim 6" descr="metin, ekran görüntüsü, yazı tipi içeren bir resim">
            <a:extLst>
              <a:ext uri="{FF2B5EF4-FFF2-40B4-BE49-F238E27FC236}">
                <a16:creationId xmlns:a16="http://schemas.microsoft.com/office/drawing/2014/main" id="{D6934484-7291-D0B1-76EF-CFB2A4C06F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655" y="1582107"/>
            <a:ext cx="9030483" cy="3398815"/>
          </a:xfrm>
          <a:prstGeom prst="rect">
            <a:avLst/>
          </a:prstGeom>
        </p:spPr>
      </p:pic>
      <p:sp>
        <p:nvSpPr>
          <p:cNvPr id="3" name="Alt Bilgi Yer Tutucusu 2">
            <a:extLst>
              <a:ext uri="{FF2B5EF4-FFF2-40B4-BE49-F238E27FC236}">
                <a16:creationId xmlns:a16="http://schemas.microsoft.com/office/drawing/2014/main" id="{C2993BE0-072E-C19E-2591-7B6E21DD8C7A}"/>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648012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6AED6D7D-D553-AFB9-3FEC-BA4033906B67}"/>
              </a:ext>
            </a:extLst>
          </p:cNvPr>
          <p:cNvPicPr>
            <a:picLocks noChangeAspect="1"/>
          </p:cNvPicPr>
          <p:nvPr/>
        </p:nvPicPr>
        <p:blipFill>
          <a:blip r:embed="rId2"/>
          <a:stretch>
            <a:fillRect/>
          </a:stretch>
        </p:blipFill>
        <p:spPr>
          <a:xfrm>
            <a:off x="2026967" y="1354048"/>
            <a:ext cx="7430144" cy="2301439"/>
          </a:xfrm>
          <a:prstGeom prst="rect">
            <a:avLst/>
          </a:prstGeom>
        </p:spPr>
      </p:pic>
      <p:sp>
        <p:nvSpPr>
          <p:cNvPr id="5" name="Metin kutusu 4">
            <a:extLst>
              <a:ext uri="{FF2B5EF4-FFF2-40B4-BE49-F238E27FC236}">
                <a16:creationId xmlns:a16="http://schemas.microsoft.com/office/drawing/2014/main" id="{AD797151-F78B-1BE6-9B7F-A5CD51B79B70}"/>
              </a:ext>
            </a:extLst>
          </p:cNvPr>
          <p:cNvSpPr txBox="1"/>
          <p:nvPr/>
        </p:nvSpPr>
        <p:spPr>
          <a:xfrm>
            <a:off x="2026967" y="491612"/>
            <a:ext cx="4671472"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14-) ’</a:t>
            </a:r>
            <a:r>
              <a:rPr lang="tr-TR" sz="2000" dirty="0" err="1">
                <a:latin typeface="Century Gothic" panose="020B0502020202020204" pitchFamily="34" charset="0"/>
              </a:rPr>
              <a:t>run</a:t>
            </a:r>
            <a:r>
              <a:rPr lang="tr-TR" sz="2000" dirty="0">
                <a:latin typeface="Century Gothic" panose="020B0502020202020204" pitchFamily="34" charset="0"/>
              </a:rPr>
              <a:t>’ komutunu yazıp çalıştıralım</a:t>
            </a:r>
          </a:p>
        </p:txBody>
      </p:sp>
      <p:sp>
        <p:nvSpPr>
          <p:cNvPr id="2" name="Alt Bilgi Yer Tutucusu 1">
            <a:extLst>
              <a:ext uri="{FF2B5EF4-FFF2-40B4-BE49-F238E27FC236}">
                <a16:creationId xmlns:a16="http://schemas.microsoft.com/office/drawing/2014/main" id="{50B30F55-CA6A-8766-BB54-8F8E546A7961}"/>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001749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E33093A-F9BF-9B0A-E3EF-2FBCAF5C10CD}"/>
              </a:ext>
            </a:extLst>
          </p:cNvPr>
          <p:cNvSpPr txBox="1"/>
          <p:nvPr/>
        </p:nvSpPr>
        <p:spPr>
          <a:xfrm>
            <a:off x="1083924" y="661679"/>
            <a:ext cx="9731559"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15-)Son olarak karşımıza gelen ekranda </a:t>
            </a:r>
            <a:r>
              <a:rPr lang="tr-TR" sz="2000" dirty="0" err="1">
                <a:latin typeface="Century Gothic" panose="020B0502020202020204" pitchFamily="34" charset="0"/>
              </a:rPr>
              <a:t>Ctrl+C</a:t>
            </a:r>
            <a:r>
              <a:rPr lang="tr-TR" sz="2000" dirty="0">
                <a:latin typeface="Century Gothic" panose="020B0502020202020204" pitchFamily="34" charset="0"/>
              </a:rPr>
              <a:t> tuşlarına basarak mevcut işlemi iptal edelim.</a:t>
            </a:r>
          </a:p>
        </p:txBody>
      </p:sp>
      <p:pic>
        <p:nvPicPr>
          <p:cNvPr id="5" name="Resim 4" descr="metin, ekran görüntüsü, yazı tipi içeren bir resim&#10;&#10;Yapay zeka tarafından oluşturulan içerik yanlış olabilir.">
            <a:extLst>
              <a:ext uri="{FF2B5EF4-FFF2-40B4-BE49-F238E27FC236}">
                <a16:creationId xmlns:a16="http://schemas.microsoft.com/office/drawing/2014/main" id="{E814BFEA-CDE6-3509-9949-C045F97F1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607" y="1569611"/>
            <a:ext cx="7897805" cy="2950433"/>
          </a:xfrm>
          <a:prstGeom prst="rect">
            <a:avLst/>
          </a:prstGeom>
        </p:spPr>
      </p:pic>
      <p:sp>
        <p:nvSpPr>
          <p:cNvPr id="2" name="Alt Bilgi Yer Tutucusu 1">
            <a:extLst>
              <a:ext uri="{FF2B5EF4-FFF2-40B4-BE49-F238E27FC236}">
                <a16:creationId xmlns:a16="http://schemas.microsoft.com/office/drawing/2014/main" id="{9D317F60-5DF5-932E-B8A8-359F0E4017B4}"/>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71097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63A14B23-E940-71DD-4638-FE53AF184DA5}"/>
              </a:ext>
            </a:extLst>
          </p:cNvPr>
          <p:cNvSpPr txBox="1"/>
          <p:nvPr/>
        </p:nvSpPr>
        <p:spPr>
          <a:xfrm>
            <a:off x="1671484" y="495610"/>
            <a:ext cx="8321633"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16-)Ctrl+C tuşlarına basınca mevcut oturumun sonlandırılıp sonlandırılmayacağını soruyor. Hayır demek için ’N’ yazalım.</a:t>
            </a:r>
          </a:p>
        </p:txBody>
      </p:sp>
      <p:pic>
        <p:nvPicPr>
          <p:cNvPr id="4" name="Resim 3" descr="metin, yazı tipi, ekran görüntüsü içeren bir resim&#10;&#10;Yapay zeka tarafından oluşturulan içerik yanlış olabilir.">
            <a:extLst>
              <a:ext uri="{FF2B5EF4-FFF2-40B4-BE49-F238E27FC236}">
                <a16:creationId xmlns:a16="http://schemas.microsoft.com/office/drawing/2014/main" id="{FF6168D8-7DAD-3363-2A03-B6254CCCE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013" y="1590713"/>
            <a:ext cx="5781981" cy="847686"/>
          </a:xfrm>
          <a:prstGeom prst="rect">
            <a:avLst/>
          </a:prstGeom>
        </p:spPr>
      </p:pic>
      <p:sp>
        <p:nvSpPr>
          <p:cNvPr id="5" name="Metin kutusu 4">
            <a:extLst>
              <a:ext uri="{FF2B5EF4-FFF2-40B4-BE49-F238E27FC236}">
                <a16:creationId xmlns:a16="http://schemas.microsoft.com/office/drawing/2014/main" id="{745191C4-7335-D529-377E-A37F976C6D80}"/>
              </a:ext>
            </a:extLst>
          </p:cNvPr>
          <p:cNvSpPr txBox="1"/>
          <p:nvPr/>
        </p:nvSpPr>
        <p:spPr>
          <a:xfrm>
            <a:off x="2057067" y="2878394"/>
            <a:ext cx="7550465"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İşte şimdi an itibariyle hedef makineye sızmış bulunmaktayız.</a:t>
            </a:r>
          </a:p>
        </p:txBody>
      </p:sp>
      <p:sp>
        <p:nvSpPr>
          <p:cNvPr id="3" name="Alt Bilgi Yer Tutucusu 2">
            <a:extLst>
              <a:ext uri="{FF2B5EF4-FFF2-40B4-BE49-F238E27FC236}">
                <a16:creationId xmlns:a16="http://schemas.microsoft.com/office/drawing/2014/main" id="{792E93D0-B971-DF69-2AFB-65C2FD32447A}"/>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825737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descr="metin, yazı tipi, ekran görüntüsü içeren bir resim">
            <a:extLst>
              <a:ext uri="{FF2B5EF4-FFF2-40B4-BE49-F238E27FC236}">
                <a16:creationId xmlns:a16="http://schemas.microsoft.com/office/drawing/2014/main" id="{D5BA05FA-985D-F3B0-8FBF-8FC62BCE8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133" y="1646007"/>
            <a:ext cx="6321734" cy="1077421"/>
          </a:xfrm>
          <a:prstGeom prst="rect">
            <a:avLst/>
          </a:prstGeom>
        </p:spPr>
      </p:pic>
      <p:sp>
        <p:nvSpPr>
          <p:cNvPr id="5" name="Metin kutusu 4">
            <a:extLst>
              <a:ext uri="{FF2B5EF4-FFF2-40B4-BE49-F238E27FC236}">
                <a16:creationId xmlns:a16="http://schemas.microsoft.com/office/drawing/2014/main" id="{9D2D2145-6D80-422A-1F7C-F5EAA6763590}"/>
              </a:ext>
            </a:extLst>
          </p:cNvPr>
          <p:cNvSpPr txBox="1"/>
          <p:nvPr/>
        </p:nvSpPr>
        <p:spPr>
          <a:xfrm>
            <a:off x="924232" y="884903"/>
            <a:ext cx="10717999"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17-) ‘pwd’ komutunu yazarak hedef makinenin hangi dizininde olduğumuzu görelim</a:t>
            </a:r>
          </a:p>
        </p:txBody>
      </p:sp>
      <p:sp>
        <p:nvSpPr>
          <p:cNvPr id="2" name="Alt Bilgi Yer Tutucusu 1">
            <a:extLst>
              <a:ext uri="{FF2B5EF4-FFF2-40B4-BE49-F238E27FC236}">
                <a16:creationId xmlns:a16="http://schemas.microsoft.com/office/drawing/2014/main" id="{09644DC6-C373-4E4A-8B08-E12A3A49EAB1}"/>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024304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CCF38375-42D5-2C98-5E85-76F406B96F76}"/>
              </a:ext>
            </a:extLst>
          </p:cNvPr>
          <p:cNvPicPr>
            <a:picLocks noChangeAspect="1"/>
          </p:cNvPicPr>
          <p:nvPr/>
        </p:nvPicPr>
        <p:blipFill>
          <a:blip r:embed="rId2"/>
          <a:stretch>
            <a:fillRect/>
          </a:stretch>
        </p:blipFill>
        <p:spPr>
          <a:xfrm>
            <a:off x="3251517" y="1844108"/>
            <a:ext cx="5017195" cy="3985146"/>
          </a:xfrm>
          <a:prstGeom prst="rect">
            <a:avLst/>
          </a:prstGeom>
        </p:spPr>
      </p:pic>
      <p:sp>
        <p:nvSpPr>
          <p:cNvPr id="5" name="Metin kutusu 4">
            <a:extLst>
              <a:ext uri="{FF2B5EF4-FFF2-40B4-BE49-F238E27FC236}">
                <a16:creationId xmlns:a16="http://schemas.microsoft.com/office/drawing/2014/main" id="{1584C5BB-8B60-ECDC-6F27-3F26DEA0ADE3}"/>
              </a:ext>
            </a:extLst>
          </p:cNvPr>
          <p:cNvSpPr txBox="1"/>
          <p:nvPr/>
        </p:nvSpPr>
        <p:spPr>
          <a:xfrm>
            <a:off x="1274142" y="545528"/>
            <a:ext cx="9643716"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18-) ‘cd ..’ komutunu yazıp çalıştırarak bir üst dizine çıkalım. Ardından ‘ls’ komutunu çalıştırarak dizindeki tüm klasörler ve dosyaları görelim.</a:t>
            </a:r>
          </a:p>
        </p:txBody>
      </p:sp>
      <p:sp>
        <p:nvSpPr>
          <p:cNvPr id="2" name="Alt Bilgi Yer Tutucusu 1">
            <a:extLst>
              <a:ext uri="{FF2B5EF4-FFF2-40B4-BE49-F238E27FC236}">
                <a16:creationId xmlns:a16="http://schemas.microsoft.com/office/drawing/2014/main" id="{CF742EB2-793D-D234-16E6-434075713B40}"/>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448583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AAE465C9-FCD8-8777-346D-86699FA9073F}"/>
              </a:ext>
            </a:extLst>
          </p:cNvPr>
          <p:cNvPicPr>
            <a:picLocks noChangeAspect="1"/>
          </p:cNvPicPr>
          <p:nvPr/>
        </p:nvPicPr>
        <p:blipFill>
          <a:blip r:embed="rId2"/>
          <a:stretch>
            <a:fillRect/>
          </a:stretch>
        </p:blipFill>
        <p:spPr>
          <a:xfrm>
            <a:off x="2785375" y="1301795"/>
            <a:ext cx="7167921" cy="3614333"/>
          </a:xfrm>
          <a:prstGeom prst="rect">
            <a:avLst/>
          </a:prstGeom>
        </p:spPr>
      </p:pic>
      <p:sp>
        <p:nvSpPr>
          <p:cNvPr id="5" name="Metin kutusu 4">
            <a:extLst>
              <a:ext uri="{FF2B5EF4-FFF2-40B4-BE49-F238E27FC236}">
                <a16:creationId xmlns:a16="http://schemas.microsoft.com/office/drawing/2014/main" id="{DD61D419-58F4-5D74-F615-FDE8DD9B127E}"/>
              </a:ext>
            </a:extLst>
          </p:cNvPr>
          <p:cNvSpPr txBox="1"/>
          <p:nvPr/>
        </p:nvSpPr>
        <p:spPr>
          <a:xfrm>
            <a:off x="2238703" y="401427"/>
            <a:ext cx="7714593"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19-) ‘cd /var’ diyerek var klasörünün içine giriyoruz, tekrar ‘ls’ komutunu çalıştırarak dizin içeriğini görüntülüyoruz.</a:t>
            </a:r>
          </a:p>
        </p:txBody>
      </p:sp>
      <p:sp>
        <p:nvSpPr>
          <p:cNvPr id="2" name="Alt Bilgi Yer Tutucusu 1">
            <a:extLst>
              <a:ext uri="{FF2B5EF4-FFF2-40B4-BE49-F238E27FC236}">
                <a16:creationId xmlns:a16="http://schemas.microsoft.com/office/drawing/2014/main" id="{DA928281-16EA-C148-23D3-E4091CAF890A}"/>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120034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3A39651E-9D6E-D3A6-BAD4-04CDD559948E}"/>
              </a:ext>
            </a:extLst>
          </p:cNvPr>
          <p:cNvPicPr>
            <a:picLocks noChangeAspect="1"/>
          </p:cNvPicPr>
          <p:nvPr/>
        </p:nvPicPr>
        <p:blipFill>
          <a:blip r:embed="rId2"/>
          <a:stretch>
            <a:fillRect/>
          </a:stretch>
        </p:blipFill>
        <p:spPr>
          <a:xfrm>
            <a:off x="3869421" y="1525077"/>
            <a:ext cx="3988389" cy="1903923"/>
          </a:xfrm>
          <a:prstGeom prst="rect">
            <a:avLst/>
          </a:prstGeom>
        </p:spPr>
      </p:pic>
      <p:sp>
        <p:nvSpPr>
          <p:cNvPr id="5" name="Metin kutusu 4">
            <a:extLst>
              <a:ext uri="{FF2B5EF4-FFF2-40B4-BE49-F238E27FC236}">
                <a16:creationId xmlns:a16="http://schemas.microsoft.com/office/drawing/2014/main" id="{08EFE40A-482A-4634-2972-9F3ACDC41B5D}"/>
              </a:ext>
            </a:extLst>
          </p:cNvPr>
          <p:cNvSpPr txBox="1"/>
          <p:nvPr/>
        </p:nvSpPr>
        <p:spPr>
          <a:xfrm>
            <a:off x="1965071" y="406580"/>
            <a:ext cx="8394779"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20-) ‘cd mail’ diyerek mail klasörünün içine girelim. Akabinde ‘ls’ komutunu çalıştırarak dizin içeriğini görüntüleyelim</a:t>
            </a:r>
          </a:p>
        </p:txBody>
      </p:sp>
      <p:sp>
        <p:nvSpPr>
          <p:cNvPr id="2" name="Alt Bilgi Yer Tutucusu 1">
            <a:extLst>
              <a:ext uri="{FF2B5EF4-FFF2-40B4-BE49-F238E27FC236}">
                <a16:creationId xmlns:a16="http://schemas.microsoft.com/office/drawing/2014/main" id="{B6C6AF4F-9381-BF2B-F989-E0817226DE72}"/>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0862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1CFD2DD4-7E2A-164E-39CE-6D3198EACB19}"/>
              </a:ext>
            </a:extLst>
          </p:cNvPr>
          <p:cNvSpPr txBox="1"/>
          <p:nvPr/>
        </p:nvSpPr>
        <p:spPr>
          <a:xfrm>
            <a:off x="1834256" y="251012"/>
            <a:ext cx="8523487"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21-) ‘cat root’ komutunu çalıştırarak root isimli dosyanın içine girelim</a:t>
            </a:r>
          </a:p>
        </p:txBody>
      </p:sp>
      <p:pic>
        <p:nvPicPr>
          <p:cNvPr id="4" name="Resim 3" descr="metin, ekran görüntüsü, yazı tipi içeren bir resim&#10;&#10;Yapay zeka tarafından oluşturulan içerik yanlış olabilir.">
            <a:extLst>
              <a:ext uri="{FF2B5EF4-FFF2-40B4-BE49-F238E27FC236}">
                <a16:creationId xmlns:a16="http://schemas.microsoft.com/office/drawing/2014/main" id="{6A339F84-F345-E91C-BDA2-ADC50A395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1295" y="842993"/>
            <a:ext cx="4860653" cy="4703055"/>
          </a:xfrm>
          <a:prstGeom prst="rect">
            <a:avLst/>
          </a:prstGeom>
        </p:spPr>
      </p:pic>
      <p:sp>
        <p:nvSpPr>
          <p:cNvPr id="5" name="Metin kutusu 4">
            <a:extLst>
              <a:ext uri="{FF2B5EF4-FFF2-40B4-BE49-F238E27FC236}">
                <a16:creationId xmlns:a16="http://schemas.microsoft.com/office/drawing/2014/main" id="{26E115D4-002D-D5A5-C943-A4115619F31F}"/>
              </a:ext>
            </a:extLst>
          </p:cNvPr>
          <p:cNvSpPr txBox="1"/>
          <p:nvPr/>
        </p:nvSpPr>
        <p:spPr>
          <a:xfrm>
            <a:off x="2071089" y="5737920"/>
            <a:ext cx="8398453"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Sızma işleminin başarılı olduğunu gösteren bir mail karşımıza çıkıyor.</a:t>
            </a:r>
          </a:p>
        </p:txBody>
      </p:sp>
      <p:sp>
        <p:nvSpPr>
          <p:cNvPr id="3" name="Alt Bilgi Yer Tutucusu 2">
            <a:extLst>
              <a:ext uri="{FF2B5EF4-FFF2-40B4-BE49-F238E27FC236}">
                <a16:creationId xmlns:a16="http://schemas.microsoft.com/office/drawing/2014/main" id="{B1138DC1-C4CF-8BCB-8A14-D71BB88F7A30}"/>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908789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07744FDB-3C1D-7484-A05E-8146523A8F9A}"/>
              </a:ext>
            </a:extLst>
          </p:cNvPr>
          <p:cNvSpPr txBox="1"/>
          <p:nvPr/>
        </p:nvSpPr>
        <p:spPr>
          <a:xfrm>
            <a:off x="1302774" y="2829269"/>
            <a:ext cx="9586452" cy="400110"/>
          </a:xfrm>
          <a:prstGeom prst="rect">
            <a:avLst/>
          </a:prstGeom>
          <a:solidFill>
            <a:schemeClr val="bg1"/>
          </a:solidFill>
        </p:spPr>
        <p:txBody>
          <a:bodyPr wrap="square" rtlCol="0">
            <a:spAutoFit/>
          </a:bodyPr>
          <a:lstStyle/>
          <a:p>
            <a:r>
              <a:rPr lang="tr-TR" sz="2000" dirty="0">
                <a:latin typeface="Century Gothic" panose="020B0502020202020204" pitchFamily="34" charset="0"/>
              </a:rPr>
              <a:t>Kali ve Kioptrix sanal makinelerini internetten indirip vmware’e ekliyoruz.</a:t>
            </a:r>
          </a:p>
        </p:txBody>
      </p:sp>
      <p:sp>
        <p:nvSpPr>
          <p:cNvPr id="3" name="Alt Bilgi Yer Tutucusu 2">
            <a:extLst>
              <a:ext uri="{FF2B5EF4-FFF2-40B4-BE49-F238E27FC236}">
                <a16:creationId xmlns:a16="http://schemas.microsoft.com/office/drawing/2014/main" id="{DD50A8E7-F77D-4DCF-FB01-ABD67DB24FE5}"/>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659322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5FB73B0D-593E-7A07-BCEA-40C061974F07}"/>
              </a:ext>
            </a:extLst>
          </p:cNvPr>
          <p:cNvSpPr txBox="1"/>
          <p:nvPr/>
        </p:nvSpPr>
        <p:spPr>
          <a:xfrm>
            <a:off x="3462105" y="2851355"/>
            <a:ext cx="5267789" cy="400110"/>
          </a:xfrm>
          <a:prstGeom prst="rect">
            <a:avLst/>
          </a:prstGeom>
          <a:solidFill>
            <a:schemeClr val="bg1"/>
          </a:solidFill>
        </p:spPr>
        <p:txBody>
          <a:bodyPr wrap="none" rtlCol="0">
            <a:spAutoFit/>
          </a:bodyPr>
          <a:lstStyle/>
          <a:p>
            <a:r>
              <a:rPr lang="tr-TR" sz="2000" dirty="0">
                <a:latin typeface="Century Gothic" panose="020B0502020202020204" pitchFamily="34" charset="0"/>
              </a:rPr>
              <a:t>Kioptrix level1 makinesine başarıyla sızdık.</a:t>
            </a:r>
          </a:p>
        </p:txBody>
      </p:sp>
      <p:sp>
        <p:nvSpPr>
          <p:cNvPr id="3" name="Alt Bilgi Yer Tutucusu 2">
            <a:extLst>
              <a:ext uri="{FF2B5EF4-FFF2-40B4-BE49-F238E27FC236}">
                <a16:creationId xmlns:a16="http://schemas.microsoft.com/office/drawing/2014/main" id="{CF87424A-D267-8653-649A-DB92C7A18347}"/>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1120563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Resim 7" descr="ekran görüntüsü, metin, multimedya yazılımı, grafik yazılımı içeren bir resim">
            <a:extLst>
              <a:ext uri="{FF2B5EF4-FFF2-40B4-BE49-F238E27FC236}">
                <a16:creationId xmlns:a16="http://schemas.microsoft.com/office/drawing/2014/main" id="{81CB2FED-07A9-2E79-B493-33547FE8C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09" y="949206"/>
            <a:ext cx="10884310" cy="5691615"/>
          </a:xfrm>
          <a:prstGeom prst="rect">
            <a:avLst/>
          </a:prstGeom>
        </p:spPr>
      </p:pic>
      <p:sp>
        <p:nvSpPr>
          <p:cNvPr id="2" name="Metin kutusu 1">
            <a:extLst>
              <a:ext uri="{FF2B5EF4-FFF2-40B4-BE49-F238E27FC236}">
                <a16:creationId xmlns:a16="http://schemas.microsoft.com/office/drawing/2014/main" id="{AEF98EC6-6914-85D8-C21D-C576E101BE92}"/>
              </a:ext>
            </a:extLst>
          </p:cNvPr>
          <p:cNvSpPr txBox="1"/>
          <p:nvPr/>
        </p:nvSpPr>
        <p:spPr>
          <a:xfrm>
            <a:off x="1373774" y="83595"/>
            <a:ext cx="9343388"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2-)İşletim sistemine giriş yaptıktan </a:t>
            </a:r>
            <a:r>
              <a:rPr lang="tr-TR" sz="2000" dirty="0" err="1">
                <a:latin typeface="Century Gothic" panose="020B0502020202020204" pitchFamily="34" charset="0"/>
              </a:rPr>
              <a:t>sonra,Kali</a:t>
            </a:r>
            <a:r>
              <a:rPr lang="tr-TR" sz="2000" dirty="0">
                <a:latin typeface="Century Gothic" panose="020B0502020202020204" pitchFamily="34" charset="0"/>
              </a:rPr>
              <a:t> terminaline ‘ifconfig’ komutu yazarak ip adresimizi öğreniyoruz.</a:t>
            </a:r>
          </a:p>
        </p:txBody>
      </p:sp>
      <p:sp>
        <p:nvSpPr>
          <p:cNvPr id="5" name="Dikdörtgen 4">
            <a:extLst>
              <a:ext uri="{FF2B5EF4-FFF2-40B4-BE49-F238E27FC236}">
                <a16:creationId xmlns:a16="http://schemas.microsoft.com/office/drawing/2014/main" id="{ECCB3535-C1A8-6285-B2EE-A771E3CE176E}"/>
              </a:ext>
            </a:extLst>
          </p:cNvPr>
          <p:cNvSpPr/>
          <p:nvPr/>
        </p:nvSpPr>
        <p:spPr>
          <a:xfrm>
            <a:off x="1225026" y="1938328"/>
            <a:ext cx="2373579" cy="22476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Alt Bilgi Yer Tutucusu 2">
            <a:extLst>
              <a:ext uri="{FF2B5EF4-FFF2-40B4-BE49-F238E27FC236}">
                <a16:creationId xmlns:a16="http://schemas.microsoft.com/office/drawing/2014/main" id="{AF22E195-90FE-F65D-8BC8-83CC5ED4833F}"/>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8883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hold" grpId="0" nodeType="with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DB164302-2346-4494-352A-C53B8002BE32}"/>
              </a:ext>
            </a:extLst>
          </p:cNvPr>
          <p:cNvSpPr txBox="1"/>
          <p:nvPr/>
        </p:nvSpPr>
        <p:spPr>
          <a:xfrm>
            <a:off x="2866210" y="2416278"/>
            <a:ext cx="5617243" cy="1323439"/>
          </a:xfrm>
          <a:prstGeom prst="rect">
            <a:avLst/>
          </a:prstGeom>
          <a:solidFill>
            <a:schemeClr val="bg1"/>
          </a:solidFill>
        </p:spPr>
        <p:txBody>
          <a:bodyPr wrap="none" rtlCol="0">
            <a:spAutoFit/>
          </a:bodyPr>
          <a:lstStyle/>
          <a:p>
            <a:r>
              <a:rPr lang="tr-TR" sz="2000" dirty="0">
                <a:latin typeface="Century Gothic" panose="020B0502020202020204" pitchFamily="34" charset="0"/>
              </a:rPr>
              <a:t>İp adresimizi öğrendik,bu adresi not edelim. </a:t>
            </a:r>
          </a:p>
          <a:p>
            <a:r>
              <a:rPr lang="tr-TR" sz="2000" dirty="0">
                <a:latin typeface="Century Gothic" panose="020B0502020202020204" pitchFamily="34" charset="0"/>
              </a:rPr>
              <a:t>İp: 192.168.1.105</a:t>
            </a:r>
          </a:p>
          <a:p>
            <a:r>
              <a:rPr lang="tr-TR" sz="2000" dirty="0">
                <a:latin typeface="Century Gothic" panose="020B0502020202020204" pitchFamily="34" charset="0"/>
              </a:rPr>
              <a:t>Netmask: 255.255.255.0</a:t>
            </a:r>
          </a:p>
          <a:p>
            <a:r>
              <a:rPr lang="tr-TR" sz="2000" dirty="0">
                <a:latin typeface="Century Gothic" panose="020B0502020202020204" pitchFamily="34" charset="0"/>
              </a:rPr>
              <a:t>(Bu adresler herkeste farklılık gösterebilir)</a:t>
            </a:r>
          </a:p>
        </p:txBody>
      </p:sp>
      <p:sp>
        <p:nvSpPr>
          <p:cNvPr id="3" name="Alt Bilgi Yer Tutucusu 2">
            <a:extLst>
              <a:ext uri="{FF2B5EF4-FFF2-40B4-BE49-F238E27FC236}">
                <a16:creationId xmlns:a16="http://schemas.microsoft.com/office/drawing/2014/main" id="{A8B68F8D-DCB3-042D-6F77-58F457058589}"/>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917242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5F8E66D4-7F28-1BDD-1200-0DB69D4E51CE}"/>
              </a:ext>
            </a:extLst>
          </p:cNvPr>
          <p:cNvSpPr txBox="1"/>
          <p:nvPr/>
        </p:nvSpPr>
        <p:spPr>
          <a:xfrm>
            <a:off x="1094936" y="2212258"/>
            <a:ext cx="10002127" cy="1938992"/>
          </a:xfrm>
          <a:prstGeom prst="rect">
            <a:avLst/>
          </a:prstGeom>
          <a:solidFill>
            <a:schemeClr val="bg1"/>
          </a:solidFill>
        </p:spPr>
        <p:txBody>
          <a:bodyPr wrap="square" rtlCol="0">
            <a:spAutoFit/>
          </a:bodyPr>
          <a:lstStyle/>
          <a:p>
            <a:r>
              <a:rPr lang="tr-TR" sz="2000" dirty="0">
                <a:latin typeface="Century Gothic" panose="020B0502020202020204" pitchFamily="34" charset="0"/>
              </a:rPr>
              <a:t>3-)Şimdi hedef cihazı bulmak için nmap komutu ile ağ taraması yapalım.</a:t>
            </a:r>
          </a:p>
          <a:p>
            <a:endParaRPr lang="tr-TR" sz="2000" dirty="0">
              <a:latin typeface="Century Gothic" panose="020B0502020202020204" pitchFamily="34" charset="0"/>
            </a:endParaRPr>
          </a:p>
          <a:p>
            <a:r>
              <a:rPr lang="tr-TR" sz="2000" dirty="0">
                <a:latin typeface="Century Gothic" panose="020B0502020202020204" pitchFamily="34" charset="0"/>
              </a:rPr>
              <a:t>Nmap taraması : Ağımızda bulunan tüm cihazları ve o cihazların açık portlarını görmemize olanak veren bir taramadır.</a:t>
            </a:r>
          </a:p>
          <a:p>
            <a:endParaRPr lang="tr-TR" sz="2000" dirty="0">
              <a:latin typeface="Century Gothic" panose="020B0502020202020204" pitchFamily="34" charset="0"/>
            </a:endParaRPr>
          </a:p>
          <a:p>
            <a:r>
              <a:rPr lang="tr-TR" sz="2000" dirty="0">
                <a:latin typeface="Century Gothic" panose="020B0502020202020204" pitchFamily="34" charset="0"/>
              </a:rPr>
              <a:t>Örnek nmap kodu : ‘ nmap ip/kullanılan bit sayısı’</a:t>
            </a:r>
          </a:p>
        </p:txBody>
      </p:sp>
      <p:sp>
        <p:nvSpPr>
          <p:cNvPr id="2" name="Alt Bilgi Yer Tutucusu 1">
            <a:extLst>
              <a:ext uri="{FF2B5EF4-FFF2-40B4-BE49-F238E27FC236}">
                <a16:creationId xmlns:a16="http://schemas.microsoft.com/office/drawing/2014/main" id="{B588ADFD-1190-1589-46E7-D047BB381C90}"/>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716583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F16B1C33-1F39-E161-3940-F6944185CEEB}"/>
              </a:ext>
            </a:extLst>
          </p:cNvPr>
          <p:cNvSpPr txBox="1"/>
          <p:nvPr/>
        </p:nvSpPr>
        <p:spPr>
          <a:xfrm>
            <a:off x="1076632" y="2080651"/>
            <a:ext cx="10038735" cy="1754326"/>
          </a:xfrm>
          <a:prstGeom prst="rect">
            <a:avLst/>
          </a:prstGeom>
          <a:solidFill>
            <a:schemeClr val="bg1"/>
          </a:solidFill>
        </p:spPr>
        <p:txBody>
          <a:bodyPr wrap="square">
            <a:spAutoFit/>
          </a:bodyPr>
          <a:lstStyle/>
          <a:p>
            <a:r>
              <a:rPr lang="tr-TR" sz="1800" dirty="0">
                <a:latin typeface="Century Gothic" panose="020B0502020202020204" pitchFamily="34" charset="0"/>
              </a:rPr>
              <a:t>Netmask adresimiz = 255.255.255.0.</a:t>
            </a:r>
          </a:p>
          <a:p>
            <a:endParaRPr lang="tr-TR" sz="1800" dirty="0">
              <a:latin typeface="Century Gothic" panose="020B0502020202020204" pitchFamily="34" charset="0"/>
            </a:endParaRPr>
          </a:p>
          <a:p>
            <a:r>
              <a:rPr lang="tr-TR" sz="1800" dirty="0">
                <a:latin typeface="Century Gothic" panose="020B0502020202020204" pitchFamily="34" charset="0"/>
              </a:rPr>
              <a:t>Netmask adresimiz her ip adresi gibi 4 bloktan oluşuyor ve her blok 8 bit.İlk 3 blok dolu 1 blok boş.Yani 8*3’ten toplamda 24 bit kullanılıyor.</a:t>
            </a:r>
          </a:p>
          <a:p>
            <a:endParaRPr lang="tr-TR" sz="1800" dirty="0">
              <a:latin typeface="Century Gothic" panose="020B0502020202020204" pitchFamily="34" charset="0"/>
            </a:endParaRPr>
          </a:p>
          <a:p>
            <a:r>
              <a:rPr lang="tr-TR" sz="1800" dirty="0">
                <a:latin typeface="Century Gothic" panose="020B0502020202020204" pitchFamily="34" charset="0"/>
              </a:rPr>
              <a:t>Bu sebeple Nmap komutumuz : ‘</a:t>
            </a:r>
            <a:r>
              <a:rPr lang="tr-TR" sz="1800" u="sng" dirty="0" err="1">
                <a:latin typeface="Century Gothic" panose="020B0502020202020204" pitchFamily="34" charset="0"/>
              </a:rPr>
              <a:t>nmap</a:t>
            </a:r>
            <a:r>
              <a:rPr lang="tr-TR" sz="1800" u="sng" dirty="0">
                <a:latin typeface="Century Gothic" panose="020B0502020202020204" pitchFamily="34" charset="0"/>
              </a:rPr>
              <a:t> 192.168.1.105/24</a:t>
            </a:r>
            <a:r>
              <a:rPr lang="tr-TR" sz="1800" dirty="0">
                <a:latin typeface="Century Gothic" panose="020B0502020202020204" pitchFamily="34" charset="0"/>
              </a:rPr>
              <a:t>’</a:t>
            </a:r>
          </a:p>
        </p:txBody>
      </p:sp>
      <p:sp>
        <p:nvSpPr>
          <p:cNvPr id="2" name="Alt Bilgi Yer Tutucusu 1">
            <a:extLst>
              <a:ext uri="{FF2B5EF4-FFF2-40B4-BE49-F238E27FC236}">
                <a16:creationId xmlns:a16="http://schemas.microsoft.com/office/drawing/2014/main" id="{1BF75386-5E97-3516-44C1-ECA71BEF379F}"/>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423742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descr="metin, ekran görüntüsü, multimedya yazılımı, grafik yazılımı içeren bir resim">
            <a:extLst>
              <a:ext uri="{FF2B5EF4-FFF2-40B4-BE49-F238E27FC236}">
                <a16:creationId xmlns:a16="http://schemas.microsoft.com/office/drawing/2014/main" id="{6D9DE2DB-5D10-C737-BC1C-2DA5449FD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985" y="1009031"/>
            <a:ext cx="10729118" cy="5675173"/>
          </a:xfrm>
          <a:prstGeom prst="rect">
            <a:avLst/>
          </a:prstGeom>
        </p:spPr>
      </p:pic>
      <p:sp>
        <p:nvSpPr>
          <p:cNvPr id="4" name="Sağ Ayraç 3">
            <a:extLst>
              <a:ext uri="{FF2B5EF4-FFF2-40B4-BE49-F238E27FC236}">
                <a16:creationId xmlns:a16="http://schemas.microsoft.com/office/drawing/2014/main" id="{E0E9BCA7-C674-4493-0A7F-90E8917F2463}"/>
              </a:ext>
            </a:extLst>
          </p:cNvPr>
          <p:cNvSpPr/>
          <p:nvPr/>
        </p:nvSpPr>
        <p:spPr>
          <a:xfrm>
            <a:off x="3149694" y="5294175"/>
            <a:ext cx="861868" cy="128360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5" name="Metin kutusu 4">
            <a:extLst>
              <a:ext uri="{FF2B5EF4-FFF2-40B4-BE49-F238E27FC236}">
                <a16:creationId xmlns:a16="http://schemas.microsoft.com/office/drawing/2014/main" id="{629BA378-5D92-8983-54FC-9D80ED9DFBAD}"/>
              </a:ext>
            </a:extLst>
          </p:cNvPr>
          <p:cNvSpPr txBox="1"/>
          <p:nvPr/>
        </p:nvSpPr>
        <p:spPr>
          <a:xfrm>
            <a:off x="4029543" y="5436698"/>
            <a:ext cx="2979174" cy="923330"/>
          </a:xfrm>
          <a:prstGeom prst="rect">
            <a:avLst/>
          </a:prstGeom>
          <a:noFill/>
        </p:spPr>
        <p:txBody>
          <a:bodyPr wrap="square" rtlCol="0">
            <a:spAutoFit/>
          </a:bodyPr>
          <a:lstStyle/>
          <a:p>
            <a:r>
              <a:rPr lang="tr-TR" dirty="0"/>
              <a:t>Açık portlara bakarak sızmak istediğimiz bilgisayarın bu bilgisayar olduğunu anlıyoruz.</a:t>
            </a:r>
          </a:p>
        </p:txBody>
      </p:sp>
      <p:sp>
        <p:nvSpPr>
          <p:cNvPr id="6" name="Sağ Ayraç 5">
            <a:extLst>
              <a:ext uri="{FF2B5EF4-FFF2-40B4-BE49-F238E27FC236}">
                <a16:creationId xmlns:a16="http://schemas.microsoft.com/office/drawing/2014/main" id="{985F03FF-5900-637B-5D93-01B472E62338}"/>
              </a:ext>
            </a:extLst>
          </p:cNvPr>
          <p:cNvSpPr/>
          <p:nvPr/>
        </p:nvSpPr>
        <p:spPr>
          <a:xfrm>
            <a:off x="3149694" y="1818968"/>
            <a:ext cx="1382978" cy="34414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7" name="Metin kutusu 6">
            <a:extLst>
              <a:ext uri="{FF2B5EF4-FFF2-40B4-BE49-F238E27FC236}">
                <a16:creationId xmlns:a16="http://schemas.microsoft.com/office/drawing/2014/main" id="{8879FA88-52F5-3116-8F5F-E87C65A25493}"/>
              </a:ext>
            </a:extLst>
          </p:cNvPr>
          <p:cNvSpPr txBox="1"/>
          <p:nvPr/>
        </p:nvSpPr>
        <p:spPr>
          <a:xfrm>
            <a:off x="4532672" y="3078041"/>
            <a:ext cx="2164779" cy="923330"/>
          </a:xfrm>
          <a:prstGeom prst="rect">
            <a:avLst/>
          </a:prstGeom>
          <a:noFill/>
        </p:spPr>
        <p:txBody>
          <a:bodyPr wrap="square" rtlCol="0">
            <a:spAutoFit/>
          </a:bodyPr>
          <a:lstStyle/>
          <a:p>
            <a:r>
              <a:rPr lang="tr-TR" dirty="0"/>
              <a:t>Ağadaki diğer aygıtlar ve ip adresleri</a:t>
            </a:r>
          </a:p>
        </p:txBody>
      </p:sp>
      <p:sp>
        <p:nvSpPr>
          <p:cNvPr id="8" name="Metin kutusu 7">
            <a:extLst>
              <a:ext uri="{FF2B5EF4-FFF2-40B4-BE49-F238E27FC236}">
                <a16:creationId xmlns:a16="http://schemas.microsoft.com/office/drawing/2014/main" id="{8F97A776-5962-5000-2279-D576F82D5FE7}"/>
              </a:ext>
            </a:extLst>
          </p:cNvPr>
          <p:cNvSpPr txBox="1"/>
          <p:nvPr/>
        </p:nvSpPr>
        <p:spPr>
          <a:xfrm>
            <a:off x="582985" y="211177"/>
            <a:ext cx="10769902" cy="707886"/>
          </a:xfrm>
          <a:prstGeom prst="rect">
            <a:avLst/>
          </a:prstGeom>
          <a:solidFill>
            <a:schemeClr val="bg1"/>
          </a:solidFill>
        </p:spPr>
        <p:txBody>
          <a:bodyPr wrap="square" rtlCol="0">
            <a:spAutoFit/>
          </a:bodyPr>
          <a:lstStyle/>
          <a:p>
            <a:r>
              <a:rPr lang="tr-TR" sz="2000" dirty="0">
                <a:latin typeface="Century Gothic" panose="020B0502020202020204" pitchFamily="34" charset="0"/>
              </a:rPr>
              <a:t>4-)Nmap taramasını gerçekleştirelim.Tarama sonucunda sızmak istediğimiz bilgisayarı tespit edip ip adresini not alalım</a:t>
            </a:r>
          </a:p>
        </p:txBody>
      </p:sp>
      <p:sp>
        <p:nvSpPr>
          <p:cNvPr id="9" name="Dikdörtgen 8">
            <a:extLst>
              <a:ext uri="{FF2B5EF4-FFF2-40B4-BE49-F238E27FC236}">
                <a16:creationId xmlns:a16="http://schemas.microsoft.com/office/drawing/2014/main" id="{D050CD33-8177-E1B6-1B40-E1D0C9538D1C}"/>
              </a:ext>
            </a:extLst>
          </p:cNvPr>
          <p:cNvSpPr/>
          <p:nvPr/>
        </p:nvSpPr>
        <p:spPr>
          <a:xfrm>
            <a:off x="1661653" y="5284343"/>
            <a:ext cx="816076" cy="241386"/>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Alt Bilgi Yer Tutucusu 1">
            <a:extLst>
              <a:ext uri="{FF2B5EF4-FFF2-40B4-BE49-F238E27FC236}">
                <a16:creationId xmlns:a16="http://schemas.microsoft.com/office/drawing/2014/main" id="{9FBDBA8E-2DDE-217D-74EA-96EA974FB5AB}"/>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271595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2BEAAA44-1E36-B0C0-DD84-5EAE40080B47}"/>
              </a:ext>
            </a:extLst>
          </p:cNvPr>
          <p:cNvSpPr txBox="1"/>
          <p:nvPr/>
        </p:nvSpPr>
        <p:spPr>
          <a:xfrm>
            <a:off x="923945" y="2721114"/>
            <a:ext cx="10203434" cy="1015663"/>
          </a:xfrm>
          <a:prstGeom prst="rect">
            <a:avLst/>
          </a:prstGeom>
          <a:solidFill>
            <a:schemeClr val="bg1"/>
          </a:solidFill>
        </p:spPr>
        <p:txBody>
          <a:bodyPr wrap="none" rtlCol="0">
            <a:spAutoFit/>
          </a:bodyPr>
          <a:lstStyle/>
          <a:p>
            <a:r>
              <a:rPr lang="tr-TR" sz="2000" dirty="0">
                <a:latin typeface="Century Gothic" panose="020B0502020202020204" pitchFamily="34" charset="0"/>
              </a:rPr>
              <a:t>Sızmak istediğimiz bilgisayarı nmap taraması ile tespit ettik ve ip adresini öğrendik.</a:t>
            </a:r>
          </a:p>
          <a:p>
            <a:r>
              <a:rPr lang="tr-TR" sz="2000" dirty="0">
                <a:latin typeface="Century Gothic" panose="020B0502020202020204" pitchFamily="34" charset="0"/>
              </a:rPr>
              <a:t>Hedef İp:192.168.1.106</a:t>
            </a:r>
          </a:p>
          <a:p>
            <a:r>
              <a:rPr lang="tr-TR" sz="2000" dirty="0">
                <a:latin typeface="Century Gothic" panose="020B0502020202020204" pitchFamily="34" charset="0"/>
              </a:rPr>
              <a:t>Hedef ip adresimizi not edelim.</a:t>
            </a:r>
          </a:p>
        </p:txBody>
      </p:sp>
      <p:sp>
        <p:nvSpPr>
          <p:cNvPr id="3" name="Alt Bilgi Yer Tutucusu 2">
            <a:extLst>
              <a:ext uri="{FF2B5EF4-FFF2-40B4-BE49-F238E27FC236}">
                <a16:creationId xmlns:a16="http://schemas.microsoft.com/office/drawing/2014/main" id="{EC00023D-2B44-661E-ADA9-3C78760A2295}"/>
              </a:ext>
            </a:extLst>
          </p:cNvPr>
          <p:cNvSpPr>
            <a:spLocks noGrp="1"/>
          </p:cNvSpPr>
          <p:nvPr>
            <p:ph type="ftr" sz="quarter" idx="11"/>
          </p:nvPr>
        </p:nvSpPr>
        <p:spPr/>
        <p:txBody>
          <a:bodyPr/>
          <a:lstStyle/>
          <a:p>
            <a:r>
              <a:rPr lang="tr-TR"/>
              <a:t>Alihan Dursun</a:t>
            </a:r>
          </a:p>
        </p:txBody>
      </p:sp>
    </p:spTree>
    <p:extLst>
      <p:ext uri="{BB962C8B-B14F-4D97-AF65-F5344CB8AC3E}">
        <p14:creationId xmlns:p14="http://schemas.microsoft.com/office/powerpoint/2010/main" val="3878373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vre">
  <a:themeElements>
    <a:clrScheme name="Devre">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Devre">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vre">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TM04033919[[fn=Devre]]</Template>
  <TotalTime>494</TotalTime>
  <Words>808</Words>
  <Application>Microsoft Office PowerPoint</Application>
  <PresentationFormat>Geniş ekran</PresentationFormat>
  <Paragraphs>88</Paragraphs>
  <Slides>30</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30</vt:i4>
      </vt:variant>
    </vt:vector>
  </HeadingPairs>
  <TitlesOfParts>
    <vt:vector size="35" baseType="lpstr">
      <vt:lpstr>Aptos</vt:lpstr>
      <vt:lpstr>Arial</vt:lpstr>
      <vt:lpstr>Century Gothic</vt:lpstr>
      <vt:lpstr>Tw Cen MT</vt:lpstr>
      <vt:lpstr>Devre</vt:lpstr>
      <vt:lpstr>Kioptrix Makinesine sızma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Alihan Dursun</dc:creator>
  <cp:lastModifiedBy>Alihan Dursun</cp:lastModifiedBy>
  <cp:revision>20</cp:revision>
  <dcterms:created xsi:type="dcterms:W3CDTF">2025-05-06T12:14:58Z</dcterms:created>
  <dcterms:modified xsi:type="dcterms:W3CDTF">2025-05-07T19:10:50Z</dcterms:modified>
  <cp:contentStatus/>
</cp:coreProperties>
</file>