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handoutMasterIdLst>
    <p:handoutMasterId r:id="rId14"/>
  </p:handout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14"/>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7/25/2020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7/25/2020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7/25/2020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7/25/2020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7/25/2020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7/25/2020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7/25/2020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7/25/2020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7/25/2020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7/25/2020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7/25/2020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7/25/2020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7/25/2020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7/25/2020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rPr>
              <a:t>Geospatial Intelligence</a:t>
            </a:r>
            <a:br>
              <a:rPr lang="en-US" dirty="0"/>
            </a:br>
            <a:r>
              <a:rPr lang="en-US" sz="2400" dirty="0">
                <a:solidFill>
                  <a:srgbClr val="FFC000"/>
                </a:solidFill>
                <a:effectLst/>
              </a:rPr>
              <a:t>Current State Report</a:t>
            </a:r>
            <a:endParaRPr lang="en-US" dirty="0">
              <a:solidFill>
                <a:srgbClr val="FFC000"/>
              </a:solidFill>
              <a:effectLst/>
            </a:endParaRPr>
          </a:p>
        </p:txBody>
      </p:sp>
      <p:sp>
        <p:nvSpPr>
          <p:cNvPr id="3" name="Subtitle 2"/>
          <p:cNvSpPr>
            <a:spLocks noGrp="1"/>
          </p:cNvSpPr>
          <p:nvPr>
            <p:ph type="subTitle" idx="1"/>
          </p:nvPr>
        </p:nvSpPr>
        <p:spPr/>
        <p:txBody>
          <a:bodyPr/>
          <a:lstStyle/>
          <a:p>
            <a:r>
              <a:rPr lang="en-US" dirty="0"/>
              <a:t>K&amp;A Internship Project</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Sentiment Dashboard</a:t>
            </a:r>
          </a:p>
        </p:txBody>
      </p:sp>
      <p:sp>
        <p:nvSpPr>
          <p:cNvPr id="3" name="Content Placeholder 2">
            <a:extLst>
              <a:ext uri="{FF2B5EF4-FFF2-40B4-BE49-F238E27FC236}">
                <a16:creationId xmlns:a16="http://schemas.microsoft.com/office/drawing/2014/main" id="{5B203ACD-331D-4417-BD57-013D6E9FECFD}"/>
              </a:ext>
            </a:extLst>
          </p:cNvPr>
          <p:cNvSpPr>
            <a:spLocks noGrp="1"/>
          </p:cNvSpPr>
          <p:nvPr>
            <p:ph idx="1"/>
          </p:nvPr>
        </p:nvSpPr>
        <p:spPr>
          <a:xfrm>
            <a:off x="1219200" y="1426464"/>
            <a:ext cx="9753600" cy="4572000"/>
          </a:xfrm>
        </p:spPr>
        <p:txBody>
          <a:bodyPr>
            <a:normAutofit/>
          </a:bodyPr>
          <a:lstStyle/>
          <a:p>
            <a:pPr algn="just"/>
            <a:r>
              <a:rPr lang="en-US" sz="2000" dirty="0"/>
              <a:t>The dashboard contains 3 sections:</a:t>
            </a:r>
          </a:p>
          <a:p>
            <a:pPr lvl="1" algn="just"/>
            <a:r>
              <a:rPr lang="en-US" sz="1600" dirty="0"/>
              <a:t>The Base Map (6) where the layers are displayed.</a:t>
            </a:r>
          </a:p>
          <a:p>
            <a:pPr lvl="1" algn="just"/>
            <a:r>
              <a:rPr lang="en-US" sz="1600" dirty="0"/>
              <a:t>The Outer Widgets (1-5) which include a general view on the data.</a:t>
            </a:r>
          </a:p>
          <a:p>
            <a:pPr lvl="1" algn="just"/>
            <a:r>
              <a:rPr lang="en-US" sz="1600" dirty="0"/>
              <a:t>The Inner Widgets (7-11) which provides additional functions that help the viewer search for specific data.</a:t>
            </a:r>
          </a:p>
          <a:p>
            <a:pPr algn="just"/>
            <a:r>
              <a:rPr lang="en-US" sz="2000" dirty="0"/>
              <a:t>The aim of this dashboard is to provide both general and specific data that can help the viewer get the general conclusion of the data or dig deep into it for more insights.</a:t>
            </a:r>
          </a:p>
          <a:p>
            <a:pPr algn="just"/>
            <a:r>
              <a:rPr lang="en-US" sz="2000" dirty="0"/>
              <a:t>The dashboard is still under review, but this is the basic idea of what we will show for sentimental analysis.</a:t>
            </a:r>
          </a:p>
        </p:txBody>
      </p:sp>
    </p:spTree>
    <p:extLst>
      <p:ext uri="{BB962C8B-B14F-4D97-AF65-F5344CB8AC3E}">
        <p14:creationId xmlns:p14="http://schemas.microsoft.com/office/powerpoint/2010/main" val="395628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Sentiment Dashboard</a:t>
            </a:r>
          </a:p>
        </p:txBody>
      </p:sp>
      <p:sp>
        <p:nvSpPr>
          <p:cNvPr id="3" name="Content Placeholder 2">
            <a:extLst>
              <a:ext uri="{FF2B5EF4-FFF2-40B4-BE49-F238E27FC236}">
                <a16:creationId xmlns:a16="http://schemas.microsoft.com/office/drawing/2014/main" id="{5B203ACD-331D-4417-BD57-013D6E9FECFD}"/>
              </a:ext>
            </a:extLst>
          </p:cNvPr>
          <p:cNvSpPr>
            <a:spLocks noGrp="1"/>
          </p:cNvSpPr>
          <p:nvPr>
            <p:ph idx="1"/>
          </p:nvPr>
        </p:nvSpPr>
        <p:spPr>
          <a:xfrm>
            <a:off x="1219200" y="1426464"/>
            <a:ext cx="9753600" cy="4572000"/>
          </a:xfrm>
        </p:spPr>
        <p:txBody>
          <a:bodyPr>
            <a:normAutofit/>
          </a:bodyPr>
          <a:lstStyle/>
          <a:p>
            <a:pPr algn="just"/>
            <a:r>
              <a:rPr lang="en-US" sz="2000" dirty="0"/>
              <a:t>The dashboard contains 3 sections:</a:t>
            </a:r>
          </a:p>
          <a:p>
            <a:pPr lvl="1" algn="just"/>
            <a:r>
              <a:rPr lang="en-US" sz="1600" dirty="0"/>
              <a:t>The Base Map (6) where the layers are displayed.</a:t>
            </a:r>
          </a:p>
          <a:p>
            <a:pPr lvl="1" algn="just"/>
            <a:r>
              <a:rPr lang="en-US" sz="1600" dirty="0"/>
              <a:t>The Outer Widgets (1-5) which include a general view on the data.</a:t>
            </a:r>
          </a:p>
          <a:p>
            <a:pPr lvl="1" algn="just"/>
            <a:r>
              <a:rPr lang="en-US" sz="1600" dirty="0"/>
              <a:t>The Inner Widgets (7-11) which provides additional functions that help the viewer search for specific data.</a:t>
            </a:r>
          </a:p>
          <a:p>
            <a:pPr algn="just"/>
            <a:r>
              <a:rPr lang="en-US" sz="2000" dirty="0"/>
              <a:t>The aim of this dashboard is to provide both general and specific data that can help the viewer get the general conclusion of the data or dig deep into it for more insights.</a:t>
            </a:r>
          </a:p>
          <a:p>
            <a:pPr algn="just"/>
            <a:r>
              <a:rPr lang="en-US" sz="2000" dirty="0"/>
              <a:t>The dashboard is still under review, but this is the basic idea of what we will show for sentimental analysis.</a:t>
            </a:r>
          </a:p>
        </p:txBody>
      </p:sp>
    </p:spTree>
    <p:extLst>
      <p:ext uri="{BB962C8B-B14F-4D97-AF65-F5344CB8AC3E}">
        <p14:creationId xmlns:p14="http://schemas.microsoft.com/office/powerpoint/2010/main" val="419426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FFC000"/>
                </a:solidFill>
              </a:rPr>
              <a:t>Content</a:t>
            </a:r>
          </a:p>
        </p:txBody>
      </p:sp>
      <p:sp>
        <p:nvSpPr>
          <p:cNvPr id="14" name="Content Placeholder 13"/>
          <p:cNvSpPr>
            <a:spLocks noGrp="1"/>
          </p:cNvSpPr>
          <p:nvPr>
            <p:ph idx="1"/>
          </p:nvPr>
        </p:nvSpPr>
        <p:spPr/>
        <p:txBody>
          <a:bodyPr/>
          <a:lstStyle/>
          <a:p>
            <a:pPr lvl="0"/>
            <a:r>
              <a:rPr lang="en-US" dirty="0"/>
              <a:t>Twitter API Developer Account</a:t>
            </a:r>
          </a:p>
          <a:p>
            <a:pPr lvl="0"/>
            <a:r>
              <a:rPr lang="en-US" dirty="0"/>
              <a:t>Limitations</a:t>
            </a:r>
          </a:p>
          <a:p>
            <a:pPr lvl="0"/>
            <a:r>
              <a:rPr lang="en-US" dirty="0"/>
              <a:t>Getting Data</a:t>
            </a:r>
          </a:p>
          <a:p>
            <a:pPr lvl="0"/>
            <a:r>
              <a:rPr lang="en-US" dirty="0"/>
              <a:t>Predicting Location Data</a:t>
            </a:r>
          </a:p>
          <a:p>
            <a:pPr lvl="0"/>
            <a:r>
              <a:rPr lang="en-US" dirty="0"/>
              <a:t>Analyzing The Data</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248D-2C81-4C1B-AC3C-6FE2188EFE9F}"/>
              </a:ext>
            </a:extLst>
          </p:cNvPr>
          <p:cNvSpPr>
            <a:spLocks noGrp="1"/>
          </p:cNvSpPr>
          <p:nvPr>
            <p:ph type="title"/>
          </p:nvPr>
        </p:nvSpPr>
        <p:spPr/>
        <p:txBody>
          <a:bodyPr/>
          <a:lstStyle/>
          <a:p>
            <a:r>
              <a:rPr lang="en-US" dirty="0">
                <a:solidFill>
                  <a:srgbClr val="FFC000"/>
                </a:solidFill>
              </a:rPr>
              <a:t>Twitter API Developer Account</a:t>
            </a:r>
          </a:p>
        </p:txBody>
      </p:sp>
      <p:sp>
        <p:nvSpPr>
          <p:cNvPr id="3" name="Content Placeholder 2">
            <a:extLst>
              <a:ext uri="{FF2B5EF4-FFF2-40B4-BE49-F238E27FC236}">
                <a16:creationId xmlns:a16="http://schemas.microsoft.com/office/drawing/2014/main" id="{942D29B7-1782-4D38-866B-073C6C7136B0}"/>
              </a:ext>
            </a:extLst>
          </p:cNvPr>
          <p:cNvSpPr>
            <a:spLocks noGrp="1"/>
          </p:cNvSpPr>
          <p:nvPr>
            <p:ph idx="1"/>
          </p:nvPr>
        </p:nvSpPr>
        <p:spPr>
          <a:xfrm>
            <a:off x="1219200" y="1426464"/>
            <a:ext cx="9753600" cy="4572000"/>
          </a:xfrm>
        </p:spPr>
        <p:txBody>
          <a:bodyPr>
            <a:normAutofit/>
          </a:bodyPr>
          <a:lstStyle/>
          <a:p>
            <a:pPr algn="just"/>
            <a:r>
              <a:rPr lang="en-US" sz="2400" dirty="0"/>
              <a:t>Allows access to Twitter API.</a:t>
            </a:r>
          </a:p>
          <a:p>
            <a:pPr algn="just"/>
            <a:r>
              <a:rPr lang="en-US" sz="2400" dirty="0"/>
              <a:t>3 Account Types</a:t>
            </a:r>
          </a:p>
          <a:p>
            <a:pPr lvl="1" algn="just"/>
            <a:r>
              <a:rPr lang="en-US" sz="2400" dirty="0"/>
              <a:t>Standard </a:t>
            </a:r>
            <a:r>
              <a:rPr lang="en-US" sz="2400" dirty="0">
                <a:solidFill>
                  <a:srgbClr val="FFFF00"/>
                </a:solidFill>
              </a:rPr>
              <a:t>(Free)</a:t>
            </a:r>
          </a:p>
          <a:p>
            <a:pPr lvl="1" algn="just"/>
            <a:r>
              <a:rPr lang="en-US" sz="2400" dirty="0"/>
              <a:t>Premium </a:t>
            </a:r>
            <a:r>
              <a:rPr lang="en-US" sz="2400" dirty="0">
                <a:solidFill>
                  <a:srgbClr val="FFFF00"/>
                </a:solidFill>
              </a:rPr>
              <a:t>(Paid)</a:t>
            </a:r>
          </a:p>
          <a:p>
            <a:pPr lvl="1" algn="just"/>
            <a:r>
              <a:rPr lang="en-US" sz="2400" dirty="0"/>
              <a:t>Enterprise </a:t>
            </a:r>
            <a:r>
              <a:rPr lang="en-US" sz="2400" dirty="0">
                <a:solidFill>
                  <a:srgbClr val="FFFF00"/>
                </a:solidFill>
              </a:rPr>
              <a:t>(Paid)</a:t>
            </a:r>
          </a:p>
          <a:p>
            <a:pPr algn="just"/>
            <a:r>
              <a:rPr lang="en-US" sz="2400" dirty="0"/>
              <a:t>Provides Access To</a:t>
            </a:r>
          </a:p>
          <a:p>
            <a:pPr lvl="1" algn="just"/>
            <a:r>
              <a:rPr lang="en-US" sz="2400" dirty="0"/>
              <a:t>Tweets (search, tweets, tweet, retweet, quote, …)</a:t>
            </a:r>
          </a:p>
          <a:p>
            <a:pPr lvl="1" algn="just"/>
            <a:r>
              <a:rPr lang="en-US" sz="2400" dirty="0"/>
              <a:t>Users (users public data)</a:t>
            </a:r>
          </a:p>
        </p:txBody>
      </p:sp>
    </p:spTree>
    <p:extLst>
      <p:ext uri="{BB962C8B-B14F-4D97-AF65-F5344CB8AC3E}">
        <p14:creationId xmlns:p14="http://schemas.microsoft.com/office/powerpoint/2010/main" val="51739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7F77-07F0-42B9-BF4E-2051A6F39AE7}"/>
              </a:ext>
            </a:extLst>
          </p:cNvPr>
          <p:cNvSpPr>
            <a:spLocks noGrp="1"/>
          </p:cNvSpPr>
          <p:nvPr>
            <p:ph type="title"/>
          </p:nvPr>
        </p:nvSpPr>
        <p:spPr/>
        <p:txBody>
          <a:bodyPr/>
          <a:lstStyle/>
          <a:p>
            <a:r>
              <a:rPr lang="en-US" dirty="0">
                <a:solidFill>
                  <a:srgbClr val="FFC000"/>
                </a:solidFill>
              </a:rPr>
              <a:t>Limitation</a:t>
            </a:r>
          </a:p>
        </p:txBody>
      </p:sp>
      <p:sp>
        <p:nvSpPr>
          <p:cNvPr id="3" name="Content Placeholder 2">
            <a:extLst>
              <a:ext uri="{FF2B5EF4-FFF2-40B4-BE49-F238E27FC236}">
                <a16:creationId xmlns:a16="http://schemas.microsoft.com/office/drawing/2014/main" id="{7A4BDB4A-6EA7-4889-89A3-ED66E0341D8C}"/>
              </a:ext>
            </a:extLst>
          </p:cNvPr>
          <p:cNvSpPr>
            <a:spLocks noGrp="1"/>
          </p:cNvSpPr>
          <p:nvPr>
            <p:ph idx="1"/>
          </p:nvPr>
        </p:nvSpPr>
        <p:spPr>
          <a:xfrm>
            <a:off x="1219200" y="1344336"/>
            <a:ext cx="9753600" cy="4572000"/>
          </a:xfrm>
        </p:spPr>
        <p:txBody>
          <a:bodyPr>
            <a:normAutofit fontScale="92500"/>
          </a:bodyPr>
          <a:lstStyle/>
          <a:p>
            <a:pPr algn="just"/>
            <a:r>
              <a:rPr lang="en-US" sz="2400" dirty="0"/>
              <a:t>Standard API (7 days Tweets  History).</a:t>
            </a:r>
          </a:p>
          <a:p>
            <a:pPr algn="just"/>
            <a:r>
              <a:rPr lang="en-US" sz="2400" dirty="0"/>
              <a:t>Premium API (30 days Tweets History).</a:t>
            </a:r>
          </a:p>
          <a:p>
            <a:pPr algn="just"/>
            <a:r>
              <a:rPr lang="en-US" sz="2400" dirty="0"/>
              <a:t>Enterprise API (Full History – since 2006).</a:t>
            </a:r>
          </a:p>
          <a:p>
            <a:pPr algn="just"/>
            <a:r>
              <a:rPr lang="en-US" sz="2400" dirty="0"/>
              <a:t>We can’t get old Tweets. </a:t>
            </a:r>
            <a:r>
              <a:rPr lang="en-US" sz="2400" dirty="0">
                <a:solidFill>
                  <a:srgbClr val="FFFF00"/>
                </a:solidFill>
              </a:rPr>
              <a:t>(Standard – Premium)</a:t>
            </a:r>
          </a:p>
          <a:p>
            <a:pPr algn="just"/>
            <a:r>
              <a:rPr lang="en-US" sz="2400" dirty="0"/>
              <a:t>There are limitations on how many requests we can make and number of Tweets we can get. </a:t>
            </a:r>
            <a:r>
              <a:rPr lang="en-US" sz="2400" dirty="0">
                <a:solidFill>
                  <a:srgbClr val="FFFF00"/>
                </a:solidFill>
              </a:rPr>
              <a:t>(All – Standard is even more limited)</a:t>
            </a:r>
          </a:p>
          <a:p>
            <a:pPr algn="just"/>
            <a:r>
              <a:rPr lang="en-US" sz="2400" dirty="0"/>
              <a:t>The API will not help us in getting users location, since most users have their location tagging off by default or on for specific tweets only. </a:t>
            </a:r>
            <a:r>
              <a:rPr lang="en-US" sz="2400" dirty="0">
                <a:solidFill>
                  <a:srgbClr val="FFFF00"/>
                </a:solidFill>
              </a:rPr>
              <a:t>(All)</a:t>
            </a:r>
          </a:p>
          <a:p>
            <a:pPr algn="just"/>
            <a:r>
              <a:rPr lang="en-US" sz="2400" dirty="0"/>
              <a:t>The cost of Premium or Enterprise Account is not affordable, especially in this current economic situation. </a:t>
            </a:r>
            <a:r>
              <a:rPr lang="en-US" sz="2400" dirty="0">
                <a:solidFill>
                  <a:srgbClr val="FFFF00"/>
                </a:solidFill>
              </a:rPr>
              <a:t>(Premium – Enterprise)</a:t>
            </a:r>
            <a:endParaRPr lang="en-US" dirty="0">
              <a:solidFill>
                <a:srgbClr val="FFFF00"/>
              </a:solidFill>
            </a:endParaRPr>
          </a:p>
        </p:txBody>
      </p:sp>
    </p:spTree>
    <p:extLst>
      <p:ext uri="{BB962C8B-B14F-4D97-AF65-F5344CB8AC3E}">
        <p14:creationId xmlns:p14="http://schemas.microsoft.com/office/powerpoint/2010/main" val="271859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Getting Data (Tweets)</a:t>
            </a:r>
          </a:p>
        </p:txBody>
      </p:sp>
      <p:sp>
        <p:nvSpPr>
          <p:cNvPr id="3" name="Content Placeholder 2">
            <a:extLst>
              <a:ext uri="{FF2B5EF4-FFF2-40B4-BE49-F238E27FC236}">
                <a16:creationId xmlns:a16="http://schemas.microsoft.com/office/drawing/2014/main" id="{5B203ACD-331D-4417-BD57-013D6E9FECFD}"/>
              </a:ext>
            </a:extLst>
          </p:cNvPr>
          <p:cNvSpPr>
            <a:spLocks noGrp="1"/>
          </p:cNvSpPr>
          <p:nvPr>
            <p:ph idx="1"/>
          </p:nvPr>
        </p:nvSpPr>
        <p:spPr>
          <a:xfrm>
            <a:off x="1219200" y="1426464"/>
            <a:ext cx="9753600" cy="4572000"/>
          </a:xfrm>
        </p:spPr>
        <p:txBody>
          <a:bodyPr>
            <a:normAutofit/>
          </a:bodyPr>
          <a:lstStyle/>
          <a:p>
            <a:pPr algn="just"/>
            <a:r>
              <a:rPr lang="en-US" sz="2400" dirty="0"/>
              <a:t>A possible solution for the previous limitations is to use </a:t>
            </a:r>
            <a:r>
              <a:rPr lang="en-US" sz="2400" b="1" i="1" dirty="0">
                <a:solidFill>
                  <a:srgbClr val="92D050"/>
                </a:solidFill>
              </a:rPr>
              <a:t>Scrapping</a:t>
            </a:r>
            <a:r>
              <a:rPr lang="en-US" sz="2400" dirty="0"/>
              <a:t>.</a:t>
            </a:r>
          </a:p>
          <a:p>
            <a:pPr algn="just"/>
            <a:r>
              <a:rPr lang="en-US" sz="2400" dirty="0"/>
              <a:t>We will control </a:t>
            </a:r>
            <a:r>
              <a:rPr lang="en-US" sz="2400" b="1" i="1" dirty="0">
                <a:solidFill>
                  <a:srgbClr val="92D050"/>
                </a:solidFill>
              </a:rPr>
              <a:t>Chrome Browser</a:t>
            </a:r>
            <a:r>
              <a:rPr lang="en-US" sz="2400" dirty="0"/>
              <a:t> using something called </a:t>
            </a:r>
            <a:r>
              <a:rPr lang="en-US" sz="2400" b="1" i="1" dirty="0">
                <a:solidFill>
                  <a:srgbClr val="92D050"/>
                </a:solidFill>
              </a:rPr>
              <a:t>Chrome Driver</a:t>
            </a:r>
            <a:r>
              <a:rPr lang="en-US" sz="2400" dirty="0"/>
              <a:t> which allows us to open Chrome and automate tasks on it as if there is a human being using it.</a:t>
            </a:r>
          </a:p>
          <a:p>
            <a:pPr algn="just"/>
            <a:r>
              <a:rPr lang="en-US" sz="2400" dirty="0"/>
              <a:t>This will also allow us to access old Tweets history since Twitter doesn’t limit the normal Twitter User from accessing them.</a:t>
            </a:r>
          </a:p>
          <a:p>
            <a:pPr algn="just"/>
            <a:r>
              <a:rPr lang="en-US" sz="2400" dirty="0"/>
              <a:t>There are also some tool that scraps Tweets in another way using other methods.</a:t>
            </a:r>
          </a:p>
          <a:p>
            <a:pPr algn="just"/>
            <a:r>
              <a:rPr lang="en-US" sz="2400" dirty="0"/>
              <a:t>Both of these methods will be used to get &amp; manage our data.</a:t>
            </a:r>
          </a:p>
        </p:txBody>
      </p:sp>
    </p:spTree>
    <p:extLst>
      <p:ext uri="{BB962C8B-B14F-4D97-AF65-F5344CB8AC3E}">
        <p14:creationId xmlns:p14="http://schemas.microsoft.com/office/powerpoint/2010/main" val="276673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Predicting Location Data</a:t>
            </a:r>
          </a:p>
        </p:txBody>
      </p:sp>
      <p:sp>
        <p:nvSpPr>
          <p:cNvPr id="3" name="Content Placeholder 2">
            <a:extLst>
              <a:ext uri="{FF2B5EF4-FFF2-40B4-BE49-F238E27FC236}">
                <a16:creationId xmlns:a16="http://schemas.microsoft.com/office/drawing/2014/main" id="{5B203ACD-331D-4417-BD57-013D6E9FECFD}"/>
              </a:ext>
            </a:extLst>
          </p:cNvPr>
          <p:cNvSpPr>
            <a:spLocks noGrp="1"/>
          </p:cNvSpPr>
          <p:nvPr>
            <p:ph idx="1"/>
          </p:nvPr>
        </p:nvSpPr>
        <p:spPr>
          <a:xfrm>
            <a:off x="1219200" y="1426464"/>
            <a:ext cx="9753600" cy="4572000"/>
          </a:xfrm>
        </p:spPr>
        <p:txBody>
          <a:bodyPr>
            <a:normAutofit/>
          </a:bodyPr>
          <a:lstStyle/>
          <a:p>
            <a:pPr algn="just"/>
            <a:r>
              <a:rPr lang="en-US" sz="2400" dirty="0"/>
              <a:t>Tweet Users normally have a general location, which in most cases won’t help much.</a:t>
            </a:r>
          </a:p>
          <a:p>
            <a:pPr lvl="1" algn="just"/>
            <a:r>
              <a:rPr lang="en-US" sz="2000" dirty="0"/>
              <a:t>Ex: Lebanon</a:t>
            </a:r>
          </a:p>
          <a:p>
            <a:pPr algn="just"/>
            <a:r>
              <a:rPr lang="en-US" sz="2400" dirty="0"/>
              <a:t>My solution for this is the following:</a:t>
            </a:r>
          </a:p>
          <a:p>
            <a:pPr marL="912114" lvl="1" indent="-457200" algn="just">
              <a:buFont typeface="+mj-lt"/>
              <a:buAutoNum type="arabicPeriod"/>
            </a:pPr>
            <a:r>
              <a:rPr lang="en-US" sz="2000" dirty="0"/>
              <a:t>We get the usernames of the scrapped Tweets.</a:t>
            </a:r>
          </a:p>
          <a:p>
            <a:pPr marL="912114" lvl="1" indent="-457200" algn="just">
              <a:buFont typeface="+mj-lt"/>
              <a:buAutoNum type="arabicPeriod"/>
            </a:pPr>
            <a:r>
              <a:rPr lang="en-US" sz="2000" dirty="0"/>
              <a:t>We scraps each username’s personal Tweets.</a:t>
            </a:r>
          </a:p>
          <a:p>
            <a:pPr marL="912114" lvl="1" indent="-457200" algn="just">
              <a:buFont typeface="+mj-lt"/>
              <a:buAutoNum type="arabicPeriod"/>
            </a:pPr>
            <a:r>
              <a:rPr lang="en-US" sz="2000" dirty="0"/>
              <a:t>We then try to analyze his location from these Tweets content.</a:t>
            </a:r>
          </a:p>
          <a:p>
            <a:pPr lvl="2" algn="just"/>
            <a:r>
              <a:rPr lang="en-US" sz="1800" dirty="0"/>
              <a:t>Using the frequency of mentioned locations.</a:t>
            </a:r>
          </a:p>
        </p:txBody>
      </p:sp>
    </p:spTree>
    <p:extLst>
      <p:ext uri="{BB962C8B-B14F-4D97-AF65-F5344CB8AC3E}">
        <p14:creationId xmlns:p14="http://schemas.microsoft.com/office/powerpoint/2010/main" val="213904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Analyzing The Data</a:t>
            </a:r>
          </a:p>
        </p:txBody>
      </p:sp>
      <p:sp>
        <p:nvSpPr>
          <p:cNvPr id="3" name="Content Placeholder 2">
            <a:extLst>
              <a:ext uri="{FF2B5EF4-FFF2-40B4-BE49-F238E27FC236}">
                <a16:creationId xmlns:a16="http://schemas.microsoft.com/office/drawing/2014/main" id="{5B203ACD-331D-4417-BD57-013D6E9FECFD}"/>
              </a:ext>
            </a:extLst>
          </p:cNvPr>
          <p:cNvSpPr>
            <a:spLocks noGrp="1"/>
          </p:cNvSpPr>
          <p:nvPr>
            <p:ph idx="1"/>
          </p:nvPr>
        </p:nvSpPr>
        <p:spPr>
          <a:xfrm>
            <a:off x="1219200" y="1426464"/>
            <a:ext cx="9753600" cy="4572000"/>
          </a:xfrm>
        </p:spPr>
        <p:txBody>
          <a:bodyPr>
            <a:normAutofit/>
          </a:bodyPr>
          <a:lstStyle/>
          <a:p>
            <a:pPr algn="just"/>
            <a:r>
              <a:rPr lang="en-US" sz="2800" dirty="0"/>
              <a:t>Analysis Summary:</a:t>
            </a:r>
          </a:p>
          <a:p>
            <a:pPr lvl="1" algn="just"/>
            <a:r>
              <a:rPr lang="en-US" sz="2400" dirty="0"/>
              <a:t>Sentiment Analysis</a:t>
            </a:r>
          </a:p>
          <a:p>
            <a:pPr lvl="2" algn="just"/>
            <a:r>
              <a:rPr lang="en-US" sz="2000" dirty="0"/>
              <a:t>Adding a Negative/Neutral/Positive labels according to the tweet content.</a:t>
            </a:r>
          </a:p>
          <a:p>
            <a:pPr lvl="2" algn="just"/>
            <a:r>
              <a:rPr lang="en-US" sz="2000" dirty="0"/>
              <a:t>Linking the results to users and their locations.</a:t>
            </a:r>
          </a:p>
          <a:p>
            <a:pPr lvl="2" algn="just"/>
            <a:r>
              <a:rPr lang="en-US" sz="2000" dirty="0"/>
              <a:t>Displaying the results using ArcGIS Online Dashboard.</a:t>
            </a:r>
          </a:p>
          <a:p>
            <a:pPr marL="768096" lvl="2" indent="0" algn="just">
              <a:buNone/>
            </a:pPr>
            <a:endParaRPr lang="en-US" sz="2000" dirty="0"/>
          </a:p>
          <a:p>
            <a:pPr lvl="1" algn="just"/>
            <a:r>
              <a:rPr lang="en-US" sz="2400" dirty="0"/>
              <a:t>Text Mining</a:t>
            </a:r>
          </a:p>
          <a:p>
            <a:pPr lvl="2" algn="just"/>
            <a:r>
              <a:rPr lang="en-US" sz="2000" dirty="0"/>
              <a:t>Currently In Progress…</a:t>
            </a:r>
          </a:p>
        </p:txBody>
      </p:sp>
    </p:spTree>
    <p:extLst>
      <p:ext uri="{BB962C8B-B14F-4D97-AF65-F5344CB8AC3E}">
        <p14:creationId xmlns:p14="http://schemas.microsoft.com/office/powerpoint/2010/main" val="118674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Sentiment Dashboard</a:t>
            </a:r>
          </a:p>
        </p:txBody>
      </p:sp>
      <p:pic>
        <p:nvPicPr>
          <p:cNvPr id="5" name="Content Placeholder 4">
            <a:extLst>
              <a:ext uri="{FF2B5EF4-FFF2-40B4-BE49-F238E27FC236}">
                <a16:creationId xmlns:a16="http://schemas.microsoft.com/office/drawing/2014/main" id="{4AC466B1-E340-45D8-BC61-9D2F792A6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51902"/>
            <a:ext cx="9753600" cy="5094033"/>
          </a:xfrm>
        </p:spPr>
      </p:pic>
      <p:sp>
        <p:nvSpPr>
          <p:cNvPr id="6" name="TextBox 5">
            <a:extLst>
              <a:ext uri="{FF2B5EF4-FFF2-40B4-BE49-F238E27FC236}">
                <a16:creationId xmlns:a16="http://schemas.microsoft.com/office/drawing/2014/main" id="{56EA2C28-8A03-4951-8130-C9FFADF8EF75}"/>
              </a:ext>
            </a:extLst>
          </p:cNvPr>
          <p:cNvSpPr txBox="1"/>
          <p:nvPr/>
        </p:nvSpPr>
        <p:spPr>
          <a:xfrm>
            <a:off x="3456265" y="2299151"/>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1</a:t>
            </a:r>
            <a:endParaRPr lang="en-US" dirty="0">
              <a:ln w="0"/>
              <a:solidFill>
                <a:srgbClr val="FF0000"/>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307F3B9-DAA7-455C-9598-D570D7DF4158}"/>
              </a:ext>
            </a:extLst>
          </p:cNvPr>
          <p:cNvSpPr txBox="1"/>
          <p:nvPr/>
        </p:nvSpPr>
        <p:spPr>
          <a:xfrm>
            <a:off x="3054991" y="5324783"/>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3</a:t>
            </a:r>
            <a:endParaRPr lang="en-US" dirty="0">
              <a:ln w="0"/>
              <a:solidFill>
                <a:srgbClr val="FF0000"/>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61AC21C9-330A-4D0B-A671-23BE91CF0B23}"/>
              </a:ext>
            </a:extLst>
          </p:cNvPr>
          <p:cNvSpPr txBox="1"/>
          <p:nvPr/>
        </p:nvSpPr>
        <p:spPr>
          <a:xfrm>
            <a:off x="4782423" y="4762890"/>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4</a:t>
            </a:r>
            <a:endParaRPr lang="en-US" dirty="0">
              <a:ln w="0"/>
              <a:solidFill>
                <a:srgbClr val="FF0000"/>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2F175952-64CF-4944-93BD-E340E38060B8}"/>
              </a:ext>
            </a:extLst>
          </p:cNvPr>
          <p:cNvSpPr txBox="1"/>
          <p:nvPr/>
        </p:nvSpPr>
        <p:spPr>
          <a:xfrm>
            <a:off x="8071608" y="4698742"/>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5</a:t>
            </a:r>
            <a:endParaRPr lang="en-US" dirty="0">
              <a:ln w="0"/>
              <a:solidFill>
                <a:srgbClr val="FF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24945B26-5F60-4C5B-91BA-18CEE773735B}"/>
              </a:ext>
            </a:extLst>
          </p:cNvPr>
          <p:cNvSpPr txBox="1"/>
          <p:nvPr/>
        </p:nvSpPr>
        <p:spPr>
          <a:xfrm>
            <a:off x="8205831" y="3236288"/>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6</a:t>
            </a:r>
            <a:endParaRPr lang="en-US" dirty="0">
              <a:ln w="0"/>
              <a:solidFill>
                <a:srgbClr val="FF0000"/>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7F54E62F-9048-47A4-BB19-6672CE2C4C70}"/>
              </a:ext>
            </a:extLst>
          </p:cNvPr>
          <p:cNvSpPr txBox="1"/>
          <p:nvPr/>
        </p:nvSpPr>
        <p:spPr>
          <a:xfrm>
            <a:off x="4142064" y="3604884"/>
            <a:ext cx="570451" cy="562630"/>
          </a:xfrm>
          <a:prstGeom prst="ellipse">
            <a:avLst/>
          </a:prstGeom>
          <a:noFill/>
          <a:ln w="38100">
            <a:solidFill>
              <a:srgbClr val="FF0000"/>
            </a:solidFill>
          </a:ln>
        </p:spPr>
        <p:txBody>
          <a:bodyPr wrap="square" rtlCol="0">
            <a:spAutoFit/>
          </a:bodyPr>
          <a:lstStyle/>
          <a:p>
            <a:pPr algn="ctr"/>
            <a:r>
              <a:rPr lang="en-US" sz="2000" dirty="0">
                <a:ln w="0"/>
                <a:solidFill>
                  <a:srgbClr val="FF0000"/>
                </a:solidFill>
                <a:effectLst>
                  <a:outerShdw blurRad="38100" dist="19050" dir="2700000" algn="tl" rotWithShape="0">
                    <a:schemeClr val="dk1">
                      <a:alpha val="40000"/>
                    </a:schemeClr>
                  </a:outerShdw>
                </a:effectLst>
              </a:rPr>
              <a:t>2</a:t>
            </a:r>
            <a:endParaRPr lang="en-US" dirty="0">
              <a:ln w="0"/>
              <a:solidFill>
                <a:srgbClr val="FF0000"/>
              </a:solidFill>
              <a:effectLst>
                <a:outerShdw blurRad="38100" dist="19050" dir="2700000" algn="tl" rotWithShape="0">
                  <a:schemeClr val="dk1">
                    <a:alpha val="40000"/>
                  </a:schemeClr>
                </a:outerShdw>
              </a:effectLst>
            </a:endParaRPr>
          </a:p>
        </p:txBody>
      </p:sp>
      <p:cxnSp>
        <p:nvCxnSpPr>
          <p:cNvPr id="14" name="Straight Arrow Connector 13">
            <a:extLst>
              <a:ext uri="{FF2B5EF4-FFF2-40B4-BE49-F238E27FC236}">
                <a16:creationId xmlns:a16="http://schemas.microsoft.com/office/drawing/2014/main" id="{D4B229C8-A92E-4DEB-B622-A0EAACCDD1EF}"/>
              </a:ext>
            </a:extLst>
          </p:cNvPr>
          <p:cNvCxnSpPr>
            <a:cxnSpLocks/>
          </p:cNvCxnSpPr>
          <p:nvPr/>
        </p:nvCxnSpPr>
        <p:spPr>
          <a:xfrm flipV="1">
            <a:off x="4538445" y="2072082"/>
            <a:ext cx="0" cy="50838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CAFC504C-4AEC-44E4-8A63-95F55A301BE6}"/>
              </a:ext>
            </a:extLst>
          </p:cNvPr>
          <p:cNvCxnSpPr>
            <a:cxnSpLocks/>
          </p:cNvCxnSpPr>
          <p:nvPr/>
        </p:nvCxnSpPr>
        <p:spPr>
          <a:xfrm flipV="1">
            <a:off x="4739081" y="2072082"/>
            <a:ext cx="0" cy="50838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24582A60-8E11-4959-BA86-88C8191A10C5}"/>
              </a:ext>
            </a:extLst>
          </p:cNvPr>
          <p:cNvCxnSpPr>
            <a:cxnSpLocks/>
          </p:cNvCxnSpPr>
          <p:nvPr/>
        </p:nvCxnSpPr>
        <p:spPr>
          <a:xfrm flipV="1">
            <a:off x="4984460" y="2072082"/>
            <a:ext cx="0" cy="50838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87CA0EE1-EA8B-4E1D-90AD-5E68911F54FE}"/>
              </a:ext>
            </a:extLst>
          </p:cNvPr>
          <p:cNvCxnSpPr>
            <a:cxnSpLocks/>
          </p:cNvCxnSpPr>
          <p:nvPr/>
        </p:nvCxnSpPr>
        <p:spPr>
          <a:xfrm flipV="1">
            <a:off x="5210962" y="2072082"/>
            <a:ext cx="0" cy="50838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BAB1C2FB-D59B-4AEB-9B5E-16A7A19418E7}"/>
              </a:ext>
            </a:extLst>
          </p:cNvPr>
          <p:cNvCxnSpPr>
            <a:cxnSpLocks/>
          </p:cNvCxnSpPr>
          <p:nvPr/>
        </p:nvCxnSpPr>
        <p:spPr>
          <a:xfrm flipV="1">
            <a:off x="5445854" y="2072082"/>
            <a:ext cx="0" cy="50838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32628F62-6061-4C4E-808B-2ADB61996F0E}"/>
              </a:ext>
            </a:extLst>
          </p:cNvPr>
          <p:cNvSpPr txBox="1"/>
          <p:nvPr/>
        </p:nvSpPr>
        <p:spPr>
          <a:xfrm>
            <a:off x="4358432" y="2580466"/>
            <a:ext cx="360026" cy="389513"/>
          </a:xfrm>
          <a:prstGeom prst="ellipse">
            <a:avLst/>
          </a:prstGeom>
          <a:noFill/>
          <a:ln w="38100">
            <a:noFill/>
          </a:ln>
        </p:spPr>
        <p:txBody>
          <a:bodyPr wrap="square" rtlCol="0">
            <a:spAutoFit/>
          </a:bodyPr>
          <a:lstStyle/>
          <a:p>
            <a:pPr algn="ctr"/>
            <a:r>
              <a:rPr lang="en-US" sz="1200" dirty="0">
                <a:ln w="0"/>
                <a:solidFill>
                  <a:srgbClr val="FF0000"/>
                </a:solidFill>
                <a:effectLst>
                  <a:outerShdw blurRad="38100" dist="19050" dir="2700000" algn="tl" rotWithShape="0">
                    <a:schemeClr val="dk1">
                      <a:alpha val="40000"/>
                    </a:schemeClr>
                  </a:outerShdw>
                </a:effectLst>
              </a:rPr>
              <a:t>7</a:t>
            </a:r>
            <a:endParaRPr lang="en-US" dirty="0">
              <a:ln w="0"/>
              <a:solidFill>
                <a:srgbClr val="FF0000"/>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1B069C9B-BF80-4B4C-96AC-E41A7AD7085F}"/>
              </a:ext>
            </a:extLst>
          </p:cNvPr>
          <p:cNvSpPr txBox="1"/>
          <p:nvPr/>
        </p:nvSpPr>
        <p:spPr>
          <a:xfrm>
            <a:off x="4559068" y="2582373"/>
            <a:ext cx="360026" cy="389513"/>
          </a:xfrm>
          <a:prstGeom prst="ellipse">
            <a:avLst/>
          </a:prstGeom>
          <a:noFill/>
          <a:ln w="38100">
            <a:noFill/>
          </a:ln>
        </p:spPr>
        <p:txBody>
          <a:bodyPr wrap="square" rtlCol="0">
            <a:spAutoFit/>
          </a:bodyPr>
          <a:lstStyle/>
          <a:p>
            <a:pPr algn="ctr"/>
            <a:r>
              <a:rPr lang="en-US" sz="1200" dirty="0">
                <a:ln w="0"/>
                <a:solidFill>
                  <a:srgbClr val="FF0000"/>
                </a:solidFill>
                <a:effectLst>
                  <a:outerShdw blurRad="38100" dist="19050" dir="2700000" algn="tl" rotWithShape="0">
                    <a:schemeClr val="dk1">
                      <a:alpha val="40000"/>
                    </a:schemeClr>
                  </a:outerShdw>
                </a:effectLst>
              </a:rPr>
              <a:t>8</a:t>
            </a:r>
            <a:endParaRPr lang="en-US" dirty="0">
              <a:ln w="0"/>
              <a:solidFill>
                <a:srgbClr val="FF0000"/>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903F7EA6-B7E0-424C-8926-3C5878D05899}"/>
              </a:ext>
            </a:extLst>
          </p:cNvPr>
          <p:cNvSpPr txBox="1"/>
          <p:nvPr/>
        </p:nvSpPr>
        <p:spPr>
          <a:xfrm>
            <a:off x="4796058" y="2580466"/>
            <a:ext cx="360026" cy="389513"/>
          </a:xfrm>
          <a:prstGeom prst="ellipse">
            <a:avLst/>
          </a:prstGeom>
          <a:noFill/>
          <a:ln w="38100">
            <a:noFill/>
          </a:ln>
        </p:spPr>
        <p:txBody>
          <a:bodyPr wrap="square" rtlCol="0">
            <a:spAutoFit/>
          </a:bodyPr>
          <a:lstStyle/>
          <a:p>
            <a:pPr algn="ctr"/>
            <a:r>
              <a:rPr lang="en-US" sz="1200" dirty="0">
                <a:ln w="0"/>
                <a:solidFill>
                  <a:srgbClr val="FF0000"/>
                </a:solidFill>
                <a:effectLst>
                  <a:outerShdw blurRad="38100" dist="19050" dir="2700000" algn="tl" rotWithShape="0">
                    <a:schemeClr val="dk1">
                      <a:alpha val="40000"/>
                    </a:schemeClr>
                  </a:outerShdw>
                </a:effectLst>
              </a:rPr>
              <a:t>9</a:t>
            </a:r>
            <a:endParaRPr lang="en-US" dirty="0">
              <a:ln w="0"/>
              <a:solidFill>
                <a:srgbClr val="FF0000"/>
              </a:solidFill>
              <a:effectLst>
                <a:outerShdw blurRad="38100" dist="19050" dir="2700000" algn="tl" rotWithShape="0">
                  <a:schemeClr val="dk1">
                    <a:alpha val="40000"/>
                  </a:schemeClr>
                </a:outerShdw>
              </a:effectLst>
            </a:endParaRPr>
          </a:p>
        </p:txBody>
      </p:sp>
      <p:sp>
        <p:nvSpPr>
          <p:cNvPr id="24" name="TextBox 23">
            <a:extLst>
              <a:ext uri="{FF2B5EF4-FFF2-40B4-BE49-F238E27FC236}">
                <a16:creationId xmlns:a16="http://schemas.microsoft.com/office/drawing/2014/main" id="{A7853839-1342-4944-B948-5C5B5DA12343}"/>
              </a:ext>
            </a:extLst>
          </p:cNvPr>
          <p:cNvSpPr txBox="1"/>
          <p:nvPr/>
        </p:nvSpPr>
        <p:spPr>
          <a:xfrm>
            <a:off x="4959992" y="2587100"/>
            <a:ext cx="500892" cy="389513"/>
          </a:xfrm>
          <a:prstGeom prst="ellipse">
            <a:avLst/>
          </a:prstGeom>
          <a:noFill/>
          <a:ln w="38100">
            <a:noFill/>
          </a:ln>
        </p:spPr>
        <p:txBody>
          <a:bodyPr wrap="square" rtlCol="0">
            <a:spAutoFit/>
          </a:bodyPr>
          <a:lstStyle/>
          <a:p>
            <a:pPr algn="ctr"/>
            <a:r>
              <a:rPr lang="en-US" sz="1200" dirty="0">
                <a:ln w="0"/>
                <a:solidFill>
                  <a:srgbClr val="FF0000"/>
                </a:solidFill>
                <a:effectLst>
                  <a:outerShdw blurRad="38100" dist="19050" dir="2700000" algn="tl" rotWithShape="0">
                    <a:schemeClr val="dk1">
                      <a:alpha val="40000"/>
                    </a:schemeClr>
                  </a:outerShdw>
                </a:effectLst>
              </a:rPr>
              <a:t>10</a:t>
            </a:r>
            <a:endParaRPr lang="en-US" dirty="0">
              <a:ln w="0"/>
              <a:solidFill>
                <a:srgbClr val="FF0000"/>
              </a:solidFill>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262AAC1B-3AFF-4DB9-A1A4-3CC9CB71A73E}"/>
              </a:ext>
            </a:extLst>
          </p:cNvPr>
          <p:cNvSpPr txBox="1"/>
          <p:nvPr/>
        </p:nvSpPr>
        <p:spPr>
          <a:xfrm>
            <a:off x="5195590" y="2587100"/>
            <a:ext cx="500885" cy="389513"/>
          </a:xfrm>
          <a:prstGeom prst="ellipse">
            <a:avLst/>
          </a:prstGeom>
          <a:noFill/>
          <a:ln w="38100">
            <a:noFill/>
          </a:ln>
        </p:spPr>
        <p:txBody>
          <a:bodyPr wrap="square" rtlCol="0">
            <a:spAutoFit/>
          </a:bodyPr>
          <a:lstStyle/>
          <a:p>
            <a:pPr algn="ctr"/>
            <a:r>
              <a:rPr lang="en-US" sz="1200" dirty="0">
                <a:ln w="0"/>
                <a:solidFill>
                  <a:srgbClr val="FF0000"/>
                </a:solidFill>
                <a:effectLst>
                  <a:outerShdw blurRad="38100" dist="19050" dir="2700000" algn="tl" rotWithShape="0">
                    <a:schemeClr val="dk1">
                      <a:alpha val="40000"/>
                    </a:schemeClr>
                  </a:outerShdw>
                </a:effectLst>
              </a:rPr>
              <a:t>11</a:t>
            </a:r>
            <a:endParaRPr lang="en-US"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9127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59B-4C4E-41E5-B0F6-40C34A1E8206}"/>
              </a:ext>
            </a:extLst>
          </p:cNvPr>
          <p:cNvSpPr>
            <a:spLocks noGrp="1"/>
          </p:cNvSpPr>
          <p:nvPr>
            <p:ph type="title"/>
          </p:nvPr>
        </p:nvSpPr>
        <p:spPr/>
        <p:txBody>
          <a:bodyPr/>
          <a:lstStyle/>
          <a:p>
            <a:r>
              <a:rPr lang="en-US" dirty="0">
                <a:solidFill>
                  <a:srgbClr val="FFC000"/>
                </a:solidFill>
              </a:rPr>
              <a:t>Sentiment Dashboard</a:t>
            </a:r>
          </a:p>
        </p:txBody>
      </p:sp>
      <p:sp>
        <p:nvSpPr>
          <p:cNvPr id="3" name="Content Placeholder 2">
            <a:extLst>
              <a:ext uri="{FF2B5EF4-FFF2-40B4-BE49-F238E27FC236}">
                <a16:creationId xmlns:a16="http://schemas.microsoft.com/office/drawing/2014/main" id="{5B203ACD-331D-4417-BD57-013D6E9FECFD}"/>
              </a:ext>
            </a:extLst>
          </p:cNvPr>
          <p:cNvSpPr>
            <a:spLocks noGrp="1"/>
          </p:cNvSpPr>
          <p:nvPr>
            <p:ph idx="1"/>
          </p:nvPr>
        </p:nvSpPr>
        <p:spPr>
          <a:xfrm>
            <a:off x="1219200" y="1204156"/>
            <a:ext cx="9753600" cy="5158894"/>
          </a:xfrm>
        </p:spPr>
        <p:txBody>
          <a:bodyPr>
            <a:normAutofit fontScale="77500" lnSpcReduction="20000"/>
          </a:bodyPr>
          <a:lstStyle/>
          <a:p>
            <a:pPr marL="525780" indent="-457200" algn="just">
              <a:buFont typeface="+mj-lt"/>
              <a:buAutoNum type="arabicPeriod"/>
            </a:pPr>
            <a:r>
              <a:rPr lang="en-US" sz="2000" dirty="0"/>
              <a:t>Sentiment Distribution </a:t>
            </a:r>
            <a:r>
              <a:rPr lang="en-US" sz="2000" dirty="0">
                <a:solidFill>
                  <a:srgbClr val="FFFF00"/>
                </a:solidFill>
              </a:rPr>
              <a:t>(Pie Chart)</a:t>
            </a:r>
          </a:p>
          <a:p>
            <a:pPr marL="854964" lvl="1" indent="-457200" algn="just"/>
            <a:r>
              <a:rPr lang="en-US" sz="1600" dirty="0"/>
              <a:t>Gives a general view on the sentiment distribution in the current map extent.</a:t>
            </a:r>
          </a:p>
          <a:p>
            <a:pPr marL="525780" indent="-457200" algn="just">
              <a:buFont typeface="+mj-lt"/>
              <a:buAutoNum type="arabicPeriod"/>
            </a:pPr>
            <a:r>
              <a:rPr lang="en-US" sz="2000" dirty="0"/>
              <a:t>Info Summary </a:t>
            </a:r>
            <a:r>
              <a:rPr lang="en-US" sz="2000" dirty="0">
                <a:solidFill>
                  <a:srgbClr val="FFFF00"/>
                </a:solidFill>
              </a:rPr>
              <a:t>(List)</a:t>
            </a:r>
          </a:p>
          <a:p>
            <a:pPr marL="854964" lvl="1" indent="-457200" algn="just"/>
            <a:r>
              <a:rPr lang="en-US" sz="1600" dirty="0"/>
              <a:t>A summary that shows some info (ex: count) about the visible layers in the current map extent.</a:t>
            </a:r>
          </a:p>
          <a:p>
            <a:pPr marL="525780" indent="-457200" algn="just">
              <a:buFont typeface="+mj-lt"/>
              <a:buAutoNum type="arabicPeriod"/>
            </a:pPr>
            <a:r>
              <a:rPr lang="en-US" sz="2000" dirty="0"/>
              <a:t>Top Positive / Negative Locations </a:t>
            </a:r>
            <a:r>
              <a:rPr lang="en-US" sz="2000" dirty="0">
                <a:solidFill>
                  <a:srgbClr val="FFFF00"/>
                </a:solidFill>
              </a:rPr>
              <a:t>(Column Charts)</a:t>
            </a:r>
          </a:p>
          <a:p>
            <a:pPr marL="854964" lvl="1" indent="-457200" algn="just"/>
            <a:r>
              <a:rPr lang="en-US" sz="1600" dirty="0"/>
              <a:t>Allows the viewer to view the locations with most positive or negative sentiment.</a:t>
            </a:r>
          </a:p>
          <a:p>
            <a:pPr marL="525780" indent="-457200" algn="just">
              <a:buFont typeface="+mj-lt"/>
              <a:buAutoNum type="arabicPeriod"/>
            </a:pPr>
            <a:r>
              <a:rPr lang="en-US" sz="2000" dirty="0"/>
              <a:t>Top Tweeters / Top Tweet Sources </a:t>
            </a:r>
            <a:r>
              <a:rPr lang="en-US" sz="2000" dirty="0">
                <a:solidFill>
                  <a:srgbClr val="FFFF00"/>
                </a:solidFill>
              </a:rPr>
              <a:t>(Doughnut Chart)</a:t>
            </a:r>
          </a:p>
          <a:p>
            <a:pPr marL="854964" lvl="1" indent="-457200" algn="just"/>
            <a:r>
              <a:rPr lang="en-US" sz="1600" dirty="0"/>
              <a:t>Displays the top 10 users that tweeted the most tweets in the dataset.</a:t>
            </a:r>
          </a:p>
          <a:p>
            <a:pPr marL="525780" indent="-457200" algn="just">
              <a:buFont typeface="+mj-lt"/>
              <a:buAutoNum type="arabicPeriod"/>
            </a:pPr>
            <a:r>
              <a:rPr lang="en-US" sz="2000" dirty="0"/>
              <a:t>Sentiment Over Time </a:t>
            </a:r>
            <a:r>
              <a:rPr lang="en-US" sz="2000" dirty="0">
                <a:solidFill>
                  <a:srgbClr val="FFFF00"/>
                </a:solidFill>
              </a:rPr>
              <a:t>(Line Chart )</a:t>
            </a:r>
          </a:p>
          <a:p>
            <a:pPr marL="854964" lvl="1" indent="-457200" algn="just"/>
            <a:r>
              <a:rPr lang="en-US" sz="1600" dirty="0"/>
              <a:t>Displays how the sentiment changed over time.</a:t>
            </a:r>
          </a:p>
          <a:p>
            <a:pPr marL="525780" indent="-457200" algn="just">
              <a:buFont typeface="+mj-lt"/>
              <a:buAutoNum type="arabicPeriod"/>
            </a:pPr>
            <a:r>
              <a:rPr lang="en-US" sz="2000" dirty="0"/>
              <a:t>Base Map</a:t>
            </a:r>
          </a:p>
          <a:p>
            <a:pPr marL="525780" indent="-457200" algn="just">
              <a:buFont typeface="+mj-lt"/>
              <a:buAutoNum type="arabicPeriod"/>
            </a:pPr>
            <a:r>
              <a:rPr lang="en-US" sz="2000" dirty="0"/>
              <a:t>Layer List</a:t>
            </a:r>
          </a:p>
          <a:p>
            <a:pPr marL="854964" lvl="1" indent="-457200" algn="just"/>
            <a:r>
              <a:rPr lang="en-US" sz="1500" dirty="0"/>
              <a:t> Allows to turn on/off layers</a:t>
            </a:r>
          </a:p>
          <a:p>
            <a:pPr marL="525780" indent="-457200" algn="just">
              <a:buFont typeface="+mj-lt"/>
              <a:buAutoNum type="arabicPeriod"/>
            </a:pPr>
            <a:r>
              <a:rPr lang="en-US" sz="2100" dirty="0"/>
              <a:t>User Search</a:t>
            </a:r>
          </a:p>
          <a:p>
            <a:pPr marL="854964" lvl="1" indent="-457200" algn="just"/>
            <a:r>
              <a:rPr lang="en-US" sz="1500" dirty="0"/>
              <a:t>Allows to search for a specific user and displays his different tweets and sentiments.</a:t>
            </a:r>
          </a:p>
          <a:p>
            <a:pPr marL="525780" indent="-457200" algn="just">
              <a:buFont typeface="+mj-lt"/>
              <a:buAutoNum type="arabicPeriod"/>
            </a:pPr>
            <a:r>
              <a:rPr lang="en-US" sz="2100" dirty="0"/>
              <a:t>Location Search</a:t>
            </a:r>
          </a:p>
          <a:p>
            <a:pPr marL="854964" lvl="1" indent="-457200" algn="just"/>
            <a:r>
              <a:rPr lang="en-US" sz="1500" dirty="0"/>
              <a:t>Allows to search for a specific location and view it’s specific sentiment.</a:t>
            </a:r>
          </a:p>
          <a:p>
            <a:pPr marL="525780" indent="-457200" algn="just">
              <a:buFont typeface="+mj-lt"/>
              <a:buAutoNum type="arabicPeriod"/>
            </a:pPr>
            <a:r>
              <a:rPr lang="en-US" sz="2100" dirty="0"/>
              <a:t>Time Slider</a:t>
            </a:r>
          </a:p>
          <a:p>
            <a:pPr marL="854964" lvl="1" indent="-457200" algn="just"/>
            <a:r>
              <a:rPr lang="en-US" sz="1500" dirty="0"/>
              <a:t>Allows to play day by day data and display it on the map.</a:t>
            </a:r>
          </a:p>
          <a:p>
            <a:pPr marL="525780" indent="-457200" algn="just">
              <a:buFont typeface="+mj-lt"/>
              <a:buAutoNum type="arabicPeriod"/>
            </a:pPr>
            <a:r>
              <a:rPr lang="en-US" sz="2100" dirty="0"/>
              <a:t>Proximity Search</a:t>
            </a:r>
          </a:p>
          <a:p>
            <a:pPr marL="854964" lvl="1" indent="-457200" algn="just"/>
            <a:r>
              <a:rPr lang="en-US" sz="1500" dirty="0"/>
              <a:t>Allows to get the nearest users and locations according to the a specific point the viewer chooses.</a:t>
            </a:r>
          </a:p>
        </p:txBody>
      </p:sp>
    </p:spTree>
    <p:extLst>
      <p:ext uri="{BB962C8B-B14F-4D97-AF65-F5344CB8AC3E}">
        <p14:creationId xmlns:p14="http://schemas.microsoft.com/office/powerpoint/2010/main" val="215830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182</TotalTime>
  <Words>823</Words>
  <Application>Microsoft Office PowerPoint</Application>
  <PresentationFormat>Widescreen</PresentationFormat>
  <Paragraphs>97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Wingdings</vt:lpstr>
      <vt:lpstr>Wingdings 2</vt:lpstr>
      <vt:lpstr>Wingdings 3</vt:lpstr>
      <vt:lpstr>Nightfall design template</vt:lpstr>
      <vt:lpstr>Geospatial Intelligence Current State Report</vt:lpstr>
      <vt:lpstr>Content</vt:lpstr>
      <vt:lpstr>Twitter API Developer Account</vt:lpstr>
      <vt:lpstr>Limitation</vt:lpstr>
      <vt:lpstr>Getting Data (Tweets)</vt:lpstr>
      <vt:lpstr>Predicting Location Data</vt:lpstr>
      <vt:lpstr>Analyzing The Data</vt:lpstr>
      <vt:lpstr>Sentiment Dashboard</vt:lpstr>
      <vt:lpstr>Sentiment Dashboard</vt:lpstr>
      <vt:lpstr>Sentiment Dashboard</vt:lpstr>
      <vt:lpstr>Sentiment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Geospatial Intelligence Current State Report</dc:title>
  <dc:creator>Ali</dc:creator>
  <cp:lastModifiedBy>Ali</cp:lastModifiedBy>
  <cp:revision>34</cp:revision>
  <dcterms:created xsi:type="dcterms:W3CDTF">2020-06-13T15:55:08Z</dcterms:created>
  <dcterms:modified xsi:type="dcterms:W3CDTF">2020-07-25T16:52:25Z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