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8"/>
  </p:notesMasterIdLst>
  <p:handoutMasterIdLst>
    <p:handoutMasterId r:id="rId19"/>
  </p:handoutMasterIdLst>
  <p:sldIdLst>
    <p:sldId id="256"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74" autoAdjust="0"/>
  </p:normalViewPr>
  <p:slideViewPr>
    <p:cSldViewPr>
      <p:cViewPr varScale="1">
        <p:scale>
          <a:sx n="116" d="100"/>
          <a:sy n="116" d="100"/>
        </p:scale>
        <p:origin x="336" y="10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5/9/2016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5/9/2016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Challenges:</a:t>
            </a:r>
          </a:p>
          <a:p>
            <a:pPr>
              <a:spcBef>
                <a:spcPct val="0"/>
              </a:spcBef>
            </a:pPr>
            <a:r>
              <a:rPr lang="en-US" altLang="en-US" smtClean="0"/>
              <a:t>Number of variables, collinearity, serially correlated errors, missing data</a:t>
            </a:r>
          </a:p>
          <a:p>
            <a:pPr>
              <a:spcBef>
                <a:spcPct val="0"/>
              </a:spcBef>
            </a:pPr>
            <a:r>
              <a:rPr lang="en-US" altLang="en-US" smtClean="0"/>
              <a:t/>
            </a:r>
            <a:br>
              <a:rPr lang="en-US" altLang="en-US" smtClean="0"/>
            </a:br>
            <a:r>
              <a:rPr lang="en-US" altLang="en-US" smtClean="0"/>
              <a:t>Assumptions:</a:t>
            </a:r>
          </a:p>
          <a:p>
            <a:pPr>
              <a:spcBef>
                <a:spcPct val="0"/>
              </a:spcBef>
            </a:pPr>
            <a:r>
              <a:rPr lang="en-US" altLang="en-US" smtClean="0"/>
              <a:t>A predictor variable’s impact on an indicator is similar among income groups</a:t>
            </a:r>
          </a:p>
          <a:p>
            <a:pPr>
              <a:spcBef>
                <a:spcPct val="0"/>
              </a:spcBef>
            </a:pPr>
            <a:endParaRPr lang="en-US" altLang="en-US" smtClean="0"/>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3F317F13-6F7E-404C-A9F5-92D8BCC8AC6D}" type="slidenum">
              <a:rPr lang="en-US" altLang="en-US" smtClean="0"/>
              <a:pPr fontAlgn="base">
                <a:spcBef>
                  <a:spcPct val="0"/>
                </a:spcBef>
                <a:spcAft>
                  <a:spcPct val="0"/>
                </a:spcAft>
              </a:pPr>
              <a:t>4</a:t>
            </a:fld>
            <a:endParaRPr lang="en-US" altLang="en-US" smtClean="0"/>
          </a:p>
        </p:txBody>
      </p:sp>
    </p:spTree>
    <p:extLst>
      <p:ext uri="{BB962C8B-B14F-4D97-AF65-F5344CB8AC3E}">
        <p14:creationId xmlns:p14="http://schemas.microsoft.com/office/powerpoint/2010/main" val="3260587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5/9/2016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5/9/2016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5/9/2016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5/9/2016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5/9/2016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5/9/2016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5/9/2016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5/9/2016</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world-development-indica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World Bank Data Analysis</a:t>
            </a:r>
            <a:endParaRPr lang="en-US" dirty="0"/>
          </a:p>
        </p:txBody>
      </p:sp>
      <p:sp>
        <p:nvSpPr>
          <p:cNvPr id="3" name="Subtitle 2"/>
          <p:cNvSpPr>
            <a:spLocks noGrp="1"/>
          </p:cNvSpPr>
          <p:nvPr>
            <p:ph type="subTitle" idx="1"/>
          </p:nvPr>
        </p:nvSpPr>
        <p:spPr/>
        <p:txBody>
          <a:bodyPr/>
          <a:lstStyle/>
          <a:p>
            <a:r>
              <a:rPr lang="en-US" dirty="0"/>
              <a:t>Charley Ferrari, David Stern, Christina Taylor</a:t>
            </a:r>
          </a:p>
          <a:p>
            <a:r>
              <a:rPr lang="en-US" dirty="0"/>
              <a:t>Business Analytics and Data Mining</a:t>
            </a:r>
          </a:p>
          <a:p>
            <a:r>
              <a:rPr lang="en-US" dirty="0"/>
              <a:t>Spring 2016</a:t>
            </a:r>
          </a:p>
          <a:p>
            <a:endParaRPr lang="en-US" dirty="0" smtClean="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1">
                    <a:lumMod val="50000"/>
                  </a:schemeClr>
                </a:solidFill>
              </a:rPr>
              <a:t>Exploration</a:t>
            </a:r>
            <a:endParaRPr lang="en-US" dirty="0">
              <a:solidFill>
                <a:schemeClr val="tx1">
                  <a:lumMod val="50000"/>
                </a:schemeClr>
              </a:solidFill>
            </a:endParaRPr>
          </a:p>
        </p:txBody>
      </p:sp>
      <p:sp>
        <p:nvSpPr>
          <p:cNvPr id="16387" name="Content Placeholder 2"/>
          <p:cNvSpPr>
            <a:spLocks noGrp="1"/>
          </p:cNvSpPr>
          <p:nvPr>
            <p:ph idx="1"/>
          </p:nvPr>
        </p:nvSpPr>
        <p:spPr/>
        <p:txBody>
          <a:bodyPr/>
          <a:lstStyle/>
          <a:p>
            <a:r>
              <a:rPr lang="en-US" altLang="en-US" smtClean="0"/>
              <a:t>The grouping by country explains 85% of the variance</a:t>
            </a:r>
          </a:p>
          <a:p>
            <a:r>
              <a:rPr lang="en-US" altLang="en-US" smtClean="0"/>
              <a:t>ICC confirms the variation between countries is accounting for most of the variation</a:t>
            </a:r>
          </a:p>
          <a:p>
            <a:r>
              <a:rPr lang="en-US" altLang="en-US" smtClean="0"/>
              <a:t>The effect of GDP is minimal compared to country</a:t>
            </a:r>
          </a:p>
          <a:p>
            <a:r>
              <a:rPr lang="en-US" altLang="en-US" smtClean="0"/>
              <a:t>OLS fit’s correlation coefficient is (absurdly) negative</a:t>
            </a:r>
          </a:p>
        </p:txBody>
      </p:sp>
    </p:spTree>
    <p:extLst>
      <p:ext uri="{BB962C8B-B14F-4D97-AF65-F5344CB8AC3E}">
        <p14:creationId xmlns:p14="http://schemas.microsoft.com/office/powerpoint/2010/main" val="135155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fontAlgn="auto">
              <a:spcAft>
                <a:spcPts val="0"/>
              </a:spcAft>
              <a:defRPr/>
            </a:pPr>
            <a:r>
              <a:rPr lang="en-US" dirty="0" smtClean="0">
                <a:solidFill>
                  <a:schemeClr val="tx1">
                    <a:lumMod val="50000"/>
                  </a:schemeClr>
                </a:solidFill>
              </a:rPr>
              <a:t>Fixed vs. Random Effects</a:t>
            </a:r>
            <a:endParaRPr lang="en-US" dirty="0">
              <a:solidFill>
                <a:schemeClr val="tx1">
                  <a:lumMod val="50000"/>
                </a:schemeClr>
              </a:solidFill>
            </a:endParaRPr>
          </a:p>
        </p:txBody>
      </p:sp>
      <p:sp>
        <p:nvSpPr>
          <p:cNvPr id="8" name="Text Placeholder 7"/>
          <p:cNvSpPr>
            <a:spLocks noGrp="1"/>
          </p:cNvSpPr>
          <p:nvPr>
            <p:ph type="body" idx="1"/>
          </p:nvPr>
        </p:nvSpPr>
        <p:spPr>
          <a:xfrm>
            <a:off x="1217613" y="1828800"/>
            <a:ext cx="4708525" cy="838200"/>
          </a:xfrm>
        </p:spPr>
        <p:txBody>
          <a:bodyPr rtlCol="0">
            <a:normAutofit/>
          </a:bodyPr>
          <a:lstStyle/>
          <a:p>
            <a:pPr fontAlgn="auto">
              <a:spcAft>
                <a:spcPts val="0"/>
              </a:spcAft>
              <a:defRPr/>
            </a:pPr>
            <a:r>
              <a:rPr lang="en-US" dirty="0" smtClean="0"/>
              <a:t>Variation by Country</a:t>
            </a:r>
            <a:endParaRPr lang="en-US" dirty="0"/>
          </a:p>
        </p:txBody>
      </p:sp>
      <p:pic>
        <p:nvPicPr>
          <p:cNvPr id="17412"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66825" y="2743200"/>
            <a:ext cx="4610100" cy="3429000"/>
          </a:xfrm>
        </p:spPr>
      </p:pic>
      <p:sp>
        <p:nvSpPr>
          <p:cNvPr id="9" name="Text Placeholder 8"/>
          <p:cNvSpPr>
            <a:spLocks noGrp="1"/>
          </p:cNvSpPr>
          <p:nvPr>
            <p:ph type="body" sz="quarter" idx="3"/>
          </p:nvPr>
        </p:nvSpPr>
        <p:spPr>
          <a:xfrm>
            <a:off x="6262688" y="1828800"/>
            <a:ext cx="4708525" cy="838200"/>
          </a:xfrm>
        </p:spPr>
        <p:txBody>
          <a:bodyPr rtlCol="0">
            <a:normAutofit/>
          </a:bodyPr>
          <a:lstStyle/>
          <a:p>
            <a:pPr fontAlgn="auto">
              <a:spcAft>
                <a:spcPts val="0"/>
              </a:spcAft>
              <a:defRPr/>
            </a:pPr>
            <a:r>
              <a:rPr lang="en-US" dirty="0" smtClean="0"/>
              <a:t>Within country variance</a:t>
            </a:r>
            <a:endParaRPr lang="en-US" dirty="0"/>
          </a:p>
        </p:txBody>
      </p:sp>
      <p:pic>
        <p:nvPicPr>
          <p:cNvPr id="17414"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6321425" y="2743200"/>
            <a:ext cx="4591050" cy="3429000"/>
          </a:xfrm>
        </p:spPr>
      </p:pic>
    </p:spTree>
    <p:extLst>
      <p:ext uri="{BB962C8B-B14F-4D97-AF65-F5344CB8AC3E}">
        <p14:creationId xmlns:p14="http://schemas.microsoft.com/office/powerpoint/2010/main" val="241347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3429000"/>
            <a:ext cx="9753600" cy="2362200"/>
          </a:xfrm>
        </p:spPr>
        <p:txBody>
          <a:bodyPr/>
          <a:lstStyle/>
          <a:p>
            <a:pPr fontAlgn="auto">
              <a:spcAft>
                <a:spcPts val="0"/>
              </a:spcAft>
              <a:defRPr/>
            </a:pPr>
            <a:r>
              <a:rPr lang="en-US" dirty="0" smtClean="0">
                <a:solidFill>
                  <a:schemeClr val="tx1">
                    <a:lumMod val="50000"/>
                  </a:schemeClr>
                </a:solidFill>
              </a:rPr>
              <a:t>Analysis of Enrollment in primary education</a:t>
            </a:r>
            <a:endParaRPr lang="en-US" dirty="0">
              <a:solidFill>
                <a:schemeClr val="tx1">
                  <a:lumMod val="50000"/>
                </a:schemeClr>
              </a:solidFill>
            </a:endParaRPr>
          </a:p>
        </p:txBody>
      </p:sp>
      <p:sp>
        <p:nvSpPr>
          <p:cNvPr id="15363" name="Text Placeholder 2"/>
          <p:cNvSpPr>
            <a:spLocks noGrp="1"/>
          </p:cNvSpPr>
          <p:nvPr>
            <p:ph type="body" idx="1"/>
          </p:nvPr>
        </p:nvSpPr>
        <p:spPr>
          <a:xfrm>
            <a:off x="1212850" y="685800"/>
            <a:ext cx="7853363" cy="1143000"/>
          </a:xfrm>
        </p:spPr>
        <p:txBody>
          <a:bodyPr/>
          <a:lstStyle/>
          <a:p>
            <a:pPr>
              <a:spcBef>
                <a:spcPct val="0"/>
              </a:spcBef>
            </a:pPr>
            <a:r>
              <a:rPr lang="en-US" altLang="en-US" dirty="0" smtClean="0"/>
              <a:t>Pre-Primary Enrollment ~ GDP Per Capita </a:t>
            </a:r>
          </a:p>
        </p:txBody>
      </p:sp>
    </p:spTree>
    <p:extLst>
      <p:ext uri="{BB962C8B-B14F-4D97-AF65-F5344CB8AC3E}">
        <p14:creationId xmlns:p14="http://schemas.microsoft.com/office/powerpoint/2010/main" val="328516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1">
                    <a:lumMod val="50000"/>
                  </a:schemeClr>
                </a:solidFill>
              </a:rPr>
              <a:t>Exploration</a:t>
            </a:r>
            <a:endParaRPr lang="en-US" dirty="0">
              <a:solidFill>
                <a:schemeClr val="tx1">
                  <a:lumMod val="50000"/>
                </a:schemeClr>
              </a:solidFill>
            </a:endParaRPr>
          </a:p>
        </p:txBody>
      </p:sp>
      <p:sp>
        <p:nvSpPr>
          <p:cNvPr id="16387" name="Content Placeholder 2"/>
          <p:cNvSpPr>
            <a:spLocks noGrp="1"/>
          </p:cNvSpPr>
          <p:nvPr>
            <p:ph idx="1"/>
          </p:nvPr>
        </p:nvSpPr>
        <p:spPr>
          <a:xfrm>
            <a:off x="1217612" y="1828800"/>
            <a:ext cx="9906000" cy="4724400"/>
          </a:xfrm>
        </p:spPr>
        <p:txBody>
          <a:bodyPr/>
          <a:lstStyle/>
          <a:p>
            <a:r>
              <a:rPr lang="en-US" altLang="en-US" dirty="0" smtClean="0"/>
              <a:t>Considered 40+ predictors, many were eliminated due to NA’s</a:t>
            </a:r>
          </a:p>
          <a:p>
            <a:r>
              <a:rPr lang="en-US" altLang="en-US" dirty="0" smtClean="0"/>
              <a:t>The grouping by country explains 96% of the variance!</a:t>
            </a:r>
          </a:p>
          <a:p>
            <a:r>
              <a:rPr lang="en-US" altLang="en-US" dirty="0" smtClean="0"/>
              <a:t>ICC is also useful here in confirming the proportion of between- country variation constitutes of the entire variance.</a:t>
            </a:r>
          </a:p>
          <a:p>
            <a:pPr lvl="1"/>
            <a:r>
              <a:rPr lang="en-US" altLang="en-US" dirty="0" smtClean="0"/>
              <a:t>This figure decreases by 1% when we perform the same analysis on the subset of countries that are categorized as “low income”</a:t>
            </a:r>
          </a:p>
          <a:p>
            <a:pPr lvl="1"/>
            <a:r>
              <a:rPr lang="en-US" altLang="en-US" dirty="0" smtClean="0"/>
              <a:t>Pre-Primary enroll. almost entirely time-invariant attributed of a country</a:t>
            </a:r>
          </a:p>
          <a:p>
            <a:r>
              <a:rPr lang="en-US" altLang="en-US" dirty="0" smtClean="0"/>
              <a:t>What explains these outcomes between states?</a:t>
            </a:r>
          </a:p>
          <a:p>
            <a:pPr lvl="1"/>
            <a:r>
              <a:rPr lang="en-US" altLang="en-US" dirty="0" smtClean="0"/>
              <a:t>Possible Indicators: Foreign Aid, Per Capita GDP, Pct. Population under 14, Pupil-Teacher Ratio, Primary Education Spending, Pct. Children in Employment, Children with HIV, Pct. of Primary Teachers who are trained</a:t>
            </a:r>
          </a:p>
        </p:txBody>
      </p:sp>
    </p:spTree>
    <p:extLst>
      <p:ext uri="{BB962C8B-B14F-4D97-AF65-F5344CB8AC3E}">
        <p14:creationId xmlns:p14="http://schemas.microsoft.com/office/powerpoint/2010/main" val="161347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1">
                    <a:lumMod val="50000"/>
                  </a:schemeClr>
                </a:solidFill>
              </a:rPr>
              <a:t>Initial findings</a:t>
            </a:r>
            <a:endParaRPr lang="en-US" dirty="0">
              <a:solidFill>
                <a:schemeClr val="tx1">
                  <a:lumMod val="50000"/>
                </a:schemeClr>
              </a:solidFill>
            </a:endParaRPr>
          </a:p>
        </p:txBody>
      </p:sp>
      <p:sp>
        <p:nvSpPr>
          <p:cNvPr id="16387" name="Content Placeholder 2"/>
          <p:cNvSpPr>
            <a:spLocks noGrp="1"/>
          </p:cNvSpPr>
          <p:nvPr>
            <p:ph idx="1"/>
          </p:nvPr>
        </p:nvSpPr>
        <p:spPr/>
        <p:txBody>
          <a:bodyPr/>
          <a:lstStyle/>
          <a:p>
            <a:r>
              <a:rPr lang="en-US" altLang="en-US" dirty="0" smtClean="0"/>
              <a:t>Using the </a:t>
            </a:r>
            <a:r>
              <a:rPr lang="en-US" altLang="en-US" i="1" dirty="0" err="1" smtClean="0"/>
              <a:t>plm</a:t>
            </a:r>
            <a:r>
              <a:rPr lang="en-US" altLang="en-US" dirty="0" smtClean="0"/>
              <a:t> function, we performed two separate panel regressions, using Foreign Aid and GDP (per capita)</a:t>
            </a:r>
          </a:p>
          <a:p>
            <a:pPr lvl="1"/>
            <a:r>
              <a:rPr lang="en-US" altLang="en-US" dirty="0" smtClean="0"/>
              <a:t>Foreign Aid was not a statistically significant predictors</a:t>
            </a:r>
          </a:p>
          <a:p>
            <a:pPr lvl="1"/>
            <a:r>
              <a:rPr lang="en-US" altLang="en-US" dirty="0" smtClean="0"/>
              <a:t>GDP is significant, and negative, coefficient: -0.18</a:t>
            </a:r>
          </a:p>
          <a:p>
            <a:r>
              <a:rPr lang="en-US" altLang="en-US" dirty="0" smtClean="0"/>
              <a:t>Experimenting with 40+ predictors related to education and child welfare, found that a few were statistically significant:</a:t>
            </a:r>
          </a:p>
          <a:p>
            <a:pPr lvl="1"/>
            <a:r>
              <a:rPr lang="en-US" altLang="en-US" dirty="0" smtClean="0"/>
              <a:t>Pct. Population Under 14, coefficient: -3.30</a:t>
            </a:r>
          </a:p>
          <a:p>
            <a:pPr lvl="1"/>
            <a:r>
              <a:rPr lang="en-US" altLang="en-US" dirty="0" smtClean="0"/>
              <a:t>Pupil-Teacher Ratio in Primary Education: -0.89</a:t>
            </a:r>
          </a:p>
        </p:txBody>
      </p:sp>
    </p:spTree>
    <p:extLst>
      <p:ext uri="{BB962C8B-B14F-4D97-AF65-F5344CB8AC3E}">
        <p14:creationId xmlns:p14="http://schemas.microsoft.com/office/powerpoint/2010/main" val="100120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7924800" cy="1371600"/>
          </a:xfrm>
        </p:spPr>
        <p:txBody>
          <a:bodyPr/>
          <a:lstStyle/>
          <a:p>
            <a:pPr fontAlgn="auto">
              <a:spcAft>
                <a:spcPts val="0"/>
              </a:spcAft>
              <a:defRPr/>
            </a:pPr>
            <a:r>
              <a:rPr lang="en-US" dirty="0" smtClean="0">
                <a:solidFill>
                  <a:schemeClr val="tx1">
                    <a:lumMod val="50000"/>
                  </a:schemeClr>
                </a:solidFill>
              </a:rPr>
              <a:t>Next Steps</a:t>
            </a:r>
            <a:endParaRPr lang="en-US" dirty="0">
              <a:solidFill>
                <a:schemeClr val="tx1">
                  <a:lumMod val="50000"/>
                </a:schemeClr>
              </a:solidFill>
            </a:endParaRPr>
          </a:p>
        </p:txBody>
      </p:sp>
      <p:sp>
        <p:nvSpPr>
          <p:cNvPr id="18435" name="Text Placeholder 2"/>
          <p:cNvSpPr>
            <a:spLocks noGrp="1"/>
          </p:cNvSpPr>
          <p:nvPr>
            <p:ph type="body" idx="1"/>
          </p:nvPr>
        </p:nvSpPr>
        <p:spPr>
          <a:xfrm>
            <a:off x="1217612" y="2133600"/>
            <a:ext cx="8081962" cy="1143000"/>
          </a:xfrm>
        </p:spPr>
        <p:txBody>
          <a:bodyPr>
            <a:normAutofit fontScale="77500" lnSpcReduction="20000"/>
          </a:bodyPr>
          <a:lstStyle/>
          <a:p>
            <a:pPr marL="342900" indent="-342900">
              <a:spcBef>
                <a:spcPct val="0"/>
              </a:spcBef>
              <a:buFontTx/>
              <a:buChar char="-"/>
            </a:pPr>
            <a:r>
              <a:rPr lang="en-US" altLang="en-US" dirty="0" smtClean="0"/>
              <a:t>For each approach, we can use the </a:t>
            </a:r>
            <a:r>
              <a:rPr lang="en-US" altLang="en-US" i="1" dirty="0" err="1" smtClean="0"/>
              <a:t>plm</a:t>
            </a:r>
            <a:r>
              <a:rPr lang="en-US" altLang="en-US" i="1" dirty="0" smtClean="0"/>
              <a:t> </a:t>
            </a:r>
            <a:r>
              <a:rPr lang="en-US" altLang="en-US" dirty="0" smtClean="0"/>
              <a:t>package to fit models with fixed, random, and pooled effects. The </a:t>
            </a:r>
            <a:r>
              <a:rPr lang="en-US" altLang="en-US" dirty="0" err="1" smtClean="0"/>
              <a:t>Hausman</a:t>
            </a:r>
            <a:r>
              <a:rPr lang="en-US" altLang="en-US" dirty="0" smtClean="0"/>
              <a:t> test will help us choose between fixed and random effects models.</a:t>
            </a:r>
          </a:p>
          <a:p>
            <a:pPr marL="342900" indent="-342900">
              <a:spcBef>
                <a:spcPct val="0"/>
              </a:spcBef>
              <a:buFontTx/>
              <a:buChar char="-"/>
            </a:pPr>
            <a:endParaRPr lang="en-US" altLang="en-US" dirty="0" smtClean="0"/>
          </a:p>
          <a:p>
            <a:pPr marL="342900" indent="-342900">
              <a:spcBef>
                <a:spcPct val="0"/>
              </a:spcBef>
              <a:buFontTx/>
              <a:buChar char="-"/>
            </a:pPr>
            <a:r>
              <a:rPr lang="en-US" altLang="en-US" dirty="0" smtClean="0"/>
              <a:t>Use generalized </a:t>
            </a:r>
            <a:r>
              <a:rPr lang="en-US" altLang="en-US" dirty="0"/>
              <a:t>l</a:t>
            </a:r>
            <a:r>
              <a:rPr lang="en-US" altLang="en-US" dirty="0" smtClean="0"/>
              <a:t>east </a:t>
            </a:r>
            <a:r>
              <a:rPr lang="en-US" altLang="en-US" dirty="0"/>
              <a:t>s</a:t>
            </a:r>
            <a:r>
              <a:rPr lang="en-US" altLang="en-US" dirty="0" smtClean="0"/>
              <a:t>quares </a:t>
            </a:r>
            <a:r>
              <a:rPr lang="en-US" altLang="en-US" smtClean="0"/>
              <a:t>(GLS) regression </a:t>
            </a:r>
            <a:r>
              <a:rPr lang="en-US" altLang="en-US" dirty="0" smtClean="0"/>
              <a:t>for our panel models where ordinary and weighted least squares is not efficient.</a:t>
            </a:r>
          </a:p>
          <a:p>
            <a:pPr marL="342900" indent="-342900">
              <a:spcBef>
                <a:spcPct val="0"/>
              </a:spcBef>
              <a:buFontTx/>
              <a:buChar char="-"/>
            </a:pPr>
            <a:endParaRPr lang="en-US" altLang="en-US" dirty="0" smtClean="0"/>
          </a:p>
          <a:p>
            <a:pPr>
              <a:spcBef>
                <a:spcPct val="0"/>
              </a:spcBef>
            </a:pPr>
            <a:endParaRPr lang="en-US" altLang="en-US" dirty="0" smtClean="0"/>
          </a:p>
        </p:txBody>
      </p:sp>
    </p:spTree>
    <p:extLst>
      <p:ext uri="{BB962C8B-B14F-4D97-AF65-F5344CB8AC3E}">
        <p14:creationId xmlns:p14="http://schemas.microsoft.com/office/powerpoint/2010/main" val="403300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1">
                    <a:lumMod val="50000"/>
                  </a:schemeClr>
                </a:solidFill>
              </a:rPr>
              <a:t>AGENDA</a:t>
            </a:r>
            <a:endParaRPr lang="en-US" dirty="0">
              <a:solidFill>
                <a:schemeClr val="tx1">
                  <a:lumMod val="50000"/>
                </a:schemeClr>
              </a:solidFill>
            </a:endParaRPr>
          </a:p>
        </p:txBody>
      </p:sp>
      <p:sp>
        <p:nvSpPr>
          <p:cNvPr id="8195" name="Content Placeholder 2"/>
          <p:cNvSpPr>
            <a:spLocks noGrp="1"/>
          </p:cNvSpPr>
          <p:nvPr>
            <p:ph idx="1"/>
          </p:nvPr>
        </p:nvSpPr>
        <p:spPr/>
        <p:txBody>
          <a:bodyPr/>
          <a:lstStyle/>
          <a:p>
            <a:r>
              <a:rPr lang="en-US" altLang="en-US" smtClean="0"/>
              <a:t>Dataset and Research Question</a:t>
            </a:r>
          </a:p>
          <a:p>
            <a:r>
              <a:rPr lang="en-US" altLang="en-US" smtClean="0"/>
              <a:t>Objective </a:t>
            </a:r>
          </a:p>
          <a:p>
            <a:r>
              <a:rPr lang="en-US" altLang="en-US" smtClean="0"/>
              <a:t>Overview of Methodology</a:t>
            </a:r>
          </a:p>
          <a:p>
            <a:r>
              <a:rPr lang="en-US" altLang="en-US" smtClean="0"/>
              <a:t>Achievements and Next Steps</a:t>
            </a:r>
          </a:p>
        </p:txBody>
      </p:sp>
    </p:spTree>
    <p:extLst>
      <p:ext uri="{BB962C8B-B14F-4D97-AF65-F5344CB8AC3E}">
        <p14:creationId xmlns:p14="http://schemas.microsoft.com/office/powerpoint/2010/main" val="212083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1">
                    <a:lumMod val="50000"/>
                  </a:schemeClr>
                </a:solidFill>
              </a:rPr>
              <a:t>Data</a:t>
            </a:r>
            <a:endParaRPr lang="en-US" dirty="0">
              <a:solidFill>
                <a:schemeClr val="tx1">
                  <a:lumMod val="50000"/>
                </a:schemeClr>
              </a:solidFill>
            </a:endParaRPr>
          </a:p>
        </p:txBody>
      </p:sp>
      <p:sp>
        <p:nvSpPr>
          <p:cNvPr id="3" name="Content Placeholder 2"/>
          <p:cNvSpPr>
            <a:spLocks noGrp="1"/>
          </p:cNvSpPr>
          <p:nvPr>
            <p:ph idx="1"/>
          </p:nvPr>
        </p:nvSpPr>
        <p:spPr/>
        <p:txBody>
          <a:bodyPr rtlCol="0">
            <a:normAutofit/>
          </a:bodyPr>
          <a:lstStyle/>
          <a:p>
            <a:pPr marL="274320" fontAlgn="auto">
              <a:spcAft>
                <a:spcPts val="0"/>
              </a:spcAft>
              <a:defRPr/>
            </a:pPr>
            <a:r>
              <a:rPr lang="en-US" u="sng" dirty="0">
                <a:hlinkClick r:id="rId2"/>
              </a:rPr>
              <a:t>World Development Indicators</a:t>
            </a:r>
            <a:r>
              <a:rPr lang="en-US" dirty="0"/>
              <a:t> for 214 </a:t>
            </a:r>
            <a:r>
              <a:rPr lang="en-US" dirty="0" smtClean="0"/>
              <a:t>economies,1960-2015.</a:t>
            </a:r>
          </a:p>
          <a:p>
            <a:pPr marL="274320" fontAlgn="auto">
              <a:spcAft>
                <a:spcPts val="0"/>
              </a:spcAft>
              <a:defRPr/>
            </a:pPr>
            <a:r>
              <a:rPr lang="en-US" dirty="0" smtClean="0"/>
              <a:t>20 categories, include: </a:t>
            </a:r>
          </a:p>
          <a:p>
            <a:pPr marL="45720" indent="0" fontAlgn="auto">
              <a:spcAft>
                <a:spcPts val="0"/>
              </a:spcAft>
              <a:buFont typeface="Arial" panose="020B0604020202020204" pitchFamily="34" charset="0"/>
              <a:buNone/>
              <a:defRPr/>
            </a:pPr>
            <a:r>
              <a:rPr lang="en-US" dirty="0" smtClean="0"/>
              <a:t>Agriculture and Rural Development, Aid Effectiveness, Climate Change, Economy and Growth, Education, Energy and Mining, Environment, External Debt, Financial Sector, Gender, Health, Infrastructure, Labor and Social Protection, Poverty, Private Sector, Public Sector, Science and Technology, Social Development, Trade, Urban Development. </a:t>
            </a:r>
          </a:p>
          <a:p>
            <a:pPr marL="274320" fontAlgn="auto">
              <a:spcAft>
                <a:spcPts val="0"/>
              </a:spcAft>
              <a:defRPr/>
            </a:pPr>
            <a:r>
              <a:rPr lang="en-US" dirty="0" smtClean="0"/>
              <a:t>Data </a:t>
            </a:r>
            <a:r>
              <a:rPr lang="en-US" dirty="0"/>
              <a:t>is presented on a global, regional, and national level. </a:t>
            </a:r>
            <a:r>
              <a:rPr lang="en-US" dirty="0" smtClean="0"/>
              <a:t>We are performing analysis at the national level.</a:t>
            </a:r>
            <a:endParaRPr lang="en-US" dirty="0"/>
          </a:p>
        </p:txBody>
      </p:sp>
    </p:spTree>
    <p:extLst>
      <p:ext uri="{BB962C8B-B14F-4D97-AF65-F5344CB8AC3E}">
        <p14:creationId xmlns:p14="http://schemas.microsoft.com/office/powerpoint/2010/main" val="386382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3429000"/>
            <a:ext cx="9753600" cy="2362200"/>
          </a:xfrm>
        </p:spPr>
        <p:txBody>
          <a:bodyPr/>
          <a:lstStyle/>
          <a:p>
            <a:pPr fontAlgn="auto">
              <a:spcAft>
                <a:spcPts val="0"/>
              </a:spcAft>
              <a:defRPr/>
            </a:pPr>
            <a:r>
              <a:rPr lang="en-US" dirty="0" smtClean="0">
                <a:solidFill>
                  <a:schemeClr val="tx1">
                    <a:lumMod val="50000"/>
                  </a:schemeClr>
                </a:solidFill>
              </a:rPr>
              <a:t>How could we predict development?</a:t>
            </a:r>
            <a:endParaRPr lang="en-US" dirty="0">
              <a:solidFill>
                <a:schemeClr val="tx1">
                  <a:lumMod val="50000"/>
                </a:schemeClr>
              </a:solidFill>
            </a:endParaRPr>
          </a:p>
        </p:txBody>
      </p:sp>
      <p:sp>
        <p:nvSpPr>
          <p:cNvPr id="10243" name="Text Placeholder 2"/>
          <p:cNvSpPr>
            <a:spLocks noGrp="1"/>
          </p:cNvSpPr>
          <p:nvPr>
            <p:ph type="body" idx="1"/>
          </p:nvPr>
        </p:nvSpPr>
        <p:spPr>
          <a:xfrm>
            <a:off x="1212850" y="685800"/>
            <a:ext cx="7853363" cy="1143000"/>
          </a:xfrm>
        </p:spPr>
        <p:txBody>
          <a:bodyPr/>
          <a:lstStyle/>
          <a:p>
            <a:pPr>
              <a:spcBef>
                <a:spcPct val="0"/>
              </a:spcBef>
            </a:pPr>
            <a:r>
              <a:rPr lang="en-US" altLang="en-US" dirty="0" smtClean="0"/>
              <a:t>Health: TB Incidence</a:t>
            </a:r>
          </a:p>
          <a:p>
            <a:pPr>
              <a:spcBef>
                <a:spcPct val="0"/>
              </a:spcBef>
            </a:pPr>
            <a:r>
              <a:rPr lang="en-US" altLang="en-US" dirty="0" smtClean="0"/>
              <a:t>Education: Pre-Primary Enrollment</a:t>
            </a:r>
          </a:p>
          <a:p>
            <a:pPr>
              <a:spcBef>
                <a:spcPct val="0"/>
              </a:spcBef>
            </a:pPr>
            <a:r>
              <a:rPr lang="en-US" altLang="en-US" dirty="0" smtClean="0"/>
              <a:t>Technology: Internet Usage</a:t>
            </a:r>
          </a:p>
        </p:txBody>
      </p:sp>
    </p:spTree>
    <p:extLst>
      <p:ext uri="{BB962C8B-B14F-4D97-AF65-F5344CB8AC3E}">
        <p14:creationId xmlns:p14="http://schemas.microsoft.com/office/powerpoint/2010/main" val="356946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1">
                    <a:lumMod val="50000"/>
                  </a:schemeClr>
                </a:solidFill>
              </a:rPr>
              <a:t>Panel Regression</a:t>
            </a:r>
            <a:endParaRPr lang="en-US" dirty="0">
              <a:solidFill>
                <a:schemeClr val="tx1">
                  <a:lumMod val="50000"/>
                </a:schemeClr>
              </a:solidFill>
            </a:endParaRPr>
          </a:p>
        </p:txBody>
      </p:sp>
      <p:sp>
        <p:nvSpPr>
          <p:cNvPr id="3" name="Content Placeholder 2"/>
          <p:cNvSpPr>
            <a:spLocks noGrp="1"/>
          </p:cNvSpPr>
          <p:nvPr>
            <p:ph idx="1"/>
          </p:nvPr>
        </p:nvSpPr>
        <p:spPr/>
        <p:txBody>
          <a:bodyPr rtlCol="0">
            <a:normAutofit fontScale="85000" lnSpcReduction="10000"/>
          </a:bodyPr>
          <a:lstStyle/>
          <a:p>
            <a:pPr marL="274320" fontAlgn="auto">
              <a:spcAft>
                <a:spcPts val="0"/>
              </a:spcAft>
              <a:defRPr/>
            </a:pPr>
            <a:r>
              <a:rPr lang="en-US" dirty="0" smtClean="0"/>
              <a:t>Multiple subjects (countries) observed over a time series</a:t>
            </a:r>
            <a:endParaRPr lang="en-US" dirty="0"/>
          </a:p>
          <a:p>
            <a:pPr marL="274320" fontAlgn="auto">
              <a:spcAft>
                <a:spcPts val="0"/>
              </a:spcAft>
              <a:defRPr/>
            </a:pPr>
            <a:r>
              <a:rPr lang="en-US" dirty="0" smtClean="0"/>
              <a:t>The </a:t>
            </a:r>
            <a:r>
              <a:rPr lang="en-US" dirty="0"/>
              <a:t>cross-sectional information </a:t>
            </a:r>
            <a:r>
              <a:rPr lang="en-US" dirty="0" smtClean="0"/>
              <a:t>reflected </a:t>
            </a:r>
            <a:r>
              <a:rPr lang="en-US" dirty="0"/>
              <a:t>the differences between </a:t>
            </a:r>
            <a:r>
              <a:rPr lang="en-US" dirty="0" smtClean="0"/>
              <a:t>subjects. The time-series (or </a:t>
            </a:r>
            <a:r>
              <a:rPr lang="en-US" dirty="0"/>
              <a:t>within-subject </a:t>
            </a:r>
            <a:r>
              <a:rPr lang="en-US" dirty="0" smtClean="0"/>
              <a:t>information) </a:t>
            </a:r>
            <a:r>
              <a:rPr lang="en-US" dirty="0"/>
              <a:t>reflected in the changes within subjects over time. </a:t>
            </a:r>
            <a:endParaRPr lang="en-US" dirty="0" smtClean="0"/>
          </a:p>
          <a:p>
            <a:pPr marL="274320" fontAlgn="auto">
              <a:spcAft>
                <a:spcPts val="0"/>
              </a:spcAft>
              <a:defRPr/>
            </a:pPr>
            <a:r>
              <a:rPr lang="en-US" dirty="0" smtClean="0"/>
              <a:t>Panel regression takes </a:t>
            </a:r>
            <a:r>
              <a:rPr lang="en-US" dirty="0"/>
              <a:t>advantage of these different types of information.</a:t>
            </a:r>
          </a:p>
          <a:p>
            <a:pPr marL="274320" fontAlgn="auto">
              <a:spcAft>
                <a:spcPts val="0"/>
              </a:spcAft>
              <a:defRPr/>
            </a:pPr>
            <a:r>
              <a:rPr lang="en-US" dirty="0"/>
              <a:t>While it is possible to use ordinary multiple regression techniques on panel data, </a:t>
            </a:r>
            <a:r>
              <a:rPr lang="en-US" dirty="0" smtClean="0"/>
              <a:t>the estimates </a:t>
            </a:r>
            <a:r>
              <a:rPr lang="en-US" dirty="0"/>
              <a:t>of </a:t>
            </a:r>
            <a:r>
              <a:rPr lang="en-US" dirty="0" smtClean="0"/>
              <a:t>coefficients may </a:t>
            </a:r>
            <a:r>
              <a:rPr lang="en-US" dirty="0"/>
              <a:t>be subject to omitted variable bias </a:t>
            </a:r>
            <a:endParaRPr lang="en-US" dirty="0" smtClean="0"/>
          </a:p>
          <a:p>
            <a:pPr marL="274320" fontAlgn="auto">
              <a:spcAft>
                <a:spcPts val="0"/>
              </a:spcAft>
              <a:defRPr/>
            </a:pPr>
            <a:r>
              <a:rPr lang="en-US" dirty="0" smtClean="0"/>
              <a:t>With </a:t>
            </a:r>
            <a:r>
              <a:rPr lang="en-US" dirty="0"/>
              <a:t>panel </a:t>
            </a:r>
            <a:r>
              <a:rPr lang="en-US" dirty="0" smtClean="0"/>
              <a:t>regression, </a:t>
            </a:r>
            <a:r>
              <a:rPr lang="en-US" dirty="0"/>
              <a:t>it is possible to control for some </a:t>
            </a:r>
            <a:r>
              <a:rPr lang="en-US" dirty="0" smtClean="0"/>
              <a:t>omitted </a:t>
            </a:r>
            <a:r>
              <a:rPr lang="en-US" dirty="0"/>
              <a:t>variables even without observing </a:t>
            </a:r>
            <a:r>
              <a:rPr lang="en-US" dirty="0" smtClean="0"/>
              <a:t>them. </a:t>
            </a:r>
            <a:r>
              <a:rPr lang="en-US" dirty="0"/>
              <a:t>B</a:t>
            </a:r>
            <a:r>
              <a:rPr lang="en-US" dirty="0" smtClean="0"/>
              <a:t>y </a:t>
            </a:r>
            <a:r>
              <a:rPr lang="en-US" dirty="0"/>
              <a:t>observing changes in the </a:t>
            </a:r>
            <a:r>
              <a:rPr lang="en-US" dirty="0" smtClean="0"/>
              <a:t>predictors over time, we can control </a:t>
            </a:r>
            <a:r>
              <a:rPr lang="en-US" dirty="0"/>
              <a:t>for omitted variables that differ between </a:t>
            </a:r>
            <a:r>
              <a:rPr lang="en-US" dirty="0" smtClean="0"/>
              <a:t>cases, </a:t>
            </a:r>
            <a:r>
              <a:rPr lang="en-US" dirty="0"/>
              <a:t>but are constant over time. </a:t>
            </a:r>
            <a:r>
              <a:rPr lang="en-US" dirty="0" smtClean="0"/>
              <a:t>We may also use </a:t>
            </a:r>
            <a:r>
              <a:rPr lang="en-US" dirty="0"/>
              <a:t>panel data to control for omitted variables that vary over </a:t>
            </a:r>
            <a:r>
              <a:rPr lang="en-US" dirty="0" smtClean="0"/>
              <a:t>time, </a:t>
            </a:r>
            <a:r>
              <a:rPr lang="en-US" dirty="0"/>
              <a:t>but are constant between </a:t>
            </a:r>
            <a:r>
              <a:rPr lang="en-US" dirty="0" smtClean="0"/>
              <a:t>subjects.</a:t>
            </a:r>
            <a:endParaRPr lang="en-US" dirty="0"/>
          </a:p>
        </p:txBody>
      </p:sp>
    </p:spTree>
    <p:extLst>
      <p:ext uri="{BB962C8B-B14F-4D97-AF65-F5344CB8AC3E}">
        <p14:creationId xmlns:p14="http://schemas.microsoft.com/office/powerpoint/2010/main" val="328309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4000" dirty="0" smtClean="0">
                <a:latin typeface="+mj-lt"/>
              </a:rPr>
              <a:t>PANEL DATA STRUCTURE</a:t>
            </a:r>
            <a:endParaRPr lang="en-US" sz="4000" dirty="0">
              <a:latin typeface="+mj-lt"/>
            </a:endParaRPr>
          </a:p>
        </p:txBody>
      </p:sp>
      <p:graphicFrame>
        <p:nvGraphicFramePr>
          <p:cNvPr id="4" name="Table 3"/>
          <p:cNvGraphicFramePr>
            <a:graphicFrameLocks noGrp="1"/>
          </p:cNvGraphicFramePr>
          <p:nvPr>
            <p:extLst/>
          </p:nvPr>
        </p:nvGraphicFramePr>
        <p:xfrm>
          <a:off x="1370012" y="1524000"/>
          <a:ext cx="8125885" cy="4820920"/>
        </p:xfrm>
        <a:graphic>
          <a:graphicData uri="http://schemas.openxmlformats.org/drawingml/2006/table">
            <a:tbl>
              <a:tblPr firstRow="1" bandRow="1">
                <a:tableStyleId>{073A0DAA-6AF3-43AB-8588-CEC1D06C72B9}</a:tableStyleId>
              </a:tblPr>
              <a:tblGrid>
                <a:gridCol w="1625177"/>
                <a:gridCol w="1625177"/>
                <a:gridCol w="1625177"/>
                <a:gridCol w="1625177"/>
                <a:gridCol w="1625177"/>
              </a:tblGrid>
              <a:tr h="370840">
                <a:tc>
                  <a:txBody>
                    <a:bodyPr/>
                    <a:lstStyle/>
                    <a:p>
                      <a:r>
                        <a:rPr lang="en-US" dirty="0" smtClean="0"/>
                        <a:t>Country</a:t>
                      </a:r>
                      <a:endParaRPr lang="en-US" dirty="0"/>
                    </a:p>
                  </a:txBody>
                  <a:tcPr/>
                </a:tc>
                <a:tc>
                  <a:txBody>
                    <a:bodyPr/>
                    <a:lstStyle/>
                    <a:p>
                      <a:r>
                        <a:rPr lang="en-US" dirty="0" smtClean="0"/>
                        <a:t>Year</a:t>
                      </a:r>
                      <a:endParaRPr lang="en-US" dirty="0"/>
                    </a:p>
                  </a:txBody>
                  <a:tcPr/>
                </a:tc>
                <a:tc>
                  <a:txBody>
                    <a:bodyPr/>
                    <a:lstStyle/>
                    <a:p>
                      <a:r>
                        <a:rPr lang="en-US" dirty="0" smtClean="0"/>
                        <a:t>Indicator</a:t>
                      </a:r>
                      <a:r>
                        <a:rPr lang="en-US" baseline="0" dirty="0" smtClean="0"/>
                        <a:t> 1</a:t>
                      </a:r>
                      <a:endParaRPr lang="en-US" dirty="0"/>
                    </a:p>
                  </a:txBody>
                  <a:tcPr/>
                </a:tc>
                <a:tc>
                  <a:txBody>
                    <a:bodyPr/>
                    <a:lstStyle/>
                    <a:p>
                      <a:r>
                        <a:rPr lang="en-US" dirty="0" smtClean="0"/>
                        <a:t>Indicator 2</a:t>
                      </a:r>
                      <a:endParaRPr lang="en-US" dirty="0"/>
                    </a:p>
                  </a:txBody>
                  <a:tcPr/>
                </a:tc>
                <a:tc>
                  <a:txBody>
                    <a:bodyPr/>
                    <a:lstStyle/>
                    <a:p>
                      <a:r>
                        <a:rPr lang="en-US" dirty="0" smtClean="0"/>
                        <a:t>Indicator 3</a:t>
                      </a:r>
                      <a:endParaRPr lang="en-US" dirty="0"/>
                    </a:p>
                  </a:txBody>
                  <a:tcPr/>
                </a:tc>
              </a:tr>
              <a:tr h="370840">
                <a:tc>
                  <a:txBody>
                    <a:bodyPr/>
                    <a:lstStyle/>
                    <a:p>
                      <a:r>
                        <a:rPr lang="en-US" dirty="0" smtClean="0"/>
                        <a:t>Albania</a:t>
                      </a:r>
                      <a:endParaRPr lang="en-US" dirty="0"/>
                    </a:p>
                  </a:txBody>
                  <a:tcPr/>
                </a:tc>
                <a:tc>
                  <a:txBody>
                    <a:bodyPr/>
                    <a:lstStyle/>
                    <a:p>
                      <a:r>
                        <a:rPr lang="en-US" dirty="0" smtClean="0"/>
                        <a:t>1960</a:t>
                      </a:r>
                      <a:endParaRPr lang="en-US" dirty="0"/>
                    </a:p>
                  </a:txBody>
                  <a:tcPr/>
                </a:tc>
                <a:tc>
                  <a:txBody>
                    <a:bodyPr/>
                    <a:lstStyle/>
                    <a:p>
                      <a:r>
                        <a:rPr lang="en-US" dirty="0" smtClean="0"/>
                        <a:t> 46.23</a:t>
                      </a:r>
                      <a:endParaRPr lang="en-US" dirty="0"/>
                    </a:p>
                  </a:txBody>
                  <a:tcPr/>
                </a:tc>
                <a:tc>
                  <a:txBody>
                    <a:bodyPr/>
                    <a:lstStyle/>
                    <a:p>
                      <a:r>
                        <a:rPr lang="en-US" dirty="0" smtClean="0"/>
                        <a:t>12</a:t>
                      </a:r>
                      <a:endParaRPr lang="en-US" dirty="0"/>
                    </a:p>
                  </a:txBody>
                  <a:tcPr/>
                </a:tc>
                <a:tc>
                  <a:txBody>
                    <a:bodyPr/>
                    <a:lstStyle/>
                    <a:p>
                      <a:r>
                        <a:rPr lang="en-US" dirty="0" smtClean="0"/>
                        <a:t>125.0</a:t>
                      </a:r>
                      <a:endParaRPr lang="en-US" dirty="0"/>
                    </a:p>
                  </a:txBody>
                  <a:tcPr/>
                </a:tc>
              </a:tr>
              <a:tr h="370840">
                <a:tc>
                  <a:txBody>
                    <a:bodyPr/>
                    <a:lstStyle/>
                    <a:p>
                      <a:r>
                        <a:rPr lang="en-US" dirty="0" smtClean="0"/>
                        <a:t>Albania</a:t>
                      </a:r>
                      <a:endParaRPr lang="en-US" dirty="0"/>
                    </a:p>
                  </a:txBody>
                  <a:tcPr/>
                </a:tc>
                <a:tc>
                  <a:txBody>
                    <a:bodyPr/>
                    <a:lstStyle/>
                    <a:p>
                      <a:r>
                        <a:rPr lang="en-US" dirty="0" smtClean="0"/>
                        <a:t>1961</a:t>
                      </a:r>
                      <a:endParaRPr lang="en-US" dirty="0"/>
                    </a:p>
                  </a:txBody>
                  <a:tcPr/>
                </a:tc>
                <a:tc>
                  <a:txBody>
                    <a:bodyPr/>
                    <a:lstStyle/>
                    <a:p>
                      <a:r>
                        <a:rPr lang="en-US" baseline="0" dirty="0" smtClean="0"/>
                        <a:t> 48.10</a:t>
                      </a:r>
                      <a:endParaRPr lang="en-US" dirty="0"/>
                    </a:p>
                  </a:txBody>
                  <a:tcPr/>
                </a:tc>
                <a:tc>
                  <a:txBody>
                    <a:bodyPr/>
                    <a:lstStyle/>
                    <a:p>
                      <a:r>
                        <a:rPr lang="en-US" dirty="0" smtClean="0"/>
                        <a:t>14</a:t>
                      </a:r>
                      <a:endParaRPr lang="en-US" dirty="0"/>
                    </a:p>
                  </a:txBody>
                  <a:tcPr/>
                </a:tc>
                <a:tc>
                  <a:txBody>
                    <a:bodyPr/>
                    <a:lstStyle/>
                    <a:p>
                      <a:r>
                        <a:rPr lang="en-US" dirty="0" smtClean="0"/>
                        <a:t>145.6</a:t>
                      </a:r>
                      <a:endParaRPr lang="en-US" dirty="0"/>
                    </a:p>
                  </a:txBody>
                  <a:tcPr/>
                </a:tc>
              </a:tr>
              <a:tr h="370840">
                <a:tc>
                  <a:txBody>
                    <a:bodyPr/>
                    <a:lstStyle/>
                    <a:p>
                      <a:r>
                        <a:rPr lang="en-US" dirty="0" smtClean="0"/>
                        <a:t>Albania</a:t>
                      </a:r>
                      <a:endParaRPr lang="en-US" dirty="0"/>
                    </a:p>
                  </a:txBody>
                  <a:tcPr/>
                </a:tc>
                <a:tc>
                  <a:txBody>
                    <a:bodyPr/>
                    <a:lstStyle/>
                    <a:p>
                      <a:r>
                        <a:rPr lang="en-US" dirty="0" smtClean="0"/>
                        <a:t>1962</a:t>
                      </a:r>
                      <a:endParaRPr lang="en-US" dirty="0"/>
                    </a:p>
                  </a:txBody>
                  <a:tcPr/>
                </a:tc>
                <a:tc>
                  <a:txBody>
                    <a:bodyPr/>
                    <a:lstStyle/>
                    <a:p>
                      <a:r>
                        <a:rPr lang="en-US" dirty="0" smtClean="0"/>
                        <a:t> 50.98</a:t>
                      </a:r>
                      <a:endParaRPr lang="en-US" dirty="0"/>
                    </a:p>
                  </a:txBody>
                  <a:tcPr/>
                </a:tc>
                <a:tc>
                  <a:txBody>
                    <a:bodyPr/>
                    <a:lstStyle/>
                    <a:p>
                      <a:r>
                        <a:rPr lang="en-US" dirty="0" smtClean="0"/>
                        <a:t>15</a:t>
                      </a:r>
                      <a:endParaRPr lang="en-US" dirty="0"/>
                    </a:p>
                  </a:txBody>
                  <a:tcPr/>
                </a:tc>
                <a:tc>
                  <a:txBody>
                    <a:bodyPr/>
                    <a:lstStyle/>
                    <a:p>
                      <a:r>
                        <a:rPr lang="en-US" dirty="0" smtClean="0"/>
                        <a:t>150.9</a:t>
                      </a:r>
                      <a:endParaRPr lang="en-US" dirty="0"/>
                    </a:p>
                  </a:txBody>
                  <a:tcPr/>
                </a:tc>
              </a:tr>
              <a:tr h="370840">
                <a:tc>
                  <a:txBody>
                    <a:bodyPr/>
                    <a:lstStyle/>
                    <a:p>
                      <a:r>
                        <a:rPr lang="en-US" dirty="0" smtClean="0"/>
                        <a:t>Albania</a:t>
                      </a:r>
                      <a:endParaRPr lang="en-US" dirty="0"/>
                    </a:p>
                  </a:txBody>
                  <a:tcPr/>
                </a:tc>
                <a:tc>
                  <a:txBody>
                    <a:bodyPr/>
                    <a:lstStyle/>
                    <a:p>
                      <a:r>
                        <a:rPr lang="en-US" dirty="0" smtClean="0"/>
                        <a:t>1963</a:t>
                      </a:r>
                      <a:endParaRPr lang="en-US" dirty="0"/>
                    </a:p>
                  </a:txBody>
                  <a:tcPr/>
                </a:tc>
                <a:tc>
                  <a:txBody>
                    <a:bodyPr/>
                    <a:lstStyle/>
                    <a:p>
                      <a:r>
                        <a:rPr lang="en-US" dirty="0" smtClean="0"/>
                        <a:t> 61.00</a:t>
                      </a:r>
                      <a:endParaRPr lang="en-US" dirty="0"/>
                    </a:p>
                  </a:txBody>
                  <a:tcPr/>
                </a:tc>
                <a:tc>
                  <a:txBody>
                    <a:bodyPr/>
                    <a:lstStyle/>
                    <a:p>
                      <a:r>
                        <a:rPr lang="en-US" dirty="0" smtClean="0"/>
                        <a:t>14</a:t>
                      </a:r>
                      <a:endParaRPr lang="en-US" dirty="0"/>
                    </a:p>
                  </a:txBody>
                  <a:tcPr/>
                </a:tc>
                <a:tc>
                  <a:txBody>
                    <a:bodyPr/>
                    <a:lstStyle/>
                    <a:p>
                      <a:r>
                        <a:rPr lang="en-US" dirty="0" smtClean="0"/>
                        <a:t>150.8</a:t>
                      </a:r>
                      <a:endParaRPr lang="en-US" dirty="0"/>
                    </a:p>
                  </a:txBody>
                  <a:tcPr/>
                </a:tc>
              </a:tr>
              <a:tr h="370840">
                <a:tc>
                  <a:txBody>
                    <a:bodyPr/>
                    <a:lstStyle/>
                    <a:p>
                      <a:r>
                        <a:rPr lang="en-US" dirty="0" smtClean="0"/>
                        <a:t>Bangladesh</a:t>
                      </a:r>
                      <a:endParaRPr lang="en-US" dirty="0"/>
                    </a:p>
                  </a:txBody>
                  <a:tcPr/>
                </a:tc>
                <a:tc>
                  <a:txBody>
                    <a:bodyPr/>
                    <a:lstStyle/>
                    <a:p>
                      <a:r>
                        <a:rPr lang="en-US" dirty="0" smtClean="0"/>
                        <a:t>1960</a:t>
                      </a:r>
                      <a:endParaRPr lang="en-US" dirty="0"/>
                    </a:p>
                  </a:txBody>
                  <a:tcPr/>
                </a:tc>
                <a:tc>
                  <a:txBody>
                    <a:bodyPr/>
                    <a:lstStyle/>
                    <a:p>
                      <a:r>
                        <a:rPr lang="en-US" dirty="0" smtClean="0"/>
                        <a:t> 72.36</a:t>
                      </a:r>
                      <a:endParaRPr lang="en-US" dirty="0"/>
                    </a:p>
                  </a:txBody>
                  <a:tcPr/>
                </a:tc>
                <a:tc>
                  <a:txBody>
                    <a:bodyPr/>
                    <a:lstStyle/>
                    <a:p>
                      <a:r>
                        <a:rPr lang="en-US" dirty="0" smtClean="0"/>
                        <a:t>32</a:t>
                      </a:r>
                      <a:endParaRPr lang="en-US" dirty="0"/>
                    </a:p>
                  </a:txBody>
                  <a:tcPr/>
                </a:tc>
                <a:tc>
                  <a:txBody>
                    <a:bodyPr/>
                    <a:lstStyle/>
                    <a:p>
                      <a:r>
                        <a:rPr lang="en-US" dirty="0" smtClean="0"/>
                        <a:t>67.9</a:t>
                      </a:r>
                      <a:endParaRPr lang="en-US" dirty="0"/>
                    </a:p>
                  </a:txBody>
                  <a:tcPr/>
                </a:tc>
              </a:tr>
              <a:tr h="370840">
                <a:tc>
                  <a:txBody>
                    <a:bodyPr/>
                    <a:lstStyle/>
                    <a:p>
                      <a:r>
                        <a:rPr lang="en-US" dirty="0" smtClean="0"/>
                        <a:t>Bangladesh</a:t>
                      </a:r>
                      <a:endParaRPr lang="en-US" dirty="0"/>
                    </a:p>
                  </a:txBody>
                  <a:tcPr/>
                </a:tc>
                <a:tc>
                  <a:txBody>
                    <a:bodyPr/>
                    <a:lstStyle/>
                    <a:p>
                      <a:r>
                        <a:rPr lang="en-US" dirty="0" smtClean="0"/>
                        <a:t>1961</a:t>
                      </a:r>
                      <a:endParaRPr lang="en-US" dirty="0"/>
                    </a:p>
                  </a:txBody>
                  <a:tcPr/>
                </a:tc>
                <a:tc>
                  <a:txBody>
                    <a:bodyPr/>
                    <a:lstStyle/>
                    <a:p>
                      <a:r>
                        <a:rPr lang="en-US" dirty="0" smtClean="0"/>
                        <a:t> 75.19</a:t>
                      </a:r>
                      <a:endParaRPr lang="en-US" dirty="0"/>
                    </a:p>
                  </a:txBody>
                  <a:tcPr/>
                </a:tc>
                <a:tc>
                  <a:txBody>
                    <a:bodyPr/>
                    <a:lstStyle/>
                    <a:p>
                      <a:r>
                        <a:rPr lang="en-US" dirty="0" smtClean="0"/>
                        <a:t>34</a:t>
                      </a:r>
                      <a:endParaRPr lang="en-US" dirty="0"/>
                    </a:p>
                  </a:txBody>
                  <a:tcPr/>
                </a:tc>
                <a:tc>
                  <a:txBody>
                    <a:bodyPr/>
                    <a:lstStyle/>
                    <a:p>
                      <a:r>
                        <a:rPr lang="en-US" dirty="0" smtClean="0"/>
                        <a:t>68.7</a:t>
                      </a:r>
                      <a:endParaRPr lang="en-US" dirty="0"/>
                    </a:p>
                  </a:txBody>
                  <a:tcPr/>
                </a:tc>
              </a:tr>
              <a:tr h="370840">
                <a:tc>
                  <a:txBody>
                    <a:bodyPr/>
                    <a:lstStyle/>
                    <a:p>
                      <a:r>
                        <a:rPr lang="en-US" dirty="0" smtClean="0"/>
                        <a:t>Bangladesh</a:t>
                      </a:r>
                      <a:endParaRPr lang="en-US" dirty="0"/>
                    </a:p>
                  </a:txBody>
                  <a:tcPr/>
                </a:tc>
                <a:tc>
                  <a:txBody>
                    <a:bodyPr/>
                    <a:lstStyle/>
                    <a:p>
                      <a:r>
                        <a:rPr lang="en-US" dirty="0" smtClean="0"/>
                        <a:t>1962</a:t>
                      </a:r>
                      <a:endParaRPr lang="en-US" dirty="0"/>
                    </a:p>
                  </a:txBody>
                  <a:tcPr/>
                </a:tc>
                <a:tc>
                  <a:txBody>
                    <a:bodyPr/>
                    <a:lstStyle/>
                    <a:p>
                      <a:r>
                        <a:rPr lang="en-US" dirty="0" smtClean="0"/>
                        <a:t> 76.72</a:t>
                      </a:r>
                      <a:endParaRPr lang="en-US" dirty="0"/>
                    </a:p>
                  </a:txBody>
                  <a:tcPr/>
                </a:tc>
                <a:tc>
                  <a:txBody>
                    <a:bodyPr/>
                    <a:lstStyle/>
                    <a:p>
                      <a:r>
                        <a:rPr lang="en-US" dirty="0" smtClean="0"/>
                        <a:t>35</a:t>
                      </a:r>
                      <a:endParaRPr lang="en-US" dirty="0"/>
                    </a:p>
                  </a:txBody>
                  <a:tcPr/>
                </a:tc>
                <a:tc>
                  <a:txBody>
                    <a:bodyPr/>
                    <a:lstStyle/>
                    <a:p>
                      <a:r>
                        <a:rPr lang="en-US" dirty="0" smtClean="0"/>
                        <a:t>60.2</a:t>
                      </a:r>
                      <a:endParaRPr lang="en-US" dirty="0"/>
                    </a:p>
                  </a:txBody>
                  <a:tcPr/>
                </a:tc>
              </a:tr>
              <a:tr h="370840">
                <a:tc>
                  <a:txBody>
                    <a:bodyPr/>
                    <a:lstStyle/>
                    <a:p>
                      <a:r>
                        <a:rPr lang="en-US" dirty="0" smtClean="0"/>
                        <a:t>Bangladesh</a:t>
                      </a:r>
                      <a:endParaRPr lang="en-US" dirty="0"/>
                    </a:p>
                  </a:txBody>
                  <a:tcPr/>
                </a:tc>
                <a:tc>
                  <a:txBody>
                    <a:bodyPr/>
                    <a:lstStyle/>
                    <a:p>
                      <a:r>
                        <a:rPr lang="en-US" dirty="0" smtClean="0"/>
                        <a:t>1963</a:t>
                      </a:r>
                      <a:endParaRPr lang="en-US" dirty="0"/>
                    </a:p>
                  </a:txBody>
                  <a:tcPr/>
                </a:tc>
                <a:tc>
                  <a:txBody>
                    <a:bodyPr/>
                    <a:lstStyle/>
                    <a:p>
                      <a:r>
                        <a:rPr lang="en-US" dirty="0" smtClean="0"/>
                        <a:t> 76.98</a:t>
                      </a:r>
                      <a:endParaRPr lang="en-US" dirty="0"/>
                    </a:p>
                  </a:txBody>
                  <a:tcPr/>
                </a:tc>
                <a:tc>
                  <a:txBody>
                    <a:bodyPr/>
                    <a:lstStyle/>
                    <a:p>
                      <a:r>
                        <a:rPr lang="en-US" dirty="0" smtClean="0"/>
                        <a:t>30</a:t>
                      </a:r>
                      <a:endParaRPr lang="en-US" dirty="0"/>
                    </a:p>
                  </a:txBody>
                  <a:tcPr/>
                </a:tc>
                <a:tc>
                  <a:txBody>
                    <a:bodyPr/>
                    <a:lstStyle/>
                    <a:p>
                      <a:r>
                        <a:rPr lang="en-US" dirty="0" smtClean="0"/>
                        <a:t>59.3</a:t>
                      </a:r>
                      <a:endParaRPr lang="en-US" dirty="0"/>
                    </a:p>
                  </a:txBody>
                  <a:tcPr/>
                </a:tc>
              </a:tr>
              <a:tr h="370840">
                <a:tc>
                  <a:txBody>
                    <a:bodyPr/>
                    <a:lstStyle/>
                    <a:p>
                      <a:r>
                        <a:rPr lang="en-US" dirty="0" smtClean="0"/>
                        <a:t>Vietnam</a:t>
                      </a:r>
                      <a:endParaRPr lang="en-US" dirty="0"/>
                    </a:p>
                  </a:txBody>
                  <a:tcPr/>
                </a:tc>
                <a:tc>
                  <a:txBody>
                    <a:bodyPr/>
                    <a:lstStyle/>
                    <a:p>
                      <a:r>
                        <a:rPr lang="en-US" dirty="0" smtClean="0"/>
                        <a:t>1960</a:t>
                      </a:r>
                      <a:endParaRPr lang="en-US" dirty="0"/>
                    </a:p>
                  </a:txBody>
                  <a:tcPr/>
                </a:tc>
                <a:tc>
                  <a:txBody>
                    <a:bodyPr/>
                    <a:lstStyle/>
                    <a:p>
                      <a:r>
                        <a:rPr lang="en-US" dirty="0" smtClean="0"/>
                        <a:t> 12.38</a:t>
                      </a:r>
                      <a:endParaRPr lang="en-US" dirty="0"/>
                    </a:p>
                  </a:txBody>
                  <a:tcPr/>
                </a:tc>
                <a:tc>
                  <a:txBody>
                    <a:bodyPr/>
                    <a:lstStyle/>
                    <a:p>
                      <a:r>
                        <a:rPr lang="en-US" dirty="0" smtClean="0"/>
                        <a:t>41</a:t>
                      </a:r>
                      <a:endParaRPr lang="en-US" dirty="0"/>
                    </a:p>
                  </a:txBody>
                  <a:tcPr/>
                </a:tc>
                <a:tc>
                  <a:txBody>
                    <a:bodyPr/>
                    <a:lstStyle/>
                    <a:p>
                      <a:r>
                        <a:rPr lang="en-US" dirty="0" smtClean="0"/>
                        <a:t>103.6</a:t>
                      </a:r>
                      <a:endParaRPr lang="en-US" dirty="0"/>
                    </a:p>
                  </a:txBody>
                  <a:tcPr/>
                </a:tc>
              </a:tr>
              <a:tr h="370840">
                <a:tc>
                  <a:txBody>
                    <a:bodyPr/>
                    <a:lstStyle/>
                    <a:p>
                      <a:r>
                        <a:rPr lang="en-US" dirty="0" smtClean="0"/>
                        <a:t>Vietnam</a:t>
                      </a:r>
                      <a:endParaRPr lang="en-US" dirty="0"/>
                    </a:p>
                  </a:txBody>
                  <a:tcPr/>
                </a:tc>
                <a:tc>
                  <a:txBody>
                    <a:bodyPr/>
                    <a:lstStyle/>
                    <a:p>
                      <a:r>
                        <a:rPr lang="en-US" dirty="0" smtClean="0"/>
                        <a:t>1961</a:t>
                      </a:r>
                      <a:endParaRPr lang="en-US" dirty="0"/>
                    </a:p>
                  </a:txBody>
                  <a:tcPr/>
                </a:tc>
                <a:tc>
                  <a:txBody>
                    <a:bodyPr/>
                    <a:lstStyle/>
                    <a:p>
                      <a:r>
                        <a:rPr lang="en-US" dirty="0" smtClean="0"/>
                        <a:t> 12.98</a:t>
                      </a:r>
                      <a:endParaRPr lang="en-US" dirty="0"/>
                    </a:p>
                  </a:txBody>
                  <a:tcPr/>
                </a:tc>
                <a:tc>
                  <a:txBody>
                    <a:bodyPr/>
                    <a:lstStyle/>
                    <a:p>
                      <a:r>
                        <a:rPr lang="en-US" dirty="0" smtClean="0"/>
                        <a:t>40</a:t>
                      </a:r>
                      <a:endParaRPr lang="en-US" dirty="0"/>
                    </a:p>
                  </a:txBody>
                  <a:tcPr/>
                </a:tc>
                <a:tc>
                  <a:txBody>
                    <a:bodyPr/>
                    <a:lstStyle/>
                    <a:p>
                      <a:r>
                        <a:rPr lang="en-US" dirty="0" smtClean="0"/>
                        <a:t>104.7</a:t>
                      </a:r>
                      <a:endParaRPr lang="en-US" dirty="0"/>
                    </a:p>
                  </a:txBody>
                  <a:tcPr/>
                </a:tc>
              </a:tr>
              <a:tr h="370840">
                <a:tc>
                  <a:txBody>
                    <a:bodyPr/>
                    <a:lstStyle/>
                    <a:p>
                      <a:r>
                        <a:rPr lang="en-US" dirty="0" smtClean="0"/>
                        <a:t>Vietnam</a:t>
                      </a:r>
                      <a:endParaRPr lang="en-US" dirty="0"/>
                    </a:p>
                  </a:txBody>
                  <a:tcPr/>
                </a:tc>
                <a:tc>
                  <a:txBody>
                    <a:bodyPr/>
                    <a:lstStyle/>
                    <a:p>
                      <a:r>
                        <a:rPr lang="en-US" dirty="0" smtClean="0"/>
                        <a:t>1962</a:t>
                      </a:r>
                      <a:endParaRPr lang="en-US" dirty="0"/>
                    </a:p>
                  </a:txBody>
                  <a:tcPr/>
                </a:tc>
                <a:tc>
                  <a:txBody>
                    <a:bodyPr/>
                    <a:lstStyle/>
                    <a:p>
                      <a:r>
                        <a:rPr lang="en-US" dirty="0" smtClean="0"/>
                        <a:t> 10.05</a:t>
                      </a:r>
                      <a:endParaRPr lang="en-US" dirty="0"/>
                    </a:p>
                  </a:txBody>
                  <a:tcPr/>
                </a:tc>
                <a:tc>
                  <a:txBody>
                    <a:bodyPr/>
                    <a:lstStyle/>
                    <a:p>
                      <a:r>
                        <a:rPr lang="en-US" dirty="0" smtClean="0"/>
                        <a:t>39</a:t>
                      </a:r>
                      <a:endParaRPr lang="en-US" dirty="0"/>
                    </a:p>
                  </a:txBody>
                  <a:tcPr/>
                </a:tc>
                <a:tc>
                  <a:txBody>
                    <a:bodyPr/>
                    <a:lstStyle/>
                    <a:p>
                      <a:r>
                        <a:rPr lang="en-US" dirty="0" smtClean="0"/>
                        <a:t>109.8</a:t>
                      </a:r>
                      <a:endParaRPr lang="en-US" dirty="0"/>
                    </a:p>
                  </a:txBody>
                  <a:tcPr/>
                </a:tc>
              </a:tr>
              <a:tr h="370840">
                <a:tc>
                  <a:txBody>
                    <a:bodyPr/>
                    <a:lstStyle/>
                    <a:p>
                      <a:r>
                        <a:rPr lang="en-US" dirty="0" smtClean="0"/>
                        <a:t>Vietnam</a:t>
                      </a:r>
                      <a:endParaRPr lang="en-US" dirty="0"/>
                    </a:p>
                  </a:txBody>
                  <a:tcPr/>
                </a:tc>
                <a:tc>
                  <a:txBody>
                    <a:bodyPr/>
                    <a:lstStyle/>
                    <a:p>
                      <a:r>
                        <a:rPr lang="en-US" dirty="0" smtClean="0"/>
                        <a:t>1963</a:t>
                      </a:r>
                      <a:endParaRPr lang="en-US" dirty="0"/>
                    </a:p>
                  </a:txBody>
                  <a:tcPr/>
                </a:tc>
                <a:tc>
                  <a:txBody>
                    <a:bodyPr/>
                    <a:lstStyle/>
                    <a:p>
                      <a:r>
                        <a:rPr lang="en-US" dirty="0" smtClean="0"/>
                        <a:t> 8.67</a:t>
                      </a:r>
                      <a:endParaRPr lang="en-US" dirty="0"/>
                    </a:p>
                  </a:txBody>
                  <a:tcPr/>
                </a:tc>
                <a:tc>
                  <a:txBody>
                    <a:bodyPr/>
                    <a:lstStyle/>
                    <a:p>
                      <a:r>
                        <a:rPr lang="en-US" dirty="0" smtClean="0"/>
                        <a:t>38</a:t>
                      </a:r>
                      <a:endParaRPr lang="en-US" dirty="0"/>
                    </a:p>
                  </a:txBody>
                  <a:tcPr/>
                </a:tc>
                <a:tc>
                  <a:txBody>
                    <a:bodyPr/>
                    <a:lstStyle/>
                    <a:p>
                      <a:r>
                        <a:rPr lang="en-US" dirty="0" smtClean="0"/>
                        <a:t>120.3</a:t>
                      </a:r>
                      <a:endParaRPr lang="en-US" dirty="0"/>
                    </a:p>
                  </a:txBody>
                  <a:tcPr/>
                </a:tc>
              </a:tr>
            </a:tbl>
          </a:graphicData>
        </a:graphic>
      </p:graphicFrame>
    </p:spTree>
    <p:extLst>
      <p:ext uri="{BB962C8B-B14F-4D97-AF65-F5344CB8AC3E}">
        <p14:creationId xmlns:p14="http://schemas.microsoft.com/office/powerpoint/2010/main" val="355133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3429000"/>
            <a:ext cx="9753600" cy="2362200"/>
          </a:xfrm>
        </p:spPr>
        <p:txBody>
          <a:bodyPr/>
          <a:lstStyle/>
          <a:p>
            <a:pPr fontAlgn="auto">
              <a:spcAft>
                <a:spcPts val="0"/>
              </a:spcAft>
              <a:defRPr/>
            </a:pPr>
            <a:r>
              <a:rPr lang="en-US" dirty="0">
                <a:solidFill>
                  <a:schemeClr val="tx1">
                    <a:lumMod val="50000"/>
                  </a:schemeClr>
                </a:solidFill>
              </a:rPr>
              <a:t>Exploratory analysis of </a:t>
            </a:r>
            <a:r>
              <a:rPr lang="en-US" dirty="0" smtClean="0">
                <a:solidFill>
                  <a:schemeClr val="tx1">
                    <a:lumMod val="50000"/>
                  </a:schemeClr>
                </a:solidFill>
              </a:rPr>
              <a:t>Tuberculosis Incidence</a:t>
            </a:r>
            <a:endParaRPr lang="en-US" dirty="0">
              <a:solidFill>
                <a:schemeClr val="tx1">
                  <a:lumMod val="50000"/>
                </a:schemeClr>
              </a:solidFill>
            </a:endParaRPr>
          </a:p>
        </p:txBody>
      </p:sp>
      <p:sp>
        <p:nvSpPr>
          <p:cNvPr id="13315" name="Text Placeholder 3"/>
          <p:cNvSpPr>
            <a:spLocks noGrp="1"/>
          </p:cNvSpPr>
          <p:nvPr>
            <p:ph type="body" idx="1"/>
          </p:nvPr>
        </p:nvSpPr>
        <p:spPr>
          <a:xfrm>
            <a:off x="1212850" y="685800"/>
            <a:ext cx="7853363" cy="1143000"/>
          </a:xfrm>
        </p:spPr>
        <p:txBody>
          <a:bodyPr/>
          <a:lstStyle/>
          <a:p>
            <a:pPr>
              <a:spcBef>
                <a:spcPct val="0"/>
              </a:spcBef>
            </a:pPr>
            <a:r>
              <a:rPr lang="en-US" altLang="en-US" smtClean="0"/>
              <a:t>TB Incidence ~ Foreign Aid</a:t>
            </a:r>
          </a:p>
        </p:txBody>
      </p:sp>
    </p:spTree>
    <p:extLst>
      <p:ext uri="{BB962C8B-B14F-4D97-AF65-F5344CB8AC3E}">
        <p14:creationId xmlns:p14="http://schemas.microsoft.com/office/powerpoint/2010/main" val="46352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1">
                    <a:lumMod val="50000"/>
                  </a:schemeClr>
                </a:solidFill>
              </a:rPr>
              <a:t>Modeling by Country</a:t>
            </a:r>
            <a:endParaRPr lang="en-US" dirty="0">
              <a:solidFill>
                <a:schemeClr val="tx1">
                  <a:lumMod val="50000"/>
                </a:schemeClr>
              </a:solidFill>
            </a:endParaRPr>
          </a:p>
        </p:txBody>
      </p:sp>
      <p:sp>
        <p:nvSpPr>
          <p:cNvPr id="3" name="Content Placeholder 2"/>
          <p:cNvSpPr>
            <a:spLocks noGrp="1"/>
          </p:cNvSpPr>
          <p:nvPr>
            <p:ph idx="1"/>
          </p:nvPr>
        </p:nvSpPr>
        <p:spPr/>
        <p:txBody>
          <a:bodyPr rtlCol="0">
            <a:normAutofit fontScale="85000" lnSpcReduction="20000"/>
          </a:bodyPr>
          <a:lstStyle/>
          <a:p>
            <a:pPr marL="274320" fontAlgn="auto">
              <a:spcAft>
                <a:spcPts val="0"/>
              </a:spcAft>
              <a:defRPr/>
            </a:pPr>
            <a:r>
              <a:rPr lang="en-US" dirty="0"/>
              <a:t>As a first step, we can just simply model Tuberculosis as a function of country. We can do this by using country as a categorical variable, and creating 49 dummy variables for our data</a:t>
            </a:r>
            <a:r>
              <a:rPr lang="en-US" dirty="0" smtClean="0"/>
              <a:t>.</a:t>
            </a:r>
            <a:endParaRPr lang="en-US" dirty="0"/>
          </a:p>
          <a:p>
            <a:pPr marL="45720" indent="0" fontAlgn="auto">
              <a:spcAft>
                <a:spcPts val="0"/>
              </a:spcAft>
              <a:buFont typeface="Arial" panose="020B0604020202020204" pitchFamily="34" charset="0"/>
              <a:buNone/>
              <a:defRPr/>
            </a:pPr>
            <a:r>
              <a:rPr lang="en-US" dirty="0"/>
              <a:t>This </a:t>
            </a:r>
            <a:r>
              <a:rPr lang="en-US" dirty="0" smtClean="0"/>
              <a:t>method </a:t>
            </a:r>
            <a:r>
              <a:rPr lang="en-US" dirty="0"/>
              <a:t>on its own is the same as an analysis of variance (ANOVA). In ANOVA, the central question is whether or not the means of different group are significantly different from </a:t>
            </a:r>
            <a:r>
              <a:rPr lang="en-US" dirty="0" smtClean="0"/>
              <a:t>each other</a:t>
            </a:r>
            <a:r>
              <a:rPr lang="en-US" dirty="0"/>
              <a:t>. In a linear regression, we can look at p-values of each dummy variable to decide the significance</a:t>
            </a:r>
          </a:p>
          <a:p>
            <a:pPr marL="274320" fontAlgn="auto">
              <a:spcAft>
                <a:spcPts val="0"/>
              </a:spcAft>
              <a:defRPr/>
            </a:pPr>
            <a:endParaRPr lang="en-US" dirty="0"/>
          </a:p>
          <a:p>
            <a:pPr marL="274320" fontAlgn="auto">
              <a:spcAft>
                <a:spcPts val="0"/>
              </a:spcAft>
              <a:defRPr/>
            </a:pPr>
            <a:r>
              <a:rPr lang="en-US" dirty="0" smtClean="0"/>
              <a:t>ICC</a:t>
            </a:r>
            <a:endParaRPr lang="en-US" dirty="0"/>
          </a:p>
          <a:p>
            <a:pPr marL="45720" indent="0" fontAlgn="auto">
              <a:spcAft>
                <a:spcPts val="0"/>
              </a:spcAft>
              <a:buFont typeface="Arial" panose="020B0604020202020204" pitchFamily="34" charset="0"/>
              <a:buNone/>
              <a:defRPr/>
            </a:pPr>
            <a:r>
              <a:rPr lang="en-US" dirty="0"/>
              <a:t>The ICC, or Intra-class correlation coefficient, is the ratio of the variance in y due to the fixed effects to the total variance in y. </a:t>
            </a:r>
            <a:endParaRPr lang="en-US" dirty="0" smtClean="0"/>
          </a:p>
          <a:p>
            <a:pPr marL="45720" indent="0" fontAlgn="auto">
              <a:spcAft>
                <a:spcPts val="0"/>
              </a:spcAft>
              <a:buFont typeface="Arial" panose="020B0604020202020204" pitchFamily="34" charset="0"/>
              <a:buNone/>
              <a:defRPr/>
            </a:pPr>
            <a:r>
              <a:rPr lang="en-US" dirty="0" smtClean="0"/>
              <a:t>Having </a:t>
            </a:r>
            <a:r>
              <a:rPr lang="en-US" dirty="0"/>
              <a:t>an ICC this close to 1 implies what we saw in our plots earlier: The variation between groups is accounting for most of the variation of this particular dataset.</a:t>
            </a:r>
          </a:p>
        </p:txBody>
      </p:sp>
    </p:spTree>
    <p:extLst>
      <p:ext uri="{BB962C8B-B14F-4D97-AF65-F5344CB8AC3E}">
        <p14:creationId xmlns:p14="http://schemas.microsoft.com/office/powerpoint/2010/main" val="33172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3429000"/>
            <a:ext cx="9753600" cy="2362200"/>
          </a:xfrm>
        </p:spPr>
        <p:txBody>
          <a:bodyPr/>
          <a:lstStyle/>
          <a:p>
            <a:pPr fontAlgn="auto">
              <a:spcAft>
                <a:spcPts val="0"/>
              </a:spcAft>
              <a:defRPr/>
            </a:pPr>
            <a:r>
              <a:rPr lang="en-US" dirty="0" smtClean="0">
                <a:solidFill>
                  <a:schemeClr val="tx1">
                    <a:lumMod val="50000"/>
                  </a:schemeClr>
                </a:solidFill>
              </a:rPr>
              <a:t>Analysis of Internet Usage </a:t>
            </a:r>
            <a:endParaRPr lang="en-US" dirty="0">
              <a:solidFill>
                <a:schemeClr val="tx1">
                  <a:lumMod val="50000"/>
                </a:schemeClr>
              </a:solidFill>
            </a:endParaRPr>
          </a:p>
        </p:txBody>
      </p:sp>
      <p:sp>
        <p:nvSpPr>
          <p:cNvPr id="15363" name="Text Placeholder 2"/>
          <p:cNvSpPr>
            <a:spLocks noGrp="1"/>
          </p:cNvSpPr>
          <p:nvPr>
            <p:ph type="body" idx="1"/>
          </p:nvPr>
        </p:nvSpPr>
        <p:spPr>
          <a:xfrm>
            <a:off x="1212850" y="685800"/>
            <a:ext cx="7853363" cy="1143000"/>
          </a:xfrm>
        </p:spPr>
        <p:txBody>
          <a:bodyPr/>
          <a:lstStyle/>
          <a:p>
            <a:pPr>
              <a:spcBef>
                <a:spcPct val="0"/>
              </a:spcBef>
            </a:pPr>
            <a:r>
              <a:rPr lang="en-US" altLang="en-US" smtClean="0"/>
              <a:t>Internet Users ~ GDP Per Capita </a:t>
            </a:r>
          </a:p>
        </p:txBody>
      </p:sp>
    </p:spTree>
    <p:extLst>
      <p:ext uri="{BB962C8B-B14F-4D97-AF65-F5344CB8AC3E}">
        <p14:creationId xmlns:p14="http://schemas.microsoft.com/office/powerpoint/2010/main" val="378847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07AB78-8AA3-48FB-9A6F-F33600BC4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890</Words>
  <Application>Microsoft Office PowerPoint</Application>
  <PresentationFormat>Custom</PresentationFormat>
  <Paragraphs>135</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Continental World 16x9</vt:lpstr>
      <vt:lpstr>World Bank Data Analysis</vt:lpstr>
      <vt:lpstr>AGENDA</vt:lpstr>
      <vt:lpstr>Data</vt:lpstr>
      <vt:lpstr>How could we predict development?</vt:lpstr>
      <vt:lpstr>Panel Regression</vt:lpstr>
      <vt:lpstr>PowerPoint Presentation</vt:lpstr>
      <vt:lpstr>Exploratory analysis of Tuberculosis Incidence</vt:lpstr>
      <vt:lpstr>Modeling by Country</vt:lpstr>
      <vt:lpstr>Analysis of Internet Usage </vt:lpstr>
      <vt:lpstr>Exploration</vt:lpstr>
      <vt:lpstr>Fixed vs. Random Effects</vt:lpstr>
      <vt:lpstr>Analysis of Enrollment in primary education</vt:lpstr>
      <vt:lpstr>Exploration</vt:lpstr>
      <vt:lpstr>Initial findings</vt:lpstr>
      <vt:lpstr>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2016-05-09T22:00:40Z</dcterms:created>
  <dcterms:modified xsi:type="dcterms:W3CDTF">2016-05-09T22:02:17Z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