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4" r:id="rId7"/>
    <p:sldId id="259" r:id="rId8"/>
    <p:sldId id="267" r:id="rId9"/>
    <p:sldId id="268" r:id="rId10"/>
    <p:sldId id="269" r:id="rId11"/>
    <p:sldId id="275" r:id="rId12"/>
    <p:sldId id="276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291" autoAdjust="0"/>
  </p:normalViewPr>
  <p:slideViewPr>
    <p:cSldViewPr snapToGrid="0" showGuides="1">
      <p:cViewPr varScale="1">
        <p:scale>
          <a:sx n="91" d="100"/>
          <a:sy n="91" d="100"/>
        </p:scale>
        <p:origin x="91" y="13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10.05.2024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10.05.2024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=""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=""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=""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=""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=""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=""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=""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=""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=""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=""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=""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=""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=""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=""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=""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=""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=""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=""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=""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=""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=""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=""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=""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=""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=""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=""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=""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=""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=""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=""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=""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=""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=""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=""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=""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=""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BigBag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Actual Implementation Screenshots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54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0" dirty="0"/>
              <a:t>Work Division between Group Members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Breakdown of team members and their respective roles:</a:t>
            </a:r>
          </a:p>
          <a:p>
            <a:pPr lvl="1"/>
            <a:r>
              <a:rPr lang="en-US" dirty="0"/>
              <a:t>Ali </a:t>
            </a:r>
            <a:r>
              <a:rPr lang="en-US" dirty="0" err="1"/>
              <a:t>Hashim</a:t>
            </a:r>
            <a:r>
              <a:rPr lang="en-US" dirty="0"/>
              <a:t>: Requirement Engineer &amp; Lead Developer</a:t>
            </a:r>
          </a:p>
          <a:p>
            <a:pPr lvl="1"/>
            <a:r>
              <a:rPr lang="en-US" dirty="0" err="1"/>
              <a:t>Ayyan</a:t>
            </a:r>
            <a:r>
              <a:rPr lang="en-US" dirty="0"/>
              <a:t> Ahmad: Project Lead, Designer &amp; Architect</a:t>
            </a:r>
          </a:p>
          <a:p>
            <a:pPr lvl="1"/>
            <a:r>
              <a:rPr lang="en-US" dirty="0"/>
              <a:t>Hamza Jaffer: Developer </a:t>
            </a:r>
            <a:r>
              <a:rPr lang="en-US" dirty="0" smtClean="0"/>
              <a:t> Lead &amp; Tester Lead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00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Lessons Learnt</a:t>
            </a:r>
            <a:endParaRPr lang="ru-RU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Reflection on key lessons and insights gained during the development process.</a:t>
            </a:r>
          </a:p>
          <a:p>
            <a:r>
              <a:rPr lang="en-US" dirty="0"/>
              <a:t>Examples may include:</a:t>
            </a:r>
          </a:p>
          <a:p>
            <a:pPr lvl="1"/>
            <a:r>
              <a:rPr lang="en-US" dirty="0"/>
              <a:t>Importance of clear communication and collaboration within the team.</a:t>
            </a:r>
          </a:p>
          <a:p>
            <a:pPr lvl="1"/>
            <a:r>
              <a:rPr lang="en-US" dirty="0"/>
              <a:t>Challenges encountered and strategies for overcoming them.</a:t>
            </a:r>
          </a:p>
          <a:p>
            <a:pPr lvl="1"/>
            <a:r>
              <a:rPr lang="en-US" dirty="0"/>
              <a:t>Value of user feedback and iterative development approach.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4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/>
              <a:t>Conclusion</a:t>
            </a:r>
            <a:r>
              <a:rPr lang="en-US" sz="2800" dirty="0"/>
              <a:t/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Recap of the significance of </a:t>
            </a:r>
            <a:r>
              <a:rPr lang="en-US" dirty="0" err="1"/>
              <a:t>BigBag</a:t>
            </a:r>
            <a:r>
              <a:rPr lang="en-US" dirty="0"/>
              <a:t> in addressing financial challenges.</a:t>
            </a:r>
          </a:p>
          <a:p>
            <a:r>
              <a:rPr lang="en-US" dirty="0"/>
              <a:t>Encouragement for further exploration and adoption of the application.</a:t>
            </a:r>
          </a:p>
          <a:p>
            <a:r>
              <a:rPr lang="en-US" dirty="0"/>
              <a:t>Thanking the audience for their attention and inviting questions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2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Project Introduction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Introducing </a:t>
            </a:r>
            <a:r>
              <a:rPr lang="en-US" dirty="0" err="1"/>
              <a:t>BigBag</a:t>
            </a:r>
            <a:r>
              <a:rPr lang="en-US" dirty="0"/>
              <a:t>: Your Personal Finance Assistant Content: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the current financial challenges faced by individuals and businesses.</a:t>
            </a:r>
          </a:p>
          <a:p>
            <a:r>
              <a:rPr lang="en-US" dirty="0"/>
              <a:t>Introduction to </a:t>
            </a:r>
            <a:r>
              <a:rPr lang="en-US" dirty="0" err="1"/>
              <a:t>BigBag</a:t>
            </a:r>
            <a:r>
              <a:rPr lang="en-US" dirty="0"/>
              <a:t> as a solution for efficient financial management.</a:t>
            </a:r>
          </a:p>
          <a:p>
            <a:r>
              <a:rPr lang="en-US" dirty="0"/>
              <a:t>Highlighting the importance of the project in addressing financial concerns.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This Project: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Problem Statement: "Many individuals struggle to maintain a clear view of their finances, leading to confusion and financial stress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 smtClean="0"/>
              <a:t>Solution</a:t>
            </a:r>
            <a:r>
              <a:rPr lang="en-US" dirty="0"/>
              <a:t>: "</a:t>
            </a:r>
            <a:r>
              <a:rPr lang="en-US" dirty="0" err="1"/>
              <a:t>BigBag</a:t>
            </a:r>
            <a:r>
              <a:rPr lang="en-US" dirty="0"/>
              <a:t> provides an integrated platform for expense tracking, budget management, and financial analytics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 smtClean="0"/>
              <a:t>Differentiation</a:t>
            </a:r>
            <a:r>
              <a:rPr lang="en-US" dirty="0"/>
              <a:t>: "What sets </a:t>
            </a:r>
            <a:r>
              <a:rPr lang="en-US" dirty="0" err="1"/>
              <a:t>BigBag</a:t>
            </a:r>
            <a:r>
              <a:rPr lang="en-US" dirty="0"/>
              <a:t> apart is its user-friendly interface, robust security features, and support for multiple currencies."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0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Advantages and Constraints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Effortless expense tracking and income recording.</a:t>
            </a:r>
          </a:p>
          <a:p>
            <a:pPr lvl="1"/>
            <a:r>
              <a:rPr lang="en-US" dirty="0"/>
              <a:t>Customizable budget management.</a:t>
            </a:r>
          </a:p>
          <a:p>
            <a:pPr lvl="1"/>
            <a:r>
              <a:rPr lang="en-US" dirty="0"/>
              <a:t>Detailed expense analytics for insightful financial decision-making.</a:t>
            </a:r>
          </a:p>
          <a:p>
            <a:pPr lvl="1"/>
            <a:r>
              <a:rPr lang="en-US" dirty="0"/>
              <a:t>Support for multiple currencies catering to an international user base.</a:t>
            </a:r>
          </a:p>
          <a:p>
            <a:pPr lvl="1"/>
            <a:r>
              <a:rPr lang="en-US" dirty="0"/>
              <a:t>Robust security measures ensuring data privacy.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Possible learning curve for new users.</a:t>
            </a:r>
          </a:p>
          <a:p>
            <a:pPr lvl="1"/>
            <a:r>
              <a:rPr lang="en-US" dirty="0"/>
              <a:t>Dependency on internet connectivity for real-time data synchronization.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Nonfunctional Requirements (2 NFR) 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 Requirements of </a:t>
            </a:r>
            <a:r>
              <a:rPr lang="en-US" dirty="0" err="1"/>
              <a:t>BigBag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Data Encryption:</a:t>
            </a:r>
          </a:p>
          <a:p>
            <a:pPr lvl="1"/>
            <a:r>
              <a:rPr lang="en-US" dirty="0"/>
              <a:t>User data, especially sensitive information, is encrypted to ensure confidentiality.</a:t>
            </a:r>
          </a:p>
          <a:p>
            <a:r>
              <a:rPr lang="en-US" dirty="0"/>
              <a:t>Custom Expense Categories Creation:</a:t>
            </a:r>
          </a:p>
          <a:p>
            <a:pPr lvl="1"/>
            <a:r>
              <a:rPr lang="en-US" dirty="0"/>
              <a:t>Users can create custom categories for expenses to better organize their financial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=""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Design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Overview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overview of </a:t>
            </a:r>
            <a:r>
              <a:rPr lang="en-US" dirty="0" err="1"/>
              <a:t>BigBag's</a:t>
            </a:r>
            <a:r>
              <a:rPr lang="en-US" dirty="0"/>
              <a:t> design principles.</a:t>
            </a:r>
          </a:p>
          <a:p>
            <a:r>
              <a:rPr lang="en-US" dirty="0"/>
              <a:t>Emphasis on user-friendly interface and intuitive navigation.</a:t>
            </a:r>
          </a:p>
          <a:p>
            <a:r>
              <a:rPr lang="en-US" dirty="0"/>
              <a:t>Mention of design considerations for scalability and future expansion.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613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Architecture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 of the system architecture, including:</a:t>
            </a:r>
          </a:p>
          <a:p>
            <a:pPr lvl="1"/>
            <a:r>
              <a:rPr lang="en-US" dirty="0"/>
              <a:t>Client-side interface for users.</a:t>
            </a:r>
          </a:p>
          <a:p>
            <a:pPr lvl="1"/>
            <a:r>
              <a:rPr lang="en-US" dirty="0"/>
              <a:t>Server-side components for data management and processing.</a:t>
            </a:r>
          </a:p>
          <a:p>
            <a:pPr lvl="1"/>
            <a:r>
              <a:rPr lang="en-US" dirty="0"/>
              <a:t>Database architecture for storing user data securely.</a:t>
            </a:r>
          </a:p>
          <a:p>
            <a:r>
              <a:rPr lang="en-US" dirty="0"/>
              <a:t>Highlighting key technologies and frameworks used in the architecture.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74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Project Development: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Iterative Process: "</a:t>
            </a:r>
            <a:r>
              <a:rPr lang="en-US" dirty="0" err="1"/>
              <a:t>BigBag</a:t>
            </a:r>
            <a:r>
              <a:rPr lang="en-US" dirty="0"/>
              <a:t> was developed iteratively, with each iteration focusing on specific modules to enhance functionality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 smtClean="0"/>
              <a:t>Planned </a:t>
            </a:r>
            <a:r>
              <a:rPr lang="en-US" dirty="0"/>
              <a:t>Modules: "Modules included user management, expense and income tracking, budgeting and analytics, and data security."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0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..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3603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Expense Recording &amp; Income </a:t>
            </a:r>
            <a:r>
              <a:rPr lang="en-US" dirty="0" err="1"/>
              <a:t>Tracking:Expense</a:t>
            </a:r>
            <a:r>
              <a:rPr lang="en-US" dirty="0"/>
              <a:t> Recording: "Users can easily input expenses, including amount, date, currency, and </a:t>
            </a:r>
            <a:r>
              <a:rPr lang="en-US" dirty="0" err="1"/>
              <a:t>category."Income</a:t>
            </a:r>
            <a:r>
              <a:rPr lang="en-US" dirty="0"/>
              <a:t> Tracking: "Record various sources of income with detailed descriptions for comprehensive financial tracking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Expense Categories &amp; Budget </a:t>
            </a:r>
            <a:r>
              <a:rPr lang="en-US" dirty="0" err="1"/>
              <a:t>Management:Expense</a:t>
            </a:r>
            <a:r>
              <a:rPr lang="en-US" dirty="0"/>
              <a:t> Categories: "Create and manage custom spending categories to organize expenditures </a:t>
            </a:r>
            <a:r>
              <a:rPr lang="en-US" dirty="0" err="1"/>
              <a:t>effectively."Budget</a:t>
            </a:r>
            <a:r>
              <a:rPr lang="en-US" dirty="0"/>
              <a:t> Management: "Set and monitor monthly or yearly budgets for different expense categories, ensuring financial discipline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Expense Analytics &amp; Currency </a:t>
            </a:r>
            <a:r>
              <a:rPr lang="en-US" dirty="0" err="1"/>
              <a:t>Conversion:Expense</a:t>
            </a:r>
            <a:r>
              <a:rPr lang="en-US" dirty="0"/>
              <a:t> Analytics: "Generate detailed reports and visually appealing graphs to analyze spending habits and identify opportunities for </a:t>
            </a:r>
            <a:r>
              <a:rPr lang="en-US" dirty="0" err="1"/>
              <a:t>savings."Currency</a:t>
            </a:r>
            <a:r>
              <a:rPr lang="en-US" dirty="0"/>
              <a:t> Conversion: "Support for multiple currencies facilitates international users in managing finances seamlessly."</a:t>
            </a:r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=""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89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www.w3.org/XML/1998/namespace"/>
    <ds:schemaRef ds:uri="fb0879af-3eba-417a-a55a-ffe6dcd6ca77"/>
    <ds:schemaRef ds:uri="http://schemas.microsoft.com/office/2006/documentManagement/types"/>
    <ds:schemaRef ds:uri="http://purl.org/dc/terms/"/>
    <ds:schemaRef ds:uri="http://schemas.microsoft.com/sharepoint/v3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593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Lucida Grande</vt:lpstr>
      <vt:lpstr>Verdana</vt:lpstr>
      <vt:lpstr>Wingdings</vt:lpstr>
      <vt:lpstr>Office Theme</vt:lpstr>
      <vt:lpstr>BigBag</vt:lpstr>
      <vt:lpstr>Project Introduction</vt:lpstr>
      <vt:lpstr>Why This Project:</vt:lpstr>
      <vt:lpstr>Advantages and Constraints</vt:lpstr>
      <vt:lpstr>Nonfunctional Requirements (2 NFR)  </vt:lpstr>
      <vt:lpstr>Design</vt:lpstr>
      <vt:lpstr>Architecture </vt:lpstr>
      <vt:lpstr>Project Development: </vt:lpstr>
      <vt:lpstr>Implementation </vt:lpstr>
      <vt:lpstr>Actual Implementation Screenshots</vt:lpstr>
      <vt:lpstr> Work Division between Group Members</vt:lpstr>
      <vt:lpstr>Lessons Learnt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2024-05-07T18:32:43Z</dcterms:created>
  <dcterms:modified xsi:type="dcterms:W3CDTF">2024-05-10T06:57:44Z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