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A5C2AB-5D6D-49CE-B3C3-2D896E3CD001}" type="datetimeFigureOut">
              <a:rPr lang="en-US" smtClean="0"/>
              <a:t>10/28/2014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24619B-CD77-47E2-9E67-AF109BF2CFBB}" type="slidenum">
              <a:rPr lang="en-US" smtClean="0"/>
              <a:t>‹#›</a:t>
            </a:fld>
            <a:endParaRPr lang="en-US"/>
          </a:p>
        </p:txBody>
      </p:sp>
    </p:spTree>
    <p:extLst>
      <p:ext uri="{BB962C8B-B14F-4D97-AF65-F5344CB8AC3E}">
        <p14:creationId xmlns:p14="http://schemas.microsoft.com/office/powerpoint/2010/main" val="104190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then went back to our in vivo transplants and asked whether following neural crest cells were becoming leaders upon exposure to VEGF.  And in fact they are.   Whether the transplant is placed adjacent to or within the trailing portion of the stream, following cells either touching or within the ectopic VEGF are upregulating a set of genes, which includes some genes found only in the trailblazer molecular signature.  </a:t>
            </a:r>
            <a:endParaRPr lang="en-US" dirty="0"/>
          </a:p>
        </p:txBody>
      </p:sp>
      <p:sp>
        <p:nvSpPr>
          <p:cNvPr id="4" name="Slide Number Placeholder 3"/>
          <p:cNvSpPr>
            <a:spLocks noGrp="1"/>
          </p:cNvSpPr>
          <p:nvPr>
            <p:ph type="sldNum" sz="quarter" idx="10"/>
          </p:nvPr>
        </p:nvSpPr>
        <p:spPr/>
        <p:txBody>
          <a:bodyPr/>
          <a:lstStyle/>
          <a:p>
            <a:fld id="{E7540185-3A20-4D08-ADB3-E7E5AC8DA22A}" type="slidenum">
              <a:rPr lang="en-US" smtClean="0"/>
              <a:t>1</a:t>
            </a:fld>
            <a:endParaRPr lang="en-US"/>
          </a:p>
        </p:txBody>
      </p:sp>
    </p:spTree>
    <p:extLst>
      <p:ext uri="{BB962C8B-B14F-4D97-AF65-F5344CB8AC3E}">
        <p14:creationId xmlns:p14="http://schemas.microsoft.com/office/powerpoint/2010/main" val="389387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78AE1D-0BB5-4A77-B1A6-10B836243975}"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7D3F-05AA-468D-BF7A-D5E17FC91FF1}" type="slidenum">
              <a:rPr lang="en-US" smtClean="0"/>
              <a:t>‹#›</a:t>
            </a:fld>
            <a:endParaRPr lang="en-US"/>
          </a:p>
        </p:txBody>
      </p:sp>
    </p:spTree>
    <p:extLst>
      <p:ext uri="{BB962C8B-B14F-4D97-AF65-F5344CB8AC3E}">
        <p14:creationId xmlns:p14="http://schemas.microsoft.com/office/powerpoint/2010/main" val="59182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78AE1D-0BB5-4A77-B1A6-10B836243975}"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7D3F-05AA-468D-BF7A-D5E17FC91FF1}" type="slidenum">
              <a:rPr lang="en-US" smtClean="0"/>
              <a:t>‹#›</a:t>
            </a:fld>
            <a:endParaRPr lang="en-US"/>
          </a:p>
        </p:txBody>
      </p:sp>
    </p:spTree>
    <p:extLst>
      <p:ext uri="{BB962C8B-B14F-4D97-AF65-F5344CB8AC3E}">
        <p14:creationId xmlns:p14="http://schemas.microsoft.com/office/powerpoint/2010/main" val="333850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78AE1D-0BB5-4A77-B1A6-10B836243975}"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7D3F-05AA-468D-BF7A-D5E17FC91FF1}" type="slidenum">
              <a:rPr lang="en-US" smtClean="0"/>
              <a:t>‹#›</a:t>
            </a:fld>
            <a:endParaRPr lang="en-US"/>
          </a:p>
        </p:txBody>
      </p:sp>
    </p:spTree>
    <p:extLst>
      <p:ext uri="{BB962C8B-B14F-4D97-AF65-F5344CB8AC3E}">
        <p14:creationId xmlns:p14="http://schemas.microsoft.com/office/powerpoint/2010/main" val="70563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78AE1D-0BB5-4A77-B1A6-10B836243975}"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7D3F-05AA-468D-BF7A-D5E17FC91FF1}" type="slidenum">
              <a:rPr lang="en-US" smtClean="0"/>
              <a:t>‹#›</a:t>
            </a:fld>
            <a:endParaRPr lang="en-US"/>
          </a:p>
        </p:txBody>
      </p:sp>
    </p:spTree>
    <p:extLst>
      <p:ext uri="{BB962C8B-B14F-4D97-AF65-F5344CB8AC3E}">
        <p14:creationId xmlns:p14="http://schemas.microsoft.com/office/powerpoint/2010/main" val="295939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78AE1D-0BB5-4A77-B1A6-10B836243975}"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7D3F-05AA-468D-BF7A-D5E17FC91FF1}" type="slidenum">
              <a:rPr lang="en-US" smtClean="0"/>
              <a:t>‹#›</a:t>
            </a:fld>
            <a:endParaRPr lang="en-US"/>
          </a:p>
        </p:txBody>
      </p:sp>
    </p:spTree>
    <p:extLst>
      <p:ext uri="{BB962C8B-B14F-4D97-AF65-F5344CB8AC3E}">
        <p14:creationId xmlns:p14="http://schemas.microsoft.com/office/powerpoint/2010/main" val="409988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78AE1D-0BB5-4A77-B1A6-10B836243975}"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67D3F-05AA-468D-BF7A-D5E17FC91FF1}" type="slidenum">
              <a:rPr lang="en-US" smtClean="0"/>
              <a:t>‹#›</a:t>
            </a:fld>
            <a:endParaRPr lang="en-US"/>
          </a:p>
        </p:txBody>
      </p:sp>
    </p:spTree>
    <p:extLst>
      <p:ext uri="{BB962C8B-B14F-4D97-AF65-F5344CB8AC3E}">
        <p14:creationId xmlns:p14="http://schemas.microsoft.com/office/powerpoint/2010/main" val="180916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78AE1D-0BB5-4A77-B1A6-10B836243975}" type="datetimeFigureOut">
              <a:rPr lang="en-US" smtClean="0"/>
              <a:t>10/28/2014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67D3F-05AA-468D-BF7A-D5E17FC91FF1}" type="slidenum">
              <a:rPr lang="en-US" smtClean="0"/>
              <a:t>‹#›</a:t>
            </a:fld>
            <a:endParaRPr lang="en-US"/>
          </a:p>
        </p:txBody>
      </p:sp>
    </p:spTree>
    <p:extLst>
      <p:ext uri="{BB962C8B-B14F-4D97-AF65-F5344CB8AC3E}">
        <p14:creationId xmlns:p14="http://schemas.microsoft.com/office/powerpoint/2010/main" val="395087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78AE1D-0BB5-4A77-B1A6-10B836243975}" type="datetimeFigureOut">
              <a:rPr lang="en-US" smtClean="0"/>
              <a:t>10/28/2014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D67D3F-05AA-468D-BF7A-D5E17FC91FF1}" type="slidenum">
              <a:rPr lang="en-US" smtClean="0"/>
              <a:t>‹#›</a:t>
            </a:fld>
            <a:endParaRPr lang="en-US"/>
          </a:p>
        </p:txBody>
      </p:sp>
    </p:spTree>
    <p:extLst>
      <p:ext uri="{BB962C8B-B14F-4D97-AF65-F5344CB8AC3E}">
        <p14:creationId xmlns:p14="http://schemas.microsoft.com/office/powerpoint/2010/main" val="282876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8AE1D-0BB5-4A77-B1A6-10B836243975}" type="datetimeFigureOut">
              <a:rPr lang="en-US" smtClean="0"/>
              <a:t>10/28/2014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D67D3F-05AA-468D-BF7A-D5E17FC91FF1}" type="slidenum">
              <a:rPr lang="en-US" smtClean="0"/>
              <a:t>‹#›</a:t>
            </a:fld>
            <a:endParaRPr lang="en-US"/>
          </a:p>
        </p:txBody>
      </p:sp>
    </p:spTree>
    <p:extLst>
      <p:ext uri="{BB962C8B-B14F-4D97-AF65-F5344CB8AC3E}">
        <p14:creationId xmlns:p14="http://schemas.microsoft.com/office/powerpoint/2010/main" val="224291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78AE1D-0BB5-4A77-B1A6-10B836243975}"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67D3F-05AA-468D-BF7A-D5E17FC91FF1}" type="slidenum">
              <a:rPr lang="en-US" smtClean="0"/>
              <a:t>‹#›</a:t>
            </a:fld>
            <a:endParaRPr lang="en-US"/>
          </a:p>
        </p:txBody>
      </p:sp>
    </p:spTree>
    <p:extLst>
      <p:ext uri="{BB962C8B-B14F-4D97-AF65-F5344CB8AC3E}">
        <p14:creationId xmlns:p14="http://schemas.microsoft.com/office/powerpoint/2010/main" val="402918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78AE1D-0BB5-4A77-B1A6-10B836243975}"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67D3F-05AA-468D-BF7A-D5E17FC91FF1}" type="slidenum">
              <a:rPr lang="en-US" smtClean="0"/>
              <a:t>‹#›</a:t>
            </a:fld>
            <a:endParaRPr lang="en-US"/>
          </a:p>
        </p:txBody>
      </p:sp>
    </p:spTree>
    <p:extLst>
      <p:ext uri="{BB962C8B-B14F-4D97-AF65-F5344CB8AC3E}">
        <p14:creationId xmlns:p14="http://schemas.microsoft.com/office/powerpoint/2010/main" val="319755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78AE1D-0BB5-4A77-B1A6-10B836243975}" type="datetimeFigureOut">
              <a:rPr lang="en-US" smtClean="0"/>
              <a:t>10/28/2014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67D3F-05AA-468D-BF7A-D5E17FC91FF1}" type="slidenum">
              <a:rPr lang="en-US" smtClean="0"/>
              <a:t>‹#›</a:t>
            </a:fld>
            <a:endParaRPr lang="en-US"/>
          </a:p>
        </p:txBody>
      </p:sp>
    </p:spTree>
    <p:extLst>
      <p:ext uri="{BB962C8B-B14F-4D97-AF65-F5344CB8AC3E}">
        <p14:creationId xmlns:p14="http://schemas.microsoft.com/office/powerpoint/2010/main" val="2088650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tif"/><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Following NC cells at ectopic sources of VEGF upregulated genes </a:t>
            </a:r>
            <a:br>
              <a:rPr lang="en-US" dirty="0" smtClean="0"/>
            </a:br>
            <a:r>
              <a:rPr lang="en-US" dirty="0" smtClean="0"/>
              <a:t>associated with trailblazers</a:t>
            </a:r>
            <a:endParaRPr lang="en-US" dirty="0"/>
          </a:p>
        </p:txBody>
      </p:sp>
      <p:pic>
        <p:nvPicPr>
          <p:cNvPr id="26" name="Picture 25"/>
          <p:cNvPicPr>
            <a:picLocks noChangeAspect="1"/>
          </p:cNvPicPr>
          <p:nvPr/>
        </p:nvPicPr>
        <p:blipFill rotWithShape="1">
          <a:blip r:embed="rId3" cstate="print">
            <a:extLst>
              <a:ext uri="{28A0092B-C50C-407E-A947-70E740481C1C}">
                <a14:useLocalDpi xmlns:a14="http://schemas.microsoft.com/office/drawing/2010/main" val="0"/>
              </a:ext>
            </a:extLst>
          </a:blip>
          <a:srcRect r="9451"/>
          <a:stretch/>
        </p:blipFill>
        <p:spPr>
          <a:xfrm>
            <a:off x="2360400" y="2362200"/>
            <a:ext cx="1451134" cy="1118093"/>
          </a:xfrm>
          <a:prstGeom prst="flowChartProcess">
            <a:avLst/>
          </a:prstGeom>
          <a:ln>
            <a:solidFill>
              <a:schemeClr val="tx1"/>
            </a:solidFill>
          </a:ln>
        </p:spPr>
      </p:pic>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r="9451"/>
          <a:stretch/>
        </p:blipFill>
        <p:spPr>
          <a:xfrm>
            <a:off x="2360400" y="4876800"/>
            <a:ext cx="1451134" cy="1118093"/>
          </a:xfrm>
          <a:prstGeom prst="flowChartProcess">
            <a:avLst/>
          </a:prstGeom>
          <a:ln>
            <a:solidFill>
              <a:schemeClr val="tx1"/>
            </a:solidFill>
          </a:ln>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t="56128"/>
          <a:stretch/>
        </p:blipFill>
        <p:spPr>
          <a:xfrm>
            <a:off x="4644975" y="4691242"/>
            <a:ext cx="2338372" cy="2014358"/>
          </a:xfrm>
          <a:prstGeom prst="rect">
            <a:avLst/>
          </a:prstGeom>
        </p:spPr>
      </p:pic>
      <p:sp>
        <p:nvSpPr>
          <p:cNvPr id="10" name="TextBox 9"/>
          <p:cNvSpPr txBox="1"/>
          <p:nvPr/>
        </p:nvSpPr>
        <p:spPr>
          <a:xfrm>
            <a:off x="5151768" y="4191000"/>
            <a:ext cx="1324786" cy="646331"/>
          </a:xfrm>
          <a:prstGeom prst="rect">
            <a:avLst/>
          </a:prstGeom>
          <a:noFill/>
        </p:spPr>
        <p:txBody>
          <a:bodyPr wrap="none" rtlCol="0">
            <a:spAutoFit/>
          </a:bodyPr>
          <a:lstStyle/>
          <a:p>
            <a:pPr algn="ctr"/>
            <a:r>
              <a:rPr lang="en-US" dirty="0" smtClean="0"/>
              <a:t>9 genes </a:t>
            </a:r>
          </a:p>
          <a:p>
            <a:pPr algn="ctr"/>
            <a:r>
              <a:rPr lang="en-US" dirty="0" smtClean="0"/>
              <a:t>upregulated</a:t>
            </a:r>
            <a:endParaRPr lang="en-US" dirty="0"/>
          </a:p>
        </p:txBody>
      </p:sp>
      <p:sp>
        <p:nvSpPr>
          <p:cNvPr id="17" name="TextBox 16"/>
          <p:cNvSpPr txBox="1"/>
          <p:nvPr/>
        </p:nvSpPr>
        <p:spPr>
          <a:xfrm>
            <a:off x="5050302" y="5405735"/>
            <a:ext cx="715260" cy="461665"/>
          </a:xfrm>
          <a:prstGeom prst="rect">
            <a:avLst/>
          </a:prstGeom>
          <a:noFill/>
        </p:spPr>
        <p:txBody>
          <a:bodyPr wrap="none" rtlCol="0">
            <a:spAutoFit/>
          </a:bodyPr>
          <a:lstStyle/>
          <a:p>
            <a:r>
              <a:rPr lang="en-US" sz="2400" dirty="0" smtClean="0">
                <a:solidFill>
                  <a:schemeClr val="bg1"/>
                </a:solidFill>
              </a:rPr>
              <a:t>44%</a:t>
            </a:r>
            <a:endParaRPr lang="en-US" sz="2400" dirty="0">
              <a:solidFill>
                <a:schemeClr val="bg1"/>
              </a:solidFill>
            </a:endParaRPr>
          </a:p>
        </p:txBody>
      </p:sp>
      <p:sp>
        <p:nvSpPr>
          <p:cNvPr id="19" name="TextBox 18"/>
          <p:cNvSpPr txBox="1"/>
          <p:nvPr/>
        </p:nvSpPr>
        <p:spPr>
          <a:xfrm>
            <a:off x="3811534" y="5071563"/>
            <a:ext cx="1141466" cy="923330"/>
          </a:xfrm>
          <a:prstGeom prst="rect">
            <a:avLst/>
          </a:prstGeom>
          <a:noFill/>
        </p:spPr>
        <p:txBody>
          <a:bodyPr wrap="none" rtlCol="0">
            <a:spAutoFit/>
          </a:bodyPr>
          <a:lstStyle/>
          <a:p>
            <a:pPr algn="ctr"/>
            <a:r>
              <a:rPr lang="en-US" dirty="0" smtClean="0">
                <a:solidFill>
                  <a:srgbClr val="7030A0"/>
                </a:solidFill>
              </a:rPr>
              <a:t>Trailblazer</a:t>
            </a:r>
          </a:p>
          <a:p>
            <a:pPr algn="ctr"/>
            <a:r>
              <a:rPr lang="en-US" dirty="0">
                <a:solidFill>
                  <a:srgbClr val="7030A0"/>
                </a:solidFill>
              </a:rPr>
              <a:t>m</a:t>
            </a:r>
            <a:r>
              <a:rPr lang="en-US" dirty="0" smtClean="0">
                <a:solidFill>
                  <a:srgbClr val="7030A0"/>
                </a:solidFill>
              </a:rPr>
              <a:t>olecular</a:t>
            </a:r>
          </a:p>
          <a:p>
            <a:pPr algn="ctr"/>
            <a:r>
              <a:rPr lang="en-US" dirty="0" smtClean="0">
                <a:solidFill>
                  <a:srgbClr val="7030A0"/>
                </a:solidFill>
              </a:rPr>
              <a:t>signature</a:t>
            </a:r>
            <a:endParaRPr lang="en-US" dirty="0">
              <a:solidFill>
                <a:srgbClr val="7030A0"/>
              </a:solidFill>
            </a:endParaRPr>
          </a:p>
        </p:txBody>
      </p:sp>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t="7733" b="50413"/>
          <a:stretch/>
        </p:blipFill>
        <p:spPr>
          <a:xfrm>
            <a:off x="4644975" y="2193139"/>
            <a:ext cx="2338372" cy="1921661"/>
          </a:xfrm>
          <a:prstGeom prst="rect">
            <a:avLst/>
          </a:prstGeom>
        </p:spPr>
      </p:pic>
      <p:sp>
        <p:nvSpPr>
          <p:cNvPr id="8" name="TextBox 7"/>
          <p:cNvSpPr txBox="1"/>
          <p:nvPr/>
        </p:nvSpPr>
        <p:spPr>
          <a:xfrm>
            <a:off x="5151768" y="1659739"/>
            <a:ext cx="1324786" cy="646331"/>
          </a:xfrm>
          <a:prstGeom prst="rect">
            <a:avLst/>
          </a:prstGeom>
          <a:noFill/>
        </p:spPr>
        <p:txBody>
          <a:bodyPr wrap="none" rtlCol="0">
            <a:spAutoFit/>
          </a:bodyPr>
          <a:lstStyle/>
          <a:p>
            <a:pPr algn="ctr"/>
            <a:r>
              <a:rPr lang="en-US" dirty="0" smtClean="0"/>
              <a:t>22 genes </a:t>
            </a:r>
          </a:p>
          <a:p>
            <a:pPr algn="ctr"/>
            <a:r>
              <a:rPr lang="en-US" dirty="0" smtClean="0"/>
              <a:t>upregulated</a:t>
            </a:r>
            <a:endParaRPr lang="en-US" dirty="0"/>
          </a:p>
        </p:txBody>
      </p:sp>
      <p:sp>
        <p:nvSpPr>
          <p:cNvPr id="16" name="TextBox 15"/>
          <p:cNvSpPr txBox="1"/>
          <p:nvPr/>
        </p:nvSpPr>
        <p:spPr>
          <a:xfrm>
            <a:off x="5050302" y="2726539"/>
            <a:ext cx="715260" cy="461665"/>
          </a:xfrm>
          <a:prstGeom prst="rect">
            <a:avLst/>
          </a:prstGeom>
          <a:noFill/>
        </p:spPr>
        <p:txBody>
          <a:bodyPr wrap="none" rtlCol="0">
            <a:spAutoFit/>
          </a:bodyPr>
          <a:lstStyle/>
          <a:p>
            <a:r>
              <a:rPr lang="en-US" sz="2400" dirty="0" smtClean="0">
                <a:solidFill>
                  <a:schemeClr val="bg1"/>
                </a:solidFill>
              </a:rPr>
              <a:t>36%</a:t>
            </a:r>
            <a:endParaRPr lang="en-US" sz="2400" dirty="0">
              <a:solidFill>
                <a:schemeClr val="bg1"/>
              </a:solidFill>
            </a:endParaRPr>
          </a:p>
        </p:txBody>
      </p:sp>
      <p:sp>
        <p:nvSpPr>
          <p:cNvPr id="18" name="TextBox 17"/>
          <p:cNvSpPr txBox="1"/>
          <p:nvPr/>
        </p:nvSpPr>
        <p:spPr>
          <a:xfrm>
            <a:off x="3811534" y="2556963"/>
            <a:ext cx="1141466" cy="923330"/>
          </a:xfrm>
          <a:prstGeom prst="rect">
            <a:avLst/>
          </a:prstGeom>
          <a:noFill/>
        </p:spPr>
        <p:txBody>
          <a:bodyPr wrap="none" rtlCol="0">
            <a:spAutoFit/>
          </a:bodyPr>
          <a:lstStyle/>
          <a:p>
            <a:pPr algn="ctr"/>
            <a:r>
              <a:rPr lang="en-US" dirty="0" smtClean="0">
                <a:solidFill>
                  <a:srgbClr val="7030A0"/>
                </a:solidFill>
              </a:rPr>
              <a:t>Trailblazer</a:t>
            </a:r>
          </a:p>
          <a:p>
            <a:pPr algn="ctr"/>
            <a:r>
              <a:rPr lang="en-US" dirty="0">
                <a:solidFill>
                  <a:srgbClr val="7030A0"/>
                </a:solidFill>
              </a:rPr>
              <a:t>m</a:t>
            </a:r>
            <a:r>
              <a:rPr lang="en-US" dirty="0" smtClean="0">
                <a:solidFill>
                  <a:srgbClr val="7030A0"/>
                </a:solidFill>
              </a:rPr>
              <a:t>olecular</a:t>
            </a:r>
          </a:p>
          <a:p>
            <a:pPr algn="ctr"/>
            <a:r>
              <a:rPr lang="en-US" dirty="0" smtClean="0">
                <a:solidFill>
                  <a:srgbClr val="7030A0"/>
                </a:solidFill>
              </a:rPr>
              <a:t>signature</a:t>
            </a:r>
            <a:endParaRPr lang="en-US" dirty="0">
              <a:solidFill>
                <a:srgbClr val="7030A0"/>
              </a:solidFill>
            </a:endParaRPr>
          </a:p>
        </p:txBody>
      </p:sp>
      <p:sp>
        <p:nvSpPr>
          <p:cNvPr id="20" name="Rectangle 19"/>
          <p:cNvSpPr/>
          <p:nvPr/>
        </p:nvSpPr>
        <p:spPr>
          <a:xfrm>
            <a:off x="2107962" y="1735939"/>
            <a:ext cx="4876800" cy="23788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07962" y="4250539"/>
            <a:ext cx="381000" cy="2636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107962" y="4250539"/>
            <a:ext cx="4876800" cy="23788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96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16" grpId="0"/>
      <p:bldP spid="1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102</Words>
  <Application>Microsoft Office PowerPoint</Application>
  <PresentationFormat>On-screen Show (4:3)</PresentationFormat>
  <Paragraphs>15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Following NC cells at ectopic sources of VEGF upregulated genes  associated with trailblazers</vt:lpstr>
    </vt:vector>
  </TitlesOfParts>
  <Company>Stowers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Following NC cells at ectopic sources of VEGF upregulated genes  associated with trailblazers</dc:title>
  <dc:creator>Windows User</dc:creator>
  <cp:lastModifiedBy>Windows User</cp:lastModifiedBy>
  <cp:revision>1</cp:revision>
  <dcterms:created xsi:type="dcterms:W3CDTF">2014-10-28T17:45:16Z</dcterms:created>
  <dcterms:modified xsi:type="dcterms:W3CDTF">2014-10-28T17:47:19Z</dcterms:modified>
</cp:coreProperties>
</file>