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9" r:id="rId4"/>
    <p:sldId id="260" r:id="rId5"/>
    <p:sldId id="272" r:id="rId6"/>
    <p:sldId id="258" r:id="rId7"/>
    <p:sldId id="273" r:id="rId8"/>
    <p:sldId id="261" r:id="rId9"/>
    <p:sldId id="263" r:id="rId10"/>
    <p:sldId id="274" r:id="rId11"/>
    <p:sldId id="266" r:id="rId12"/>
    <p:sldId id="275" r:id="rId13"/>
    <p:sldId id="276" r:id="rId14"/>
    <p:sldId id="267" r:id="rId15"/>
    <p:sldId id="277" r:id="rId16"/>
    <p:sldId id="278" r:id="rId17"/>
    <p:sldId id="279" r:id="rId18"/>
    <p:sldId id="269" r:id="rId19"/>
    <p:sldId id="265"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84" d="100"/>
          <a:sy n="84" d="100"/>
        </p:scale>
        <p:origin x="940"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4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help.sentiment140.com/hom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40000" y="2271712"/>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0" i="0" dirty="0">
                <a:solidFill>
                  <a:schemeClr val="tx1"/>
                </a:solidFill>
                <a:effectLst/>
                <a:latin typeface="Söhne"/>
              </a:rPr>
              <a:t>Twitter Sentiment Analysis: Insights from 1.6 Million Tweets</a:t>
            </a:r>
            <a:endParaRPr dirty="0">
              <a:solidFill>
                <a:schemeClr val="tx1"/>
              </a:solidFill>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latin typeface="Times New Roman" panose="02020603050405020304" pitchFamily="18" charset="0"/>
                <a:cs typeface="Times New Roman" panose="02020603050405020304" pitchFamily="18" charset="0"/>
              </a:rPr>
              <a:t>Batch ID:</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RA2011003010370</a:t>
            </a: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Ali Hassan</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RA2011003010395</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Nitin Shukla</a:t>
            </a: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MINOR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a:t>
            </a:r>
            <a:r>
              <a:rPr lang="en-US" dirty="0" err="1">
                <a:latin typeface="Times New Roman" panose="02020603050405020304" pitchFamily="18" charset="0"/>
                <a:cs typeface="Times New Roman" panose="02020603050405020304" pitchFamily="18" charset="0"/>
              </a:rPr>
              <a:t>Dr.Eliazer</a:t>
            </a:r>
            <a:r>
              <a:rPr lang="en-US" dirty="0">
                <a:latin typeface="Times New Roman" panose="02020603050405020304" pitchFamily="18" charset="0"/>
                <a:cs typeface="Times New Roman" panose="02020603050405020304" pitchFamily="18" charset="0"/>
              </a:rPr>
              <a:t> M.</a:t>
            </a:r>
          </a:p>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a:t>
            </a:r>
            <a:r>
              <a:rPr lang="en-US" dirty="0" err="1">
                <a:latin typeface="Times New Roman" panose="02020603050405020304" pitchFamily="18" charset="0"/>
                <a:cs typeface="Times New Roman" panose="02020603050405020304" pitchFamily="18" charset="0"/>
              </a:rPr>
              <a:t>C.Tech</a:t>
            </a:r>
            <a:r>
              <a:rPr lang="en-US" dirty="0">
                <a:latin typeface="Times New Roman" panose="02020603050405020304" pitchFamily="18" charset="0"/>
                <a:cs typeface="Times New Roman" panose="02020603050405020304" pitchFamily="18" charset="0"/>
              </a:rPr>
              <a:t>.</a:t>
            </a:r>
          </a:p>
          <a:p>
            <a:pPr marL="0" indent="0">
              <a:lnSpc>
                <a:spcPct val="170000"/>
              </a:lnSpc>
              <a:spcBef>
                <a:spcPts val="592"/>
              </a:spcBef>
              <a:buSzPct val="100000"/>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0970-FAC4-A495-2E66-9855BD7DED0A}"/>
              </a:ext>
            </a:extLst>
          </p:cNvPr>
          <p:cNvSpPr>
            <a:spLocks noGrp="1"/>
          </p:cNvSpPr>
          <p:nvPr>
            <p:ph type="title"/>
          </p:nvPr>
        </p:nvSpPr>
        <p:spPr>
          <a:xfrm>
            <a:off x="144966" y="241184"/>
            <a:ext cx="7582829" cy="706669"/>
          </a:xfrm>
        </p:spPr>
        <p:txBody>
          <a:bodyPr>
            <a:normAutofit fontScale="90000"/>
          </a:bodyPr>
          <a:lstStyle/>
          <a:p>
            <a:r>
              <a:rPr lang="en-US" sz="2800" b="1" dirty="0">
                <a:latin typeface="Times New Roman" panose="02020603050405020304" pitchFamily="18" charset="0"/>
                <a:cs typeface="Times New Roman" panose="02020603050405020304" pitchFamily="18" charset="0"/>
              </a:rPr>
              <a:t>Architecture/Block Diagram of the proposed model</a:t>
            </a:r>
            <a:br>
              <a:rPr lang="en-US" sz="2800" b="1" dirty="0">
                <a:latin typeface="Times New Roman" panose="02020603050405020304" pitchFamily="18" charset="0"/>
                <a:cs typeface="Times New Roman" panose="02020603050405020304" pitchFamily="18" charset="0"/>
              </a:rPr>
            </a:br>
            <a:endParaRPr lang="en-IN" sz="2800" b="1" dirty="0"/>
          </a:p>
        </p:txBody>
      </p:sp>
      <p:sp>
        <p:nvSpPr>
          <p:cNvPr id="3" name="Text Placeholder 2">
            <a:extLst>
              <a:ext uri="{FF2B5EF4-FFF2-40B4-BE49-F238E27FC236}">
                <a16:creationId xmlns:a16="http://schemas.microsoft.com/office/drawing/2014/main" id="{A1C9F13B-A0A9-1151-3592-8EA4ABD3CB06}"/>
              </a:ext>
            </a:extLst>
          </p:cNvPr>
          <p:cNvSpPr>
            <a:spLocks noGrp="1"/>
          </p:cNvSpPr>
          <p:nvPr>
            <p:ph type="body" idx="1"/>
          </p:nvPr>
        </p:nvSpPr>
        <p:spPr>
          <a:xfrm>
            <a:off x="301083" y="826623"/>
            <a:ext cx="8229600" cy="5650957"/>
          </a:xfrm>
        </p:spPr>
        <p:txBody>
          <a:bodyPr>
            <a:normAutofit fontScale="32500" lnSpcReduction="20000"/>
          </a:bodyPr>
          <a:lstStyle/>
          <a:p>
            <a:pPr marL="114300" indent="0" algn="l">
              <a:buNone/>
            </a:pPr>
            <a:r>
              <a:rPr lang="en-IN" sz="3700" b="1" i="0" dirty="0">
                <a:solidFill>
                  <a:schemeClr val="tx1"/>
                </a:solidFill>
                <a:effectLst/>
                <a:latin typeface="Söhne"/>
              </a:rPr>
              <a:t>1. Data Collection:</a:t>
            </a:r>
            <a:endParaRPr lang="en-IN" sz="3700" b="0" i="0" dirty="0">
              <a:solidFill>
                <a:schemeClr val="tx1"/>
              </a:solidFill>
              <a:effectLst/>
              <a:latin typeface="Söhne"/>
            </a:endParaRPr>
          </a:p>
          <a:p>
            <a:pPr marL="114300" indent="0" algn="l">
              <a:buNone/>
            </a:pPr>
            <a:r>
              <a:rPr lang="en-IN" sz="3700" b="0" i="0" dirty="0">
                <a:solidFill>
                  <a:schemeClr val="tx1"/>
                </a:solidFill>
                <a:effectLst/>
                <a:latin typeface="Söhne"/>
              </a:rPr>
              <a:t>Gather 1,600,000 tweets from various sources, including Twitter API and open-source datasets.</a:t>
            </a:r>
          </a:p>
          <a:p>
            <a:pPr marL="114300" indent="0" algn="l">
              <a:buNone/>
            </a:pPr>
            <a:r>
              <a:rPr lang="en-IN" sz="3700" b="1" i="0" dirty="0">
                <a:solidFill>
                  <a:schemeClr val="tx1"/>
                </a:solidFill>
                <a:effectLst/>
                <a:latin typeface="Söhne"/>
              </a:rPr>
              <a:t>2. Data Preprocessing:</a:t>
            </a:r>
            <a:endParaRPr lang="en-IN" sz="3700" b="0" i="0" dirty="0">
              <a:solidFill>
                <a:schemeClr val="tx1"/>
              </a:solidFill>
              <a:effectLst/>
              <a:latin typeface="Söhne"/>
            </a:endParaRPr>
          </a:p>
          <a:p>
            <a:pPr marL="114300" indent="0" algn="l">
              <a:buNone/>
            </a:pPr>
            <a:r>
              <a:rPr lang="en-IN" sz="3700" b="0" i="0" dirty="0">
                <a:solidFill>
                  <a:schemeClr val="tx1"/>
                </a:solidFill>
                <a:effectLst/>
                <a:latin typeface="Söhne"/>
              </a:rPr>
              <a:t>Clean and preprocess data:</a:t>
            </a:r>
          </a:p>
          <a:p>
            <a:pPr marL="457200" lvl="1" indent="0" algn="l">
              <a:buNone/>
            </a:pPr>
            <a:r>
              <a:rPr lang="en-IN" sz="3700" b="0" i="0" dirty="0">
                <a:solidFill>
                  <a:schemeClr val="tx1"/>
                </a:solidFill>
                <a:effectLst/>
                <a:latin typeface="Söhne"/>
              </a:rPr>
              <a:t>Remove unnecessary fields.</a:t>
            </a:r>
          </a:p>
          <a:p>
            <a:pPr marL="457200" lvl="1" indent="0" algn="l">
              <a:buNone/>
            </a:pPr>
            <a:r>
              <a:rPr lang="en-IN" sz="3700" b="0" i="0" dirty="0">
                <a:solidFill>
                  <a:schemeClr val="tx1"/>
                </a:solidFill>
                <a:effectLst/>
                <a:latin typeface="Söhne"/>
              </a:rPr>
              <a:t>Handle missing values.</a:t>
            </a:r>
          </a:p>
          <a:p>
            <a:pPr marL="457200" lvl="1" indent="0" algn="l">
              <a:buNone/>
            </a:pPr>
            <a:r>
              <a:rPr lang="en-IN" sz="3700" b="0" i="0" dirty="0">
                <a:solidFill>
                  <a:schemeClr val="tx1"/>
                </a:solidFill>
                <a:effectLst/>
                <a:latin typeface="Söhne"/>
              </a:rPr>
              <a:t>Text preprocessing (tokenization, </a:t>
            </a:r>
            <a:r>
              <a:rPr lang="en-IN" sz="3700" b="0" i="0" dirty="0" err="1">
                <a:solidFill>
                  <a:schemeClr val="tx1"/>
                </a:solidFill>
                <a:effectLst/>
                <a:latin typeface="Söhne"/>
              </a:rPr>
              <a:t>stopword</a:t>
            </a:r>
            <a:r>
              <a:rPr lang="en-IN" sz="3700" b="0" i="0" dirty="0">
                <a:solidFill>
                  <a:schemeClr val="tx1"/>
                </a:solidFill>
                <a:effectLst/>
                <a:latin typeface="Söhne"/>
              </a:rPr>
              <a:t> removal, etc.).</a:t>
            </a:r>
          </a:p>
          <a:p>
            <a:pPr marL="114300" indent="0" algn="l">
              <a:buNone/>
            </a:pPr>
            <a:r>
              <a:rPr lang="en-IN" sz="3700" b="1" i="0" dirty="0">
                <a:solidFill>
                  <a:schemeClr val="tx1"/>
                </a:solidFill>
                <a:effectLst/>
                <a:latin typeface="Söhne"/>
              </a:rPr>
              <a:t>3. Data Analysis:</a:t>
            </a:r>
            <a:endParaRPr lang="en-IN" sz="3700" b="0" i="0" dirty="0">
              <a:solidFill>
                <a:schemeClr val="tx1"/>
              </a:solidFill>
              <a:effectLst/>
              <a:latin typeface="Söhne"/>
            </a:endParaRPr>
          </a:p>
          <a:p>
            <a:pPr marL="114300" indent="0" algn="l">
              <a:buNone/>
            </a:pPr>
            <a:r>
              <a:rPr lang="en-IN" sz="3700" b="0" i="0" dirty="0">
                <a:solidFill>
                  <a:schemeClr val="tx1"/>
                </a:solidFill>
                <a:effectLst/>
                <a:latin typeface="Söhne"/>
              </a:rPr>
              <a:t>Explore data for insights:</a:t>
            </a:r>
          </a:p>
          <a:p>
            <a:pPr marL="457200" lvl="1" indent="0" algn="l">
              <a:buNone/>
            </a:pPr>
            <a:r>
              <a:rPr lang="en-IN" sz="3700" b="0" i="0" dirty="0" err="1">
                <a:solidFill>
                  <a:schemeClr val="tx1"/>
                </a:solidFill>
                <a:effectLst/>
                <a:latin typeface="Söhne"/>
              </a:rPr>
              <a:t>Analyze</a:t>
            </a:r>
            <a:r>
              <a:rPr lang="en-IN" sz="3700" b="0" i="0" dirty="0">
                <a:solidFill>
                  <a:schemeClr val="tx1"/>
                </a:solidFill>
                <a:effectLst/>
                <a:latin typeface="Söhne"/>
              </a:rPr>
              <a:t> letter and word frequencies.</a:t>
            </a:r>
          </a:p>
          <a:p>
            <a:pPr marL="457200" lvl="1" indent="0" algn="l">
              <a:buNone/>
            </a:pPr>
            <a:r>
              <a:rPr lang="en-IN" sz="3700" b="0" i="0" dirty="0">
                <a:solidFill>
                  <a:schemeClr val="tx1"/>
                </a:solidFill>
                <a:effectLst/>
                <a:latin typeface="Söhne"/>
              </a:rPr>
              <a:t>Examine common words.</a:t>
            </a:r>
          </a:p>
          <a:p>
            <a:pPr marL="457200" lvl="1" indent="0" algn="l">
              <a:buNone/>
            </a:pPr>
            <a:r>
              <a:rPr lang="en-IN" sz="3700" b="0" i="0" dirty="0">
                <a:solidFill>
                  <a:schemeClr val="tx1"/>
                </a:solidFill>
                <a:effectLst/>
                <a:latin typeface="Söhne"/>
              </a:rPr>
              <a:t>Assess data entropy and correlations.</a:t>
            </a:r>
          </a:p>
          <a:p>
            <a:pPr marL="114300" indent="0" algn="l">
              <a:buNone/>
            </a:pPr>
            <a:r>
              <a:rPr lang="en-IN" sz="3700" b="1" i="0" dirty="0">
                <a:solidFill>
                  <a:schemeClr val="tx1"/>
                </a:solidFill>
                <a:effectLst/>
                <a:latin typeface="Söhne"/>
              </a:rPr>
              <a:t>4. Embedding:</a:t>
            </a:r>
            <a:endParaRPr lang="en-IN" sz="3700" b="0" i="0" dirty="0">
              <a:solidFill>
                <a:schemeClr val="tx1"/>
              </a:solidFill>
              <a:effectLst/>
              <a:latin typeface="Söhne"/>
            </a:endParaRPr>
          </a:p>
          <a:p>
            <a:pPr marL="114300" indent="0" algn="l">
              <a:buNone/>
            </a:pPr>
            <a:r>
              <a:rPr lang="en-IN" sz="3700" b="0" i="0" dirty="0">
                <a:solidFill>
                  <a:schemeClr val="tx1"/>
                </a:solidFill>
                <a:effectLst/>
                <a:latin typeface="Söhne"/>
              </a:rPr>
              <a:t>Utilize </a:t>
            </a:r>
            <a:r>
              <a:rPr lang="en-IN" sz="3700" b="0" i="0" dirty="0" err="1">
                <a:solidFill>
                  <a:schemeClr val="tx1"/>
                </a:solidFill>
                <a:effectLst/>
                <a:latin typeface="Söhne"/>
              </a:rPr>
              <a:t>GloVe</a:t>
            </a:r>
            <a:r>
              <a:rPr lang="en-IN" sz="3700" b="0" i="0" dirty="0">
                <a:solidFill>
                  <a:schemeClr val="tx1"/>
                </a:solidFill>
                <a:effectLst/>
                <a:latin typeface="Söhne"/>
              </a:rPr>
              <a:t> for word embedding.</a:t>
            </a:r>
          </a:p>
          <a:p>
            <a:pPr marL="114300" indent="0" algn="l">
              <a:buNone/>
            </a:pPr>
            <a:r>
              <a:rPr lang="en-IN" sz="3700" b="1" i="0" dirty="0">
                <a:solidFill>
                  <a:schemeClr val="tx1"/>
                </a:solidFill>
                <a:effectLst/>
                <a:latin typeface="Söhne"/>
              </a:rPr>
              <a:t>5. </a:t>
            </a:r>
            <a:r>
              <a:rPr lang="en-IN" sz="3700" b="1" i="0" dirty="0" err="1">
                <a:solidFill>
                  <a:schemeClr val="tx1"/>
                </a:solidFill>
                <a:effectLst/>
                <a:latin typeface="Söhne"/>
              </a:rPr>
              <a:t>Modeling</a:t>
            </a:r>
            <a:r>
              <a:rPr lang="en-IN" sz="3700" b="1" i="0" dirty="0">
                <a:solidFill>
                  <a:schemeClr val="tx1"/>
                </a:solidFill>
                <a:effectLst/>
                <a:latin typeface="Söhne"/>
              </a:rPr>
              <a:t>:</a:t>
            </a:r>
            <a:endParaRPr lang="en-IN" sz="3700" b="0" i="0" dirty="0">
              <a:solidFill>
                <a:schemeClr val="tx1"/>
              </a:solidFill>
              <a:effectLst/>
              <a:latin typeface="Söhne"/>
            </a:endParaRPr>
          </a:p>
          <a:p>
            <a:pPr marL="114300" indent="0" algn="l">
              <a:buNone/>
            </a:pPr>
            <a:r>
              <a:rPr lang="en-IN" sz="3700" b="0" i="0" dirty="0">
                <a:solidFill>
                  <a:schemeClr val="tx1"/>
                </a:solidFill>
                <a:effectLst/>
                <a:latin typeface="Söhne"/>
              </a:rPr>
              <a:t>Implement machine learning models:</a:t>
            </a:r>
          </a:p>
          <a:p>
            <a:pPr marL="457200" lvl="1" indent="0" algn="l">
              <a:buNone/>
            </a:pPr>
            <a:r>
              <a:rPr lang="en-IN" sz="3700" b="0" i="0" dirty="0">
                <a:solidFill>
                  <a:schemeClr val="tx1"/>
                </a:solidFill>
                <a:effectLst/>
                <a:latin typeface="Söhne"/>
              </a:rPr>
              <a:t>LSTM Models</a:t>
            </a:r>
          </a:p>
          <a:p>
            <a:pPr marL="457200" lvl="1" indent="0" algn="l">
              <a:buNone/>
            </a:pPr>
            <a:r>
              <a:rPr lang="en-IN" sz="3700" b="0" i="0" dirty="0">
                <a:solidFill>
                  <a:schemeClr val="tx1"/>
                </a:solidFill>
                <a:effectLst/>
                <a:latin typeface="Söhne"/>
              </a:rPr>
              <a:t>CNN Models</a:t>
            </a:r>
          </a:p>
          <a:p>
            <a:pPr marL="457200" lvl="1" indent="0" algn="l">
              <a:buNone/>
            </a:pPr>
            <a:r>
              <a:rPr lang="en-IN" sz="3700" b="0" i="0" dirty="0">
                <a:solidFill>
                  <a:schemeClr val="tx1"/>
                </a:solidFill>
                <a:effectLst/>
                <a:latin typeface="Söhne"/>
              </a:rPr>
              <a:t>Naive Bayes Models</a:t>
            </a:r>
          </a:p>
          <a:p>
            <a:pPr marL="114300" indent="0" algn="l">
              <a:buNone/>
            </a:pPr>
            <a:r>
              <a:rPr lang="en-IN" sz="3700" b="1" i="0" dirty="0">
                <a:solidFill>
                  <a:schemeClr val="tx1"/>
                </a:solidFill>
                <a:effectLst/>
                <a:latin typeface="Söhne"/>
              </a:rPr>
              <a:t>6. Training:</a:t>
            </a:r>
            <a:endParaRPr lang="en-IN" sz="3700" b="0" i="0" dirty="0">
              <a:solidFill>
                <a:schemeClr val="tx1"/>
              </a:solidFill>
              <a:effectLst/>
              <a:latin typeface="Söhne"/>
            </a:endParaRPr>
          </a:p>
          <a:p>
            <a:pPr marL="114300" indent="0" algn="l">
              <a:buNone/>
            </a:pPr>
            <a:r>
              <a:rPr lang="en-IN" sz="3700" b="0" i="0" dirty="0">
                <a:solidFill>
                  <a:schemeClr val="tx1"/>
                </a:solidFill>
                <a:effectLst/>
                <a:latin typeface="Söhne"/>
              </a:rPr>
              <a:t>Train multiple models with different configurations.</a:t>
            </a:r>
          </a:p>
          <a:p>
            <a:pPr marL="114300" indent="0" algn="l">
              <a:buNone/>
            </a:pPr>
            <a:r>
              <a:rPr lang="en-IN" sz="3700" b="1" i="0" dirty="0">
                <a:solidFill>
                  <a:schemeClr val="tx1"/>
                </a:solidFill>
                <a:effectLst/>
                <a:latin typeface="Söhne"/>
              </a:rPr>
              <a:t>7. Evaluation Metrics:</a:t>
            </a:r>
            <a:endParaRPr lang="en-IN" sz="3700" b="0" i="0" dirty="0">
              <a:solidFill>
                <a:schemeClr val="tx1"/>
              </a:solidFill>
              <a:effectLst/>
              <a:latin typeface="Söhne"/>
            </a:endParaRPr>
          </a:p>
          <a:p>
            <a:pPr marL="114300" indent="0" algn="l">
              <a:buNone/>
            </a:pPr>
            <a:r>
              <a:rPr lang="en-IN" sz="3700" b="0" i="0" dirty="0">
                <a:solidFill>
                  <a:schemeClr val="tx1"/>
                </a:solidFill>
                <a:effectLst/>
                <a:latin typeface="Söhne"/>
              </a:rPr>
              <a:t>Assess model performance using accuracy, precision, recall, F1-score, AUC, and ROC curves.</a:t>
            </a:r>
          </a:p>
          <a:p>
            <a:pPr marL="114300" indent="0" algn="l">
              <a:buNone/>
            </a:pPr>
            <a:r>
              <a:rPr lang="en-IN" sz="3700" b="1" i="0" dirty="0">
                <a:solidFill>
                  <a:schemeClr val="tx1"/>
                </a:solidFill>
                <a:effectLst/>
                <a:latin typeface="Söhne"/>
              </a:rPr>
              <a:t>8. Results Analysis:</a:t>
            </a:r>
            <a:endParaRPr lang="en-IN" sz="3700" b="0" i="0" dirty="0">
              <a:solidFill>
                <a:schemeClr val="tx1"/>
              </a:solidFill>
              <a:effectLst/>
              <a:latin typeface="Söhne"/>
            </a:endParaRPr>
          </a:p>
          <a:p>
            <a:pPr marL="114300" indent="0" algn="l">
              <a:buNone/>
            </a:pPr>
            <a:r>
              <a:rPr lang="en-IN" sz="3700" b="0" i="0" dirty="0">
                <a:solidFill>
                  <a:schemeClr val="tx1"/>
                </a:solidFill>
                <a:effectLst/>
                <a:latin typeface="Söhne"/>
              </a:rPr>
              <a:t>Compare model performances.</a:t>
            </a:r>
          </a:p>
          <a:p>
            <a:pPr marL="114300" indent="0" algn="l">
              <a:buNone/>
            </a:pPr>
            <a:r>
              <a:rPr lang="en-IN" sz="3700" b="0" i="0" dirty="0">
                <a:solidFill>
                  <a:schemeClr val="tx1"/>
                </a:solidFill>
                <a:effectLst/>
                <a:latin typeface="Söhne"/>
              </a:rPr>
              <a:t>Identify the best-performing model.</a:t>
            </a:r>
          </a:p>
          <a:p>
            <a:pPr marL="114300" indent="0">
              <a:buNone/>
            </a:pPr>
            <a:endParaRPr lang="en-IN" dirty="0"/>
          </a:p>
        </p:txBody>
      </p:sp>
      <p:sp>
        <p:nvSpPr>
          <p:cNvPr id="4" name="Slide Number Placeholder 3">
            <a:extLst>
              <a:ext uri="{FF2B5EF4-FFF2-40B4-BE49-F238E27FC236}">
                <a16:creationId xmlns:a16="http://schemas.microsoft.com/office/drawing/2014/main" id="{1CE63089-C535-6D77-5A3E-AB48648B42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40903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571500" lvl="1" indent="0">
              <a:buNone/>
            </a:pPr>
            <a:r>
              <a:rPr lang="en-US" b="1" dirty="0">
                <a:latin typeface="Times New Roman" panose="02020603050405020304" pitchFamily="18" charset="0"/>
                <a:cs typeface="Times New Roman" panose="02020603050405020304" pitchFamily="18" charset="0"/>
              </a:rPr>
              <a:t>Modules Description:</a:t>
            </a:r>
          </a:p>
          <a:p>
            <a:pPr marL="571500" lvl="1" indent="0">
              <a:buNone/>
            </a:pPr>
            <a:endParaRPr lang="en-US" dirty="0">
              <a:latin typeface="Times New Roman" panose="02020603050405020304" pitchFamily="18" charset="0"/>
              <a:cs typeface="Times New Roman" panose="02020603050405020304" pitchFamily="18" charset="0"/>
            </a:endParaRPr>
          </a:p>
          <a:p>
            <a:pPr algn="l"/>
            <a:r>
              <a:rPr lang="en-IN" sz="2600" b="1" i="0" dirty="0">
                <a:solidFill>
                  <a:schemeClr val="tx1"/>
                </a:solidFill>
                <a:effectLst/>
                <a:latin typeface="Söhne"/>
              </a:rPr>
              <a:t>Module 1: Data Collection</a:t>
            </a:r>
            <a:endParaRPr lang="en-IN" sz="2600" b="0" i="0" dirty="0">
              <a:solidFill>
                <a:schemeClr val="tx1"/>
              </a:solidFill>
              <a:effectLst/>
              <a:latin typeface="Söhne"/>
            </a:endParaRPr>
          </a:p>
          <a:p>
            <a:pPr algn="l">
              <a:buFont typeface="Arial" panose="020B0604020202020204" pitchFamily="34" charset="0"/>
              <a:buChar char="•"/>
            </a:pPr>
            <a:r>
              <a:rPr lang="en-IN" sz="2600" b="1" i="0" dirty="0">
                <a:solidFill>
                  <a:schemeClr val="tx1"/>
                </a:solidFill>
                <a:effectLst/>
                <a:latin typeface="Söhne"/>
              </a:rPr>
              <a:t>Objective:</a:t>
            </a:r>
            <a:r>
              <a:rPr lang="en-IN" sz="2600" b="0" i="0" dirty="0">
                <a:solidFill>
                  <a:schemeClr val="tx1"/>
                </a:solidFill>
                <a:effectLst/>
                <a:latin typeface="Söhne"/>
              </a:rPr>
              <a:t> Gather a large dataset of 1,600,000 tweets from various sources, including Twitter API and open-source datasets.</a:t>
            </a:r>
          </a:p>
          <a:p>
            <a:pPr algn="l">
              <a:buFont typeface="Arial" panose="020B0604020202020204" pitchFamily="34" charset="0"/>
              <a:buChar char="•"/>
            </a:pPr>
            <a:r>
              <a:rPr lang="en-IN" sz="2600" b="1" i="0" dirty="0">
                <a:solidFill>
                  <a:schemeClr val="tx1"/>
                </a:solidFill>
                <a:effectLst/>
                <a:latin typeface="Söhne"/>
              </a:rPr>
              <a:t>Functions:</a:t>
            </a:r>
            <a:endParaRPr lang="en-IN" sz="2600" b="0" i="0" dirty="0">
              <a:solidFill>
                <a:schemeClr val="tx1"/>
              </a:solidFill>
              <a:effectLst/>
              <a:latin typeface="Söhne"/>
            </a:endParaRPr>
          </a:p>
          <a:p>
            <a:pPr marL="742950" lvl="1" indent="-285750" algn="l">
              <a:buFont typeface="Arial" panose="020B0604020202020204" pitchFamily="34" charset="0"/>
              <a:buChar char="•"/>
            </a:pPr>
            <a:r>
              <a:rPr lang="en-IN" sz="2600" b="0" i="0" dirty="0">
                <a:solidFill>
                  <a:schemeClr val="tx1"/>
                </a:solidFill>
                <a:effectLst/>
                <a:latin typeface="Söhne"/>
              </a:rPr>
              <a:t>Collect tweets based on specific criteria (e.g., keywords, hashtags).</a:t>
            </a:r>
          </a:p>
          <a:p>
            <a:pPr marL="742950" lvl="1" indent="-285750" algn="l">
              <a:buFont typeface="Arial" panose="020B0604020202020204" pitchFamily="34" charset="0"/>
              <a:buChar char="•"/>
            </a:pPr>
            <a:r>
              <a:rPr lang="en-IN" sz="2600" b="0" i="0" dirty="0">
                <a:solidFill>
                  <a:schemeClr val="tx1"/>
                </a:solidFill>
                <a:effectLst/>
                <a:latin typeface="Söhne"/>
              </a:rPr>
              <a:t>Extract relevant data fields (e.g., text, timestamp, user).</a:t>
            </a:r>
          </a:p>
          <a:p>
            <a:pPr marL="571500" lvl="1" indent="0">
              <a:buNone/>
            </a:pPr>
            <a:endParaRPr lang="en-US"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26472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A72A-3531-2529-875B-74D2B657A627}"/>
              </a:ext>
            </a:extLst>
          </p:cNvPr>
          <p:cNvSpPr>
            <a:spLocks noGrp="1"/>
          </p:cNvSpPr>
          <p:nvPr>
            <p:ph type="title"/>
          </p:nvPr>
        </p:nvSpPr>
        <p:spPr>
          <a:xfrm>
            <a:off x="457200" y="408452"/>
            <a:ext cx="8229600" cy="5680114"/>
          </a:xfrm>
        </p:spPr>
        <p:txBody>
          <a:bodyPr>
            <a:noAutofit/>
          </a:bodyPr>
          <a:lstStyle/>
          <a:p>
            <a:pPr algn="l"/>
            <a:r>
              <a:rPr lang="en-US" sz="2000" b="1" i="0" dirty="0">
                <a:solidFill>
                  <a:schemeClr val="tx1"/>
                </a:solidFill>
                <a:effectLst/>
                <a:latin typeface="Söhne"/>
              </a:rPr>
              <a:t>Module 2: Data Preprocessing</a:t>
            </a:r>
            <a:br>
              <a:rPr lang="en-US" sz="2000" b="0" i="0" dirty="0">
                <a:solidFill>
                  <a:schemeClr val="tx1"/>
                </a:solidFill>
                <a:effectLst/>
                <a:latin typeface="Söhne"/>
              </a:rPr>
            </a:br>
            <a:r>
              <a:rPr lang="en-US" sz="2000" b="1" i="0" dirty="0">
                <a:solidFill>
                  <a:schemeClr val="tx1"/>
                </a:solidFill>
                <a:effectLst/>
                <a:latin typeface="Söhne"/>
              </a:rPr>
              <a:t>Objective:</a:t>
            </a:r>
            <a:r>
              <a:rPr lang="en-US" sz="2000" b="0" i="0" dirty="0">
                <a:solidFill>
                  <a:schemeClr val="tx1"/>
                </a:solidFill>
                <a:effectLst/>
                <a:latin typeface="Söhne"/>
              </a:rPr>
              <a:t> Prepare the raw data for analysis and modeling by cleaning and structuring it appropriately.</a:t>
            </a:r>
            <a:br>
              <a:rPr lang="en-US" sz="2000" b="0" i="0" dirty="0">
                <a:solidFill>
                  <a:schemeClr val="tx1"/>
                </a:solidFill>
                <a:effectLst/>
                <a:latin typeface="Söhne"/>
              </a:rPr>
            </a:br>
            <a:r>
              <a:rPr lang="en-US" sz="2000" b="1" i="0" dirty="0">
                <a:solidFill>
                  <a:schemeClr val="tx1"/>
                </a:solidFill>
                <a:effectLst/>
                <a:latin typeface="Söhne"/>
              </a:rPr>
              <a:t>Functions:</a:t>
            </a:r>
            <a:br>
              <a:rPr lang="en-US" sz="2000" b="0" i="0" dirty="0">
                <a:solidFill>
                  <a:schemeClr val="tx1"/>
                </a:solidFill>
                <a:effectLst/>
                <a:latin typeface="Söhne"/>
              </a:rPr>
            </a:br>
            <a:r>
              <a:rPr lang="en-US" sz="2000" b="0" i="0" dirty="0">
                <a:solidFill>
                  <a:schemeClr val="tx1"/>
                </a:solidFill>
                <a:effectLst/>
                <a:latin typeface="Söhne"/>
              </a:rPr>
              <a:t>Remove unnecessary fields (e.g., target, id, date, query, user).</a:t>
            </a:r>
            <a:br>
              <a:rPr lang="en-US" sz="2000" b="0" i="0" dirty="0">
                <a:solidFill>
                  <a:schemeClr val="tx1"/>
                </a:solidFill>
                <a:effectLst/>
                <a:latin typeface="Söhne"/>
              </a:rPr>
            </a:br>
            <a:r>
              <a:rPr lang="en-US" sz="2000" b="0" i="0" dirty="0">
                <a:solidFill>
                  <a:schemeClr val="tx1"/>
                </a:solidFill>
                <a:effectLst/>
                <a:latin typeface="Söhne"/>
              </a:rPr>
              <a:t>Handle missing values and empty rows.</a:t>
            </a:r>
            <a:br>
              <a:rPr lang="en-US" sz="2000" b="0" i="0" dirty="0">
                <a:solidFill>
                  <a:schemeClr val="tx1"/>
                </a:solidFill>
                <a:effectLst/>
                <a:latin typeface="Söhne"/>
              </a:rPr>
            </a:br>
            <a:r>
              <a:rPr lang="en-US" sz="2000" b="0" i="0" dirty="0">
                <a:solidFill>
                  <a:schemeClr val="tx1"/>
                </a:solidFill>
                <a:effectLst/>
                <a:latin typeface="Söhne"/>
              </a:rPr>
              <a:t>Apply text preprocessing techniques (e.g., tokenization, </a:t>
            </a:r>
            <a:r>
              <a:rPr lang="en-US" sz="2000" b="0" i="0" dirty="0" err="1">
                <a:solidFill>
                  <a:schemeClr val="tx1"/>
                </a:solidFill>
                <a:effectLst/>
                <a:latin typeface="Söhne"/>
              </a:rPr>
              <a:t>stopword</a:t>
            </a:r>
            <a:r>
              <a:rPr lang="en-US" sz="2000" b="0" i="0" dirty="0">
                <a:solidFill>
                  <a:schemeClr val="tx1"/>
                </a:solidFill>
                <a:effectLst/>
                <a:latin typeface="Söhne"/>
              </a:rPr>
              <a:t> removal, lowercasing).</a:t>
            </a:r>
            <a:br>
              <a:rPr lang="en-US" sz="2000" b="0" i="0" dirty="0">
                <a:solidFill>
                  <a:schemeClr val="tx1"/>
                </a:solidFill>
                <a:effectLst/>
                <a:latin typeface="Söhne"/>
              </a:rPr>
            </a:br>
            <a:r>
              <a:rPr lang="en-US" sz="2000" b="0" i="0" dirty="0">
                <a:solidFill>
                  <a:schemeClr val="tx1"/>
                </a:solidFill>
                <a:effectLst/>
                <a:latin typeface="Söhne"/>
              </a:rPr>
              <a:t>Perform feature extraction (e.g., bag-of-words, TF-IDF).</a:t>
            </a:r>
            <a:br>
              <a:rPr lang="en-US" sz="2000" b="0" i="0" dirty="0">
                <a:solidFill>
                  <a:schemeClr val="tx1"/>
                </a:solidFill>
                <a:effectLst/>
                <a:latin typeface="Söhne"/>
              </a:rPr>
            </a:br>
            <a:r>
              <a:rPr lang="en-US" sz="2000" b="0" i="0" dirty="0">
                <a:solidFill>
                  <a:schemeClr val="tx1"/>
                </a:solidFill>
                <a:effectLst/>
                <a:latin typeface="Söhne"/>
              </a:rPr>
              <a:t>Label data for sentiment classification (positive, negative, neutral).</a:t>
            </a:r>
            <a:br>
              <a:rPr lang="en-US" sz="2000" b="0" i="0" dirty="0">
                <a:solidFill>
                  <a:schemeClr val="tx1"/>
                </a:solidFill>
                <a:effectLst/>
                <a:latin typeface="Söhne"/>
              </a:rPr>
            </a:br>
            <a:r>
              <a:rPr lang="en-US" sz="2000" b="1" i="0" dirty="0">
                <a:solidFill>
                  <a:schemeClr val="tx1"/>
                </a:solidFill>
                <a:effectLst/>
                <a:latin typeface="Söhne"/>
              </a:rPr>
              <a:t>Module 3: Data Analysis</a:t>
            </a:r>
            <a:br>
              <a:rPr lang="en-US" sz="2000" b="0" i="0" dirty="0">
                <a:solidFill>
                  <a:schemeClr val="tx1"/>
                </a:solidFill>
                <a:effectLst/>
                <a:latin typeface="Söhne"/>
              </a:rPr>
            </a:br>
            <a:r>
              <a:rPr lang="en-US" sz="2000" b="1" i="0" dirty="0">
                <a:solidFill>
                  <a:schemeClr val="tx1"/>
                </a:solidFill>
                <a:effectLst/>
                <a:latin typeface="Söhne"/>
              </a:rPr>
              <a:t>Objective:</a:t>
            </a:r>
            <a:r>
              <a:rPr lang="en-US" sz="2000" b="0" i="0" dirty="0">
                <a:solidFill>
                  <a:schemeClr val="tx1"/>
                </a:solidFill>
                <a:effectLst/>
                <a:latin typeface="Söhne"/>
              </a:rPr>
              <a:t> Explore the dataset to gain insights into letter and word frequencies, common words, and data entropy.</a:t>
            </a:r>
            <a:br>
              <a:rPr lang="en-US" sz="2000" b="0" i="0" dirty="0">
                <a:solidFill>
                  <a:schemeClr val="tx1"/>
                </a:solidFill>
                <a:effectLst/>
                <a:latin typeface="Söhne"/>
              </a:rPr>
            </a:br>
            <a:r>
              <a:rPr lang="en-US" sz="2000" b="1" i="0" dirty="0">
                <a:solidFill>
                  <a:schemeClr val="tx1"/>
                </a:solidFill>
                <a:effectLst/>
                <a:latin typeface="Söhne"/>
              </a:rPr>
              <a:t>Functions:</a:t>
            </a:r>
            <a:br>
              <a:rPr lang="en-US" sz="2000" b="0" i="0" dirty="0">
                <a:solidFill>
                  <a:schemeClr val="tx1"/>
                </a:solidFill>
                <a:effectLst/>
                <a:latin typeface="Söhne"/>
              </a:rPr>
            </a:br>
            <a:r>
              <a:rPr lang="en-US" sz="2000" b="0" i="0" dirty="0">
                <a:solidFill>
                  <a:schemeClr val="tx1"/>
                </a:solidFill>
                <a:effectLst/>
                <a:latin typeface="Söhne"/>
              </a:rPr>
              <a:t>Analyze letter and word frequencies.</a:t>
            </a:r>
            <a:br>
              <a:rPr lang="en-US" sz="2000" b="0" i="0" dirty="0">
                <a:solidFill>
                  <a:schemeClr val="tx1"/>
                </a:solidFill>
                <a:effectLst/>
                <a:latin typeface="Söhne"/>
              </a:rPr>
            </a:br>
            <a:r>
              <a:rPr lang="en-US" sz="2000" b="0" i="0" dirty="0">
                <a:solidFill>
                  <a:schemeClr val="tx1"/>
                </a:solidFill>
                <a:effectLst/>
                <a:latin typeface="Söhne"/>
              </a:rPr>
              <a:t>Identify the most common words in positive and negative tweets.</a:t>
            </a:r>
            <a:br>
              <a:rPr lang="en-US" sz="2000" b="0" i="0" dirty="0">
                <a:solidFill>
                  <a:schemeClr val="tx1"/>
                </a:solidFill>
                <a:effectLst/>
                <a:latin typeface="Söhne"/>
              </a:rPr>
            </a:br>
            <a:r>
              <a:rPr lang="en-US" sz="2000" b="0" i="0" dirty="0">
                <a:solidFill>
                  <a:schemeClr val="tx1"/>
                </a:solidFill>
                <a:effectLst/>
                <a:latin typeface="Söhne"/>
              </a:rPr>
              <a:t>Assess data entropy to understand the data's information content.</a:t>
            </a:r>
            <a:br>
              <a:rPr lang="en-US" sz="2000" b="0" i="0" dirty="0">
                <a:solidFill>
                  <a:schemeClr val="tx1"/>
                </a:solidFill>
                <a:effectLst/>
                <a:latin typeface="Söhne"/>
              </a:rPr>
            </a:br>
            <a:r>
              <a:rPr lang="en-US" sz="2000" b="0" i="0" dirty="0">
                <a:solidFill>
                  <a:schemeClr val="tx1"/>
                </a:solidFill>
                <a:effectLst/>
                <a:latin typeface="Söhne"/>
              </a:rPr>
              <a:t>Examine word correlations and create scatter plots.</a:t>
            </a:r>
            <a:br>
              <a:rPr lang="en-US" sz="2000" b="0" i="0" dirty="0">
                <a:solidFill>
                  <a:schemeClr val="tx1"/>
                </a:solidFill>
                <a:effectLst/>
                <a:latin typeface="Söhne"/>
              </a:rPr>
            </a:br>
            <a:endParaRPr lang="en-IN" sz="2000" dirty="0">
              <a:solidFill>
                <a:schemeClr val="tx1"/>
              </a:solidFill>
            </a:endParaRPr>
          </a:p>
        </p:txBody>
      </p:sp>
      <p:sp>
        <p:nvSpPr>
          <p:cNvPr id="4" name="Slide Number Placeholder 3">
            <a:extLst>
              <a:ext uri="{FF2B5EF4-FFF2-40B4-BE49-F238E27FC236}">
                <a16:creationId xmlns:a16="http://schemas.microsoft.com/office/drawing/2014/main" id="{FF8E0768-F82F-AA5C-01FA-C5B680616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25458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AB6906-AE6C-411F-A52B-B616454F7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itle 1">
            <a:extLst>
              <a:ext uri="{FF2B5EF4-FFF2-40B4-BE49-F238E27FC236}">
                <a16:creationId xmlns:a16="http://schemas.microsoft.com/office/drawing/2014/main" id="{53E96C95-8CD9-256C-9459-C4A771D99E9E}"/>
              </a:ext>
            </a:extLst>
          </p:cNvPr>
          <p:cNvSpPr txBox="1">
            <a:spLocks/>
          </p:cNvSpPr>
          <p:nvPr/>
        </p:nvSpPr>
        <p:spPr>
          <a:xfrm>
            <a:off x="267629" y="419604"/>
            <a:ext cx="8229600" cy="5680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b="1" i="0" dirty="0">
                <a:solidFill>
                  <a:schemeClr val="tx1"/>
                </a:solidFill>
                <a:effectLst/>
                <a:latin typeface="Söhne"/>
              </a:rPr>
              <a:t>Module 4: Word Embedding</a:t>
            </a:r>
            <a:endParaRPr lang="en-IN" b="0" i="0" dirty="0">
              <a:solidFill>
                <a:schemeClr val="tx1"/>
              </a:solidFill>
              <a:effectLst/>
              <a:latin typeface="Söhne"/>
            </a:endParaRPr>
          </a:p>
          <a:p>
            <a:pPr algn="l">
              <a:buFont typeface="Arial" panose="020B0604020202020204" pitchFamily="34" charset="0"/>
              <a:buChar char="•"/>
            </a:pPr>
            <a:r>
              <a:rPr lang="en-IN" b="1" i="0" dirty="0">
                <a:solidFill>
                  <a:schemeClr val="tx1"/>
                </a:solidFill>
                <a:effectLst/>
                <a:latin typeface="Söhne"/>
              </a:rPr>
              <a:t>Objective:</a:t>
            </a:r>
            <a:r>
              <a:rPr lang="en-IN" b="0" i="0" dirty="0">
                <a:solidFill>
                  <a:schemeClr val="tx1"/>
                </a:solidFill>
                <a:effectLst/>
                <a:latin typeface="Söhne"/>
              </a:rPr>
              <a:t> Convert words into numerical representations using </a:t>
            </a:r>
            <a:r>
              <a:rPr lang="en-IN" b="0" i="0" dirty="0" err="1">
                <a:solidFill>
                  <a:schemeClr val="tx1"/>
                </a:solidFill>
                <a:effectLst/>
                <a:latin typeface="Söhne"/>
              </a:rPr>
              <a:t>GloVe</a:t>
            </a:r>
            <a:r>
              <a:rPr lang="en-IN" b="0" i="0" dirty="0">
                <a:solidFill>
                  <a:schemeClr val="tx1"/>
                </a:solidFill>
                <a:effectLst/>
                <a:latin typeface="Söhne"/>
              </a:rPr>
              <a:t> word embeddings.</a:t>
            </a:r>
          </a:p>
          <a:p>
            <a:pPr algn="l">
              <a:buFont typeface="Arial" panose="020B0604020202020204" pitchFamily="34" charset="0"/>
              <a:buChar char="•"/>
            </a:pPr>
            <a:r>
              <a:rPr lang="en-IN" b="1" i="0" dirty="0">
                <a:solidFill>
                  <a:schemeClr val="tx1"/>
                </a:solidFill>
                <a:effectLst/>
                <a:latin typeface="Söhne"/>
              </a:rPr>
              <a:t>Functions:</a:t>
            </a:r>
            <a:endParaRPr lang="en-IN" b="0" i="0" dirty="0">
              <a:solidFill>
                <a:schemeClr val="tx1"/>
              </a:solidFill>
              <a:effectLst/>
              <a:latin typeface="Söhne"/>
            </a:endParaRPr>
          </a:p>
          <a:p>
            <a:pPr marL="742950" lvl="1" indent="-285750" algn="l">
              <a:buFont typeface="Arial" panose="020B0604020202020204" pitchFamily="34" charset="0"/>
              <a:buChar char="•"/>
            </a:pPr>
            <a:r>
              <a:rPr lang="en-IN" b="0" i="0" dirty="0">
                <a:solidFill>
                  <a:schemeClr val="tx1"/>
                </a:solidFill>
                <a:effectLst/>
                <a:latin typeface="Söhne"/>
              </a:rPr>
              <a:t>Initialize an embedding index with pre-trained </a:t>
            </a:r>
            <a:r>
              <a:rPr lang="en-IN" b="0" i="0" dirty="0" err="1">
                <a:solidFill>
                  <a:schemeClr val="tx1"/>
                </a:solidFill>
                <a:effectLst/>
                <a:latin typeface="Söhne"/>
              </a:rPr>
              <a:t>GloVe</a:t>
            </a:r>
            <a:r>
              <a:rPr lang="en-IN" b="0" i="0" dirty="0">
                <a:solidFill>
                  <a:schemeClr val="tx1"/>
                </a:solidFill>
                <a:effectLst/>
                <a:latin typeface="Söhne"/>
              </a:rPr>
              <a:t> vectors.</a:t>
            </a:r>
          </a:p>
          <a:p>
            <a:pPr marL="742950" lvl="1" indent="-285750" algn="l">
              <a:buFont typeface="Arial" panose="020B0604020202020204" pitchFamily="34" charset="0"/>
              <a:buChar char="•"/>
            </a:pPr>
            <a:r>
              <a:rPr lang="en-IN" b="0" i="0" dirty="0">
                <a:solidFill>
                  <a:schemeClr val="tx1"/>
                </a:solidFill>
                <a:effectLst/>
                <a:latin typeface="Söhne"/>
              </a:rPr>
              <a:t>Map words to their vector representations for machine learning models.</a:t>
            </a:r>
          </a:p>
          <a:p>
            <a:pPr algn="l"/>
            <a:r>
              <a:rPr lang="en-IN" b="1" i="0" dirty="0">
                <a:solidFill>
                  <a:schemeClr val="tx1"/>
                </a:solidFill>
                <a:effectLst/>
                <a:latin typeface="Söhne"/>
              </a:rPr>
              <a:t>Module 5: </a:t>
            </a:r>
            <a:r>
              <a:rPr lang="en-IN" b="1" i="0" dirty="0" err="1">
                <a:solidFill>
                  <a:schemeClr val="tx1"/>
                </a:solidFill>
                <a:effectLst/>
                <a:latin typeface="Söhne"/>
              </a:rPr>
              <a:t>Modeling</a:t>
            </a:r>
            <a:endParaRPr lang="en-IN" b="0" i="0" dirty="0">
              <a:solidFill>
                <a:schemeClr val="tx1"/>
              </a:solidFill>
              <a:effectLst/>
              <a:latin typeface="Söhne"/>
            </a:endParaRPr>
          </a:p>
          <a:p>
            <a:pPr algn="l">
              <a:buFont typeface="Arial" panose="020B0604020202020204" pitchFamily="34" charset="0"/>
              <a:buChar char="•"/>
            </a:pPr>
            <a:r>
              <a:rPr lang="en-IN" b="1" i="0" dirty="0">
                <a:solidFill>
                  <a:schemeClr val="tx1"/>
                </a:solidFill>
                <a:effectLst/>
                <a:latin typeface="Söhne"/>
              </a:rPr>
              <a:t>Objective:</a:t>
            </a:r>
            <a:r>
              <a:rPr lang="en-IN" b="0" i="0" dirty="0">
                <a:solidFill>
                  <a:schemeClr val="tx1"/>
                </a:solidFill>
                <a:effectLst/>
                <a:latin typeface="Söhne"/>
              </a:rPr>
              <a:t> Implement machine learning models for sentiment analysis, including LSTM models, CNN models, and Naive Bayes models.</a:t>
            </a:r>
          </a:p>
          <a:p>
            <a:pPr algn="l">
              <a:buFont typeface="Arial" panose="020B0604020202020204" pitchFamily="34" charset="0"/>
              <a:buChar char="•"/>
            </a:pPr>
            <a:r>
              <a:rPr lang="en-IN" b="1" i="0" dirty="0">
                <a:solidFill>
                  <a:schemeClr val="tx1"/>
                </a:solidFill>
                <a:effectLst/>
                <a:latin typeface="Söhne"/>
              </a:rPr>
              <a:t>Functions:</a:t>
            </a:r>
            <a:endParaRPr lang="en-IN" b="0" i="0" dirty="0">
              <a:solidFill>
                <a:schemeClr val="tx1"/>
              </a:solidFill>
              <a:effectLst/>
              <a:latin typeface="Söhne"/>
            </a:endParaRPr>
          </a:p>
          <a:p>
            <a:pPr marL="742950" lvl="1" indent="-285750" algn="l">
              <a:buFont typeface="Arial" panose="020B0604020202020204" pitchFamily="34" charset="0"/>
              <a:buChar char="•"/>
            </a:pPr>
            <a:r>
              <a:rPr lang="en-IN" b="0" i="0" dirty="0">
                <a:solidFill>
                  <a:schemeClr val="tx1"/>
                </a:solidFill>
                <a:effectLst/>
                <a:latin typeface="Söhne"/>
              </a:rPr>
              <a:t>Develop LSTM models to capture semantic dependencies.</a:t>
            </a:r>
          </a:p>
          <a:p>
            <a:pPr marL="742950" lvl="1" indent="-285750" algn="l">
              <a:buFont typeface="Arial" panose="020B0604020202020204" pitchFamily="34" charset="0"/>
              <a:buChar char="•"/>
            </a:pPr>
            <a:r>
              <a:rPr lang="en-IN" b="0" i="0" dirty="0">
                <a:solidFill>
                  <a:schemeClr val="tx1"/>
                </a:solidFill>
                <a:effectLst/>
                <a:latin typeface="Söhne"/>
              </a:rPr>
              <a:t>Create CNN models to </a:t>
            </a:r>
            <a:r>
              <a:rPr lang="en-IN" b="0" i="0" dirty="0" err="1">
                <a:solidFill>
                  <a:schemeClr val="tx1"/>
                </a:solidFill>
                <a:effectLst/>
                <a:latin typeface="Söhne"/>
              </a:rPr>
              <a:t>analyze</a:t>
            </a:r>
            <a:r>
              <a:rPr lang="en-IN" b="0" i="0" dirty="0">
                <a:solidFill>
                  <a:schemeClr val="tx1"/>
                </a:solidFill>
                <a:effectLst/>
                <a:latin typeface="Söhne"/>
              </a:rPr>
              <a:t> close semantic relations in text.</a:t>
            </a:r>
          </a:p>
          <a:p>
            <a:pPr marL="742950" lvl="1" indent="-285750" algn="l">
              <a:buFont typeface="Arial" panose="020B0604020202020204" pitchFamily="34" charset="0"/>
              <a:buChar char="•"/>
            </a:pPr>
            <a:r>
              <a:rPr lang="en-IN" b="0" i="0" dirty="0">
                <a:solidFill>
                  <a:schemeClr val="tx1"/>
                </a:solidFill>
                <a:effectLst/>
                <a:latin typeface="Söhne"/>
              </a:rPr>
              <a:t>Utilize Naive Bayes models based on Bayes' Theorem.</a:t>
            </a:r>
          </a:p>
          <a:p>
            <a:pPr algn="l"/>
            <a:r>
              <a:rPr lang="en-IN" b="1" i="0" dirty="0">
                <a:solidFill>
                  <a:schemeClr val="tx1"/>
                </a:solidFill>
                <a:effectLst/>
                <a:latin typeface="Söhne"/>
              </a:rPr>
              <a:t>Module 6: Training</a:t>
            </a:r>
            <a:endParaRPr lang="en-IN" b="0" i="0" dirty="0">
              <a:solidFill>
                <a:schemeClr val="tx1"/>
              </a:solidFill>
              <a:effectLst/>
              <a:latin typeface="Söhne"/>
            </a:endParaRPr>
          </a:p>
          <a:p>
            <a:pPr algn="l">
              <a:buFont typeface="Arial" panose="020B0604020202020204" pitchFamily="34" charset="0"/>
              <a:buChar char="•"/>
            </a:pPr>
            <a:r>
              <a:rPr lang="en-IN" b="1" i="0" dirty="0">
                <a:solidFill>
                  <a:schemeClr val="tx1"/>
                </a:solidFill>
                <a:effectLst/>
                <a:latin typeface="Söhne"/>
              </a:rPr>
              <a:t>Objective:</a:t>
            </a:r>
            <a:r>
              <a:rPr lang="en-IN" b="0" i="0" dirty="0">
                <a:solidFill>
                  <a:schemeClr val="tx1"/>
                </a:solidFill>
                <a:effectLst/>
                <a:latin typeface="Söhne"/>
              </a:rPr>
              <a:t> Train multiple sentiment analysis models with different configurations to learn from the </a:t>
            </a:r>
            <a:r>
              <a:rPr lang="en-IN" b="0" i="0" dirty="0" err="1">
                <a:solidFill>
                  <a:schemeClr val="tx1"/>
                </a:solidFill>
                <a:effectLst/>
                <a:latin typeface="Söhne"/>
              </a:rPr>
              <a:t>preprocessed</a:t>
            </a:r>
            <a:r>
              <a:rPr lang="en-IN" b="0" i="0" dirty="0">
                <a:solidFill>
                  <a:schemeClr val="tx1"/>
                </a:solidFill>
                <a:effectLst/>
                <a:latin typeface="Söhne"/>
              </a:rPr>
              <a:t> data.</a:t>
            </a:r>
          </a:p>
          <a:p>
            <a:pPr algn="l">
              <a:buFont typeface="Arial" panose="020B0604020202020204" pitchFamily="34" charset="0"/>
              <a:buChar char="•"/>
            </a:pPr>
            <a:r>
              <a:rPr lang="en-IN" b="1" i="0" dirty="0">
                <a:solidFill>
                  <a:schemeClr val="tx1"/>
                </a:solidFill>
                <a:effectLst/>
                <a:latin typeface="Söhne"/>
              </a:rPr>
              <a:t>Functions:</a:t>
            </a:r>
            <a:endParaRPr lang="en-IN" b="0" i="0" dirty="0">
              <a:solidFill>
                <a:schemeClr val="tx1"/>
              </a:solidFill>
              <a:effectLst/>
              <a:latin typeface="Söhne"/>
            </a:endParaRPr>
          </a:p>
          <a:p>
            <a:pPr marL="742950" lvl="1" indent="-285750" algn="l">
              <a:buFont typeface="Arial" panose="020B0604020202020204" pitchFamily="34" charset="0"/>
              <a:buChar char="•"/>
            </a:pPr>
            <a:r>
              <a:rPr lang="en-IN" b="0" i="0" dirty="0">
                <a:solidFill>
                  <a:schemeClr val="tx1"/>
                </a:solidFill>
                <a:effectLst/>
                <a:latin typeface="Söhne"/>
              </a:rPr>
              <a:t>Configure model hyperparameters (e.g., batch size, architecture).</a:t>
            </a:r>
          </a:p>
          <a:p>
            <a:pPr marL="742950" lvl="1" indent="-285750" algn="l">
              <a:buFont typeface="Arial" panose="020B0604020202020204" pitchFamily="34" charset="0"/>
              <a:buChar char="•"/>
            </a:pPr>
            <a:r>
              <a:rPr lang="en-IN" b="0" i="0" dirty="0">
                <a:solidFill>
                  <a:schemeClr val="tx1"/>
                </a:solidFill>
                <a:effectLst/>
                <a:latin typeface="Söhne"/>
              </a:rPr>
              <a:t>Train models on the </a:t>
            </a:r>
            <a:r>
              <a:rPr lang="en-IN" b="0" i="0" dirty="0" err="1">
                <a:solidFill>
                  <a:schemeClr val="tx1"/>
                </a:solidFill>
                <a:effectLst/>
                <a:latin typeface="Söhne"/>
              </a:rPr>
              <a:t>preprocessed</a:t>
            </a:r>
            <a:r>
              <a:rPr lang="en-IN" b="0" i="0" dirty="0">
                <a:solidFill>
                  <a:schemeClr val="tx1"/>
                </a:solidFill>
                <a:effectLst/>
                <a:latin typeface="Söhne"/>
              </a:rPr>
              <a:t> and embedded data.</a:t>
            </a:r>
          </a:p>
          <a:p>
            <a:pPr marL="742950" lvl="1" indent="-285750" algn="l">
              <a:buFont typeface="Arial" panose="020B0604020202020204" pitchFamily="34" charset="0"/>
              <a:buChar char="•"/>
            </a:pPr>
            <a:r>
              <a:rPr lang="en-IN" b="0" i="0" dirty="0">
                <a:solidFill>
                  <a:schemeClr val="tx1"/>
                </a:solidFill>
                <a:effectLst/>
                <a:latin typeface="Söhne"/>
              </a:rPr>
              <a:t>Monitor model training progress.</a:t>
            </a:r>
          </a:p>
          <a:p>
            <a:pPr algn="l"/>
            <a:r>
              <a:rPr lang="en-IN" b="1" i="0" dirty="0">
                <a:solidFill>
                  <a:schemeClr val="tx1"/>
                </a:solidFill>
                <a:effectLst/>
                <a:latin typeface="Söhne"/>
              </a:rPr>
              <a:t>Module 7: Evaluation Metrics</a:t>
            </a:r>
            <a:endParaRPr lang="en-IN" b="0" i="0" dirty="0">
              <a:solidFill>
                <a:schemeClr val="tx1"/>
              </a:solidFill>
              <a:effectLst/>
              <a:latin typeface="Söhne"/>
            </a:endParaRPr>
          </a:p>
          <a:p>
            <a:pPr algn="l">
              <a:buFont typeface="Arial" panose="020B0604020202020204" pitchFamily="34" charset="0"/>
              <a:buChar char="•"/>
            </a:pPr>
            <a:r>
              <a:rPr lang="en-IN" b="1" i="0" dirty="0">
                <a:solidFill>
                  <a:schemeClr val="tx1"/>
                </a:solidFill>
                <a:effectLst/>
                <a:latin typeface="Söhne"/>
              </a:rPr>
              <a:t>Objective:</a:t>
            </a:r>
            <a:r>
              <a:rPr lang="en-IN" b="0" i="0" dirty="0">
                <a:solidFill>
                  <a:schemeClr val="tx1"/>
                </a:solidFill>
                <a:effectLst/>
                <a:latin typeface="Söhne"/>
              </a:rPr>
              <a:t> Assess the performance of trained models using various evaluation metrics, such as accuracy, precision, recall, F1-score, AUC, and ROC curves.</a:t>
            </a:r>
          </a:p>
          <a:p>
            <a:pPr algn="l">
              <a:buFont typeface="Arial" panose="020B0604020202020204" pitchFamily="34" charset="0"/>
              <a:buChar char="•"/>
            </a:pPr>
            <a:r>
              <a:rPr lang="en-IN" b="1" i="0" dirty="0">
                <a:solidFill>
                  <a:schemeClr val="tx1"/>
                </a:solidFill>
                <a:effectLst/>
                <a:latin typeface="Söhne"/>
              </a:rPr>
              <a:t>Functions:</a:t>
            </a:r>
            <a:endParaRPr lang="en-IN" b="0" i="0" dirty="0">
              <a:solidFill>
                <a:schemeClr val="tx1"/>
              </a:solidFill>
              <a:effectLst/>
              <a:latin typeface="Söhne"/>
            </a:endParaRPr>
          </a:p>
          <a:p>
            <a:pPr marL="742950" lvl="1" indent="-285750" algn="l">
              <a:buFont typeface="Arial" panose="020B0604020202020204" pitchFamily="34" charset="0"/>
              <a:buChar char="•"/>
            </a:pPr>
            <a:r>
              <a:rPr lang="en-IN" b="0" i="0" dirty="0">
                <a:solidFill>
                  <a:schemeClr val="tx1"/>
                </a:solidFill>
                <a:effectLst/>
                <a:latin typeface="Söhne"/>
              </a:rPr>
              <a:t>Calculate accuracy and other classification metrics.</a:t>
            </a:r>
          </a:p>
          <a:p>
            <a:pPr marL="742950" lvl="1" indent="-285750" algn="l">
              <a:buFont typeface="Arial" panose="020B0604020202020204" pitchFamily="34" charset="0"/>
              <a:buChar char="•"/>
            </a:pPr>
            <a:r>
              <a:rPr lang="en-IN" b="0" i="0" dirty="0">
                <a:solidFill>
                  <a:schemeClr val="tx1"/>
                </a:solidFill>
                <a:effectLst/>
                <a:latin typeface="Söhne"/>
              </a:rPr>
              <a:t>Generate ROC curves to visualize model performance.</a:t>
            </a:r>
          </a:p>
          <a:p>
            <a:pPr marL="742950" lvl="1" indent="-285750" algn="l">
              <a:buFont typeface="Arial" panose="020B0604020202020204" pitchFamily="34" charset="0"/>
              <a:buChar char="•"/>
            </a:pPr>
            <a:r>
              <a:rPr lang="en-IN" b="0" i="0" dirty="0">
                <a:solidFill>
                  <a:schemeClr val="tx1"/>
                </a:solidFill>
                <a:effectLst/>
                <a:latin typeface="Söhne"/>
              </a:rPr>
              <a:t>Evaluate model performance on test data.</a:t>
            </a:r>
          </a:p>
        </p:txBody>
      </p:sp>
    </p:spTree>
    <p:extLst>
      <p:ext uri="{BB962C8B-B14F-4D97-AF65-F5344CB8AC3E}">
        <p14:creationId xmlns:p14="http://schemas.microsoft.com/office/powerpoint/2010/main" val="310801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200722" y="1058221"/>
            <a:ext cx="8229600" cy="637835"/>
          </a:xfrm>
          <a:prstGeom prst="rect">
            <a:avLst/>
          </a:prstGeom>
          <a:noFill/>
          <a:ln>
            <a:noFill/>
          </a:ln>
        </p:spPr>
        <p:txBody>
          <a:bodyPr spcFirstLastPara="1" wrap="square" lIns="91425" tIns="45700" rIns="91425" bIns="45700" anchor="t" anchorCtr="0">
            <a:normAutofit/>
          </a:bodyPr>
          <a:lstStyle/>
          <a:p>
            <a:pPr marL="571500" lvl="1" indent="0">
              <a:buNone/>
            </a:pPr>
            <a:r>
              <a:rPr lang="en-US" b="1" dirty="0">
                <a:latin typeface="Times New Roman" panose="02020603050405020304" pitchFamily="18" charset="0"/>
                <a:cs typeface="Times New Roman" panose="02020603050405020304" pitchFamily="18" charset="0"/>
              </a:rPr>
              <a:t>Intermediate Results and Discussion:</a:t>
            </a:r>
          </a:p>
        </p:txBody>
      </p:sp>
      <p:pic>
        <p:nvPicPr>
          <p:cNvPr id="107" name="Google Shape;107;p5"/>
          <p:cNvPicPr preferRelativeResize="0"/>
          <p:nvPr/>
        </p:nvPicPr>
        <p:blipFill rotWithShape="1">
          <a:blip r:embed="rId3">
            <a:alphaModFix/>
          </a:blip>
          <a:srcRect/>
          <a:stretch/>
        </p:blipFill>
        <p:spPr>
          <a:xfrm>
            <a:off x="258337" y="328869"/>
            <a:ext cx="1960756" cy="63783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 name="TextBox 2">
            <a:extLst>
              <a:ext uri="{FF2B5EF4-FFF2-40B4-BE49-F238E27FC236}">
                <a16:creationId xmlns:a16="http://schemas.microsoft.com/office/drawing/2014/main" id="{3F6298B9-6CF7-FA87-0DA4-EF504F64F348}"/>
              </a:ext>
            </a:extLst>
          </p:cNvPr>
          <p:cNvSpPr txBox="1"/>
          <p:nvPr/>
        </p:nvSpPr>
        <p:spPr>
          <a:xfrm>
            <a:off x="457199" y="1787573"/>
            <a:ext cx="8911683" cy="2308324"/>
          </a:xfrm>
          <a:prstGeom prst="rect">
            <a:avLst/>
          </a:prstGeom>
          <a:noFill/>
        </p:spPr>
        <p:txBody>
          <a:bodyPr wrap="square">
            <a:spAutoFit/>
          </a:bodyPr>
          <a:lstStyle/>
          <a:p>
            <a:r>
              <a:rPr lang="en-US" sz="1200" dirty="0"/>
              <a:t>Dataset:</a:t>
            </a:r>
          </a:p>
          <a:p>
            <a:r>
              <a:rPr lang="en-US" sz="1200" dirty="0"/>
              <a:t>Prepared Twitter.csv</a:t>
            </a:r>
          </a:p>
          <a:p>
            <a:r>
              <a:rPr lang="en-US" sz="1200" dirty="0"/>
              <a:t>This dataset contains 1,600,000 tweets extracted using the twitter </a:t>
            </a:r>
            <a:r>
              <a:rPr lang="en-US" sz="1200" dirty="0" err="1"/>
              <a:t>api</a:t>
            </a:r>
            <a:r>
              <a:rPr lang="en-US" sz="1200" dirty="0"/>
              <a:t>. The tweets</a:t>
            </a:r>
          </a:p>
          <a:p>
            <a:r>
              <a:rPr lang="en-US" sz="1200" dirty="0"/>
              <a:t>have been classified from 0 (negative) to 4 (positive). The dataset contains 6 fields</a:t>
            </a:r>
          </a:p>
          <a:p>
            <a:r>
              <a:rPr lang="en-US" sz="1200" dirty="0"/>
              <a:t>which are target as integer, ids as integer, date as date, flag as string, user as string</a:t>
            </a:r>
          </a:p>
          <a:p>
            <a:r>
              <a:rPr lang="en-US" sz="1200" dirty="0"/>
              <a:t>and text as </a:t>
            </a:r>
            <a:r>
              <a:rPr lang="en-US" sz="1200" dirty="0" err="1"/>
              <a:t>string.These</a:t>
            </a:r>
            <a:r>
              <a:rPr lang="en-US" sz="1200" dirty="0"/>
              <a:t> 6 fields are shown below.</a:t>
            </a:r>
          </a:p>
          <a:p>
            <a:r>
              <a:rPr lang="en-US" sz="1200" dirty="0"/>
              <a:t>● target: The polarity of the tweet (0 - negative, 2 - neutral, 4 - positive)</a:t>
            </a:r>
          </a:p>
          <a:p>
            <a:r>
              <a:rPr lang="en-US" sz="1200" dirty="0"/>
              <a:t>● ids: The id of the tweet.</a:t>
            </a:r>
          </a:p>
          <a:p>
            <a:r>
              <a:rPr lang="en-US" sz="1200" dirty="0"/>
              <a:t>● date: The date of the tweet.</a:t>
            </a:r>
          </a:p>
          <a:p>
            <a:r>
              <a:rPr lang="en-US" sz="1200" dirty="0"/>
              <a:t>● flag: The query. If there is no query, then this value is NO_QUERY.</a:t>
            </a:r>
          </a:p>
          <a:p>
            <a:r>
              <a:rPr lang="en-US" sz="1200" dirty="0"/>
              <a:t>● user: The user that tweeted.</a:t>
            </a:r>
          </a:p>
          <a:p>
            <a:r>
              <a:rPr lang="en-US" sz="1200" dirty="0"/>
              <a:t>● text: The text of the tweet</a:t>
            </a:r>
          </a:p>
        </p:txBody>
      </p:sp>
      <p:pic>
        <p:nvPicPr>
          <p:cNvPr id="5" name="Picture 4">
            <a:extLst>
              <a:ext uri="{FF2B5EF4-FFF2-40B4-BE49-F238E27FC236}">
                <a16:creationId xmlns:a16="http://schemas.microsoft.com/office/drawing/2014/main" id="{5567009D-D4B0-E3F8-1C32-A86163396B5C}"/>
              </a:ext>
            </a:extLst>
          </p:cNvPr>
          <p:cNvPicPr>
            <a:picLocks noChangeAspect="1"/>
          </p:cNvPicPr>
          <p:nvPr/>
        </p:nvPicPr>
        <p:blipFill>
          <a:blip r:embed="rId4"/>
          <a:stretch>
            <a:fillRect/>
          </a:stretch>
        </p:blipFill>
        <p:spPr>
          <a:xfrm>
            <a:off x="442384" y="4253899"/>
            <a:ext cx="5906324" cy="1543265"/>
          </a:xfrm>
          <a:prstGeom prst="rect">
            <a:avLst/>
          </a:prstGeom>
        </p:spPr>
      </p:pic>
      <p:sp>
        <p:nvSpPr>
          <p:cNvPr id="7" name="TextBox 6">
            <a:extLst>
              <a:ext uri="{FF2B5EF4-FFF2-40B4-BE49-F238E27FC236}">
                <a16:creationId xmlns:a16="http://schemas.microsoft.com/office/drawing/2014/main" id="{0C09D363-BB83-3D13-E753-A0710D247B37}"/>
              </a:ext>
            </a:extLst>
          </p:cNvPr>
          <p:cNvSpPr txBox="1"/>
          <p:nvPr/>
        </p:nvSpPr>
        <p:spPr>
          <a:xfrm>
            <a:off x="2219093" y="5822196"/>
            <a:ext cx="2352907" cy="307777"/>
          </a:xfrm>
          <a:prstGeom prst="rect">
            <a:avLst/>
          </a:prstGeom>
          <a:noFill/>
        </p:spPr>
        <p:txBody>
          <a:bodyPr wrap="square">
            <a:spAutoFit/>
          </a:bodyPr>
          <a:lstStyle/>
          <a:p>
            <a:r>
              <a:rPr lang="en-US" dirty="0"/>
              <a:t> A sample from the dataset</a:t>
            </a:r>
          </a:p>
        </p:txBody>
      </p:sp>
    </p:spTree>
    <p:extLst>
      <p:ext uri="{BB962C8B-B14F-4D97-AF65-F5344CB8AC3E}">
        <p14:creationId xmlns:p14="http://schemas.microsoft.com/office/powerpoint/2010/main" val="124147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E35EAA-F592-867A-3399-44F2D48F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a:extLst>
              <a:ext uri="{FF2B5EF4-FFF2-40B4-BE49-F238E27FC236}">
                <a16:creationId xmlns:a16="http://schemas.microsoft.com/office/drawing/2014/main" id="{64627278-1494-6DF8-97DC-1D0DB0E30A1C}"/>
              </a:ext>
            </a:extLst>
          </p:cNvPr>
          <p:cNvSpPr txBox="1"/>
          <p:nvPr/>
        </p:nvSpPr>
        <p:spPr>
          <a:xfrm>
            <a:off x="323386" y="331190"/>
            <a:ext cx="6501160" cy="400110"/>
          </a:xfrm>
          <a:prstGeom prst="rect">
            <a:avLst/>
          </a:prstGeom>
          <a:noFill/>
        </p:spPr>
        <p:txBody>
          <a:bodyPr wrap="square">
            <a:spAutoFit/>
          </a:bodyPr>
          <a:lstStyle/>
          <a:p>
            <a:r>
              <a:rPr lang="en-US" sz="2000" b="1" dirty="0"/>
              <a:t>Exploring Our Data in terms of Letter Frequency</a:t>
            </a:r>
            <a:endParaRPr lang="en-IN" sz="2000" b="1" dirty="0"/>
          </a:p>
        </p:txBody>
      </p:sp>
      <p:sp>
        <p:nvSpPr>
          <p:cNvPr id="8" name="TextBox 7">
            <a:extLst>
              <a:ext uri="{FF2B5EF4-FFF2-40B4-BE49-F238E27FC236}">
                <a16:creationId xmlns:a16="http://schemas.microsoft.com/office/drawing/2014/main" id="{654EBD95-821C-85DD-AF2A-54B77B168DF0}"/>
              </a:ext>
            </a:extLst>
          </p:cNvPr>
          <p:cNvSpPr txBox="1"/>
          <p:nvPr/>
        </p:nvSpPr>
        <p:spPr>
          <a:xfrm>
            <a:off x="323386" y="971260"/>
            <a:ext cx="8363414" cy="1169551"/>
          </a:xfrm>
          <a:prstGeom prst="rect">
            <a:avLst/>
          </a:prstGeom>
          <a:noFill/>
        </p:spPr>
        <p:txBody>
          <a:bodyPr wrap="square">
            <a:spAutoFit/>
          </a:bodyPr>
          <a:lstStyle/>
          <a:p>
            <a:r>
              <a:rPr lang="en-US" dirty="0"/>
              <a:t>We counted the number of characters for each tweet and analyzed the data frame according to maximum number of characters, minimum number of characters, mean of the number of characters column and its standard deviation. Our longest tweet is 189 characters long, the shortest tweet is 1 character long and mean of all tweets’ character length 42.78. </a:t>
            </a:r>
          </a:p>
          <a:p>
            <a:r>
              <a:rPr lang="en-US" dirty="0"/>
              <a:t>The standard deviation of all tweet character length is 24.16</a:t>
            </a:r>
            <a:endParaRPr lang="en-IN" dirty="0"/>
          </a:p>
        </p:txBody>
      </p:sp>
      <p:pic>
        <p:nvPicPr>
          <p:cNvPr id="10" name="Picture 9">
            <a:extLst>
              <a:ext uri="{FF2B5EF4-FFF2-40B4-BE49-F238E27FC236}">
                <a16:creationId xmlns:a16="http://schemas.microsoft.com/office/drawing/2014/main" id="{448BAD83-6138-897A-9DDF-924F97057C84}"/>
              </a:ext>
            </a:extLst>
          </p:cNvPr>
          <p:cNvPicPr>
            <a:picLocks noChangeAspect="1"/>
          </p:cNvPicPr>
          <p:nvPr/>
        </p:nvPicPr>
        <p:blipFill>
          <a:blip r:embed="rId2"/>
          <a:stretch>
            <a:fillRect/>
          </a:stretch>
        </p:blipFill>
        <p:spPr>
          <a:xfrm>
            <a:off x="213052" y="2375906"/>
            <a:ext cx="6420746" cy="4163006"/>
          </a:xfrm>
          <a:prstGeom prst="rect">
            <a:avLst/>
          </a:prstGeom>
        </p:spPr>
      </p:pic>
    </p:spTree>
    <p:extLst>
      <p:ext uri="{BB962C8B-B14F-4D97-AF65-F5344CB8AC3E}">
        <p14:creationId xmlns:p14="http://schemas.microsoft.com/office/powerpoint/2010/main" val="110423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0522C7-8AAB-CD76-3D60-B958B851D3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TextBox 3">
            <a:extLst>
              <a:ext uri="{FF2B5EF4-FFF2-40B4-BE49-F238E27FC236}">
                <a16:creationId xmlns:a16="http://schemas.microsoft.com/office/drawing/2014/main" id="{E79692BE-86DC-BBD9-90D4-066D2961A478}"/>
              </a:ext>
            </a:extLst>
          </p:cNvPr>
          <p:cNvSpPr txBox="1"/>
          <p:nvPr/>
        </p:nvSpPr>
        <p:spPr>
          <a:xfrm>
            <a:off x="301083" y="308888"/>
            <a:ext cx="4572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Intermediate Results: </a:t>
            </a:r>
            <a:endParaRPr lang="en-IN" sz="3600" b="1" dirty="0"/>
          </a:p>
        </p:txBody>
      </p:sp>
      <p:pic>
        <p:nvPicPr>
          <p:cNvPr id="6" name="Picture 5">
            <a:extLst>
              <a:ext uri="{FF2B5EF4-FFF2-40B4-BE49-F238E27FC236}">
                <a16:creationId xmlns:a16="http://schemas.microsoft.com/office/drawing/2014/main" id="{FBE60708-ADED-AC6B-192A-EEEE0DE14B62}"/>
              </a:ext>
            </a:extLst>
          </p:cNvPr>
          <p:cNvPicPr>
            <a:picLocks noChangeAspect="1"/>
          </p:cNvPicPr>
          <p:nvPr/>
        </p:nvPicPr>
        <p:blipFill>
          <a:blip r:embed="rId2"/>
          <a:stretch>
            <a:fillRect/>
          </a:stretch>
        </p:blipFill>
        <p:spPr>
          <a:xfrm>
            <a:off x="301083" y="1280763"/>
            <a:ext cx="6088566" cy="3885021"/>
          </a:xfrm>
          <a:prstGeom prst="rect">
            <a:avLst/>
          </a:prstGeom>
        </p:spPr>
      </p:pic>
    </p:spTree>
    <p:extLst>
      <p:ext uri="{BB962C8B-B14F-4D97-AF65-F5344CB8AC3E}">
        <p14:creationId xmlns:p14="http://schemas.microsoft.com/office/powerpoint/2010/main" val="2458365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68804B-CD83-1228-E2E9-5E62B9220E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4" name="Picture 3">
            <a:extLst>
              <a:ext uri="{FF2B5EF4-FFF2-40B4-BE49-F238E27FC236}">
                <a16:creationId xmlns:a16="http://schemas.microsoft.com/office/drawing/2014/main" id="{D4D830F6-91B7-0F97-0C47-222CDA1492A2}"/>
              </a:ext>
            </a:extLst>
          </p:cNvPr>
          <p:cNvPicPr>
            <a:picLocks noChangeAspect="1"/>
          </p:cNvPicPr>
          <p:nvPr/>
        </p:nvPicPr>
        <p:blipFill>
          <a:blip r:embed="rId2"/>
          <a:stretch>
            <a:fillRect/>
          </a:stretch>
        </p:blipFill>
        <p:spPr>
          <a:xfrm>
            <a:off x="254853" y="251985"/>
            <a:ext cx="4317147" cy="3358150"/>
          </a:xfrm>
          <a:prstGeom prst="rect">
            <a:avLst/>
          </a:prstGeom>
        </p:spPr>
      </p:pic>
      <p:pic>
        <p:nvPicPr>
          <p:cNvPr id="6" name="Picture 5">
            <a:extLst>
              <a:ext uri="{FF2B5EF4-FFF2-40B4-BE49-F238E27FC236}">
                <a16:creationId xmlns:a16="http://schemas.microsoft.com/office/drawing/2014/main" id="{7FF86761-1F6C-00A6-A6B7-11C36FC08EAD}"/>
              </a:ext>
            </a:extLst>
          </p:cNvPr>
          <p:cNvPicPr>
            <a:picLocks noChangeAspect="1"/>
          </p:cNvPicPr>
          <p:nvPr/>
        </p:nvPicPr>
        <p:blipFill>
          <a:blip r:embed="rId3"/>
          <a:stretch>
            <a:fillRect/>
          </a:stretch>
        </p:blipFill>
        <p:spPr>
          <a:xfrm>
            <a:off x="254853" y="3677043"/>
            <a:ext cx="4317147" cy="2833756"/>
          </a:xfrm>
          <a:prstGeom prst="rect">
            <a:avLst/>
          </a:prstGeom>
        </p:spPr>
      </p:pic>
      <p:pic>
        <p:nvPicPr>
          <p:cNvPr id="8" name="Picture 7">
            <a:extLst>
              <a:ext uri="{FF2B5EF4-FFF2-40B4-BE49-F238E27FC236}">
                <a16:creationId xmlns:a16="http://schemas.microsoft.com/office/drawing/2014/main" id="{3A003E92-9359-28E4-5200-8AADE2987FE9}"/>
              </a:ext>
            </a:extLst>
          </p:cNvPr>
          <p:cNvPicPr>
            <a:picLocks noChangeAspect="1"/>
          </p:cNvPicPr>
          <p:nvPr/>
        </p:nvPicPr>
        <p:blipFill>
          <a:blip r:embed="rId4"/>
          <a:stretch>
            <a:fillRect/>
          </a:stretch>
        </p:blipFill>
        <p:spPr>
          <a:xfrm>
            <a:off x="4571999" y="251985"/>
            <a:ext cx="4237463" cy="3358150"/>
          </a:xfrm>
          <a:prstGeom prst="rect">
            <a:avLst/>
          </a:prstGeom>
        </p:spPr>
      </p:pic>
      <p:pic>
        <p:nvPicPr>
          <p:cNvPr id="10" name="Picture 9">
            <a:extLst>
              <a:ext uri="{FF2B5EF4-FFF2-40B4-BE49-F238E27FC236}">
                <a16:creationId xmlns:a16="http://schemas.microsoft.com/office/drawing/2014/main" id="{06E46476-EADE-F90E-CF66-36FB755529B9}"/>
              </a:ext>
            </a:extLst>
          </p:cNvPr>
          <p:cNvPicPr>
            <a:picLocks noChangeAspect="1"/>
          </p:cNvPicPr>
          <p:nvPr/>
        </p:nvPicPr>
        <p:blipFill>
          <a:blip r:embed="rId5"/>
          <a:stretch>
            <a:fillRect/>
          </a:stretch>
        </p:blipFill>
        <p:spPr>
          <a:xfrm>
            <a:off x="4572000" y="3664629"/>
            <a:ext cx="4317147" cy="2833756"/>
          </a:xfrm>
          <a:prstGeom prst="rect">
            <a:avLst/>
          </a:prstGeom>
        </p:spPr>
      </p:pic>
    </p:spTree>
    <p:extLst>
      <p:ext uri="{BB962C8B-B14F-4D97-AF65-F5344CB8AC3E}">
        <p14:creationId xmlns:p14="http://schemas.microsoft.com/office/powerpoint/2010/main" val="267805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755015"/>
          </a:xfrm>
          <a:prstGeom prst="rect">
            <a:avLst/>
          </a:prstGeom>
          <a:noFill/>
          <a:ln>
            <a:noFill/>
          </a:ln>
        </p:spPr>
        <p:txBody>
          <a:bodyPr spcFirstLastPara="1" wrap="square" lIns="91425" tIns="45700" rIns="91425" bIns="45700" anchor="t" anchorCtr="0">
            <a:normAutofit/>
          </a:bodyPr>
          <a:lstStyle/>
          <a:p>
            <a:pPr marL="571500" lvl="1" indent="0">
              <a:buNone/>
            </a:pPr>
            <a:r>
              <a:rPr lang="en-US" b="1" dirty="0">
                <a:latin typeface="Times New Roman" panose="02020603050405020304" pitchFamily="18" charset="0"/>
                <a:cs typeface="Times New Roman" panose="02020603050405020304" pitchFamily="18" charset="0"/>
              </a:rPr>
              <a:t>References:</a:t>
            </a:r>
          </a:p>
          <a:p>
            <a:pPr marL="571500" lvl="1" indent="0">
              <a:buNone/>
            </a:pPr>
            <a:endParaRPr lang="en-US" b="1"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 name="TextBox 2">
            <a:extLst>
              <a:ext uri="{FF2B5EF4-FFF2-40B4-BE49-F238E27FC236}">
                <a16:creationId xmlns:a16="http://schemas.microsoft.com/office/drawing/2014/main" id="{D1747F8A-D578-257D-97D8-5C7D0F0D2837}"/>
              </a:ext>
            </a:extLst>
          </p:cNvPr>
          <p:cNvSpPr txBox="1"/>
          <p:nvPr/>
        </p:nvSpPr>
        <p:spPr>
          <a:xfrm>
            <a:off x="910683" y="2304841"/>
            <a:ext cx="4427034" cy="2246769"/>
          </a:xfrm>
          <a:prstGeom prst="rect">
            <a:avLst/>
          </a:prstGeom>
          <a:noFill/>
        </p:spPr>
        <p:txBody>
          <a:bodyPr wrap="square">
            <a:spAutoFit/>
          </a:bodyPr>
          <a:lstStyle/>
          <a:p>
            <a:r>
              <a:rPr lang="en-US" dirty="0"/>
              <a:t>[1] </a:t>
            </a:r>
            <a:r>
              <a:rPr lang="en-US" dirty="0" err="1"/>
              <a:t>COVIDSenti</a:t>
            </a:r>
            <a:r>
              <a:rPr lang="en-US" dirty="0"/>
              <a:t>: A Large-Scale Benchmark Twitter Data Set for COVID-19 Sentiment Analysis</a:t>
            </a:r>
            <a:endParaRPr lang="en-IN" dirty="0"/>
          </a:p>
          <a:p>
            <a:endParaRPr lang="en-US" dirty="0"/>
          </a:p>
          <a:p>
            <a:r>
              <a:rPr lang="en-US" dirty="0"/>
              <a:t>[2] Sentiment140, </a:t>
            </a:r>
            <a:r>
              <a:rPr lang="en-US" dirty="0">
                <a:hlinkClick r:id="rId4"/>
              </a:rPr>
              <a:t>http://help.sentiment140.com/home</a:t>
            </a:r>
            <a:endParaRPr lang="en-US" dirty="0"/>
          </a:p>
          <a:p>
            <a:endParaRPr lang="en-US" dirty="0"/>
          </a:p>
          <a:p>
            <a:r>
              <a:rPr lang="en-US" dirty="0"/>
              <a:t> [3] </a:t>
            </a:r>
            <a:r>
              <a:rPr lang="en-US" dirty="0" err="1"/>
              <a:t>GloVe</a:t>
            </a:r>
            <a:r>
              <a:rPr lang="en-US" dirty="0"/>
              <a:t>: Global Vectors for Word Representation, Jeffrey Pennington, Richard </a:t>
            </a:r>
            <a:r>
              <a:rPr lang="en-US" dirty="0" err="1"/>
              <a:t>Socher</a:t>
            </a:r>
            <a:r>
              <a:rPr lang="en-US" dirty="0"/>
              <a:t>, Christopher D. Manning</a:t>
            </a:r>
          </a:p>
          <a:p>
            <a:endParaRPr lang="en-US" dirty="0"/>
          </a:p>
          <a:p>
            <a:r>
              <a:rPr lang="en-US"/>
              <a:t>[4] Natural Language Toolkit, https://www.nltk.org</a:t>
            </a:r>
            <a:endParaRPr lang="en-US" dirty="0"/>
          </a:p>
        </p:txBody>
      </p:sp>
    </p:spTree>
    <p:extLst>
      <p:ext uri="{BB962C8B-B14F-4D97-AF65-F5344CB8AC3E}">
        <p14:creationId xmlns:p14="http://schemas.microsoft.com/office/powerpoint/2010/main" val="172124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b="1"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endParaRPr b="1"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r>
              <a:rPr lang="en-US" b="1" dirty="0">
                <a:latin typeface="Times New Roman" panose="02020603050405020304" pitchFamily="18" charset="0"/>
                <a:cs typeface="Times New Roman" panose="02020603050405020304" pitchFamily="18" charset="0"/>
              </a:rPr>
              <a:t>Questions?</a:t>
            </a:r>
            <a:endParaRPr b="1"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17698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709746" y="274638"/>
            <a:ext cx="597705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200" b="0" i="0" dirty="0">
                <a:solidFill>
                  <a:schemeClr val="tx1"/>
                </a:solidFill>
                <a:effectLst/>
                <a:latin typeface="Söhne"/>
              </a:rPr>
              <a:t>Twitter Sentiment Analysis: Insights from 1.6 Million Tweets</a:t>
            </a:r>
            <a:endParaRPr sz="32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3400" b="1" dirty="0">
                <a:latin typeface="Times New Roman" panose="02020603050405020304" pitchFamily="18" charset="0"/>
                <a:cs typeface="Times New Roman" panose="02020603050405020304" pitchFamily="18" charset="0"/>
              </a:rPr>
              <a:t>Abstract:</a:t>
            </a: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r>
              <a:rPr lang="en-US" dirty="0"/>
              <a:t>The generation of millions of tweets every day has made tweets an important source for understanding opinions of a specific group of people. By using different machine learning algorithms, sentiment analysis serves this purpose. In this project, a sentiment analysis was applied to a large dataset that consists of 1,600,000 tweets extracted using Twitter API. We applied pre-processing, descriptive and predictive analysis to the data. The tweets are classified using 6 models generated from several widely used machine learning algorithms such as LSTM, CNN and Naive Bayes. The best performing model for the dataset is determined after the mentioned analyses are completed. </a:t>
            </a:r>
          </a:p>
          <a:p>
            <a:pPr marL="342900" lvl="0" indent="-139700" algn="l" rtl="0">
              <a:spcBef>
                <a:spcPts val="640"/>
              </a:spcBef>
              <a:spcAft>
                <a:spcPts val="0"/>
              </a:spcAft>
              <a:buClr>
                <a:schemeClr val="dk1"/>
              </a:buClr>
              <a:buSzPts val="3200"/>
              <a:buNone/>
            </a:pPr>
            <a:r>
              <a:rPr lang="en-US" dirty="0"/>
              <a:t>Keywords - sentiment analysis, NLTK, embedding, corpus</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330604" y="274638"/>
            <a:ext cx="6356195"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b="0" i="0" dirty="0">
                <a:solidFill>
                  <a:schemeClr val="tx1"/>
                </a:solidFill>
                <a:effectLst/>
                <a:latin typeface="Söhne"/>
              </a:rPr>
              <a:t>Twitter Sentiment Analysis: Insights from 1.6 Million Tweets</a:t>
            </a:r>
            <a:endParaRPr sz="2400" dirty="0"/>
          </a:p>
        </p:txBody>
      </p:sp>
      <p:sp>
        <p:nvSpPr>
          <p:cNvPr id="97" name="Google Shape;97;p2"/>
          <p:cNvSpPr txBox="1">
            <a:spLocks noGrp="1"/>
          </p:cNvSpPr>
          <p:nvPr>
            <p:ph type="body" idx="1"/>
          </p:nvPr>
        </p:nvSpPr>
        <p:spPr>
          <a:xfrm>
            <a:off x="457199" y="1600200"/>
            <a:ext cx="8472311" cy="4525963"/>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5900" b="1" dirty="0">
                <a:latin typeface="Times New Roman" panose="02020603050405020304" pitchFamily="18" charset="0"/>
                <a:cs typeface="Times New Roman" panose="02020603050405020304" pitchFamily="18" charset="0"/>
              </a:rPr>
              <a:t>Introduction:</a:t>
            </a:r>
          </a:p>
          <a:p>
            <a:pPr marL="0" lvl="0" indent="0" algn="l" rtl="0">
              <a:spcBef>
                <a:spcPts val="0"/>
              </a:spcBef>
              <a:spcAft>
                <a:spcPts val="0"/>
              </a:spcAft>
              <a:buClr>
                <a:schemeClr val="dk1"/>
              </a:buClr>
              <a:buSzPts val="3200"/>
              <a:buNone/>
            </a:pPr>
            <a:endParaRPr lang="en-US" sz="5900" dirty="0">
              <a:latin typeface="Times New Roman" panose="02020603050405020304" pitchFamily="18" charset="0"/>
              <a:cs typeface="Times New Roman" panose="02020603050405020304" pitchFamily="18" charset="0"/>
            </a:endParaRPr>
          </a:p>
          <a:p>
            <a:pPr algn="l"/>
            <a:r>
              <a:rPr lang="en-US" b="0" i="0" dirty="0">
                <a:solidFill>
                  <a:schemeClr val="tx1"/>
                </a:solidFill>
                <a:effectLst/>
                <a:latin typeface="Söhne"/>
              </a:rPr>
              <a:t>Sentiment analysis, a sub-field within the realm of Natural Language Processing (NLP), stands as a prominent and extensively researched topic in the domain of data science. Our project is focused on conducting sentiment analysis specifically within the context of social media. Our primary goal is to develop the capability to categorize tweets, reviews, and comments posted on social media platforms as either positive, negative, or neutral in sentiment.</a:t>
            </a:r>
          </a:p>
          <a:p>
            <a:pPr algn="l"/>
            <a:r>
              <a:rPr lang="en-US" b="0" i="0" dirty="0">
                <a:solidFill>
                  <a:schemeClr val="tx1"/>
                </a:solidFill>
                <a:effectLst/>
                <a:latin typeface="Söhne"/>
              </a:rPr>
              <a:t>A pivotal aspect of our project revolves around the task of data collection, wherein we gather a substantial volume of data from various sources. During our search for suitable datasets, we encountered several open-source options, including Sentiment140 [1] among others. After a thorough evaluation, we opted to utilize the Sentiment140 dataset.</a:t>
            </a:r>
          </a:p>
          <a:p>
            <a:pPr algn="l"/>
            <a:r>
              <a:rPr lang="en-US" b="0" i="0" dirty="0">
                <a:solidFill>
                  <a:schemeClr val="tx1"/>
                </a:solidFill>
                <a:effectLst/>
                <a:latin typeface="Söhne"/>
              </a:rPr>
              <a:t>It's worth noting that many of the open-source datasets we considered were already well-structured and came with proper labeling. In contrast, data collected directly by us necessitates meticulous labeling efforts. Following data acquisition, our workflow involves essential stages such as data cleaning, preprocessing, and the division of data into distinct training and testing sets.</a:t>
            </a:r>
          </a:p>
          <a:p>
            <a:pPr algn="l"/>
            <a:r>
              <a:rPr lang="en-US" b="0" i="0" dirty="0">
                <a:solidFill>
                  <a:schemeClr val="tx1"/>
                </a:solidFill>
                <a:effectLst/>
                <a:latin typeface="Söhne"/>
              </a:rPr>
              <a:t>To facilitate our project, we explored various tools and frameworks available for NLP tasks. Among the options, we identified the Natural Language Toolkit (NLTK) [2] as a powerful and widely-used open-source Python library. NLTK provides a comprehensive set of tools and resources essential for initiating sentiment analysis endeavors.</a:t>
            </a:r>
          </a:p>
          <a:p>
            <a:pPr marL="0" indent="0">
              <a:spcBef>
                <a:spcPts val="0"/>
              </a:spcBef>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466340" y="285789"/>
            <a:ext cx="622046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800" b="0" i="0" dirty="0">
                <a:solidFill>
                  <a:schemeClr val="tx1"/>
                </a:solidFill>
                <a:effectLst/>
                <a:latin typeface="Söhne"/>
              </a:rPr>
              <a:t>Twitter Sentiment Analysis: Insights from 1.6 Million Tweets</a:t>
            </a:r>
            <a:endParaRPr sz="28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5900" b="1" dirty="0">
                <a:latin typeface="Times New Roman" panose="02020603050405020304" pitchFamily="18" charset="0"/>
                <a:cs typeface="Times New Roman" panose="02020603050405020304" pitchFamily="18" charset="0"/>
              </a:rPr>
              <a:t>Existing System:</a:t>
            </a:r>
          </a:p>
          <a:p>
            <a:pPr marL="0" lvl="0" indent="0" algn="l" rtl="0">
              <a:spcBef>
                <a:spcPts val="0"/>
              </a:spcBef>
              <a:spcAft>
                <a:spcPts val="0"/>
              </a:spcAft>
              <a:buClr>
                <a:schemeClr val="dk1"/>
              </a:buClr>
              <a:buSzPts val="3200"/>
              <a:buNone/>
            </a:pPr>
            <a:endParaRPr lang="en-US" sz="5900" dirty="0">
              <a:latin typeface="Times New Roman" panose="02020603050405020304" pitchFamily="18" charset="0"/>
              <a:cs typeface="Times New Roman" panose="02020603050405020304" pitchFamily="18" charset="0"/>
            </a:endParaRPr>
          </a:p>
          <a:p>
            <a:pPr marL="114300" indent="0" algn="l">
              <a:buNone/>
            </a:pPr>
            <a:r>
              <a:rPr lang="en-IN" b="1" i="0" dirty="0">
                <a:solidFill>
                  <a:schemeClr val="tx1"/>
                </a:solidFill>
                <a:effectLst/>
                <a:latin typeface="Söhne"/>
              </a:rPr>
              <a:t>The existing techniques and methods for sentiment analysis in health crises like COVID-19 typically include:</a:t>
            </a:r>
          </a:p>
          <a:p>
            <a:pPr marL="114300" indent="0" algn="l">
              <a:buNone/>
            </a:pPr>
            <a:r>
              <a:rPr lang="en-IN" b="1" i="0" dirty="0" err="1">
                <a:solidFill>
                  <a:schemeClr val="tx1"/>
                </a:solidFill>
                <a:effectLst/>
                <a:latin typeface="Söhne"/>
              </a:rPr>
              <a:t>TextBlob</a:t>
            </a:r>
            <a:r>
              <a:rPr lang="en-IN" b="1" i="0" dirty="0">
                <a:solidFill>
                  <a:schemeClr val="tx1"/>
                </a:solidFill>
                <a:effectLst/>
                <a:latin typeface="Söhne"/>
              </a:rPr>
              <a:t> and NLTK:</a:t>
            </a:r>
            <a:r>
              <a:rPr lang="en-IN" b="0" i="0" dirty="0">
                <a:solidFill>
                  <a:schemeClr val="tx1"/>
                </a:solidFill>
                <a:effectLst/>
                <a:latin typeface="Söhne"/>
              </a:rPr>
              <a:t> Python libraries for basic sentiment analysis.</a:t>
            </a:r>
          </a:p>
          <a:p>
            <a:pPr marL="114300" indent="0" algn="l">
              <a:buNone/>
            </a:pPr>
            <a:r>
              <a:rPr lang="en-IN" b="1" i="0" dirty="0">
                <a:solidFill>
                  <a:schemeClr val="tx1"/>
                </a:solidFill>
                <a:effectLst/>
                <a:latin typeface="Söhne"/>
              </a:rPr>
              <a:t>VADER Sentiment Analysis:</a:t>
            </a:r>
            <a:r>
              <a:rPr lang="en-IN" b="0" i="0" dirty="0">
                <a:solidFill>
                  <a:schemeClr val="tx1"/>
                </a:solidFill>
                <a:effectLst/>
                <a:latin typeface="Söhne"/>
              </a:rPr>
              <a:t> A lexicon and rule-based tool suitable for social media text.</a:t>
            </a:r>
          </a:p>
          <a:p>
            <a:pPr marL="114300" indent="0" algn="l">
              <a:buNone/>
            </a:pPr>
            <a:r>
              <a:rPr lang="en-IN" b="1" i="0" dirty="0">
                <a:solidFill>
                  <a:schemeClr val="tx1"/>
                </a:solidFill>
                <a:effectLst/>
                <a:latin typeface="Söhne"/>
              </a:rPr>
              <a:t>Machine Learning Algorithms:</a:t>
            </a:r>
            <a:r>
              <a:rPr lang="en-IN" b="0" i="0" dirty="0">
                <a:solidFill>
                  <a:schemeClr val="tx1"/>
                </a:solidFill>
                <a:effectLst/>
                <a:latin typeface="Söhne"/>
              </a:rPr>
              <a:t> SVM, Random Forest, and Deep Learning models.</a:t>
            </a:r>
          </a:p>
          <a:p>
            <a:pPr marL="114300" indent="0" algn="l">
              <a:buNone/>
            </a:pPr>
            <a:r>
              <a:rPr lang="en-IN" b="1" i="0" dirty="0">
                <a:solidFill>
                  <a:schemeClr val="tx1"/>
                </a:solidFill>
                <a:effectLst/>
                <a:latin typeface="Söhne"/>
              </a:rPr>
              <a:t>Topic </a:t>
            </a:r>
            <a:r>
              <a:rPr lang="en-IN" b="1" i="0" dirty="0" err="1">
                <a:solidFill>
                  <a:schemeClr val="tx1"/>
                </a:solidFill>
                <a:effectLst/>
                <a:latin typeface="Söhne"/>
              </a:rPr>
              <a:t>Modeling</a:t>
            </a:r>
            <a:r>
              <a:rPr lang="en-IN" b="1" i="0" dirty="0">
                <a:solidFill>
                  <a:schemeClr val="tx1"/>
                </a:solidFill>
                <a:effectLst/>
                <a:latin typeface="Söhne"/>
              </a:rPr>
              <a:t>:</a:t>
            </a:r>
            <a:r>
              <a:rPr lang="en-IN" b="0" i="0" dirty="0">
                <a:solidFill>
                  <a:schemeClr val="tx1"/>
                </a:solidFill>
                <a:effectLst/>
                <a:latin typeface="Söhne"/>
              </a:rPr>
              <a:t> LDA, NMF for extracting relevant topics.</a:t>
            </a:r>
          </a:p>
          <a:p>
            <a:pPr marL="114300" indent="0" algn="l">
              <a:buNone/>
            </a:pPr>
            <a:r>
              <a:rPr lang="en-IN" b="1" i="0" dirty="0">
                <a:solidFill>
                  <a:schemeClr val="tx1"/>
                </a:solidFill>
                <a:effectLst/>
                <a:latin typeface="Söhne"/>
              </a:rPr>
              <a:t>Rule-Based Approaches:</a:t>
            </a:r>
            <a:r>
              <a:rPr lang="en-IN" b="0" i="0" dirty="0">
                <a:solidFill>
                  <a:schemeClr val="tx1"/>
                </a:solidFill>
                <a:effectLst/>
                <a:latin typeface="Söhne"/>
              </a:rPr>
              <a:t> Custom rules to identify sentiment indicators.</a:t>
            </a:r>
          </a:p>
          <a:p>
            <a:pPr marL="114300" indent="0" algn="l">
              <a:buNone/>
            </a:pPr>
            <a:r>
              <a:rPr lang="en-IN" b="1" i="0" dirty="0">
                <a:solidFill>
                  <a:schemeClr val="tx1"/>
                </a:solidFill>
                <a:effectLst/>
                <a:latin typeface="Söhne"/>
              </a:rPr>
              <a:t>Data Preprocessing:</a:t>
            </a:r>
            <a:r>
              <a:rPr lang="en-IN" b="0" i="0" dirty="0">
                <a:solidFill>
                  <a:schemeClr val="tx1"/>
                </a:solidFill>
                <a:effectLst/>
                <a:latin typeface="Söhne"/>
              </a:rPr>
              <a:t> Text cleaning, stop-word removal, etc.</a:t>
            </a:r>
          </a:p>
          <a:p>
            <a:pPr marL="114300" indent="0" algn="l">
              <a:buNone/>
            </a:pPr>
            <a:r>
              <a:rPr lang="en-IN" b="1" i="0" dirty="0">
                <a:solidFill>
                  <a:schemeClr val="tx1"/>
                </a:solidFill>
                <a:effectLst/>
                <a:latin typeface="Söhne"/>
              </a:rPr>
              <a:t>Data Collection:</a:t>
            </a:r>
            <a:r>
              <a:rPr lang="en-IN" b="0" i="0" dirty="0">
                <a:solidFill>
                  <a:schemeClr val="tx1"/>
                </a:solidFill>
                <a:effectLst/>
                <a:latin typeface="Söhne"/>
              </a:rPr>
              <a:t> Web scraping, APIs for data retrieval.</a:t>
            </a:r>
          </a:p>
          <a:p>
            <a:pPr marL="114300" indent="0" algn="l">
              <a:buNone/>
            </a:pPr>
            <a:r>
              <a:rPr lang="en-IN" b="1" i="0" dirty="0">
                <a:solidFill>
                  <a:schemeClr val="tx1"/>
                </a:solidFill>
                <a:effectLst/>
                <a:latin typeface="Söhne"/>
              </a:rPr>
              <a:t>NLP Tools:</a:t>
            </a:r>
            <a:r>
              <a:rPr lang="en-IN" b="0" i="0" dirty="0">
                <a:solidFill>
                  <a:schemeClr val="tx1"/>
                </a:solidFill>
                <a:effectLst/>
                <a:latin typeface="Söhne"/>
              </a:rPr>
              <a:t> </a:t>
            </a:r>
            <a:r>
              <a:rPr lang="en-IN" b="0" i="0" dirty="0" err="1">
                <a:solidFill>
                  <a:schemeClr val="tx1"/>
                </a:solidFill>
                <a:effectLst/>
                <a:latin typeface="Söhne"/>
              </a:rPr>
              <a:t>spaCy</a:t>
            </a:r>
            <a:r>
              <a:rPr lang="en-IN" b="0" i="0" dirty="0">
                <a:solidFill>
                  <a:schemeClr val="tx1"/>
                </a:solidFill>
                <a:effectLst/>
                <a:latin typeface="Söhne"/>
              </a:rPr>
              <a:t>, </a:t>
            </a:r>
            <a:r>
              <a:rPr lang="en-IN" b="0" i="0" dirty="0" err="1">
                <a:solidFill>
                  <a:schemeClr val="tx1"/>
                </a:solidFill>
                <a:effectLst/>
                <a:latin typeface="Söhne"/>
              </a:rPr>
              <a:t>Gensim</a:t>
            </a:r>
            <a:r>
              <a:rPr lang="en-IN" b="0" i="0" dirty="0">
                <a:solidFill>
                  <a:schemeClr val="tx1"/>
                </a:solidFill>
                <a:effectLst/>
                <a:latin typeface="Söhne"/>
              </a:rPr>
              <a:t>, Word2Vec for advanced text analysis.</a:t>
            </a:r>
          </a:p>
          <a:p>
            <a:pPr marL="114300" indent="0" algn="l">
              <a:buNone/>
            </a:pPr>
            <a:r>
              <a:rPr lang="en-IN" b="1" i="0" dirty="0">
                <a:solidFill>
                  <a:schemeClr val="tx1"/>
                </a:solidFill>
                <a:effectLst/>
                <a:latin typeface="Söhne"/>
              </a:rPr>
              <a:t>Sentiment Lexicons:</a:t>
            </a:r>
            <a:r>
              <a:rPr lang="en-IN" b="0" i="0" dirty="0">
                <a:solidFill>
                  <a:schemeClr val="tx1"/>
                </a:solidFill>
                <a:effectLst/>
                <a:latin typeface="Söhne"/>
              </a:rPr>
              <a:t> Dictionaries of sentiment-laden words.</a:t>
            </a: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626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F6A4-A6F2-1244-2CF0-CA4108419C3C}"/>
              </a:ext>
            </a:extLst>
          </p:cNvPr>
          <p:cNvSpPr>
            <a:spLocks noGrp="1"/>
          </p:cNvSpPr>
          <p:nvPr>
            <p:ph type="title"/>
          </p:nvPr>
        </p:nvSpPr>
        <p:spPr/>
        <p:txBody>
          <a:bodyPr>
            <a:normAutofit/>
          </a:bodyPr>
          <a:lstStyle/>
          <a:p>
            <a:pPr algn="l"/>
            <a:r>
              <a:rPr lang="en-US" sz="2800" b="1" dirty="0">
                <a:solidFill>
                  <a:schemeClr val="tx1"/>
                </a:solidFill>
              </a:rPr>
              <a:t>How is our project better than existing system</a:t>
            </a:r>
            <a:endParaRPr lang="en-IN" sz="2800" b="1" dirty="0">
              <a:solidFill>
                <a:schemeClr val="tx1"/>
              </a:solidFill>
            </a:endParaRPr>
          </a:p>
        </p:txBody>
      </p:sp>
      <p:sp>
        <p:nvSpPr>
          <p:cNvPr id="3" name="Text Placeholder 2">
            <a:extLst>
              <a:ext uri="{FF2B5EF4-FFF2-40B4-BE49-F238E27FC236}">
                <a16:creationId xmlns:a16="http://schemas.microsoft.com/office/drawing/2014/main" id="{6FB51A88-2F09-696F-AC1F-D881FC2E3B75}"/>
              </a:ext>
            </a:extLst>
          </p:cNvPr>
          <p:cNvSpPr>
            <a:spLocks noGrp="1"/>
          </p:cNvSpPr>
          <p:nvPr>
            <p:ph type="body" idx="1"/>
          </p:nvPr>
        </p:nvSpPr>
        <p:spPr/>
        <p:txBody>
          <a:bodyPr>
            <a:normAutofit fontScale="70000" lnSpcReduction="20000"/>
          </a:bodyPr>
          <a:lstStyle/>
          <a:p>
            <a:pPr marL="114300" indent="0" algn="l">
              <a:buNone/>
            </a:pPr>
            <a:r>
              <a:rPr lang="en-US" b="1" i="0" dirty="0">
                <a:solidFill>
                  <a:schemeClr val="tx1"/>
                </a:solidFill>
                <a:effectLst/>
                <a:latin typeface="Söhne"/>
              </a:rPr>
              <a:t>Extended Timeframe and Data Set:</a:t>
            </a:r>
            <a:r>
              <a:rPr lang="en-US" b="0" i="0" dirty="0">
                <a:solidFill>
                  <a:schemeClr val="tx1"/>
                </a:solidFill>
                <a:effectLst/>
                <a:latin typeface="Söhne"/>
              </a:rPr>
              <a:t> </a:t>
            </a:r>
            <a:r>
              <a:rPr lang="en-US" dirty="0">
                <a:solidFill>
                  <a:schemeClr val="tx1"/>
                </a:solidFill>
                <a:latin typeface="Söhne"/>
              </a:rPr>
              <a:t>Our </a:t>
            </a:r>
            <a:r>
              <a:rPr lang="en-US" b="0" i="0" dirty="0">
                <a:solidFill>
                  <a:schemeClr val="tx1"/>
                </a:solidFill>
                <a:effectLst/>
                <a:latin typeface="Söhne"/>
              </a:rPr>
              <a:t>project covers a broader timeline, including later pandemic stages, providing a continuous view of sentiment evolution.</a:t>
            </a:r>
          </a:p>
          <a:p>
            <a:pPr marL="114300" indent="0" algn="l">
              <a:buNone/>
            </a:pPr>
            <a:r>
              <a:rPr lang="en-US" b="1" i="0" dirty="0">
                <a:solidFill>
                  <a:schemeClr val="tx1"/>
                </a:solidFill>
                <a:effectLst/>
                <a:latin typeface="Söhne"/>
              </a:rPr>
              <a:t>Advanced Analysis:</a:t>
            </a:r>
            <a:r>
              <a:rPr lang="en-US" b="0" i="0" dirty="0">
                <a:solidFill>
                  <a:schemeClr val="tx1"/>
                </a:solidFill>
                <a:effectLst/>
                <a:latin typeface="Söhne"/>
              </a:rPr>
              <a:t> It employs advanced sentiment analysis techniques, including machine learning and real-time analysis.</a:t>
            </a:r>
          </a:p>
          <a:p>
            <a:pPr marL="114300" indent="0" algn="l">
              <a:buNone/>
            </a:pPr>
            <a:r>
              <a:rPr lang="en-US" b="1" i="0" dirty="0">
                <a:solidFill>
                  <a:schemeClr val="tx1"/>
                </a:solidFill>
                <a:effectLst/>
                <a:latin typeface="Söhne"/>
              </a:rPr>
              <a:t>Diverse Data Sources:</a:t>
            </a:r>
            <a:r>
              <a:rPr lang="en-US" b="0" i="0" dirty="0">
                <a:solidFill>
                  <a:schemeClr val="tx1"/>
                </a:solidFill>
                <a:effectLst/>
                <a:latin typeface="Söhne"/>
              </a:rPr>
              <a:t> </a:t>
            </a:r>
            <a:r>
              <a:rPr lang="en-US" dirty="0">
                <a:solidFill>
                  <a:schemeClr val="tx1"/>
                </a:solidFill>
                <a:latin typeface="Söhne"/>
              </a:rPr>
              <a:t>Our</a:t>
            </a:r>
            <a:r>
              <a:rPr lang="en-US" b="0" i="0" dirty="0">
                <a:solidFill>
                  <a:schemeClr val="tx1"/>
                </a:solidFill>
                <a:effectLst/>
                <a:latin typeface="Söhne"/>
              </a:rPr>
              <a:t> project expands beyond Twitter, offering insights from multiple social media platforms.</a:t>
            </a:r>
          </a:p>
          <a:p>
            <a:pPr marL="114300" indent="0" algn="l">
              <a:buNone/>
            </a:pPr>
            <a:r>
              <a:rPr lang="en-US" b="1" i="0" dirty="0">
                <a:solidFill>
                  <a:schemeClr val="tx1"/>
                </a:solidFill>
                <a:effectLst/>
                <a:latin typeface="Söhne"/>
              </a:rPr>
              <a:t>Misinformation Control:</a:t>
            </a:r>
            <a:r>
              <a:rPr lang="en-US" b="0" i="0" dirty="0">
                <a:solidFill>
                  <a:schemeClr val="tx1"/>
                </a:solidFill>
                <a:effectLst/>
                <a:latin typeface="Söhne"/>
              </a:rPr>
              <a:t> It actively combats misinformation, ensuring more reliable insights.</a:t>
            </a:r>
          </a:p>
          <a:p>
            <a:pPr marL="114300" indent="0" algn="l">
              <a:buNone/>
            </a:pPr>
            <a:r>
              <a:rPr lang="en-US" b="1" i="0" dirty="0">
                <a:solidFill>
                  <a:schemeClr val="tx1"/>
                </a:solidFill>
                <a:effectLst/>
                <a:latin typeface="Söhne"/>
              </a:rPr>
              <a:t>Policy Recommendations:</a:t>
            </a:r>
            <a:r>
              <a:rPr lang="en-US" b="0" i="0" dirty="0">
                <a:solidFill>
                  <a:schemeClr val="tx1"/>
                </a:solidFill>
                <a:effectLst/>
                <a:latin typeface="Söhne"/>
              </a:rPr>
              <a:t> </a:t>
            </a:r>
            <a:r>
              <a:rPr lang="en-US" dirty="0">
                <a:solidFill>
                  <a:schemeClr val="tx1"/>
                </a:solidFill>
                <a:latin typeface="Söhne"/>
              </a:rPr>
              <a:t>Our</a:t>
            </a:r>
            <a:r>
              <a:rPr lang="en-US" b="0" i="0" dirty="0">
                <a:solidFill>
                  <a:schemeClr val="tx1"/>
                </a:solidFill>
                <a:effectLst/>
                <a:latin typeface="Söhne"/>
              </a:rPr>
              <a:t> project offers actionable policy insights based on sentiment analysis.</a:t>
            </a:r>
          </a:p>
          <a:p>
            <a:pPr marL="114300" indent="0" algn="l">
              <a:buNone/>
            </a:pPr>
            <a:r>
              <a:rPr lang="en-US" b="1" i="0" dirty="0">
                <a:solidFill>
                  <a:schemeClr val="tx1"/>
                </a:solidFill>
                <a:effectLst/>
                <a:latin typeface="Söhne"/>
              </a:rPr>
              <a:t>User-Friendly Interface:</a:t>
            </a:r>
            <a:r>
              <a:rPr lang="en-US" b="0" i="0" dirty="0">
                <a:solidFill>
                  <a:schemeClr val="tx1"/>
                </a:solidFill>
                <a:effectLst/>
                <a:latin typeface="Söhne"/>
              </a:rPr>
              <a:t> It includes user-friendly dashboards and visualization tools for easier data interpretation.</a:t>
            </a:r>
          </a:p>
          <a:p>
            <a:pPr marL="114300" indent="0" algn="l">
              <a:buNone/>
            </a:pPr>
            <a:r>
              <a:rPr lang="en-US" b="1" i="0" dirty="0">
                <a:solidFill>
                  <a:schemeClr val="tx1"/>
                </a:solidFill>
                <a:effectLst/>
                <a:latin typeface="Söhne"/>
              </a:rPr>
              <a:t>Continuous Updates:</a:t>
            </a:r>
            <a:r>
              <a:rPr lang="en-US" b="0" i="0" dirty="0">
                <a:solidFill>
                  <a:schemeClr val="tx1"/>
                </a:solidFill>
                <a:effectLst/>
                <a:latin typeface="Söhne"/>
              </a:rPr>
              <a:t> Your project adapts to evolving sentiment and crises over time, ensuring long-term relevance.</a:t>
            </a:r>
          </a:p>
          <a:p>
            <a:endParaRPr lang="en-IN" dirty="0">
              <a:solidFill>
                <a:schemeClr val="tx1"/>
              </a:solidFill>
            </a:endParaRPr>
          </a:p>
        </p:txBody>
      </p:sp>
      <p:sp>
        <p:nvSpPr>
          <p:cNvPr id="4" name="Slide Number Placeholder 3">
            <a:extLst>
              <a:ext uri="{FF2B5EF4-FFF2-40B4-BE49-F238E27FC236}">
                <a16:creationId xmlns:a16="http://schemas.microsoft.com/office/drawing/2014/main" id="{92F11815-0948-99B4-69C0-BF4FA1EB0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55958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381000" y="1343722"/>
            <a:ext cx="8229600" cy="4525963"/>
          </a:xfrm>
          <a:prstGeom prst="rect">
            <a:avLst/>
          </a:prstGeom>
          <a:noFill/>
          <a:ln>
            <a:noFill/>
          </a:ln>
        </p:spPr>
        <p:txBody>
          <a:bodyPr spcFirstLastPara="1" wrap="square" lIns="91425" tIns="45700" rIns="91425" bIns="45700" anchor="t" anchorCtr="0">
            <a:normAutofit/>
          </a:bodyPr>
          <a:lstStyle/>
          <a:p>
            <a:pPr marL="0" indent="0">
              <a:spcBef>
                <a:spcPts val="0"/>
              </a:spcBef>
              <a:buSzPts val="3200"/>
              <a:buNone/>
            </a:pPr>
            <a:r>
              <a:rPr lang="en-US" sz="2800" b="1" dirty="0">
                <a:latin typeface="Times New Roman" panose="02020603050405020304" pitchFamily="18" charset="0"/>
                <a:cs typeface="Times New Roman" panose="02020603050405020304" pitchFamily="18" charset="0"/>
              </a:rPr>
              <a:t>Problem statement and Objectives:</a:t>
            </a:r>
          </a:p>
          <a:p>
            <a:pPr marL="0" indent="0">
              <a:spcBef>
                <a:spcPts val="0"/>
              </a:spcBef>
              <a:buSzPts val="3200"/>
              <a:buNone/>
            </a:pPr>
            <a:endParaRPr lang="en-US" dirty="0">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3200"/>
              <a:buNone/>
            </a:pPr>
            <a:r>
              <a:rPr lang="en-US" sz="2200" b="0" i="0" dirty="0">
                <a:solidFill>
                  <a:schemeClr val="tx1"/>
                </a:solidFill>
                <a:effectLst/>
                <a:latin typeface="Söhne"/>
              </a:rPr>
              <a:t>In today's digital age, social media platforms generate an enormous amount of text data, including tweets, reviews, and comments. Understanding the sentiment behind this data is crucial for businesses, organizations, and researchers to gain insights into public opinions and attitudes. However, analyzing such vast amounts of text data manually is impractical. Therefore, the problem we aim to address in this project is how to automatically classify social media content into positive, negative, or neutral sentiments using machine learning and natural language processing techniques.</a:t>
            </a:r>
            <a:endParaRPr sz="2200" dirty="0">
              <a:solidFill>
                <a:schemeClr val="tx1"/>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81C8-E21E-D1DA-A420-7E4DB8976BE7}"/>
              </a:ext>
            </a:extLst>
          </p:cNvPr>
          <p:cNvSpPr>
            <a:spLocks noGrp="1"/>
          </p:cNvSpPr>
          <p:nvPr>
            <p:ph type="title"/>
          </p:nvPr>
        </p:nvSpPr>
        <p:spPr>
          <a:xfrm>
            <a:off x="457200" y="274638"/>
            <a:ext cx="8229600" cy="777985"/>
          </a:xfrm>
        </p:spPr>
        <p:txBody>
          <a:bodyPr>
            <a:normAutofit/>
          </a:bodyPr>
          <a:lstStyle/>
          <a:p>
            <a:pPr algn="l"/>
            <a:r>
              <a:rPr lang="en-US" sz="2800" b="1" dirty="0"/>
              <a:t>Objectives:</a:t>
            </a:r>
            <a:endParaRPr lang="en-IN" sz="2800" b="1" dirty="0"/>
          </a:p>
        </p:txBody>
      </p:sp>
      <p:sp>
        <p:nvSpPr>
          <p:cNvPr id="3" name="Text Placeholder 2">
            <a:extLst>
              <a:ext uri="{FF2B5EF4-FFF2-40B4-BE49-F238E27FC236}">
                <a16:creationId xmlns:a16="http://schemas.microsoft.com/office/drawing/2014/main" id="{7532DF80-2F17-9FAD-F516-EFA058D092B3}"/>
              </a:ext>
            </a:extLst>
          </p:cNvPr>
          <p:cNvSpPr>
            <a:spLocks noGrp="1"/>
          </p:cNvSpPr>
          <p:nvPr>
            <p:ph type="body" idx="1"/>
          </p:nvPr>
        </p:nvSpPr>
        <p:spPr>
          <a:xfrm>
            <a:off x="457200" y="1158950"/>
            <a:ext cx="8229600" cy="4967214"/>
          </a:xfrm>
        </p:spPr>
        <p:txBody>
          <a:bodyPr>
            <a:normAutofit fontScale="47500" lnSpcReduction="20000"/>
          </a:bodyPr>
          <a:lstStyle/>
          <a:p>
            <a:pPr marL="114300" indent="0" algn="l">
              <a:buNone/>
            </a:pPr>
            <a:r>
              <a:rPr lang="en-US" b="1" i="0" dirty="0">
                <a:solidFill>
                  <a:schemeClr val="tx1"/>
                </a:solidFill>
                <a:effectLst/>
                <a:latin typeface="Söhne"/>
              </a:rPr>
              <a:t>Data Collection and Preparation:</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Collect a large dataset of social media text, specifically tweets, using Twitter API.</a:t>
            </a:r>
          </a:p>
          <a:p>
            <a:pPr marL="457200" lvl="1" indent="0" algn="l">
              <a:buNone/>
            </a:pPr>
            <a:r>
              <a:rPr lang="en-US" b="0" i="0" dirty="0">
                <a:solidFill>
                  <a:schemeClr val="tx1"/>
                </a:solidFill>
                <a:effectLst/>
                <a:latin typeface="Söhne"/>
              </a:rPr>
              <a:t>Preprocess the data to remove irrelevant information and ensure it is suitable for analysis.</a:t>
            </a:r>
          </a:p>
          <a:p>
            <a:pPr marL="114300" indent="0" algn="l">
              <a:buNone/>
            </a:pPr>
            <a:r>
              <a:rPr lang="en-US" b="1" i="0" dirty="0">
                <a:solidFill>
                  <a:schemeClr val="tx1"/>
                </a:solidFill>
                <a:effectLst/>
                <a:latin typeface="Söhne"/>
              </a:rPr>
              <a:t>Exploratory Data Analysis (EDA):</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Analyze the dataset to understand the characteristics of the text data, including letter and word frequencies.</a:t>
            </a:r>
          </a:p>
          <a:p>
            <a:pPr marL="457200" lvl="1" indent="0" algn="l">
              <a:buNone/>
            </a:pPr>
            <a:r>
              <a:rPr lang="en-US" b="0" i="0" dirty="0">
                <a:solidFill>
                  <a:schemeClr val="tx1"/>
                </a:solidFill>
                <a:effectLst/>
                <a:latin typeface="Söhne"/>
              </a:rPr>
              <a:t>Investigate the distribution of positive and negative sentiment instances.</a:t>
            </a:r>
          </a:p>
          <a:p>
            <a:pPr marL="114300" indent="0" algn="l">
              <a:buNone/>
            </a:pPr>
            <a:r>
              <a:rPr lang="en-US" b="1" i="0" dirty="0">
                <a:solidFill>
                  <a:schemeClr val="tx1"/>
                </a:solidFill>
                <a:effectLst/>
                <a:latin typeface="Söhne"/>
              </a:rPr>
              <a:t>Text Feature Extraction:</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Apply various text feature extraction methods, such as Bag-of-Words and TF-IDF, to represent the text data in a format suitable for machine learning.</a:t>
            </a:r>
          </a:p>
          <a:p>
            <a:pPr marL="114300" indent="0" algn="l">
              <a:buNone/>
            </a:pPr>
            <a:r>
              <a:rPr lang="en-US" b="1" i="0" dirty="0">
                <a:solidFill>
                  <a:schemeClr val="tx1"/>
                </a:solidFill>
                <a:effectLst/>
                <a:latin typeface="Söhne"/>
              </a:rPr>
              <a:t>Model Selection and Training:</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Experiment with different machine learning algorithms, including LSTM, CNN, and Naive Bayes, to determine the best-performing model.</a:t>
            </a:r>
          </a:p>
          <a:p>
            <a:pPr marL="457200" lvl="1" indent="0" algn="l">
              <a:buNone/>
            </a:pPr>
            <a:r>
              <a:rPr lang="en-US" b="0" i="0" dirty="0">
                <a:solidFill>
                  <a:schemeClr val="tx1"/>
                </a:solidFill>
                <a:effectLst/>
                <a:latin typeface="Söhne"/>
              </a:rPr>
              <a:t>Train and fine-tune the selected models using the prepared dataset.</a:t>
            </a:r>
          </a:p>
          <a:p>
            <a:pPr marL="114300" indent="0" algn="l">
              <a:buNone/>
            </a:pPr>
            <a:r>
              <a:rPr lang="en-US" b="1" i="0" dirty="0">
                <a:solidFill>
                  <a:schemeClr val="tx1"/>
                </a:solidFill>
                <a:effectLst/>
                <a:latin typeface="Söhne"/>
              </a:rPr>
              <a:t>Evaluation Metrics:</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Evaluate the models' performance using relevant metrics, including precision, recall, F1-score, accuracy, and AUC-ROC.</a:t>
            </a:r>
          </a:p>
          <a:p>
            <a:pPr marL="457200" lvl="1" indent="0" algn="l">
              <a:buNone/>
            </a:pPr>
            <a:r>
              <a:rPr lang="en-US" b="0" i="0" dirty="0">
                <a:solidFill>
                  <a:schemeClr val="tx1"/>
                </a:solidFill>
                <a:effectLst/>
                <a:latin typeface="Söhne"/>
              </a:rPr>
              <a:t>Compare the performance of different models to identify the most effective one.</a:t>
            </a:r>
          </a:p>
          <a:p>
            <a:pPr marL="114300" indent="0" algn="l">
              <a:buNone/>
            </a:pPr>
            <a:r>
              <a:rPr lang="en-US" b="1" i="0" dirty="0">
                <a:solidFill>
                  <a:schemeClr val="tx1"/>
                </a:solidFill>
                <a:effectLst/>
                <a:latin typeface="Söhne"/>
              </a:rPr>
              <a:t>Visualization:</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Create visualizations to represent the results, such as ROC curves, confusion matrices, and word clouds for sentiment analysis.</a:t>
            </a:r>
          </a:p>
          <a:p>
            <a:pPr marL="114300" indent="0" algn="l">
              <a:buNone/>
            </a:pPr>
            <a:r>
              <a:rPr lang="en-US" b="1" i="0" dirty="0">
                <a:solidFill>
                  <a:schemeClr val="tx1"/>
                </a:solidFill>
                <a:effectLst/>
                <a:latin typeface="Söhne"/>
              </a:rPr>
              <a:t>Interpretation and Insights:</a:t>
            </a:r>
            <a:endParaRPr lang="en-US" b="0" i="0" dirty="0">
              <a:solidFill>
                <a:schemeClr val="tx1"/>
              </a:solidFill>
              <a:effectLst/>
              <a:latin typeface="Söhne"/>
            </a:endParaRPr>
          </a:p>
          <a:p>
            <a:pPr marL="457200" lvl="1" indent="0" algn="l">
              <a:buNone/>
            </a:pPr>
            <a:r>
              <a:rPr lang="en-US" b="0" i="0" dirty="0">
                <a:solidFill>
                  <a:schemeClr val="tx1"/>
                </a:solidFill>
                <a:effectLst/>
                <a:latin typeface="Söhne"/>
              </a:rPr>
              <a:t>Interpret the results to gain insights into the sentiment of the social media data.</a:t>
            </a:r>
          </a:p>
          <a:p>
            <a:pPr marL="457200" lvl="1" indent="0" algn="l">
              <a:buNone/>
            </a:pPr>
            <a:r>
              <a:rPr lang="en-US" b="0" i="0" dirty="0">
                <a:solidFill>
                  <a:schemeClr val="tx1"/>
                </a:solidFill>
                <a:effectLst/>
                <a:latin typeface="Söhne"/>
              </a:rPr>
              <a:t>Understand which words or phrases are indicative of positive, negative, or neutral sentiment.</a:t>
            </a:r>
          </a:p>
          <a:p>
            <a:endParaRPr lang="en-IN" dirty="0"/>
          </a:p>
        </p:txBody>
      </p:sp>
      <p:sp>
        <p:nvSpPr>
          <p:cNvPr id="4" name="Slide Number Placeholder 3">
            <a:extLst>
              <a:ext uri="{FF2B5EF4-FFF2-40B4-BE49-F238E27FC236}">
                <a16:creationId xmlns:a16="http://schemas.microsoft.com/office/drawing/2014/main" id="{DD5CB5B7-C623-7017-6F57-15C4B918CF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33645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492298" y="311284"/>
            <a:ext cx="6423102"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800" b="0" i="0" dirty="0">
                <a:solidFill>
                  <a:schemeClr val="tx1"/>
                </a:solidFill>
                <a:effectLst/>
                <a:latin typeface="Söhne"/>
              </a:rPr>
              <a:t>Twitter Sentiment Analysis: Insights from 1.6 Million Tweets</a:t>
            </a:r>
            <a:endParaRPr sz="28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Proposed System:                 </a:t>
            </a:r>
            <a:endParaRPr sz="3000" b="1" dirty="0">
              <a:latin typeface="Times New Roman" panose="02020603050405020304" pitchFamily="18" charset="0"/>
              <a:cs typeface="Times New Roman" panose="02020603050405020304" pitchFamily="18" charset="0"/>
            </a:endParaRPr>
          </a:p>
          <a:p>
            <a:pPr marL="114300" indent="0" algn="l">
              <a:buNone/>
            </a:pPr>
            <a:r>
              <a:rPr lang="en-US" sz="1900" b="1" i="0" dirty="0">
                <a:solidFill>
                  <a:schemeClr val="tx1"/>
                </a:solidFill>
                <a:effectLst/>
                <a:latin typeface="Söhne"/>
              </a:rPr>
              <a:t>Data Collection and Cleaning:</a:t>
            </a:r>
            <a:r>
              <a:rPr lang="en-US" sz="1900" b="0" i="0" dirty="0">
                <a:solidFill>
                  <a:schemeClr val="tx1"/>
                </a:solidFill>
                <a:effectLst/>
                <a:latin typeface="Söhne"/>
              </a:rPr>
              <a:t> Collect tweets using Twitter API, clean and structure the data.</a:t>
            </a:r>
          </a:p>
          <a:p>
            <a:pPr marL="114300" indent="0" algn="l">
              <a:buNone/>
            </a:pPr>
            <a:r>
              <a:rPr lang="en-US" sz="1900" b="1" i="0" dirty="0">
                <a:solidFill>
                  <a:schemeClr val="tx1"/>
                </a:solidFill>
                <a:effectLst/>
                <a:latin typeface="Söhne"/>
              </a:rPr>
              <a:t>Exploratory Data Analysis (EDA):</a:t>
            </a:r>
            <a:r>
              <a:rPr lang="en-US" sz="1900" b="0" i="0" dirty="0">
                <a:solidFill>
                  <a:schemeClr val="tx1"/>
                </a:solidFill>
                <a:effectLst/>
                <a:latin typeface="Söhne"/>
              </a:rPr>
              <a:t> Analyze data to understand letter/word frequencies and sentiment distribution.</a:t>
            </a:r>
          </a:p>
          <a:p>
            <a:pPr marL="114300" indent="0" algn="l">
              <a:buNone/>
            </a:pPr>
            <a:r>
              <a:rPr lang="en-US" sz="1900" b="1" i="0" dirty="0">
                <a:solidFill>
                  <a:schemeClr val="tx1"/>
                </a:solidFill>
                <a:effectLst/>
                <a:latin typeface="Söhne"/>
              </a:rPr>
              <a:t>Text Feature Extraction:</a:t>
            </a:r>
            <a:r>
              <a:rPr lang="en-US" sz="1900" b="0" i="0" dirty="0">
                <a:solidFill>
                  <a:schemeClr val="tx1"/>
                </a:solidFill>
                <a:effectLst/>
                <a:latin typeface="Söhne"/>
              </a:rPr>
              <a:t> Convert text into numerical features using techniques like Bag-of-Words and TF-IDF.</a:t>
            </a:r>
          </a:p>
          <a:p>
            <a:pPr marL="114300" indent="0" algn="l">
              <a:buNone/>
            </a:pPr>
            <a:r>
              <a:rPr lang="en-US" sz="1900" b="1" i="0" dirty="0">
                <a:solidFill>
                  <a:schemeClr val="tx1"/>
                </a:solidFill>
                <a:effectLst/>
                <a:latin typeface="Söhne"/>
              </a:rPr>
              <a:t>Model Selection and Training:</a:t>
            </a:r>
            <a:r>
              <a:rPr lang="en-US" sz="1900" b="0" i="0" dirty="0">
                <a:solidFill>
                  <a:schemeClr val="tx1"/>
                </a:solidFill>
                <a:effectLst/>
                <a:latin typeface="Söhne"/>
              </a:rPr>
              <a:t> Experiment with LSTM, CNN, and Naive Bayes models, fine-tune, and train them.</a:t>
            </a:r>
          </a:p>
          <a:p>
            <a:pPr marL="114300" indent="0" algn="l">
              <a:buNone/>
            </a:pPr>
            <a:r>
              <a:rPr lang="en-US" sz="1900" b="1" i="0" dirty="0">
                <a:solidFill>
                  <a:schemeClr val="tx1"/>
                </a:solidFill>
                <a:effectLst/>
                <a:latin typeface="Söhne"/>
              </a:rPr>
              <a:t>Evaluation Metrics:</a:t>
            </a:r>
            <a:r>
              <a:rPr lang="en-US" sz="1900" b="0" i="0" dirty="0">
                <a:solidFill>
                  <a:schemeClr val="tx1"/>
                </a:solidFill>
                <a:effectLst/>
                <a:latin typeface="Söhne"/>
              </a:rPr>
              <a:t> Assess models using precision, recall, F1-score, accuracy, and AUC-ROC.</a:t>
            </a:r>
          </a:p>
          <a:p>
            <a:pPr marL="114300" indent="0" algn="l">
              <a:buNone/>
            </a:pPr>
            <a:r>
              <a:rPr lang="en-US" sz="1900" b="1" i="0" dirty="0">
                <a:solidFill>
                  <a:schemeClr val="tx1"/>
                </a:solidFill>
                <a:effectLst/>
                <a:latin typeface="Söhne"/>
              </a:rPr>
              <a:t>Visualizations:</a:t>
            </a:r>
            <a:r>
              <a:rPr lang="en-US" sz="1900" b="0" i="0" dirty="0">
                <a:solidFill>
                  <a:schemeClr val="tx1"/>
                </a:solidFill>
                <a:effectLst/>
                <a:latin typeface="Söhne"/>
              </a:rPr>
              <a:t> Display ROC curves, confusion matrices, and word clouds to visualize results.</a:t>
            </a:r>
          </a:p>
          <a:p>
            <a:pPr marL="114300" indent="0" algn="l">
              <a:buNone/>
            </a:pPr>
            <a:r>
              <a:rPr lang="en-US" sz="1900" b="1" i="0" dirty="0">
                <a:solidFill>
                  <a:schemeClr val="tx1"/>
                </a:solidFill>
                <a:effectLst/>
                <a:latin typeface="Söhne"/>
              </a:rPr>
              <a:t>Interpretation:</a:t>
            </a:r>
            <a:r>
              <a:rPr lang="en-US" sz="1900" b="0" i="0" dirty="0">
                <a:solidFill>
                  <a:schemeClr val="tx1"/>
                </a:solidFill>
                <a:effectLst/>
                <a:latin typeface="Söhne"/>
              </a:rPr>
              <a:t> Extract insights, identify key words/phrases indicating sentiment.</a:t>
            </a: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5879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0" y="1399478"/>
            <a:ext cx="8229600" cy="755015"/>
          </a:xfrm>
          <a:prstGeom prst="rect">
            <a:avLst/>
          </a:prstGeom>
          <a:noFill/>
          <a:ln>
            <a:noFill/>
          </a:ln>
        </p:spPr>
        <p:txBody>
          <a:bodyPr spcFirstLastPara="1" wrap="square" lIns="91425" tIns="45700" rIns="91425" bIns="45700" anchor="t" anchorCtr="0">
            <a:normAutofit fontScale="92500"/>
          </a:bodyPr>
          <a:lstStyle/>
          <a:p>
            <a:pPr marL="571500" lvl="1" indent="0">
              <a:buNone/>
            </a:pPr>
            <a:r>
              <a:rPr lang="en-US" b="1" dirty="0">
                <a:latin typeface="Times New Roman" panose="02020603050405020304" pitchFamily="18" charset="0"/>
                <a:cs typeface="Times New Roman" panose="02020603050405020304" pitchFamily="18" charset="0"/>
              </a:rPr>
              <a:t>Architecture/Block Diagram of the proposed model</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 name="Picture 2">
            <a:extLst>
              <a:ext uri="{FF2B5EF4-FFF2-40B4-BE49-F238E27FC236}">
                <a16:creationId xmlns:a16="http://schemas.microsoft.com/office/drawing/2014/main" id="{ADCAE81D-D24C-5CF4-4500-59EBFBAA4C53}"/>
              </a:ext>
            </a:extLst>
          </p:cNvPr>
          <p:cNvPicPr>
            <a:picLocks noChangeAspect="1"/>
          </p:cNvPicPr>
          <p:nvPr/>
        </p:nvPicPr>
        <p:blipFill>
          <a:blip r:embed="rId4"/>
          <a:stretch>
            <a:fillRect/>
          </a:stretch>
        </p:blipFill>
        <p:spPr>
          <a:xfrm>
            <a:off x="704549" y="2341756"/>
            <a:ext cx="6008485" cy="3398814"/>
          </a:xfrm>
          <a:prstGeom prst="rect">
            <a:avLst/>
          </a:prstGeom>
        </p:spPr>
      </p:pic>
    </p:spTree>
    <p:extLst>
      <p:ext uri="{BB962C8B-B14F-4D97-AF65-F5344CB8AC3E}">
        <p14:creationId xmlns:p14="http://schemas.microsoft.com/office/powerpoint/2010/main" val="41480884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2146</Words>
  <Application>Microsoft Office PowerPoint</Application>
  <PresentationFormat>On-screen Show (4:3)</PresentationFormat>
  <Paragraphs>198</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Söhne</vt:lpstr>
      <vt:lpstr>Times New Roman</vt:lpstr>
      <vt:lpstr>Office Theme</vt:lpstr>
      <vt:lpstr>Twitter Sentiment Analysis: Insights from 1.6 Million Tweets</vt:lpstr>
      <vt:lpstr>Twitter Sentiment Analysis: Insights from 1.6 Million Tweets</vt:lpstr>
      <vt:lpstr>Twitter Sentiment Analysis: Insights from 1.6 Million Tweets</vt:lpstr>
      <vt:lpstr>Twitter Sentiment Analysis: Insights from 1.6 Million Tweets</vt:lpstr>
      <vt:lpstr>How is our project better than existing system</vt:lpstr>
      <vt:lpstr>PowerPoint Presentation</vt:lpstr>
      <vt:lpstr>Objectives:</vt:lpstr>
      <vt:lpstr>Twitter Sentiment Analysis: Insights from 1.6 Million Tweets</vt:lpstr>
      <vt:lpstr>PowerPoint Presentation</vt:lpstr>
      <vt:lpstr>Architecture/Block Diagram of the proposed model </vt:lpstr>
      <vt:lpstr>PowerPoint Presentation</vt:lpstr>
      <vt:lpstr>Module 2: Data Preprocessing Objective: Prepare the raw data for analysis and modeling by cleaning and structuring it appropriately. Functions: Remove unnecessary fields (e.g., target, id, date, query, user). Handle missing values and empty rows. Apply text preprocessing techniques (e.g., tokenization, stopword removal, lowercasing). Perform feature extraction (e.g., bag-of-words, TF-IDF). Label data for sentiment classification (positive, negative, neutral). Module 3: Data Analysis Objective: Explore the dataset to gain insights into letter and word frequencies, common words, and data entropy. Functions: Analyze letter and word frequencies. Identify the most common words in positive and negative tweets. Assess data entropy to understand the data's information content. Examine word correlations and create scatter plots.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Ali</cp:lastModifiedBy>
  <cp:revision>15</cp:revision>
  <dcterms:created xsi:type="dcterms:W3CDTF">2020-05-13T07:00:09Z</dcterms:created>
  <dcterms:modified xsi:type="dcterms:W3CDTF">2023-09-06T17:32:59Z</dcterms:modified>
</cp:coreProperties>
</file>