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8"/>
  </p:notesMasterIdLst>
  <p:sldIdLst>
    <p:sldId id="256" r:id="rId2"/>
    <p:sldId id="257" r:id="rId3"/>
    <p:sldId id="271" r:id="rId4"/>
    <p:sldId id="258" r:id="rId5"/>
    <p:sldId id="340" r:id="rId6"/>
    <p:sldId id="259" r:id="rId7"/>
    <p:sldId id="321" r:id="rId8"/>
    <p:sldId id="322" r:id="rId9"/>
    <p:sldId id="330" r:id="rId10"/>
    <p:sldId id="323" r:id="rId11"/>
    <p:sldId id="341" r:id="rId12"/>
    <p:sldId id="324" r:id="rId13"/>
    <p:sldId id="325" r:id="rId14"/>
    <p:sldId id="326" r:id="rId15"/>
    <p:sldId id="262" r:id="rId16"/>
    <p:sldId id="327" r:id="rId17"/>
    <p:sldId id="328" r:id="rId18"/>
    <p:sldId id="331" r:id="rId19"/>
    <p:sldId id="332" r:id="rId20"/>
    <p:sldId id="333" r:id="rId21"/>
    <p:sldId id="334" r:id="rId22"/>
    <p:sldId id="335" r:id="rId23"/>
    <p:sldId id="336" r:id="rId24"/>
    <p:sldId id="337" r:id="rId25"/>
    <p:sldId id="338" r:id="rId26"/>
    <p:sldId id="339"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Hassani" initials="AH" lastIdx="1" clrIdx="0">
    <p:extLst>
      <p:ext uri="{19B8F6BF-5375-455C-9EA6-DF929625EA0E}">
        <p15:presenceInfo xmlns:p15="http://schemas.microsoft.com/office/powerpoint/2012/main" userId="8d82a7ac036173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11D87"/>
    <a:srgbClr val="771C81"/>
    <a:srgbClr val="D6BC68"/>
    <a:srgbClr val="3918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94F7D3-A7C5-4746-8732-A22BBB85A761}">
  <a:tblStyle styleId="{0A94F7D3-A7C5-4746-8732-A22BBB85A7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50" d="100"/>
          <a:sy n="150"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151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979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338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985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651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621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611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310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265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765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64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809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988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801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603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759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f5e77e6543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f5e77e654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037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03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891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371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293750" y="1495425"/>
            <a:ext cx="3764400" cy="10122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a:spLocks noGrp="1"/>
          </p:cNvSpPr>
          <p:nvPr>
            <p:ph type="subTitle" idx="1"/>
          </p:nvPr>
        </p:nvSpPr>
        <p:spPr>
          <a:xfrm>
            <a:off x="1933650" y="3189775"/>
            <a:ext cx="5153100" cy="28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57" name="Google Shape;57;p1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1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7" r:id="rId5"/>
    <p:sldLayoutId id="2147483658" r:id="rId6"/>
    <p:sldLayoutId id="2147483659" r:id="rId7"/>
    <p:sldLayoutId id="2147483669" r:id="rId8"/>
    <p:sldLayoutId id="2147483672"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34"/>
          <p:cNvSpPr txBox="1">
            <a:spLocks noGrp="1"/>
          </p:cNvSpPr>
          <p:nvPr>
            <p:ph type="ctrTitle"/>
          </p:nvPr>
        </p:nvSpPr>
        <p:spPr>
          <a:xfrm>
            <a:off x="652184" y="1079004"/>
            <a:ext cx="5913779" cy="219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3"/>
                </a:solidFill>
              </a:rPr>
              <a:t>             </a:t>
            </a:r>
            <a:r>
              <a:rPr lang="en" dirty="0">
                <a:solidFill>
                  <a:schemeClr val="lt2"/>
                </a:solidFill>
              </a:rPr>
              <a:t>ieee 29119-1</a:t>
            </a:r>
            <a:r>
              <a:rPr lang="en" dirty="0"/>
              <a:t> test concepts</a:t>
            </a:r>
            <a:endParaRPr dirty="0"/>
          </a:p>
        </p:txBody>
      </p:sp>
      <p:sp>
        <p:nvSpPr>
          <p:cNvPr id="240" name="Google Shape;240;p34"/>
          <p:cNvSpPr txBox="1">
            <a:spLocks noGrp="1"/>
          </p:cNvSpPr>
          <p:nvPr>
            <p:ph type="subTitle" idx="1"/>
          </p:nvPr>
        </p:nvSpPr>
        <p:spPr>
          <a:xfrm>
            <a:off x="710257" y="3464767"/>
            <a:ext cx="3815400" cy="59972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Ali Bahadori</a:t>
            </a:r>
          </a:p>
          <a:p>
            <a:pPr marL="0" lvl="0" indent="0" algn="l" rtl="0">
              <a:spcBef>
                <a:spcPts val="0"/>
              </a:spcBef>
              <a:spcAft>
                <a:spcPts val="0"/>
              </a:spcAft>
              <a:buNone/>
            </a:pPr>
            <a:r>
              <a:rPr lang="en" dirty="0"/>
              <a:t>Ali Hassani SokhtehSaraei</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779931" y="1271115"/>
            <a:ext cx="1683951" cy="593195"/>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Iso/</a:t>
            </a:r>
            <a:r>
              <a:rPr lang="en-US" b="0" i="0" dirty="0" err="1">
                <a:ln w="9525" cap="flat" cmpd="sng">
                  <a:solidFill>
                    <a:schemeClr val="dk1"/>
                  </a:solidFill>
                  <a:prstDash val="solid"/>
                  <a:round/>
                  <a:headEnd type="none" w="sm" len="sm"/>
                  <a:tailEnd type="none" w="sm" len="sm"/>
                </a:ln>
                <a:noFill/>
                <a:latin typeface="Bebas Neue"/>
              </a:rPr>
              <a:t>iec</a:t>
            </a:r>
            <a:r>
              <a:rPr lang="en-US" b="0" i="0" dirty="0">
                <a:ln w="9525" cap="flat" cmpd="sng">
                  <a:solidFill>
                    <a:schemeClr val="dk1"/>
                  </a:solidFill>
                  <a:prstDash val="solid"/>
                  <a:round/>
                  <a:headEnd type="none" w="sm" len="sm"/>
                  <a:tailEnd type="none" w="sm" len="sm"/>
                </a:ln>
                <a:noFill/>
                <a:latin typeface="Bebas Neue"/>
              </a:rPr>
              <a:t>/</a:t>
            </a:r>
            <a:endParaRPr b="0" i="0" dirty="0">
              <a:ln w="9525" cap="flat" cmpd="sng">
                <a:solidFill>
                  <a:schemeClr val="dk1"/>
                </a:solidFill>
                <a:prstDash val="solid"/>
                <a:round/>
                <a:headEnd type="none" w="sm" len="sm"/>
                <a:tailEnd type="none" w="sm" len="sm"/>
              </a:ln>
              <a:no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246" name="Google Shape;246;p34">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247" name="Google Shape;247;p34">
            <a:hlinkClick r:id="" action="ppaction://noaction"/>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248" name="Google Shape;248;p34">
            <a:hlinkClick r:id="" action="ppaction://noaction"/>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8;p34">
            <a:hlinkClick r:id="" action="ppaction://noaction"/>
            <a:extLst>
              <a:ext uri="{FF2B5EF4-FFF2-40B4-BE49-F238E27FC236}">
                <a16:creationId xmlns:a16="http://schemas.microsoft.com/office/drawing/2014/main" id="{0A5CAA48-ED6C-CE6F-8EE0-9EA41DDE4DFC}"/>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432757" y="1530972"/>
            <a:ext cx="4045200"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tx2"/>
                </a:solidFill>
              </a:rPr>
              <a:t>Software testing</a:t>
            </a:r>
            <a:endParaRPr dirty="0">
              <a:solidFill>
                <a:schemeClr val="tx2"/>
              </a:solidFill>
            </a:endParaRPr>
          </a:p>
        </p:txBody>
      </p:sp>
      <p:sp>
        <p:nvSpPr>
          <p:cNvPr id="556" name="Google Shape;556;p39"/>
          <p:cNvSpPr txBox="1">
            <a:spLocks noGrp="1"/>
          </p:cNvSpPr>
          <p:nvPr>
            <p:ph type="subTitle" idx="1"/>
          </p:nvPr>
        </p:nvSpPr>
        <p:spPr>
          <a:xfrm>
            <a:off x="4514040" y="2314562"/>
            <a:ext cx="4045200" cy="194157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Software testing aims to </a:t>
            </a:r>
            <a:r>
              <a:rPr lang="en-US" b="1" dirty="0">
                <a:solidFill>
                  <a:schemeClr val="tx2"/>
                </a:solidFill>
              </a:rPr>
              <a:t>gather information about a software product and detect defects as early as possible within cost and schedule constraints</a:t>
            </a:r>
            <a:r>
              <a:rPr lang="en-US" dirty="0"/>
              <a:t>. Various considerations such as test planning, execution, automation, and analysis must be taken into account for effective testing.</a:t>
            </a:r>
          </a:p>
        </p:txBody>
      </p:sp>
      <p:sp>
        <p:nvSpPr>
          <p:cNvPr id="557" name="Google Shape;557;p39"/>
          <p:cNvSpPr/>
          <p:nvPr/>
        </p:nvSpPr>
        <p:spPr>
          <a:xfrm>
            <a:off x="4121731" y="169021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3" name="Google Shape;623;p39"/>
          <p:cNvCxnSpPr/>
          <p:nvPr/>
        </p:nvCxnSpPr>
        <p:spPr>
          <a:xfrm>
            <a:off x="4600575" y="2314563"/>
            <a:ext cx="3829200"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286EAE8A-658F-D65B-FD4E-7CD835A5B01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58C4706B-65C1-B16A-1945-6DB446AB8D6F}"/>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9F03FA3E-0803-8AFF-8EE0-F8889DD8013B}"/>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0BE4AE20-538D-D10E-201B-344E5B0936CC}"/>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47F333D7-7427-64AB-7730-67596BD813F1}"/>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3143241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121168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S</a:t>
            </a:r>
            <a:r>
              <a:rPr lang="en" dirty="0">
                <a:solidFill>
                  <a:schemeClr val="tx2"/>
                </a:solidFill>
              </a:rPr>
              <a:t>oftware testing </a:t>
            </a:r>
            <a:r>
              <a:rPr lang="en" dirty="0">
                <a:solidFill>
                  <a:schemeClr val="tx1"/>
                </a:solidFill>
              </a:rPr>
              <a:t>mission</a:t>
            </a:r>
            <a:endParaRPr dirty="0">
              <a:solidFill>
                <a:schemeClr val="tx1"/>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687090" y="1863520"/>
            <a:ext cx="7715393" cy="2154996"/>
          </a:xfrm>
          <a:prstGeom prst="rect">
            <a:avLst/>
          </a:prstGeom>
        </p:spPr>
        <p:txBody>
          <a:bodyPr spcFirstLastPara="1" wrap="square" lIns="91425" tIns="91425" rIns="91425" bIns="91425" anchor="t" anchorCtr="0">
            <a:noAutofit/>
          </a:bodyPr>
          <a:lstStyle/>
          <a:p>
            <a:pPr marL="139700" lvl="0" indent="0" algn="just" rtl="0">
              <a:spcBef>
                <a:spcPts val="1600"/>
              </a:spcBef>
              <a:spcAft>
                <a:spcPts val="0"/>
              </a:spcAft>
              <a:buSzPts val="1400"/>
            </a:pPr>
            <a:r>
              <a:rPr lang="en-US" b="1" dirty="0">
                <a:latin typeface="Ubuntu" panose="020B0504030602030204" pitchFamily="34" charset="0"/>
              </a:rPr>
              <a:t>Software testing should focus on providing information about a software product and finding as many defects as possible, as early as possible in the development process, under given constraints of cost and schedule. </a:t>
            </a:r>
            <a:endParaRPr lang="en-US" sz="1800"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388896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T</a:t>
            </a:r>
            <a:r>
              <a:rPr lang="en" dirty="0">
                <a:solidFill>
                  <a:schemeClr val="tx2"/>
                </a:solidFill>
              </a:rPr>
              <a:t>est considerations </a:t>
            </a:r>
            <a:r>
              <a:rPr lang="en" dirty="0"/>
              <a:t>include:</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687090" y="1488869"/>
            <a:ext cx="7715393" cy="2975183"/>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sz="1200" b="1" dirty="0">
                <a:latin typeface="Ubuntu" panose="020B0504030602030204" pitchFamily="34" charset="0"/>
              </a:rPr>
              <a:t>Testing is a process. A process is a set of interrelated or interacting activities that transforms inputs into outputs.</a:t>
            </a:r>
          </a:p>
          <a:p>
            <a:pPr marL="457200" lvl="0" indent="-317500" algn="l" rtl="0">
              <a:spcBef>
                <a:spcPts val="1600"/>
              </a:spcBef>
              <a:spcAft>
                <a:spcPts val="0"/>
              </a:spcAft>
              <a:buSzPts val="1400"/>
              <a:buChar char="●"/>
            </a:pPr>
            <a:r>
              <a:rPr lang="en-US" sz="1200" b="1" dirty="0">
                <a:latin typeface="Ubuntu" panose="020B0504030602030204" pitchFamily="34" charset="0"/>
              </a:rPr>
              <a:t>The organizational test process sets and maintains the test policies and test strategies that apply across the organization's projects and functions. </a:t>
            </a:r>
          </a:p>
          <a:p>
            <a:pPr marL="457200" lvl="0" indent="-317500" algn="l" rtl="0">
              <a:spcBef>
                <a:spcPts val="1600"/>
              </a:spcBef>
              <a:spcAft>
                <a:spcPts val="0"/>
              </a:spcAft>
              <a:buSzPts val="1400"/>
              <a:buChar char="●"/>
            </a:pPr>
            <a:r>
              <a:rPr lang="en-US" sz="1200" b="1" dirty="0">
                <a:latin typeface="Ubuntu" panose="020B0504030602030204" pitchFamily="34" charset="0"/>
              </a:rPr>
              <a:t>Testing should be planned, monitored and controlled.</a:t>
            </a:r>
          </a:p>
          <a:p>
            <a:pPr marL="457200" lvl="0" indent="-317500" algn="l" rtl="0">
              <a:spcBef>
                <a:spcPts val="1600"/>
              </a:spcBef>
              <a:spcAft>
                <a:spcPts val="0"/>
              </a:spcAft>
              <a:buSzPts val="1400"/>
              <a:buChar char="●"/>
            </a:pPr>
            <a:r>
              <a:rPr lang="en-US" sz="1200" b="1" dirty="0">
                <a:latin typeface="Ubuntu" panose="020B0504030602030204" pitchFamily="34" charset="0"/>
              </a:rPr>
              <a:t>Testing processes and sub-processes can be applied to any phase or level of testing or type of testing.</a:t>
            </a:r>
          </a:p>
          <a:p>
            <a:pPr marL="457200" lvl="0" indent="-317500" algn="l" rtl="0">
              <a:spcBef>
                <a:spcPts val="1600"/>
              </a:spcBef>
              <a:spcAft>
                <a:spcPts val="0"/>
              </a:spcAft>
              <a:buSzPts val="1400"/>
              <a:buChar char="●"/>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 name="TextBox 1">
            <a:extLst>
              <a:ext uri="{FF2B5EF4-FFF2-40B4-BE49-F238E27FC236}">
                <a16:creationId xmlns:a16="http://schemas.microsoft.com/office/drawing/2014/main" id="{34893CDB-0B30-B3A3-5DC0-3352AB283A67}"/>
              </a:ext>
            </a:extLst>
          </p:cNvPr>
          <p:cNvSpPr txBox="1"/>
          <p:nvPr/>
        </p:nvSpPr>
        <p:spPr>
          <a:xfrm>
            <a:off x="7963158" y="4183592"/>
            <a:ext cx="588623" cy="400110"/>
          </a:xfrm>
          <a:prstGeom prst="rect">
            <a:avLst/>
          </a:prstGeom>
          <a:noFill/>
        </p:spPr>
        <p:txBody>
          <a:bodyPr wrap="none" rtlCol="0">
            <a:spAutoFit/>
          </a:bodyPr>
          <a:lstStyle/>
          <a:p>
            <a:r>
              <a:rPr lang="en-US" sz="2000" b="1" dirty="0">
                <a:solidFill>
                  <a:schemeClr val="tx1"/>
                </a:solidFill>
                <a:latin typeface="Ubuntu" panose="020B0504030602030204" pitchFamily="34" charset="0"/>
              </a:rPr>
              <a:t>1/3</a:t>
            </a:r>
          </a:p>
        </p:txBody>
      </p:sp>
    </p:spTree>
    <p:extLst>
      <p:ext uri="{BB962C8B-B14F-4D97-AF65-F5344CB8AC3E}">
        <p14:creationId xmlns:p14="http://schemas.microsoft.com/office/powerpoint/2010/main" val="2677384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T</a:t>
            </a:r>
            <a:r>
              <a:rPr lang="en" dirty="0">
                <a:solidFill>
                  <a:schemeClr val="tx2"/>
                </a:solidFill>
              </a:rPr>
              <a:t>est considerations </a:t>
            </a:r>
            <a:r>
              <a:rPr lang="en" dirty="0"/>
              <a:t>include:</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8440357" y="1697048"/>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568985" y="1573897"/>
            <a:ext cx="7715393" cy="2975183"/>
          </a:xfrm>
          <a:prstGeom prst="rect">
            <a:avLst/>
          </a:prstGeom>
        </p:spPr>
        <p:txBody>
          <a:bodyPr spcFirstLastPara="1" wrap="square" lIns="91425" tIns="91425" rIns="91425" bIns="91425" anchor="t" anchorCtr="0">
            <a:noAutofit/>
          </a:bodyPr>
          <a:lstStyle/>
          <a:p>
            <a:pPr indent="-317500">
              <a:spcBef>
                <a:spcPts val="1600"/>
              </a:spcBef>
              <a:buFont typeface="Arimo"/>
              <a:buChar char="●"/>
            </a:pPr>
            <a:r>
              <a:rPr lang="en-US" sz="1200" b="1" dirty="0">
                <a:latin typeface="Ubuntu" panose="020B0504030602030204" pitchFamily="34" charset="0"/>
              </a:rPr>
              <a:t>Testing entails examining a test item. </a:t>
            </a:r>
          </a:p>
          <a:p>
            <a:pPr marL="457200" lvl="0" indent="-317500" algn="l" rtl="0">
              <a:spcBef>
                <a:spcPts val="1600"/>
              </a:spcBef>
              <a:spcAft>
                <a:spcPts val="0"/>
              </a:spcAft>
              <a:buSzPts val="1400"/>
              <a:buChar char="●"/>
            </a:pPr>
            <a:r>
              <a:rPr lang="en-US" sz="1200" b="1" dirty="0">
                <a:latin typeface="Ubuntu" panose="020B0504030602030204" pitchFamily="34" charset="0"/>
              </a:rPr>
              <a:t>Testing can be carried out on a product without executing the product on a computer.</a:t>
            </a:r>
          </a:p>
          <a:p>
            <a:pPr marL="457200" lvl="0" indent="-317500" algn="l" rtl="0">
              <a:spcBef>
                <a:spcPts val="1600"/>
              </a:spcBef>
              <a:spcAft>
                <a:spcPts val="0"/>
              </a:spcAft>
              <a:buSzPts val="1400"/>
              <a:buChar char="●"/>
            </a:pPr>
            <a:r>
              <a:rPr lang="en-US" sz="1200" b="1" dirty="0">
                <a:latin typeface="Ubuntu" panose="020B0504030602030204" pitchFamily="34" charset="0"/>
              </a:rPr>
              <a:t>Static testing may also include the use of static analysis tools which find defects in the code or documents without the code executing.</a:t>
            </a:r>
          </a:p>
          <a:p>
            <a:pPr marL="457200" lvl="0" indent="-317500" algn="l" rtl="0">
              <a:spcBef>
                <a:spcPts val="1600"/>
              </a:spcBef>
              <a:spcAft>
                <a:spcPts val="0"/>
              </a:spcAft>
              <a:buSzPts val="1400"/>
              <a:buChar char="●"/>
            </a:pPr>
            <a:r>
              <a:rPr lang="en-US" sz="1200" b="1" dirty="0">
                <a:latin typeface="Ubuntu" panose="020B0504030602030204" pitchFamily="34" charset="0"/>
              </a:rPr>
              <a:t>Dynamic testing consists of more than "just" running executable test items; it also includes both preparation activities and follow-up activities. </a:t>
            </a:r>
          </a:p>
          <a:p>
            <a:pPr marL="139700" lvl="0" indent="0" algn="l" rtl="0">
              <a:spcBef>
                <a:spcPts val="1600"/>
              </a:spcBef>
              <a:spcAft>
                <a:spcPts val="0"/>
              </a:spcAft>
              <a:buSzPts val="1400"/>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 name="TextBox 1">
            <a:extLst>
              <a:ext uri="{FF2B5EF4-FFF2-40B4-BE49-F238E27FC236}">
                <a16:creationId xmlns:a16="http://schemas.microsoft.com/office/drawing/2014/main" id="{0C77594A-6888-3734-4EA4-8D4A21E1E47F}"/>
              </a:ext>
            </a:extLst>
          </p:cNvPr>
          <p:cNvSpPr txBox="1"/>
          <p:nvPr/>
        </p:nvSpPr>
        <p:spPr>
          <a:xfrm>
            <a:off x="7963158" y="4183592"/>
            <a:ext cx="588623" cy="400110"/>
          </a:xfrm>
          <a:prstGeom prst="rect">
            <a:avLst/>
          </a:prstGeom>
          <a:noFill/>
        </p:spPr>
        <p:txBody>
          <a:bodyPr wrap="none" rtlCol="0">
            <a:spAutoFit/>
          </a:bodyPr>
          <a:lstStyle/>
          <a:p>
            <a:r>
              <a:rPr lang="en-US" sz="2000" b="1" dirty="0">
                <a:solidFill>
                  <a:schemeClr val="tx1"/>
                </a:solidFill>
                <a:latin typeface="Ubuntu" panose="020B0504030602030204" pitchFamily="34" charset="0"/>
              </a:rPr>
              <a:t>2/3</a:t>
            </a:r>
          </a:p>
        </p:txBody>
      </p:sp>
    </p:spTree>
    <p:extLst>
      <p:ext uri="{BB962C8B-B14F-4D97-AF65-F5344CB8AC3E}">
        <p14:creationId xmlns:p14="http://schemas.microsoft.com/office/powerpoint/2010/main" val="1577506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T</a:t>
            </a:r>
            <a:r>
              <a:rPr lang="en" dirty="0">
                <a:solidFill>
                  <a:schemeClr val="tx2"/>
                </a:solidFill>
              </a:rPr>
              <a:t>est considerations </a:t>
            </a:r>
            <a:r>
              <a:rPr lang="en" dirty="0"/>
              <a:t>include:</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8440357" y="1697048"/>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568985" y="1573897"/>
            <a:ext cx="7715393" cy="2975183"/>
          </a:xfrm>
          <a:prstGeom prst="rect">
            <a:avLst/>
          </a:prstGeom>
        </p:spPr>
        <p:txBody>
          <a:bodyPr spcFirstLastPara="1" wrap="square" lIns="91425" tIns="91425" rIns="91425" bIns="91425" anchor="t" anchorCtr="0">
            <a:noAutofit/>
          </a:bodyPr>
          <a:lstStyle/>
          <a:p>
            <a:pPr indent="-317500">
              <a:spcBef>
                <a:spcPts val="1600"/>
              </a:spcBef>
              <a:buFont typeface="Arimo"/>
              <a:buChar char="●"/>
            </a:pPr>
            <a:r>
              <a:rPr lang="en-US" sz="1200" b="1" dirty="0">
                <a:latin typeface="Ubuntu" panose="020B0504030602030204" pitchFamily="34" charset="0"/>
              </a:rPr>
              <a:t>Verification is confirmation, through the provision of objective evidence, that specified requirements have been fulfilled in a given work item. </a:t>
            </a:r>
          </a:p>
          <a:p>
            <a:pPr marL="457200" lvl="0" indent="-317500" algn="l" rtl="0">
              <a:spcBef>
                <a:spcPts val="1600"/>
              </a:spcBef>
              <a:spcAft>
                <a:spcPts val="0"/>
              </a:spcAft>
              <a:buSzPts val="1400"/>
              <a:buChar char="●"/>
            </a:pPr>
            <a:r>
              <a:rPr lang="en-US" sz="1200" b="1" dirty="0">
                <a:latin typeface="Ubuntu" panose="020B0504030602030204" pitchFamily="34" charset="0"/>
              </a:rPr>
              <a:t>Validation demonstrates that the work item can be used by the users for their specific tasks. </a:t>
            </a:r>
          </a:p>
          <a:p>
            <a:pPr marL="457200" lvl="0" indent="-317500" algn="l" rtl="0">
              <a:spcBef>
                <a:spcPts val="1600"/>
              </a:spcBef>
              <a:spcAft>
                <a:spcPts val="0"/>
              </a:spcAft>
              <a:buSzPts val="1400"/>
              <a:buChar char="●"/>
            </a:pPr>
            <a:r>
              <a:rPr lang="en-US" sz="1200" b="1" dirty="0">
                <a:latin typeface="Ubuntu" panose="020B0504030602030204" pitchFamily="34" charset="0"/>
              </a:rPr>
              <a:t>Testing, whether static or dynamic, should aim to provide both types of confirmation, though with the expectation that confirmation will not be immediate because of the discovery of defects. </a:t>
            </a:r>
          </a:p>
          <a:p>
            <a:pPr marL="139700" lvl="0" indent="0" algn="l" rtl="0">
              <a:spcBef>
                <a:spcPts val="1600"/>
              </a:spcBef>
              <a:spcAft>
                <a:spcPts val="0"/>
              </a:spcAft>
              <a:buSzPts val="1400"/>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 name="TextBox 1">
            <a:extLst>
              <a:ext uri="{FF2B5EF4-FFF2-40B4-BE49-F238E27FC236}">
                <a16:creationId xmlns:a16="http://schemas.microsoft.com/office/drawing/2014/main" id="{62B305BB-9AD8-4CCD-0290-DEECAE53D9A5}"/>
              </a:ext>
            </a:extLst>
          </p:cNvPr>
          <p:cNvSpPr txBox="1"/>
          <p:nvPr/>
        </p:nvSpPr>
        <p:spPr>
          <a:xfrm>
            <a:off x="7963158" y="4183592"/>
            <a:ext cx="588623" cy="400110"/>
          </a:xfrm>
          <a:prstGeom prst="rect">
            <a:avLst/>
          </a:prstGeom>
          <a:noFill/>
        </p:spPr>
        <p:txBody>
          <a:bodyPr wrap="none" rtlCol="0">
            <a:spAutoFit/>
          </a:bodyPr>
          <a:lstStyle/>
          <a:p>
            <a:r>
              <a:rPr lang="en-US" sz="2000" b="1" dirty="0">
                <a:solidFill>
                  <a:schemeClr val="tx1"/>
                </a:solidFill>
                <a:latin typeface="Ubuntu" panose="020B0504030602030204" pitchFamily="34" charset="0"/>
              </a:rPr>
              <a:t>3/3</a:t>
            </a:r>
          </a:p>
        </p:txBody>
      </p:sp>
    </p:spTree>
    <p:extLst>
      <p:ext uri="{BB962C8B-B14F-4D97-AF65-F5344CB8AC3E}">
        <p14:creationId xmlns:p14="http://schemas.microsoft.com/office/powerpoint/2010/main" val="2911607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737815" y="554132"/>
            <a:ext cx="7848767"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solidFill>
                  <a:schemeClr val="lt2"/>
                </a:solidFill>
              </a:rPr>
              <a:t>                         testing </a:t>
            </a:r>
            <a:r>
              <a:rPr lang="en" sz="4400" dirty="0"/>
              <a:t>In</a:t>
            </a:r>
            <a:br>
              <a:rPr lang="en" sz="4400" dirty="0"/>
            </a:br>
            <a:r>
              <a:rPr lang="en" sz="4400" u="sng" dirty="0"/>
              <a:t>verification and validation</a:t>
            </a:r>
            <a:endParaRPr sz="4400" u="sng" dirty="0"/>
          </a:p>
        </p:txBody>
      </p:sp>
      <p:sp>
        <p:nvSpPr>
          <p:cNvPr id="649" name="Google Shape;649;p40"/>
          <p:cNvSpPr/>
          <p:nvPr/>
        </p:nvSpPr>
        <p:spPr>
          <a:xfrm>
            <a:off x="1447800" y="853441"/>
            <a:ext cx="1516380" cy="388620"/>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The ru</a:t>
            </a:r>
            <a:r>
              <a:rPr lang="en-US" dirty="0">
                <a:ln w="9525" cap="flat" cmpd="sng">
                  <a:solidFill>
                    <a:schemeClr val="dk1"/>
                  </a:solidFill>
                  <a:prstDash val="solid"/>
                  <a:round/>
                  <a:headEnd type="none" w="sm" len="sm"/>
                  <a:tailEnd type="none" w="sm" len="sm"/>
                </a:ln>
                <a:noFill/>
                <a:latin typeface="Bebas Neue"/>
              </a:rPr>
              <a:t>le of</a:t>
            </a:r>
            <a:endParaRPr b="0" i="0" dirty="0">
              <a:ln w="9525" cap="flat" cmpd="sng">
                <a:solidFill>
                  <a:schemeClr val="dk1"/>
                </a:solidFill>
                <a:prstDash val="solid"/>
                <a:round/>
                <a:headEnd type="none" w="sm" len="sm"/>
                <a:tailEnd type="none" w="sm" len="sm"/>
              </a:ln>
              <a:noFill/>
              <a:latin typeface="Bebas Neue"/>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711532" y="2185896"/>
            <a:ext cx="7730064" cy="1815882"/>
          </a:xfrm>
          <a:prstGeom prst="rect">
            <a:avLst/>
          </a:prstGeom>
          <a:noFill/>
        </p:spPr>
        <p:txBody>
          <a:bodyPr wrap="square">
            <a:spAutoFit/>
          </a:bodyPr>
          <a:lstStyle/>
          <a:p>
            <a:pPr algn="just"/>
            <a:r>
              <a:rPr lang="en-US" b="1" dirty="0">
                <a:solidFill>
                  <a:schemeClr val="tx1"/>
                </a:solidFill>
                <a:latin typeface="Ubuntu" panose="020B0504030602030204" pitchFamily="34" charset="0"/>
              </a:rPr>
              <a:t>It's important to note that this standard only addresses </a:t>
            </a:r>
            <a:r>
              <a:rPr lang="en-US" b="1" dirty="0">
                <a:solidFill>
                  <a:schemeClr val="tx2"/>
                </a:solidFill>
                <a:latin typeface="Ubuntu" panose="020B0504030602030204" pitchFamily="34" charset="0"/>
              </a:rPr>
              <a:t>software testing</a:t>
            </a:r>
            <a:r>
              <a:rPr lang="en-US" b="1" dirty="0">
                <a:solidFill>
                  <a:schemeClr val="tx1"/>
                </a:solidFill>
                <a:latin typeface="Ubuntu" panose="020B0504030602030204" pitchFamily="34" charset="0"/>
              </a:rPr>
              <a:t>, and does not cover other activities involved in verification and validation, such as V&amp;V analysis or formal methods. </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Therefore, in order to thoroughly verify and validate a product, an organization will need to use this standard in conjunction with other standards as part of a comprehensive engineering program. Annex A provides a hierarchy of verification and validation activities for reference.</a:t>
            </a: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79068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90445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1418272" y="1375317"/>
            <a:ext cx="4205288" cy="4874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tx1"/>
                </a:solidFill>
              </a:rPr>
              <a:t>Exhaustive</a:t>
            </a:r>
            <a:r>
              <a:rPr lang="en-US" sz="4400" dirty="0">
                <a:solidFill>
                  <a:schemeClr val="lt2"/>
                </a:solidFill>
              </a:rPr>
              <a:t> </a:t>
            </a:r>
            <a:r>
              <a:rPr lang="en" sz="4400" dirty="0">
                <a:solidFill>
                  <a:schemeClr val="lt2"/>
                </a:solidFill>
              </a:rPr>
              <a:t>testing </a:t>
            </a:r>
            <a:endParaRPr sz="4400" u="sng" dirty="0"/>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711532" y="2185896"/>
            <a:ext cx="7730064" cy="1169551"/>
          </a:xfrm>
          <a:prstGeom prst="rect">
            <a:avLst/>
          </a:prstGeom>
          <a:noFill/>
        </p:spPr>
        <p:txBody>
          <a:bodyPr wrap="square">
            <a:spAutoFit/>
          </a:bodyPr>
          <a:lstStyle/>
          <a:p>
            <a:pPr algn="just"/>
            <a:r>
              <a:rPr lang="en-US" b="1" dirty="0">
                <a:solidFill>
                  <a:schemeClr val="tx1"/>
                </a:solidFill>
                <a:latin typeface="Ubuntu" panose="020B0504030602030204" pitchFamily="34" charset="0"/>
              </a:rPr>
              <a:t>Due to the complexity of systems and software it is not possible to exhaustively test every single aspect of any given test item. Testers should recognize that exhaustive testing is not possible and that test activities should be targeted to best fulfill the test objectives for a test item. Risk-based testing is an approach that uses risk to direct test effort.</a:t>
            </a: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130884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142261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02</a:t>
            </a:r>
            <a:endParaRPr sz="3600" dirty="0"/>
          </a:p>
        </p:txBody>
      </p:sp>
    </p:spTree>
    <p:extLst>
      <p:ext uri="{BB962C8B-B14F-4D97-AF65-F5344CB8AC3E}">
        <p14:creationId xmlns:p14="http://schemas.microsoft.com/office/powerpoint/2010/main" val="262532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1418272" y="1375317"/>
            <a:ext cx="4868228" cy="4874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lt2"/>
                </a:solidFill>
              </a:rPr>
              <a:t>T</a:t>
            </a:r>
            <a:r>
              <a:rPr lang="en" sz="4400" dirty="0">
                <a:solidFill>
                  <a:schemeClr val="lt2"/>
                </a:solidFill>
              </a:rPr>
              <a:t>esting </a:t>
            </a:r>
            <a:r>
              <a:rPr lang="en" sz="4400" dirty="0">
                <a:solidFill>
                  <a:schemeClr val="tx1"/>
                </a:solidFill>
              </a:rPr>
              <a:t>as a heuristic </a:t>
            </a:r>
            <a:endParaRPr sz="4400" u="sng" dirty="0">
              <a:solidFill>
                <a:schemeClr val="tx1"/>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711532" y="2185896"/>
            <a:ext cx="7730064" cy="1169551"/>
          </a:xfrm>
          <a:prstGeom prst="rect">
            <a:avLst/>
          </a:prstGeom>
          <a:noFill/>
        </p:spPr>
        <p:txBody>
          <a:bodyPr wrap="square">
            <a:spAutoFit/>
          </a:bodyPr>
          <a:lstStyle/>
          <a:p>
            <a:pPr algn="just"/>
            <a:r>
              <a:rPr lang="en-US" b="1" dirty="0">
                <a:solidFill>
                  <a:schemeClr val="tx1"/>
                </a:solidFill>
                <a:latin typeface="Ubuntu" panose="020B0504030602030204" pitchFamily="34" charset="0"/>
              </a:rPr>
              <a:t>Due to the complexity of systems and software it is not possible to exhaustively test every single aspect of any given test item. Testers should recognize that exhaustive testing is not possible and that test activities should be targeted to best fulfill the test objectives for a test item. Risk-based testing is an approach that uses risk to direct test effort.</a:t>
            </a: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130884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142261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03</a:t>
            </a:r>
            <a:endParaRPr sz="3600" dirty="0"/>
          </a:p>
        </p:txBody>
      </p:sp>
    </p:spTree>
    <p:extLst>
      <p:ext uri="{BB962C8B-B14F-4D97-AF65-F5344CB8AC3E}">
        <p14:creationId xmlns:p14="http://schemas.microsoft.com/office/powerpoint/2010/main" val="3759771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81023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Ubuntu" panose="020B0504030602030204" pitchFamily="34" charset="0"/>
              </a:rPr>
              <a:t>T</a:t>
            </a:r>
            <a:r>
              <a:rPr lang="en" b="1" dirty="0">
                <a:solidFill>
                  <a:schemeClr val="tx2"/>
                </a:solidFill>
                <a:latin typeface="Ubuntu" panose="020B0504030602030204" pitchFamily="34" charset="0"/>
              </a:rPr>
              <a:t>he cluase 5-2 from 29119-1:2013</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298688" y="1411016"/>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tx2"/>
                </a:solidFill>
              </a:rPr>
              <a:t>software testing </a:t>
            </a:r>
            <a:r>
              <a:rPr lang="en" sz="4000" dirty="0">
                <a:solidFill>
                  <a:schemeClr val="tx1"/>
                </a:solidFill>
              </a:rPr>
              <a:t>in</a:t>
            </a:r>
            <a:br>
              <a:rPr lang="en" sz="4000" dirty="0">
                <a:solidFill>
                  <a:schemeClr val="tx1"/>
                </a:solidFill>
              </a:rPr>
            </a:br>
            <a:r>
              <a:rPr lang="en" sz="4000" dirty="0">
                <a:solidFill>
                  <a:schemeClr val="tx1"/>
                </a:solidFill>
              </a:rPr>
              <a:t> an organization and project context</a:t>
            </a:r>
            <a:endParaRPr sz="38300" dirty="0">
              <a:solidFill>
                <a:schemeClr val="tx1"/>
              </a:solidFill>
            </a:endParaRPr>
          </a:p>
        </p:txBody>
      </p:sp>
      <p:grpSp>
        <p:nvGrpSpPr>
          <p:cNvPr id="400" name="Google Shape;400;p37"/>
          <p:cNvGrpSpPr/>
          <p:nvPr/>
        </p:nvGrpSpPr>
        <p:grpSpPr>
          <a:xfrm>
            <a:off x="2423224" y="1492562"/>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1333452" y="1166691"/>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14017" y="2393176"/>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05805" y="872745"/>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508009" y="90404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312098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1782016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720301" y="14776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286169" y="1257604"/>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35968" y="793382"/>
            <a:ext cx="7730064" cy="3539430"/>
          </a:xfrm>
          <a:prstGeom prst="rect">
            <a:avLst/>
          </a:prstGeom>
          <a:noFill/>
        </p:spPr>
        <p:txBody>
          <a:bodyPr wrap="square">
            <a:spAutoFit/>
          </a:bodyPr>
          <a:lstStyle/>
          <a:p>
            <a:pPr algn="just"/>
            <a:r>
              <a:rPr lang="en-US" b="1" dirty="0">
                <a:solidFill>
                  <a:schemeClr val="tx1"/>
                </a:solidFill>
                <a:latin typeface="Ubuntu" panose="020B0504030602030204" pitchFamily="34" charset="0"/>
              </a:rPr>
              <a:t>Software testing is performed as a context-managed process. </a:t>
            </a:r>
            <a:r>
              <a:rPr lang="en-US" b="1" dirty="0">
                <a:solidFill>
                  <a:schemeClr val="tx2"/>
                </a:solidFill>
                <a:latin typeface="Ubuntu" panose="020B0504030602030204" pitchFamily="34" charset="0"/>
              </a:rPr>
              <a:t>This means it should be planned, monitored and controlled</a:t>
            </a:r>
            <a:r>
              <a:rPr lang="en-US" b="1" dirty="0">
                <a:solidFill>
                  <a:schemeClr val="tx1"/>
                </a:solidFill>
                <a:latin typeface="Ubuntu" panose="020B0504030602030204" pitchFamily="34" charset="0"/>
              </a:rPr>
              <a:t>. The context could be a </a:t>
            </a:r>
            <a:r>
              <a:rPr lang="en-US" b="1" dirty="0">
                <a:solidFill>
                  <a:schemeClr val="tx2"/>
                </a:solidFill>
                <a:latin typeface="Ubuntu" panose="020B0504030602030204" pitchFamily="34" charset="0"/>
              </a:rPr>
              <a:t>development project</a:t>
            </a:r>
            <a:r>
              <a:rPr lang="en-US" b="1" dirty="0">
                <a:solidFill>
                  <a:schemeClr val="tx1"/>
                </a:solidFill>
                <a:latin typeface="Ubuntu" panose="020B0504030602030204" pitchFamily="34" charset="0"/>
              </a:rPr>
              <a:t> or the </a:t>
            </a:r>
            <a:r>
              <a:rPr lang="en-US" b="1" dirty="0">
                <a:solidFill>
                  <a:schemeClr val="tx2"/>
                </a:solidFill>
                <a:latin typeface="Ubuntu" panose="020B0504030602030204" pitchFamily="34" charset="0"/>
              </a:rPr>
              <a:t>on-going maintenance of an operational system</a:t>
            </a:r>
            <a:r>
              <a:rPr lang="en-US" b="1" dirty="0">
                <a:solidFill>
                  <a:schemeClr val="tx1"/>
                </a:solidFill>
                <a:latin typeface="Ubuntu" panose="020B0504030602030204" pitchFamily="34" charset="0"/>
              </a:rPr>
              <a:t>.</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 overall </a:t>
            </a:r>
            <a:r>
              <a:rPr lang="en-US" b="1" dirty="0">
                <a:solidFill>
                  <a:schemeClr val="tx2"/>
                </a:solidFill>
                <a:latin typeface="Ubuntu" panose="020B0504030602030204" pitchFamily="34" charset="0"/>
              </a:rPr>
              <a:t>project plan </a:t>
            </a:r>
            <a:r>
              <a:rPr lang="en-US" b="1" dirty="0">
                <a:solidFill>
                  <a:schemeClr val="tx1"/>
                </a:solidFill>
                <a:latin typeface="Ubuntu" panose="020B0504030602030204" pitchFamily="34" charset="0"/>
              </a:rPr>
              <a:t>should include </a:t>
            </a:r>
            <a:r>
              <a:rPr lang="en-US" b="1" dirty="0">
                <a:solidFill>
                  <a:schemeClr val="tx2"/>
                </a:solidFill>
                <a:latin typeface="Ubuntu" panose="020B0504030602030204" pitchFamily="34" charset="0"/>
              </a:rPr>
              <a:t>consideration of the test activities to be performed as a part of the project</a:t>
            </a:r>
            <a:r>
              <a:rPr lang="en-US" b="1" dirty="0">
                <a:solidFill>
                  <a:schemeClr val="tx1"/>
                </a:solidFill>
                <a:latin typeface="Ubuntu" panose="020B0504030602030204" pitchFamily="34" charset="0"/>
              </a:rPr>
              <a:t>. A Project </a:t>
            </a:r>
            <a:r>
              <a:rPr lang="en-US" b="1" dirty="0">
                <a:solidFill>
                  <a:schemeClr val="tx2"/>
                </a:solidFill>
                <a:latin typeface="Ubuntu" panose="020B0504030602030204" pitchFamily="34" charset="0"/>
              </a:rPr>
              <a:t>Test Plan </a:t>
            </a:r>
            <a:r>
              <a:rPr lang="en-US" b="1" dirty="0">
                <a:solidFill>
                  <a:schemeClr val="tx1"/>
                </a:solidFill>
                <a:latin typeface="Ubuntu" panose="020B0504030602030204" pitchFamily="34" charset="0"/>
              </a:rPr>
              <a:t>should reflect both the </a:t>
            </a:r>
            <a:r>
              <a:rPr lang="en-US" b="1" dirty="0">
                <a:solidFill>
                  <a:schemeClr val="tx2"/>
                </a:solidFill>
                <a:latin typeface="Ubuntu" panose="020B0504030602030204" pitchFamily="34" charset="0"/>
              </a:rPr>
              <a:t>Organizational Test Policy </a:t>
            </a:r>
            <a:r>
              <a:rPr lang="en-US" b="1" dirty="0">
                <a:solidFill>
                  <a:schemeClr val="tx1"/>
                </a:solidFill>
                <a:latin typeface="Ubuntu" panose="020B0504030602030204" pitchFamily="34" charset="0"/>
              </a:rPr>
              <a:t>and </a:t>
            </a:r>
            <a:r>
              <a:rPr lang="en-US" b="1" dirty="0">
                <a:solidFill>
                  <a:schemeClr val="tx2"/>
                </a:solidFill>
                <a:latin typeface="Ubuntu" panose="020B0504030602030204" pitchFamily="34" charset="0"/>
              </a:rPr>
              <a:t>Organizational Test Strategy </a:t>
            </a:r>
            <a:r>
              <a:rPr lang="en-US" b="1" dirty="0">
                <a:solidFill>
                  <a:schemeClr val="tx1"/>
                </a:solidFill>
                <a:latin typeface="Ubuntu" panose="020B0504030602030204" pitchFamily="34" charset="0"/>
              </a:rPr>
              <a:t>and deviations from these organizational guidelines.</a:t>
            </a:r>
          </a:p>
          <a:p>
            <a:pPr marL="285750" indent="-285750" algn="just">
              <a:buFont typeface="Arial" panose="020B0604020202020204" pitchFamily="34" charset="0"/>
              <a:buChar char="•"/>
            </a:pPr>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A Project Test Plan includes a </a:t>
            </a:r>
            <a:r>
              <a:rPr lang="en-US" b="1" dirty="0">
                <a:solidFill>
                  <a:schemeClr val="tx2"/>
                </a:solidFill>
                <a:latin typeface="Ubuntu" panose="020B0504030602030204" pitchFamily="34" charset="0"/>
              </a:rPr>
              <a:t>project test strategy </a:t>
            </a:r>
            <a:r>
              <a:rPr lang="en-US" b="1" dirty="0">
                <a:solidFill>
                  <a:schemeClr val="tx1"/>
                </a:solidFill>
                <a:latin typeface="Ubuntu" panose="020B0504030602030204" pitchFamily="34" charset="0"/>
              </a:rPr>
              <a:t>and the </a:t>
            </a:r>
            <a:r>
              <a:rPr lang="en-US" b="1" dirty="0">
                <a:solidFill>
                  <a:schemeClr val="tx2"/>
                </a:solidFill>
                <a:latin typeface="Ubuntu" panose="020B0504030602030204" pitchFamily="34" charset="0"/>
              </a:rPr>
              <a:t>project-specific decisions </a:t>
            </a:r>
            <a:r>
              <a:rPr lang="en-US" b="1" dirty="0">
                <a:solidFill>
                  <a:schemeClr val="tx1"/>
                </a:solidFill>
                <a:latin typeface="Ubuntu" panose="020B0504030602030204" pitchFamily="34" charset="0"/>
              </a:rPr>
              <a:t>(including assumptions) used to derive this strategy.</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 testing for a project will often be performed across a number of test sub-processes; each test sub-process may have a corresponding Test Plan consisting of a test sub-process strategy aligned with the project test strategy, and test sub-process specific detail.</a:t>
            </a:r>
          </a:p>
        </p:txBody>
      </p:sp>
    </p:spTree>
    <p:extLst>
      <p:ext uri="{BB962C8B-B14F-4D97-AF65-F5344CB8AC3E}">
        <p14:creationId xmlns:p14="http://schemas.microsoft.com/office/powerpoint/2010/main" val="276291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60252" y="1577315"/>
            <a:ext cx="7715400" cy="28392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latin typeface="Ubuntu" panose="020B0504030602030204" pitchFamily="34" charset="0"/>
              </a:rPr>
              <a:t>IEEE 29119 </a:t>
            </a:r>
            <a:r>
              <a:rPr lang="en-US" sz="1400" dirty="0">
                <a:solidFill>
                  <a:schemeClr val="tx2"/>
                </a:solidFill>
                <a:latin typeface="Ubuntu" panose="020B0504030602030204" pitchFamily="34" charset="0"/>
              </a:rPr>
              <a:t>‘Software and systems engineering – Software testing’</a:t>
            </a:r>
            <a:r>
              <a:rPr lang="en-US" sz="1400" dirty="0">
                <a:latin typeface="Ubuntu" panose="020B0504030602030204" pitchFamily="34" charset="0"/>
              </a:rPr>
              <a:t> is a collection of five software standards, developed by the Institute of Electrical and Electronics Engineers to provide a standardized approach to software testing.</a:t>
            </a:r>
          </a:p>
          <a:p>
            <a:pPr marL="0" lvl="0" indent="0" algn="l" rtl="0">
              <a:spcBef>
                <a:spcPts val="0"/>
              </a:spcBef>
              <a:spcAft>
                <a:spcPts val="0"/>
              </a:spcAft>
              <a:buNone/>
            </a:pPr>
            <a:endParaRPr lang="en-US" dirty="0">
              <a:latin typeface="Ubuntu" panose="020B0504030602030204" pitchFamily="34" charset="0"/>
            </a:endParaRP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29119-1: Concepts and Definitions</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29119-2: Test Processes</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29119-3: Test Documentation</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29119-4: Test Techniques</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29119-5: Keyword-Driven Testing </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b="1" dirty="0">
                <a:latin typeface="Ubuntu" panose="020B0504030602030204" pitchFamily="34" charset="0"/>
              </a:rPr>
              <a:t>Let’s discover the 1</a:t>
            </a:r>
            <a:r>
              <a:rPr lang="en-US" b="1" baseline="30000" dirty="0">
                <a:latin typeface="Ubuntu" panose="020B0504030602030204" pitchFamily="34" charset="0"/>
              </a:rPr>
              <a:t>st</a:t>
            </a:r>
            <a:r>
              <a:rPr lang="en-US" b="1" dirty="0">
                <a:latin typeface="Ubuntu" panose="020B0504030602030204" pitchFamily="34" charset="0"/>
              </a:rPr>
              <a:t> Part of IEEE 29119-1:2013 - </a:t>
            </a:r>
            <a:r>
              <a:rPr lang="en-US" b="1" dirty="0">
                <a:solidFill>
                  <a:schemeClr val="tx2"/>
                </a:solidFill>
                <a:latin typeface="Ubuntu" panose="020B0504030602030204" pitchFamily="34" charset="0"/>
              </a:rPr>
              <a:t>Concepts and Definitions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328" name="Google Shape;328;p35"/>
          <p:cNvSpPr txBox="1">
            <a:spLocks noGrp="1"/>
          </p:cNvSpPr>
          <p:nvPr>
            <p:ph type="title"/>
          </p:nvPr>
        </p:nvSpPr>
        <p:spPr>
          <a:xfrm>
            <a:off x="706038" y="653133"/>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iso/ieC/IEEE 29119 about?</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AF591D51-DA10-856F-6B45-B526757243F8}"/>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A008D7EE-1DFA-D24C-0F3C-E08621D2EBA4}"/>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B4B97FAF-1E48-7428-918D-5FEF9F86B79F}"/>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5F328F9A-A8E6-DF71-8935-4B6D2C1855D2}"/>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166C93A7-7AC4-0D71-713F-1ABA9C875E4F}"/>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720301" y="14776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286169" y="1257604"/>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35968" y="793382"/>
            <a:ext cx="7730064" cy="2246769"/>
          </a:xfrm>
          <a:prstGeom prst="rect">
            <a:avLst/>
          </a:prstGeom>
          <a:noFill/>
        </p:spPr>
        <p:txBody>
          <a:bodyPr wrap="square">
            <a:spAutoFit/>
          </a:bodyPr>
          <a:lstStyle/>
          <a:p>
            <a:pPr algn="just"/>
            <a:r>
              <a:rPr lang="en-US" b="1" dirty="0">
                <a:solidFill>
                  <a:schemeClr val="tx1"/>
                </a:solidFill>
                <a:latin typeface="Ubuntu" panose="020B0504030602030204" pitchFamily="34" charset="0"/>
              </a:rPr>
              <a:t>The Project Test Plan describes the overall strategy for testing and the test processes to be used. It establishes the context of testing for the project by determining the objectives, practices, resources, and schedule; it also identifies the applicable test sub-processes.</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 test plan also describes the appropriate test design techniques (static or dynamic) to use in order to complete the testing required by the particular sub-process plan. </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Test plans include a test strategy. Test strategies are tuned to the specific test project context. </a:t>
            </a:r>
          </a:p>
        </p:txBody>
      </p:sp>
    </p:spTree>
    <p:extLst>
      <p:ext uri="{BB962C8B-B14F-4D97-AF65-F5344CB8AC3E}">
        <p14:creationId xmlns:p14="http://schemas.microsoft.com/office/powerpoint/2010/main" val="1015128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1418272" y="1375317"/>
            <a:ext cx="4205288" cy="4874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tx1"/>
                </a:solidFill>
              </a:rPr>
              <a:t>The </a:t>
            </a:r>
            <a:r>
              <a:rPr lang="en-US" sz="4400" dirty="0">
                <a:solidFill>
                  <a:schemeClr val="tx2"/>
                </a:solidFill>
              </a:rPr>
              <a:t>Test</a:t>
            </a:r>
            <a:r>
              <a:rPr lang="en-US" sz="4400" dirty="0">
                <a:solidFill>
                  <a:schemeClr val="tx1"/>
                </a:solidFill>
              </a:rPr>
              <a:t> Process</a:t>
            </a:r>
            <a:endParaRPr lang="en-US" sz="4400" u="sng" dirty="0"/>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6517276" y="164250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391051" y="2584764"/>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130884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142261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600" dirty="0"/>
          </a:p>
        </p:txBody>
      </p:sp>
      <p:sp>
        <p:nvSpPr>
          <p:cNvPr id="2" name="Rectangle: Rounded Corners 1">
            <a:extLst>
              <a:ext uri="{FF2B5EF4-FFF2-40B4-BE49-F238E27FC236}">
                <a16:creationId xmlns:a16="http://schemas.microsoft.com/office/drawing/2014/main" id="{296269A7-35AD-0CEF-266D-4ECD1AA100E7}"/>
              </a:ext>
            </a:extLst>
          </p:cNvPr>
          <p:cNvSpPr/>
          <p:nvPr/>
        </p:nvSpPr>
        <p:spPr>
          <a:xfrm>
            <a:off x="2385294" y="2074819"/>
            <a:ext cx="4368800" cy="2178050"/>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A7CC5C1F-00D6-23EA-B13A-863CACB105CC}"/>
              </a:ext>
            </a:extLst>
          </p:cNvPr>
          <p:cNvSpPr/>
          <p:nvPr/>
        </p:nvSpPr>
        <p:spPr>
          <a:xfrm>
            <a:off x="2774611" y="2321768"/>
            <a:ext cx="3594778" cy="449734"/>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6283188-8412-C06E-9F02-331544A5F5DC}"/>
              </a:ext>
            </a:extLst>
          </p:cNvPr>
          <p:cNvSpPr/>
          <p:nvPr/>
        </p:nvSpPr>
        <p:spPr>
          <a:xfrm>
            <a:off x="2774611" y="2938977"/>
            <a:ext cx="3594778" cy="449734"/>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3B19E14-3F81-C756-6EFD-1020D0B30B16}"/>
              </a:ext>
            </a:extLst>
          </p:cNvPr>
          <p:cNvSpPr/>
          <p:nvPr/>
        </p:nvSpPr>
        <p:spPr>
          <a:xfrm>
            <a:off x="2774611" y="3572502"/>
            <a:ext cx="3594778" cy="449734"/>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D167E7C-42F4-D29F-8C11-B25E5BBA1D0B}"/>
              </a:ext>
            </a:extLst>
          </p:cNvPr>
          <p:cNvSpPr txBox="1"/>
          <p:nvPr/>
        </p:nvSpPr>
        <p:spPr>
          <a:xfrm>
            <a:off x="2930980" y="2385416"/>
            <a:ext cx="3316257" cy="307777"/>
          </a:xfrm>
          <a:prstGeom prst="rect">
            <a:avLst/>
          </a:prstGeom>
          <a:noFill/>
        </p:spPr>
        <p:txBody>
          <a:bodyPr wrap="square">
            <a:spAutoFit/>
          </a:bodyPr>
          <a:lstStyle/>
          <a:p>
            <a:pPr algn="ctr"/>
            <a:r>
              <a:rPr lang="en-US" b="1" dirty="0">
                <a:solidFill>
                  <a:schemeClr val="tx1"/>
                </a:solidFill>
                <a:latin typeface="Ubuntu" panose="020B0504030602030204" pitchFamily="34" charset="0"/>
              </a:rPr>
              <a:t>Organizational Test Process</a:t>
            </a:r>
          </a:p>
        </p:txBody>
      </p:sp>
      <p:sp>
        <p:nvSpPr>
          <p:cNvPr id="7" name="TextBox 6">
            <a:extLst>
              <a:ext uri="{FF2B5EF4-FFF2-40B4-BE49-F238E27FC236}">
                <a16:creationId xmlns:a16="http://schemas.microsoft.com/office/drawing/2014/main" id="{6AE126DF-B4D3-6377-F5A7-A073ED5F300E}"/>
              </a:ext>
            </a:extLst>
          </p:cNvPr>
          <p:cNvSpPr txBox="1"/>
          <p:nvPr/>
        </p:nvSpPr>
        <p:spPr>
          <a:xfrm>
            <a:off x="2930980" y="2996600"/>
            <a:ext cx="3316257" cy="307777"/>
          </a:xfrm>
          <a:prstGeom prst="rect">
            <a:avLst/>
          </a:prstGeom>
          <a:noFill/>
        </p:spPr>
        <p:txBody>
          <a:bodyPr wrap="square">
            <a:spAutoFit/>
          </a:bodyPr>
          <a:lstStyle/>
          <a:p>
            <a:pPr algn="ctr"/>
            <a:r>
              <a:rPr lang="en-US" b="1" dirty="0">
                <a:solidFill>
                  <a:schemeClr val="tx1"/>
                </a:solidFill>
                <a:latin typeface="Ubuntu" panose="020B0504030602030204" pitchFamily="34" charset="0"/>
              </a:rPr>
              <a:t>The Management Processes</a:t>
            </a:r>
          </a:p>
        </p:txBody>
      </p:sp>
      <p:sp>
        <p:nvSpPr>
          <p:cNvPr id="8" name="TextBox 7">
            <a:extLst>
              <a:ext uri="{FF2B5EF4-FFF2-40B4-BE49-F238E27FC236}">
                <a16:creationId xmlns:a16="http://schemas.microsoft.com/office/drawing/2014/main" id="{E4F766DD-DCB2-0AA7-E91D-10C671D3DAF9}"/>
              </a:ext>
            </a:extLst>
          </p:cNvPr>
          <p:cNvSpPr txBox="1"/>
          <p:nvPr/>
        </p:nvSpPr>
        <p:spPr>
          <a:xfrm>
            <a:off x="2911566" y="3619970"/>
            <a:ext cx="3316257" cy="307777"/>
          </a:xfrm>
          <a:prstGeom prst="rect">
            <a:avLst/>
          </a:prstGeom>
          <a:noFill/>
        </p:spPr>
        <p:txBody>
          <a:bodyPr wrap="square">
            <a:spAutoFit/>
          </a:bodyPr>
          <a:lstStyle/>
          <a:p>
            <a:pPr algn="ctr"/>
            <a:r>
              <a:rPr lang="en-US" b="1" dirty="0">
                <a:solidFill>
                  <a:schemeClr val="tx1"/>
                </a:solidFill>
                <a:latin typeface="Ubuntu" panose="020B0504030602030204" pitchFamily="34" charset="0"/>
              </a:rPr>
              <a:t>Dynamic Test Processes</a:t>
            </a:r>
          </a:p>
        </p:txBody>
      </p:sp>
    </p:spTree>
    <p:extLst>
      <p:ext uri="{BB962C8B-B14F-4D97-AF65-F5344CB8AC3E}">
        <p14:creationId xmlns:p14="http://schemas.microsoft.com/office/powerpoint/2010/main" val="4030676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774454" y="1766024"/>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554524" y="1654891"/>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392327" y="60600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286169" y="1257604"/>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02820" y="765684"/>
            <a:ext cx="7730064" cy="738664"/>
          </a:xfrm>
          <a:prstGeom prst="rect">
            <a:avLst/>
          </a:prstGeom>
          <a:noFill/>
        </p:spPr>
        <p:txBody>
          <a:bodyPr wrap="square">
            <a:spAutoFit/>
          </a:bodyPr>
          <a:lstStyle/>
          <a:p>
            <a:pPr algn="just"/>
            <a:r>
              <a:rPr lang="en-US" b="1" dirty="0">
                <a:solidFill>
                  <a:schemeClr val="tx1"/>
                </a:solidFill>
                <a:latin typeface="Ubuntu" panose="020B0504030602030204" pitchFamily="34" charset="0"/>
              </a:rPr>
              <a:t>The Test Policy outlines software testing approach, guiding Organizational Test Strategy and test processes. Test Management manages per-project testing and produces reports. The Project Test Completion Report documents overall results for each project.</a:t>
            </a:r>
          </a:p>
        </p:txBody>
      </p:sp>
      <p:sp>
        <p:nvSpPr>
          <p:cNvPr id="2" name="Rectangle: Rounded Corners 1">
            <a:extLst>
              <a:ext uri="{FF2B5EF4-FFF2-40B4-BE49-F238E27FC236}">
                <a16:creationId xmlns:a16="http://schemas.microsoft.com/office/drawing/2014/main" id="{51190961-FDA3-EFDD-4B97-93FA508EF174}"/>
              </a:ext>
            </a:extLst>
          </p:cNvPr>
          <p:cNvSpPr/>
          <p:nvPr/>
        </p:nvSpPr>
        <p:spPr>
          <a:xfrm>
            <a:off x="1329683" y="2099528"/>
            <a:ext cx="6224841" cy="1716165"/>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BAB9001-F90C-1516-6BCD-1C7B14F916A1}"/>
              </a:ext>
            </a:extLst>
          </p:cNvPr>
          <p:cNvSpPr txBox="1"/>
          <p:nvPr/>
        </p:nvSpPr>
        <p:spPr>
          <a:xfrm>
            <a:off x="2903449" y="2105751"/>
            <a:ext cx="2632452" cy="307777"/>
          </a:xfrm>
          <a:prstGeom prst="rect">
            <a:avLst/>
          </a:prstGeom>
          <a:noFill/>
        </p:spPr>
        <p:txBody>
          <a:bodyPr wrap="none" rtlCol="0">
            <a:spAutoFit/>
          </a:bodyPr>
          <a:lstStyle/>
          <a:p>
            <a:r>
              <a:rPr lang="en-US" b="1" dirty="0">
                <a:solidFill>
                  <a:schemeClr val="tx1"/>
                </a:solidFill>
                <a:latin typeface="Ubuntu" panose="020B0504030602030204" pitchFamily="34" charset="0"/>
              </a:rPr>
              <a:t>Test Management Processes</a:t>
            </a:r>
          </a:p>
        </p:txBody>
      </p:sp>
      <p:sp>
        <p:nvSpPr>
          <p:cNvPr id="5" name="Rectangle: Rounded Corners 4">
            <a:extLst>
              <a:ext uri="{FF2B5EF4-FFF2-40B4-BE49-F238E27FC236}">
                <a16:creationId xmlns:a16="http://schemas.microsoft.com/office/drawing/2014/main" id="{8BED57A0-5BDC-BAEE-3937-122136D8351C}"/>
              </a:ext>
            </a:extLst>
          </p:cNvPr>
          <p:cNvSpPr/>
          <p:nvPr/>
        </p:nvSpPr>
        <p:spPr>
          <a:xfrm>
            <a:off x="1609194" y="2477996"/>
            <a:ext cx="1777550" cy="117735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03B4EA4-8091-46B9-68BA-37C57B311F20}"/>
              </a:ext>
            </a:extLst>
          </p:cNvPr>
          <p:cNvSpPr txBox="1"/>
          <p:nvPr/>
        </p:nvSpPr>
        <p:spPr>
          <a:xfrm>
            <a:off x="1659010" y="2633729"/>
            <a:ext cx="1612858" cy="738664"/>
          </a:xfrm>
          <a:prstGeom prst="rect">
            <a:avLst/>
          </a:prstGeom>
          <a:noFill/>
        </p:spPr>
        <p:txBody>
          <a:bodyPr wrap="square">
            <a:spAutoFit/>
          </a:bodyPr>
          <a:lstStyle/>
          <a:p>
            <a:pPr algn="ctr"/>
            <a:r>
              <a:rPr lang="en-US" b="1" dirty="0">
                <a:solidFill>
                  <a:schemeClr val="tx1"/>
                </a:solidFill>
                <a:latin typeface="Ubuntu" panose="020B0504030602030204" pitchFamily="34" charset="0"/>
              </a:rPr>
              <a:t>Test </a:t>
            </a:r>
          </a:p>
          <a:p>
            <a:pPr algn="ctr"/>
            <a:r>
              <a:rPr lang="en-US" b="1" dirty="0">
                <a:solidFill>
                  <a:schemeClr val="tx1"/>
                </a:solidFill>
                <a:latin typeface="Ubuntu" panose="020B0504030602030204" pitchFamily="34" charset="0"/>
              </a:rPr>
              <a:t>Planning Process</a:t>
            </a:r>
          </a:p>
        </p:txBody>
      </p:sp>
      <p:sp>
        <p:nvSpPr>
          <p:cNvPr id="7" name="Rectangle: Rounded Corners 6">
            <a:extLst>
              <a:ext uri="{FF2B5EF4-FFF2-40B4-BE49-F238E27FC236}">
                <a16:creationId xmlns:a16="http://schemas.microsoft.com/office/drawing/2014/main" id="{51E2E7AC-9D6A-9068-4A65-92E6DB38909F}"/>
              </a:ext>
            </a:extLst>
          </p:cNvPr>
          <p:cNvSpPr/>
          <p:nvPr/>
        </p:nvSpPr>
        <p:spPr>
          <a:xfrm>
            <a:off x="3563864" y="2477996"/>
            <a:ext cx="1777550" cy="117735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18FCC09-C5D0-0C4D-C2B0-85449C2A65E8}"/>
              </a:ext>
            </a:extLst>
          </p:cNvPr>
          <p:cNvSpPr/>
          <p:nvPr/>
        </p:nvSpPr>
        <p:spPr>
          <a:xfrm>
            <a:off x="5535031" y="2477996"/>
            <a:ext cx="1777550" cy="117735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16318B6-C491-582F-EED1-1A57A28052CA}"/>
              </a:ext>
            </a:extLst>
          </p:cNvPr>
          <p:cNvSpPr txBox="1"/>
          <p:nvPr/>
        </p:nvSpPr>
        <p:spPr>
          <a:xfrm>
            <a:off x="3640443" y="2589619"/>
            <a:ext cx="1612858" cy="954107"/>
          </a:xfrm>
          <a:prstGeom prst="rect">
            <a:avLst/>
          </a:prstGeom>
          <a:noFill/>
        </p:spPr>
        <p:txBody>
          <a:bodyPr wrap="square">
            <a:spAutoFit/>
          </a:bodyPr>
          <a:lstStyle/>
          <a:p>
            <a:pPr algn="ctr"/>
            <a:r>
              <a:rPr lang="en-US" b="1" dirty="0">
                <a:solidFill>
                  <a:schemeClr val="tx1"/>
                </a:solidFill>
                <a:latin typeface="Ubuntu" panose="020B0504030602030204" pitchFamily="34" charset="0"/>
              </a:rPr>
              <a:t>Test</a:t>
            </a:r>
          </a:p>
          <a:p>
            <a:pPr algn="ctr"/>
            <a:r>
              <a:rPr lang="en-US" b="1" dirty="0">
                <a:solidFill>
                  <a:schemeClr val="tx1"/>
                </a:solidFill>
                <a:latin typeface="Ubuntu" panose="020B0504030602030204" pitchFamily="34" charset="0"/>
              </a:rPr>
              <a:t>Monitoring &amp;</a:t>
            </a:r>
          </a:p>
          <a:p>
            <a:pPr algn="ctr"/>
            <a:r>
              <a:rPr lang="en-US" b="1" dirty="0">
                <a:solidFill>
                  <a:schemeClr val="tx1"/>
                </a:solidFill>
                <a:latin typeface="Ubuntu" panose="020B0504030602030204" pitchFamily="34" charset="0"/>
              </a:rPr>
              <a:t>Control</a:t>
            </a:r>
          </a:p>
          <a:p>
            <a:pPr algn="ctr"/>
            <a:r>
              <a:rPr lang="en-US" b="1" dirty="0">
                <a:solidFill>
                  <a:schemeClr val="tx1"/>
                </a:solidFill>
                <a:latin typeface="Ubuntu" panose="020B0504030602030204" pitchFamily="34" charset="0"/>
              </a:rPr>
              <a:t>Process</a:t>
            </a:r>
          </a:p>
        </p:txBody>
      </p:sp>
      <p:sp>
        <p:nvSpPr>
          <p:cNvPr id="10" name="TextBox 9">
            <a:extLst>
              <a:ext uri="{FF2B5EF4-FFF2-40B4-BE49-F238E27FC236}">
                <a16:creationId xmlns:a16="http://schemas.microsoft.com/office/drawing/2014/main" id="{F1F4D481-9685-4DC1-2A56-249AF0ABE2FC}"/>
              </a:ext>
            </a:extLst>
          </p:cNvPr>
          <p:cNvSpPr txBox="1"/>
          <p:nvPr/>
        </p:nvSpPr>
        <p:spPr>
          <a:xfrm>
            <a:off x="5603828" y="2644851"/>
            <a:ext cx="1612858" cy="738664"/>
          </a:xfrm>
          <a:prstGeom prst="rect">
            <a:avLst/>
          </a:prstGeom>
          <a:noFill/>
        </p:spPr>
        <p:txBody>
          <a:bodyPr wrap="square">
            <a:spAutoFit/>
          </a:bodyPr>
          <a:lstStyle/>
          <a:p>
            <a:pPr algn="ctr"/>
            <a:r>
              <a:rPr lang="en-US" b="1" dirty="0">
                <a:solidFill>
                  <a:schemeClr val="tx1"/>
                </a:solidFill>
                <a:latin typeface="Ubuntu" panose="020B0504030602030204" pitchFamily="34" charset="0"/>
              </a:rPr>
              <a:t>Test</a:t>
            </a:r>
          </a:p>
          <a:p>
            <a:pPr algn="ctr"/>
            <a:r>
              <a:rPr lang="en-US" b="1" dirty="0">
                <a:solidFill>
                  <a:schemeClr val="tx1"/>
                </a:solidFill>
                <a:latin typeface="Ubuntu" panose="020B0504030602030204" pitchFamily="34" charset="0"/>
              </a:rPr>
              <a:t>Completion</a:t>
            </a:r>
          </a:p>
          <a:p>
            <a:pPr algn="ctr"/>
            <a:r>
              <a:rPr lang="en-US" b="1" dirty="0">
                <a:solidFill>
                  <a:schemeClr val="tx1"/>
                </a:solidFill>
                <a:latin typeface="Ubuntu" panose="020B0504030602030204" pitchFamily="34" charset="0"/>
              </a:rPr>
              <a:t>Process</a:t>
            </a:r>
          </a:p>
        </p:txBody>
      </p:sp>
    </p:spTree>
    <p:extLst>
      <p:ext uri="{BB962C8B-B14F-4D97-AF65-F5344CB8AC3E}">
        <p14:creationId xmlns:p14="http://schemas.microsoft.com/office/powerpoint/2010/main" val="43519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8005329" y="1002006"/>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392327" y="60600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207952" y="352590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711106" y="341107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583659" y="774222"/>
            <a:ext cx="7730064" cy="523220"/>
          </a:xfrm>
          <a:prstGeom prst="rect">
            <a:avLst/>
          </a:prstGeom>
          <a:noFill/>
        </p:spPr>
        <p:txBody>
          <a:bodyPr wrap="square">
            <a:spAutoFit/>
          </a:bodyPr>
          <a:lstStyle/>
          <a:p>
            <a:pPr algn="just"/>
            <a:r>
              <a:rPr lang="en-US" b="1" dirty="0">
                <a:solidFill>
                  <a:schemeClr val="tx1"/>
                </a:solidFill>
                <a:latin typeface="Ubuntu" panose="020B0504030602030204" pitchFamily="34" charset="0"/>
              </a:rPr>
              <a:t>When testing a project, it's common to divide testing into smaller sub-processes like component testing, system testing, usability testing, and performance testing. </a:t>
            </a:r>
          </a:p>
        </p:txBody>
      </p:sp>
      <p:sp>
        <p:nvSpPr>
          <p:cNvPr id="2" name="Rectangle: Rounded Corners 1">
            <a:extLst>
              <a:ext uri="{FF2B5EF4-FFF2-40B4-BE49-F238E27FC236}">
                <a16:creationId xmlns:a16="http://schemas.microsoft.com/office/drawing/2014/main" id="{51190961-FDA3-EFDD-4B97-93FA508EF174}"/>
              </a:ext>
            </a:extLst>
          </p:cNvPr>
          <p:cNvSpPr/>
          <p:nvPr/>
        </p:nvSpPr>
        <p:spPr>
          <a:xfrm>
            <a:off x="1197292" y="1584004"/>
            <a:ext cx="6644762" cy="2628579"/>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BAB9001-F90C-1516-6BCD-1C7B14F916A1}"/>
              </a:ext>
            </a:extLst>
          </p:cNvPr>
          <p:cNvSpPr txBox="1"/>
          <p:nvPr/>
        </p:nvSpPr>
        <p:spPr>
          <a:xfrm>
            <a:off x="3545917" y="1644935"/>
            <a:ext cx="2052165" cy="307777"/>
          </a:xfrm>
          <a:prstGeom prst="rect">
            <a:avLst/>
          </a:prstGeom>
          <a:noFill/>
        </p:spPr>
        <p:txBody>
          <a:bodyPr wrap="none" rtlCol="0">
            <a:spAutoFit/>
          </a:bodyPr>
          <a:lstStyle/>
          <a:p>
            <a:r>
              <a:rPr lang="en-US" b="1" dirty="0">
                <a:solidFill>
                  <a:schemeClr val="tx1"/>
                </a:solidFill>
                <a:latin typeface="Ubuntu" panose="020B0504030602030204" pitchFamily="34" charset="0"/>
              </a:rPr>
              <a:t>Dynamic Test Process</a:t>
            </a:r>
          </a:p>
        </p:txBody>
      </p:sp>
      <p:sp>
        <p:nvSpPr>
          <p:cNvPr id="5" name="Rectangle: Rounded Corners 4">
            <a:extLst>
              <a:ext uri="{FF2B5EF4-FFF2-40B4-BE49-F238E27FC236}">
                <a16:creationId xmlns:a16="http://schemas.microsoft.com/office/drawing/2014/main" id="{8BED57A0-5BDC-BAEE-3937-122136D8351C}"/>
              </a:ext>
            </a:extLst>
          </p:cNvPr>
          <p:cNvSpPr/>
          <p:nvPr/>
        </p:nvSpPr>
        <p:spPr>
          <a:xfrm>
            <a:off x="1796507" y="2115169"/>
            <a:ext cx="1473375" cy="565536"/>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Test Design &amp; Implementation</a:t>
            </a:r>
          </a:p>
        </p:txBody>
      </p:sp>
      <p:sp>
        <p:nvSpPr>
          <p:cNvPr id="8" name="Rectangle: Rounded Corners 7">
            <a:extLst>
              <a:ext uri="{FF2B5EF4-FFF2-40B4-BE49-F238E27FC236}">
                <a16:creationId xmlns:a16="http://schemas.microsoft.com/office/drawing/2014/main" id="{918FCC09-C5D0-0C4D-C2B0-85449C2A65E8}"/>
              </a:ext>
            </a:extLst>
          </p:cNvPr>
          <p:cNvSpPr/>
          <p:nvPr/>
        </p:nvSpPr>
        <p:spPr>
          <a:xfrm>
            <a:off x="3008918" y="3164418"/>
            <a:ext cx="1287345" cy="83631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Test Environment set-up &amp; Maintenance</a:t>
            </a:r>
          </a:p>
        </p:txBody>
      </p:sp>
      <p:sp>
        <p:nvSpPr>
          <p:cNvPr id="13" name="Google Shape;708;p41">
            <a:extLst>
              <a:ext uri="{FF2B5EF4-FFF2-40B4-BE49-F238E27FC236}">
                <a16:creationId xmlns:a16="http://schemas.microsoft.com/office/drawing/2014/main" id="{E412A58E-4A2B-0FEE-55EE-0684E5E00EFC}"/>
              </a:ext>
            </a:extLst>
          </p:cNvPr>
          <p:cNvSpPr/>
          <p:nvPr/>
        </p:nvSpPr>
        <p:spPr>
          <a:xfrm rot="5400000">
            <a:off x="1586092" y="2230137"/>
            <a:ext cx="113971" cy="30685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1343828" y="2294502"/>
            <a:ext cx="170055" cy="19271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Connector: Elbow 33">
            <a:extLst>
              <a:ext uri="{FF2B5EF4-FFF2-40B4-BE49-F238E27FC236}">
                <a16:creationId xmlns:a16="http://schemas.microsoft.com/office/drawing/2014/main" id="{855DEC5B-871F-E4F2-A6E7-059D4185C118}"/>
              </a:ext>
            </a:extLst>
          </p:cNvPr>
          <p:cNvCxnSpPr>
            <a:cxnSpLocks/>
            <a:stCxn id="5" idx="2"/>
            <a:endCxn id="8" idx="1"/>
          </p:cNvCxnSpPr>
          <p:nvPr/>
        </p:nvCxnSpPr>
        <p:spPr>
          <a:xfrm rot="16200000" flipH="1">
            <a:off x="2320121" y="2893778"/>
            <a:ext cx="901871" cy="4757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216E8456-24DB-44C9-3E48-E37EC559F008}"/>
              </a:ext>
            </a:extLst>
          </p:cNvPr>
          <p:cNvSpPr/>
          <p:nvPr/>
        </p:nvSpPr>
        <p:spPr>
          <a:xfrm>
            <a:off x="5503600" y="3158068"/>
            <a:ext cx="1416080" cy="83631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Test Environment set-up &amp; Maintenance</a:t>
            </a:r>
          </a:p>
        </p:txBody>
      </p:sp>
      <p:sp>
        <p:nvSpPr>
          <p:cNvPr id="39" name="Rectangle: Rounded Corners 38">
            <a:extLst>
              <a:ext uri="{FF2B5EF4-FFF2-40B4-BE49-F238E27FC236}">
                <a16:creationId xmlns:a16="http://schemas.microsoft.com/office/drawing/2014/main" id="{10B375EF-A0ED-46EE-0F59-791572F5AE59}"/>
              </a:ext>
            </a:extLst>
          </p:cNvPr>
          <p:cNvSpPr/>
          <p:nvPr/>
        </p:nvSpPr>
        <p:spPr>
          <a:xfrm>
            <a:off x="4072193" y="2106600"/>
            <a:ext cx="1473375" cy="565536"/>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Test Design &amp; Implementation</a:t>
            </a:r>
          </a:p>
        </p:txBody>
      </p:sp>
      <p:sp>
        <p:nvSpPr>
          <p:cNvPr id="41" name="Google Shape;652;p40">
            <a:extLst>
              <a:ext uri="{FF2B5EF4-FFF2-40B4-BE49-F238E27FC236}">
                <a16:creationId xmlns:a16="http://schemas.microsoft.com/office/drawing/2014/main" id="{D1F2D868-34FC-8003-AF6B-23ADD697EFC6}"/>
              </a:ext>
            </a:extLst>
          </p:cNvPr>
          <p:cNvSpPr/>
          <p:nvPr/>
        </p:nvSpPr>
        <p:spPr>
          <a:xfrm>
            <a:off x="7297926" y="2256102"/>
            <a:ext cx="246888" cy="2473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52;p40">
            <a:extLst>
              <a:ext uri="{FF2B5EF4-FFF2-40B4-BE49-F238E27FC236}">
                <a16:creationId xmlns:a16="http://schemas.microsoft.com/office/drawing/2014/main" id="{33E6763B-FCE7-DFF7-055B-9146D107034F}"/>
              </a:ext>
            </a:extLst>
          </p:cNvPr>
          <p:cNvSpPr/>
          <p:nvPr/>
        </p:nvSpPr>
        <p:spPr>
          <a:xfrm>
            <a:off x="7324021" y="2283805"/>
            <a:ext cx="192024" cy="19177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52;p40">
            <a:extLst>
              <a:ext uri="{FF2B5EF4-FFF2-40B4-BE49-F238E27FC236}">
                <a16:creationId xmlns:a16="http://schemas.microsoft.com/office/drawing/2014/main" id="{7D94E40B-3C7C-ACC5-A6E8-2BEB80998C1E}"/>
              </a:ext>
            </a:extLst>
          </p:cNvPr>
          <p:cNvSpPr/>
          <p:nvPr/>
        </p:nvSpPr>
        <p:spPr>
          <a:xfrm>
            <a:off x="7349855" y="2310266"/>
            <a:ext cx="137042" cy="13716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Straight Arrow Connector 48">
            <a:extLst>
              <a:ext uri="{FF2B5EF4-FFF2-40B4-BE49-F238E27FC236}">
                <a16:creationId xmlns:a16="http://schemas.microsoft.com/office/drawing/2014/main" id="{C35E8FC6-BC0C-1684-F331-655DB22DC8CE}"/>
              </a:ext>
            </a:extLst>
          </p:cNvPr>
          <p:cNvCxnSpPr>
            <a:stCxn id="5" idx="3"/>
            <a:endCxn id="39" idx="1"/>
          </p:cNvCxnSpPr>
          <p:nvPr/>
        </p:nvCxnSpPr>
        <p:spPr>
          <a:xfrm flipV="1">
            <a:off x="3269882" y="2389368"/>
            <a:ext cx="802311" cy="8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69021F-6352-CFE2-155F-97CB9BAE6CE0}"/>
              </a:ext>
            </a:extLst>
          </p:cNvPr>
          <p:cNvCxnSpPr>
            <a:stCxn id="39" idx="3"/>
          </p:cNvCxnSpPr>
          <p:nvPr/>
        </p:nvCxnSpPr>
        <p:spPr>
          <a:xfrm>
            <a:off x="5545568" y="2389368"/>
            <a:ext cx="501762" cy="1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Flowchart: Decision 55">
            <a:extLst>
              <a:ext uri="{FF2B5EF4-FFF2-40B4-BE49-F238E27FC236}">
                <a16:creationId xmlns:a16="http://schemas.microsoft.com/office/drawing/2014/main" id="{075C9B39-F372-5649-1017-0E7652CCDF85}"/>
              </a:ext>
            </a:extLst>
          </p:cNvPr>
          <p:cNvSpPr/>
          <p:nvPr/>
        </p:nvSpPr>
        <p:spPr>
          <a:xfrm>
            <a:off x="6053296" y="2247636"/>
            <a:ext cx="317120" cy="305645"/>
          </a:xfrm>
          <a:prstGeom prst="flowChartDecision">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10800000" scaled="1"/>
            <a:tileRect/>
          </a:gra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accent3">
                  <a:lumMod val="60000"/>
                  <a:lumOff val="40000"/>
                </a:schemeClr>
              </a:solidFill>
            </a:endParaRPr>
          </a:p>
        </p:txBody>
      </p:sp>
      <p:cxnSp>
        <p:nvCxnSpPr>
          <p:cNvPr id="58" name="Straight Arrow Connector 57">
            <a:extLst>
              <a:ext uri="{FF2B5EF4-FFF2-40B4-BE49-F238E27FC236}">
                <a16:creationId xmlns:a16="http://schemas.microsoft.com/office/drawing/2014/main" id="{9B9B8D8C-453E-17B5-FCFD-185A4D09B695}"/>
              </a:ext>
            </a:extLst>
          </p:cNvPr>
          <p:cNvCxnSpPr>
            <a:cxnSpLocks/>
            <a:stCxn id="56" idx="2"/>
            <a:endCxn id="38" idx="0"/>
          </p:cNvCxnSpPr>
          <p:nvPr/>
        </p:nvCxnSpPr>
        <p:spPr>
          <a:xfrm flipH="1">
            <a:off x="6211640" y="2553281"/>
            <a:ext cx="216" cy="6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C02D3AD-1E33-E0D4-8008-2534A9A7A52F}"/>
              </a:ext>
            </a:extLst>
          </p:cNvPr>
          <p:cNvCxnSpPr>
            <a:cxnSpLocks/>
          </p:cNvCxnSpPr>
          <p:nvPr/>
        </p:nvCxnSpPr>
        <p:spPr>
          <a:xfrm>
            <a:off x="6370416" y="2397937"/>
            <a:ext cx="927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71B8E746-42B7-04A3-8C7E-770493EF82B9}"/>
              </a:ext>
            </a:extLst>
          </p:cNvPr>
          <p:cNvCxnSpPr>
            <a:cxnSpLocks/>
            <a:stCxn id="38" idx="3"/>
          </p:cNvCxnSpPr>
          <p:nvPr/>
        </p:nvCxnSpPr>
        <p:spPr>
          <a:xfrm flipV="1">
            <a:off x="6919680" y="2503427"/>
            <a:ext cx="517260" cy="10727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2" name="Connector: Elbow 641">
            <a:extLst>
              <a:ext uri="{FF2B5EF4-FFF2-40B4-BE49-F238E27FC236}">
                <a16:creationId xmlns:a16="http://schemas.microsoft.com/office/drawing/2014/main" id="{DE2329EA-85EE-B478-6C6A-96D9790DFC88}"/>
              </a:ext>
            </a:extLst>
          </p:cNvPr>
          <p:cNvCxnSpPr>
            <a:cxnSpLocks/>
            <a:stCxn id="8" idx="3"/>
            <a:endCxn id="39" idx="2"/>
          </p:cNvCxnSpPr>
          <p:nvPr/>
        </p:nvCxnSpPr>
        <p:spPr>
          <a:xfrm flipV="1">
            <a:off x="4296263" y="2672136"/>
            <a:ext cx="512618" cy="9104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43" name="TextBox 642">
            <a:extLst>
              <a:ext uri="{FF2B5EF4-FFF2-40B4-BE49-F238E27FC236}">
                <a16:creationId xmlns:a16="http://schemas.microsoft.com/office/drawing/2014/main" id="{B66F21BC-85C6-BE35-869A-6C71632D3101}"/>
              </a:ext>
            </a:extLst>
          </p:cNvPr>
          <p:cNvSpPr txBox="1"/>
          <p:nvPr/>
        </p:nvSpPr>
        <p:spPr>
          <a:xfrm flipH="1">
            <a:off x="1514210" y="3018790"/>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 Environment Requirements</a:t>
            </a:r>
          </a:p>
        </p:txBody>
      </p:sp>
      <p:sp>
        <p:nvSpPr>
          <p:cNvPr id="644" name="TextBox 643">
            <a:extLst>
              <a:ext uri="{FF2B5EF4-FFF2-40B4-BE49-F238E27FC236}">
                <a16:creationId xmlns:a16="http://schemas.microsoft.com/office/drawing/2014/main" id="{06DE7741-3E25-FD0F-EC38-ED9DE23DF544}"/>
              </a:ext>
            </a:extLst>
          </p:cNvPr>
          <p:cNvSpPr txBox="1"/>
          <p:nvPr/>
        </p:nvSpPr>
        <p:spPr>
          <a:xfrm flipH="1">
            <a:off x="3161002" y="2035872"/>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a:t>
            </a:r>
          </a:p>
          <a:p>
            <a:pPr algn="ctr"/>
            <a:r>
              <a:rPr lang="en-US" sz="700" b="1" dirty="0">
                <a:solidFill>
                  <a:schemeClr val="tx1"/>
                </a:solidFill>
                <a:latin typeface="Ubuntu" panose="020B0504030602030204" pitchFamily="34" charset="0"/>
              </a:rPr>
              <a:t>Specification</a:t>
            </a:r>
          </a:p>
        </p:txBody>
      </p:sp>
      <p:sp>
        <p:nvSpPr>
          <p:cNvPr id="645" name="TextBox 644">
            <a:extLst>
              <a:ext uri="{FF2B5EF4-FFF2-40B4-BE49-F238E27FC236}">
                <a16:creationId xmlns:a16="http://schemas.microsoft.com/office/drawing/2014/main" id="{4F0AA14F-E2AB-3439-AB14-9155DD6B2B76}"/>
              </a:ext>
            </a:extLst>
          </p:cNvPr>
          <p:cNvSpPr txBox="1"/>
          <p:nvPr/>
        </p:nvSpPr>
        <p:spPr>
          <a:xfrm flipH="1">
            <a:off x="4241033" y="3596553"/>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 Environment</a:t>
            </a:r>
          </a:p>
          <a:p>
            <a:pPr algn="ctr"/>
            <a:r>
              <a:rPr lang="en-US" sz="700" b="1" dirty="0">
                <a:solidFill>
                  <a:schemeClr val="tx1"/>
                </a:solidFill>
                <a:latin typeface="Ubuntu" panose="020B0504030602030204" pitchFamily="34" charset="0"/>
              </a:rPr>
              <a:t>Readiness Report</a:t>
            </a:r>
          </a:p>
        </p:txBody>
      </p:sp>
      <p:sp>
        <p:nvSpPr>
          <p:cNvPr id="646" name="TextBox 645">
            <a:extLst>
              <a:ext uri="{FF2B5EF4-FFF2-40B4-BE49-F238E27FC236}">
                <a16:creationId xmlns:a16="http://schemas.microsoft.com/office/drawing/2014/main" id="{27A15EE2-52EE-E54D-A588-86C49B0D745F}"/>
              </a:ext>
            </a:extLst>
          </p:cNvPr>
          <p:cNvSpPr txBox="1"/>
          <p:nvPr/>
        </p:nvSpPr>
        <p:spPr>
          <a:xfrm flipH="1">
            <a:off x="5220182" y="2085225"/>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a:t>
            </a:r>
          </a:p>
          <a:p>
            <a:pPr algn="ctr"/>
            <a:r>
              <a:rPr lang="en-US" sz="700" b="1" dirty="0">
                <a:solidFill>
                  <a:schemeClr val="tx1"/>
                </a:solidFill>
                <a:latin typeface="Ubuntu" panose="020B0504030602030204" pitchFamily="34" charset="0"/>
              </a:rPr>
              <a:t> Results</a:t>
            </a:r>
          </a:p>
        </p:txBody>
      </p:sp>
      <p:sp>
        <p:nvSpPr>
          <p:cNvPr id="647" name="TextBox 646">
            <a:extLst>
              <a:ext uri="{FF2B5EF4-FFF2-40B4-BE49-F238E27FC236}">
                <a16:creationId xmlns:a16="http://schemas.microsoft.com/office/drawing/2014/main" id="{C63E59E4-CB81-62DA-EC64-05F60894FF59}"/>
              </a:ext>
            </a:extLst>
          </p:cNvPr>
          <p:cNvSpPr txBox="1"/>
          <p:nvPr/>
        </p:nvSpPr>
        <p:spPr>
          <a:xfrm flipH="1">
            <a:off x="6274902" y="2183776"/>
            <a:ext cx="1061906" cy="200055"/>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[No Issue Noticed]</a:t>
            </a:r>
          </a:p>
        </p:txBody>
      </p:sp>
      <p:sp>
        <p:nvSpPr>
          <p:cNvPr id="669" name="TextBox 668">
            <a:extLst>
              <a:ext uri="{FF2B5EF4-FFF2-40B4-BE49-F238E27FC236}">
                <a16:creationId xmlns:a16="http://schemas.microsoft.com/office/drawing/2014/main" id="{E6756F81-48F5-CF29-4FB1-D437DB1C71E2}"/>
              </a:ext>
            </a:extLst>
          </p:cNvPr>
          <p:cNvSpPr txBox="1"/>
          <p:nvPr/>
        </p:nvSpPr>
        <p:spPr>
          <a:xfrm flipH="1">
            <a:off x="6114561" y="2623778"/>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[Issue Noticed OR</a:t>
            </a:r>
          </a:p>
          <a:p>
            <a:pPr algn="ctr"/>
            <a:r>
              <a:rPr lang="en-US" sz="700" b="1" dirty="0" err="1">
                <a:solidFill>
                  <a:schemeClr val="tx1"/>
                </a:solidFill>
                <a:latin typeface="Ubuntu" panose="020B0504030602030204" pitchFamily="34" charset="0"/>
              </a:rPr>
              <a:t>Restest</a:t>
            </a:r>
            <a:r>
              <a:rPr lang="en-US" sz="700" b="1" dirty="0">
                <a:solidFill>
                  <a:schemeClr val="tx1"/>
                </a:solidFill>
                <a:latin typeface="Ubuntu" panose="020B0504030602030204" pitchFamily="34" charset="0"/>
              </a:rPr>
              <a:t> Result]</a:t>
            </a:r>
          </a:p>
        </p:txBody>
      </p:sp>
      <p:sp>
        <p:nvSpPr>
          <p:cNvPr id="670" name="TextBox 669">
            <a:extLst>
              <a:ext uri="{FF2B5EF4-FFF2-40B4-BE49-F238E27FC236}">
                <a16:creationId xmlns:a16="http://schemas.microsoft.com/office/drawing/2014/main" id="{1C54BAAE-A752-DA8D-88B7-959F4CC99911}"/>
              </a:ext>
            </a:extLst>
          </p:cNvPr>
          <p:cNvSpPr txBox="1"/>
          <p:nvPr/>
        </p:nvSpPr>
        <p:spPr>
          <a:xfrm flipH="1">
            <a:off x="6849914" y="3608021"/>
            <a:ext cx="1061906" cy="200055"/>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Incident Report</a:t>
            </a:r>
          </a:p>
        </p:txBody>
      </p:sp>
    </p:spTree>
    <p:extLst>
      <p:ext uri="{BB962C8B-B14F-4D97-AF65-F5344CB8AC3E}">
        <p14:creationId xmlns:p14="http://schemas.microsoft.com/office/powerpoint/2010/main" val="2452057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81023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Ubuntu" panose="020B0504030602030204" pitchFamily="34" charset="0"/>
              </a:rPr>
              <a:t>T</a:t>
            </a:r>
            <a:r>
              <a:rPr lang="en" b="1" dirty="0">
                <a:solidFill>
                  <a:schemeClr val="tx2"/>
                </a:solidFill>
                <a:latin typeface="Ubuntu" panose="020B0504030602030204" pitchFamily="34" charset="0"/>
              </a:rPr>
              <a:t>he cluase 5-3 from 29119-1:2013</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397425" y="1410845"/>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tx2"/>
                </a:solidFill>
              </a:rPr>
              <a:t>Generic Testing </a:t>
            </a:r>
            <a:r>
              <a:rPr lang="en" sz="4000" dirty="0">
                <a:solidFill>
                  <a:schemeClr val="tx1"/>
                </a:solidFill>
              </a:rPr>
              <a:t>processes</a:t>
            </a:r>
            <a:br>
              <a:rPr lang="en" sz="4000" dirty="0">
                <a:solidFill>
                  <a:schemeClr val="tx1"/>
                </a:solidFill>
              </a:rPr>
            </a:br>
            <a:r>
              <a:rPr lang="en" sz="4000" dirty="0">
                <a:solidFill>
                  <a:schemeClr val="tx1"/>
                </a:solidFill>
              </a:rPr>
              <a:t>in the software life cycle</a:t>
            </a:r>
            <a:endParaRPr sz="38300" dirty="0">
              <a:solidFill>
                <a:schemeClr val="tx1"/>
              </a:solidFill>
            </a:endParaRPr>
          </a:p>
        </p:txBody>
      </p:sp>
      <p:grpSp>
        <p:nvGrpSpPr>
          <p:cNvPr id="400" name="Google Shape;400;p37"/>
          <p:cNvGrpSpPr/>
          <p:nvPr/>
        </p:nvGrpSpPr>
        <p:grpSpPr>
          <a:xfrm>
            <a:off x="2049566" y="1497856"/>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1333452" y="1166691"/>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877538" y="2531528"/>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05805" y="872745"/>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508009" y="90404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312098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2080774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8506019" y="4517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840931" y="2309302"/>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8135411" y="998040"/>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456131" y="69177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695136" y="409948"/>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39157" y="639548"/>
            <a:ext cx="7730064" cy="738664"/>
          </a:xfrm>
          <a:prstGeom prst="rect">
            <a:avLst/>
          </a:prstGeom>
          <a:noFill/>
        </p:spPr>
        <p:txBody>
          <a:bodyPr wrap="square">
            <a:spAutoFit/>
          </a:bodyPr>
          <a:lstStyle/>
          <a:p>
            <a:pPr algn="just"/>
            <a:r>
              <a:rPr lang="en-US" b="1" dirty="0">
                <a:solidFill>
                  <a:schemeClr val="tx1"/>
                </a:solidFill>
                <a:latin typeface="Ubuntu" panose="020B0504030602030204" pitchFamily="34" charset="0"/>
              </a:rPr>
              <a:t>Software has a life cycle from creation to retirement, and testing is part of its development and maintenance. ISO/IEC 12207 details software life cycles, while ISO/IEC 15288 outlines system life cycles. See Figure 6 for an example of a system life cycle.</a:t>
            </a:r>
          </a:p>
        </p:txBody>
      </p:sp>
      <p:sp>
        <p:nvSpPr>
          <p:cNvPr id="2" name="Rectangle: Rounded Corners 1">
            <a:extLst>
              <a:ext uri="{FF2B5EF4-FFF2-40B4-BE49-F238E27FC236}">
                <a16:creationId xmlns:a16="http://schemas.microsoft.com/office/drawing/2014/main" id="{51190961-FDA3-EFDD-4B97-93FA508EF174}"/>
              </a:ext>
            </a:extLst>
          </p:cNvPr>
          <p:cNvSpPr/>
          <p:nvPr/>
        </p:nvSpPr>
        <p:spPr>
          <a:xfrm>
            <a:off x="806661" y="4085644"/>
            <a:ext cx="2288365"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Development Project (Initial)</a:t>
            </a:r>
          </a:p>
        </p:txBody>
      </p:sp>
      <p:grpSp>
        <p:nvGrpSpPr>
          <p:cNvPr id="22" name="Group 21">
            <a:extLst>
              <a:ext uri="{FF2B5EF4-FFF2-40B4-BE49-F238E27FC236}">
                <a16:creationId xmlns:a16="http://schemas.microsoft.com/office/drawing/2014/main" id="{CD50B71E-12FD-0CA8-2B20-AFF706FECF42}"/>
              </a:ext>
            </a:extLst>
          </p:cNvPr>
          <p:cNvGrpSpPr/>
          <p:nvPr/>
        </p:nvGrpSpPr>
        <p:grpSpPr>
          <a:xfrm>
            <a:off x="721926" y="2361902"/>
            <a:ext cx="7681834" cy="609732"/>
            <a:chOff x="737815" y="1935348"/>
            <a:chExt cx="7681834" cy="609732"/>
          </a:xfrm>
          <a:solidFill>
            <a:schemeClr val="tx2"/>
          </a:solidFill>
        </p:grpSpPr>
        <p:sp>
          <p:nvSpPr>
            <p:cNvPr id="3" name="Rectangle 2">
              <a:extLst>
                <a:ext uri="{FF2B5EF4-FFF2-40B4-BE49-F238E27FC236}">
                  <a16:creationId xmlns:a16="http://schemas.microsoft.com/office/drawing/2014/main" id="{C29B23CF-AC96-3AC3-3035-1770F243BE1A}"/>
                </a:ext>
              </a:extLst>
            </p:cNvPr>
            <p:cNvSpPr/>
            <p:nvPr/>
          </p:nvSpPr>
          <p:spPr>
            <a:xfrm>
              <a:off x="760252" y="2217420"/>
              <a:ext cx="7644971" cy="45719"/>
            </a:xfrm>
            <a:prstGeom prst="rect">
              <a:avLst/>
            </a:prstGeom>
            <a:grp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916A12-7AB1-92D7-F674-0BDF7FACB4D5}"/>
                </a:ext>
              </a:extLst>
            </p:cNvPr>
            <p:cNvSpPr/>
            <p:nvPr/>
          </p:nvSpPr>
          <p:spPr>
            <a:xfrm>
              <a:off x="737815" y="1935348"/>
              <a:ext cx="54214" cy="609732"/>
            </a:xfrm>
            <a:prstGeom prst="rect">
              <a:avLst/>
            </a:prstGeom>
            <a:grp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A7FFA37-B9B5-F5CE-37B5-40AA991E0A01}"/>
                </a:ext>
              </a:extLst>
            </p:cNvPr>
            <p:cNvSpPr/>
            <p:nvPr/>
          </p:nvSpPr>
          <p:spPr>
            <a:xfrm>
              <a:off x="8365435" y="1935348"/>
              <a:ext cx="54214" cy="609732"/>
            </a:xfrm>
            <a:prstGeom prst="rect">
              <a:avLst/>
            </a:prstGeom>
            <a:grp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3" name="Thought Bubble: Cloud 22">
            <a:extLst>
              <a:ext uri="{FF2B5EF4-FFF2-40B4-BE49-F238E27FC236}">
                <a16:creationId xmlns:a16="http://schemas.microsoft.com/office/drawing/2014/main" id="{CD540F03-4D35-B68D-DA94-B61B03ED3F21}"/>
              </a:ext>
            </a:extLst>
          </p:cNvPr>
          <p:cNvSpPr/>
          <p:nvPr/>
        </p:nvSpPr>
        <p:spPr>
          <a:xfrm>
            <a:off x="510052" y="1365858"/>
            <a:ext cx="1020257" cy="764257"/>
          </a:xfrm>
          <a:prstGeom prst="cloudCallout">
            <a:avLst/>
          </a:prstGeom>
          <a:gradFill flip="none" rotWithShape="1">
            <a:gsLst>
              <a:gs pos="0">
                <a:srgbClr val="771C81">
                  <a:shade val="30000"/>
                  <a:satMod val="115000"/>
                </a:srgbClr>
              </a:gs>
              <a:gs pos="50000">
                <a:srgbClr val="771C81">
                  <a:shade val="67500"/>
                  <a:satMod val="115000"/>
                </a:srgbClr>
              </a:gs>
              <a:gs pos="100000">
                <a:srgbClr val="771C81">
                  <a:shade val="100000"/>
                  <a:satMod val="115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1"/>
              </a:solidFill>
              <a:latin typeface="Ubuntu" panose="020B0504030602030204" pitchFamily="34" charset="0"/>
            </a:endParaRPr>
          </a:p>
        </p:txBody>
      </p:sp>
      <p:sp>
        <p:nvSpPr>
          <p:cNvPr id="24" name="Rectangle 23">
            <a:extLst>
              <a:ext uri="{FF2B5EF4-FFF2-40B4-BE49-F238E27FC236}">
                <a16:creationId xmlns:a16="http://schemas.microsoft.com/office/drawing/2014/main" id="{221EDAE0-D4E8-7BB1-A356-FAB79BCC0DE8}"/>
              </a:ext>
            </a:extLst>
          </p:cNvPr>
          <p:cNvSpPr/>
          <p:nvPr/>
        </p:nvSpPr>
        <p:spPr>
          <a:xfrm>
            <a:off x="326898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allout: Bent Line 24">
            <a:extLst>
              <a:ext uri="{FF2B5EF4-FFF2-40B4-BE49-F238E27FC236}">
                <a16:creationId xmlns:a16="http://schemas.microsoft.com/office/drawing/2014/main" id="{B801A605-D347-B3DA-CFAE-4A14FD1D6839}"/>
              </a:ext>
            </a:extLst>
          </p:cNvPr>
          <p:cNvSpPr/>
          <p:nvPr/>
        </p:nvSpPr>
        <p:spPr>
          <a:xfrm flipH="1">
            <a:off x="230895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First Release</a:t>
            </a:r>
          </a:p>
        </p:txBody>
      </p:sp>
      <p:sp>
        <p:nvSpPr>
          <p:cNvPr id="6" name="TextBox 5">
            <a:extLst>
              <a:ext uri="{FF2B5EF4-FFF2-40B4-BE49-F238E27FC236}">
                <a16:creationId xmlns:a16="http://schemas.microsoft.com/office/drawing/2014/main" id="{C03B4EA4-8091-46B9-68BA-37C57B311F20}"/>
              </a:ext>
            </a:extLst>
          </p:cNvPr>
          <p:cNvSpPr txBox="1"/>
          <p:nvPr/>
        </p:nvSpPr>
        <p:spPr>
          <a:xfrm rot="20533961">
            <a:off x="235118" y="1552908"/>
            <a:ext cx="1612858" cy="276999"/>
          </a:xfrm>
          <a:prstGeom prst="rect">
            <a:avLst/>
          </a:prstGeom>
          <a:noFill/>
        </p:spPr>
        <p:txBody>
          <a:bodyPr wrap="square">
            <a:spAutoFit/>
          </a:bodyPr>
          <a:lstStyle/>
          <a:p>
            <a:pPr algn="ctr"/>
            <a:r>
              <a:rPr lang="en-US" sz="1200" b="1" dirty="0">
                <a:solidFill>
                  <a:schemeClr val="tx1"/>
                </a:solidFill>
                <a:latin typeface="Ubuntu" panose="020B0504030602030204" pitchFamily="34" charset="0"/>
              </a:rPr>
              <a:t>Conception</a:t>
            </a:r>
          </a:p>
        </p:txBody>
      </p:sp>
      <p:sp>
        <p:nvSpPr>
          <p:cNvPr id="27" name="Rectangle 26">
            <a:extLst>
              <a:ext uri="{FF2B5EF4-FFF2-40B4-BE49-F238E27FC236}">
                <a16:creationId xmlns:a16="http://schemas.microsoft.com/office/drawing/2014/main" id="{6E43A2CB-1842-B57D-0280-DC7F53780910}"/>
              </a:ext>
            </a:extLst>
          </p:cNvPr>
          <p:cNvSpPr/>
          <p:nvPr/>
        </p:nvSpPr>
        <p:spPr>
          <a:xfrm>
            <a:off x="470154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allout: Bent Line 27">
            <a:extLst>
              <a:ext uri="{FF2B5EF4-FFF2-40B4-BE49-F238E27FC236}">
                <a16:creationId xmlns:a16="http://schemas.microsoft.com/office/drawing/2014/main" id="{00949E8B-78E7-F7FA-40E1-6C9A729B1CC1}"/>
              </a:ext>
            </a:extLst>
          </p:cNvPr>
          <p:cNvSpPr/>
          <p:nvPr/>
        </p:nvSpPr>
        <p:spPr>
          <a:xfrm flipH="1">
            <a:off x="371865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Next Release</a:t>
            </a:r>
          </a:p>
        </p:txBody>
      </p:sp>
      <p:sp>
        <p:nvSpPr>
          <p:cNvPr id="29" name="Rectangle 28">
            <a:extLst>
              <a:ext uri="{FF2B5EF4-FFF2-40B4-BE49-F238E27FC236}">
                <a16:creationId xmlns:a16="http://schemas.microsoft.com/office/drawing/2014/main" id="{5E040F6F-719A-4D29-C002-671EB436BB91}"/>
              </a:ext>
            </a:extLst>
          </p:cNvPr>
          <p:cNvSpPr/>
          <p:nvPr/>
        </p:nvSpPr>
        <p:spPr>
          <a:xfrm>
            <a:off x="625602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llout: Bent Line 29">
            <a:extLst>
              <a:ext uri="{FF2B5EF4-FFF2-40B4-BE49-F238E27FC236}">
                <a16:creationId xmlns:a16="http://schemas.microsoft.com/office/drawing/2014/main" id="{1B0B3BD7-AD8E-0FF0-57A0-5B2219C9FD7B}"/>
              </a:ext>
            </a:extLst>
          </p:cNvPr>
          <p:cNvSpPr/>
          <p:nvPr/>
        </p:nvSpPr>
        <p:spPr>
          <a:xfrm flipH="1">
            <a:off x="529599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Release n</a:t>
            </a:r>
          </a:p>
        </p:txBody>
      </p:sp>
      <p:sp>
        <p:nvSpPr>
          <p:cNvPr id="31" name="Rectangle 30">
            <a:extLst>
              <a:ext uri="{FF2B5EF4-FFF2-40B4-BE49-F238E27FC236}">
                <a16:creationId xmlns:a16="http://schemas.microsoft.com/office/drawing/2014/main" id="{E25EA74D-8BD4-8CFA-43CD-67ACC2DE0F16}"/>
              </a:ext>
            </a:extLst>
          </p:cNvPr>
          <p:cNvSpPr/>
          <p:nvPr/>
        </p:nvSpPr>
        <p:spPr>
          <a:xfrm>
            <a:off x="799338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allout: Bent Line 31">
            <a:extLst>
              <a:ext uri="{FF2B5EF4-FFF2-40B4-BE49-F238E27FC236}">
                <a16:creationId xmlns:a16="http://schemas.microsoft.com/office/drawing/2014/main" id="{94FB2220-E98D-C846-0312-679E5573FE81}"/>
              </a:ext>
            </a:extLst>
          </p:cNvPr>
          <p:cNvSpPr/>
          <p:nvPr/>
        </p:nvSpPr>
        <p:spPr>
          <a:xfrm flipH="1">
            <a:off x="703335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Last Release</a:t>
            </a:r>
          </a:p>
        </p:txBody>
      </p:sp>
      <p:sp>
        <p:nvSpPr>
          <p:cNvPr id="33" name="Callout: Double Bent Line with Accent Bar 32">
            <a:extLst>
              <a:ext uri="{FF2B5EF4-FFF2-40B4-BE49-F238E27FC236}">
                <a16:creationId xmlns:a16="http://schemas.microsoft.com/office/drawing/2014/main" id="{3A1A3CE7-A65E-70D3-8830-DFCC93E8FCEE}"/>
              </a:ext>
            </a:extLst>
          </p:cNvPr>
          <p:cNvSpPr/>
          <p:nvPr/>
        </p:nvSpPr>
        <p:spPr>
          <a:xfrm flipH="1">
            <a:off x="7856219" y="1289382"/>
            <a:ext cx="841407" cy="498050"/>
          </a:xfrm>
          <a:prstGeom prst="accentCallout3">
            <a:avLst>
              <a:gd name="adj1" fmla="val 18750"/>
              <a:gd name="adj2" fmla="val -8333"/>
              <a:gd name="adj3" fmla="val 18750"/>
              <a:gd name="adj4" fmla="val -16667"/>
              <a:gd name="adj5" fmla="val 100000"/>
              <a:gd name="adj6" fmla="val -16667"/>
              <a:gd name="adj7" fmla="val 206130"/>
              <a:gd name="adj8" fmla="val 24327"/>
            </a:avLst>
          </a:prstGeom>
          <a:gradFill flip="none" rotWithShape="1">
            <a:gsLst>
              <a:gs pos="0">
                <a:srgbClr val="771C81">
                  <a:shade val="30000"/>
                  <a:satMod val="115000"/>
                </a:srgbClr>
              </a:gs>
              <a:gs pos="50000">
                <a:srgbClr val="771C81">
                  <a:shade val="67500"/>
                  <a:satMod val="115000"/>
                </a:srgbClr>
              </a:gs>
              <a:gs pos="100000">
                <a:srgbClr val="771C81">
                  <a:shade val="100000"/>
                  <a:satMod val="115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Ubuntu" panose="020B0504030602030204" pitchFamily="34" charset="0"/>
              </a:rPr>
              <a:t>System </a:t>
            </a:r>
          </a:p>
          <a:p>
            <a:pPr algn="ctr"/>
            <a:r>
              <a:rPr lang="en-US" sz="1200" b="1" dirty="0">
                <a:solidFill>
                  <a:schemeClr val="tx1"/>
                </a:solidFill>
                <a:latin typeface="Ubuntu" panose="020B0504030602030204" pitchFamily="34" charset="0"/>
              </a:rPr>
              <a:t>Retired</a:t>
            </a:r>
          </a:p>
        </p:txBody>
      </p:sp>
      <p:sp>
        <p:nvSpPr>
          <p:cNvPr id="34" name="Arrow: Right 33">
            <a:extLst>
              <a:ext uri="{FF2B5EF4-FFF2-40B4-BE49-F238E27FC236}">
                <a16:creationId xmlns:a16="http://schemas.microsoft.com/office/drawing/2014/main" id="{D4A980B1-F2BB-9EE6-4A6D-EB31F8D80A5C}"/>
              </a:ext>
            </a:extLst>
          </p:cNvPr>
          <p:cNvSpPr/>
          <p:nvPr/>
        </p:nvSpPr>
        <p:spPr>
          <a:xfrm>
            <a:off x="797147" y="3217755"/>
            <a:ext cx="2334231" cy="286237"/>
          </a:xfrm>
          <a:prstGeom prst="rightArrow">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F826AFD-C41B-50B2-E2EA-201E153E7C1F}"/>
              </a:ext>
            </a:extLst>
          </p:cNvPr>
          <p:cNvSpPr txBox="1"/>
          <p:nvPr/>
        </p:nvSpPr>
        <p:spPr>
          <a:xfrm>
            <a:off x="830273" y="2813150"/>
            <a:ext cx="1612858" cy="461665"/>
          </a:xfrm>
          <a:prstGeom prst="rect">
            <a:avLst/>
          </a:prstGeom>
          <a:noFill/>
        </p:spPr>
        <p:txBody>
          <a:bodyPr wrap="square">
            <a:spAutoFit/>
          </a:bodyPr>
          <a:lstStyle/>
          <a:p>
            <a:r>
              <a:rPr lang="en-US" sz="1200" b="1" dirty="0">
                <a:solidFill>
                  <a:schemeClr val="tx1"/>
                </a:solidFill>
                <a:latin typeface="Ubuntu" panose="020B0504030602030204" pitchFamily="34" charset="0"/>
              </a:rPr>
              <a:t>Development Lifecycle</a:t>
            </a:r>
          </a:p>
        </p:txBody>
      </p:sp>
      <p:sp>
        <p:nvSpPr>
          <p:cNvPr id="36" name="Arrow: Right 35">
            <a:extLst>
              <a:ext uri="{FF2B5EF4-FFF2-40B4-BE49-F238E27FC236}">
                <a16:creationId xmlns:a16="http://schemas.microsoft.com/office/drawing/2014/main" id="{181F3CBF-DCE7-3A83-830F-20DC7894C4D3}"/>
              </a:ext>
            </a:extLst>
          </p:cNvPr>
          <p:cNvSpPr/>
          <p:nvPr/>
        </p:nvSpPr>
        <p:spPr>
          <a:xfrm>
            <a:off x="3296087" y="3199699"/>
            <a:ext cx="5093247" cy="286237"/>
          </a:xfrm>
          <a:prstGeom prst="rightArrow">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49B73A8-7516-E684-A976-48D01495A82F}"/>
              </a:ext>
            </a:extLst>
          </p:cNvPr>
          <p:cNvSpPr txBox="1"/>
          <p:nvPr/>
        </p:nvSpPr>
        <p:spPr>
          <a:xfrm>
            <a:off x="4872523" y="2981001"/>
            <a:ext cx="2315559" cy="276999"/>
          </a:xfrm>
          <a:prstGeom prst="rect">
            <a:avLst/>
          </a:prstGeom>
          <a:noFill/>
        </p:spPr>
        <p:txBody>
          <a:bodyPr wrap="square">
            <a:spAutoFit/>
          </a:bodyPr>
          <a:lstStyle/>
          <a:p>
            <a:r>
              <a:rPr lang="en-US" sz="1200" b="1" dirty="0">
                <a:solidFill>
                  <a:schemeClr val="tx1"/>
                </a:solidFill>
                <a:latin typeface="Ubuntu" panose="020B0504030602030204" pitchFamily="34" charset="0"/>
              </a:rPr>
              <a:t>Operational Lifecycle</a:t>
            </a:r>
          </a:p>
        </p:txBody>
      </p:sp>
      <p:sp>
        <p:nvSpPr>
          <p:cNvPr id="38" name="Rectangle 37">
            <a:extLst>
              <a:ext uri="{FF2B5EF4-FFF2-40B4-BE49-F238E27FC236}">
                <a16:creationId xmlns:a16="http://schemas.microsoft.com/office/drawing/2014/main" id="{BA7E13F6-3EFE-660F-2F55-C8D29AFF8102}"/>
              </a:ext>
            </a:extLst>
          </p:cNvPr>
          <p:cNvSpPr/>
          <p:nvPr/>
        </p:nvSpPr>
        <p:spPr>
          <a:xfrm>
            <a:off x="3296087" y="3586582"/>
            <a:ext cx="5107673" cy="360023"/>
          </a:xfrm>
          <a:prstGeom prst="rect">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Ubuntu" panose="020B0504030602030204" pitchFamily="34" charset="0"/>
              </a:rPr>
              <a:t>Ongoing Maintenance</a:t>
            </a:r>
          </a:p>
        </p:txBody>
      </p:sp>
      <p:sp>
        <p:nvSpPr>
          <p:cNvPr id="39" name="Rectangle: Rounded Corners 38">
            <a:extLst>
              <a:ext uri="{FF2B5EF4-FFF2-40B4-BE49-F238E27FC236}">
                <a16:creationId xmlns:a16="http://schemas.microsoft.com/office/drawing/2014/main" id="{0AA37E4A-C97E-E0EF-65F7-32DF22C31300}"/>
              </a:ext>
            </a:extLst>
          </p:cNvPr>
          <p:cNvSpPr/>
          <p:nvPr/>
        </p:nvSpPr>
        <p:spPr>
          <a:xfrm>
            <a:off x="3359361" y="4085644"/>
            <a:ext cx="1273599"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 Project</a:t>
            </a:r>
          </a:p>
        </p:txBody>
      </p:sp>
      <p:sp>
        <p:nvSpPr>
          <p:cNvPr id="40" name="Rectangle: Rounded Corners 39">
            <a:extLst>
              <a:ext uri="{FF2B5EF4-FFF2-40B4-BE49-F238E27FC236}">
                <a16:creationId xmlns:a16="http://schemas.microsoft.com/office/drawing/2014/main" id="{D2CABA55-2BAD-5DEE-EEF7-5357137EFEA3}"/>
              </a:ext>
            </a:extLst>
          </p:cNvPr>
          <p:cNvSpPr/>
          <p:nvPr/>
        </p:nvSpPr>
        <p:spPr>
          <a:xfrm>
            <a:off x="4890981" y="4085644"/>
            <a:ext cx="1273599"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 Project (Update)</a:t>
            </a:r>
          </a:p>
        </p:txBody>
      </p:sp>
      <p:sp>
        <p:nvSpPr>
          <p:cNvPr id="41" name="Rectangle: Rounded Corners 40">
            <a:extLst>
              <a:ext uri="{FF2B5EF4-FFF2-40B4-BE49-F238E27FC236}">
                <a16:creationId xmlns:a16="http://schemas.microsoft.com/office/drawing/2014/main" id="{AB15D376-C226-0914-11D3-374C8B660B5A}"/>
              </a:ext>
            </a:extLst>
          </p:cNvPr>
          <p:cNvSpPr/>
          <p:nvPr/>
        </p:nvSpPr>
        <p:spPr>
          <a:xfrm>
            <a:off x="6559761" y="4085644"/>
            <a:ext cx="1273599"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 Project </a:t>
            </a:r>
          </a:p>
        </p:txBody>
      </p:sp>
    </p:spTree>
    <p:extLst>
      <p:ext uri="{BB962C8B-B14F-4D97-AF65-F5344CB8AC3E}">
        <p14:creationId xmlns:p14="http://schemas.microsoft.com/office/powerpoint/2010/main" val="4037195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392327" y="60600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599376" y="1031976"/>
            <a:ext cx="7730064" cy="954107"/>
          </a:xfrm>
          <a:prstGeom prst="rect">
            <a:avLst/>
          </a:prstGeom>
          <a:noFill/>
        </p:spPr>
        <p:txBody>
          <a:bodyPr wrap="square">
            <a:spAutoFit/>
          </a:bodyPr>
          <a:lstStyle/>
          <a:p>
            <a:pPr algn="just"/>
            <a:r>
              <a:rPr lang="en-US" b="1" dirty="0">
                <a:solidFill>
                  <a:schemeClr val="tx1"/>
                </a:solidFill>
                <a:latin typeface="Ubuntu" panose="020B0504030602030204" pitchFamily="34" charset="0"/>
              </a:rPr>
              <a:t>Software life cycle has sub-cycles: development and operational. Dev is from start to release, while operation lasts until retirement. New versions treated as separate projects with testing. Maintenance keeps system working. Testing evaluates purchased software, framework in ISO/IEC 25051.</a:t>
            </a:r>
          </a:p>
        </p:txBody>
      </p:sp>
    </p:spTree>
    <p:extLst>
      <p:ext uri="{BB962C8B-B14F-4D97-AF65-F5344CB8AC3E}">
        <p14:creationId xmlns:p14="http://schemas.microsoft.com/office/powerpoint/2010/main" val="22309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201" name="Google Shape;1201;p49"/>
          <p:cNvSpPr/>
          <p:nvPr/>
        </p:nvSpPr>
        <p:spPr>
          <a:xfrm>
            <a:off x="3695700" y="1053922"/>
            <a:ext cx="2802564" cy="1065500"/>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Notice</a:t>
            </a:r>
            <a:r>
              <a:rPr b="0" i="0" dirty="0">
                <a:ln w="9525" cap="flat" cmpd="sng">
                  <a:solidFill>
                    <a:schemeClr val="dk1"/>
                  </a:solidFill>
                  <a:prstDash val="solid"/>
                  <a:round/>
                  <a:headEnd type="none" w="sm" len="sm"/>
                  <a:tailEnd type="none" w="sm" len="sm"/>
                </a:ln>
                <a:noFill/>
                <a:latin typeface="Bebas Neue"/>
              </a:rPr>
              <a:t>,</a:t>
            </a:r>
          </a:p>
        </p:txBody>
      </p:sp>
      <p:sp>
        <p:nvSpPr>
          <p:cNvPr id="1202" name="Google Shape;1202;p4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203" name="Google Shape;1203;p49"/>
          <p:cNvSpPr/>
          <p:nvPr/>
        </p:nvSpPr>
        <p:spPr>
          <a:xfrm>
            <a:off x="8119788" y="4071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49"/>
          <p:cNvGrpSpPr/>
          <p:nvPr/>
        </p:nvGrpSpPr>
        <p:grpSpPr>
          <a:xfrm>
            <a:off x="6636847" y="4126352"/>
            <a:ext cx="695830" cy="243805"/>
            <a:chOff x="2271950" y="2722775"/>
            <a:chExt cx="575875" cy="201775"/>
          </a:xfrm>
        </p:grpSpPr>
        <p:sp>
          <p:nvSpPr>
            <p:cNvPr id="1205" name="Google Shape;1205;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0" name="Google Shape;1210;p49"/>
          <p:cNvSpPr/>
          <p:nvPr/>
        </p:nvSpPr>
        <p:spPr>
          <a:xfrm rot="-1685758">
            <a:off x="8240328" y="38392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9"/>
          <p:cNvSpPr/>
          <p:nvPr/>
        </p:nvSpPr>
        <p:spPr>
          <a:xfrm rot="7198898">
            <a:off x="1116987" y="6786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9"/>
          <p:cNvSpPr/>
          <p:nvPr/>
        </p:nvSpPr>
        <p:spPr>
          <a:xfrm rot="7201932">
            <a:off x="781587" y="15618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9"/>
          <p:cNvSpPr/>
          <p:nvPr/>
        </p:nvSpPr>
        <p:spPr>
          <a:xfrm>
            <a:off x="7586788" y="7934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9"/>
          <p:cNvSpPr/>
          <p:nvPr/>
        </p:nvSpPr>
        <p:spPr>
          <a:xfrm>
            <a:off x="1549276" y="1901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9"/>
          <p:cNvSpPr/>
          <p:nvPr/>
        </p:nvSpPr>
        <p:spPr>
          <a:xfrm rot="-1685758">
            <a:off x="2431941" y="8957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9"/>
          <p:cNvSpPr/>
          <p:nvPr/>
        </p:nvSpPr>
        <p:spPr>
          <a:xfrm>
            <a:off x="1826501" y="40352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7" name="Google Shape;1217;p49"/>
          <p:cNvGrpSpPr/>
          <p:nvPr/>
        </p:nvGrpSpPr>
        <p:grpSpPr>
          <a:xfrm>
            <a:off x="7476107" y="3173929"/>
            <a:ext cx="953591" cy="334099"/>
            <a:chOff x="2271950" y="2722775"/>
            <a:chExt cx="575875" cy="201775"/>
          </a:xfrm>
        </p:grpSpPr>
        <p:sp>
          <p:nvSpPr>
            <p:cNvPr id="1218" name="Google Shape;1218;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3" name="Google Shape;1223;p49"/>
          <p:cNvSpPr/>
          <p:nvPr/>
        </p:nvSpPr>
        <p:spPr>
          <a:xfrm>
            <a:off x="8026427" y="22738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9"/>
          <p:cNvSpPr/>
          <p:nvPr/>
        </p:nvSpPr>
        <p:spPr>
          <a:xfrm>
            <a:off x="799661" y="2458727"/>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9"/>
          <p:cNvSpPr/>
          <p:nvPr/>
        </p:nvSpPr>
        <p:spPr>
          <a:xfrm>
            <a:off x="7952901" y="1053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9"/>
          <p:cNvSpPr/>
          <p:nvPr/>
        </p:nvSpPr>
        <p:spPr>
          <a:xfrm rot="-1685758">
            <a:off x="8049603" y="1971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9"/>
          <p:cNvSpPr/>
          <p:nvPr/>
        </p:nvSpPr>
        <p:spPr>
          <a:xfrm rot="-1685758">
            <a:off x="1437403" y="32002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231" name="Google Shape;1231;p49">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232" name="Google Shape;1232;p49">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233" name="Google Shape;1233;p49"/>
          <p:cNvGrpSpPr/>
          <p:nvPr/>
        </p:nvGrpSpPr>
        <p:grpSpPr>
          <a:xfrm>
            <a:off x="706038" y="312972"/>
            <a:ext cx="140222" cy="140409"/>
            <a:chOff x="2741000" y="199475"/>
            <a:chExt cx="191953" cy="192210"/>
          </a:xfrm>
        </p:grpSpPr>
        <p:sp>
          <p:nvSpPr>
            <p:cNvPr id="1234" name="Google Shape;1234;p4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4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1129525" y="40877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D601B12B-2E32-BEBF-BECF-CC8B40D9D331}"/>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C0152AF4-30CB-5DB8-6E7C-9F8B5E46E2D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5D4A2459-9B07-E49D-C32C-2769E2FB719E}"/>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85A2977-88FF-073B-602B-ABC457C328CD}"/>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DC1C1222-F7A2-E522-B5B0-BB3AA1D1B392}"/>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grpSp>
        <p:nvGrpSpPr>
          <p:cNvPr id="22" name="Google Shape;10714;p92">
            <a:extLst>
              <a:ext uri="{FF2B5EF4-FFF2-40B4-BE49-F238E27FC236}">
                <a16:creationId xmlns:a16="http://schemas.microsoft.com/office/drawing/2014/main" id="{B8084717-A79E-5804-966A-4E837B576F11}"/>
              </a:ext>
            </a:extLst>
          </p:cNvPr>
          <p:cNvGrpSpPr/>
          <p:nvPr/>
        </p:nvGrpSpPr>
        <p:grpSpPr>
          <a:xfrm>
            <a:off x="2241063" y="1063865"/>
            <a:ext cx="1113502" cy="976896"/>
            <a:chOff x="1054950" y="2380900"/>
            <a:chExt cx="269725" cy="235800"/>
          </a:xfrm>
        </p:grpSpPr>
        <p:sp>
          <p:nvSpPr>
            <p:cNvPr id="23" name="Google Shape;10715;p92">
              <a:extLst>
                <a:ext uri="{FF2B5EF4-FFF2-40B4-BE49-F238E27FC236}">
                  <a16:creationId xmlns:a16="http://schemas.microsoft.com/office/drawing/2014/main" id="{A149F690-0A0A-05CB-4D5A-896172DD6AEA}"/>
                </a:ext>
              </a:extLst>
            </p:cNvPr>
            <p:cNvSpPr/>
            <p:nvPr/>
          </p:nvSpPr>
          <p:spPr>
            <a:xfrm>
              <a:off x="1166275" y="2380900"/>
              <a:ext cx="126850" cy="219925"/>
            </a:xfrm>
            <a:custGeom>
              <a:avLst/>
              <a:gdLst/>
              <a:ahLst/>
              <a:cxnLst/>
              <a:rect l="l" t="t" r="r" b="b"/>
              <a:pathLst>
                <a:path w="5074" h="8797" extrusionOk="0">
                  <a:moveTo>
                    <a:pt x="4759" y="1"/>
                  </a:moveTo>
                  <a:cubicBezTo>
                    <a:pt x="4676" y="1"/>
                    <a:pt x="4597" y="32"/>
                    <a:pt x="4549" y="96"/>
                  </a:cubicBezTo>
                  <a:cubicBezTo>
                    <a:pt x="4526" y="120"/>
                    <a:pt x="2263" y="2287"/>
                    <a:pt x="1" y="2501"/>
                  </a:cubicBezTo>
                  <a:lnTo>
                    <a:pt x="1" y="6311"/>
                  </a:lnTo>
                  <a:cubicBezTo>
                    <a:pt x="2263" y="6502"/>
                    <a:pt x="4526" y="8669"/>
                    <a:pt x="4549" y="8693"/>
                  </a:cubicBezTo>
                  <a:cubicBezTo>
                    <a:pt x="4613" y="8764"/>
                    <a:pt x="4692" y="8796"/>
                    <a:pt x="4770" y="8796"/>
                  </a:cubicBezTo>
                  <a:cubicBezTo>
                    <a:pt x="4925" y="8796"/>
                    <a:pt x="5073" y="8669"/>
                    <a:pt x="5073" y="8479"/>
                  </a:cubicBezTo>
                  <a:lnTo>
                    <a:pt x="5073" y="310"/>
                  </a:lnTo>
                  <a:cubicBezTo>
                    <a:pt x="5073" y="191"/>
                    <a:pt x="5002" y="72"/>
                    <a:pt x="4883" y="24"/>
                  </a:cubicBezTo>
                  <a:cubicBezTo>
                    <a:pt x="4843" y="9"/>
                    <a:pt x="4801" y="1"/>
                    <a:pt x="4759"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24" name="Google Shape;10716;p92">
              <a:extLst>
                <a:ext uri="{FF2B5EF4-FFF2-40B4-BE49-F238E27FC236}">
                  <a16:creationId xmlns:a16="http://schemas.microsoft.com/office/drawing/2014/main" id="{EBC899BD-13BD-1273-9F68-B95CC6D8519E}"/>
                </a:ext>
              </a:extLst>
            </p:cNvPr>
            <p:cNvSpPr/>
            <p:nvPr/>
          </p:nvSpPr>
          <p:spPr>
            <a:xfrm>
              <a:off x="1309175" y="2463650"/>
              <a:ext cx="15500" cy="54200"/>
            </a:xfrm>
            <a:custGeom>
              <a:avLst/>
              <a:gdLst/>
              <a:ahLst/>
              <a:cxnLst/>
              <a:rect l="l" t="t" r="r" b="b"/>
              <a:pathLst>
                <a:path w="620" h="2168" extrusionOk="0">
                  <a:moveTo>
                    <a:pt x="0" y="1"/>
                  </a:moveTo>
                  <a:lnTo>
                    <a:pt x="0" y="2168"/>
                  </a:lnTo>
                  <a:cubicBezTo>
                    <a:pt x="381" y="1954"/>
                    <a:pt x="619" y="1525"/>
                    <a:pt x="619" y="1096"/>
                  </a:cubicBezTo>
                  <a:cubicBezTo>
                    <a:pt x="619" y="644"/>
                    <a:pt x="381" y="215"/>
                    <a:pt x="0"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5" name="Google Shape;10717;p92">
              <a:extLst>
                <a:ext uri="{FF2B5EF4-FFF2-40B4-BE49-F238E27FC236}">
                  <a16:creationId xmlns:a16="http://schemas.microsoft.com/office/drawing/2014/main" id="{658F6F02-2335-5E84-86A0-CAA43ADE94E4}"/>
                </a:ext>
              </a:extLst>
            </p:cNvPr>
            <p:cNvSpPr/>
            <p:nvPr/>
          </p:nvSpPr>
          <p:spPr>
            <a:xfrm>
              <a:off x="1097225" y="2552950"/>
              <a:ext cx="83375" cy="63750"/>
            </a:xfrm>
            <a:custGeom>
              <a:avLst/>
              <a:gdLst/>
              <a:ahLst/>
              <a:cxnLst/>
              <a:rect l="l" t="t" r="r" b="b"/>
              <a:pathLst>
                <a:path w="3335" h="2550" extrusionOk="0">
                  <a:moveTo>
                    <a:pt x="0" y="1"/>
                  </a:moveTo>
                  <a:lnTo>
                    <a:pt x="0" y="1"/>
                  </a:lnTo>
                  <a:cubicBezTo>
                    <a:pt x="119" y="811"/>
                    <a:pt x="310" y="1597"/>
                    <a:pt x="596" y="2335"/>
                  </a:cubicBezTo>
                  <a:cubicBezTo>
                    <a:pt x="643" y="2478"/>
                    <a:pt x="762" y="2549"/>
                    <a:pt x="905" y="2549"/>
                  </a:cubicBezTo>
                  <a:lnTo>
                    <a:pt x="2477" y="2549"/>
                  </a:lnTo>
                  <a:cubicBezTo>
                    <a:pt x="2715" y="2549"/>
                    <a:pt x="2858" y="2287"/>
                    <a:pt x="2739" y="2073"/>
                  </a:cubicBezTo>
                  <a:cubicBezTo>
                    <a:pt x="2596" y="1811"/>
                    <a:pt x="2477" y="1549"/>
                    <a:pt x="2358" y="1287"/>
                  </a:cubicBezTo>
                  <a:lnTo>
                    <a:pt x="3001" y="1287"/>
                  </a:lnTo>
                  <a:cubicBezTo>
                    <a:pt x="3096" y="1287"/>
                    <a:pt x="3191" y="1239"/>
                    <a:pt x="3239" y="1168"/>
                  </a:cubicBezTo>
                  <a:cubicBezTo>
                    <a:pt x="3311" y="1073"/>
                    <a:pt x="3334" y="977"/>
                    <a:pt x="3287" y="882"/>
                  </a:cubicBezTo>
                  <a:cubicBezTo>
                    <a:pt x="3215" y="620"/>
                    <a:pt x="3144" y="358"/>
                    <a:pt x="3120" y="96"/>
                  </a:cubicBezTo>
                  <a:cubicBezTo>
                    <a:pt x="2906" y="49"/>
                    <a:pt x="2691" y="25"/>
                    <a:pt x="2477" y="25"/>
                  </a:cubicBezTo>
                  <a:cubicBezTo>
                    <a:pt x="2501" y="239"/>
                    <a:pt x="2525" y="453"/>
                    <a:pt x="2572" y="668"/>
                  </a:cubicBezTo>
                  <a:lnTo>
                    <a:pt x="2120" y="668"/>
                  </a:lnTo>
                  <a:cubicBezTo>
                    <a:pt x="2048" y="453"/>
                    <a:pt x="1977" y="239"/>
                    <a:pt x="1929" y="25"/>
                  </a:cubicBezTo>
                  <a:lnTo>
                    <a:pt x="262" y="25"/>
                  </a:lnTo>
                  <a:cubicBezTo>
                    <a:pt x="167" y="25"/>
                    <a:pt x="96" y="25"/>
                    <a:pt x="0"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6" name="Google Shape;10718;p92">
              <a:extLst>
                <a:ext uri="{FF2B5EF4-FFF2-40B4-BE49-F238E27FC236}">
                  <a16:creationId xmlns:a16="http://schemas.microsoft.com/office/drawing/2014/main" id="{30D2FD48-B287-CA71-0A88-417CE447AAFD}"/>
                </a:ext>
              </a:extLst>
            </p:cNvPr>
            <p:cNvSpPr/>
            <p:nvPr/>
          </p:nvSpPr>
          <p:spPr>
            <a:xfrm>
              <a:off x="1054950" y="2443400"/>
              <a:ext cx="95875" cy="94750"/>
            </a:xfrm>
            <a:custGeom>
              <a:avLst/>
              <a:gdLst/>
              <a:ahLst/>
              <a:cxnLst/>
              <a:rect l="l" t="t" r="r" b="b"/>
              <a:pathLst>
                <a:path w="3835" h="3790" extrusionOk="0">
                  <a:moveTo>
                    <a:pt x="1910" y="1"/>
                  </a:moveTo>
                  <a:cubicBezTo>
                    <a:pt x="858" y="1"/>
                    <a:pt x="0" y="849"/>
                    <a:pt x="0" y="1906"/>
                  </a:cubicBezTo>
                  <a:cubicBezTo>
                    <a:pt x="0" y="2949"/>
                    <a:pt x="858" y="3789"/>
                    <a:pt x="1892" y="3789"/>
                  </a:cubicBezTo>
                  <a:cubicBezTo>
                    <a:pt x="1920" y="3789"/>
                    <a:pt x="1949" y="3789"/>
                    <a:pt x="1977" y="3788"/>
                  </a:cubicBezTo>
                  <a:lnTo>
                    <a:pt x="3835" y="3788"/>
                  </a:lnTo>
                  <a:lnTo>
                    <a:pt x="3835" y="1"/>
                  </a:lnTo>
                  <a:lnTo>
                    <a:pt x="1953" y="1"/>
                  </a:lnTo>
                  <a:cubicBezTo>
                    <a:pt x="1939" y="1"/>
                    <a:pt x="1924" y="1"/>
                    <a:pt x="1910"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sp>
        <p:nvSpPr>
          <p:cNvPr id="30" name="Google Shape;355;p36">
            <a:extLst>
              <a:ext uri="{FF2B5EF4-FFF2-40B4-BE49-F238E27FC236}">
                <a16:creationId xmlns:a16="http://schemas.microsoft.com/office/drawing/2014/main" id="{FC3AD06C-2645-DF60-0BBD-56F3C39CCC53}"/>
              </a:ext>
            </a:extLst>
          </p:cNvPr>
          <p:cNvSpPr txBox="1">
            <a:spLocks noGrp="1"/>
          </p:cNvSpPr>
          <p:nvPr>
            <p:ph type="subTitle" idx="1"/>
          </p:nvPr>
        </p:nvSpPr>
        <p:spPr>
          <a:xfrm>
            <a:off x="1169657" y="2369010"/>
            <a:ext cx="6730479" cy="25825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US" sz="1400" b="1" dirty="0">
                <a:latin typeface="Ubuntu" panose="020B0504030602030204" pitchFamily="34" charset="0"/>
              </a:rPr>
              <a:t>We would like to notify you that </a:t>
            </a:r>
            <a:r>
              <a:rPr lang="en-US" sz="1400" b="1" dirty="0">
                <a:solidFill>
                  <a:schemeClr val="tx2"/>
                </a:solidFill>
                <a:latin typeface="Ubuntu" panose="020B0504030602030204" pitchFamily="34" charset="0"/>
              </a:rPr>
              <a:t>IEEE 29119-1:2013</a:t>
            </a:r>
            <a:r>
              <a:rPr lang="en-US" sz="1400" b="1" dirty="0">
                <a:latin typeface="Ubuntu" panose="020B0504030602030204" pitchFamily="34" charset="0"/>
              </a:rPr>
              <a:t>, which is the standard for software testing, has been updated to </a:t>
            </a:r>
            <a:r>
              <a:rPr lang="en-US" sz="1400" b="1" dirty="0">
                <a:solidFill>
                  <a:schemeClr val="tx2"/>
                </a:solidFill>
                <a:latin typeface="Ubuntu" panose="020B0504030602030204" pitchFamily="34" charset="0"/>
              </a:rPr>
              <a:t>IEEE 29119-1:2021</a:t>
            </a:r>
            <a:r>
              <a:rPr lang="en-US" sz="1400" b="1" dirty="0">
                <a:latin typeface="Ubuntu" panose="020B0504030602030204" pitchFamily="34" charset="0"/>
              </a:rPr>
              <a:t>.</a:t>
            </a:r>
          </a:p>
          <a:p>
            <a:pPr marL="0" lvl="0" indent="0" algn="just" rtl="0">
              <a:spcBef>
                <a:spcPts val="0"/>
              </a:spcBef>
              <a:spcAft>
                <a:spcPts val="0"/>
              </a:spcAft>
              <a:buClr>
                <a:schemeClr val="hlink"/>
              </a:buClr>
              <a:buSzPts val="1100"/>
              <a:buFont typeface="Arial"/>
              <a:buNone/>
            </a:pPr>
            <a:endParaRPr lang="en-US" sz="1400" b="1" dirty="0">
              <a:latin typeface="Ubuntu" panose="020B0504030602030204" pitchFamily="34" charset="0"/>
            </a:endParaRPr>
          </a:p>
          <a:p>
            <a:pPr marL="0" lvl="0" indent="0" algn="just" rtl="0">
              <a:spcBef>
                <a:spcPts val="0"/>
              </a:spcBef>
              <a:spcAft>
                <a:spcPts val="0"/>
              </a:spcAft>
              <a:buClr>
                <a:schemeClr val="hlink"/>
              </a:buClr>
              <a:buSzPts val="1100"/>
              <a:buFont typeface="Arial"/>
              <a:buNone/>
            </a:pPr>
            <a:r>
              <a:rPr lang="en-US" sz="1400" b="1" dirty="0">
                <a:latin typeface="Ubuntu" panose="020B0504030602030204" pitchFamily="34" charset="0"/>
              </a:rPr>
              <a:t>This update includes various changes and improvements that are geared towards enhancing the quality of software testing.</a:t>
            </a:r>
            <a:endParaRPr lang="en-US" sz="1400" b="1" dirty="0">
              <a:solidFill>
                <a:schemeClr val="tx1"/>
              </a:solidFill>
              <a:latin typeface="Ubuntu" panose="020B0504030602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73" name="Google Shape;373;p36"/>
          <p:cNvSpPr/>
          <p:nvPr/>
        </p:nvSpPr>
        <p:spPr>
          <a:xfrm>
            <a:off x="3848926" y="40878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6"/>
          <p:cNvGrpSpPr/>
          <p:nvPr/>
        </p:nvGrpSpPr>
        <p:grpSpPr>
          <a:xfrm rot="5400000">
            <a:off x="108961" y="257175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a:t>
            </a:r>
            <a:r>
              <a:rPr lang="en" dirty="0"/>
              <a:t>so/iec/ieee 29119-1:2013</a:t>
            </a:r>
            <a:endParaRPr dirty="0"/>
          </a:p>
        </p:txBody>
      </p:sp>
      <p:sp>
        <p:nvSpPr>
          <p:cNvPr id="355" name="Google Shape;355;p36"/>
          <p:cNvSpPr txBox="1">
            <a:spLocks noGrp="1"/>
          </p:cNvSpPr>
          <p:nvPr>
            <p:ph type="subTitle" idx="1"/>
          </p:nvPr>
        </p:nvSpPr>
        <p:spPr>
          <a:xfrm>
            <a:off x="714299" y="1259224"/>
            <a:ext cx="6171497" cy="25825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US" dirty="0">
                <a:latin typeface="Ubuntu" panose="020B0504030602030204" pitchFamily="34" charset="0"/>
              </a:rPr>
              <a:t>It’s called </a:t>
            </a:r>
            <a:r>
              <a:rPr lang="en-US" b="1" dirty="0">
                <a:solidFill>
                  <a:schemeClr val="tx2"/>
                </a:solidFill>
                <a:latin typeface="Ubuntu" panose="020B0504030602030204" pitchFamily="34" charset="0"/>
              </a:rPr>
              <a:t>‘Concepts &amp; Definitions’</a:t>
            </a:r>
            <a:r>
              <a:rPr lang="en-US" dirty="0">
                <a:latin typeface="Ubuntu" panose="020B0504030602030204" pitchFamily="34" charset="0"/>
              </a:rPr>
              <a:t>, it defines the fundamental aspects, terminology, and methodology in software testing. </a:t>
            </a:r>
          </a:p>
          <a:p>
            <a:pPr marL="457200" lvl="0" indent="-317500" algn="l" rtl="0">
              <a:lnSpc>
                <a:spcPct val="150000"/>
              </a:lnSpc>
              <a:spcBef>
                <a:spcPts val="1600"/>
              </a:spcBef>
              <a:spcAft>
                <a:spcPts val="0"/>
              </a:spcAft>
              <a:buSzPts val="1400"/>
              <a:buChar char="●"/>
            </a:pPr>
            <a:r>
              <a:rPr lang="en-US" b="1" dirty="0">
                <a:latin typeface="Ubuntu" panose="020B0504030602030204" pitchFamily="34" charset="0"/>
              </a:rPr>
              <a:t>Section 1: Scope</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2: Conformance</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3: Normative references</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4: Terms and Definitions</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5: Software Testing Concepts</a:t>
            </a:r>
          </a:p>
          <a:p>
            <a:pPr marL="0" lvl="0" indent="0" algn="just" rtl="0">
              <a:spcBef>
                <a:spcPts val="0"/>
              </a:spcBef>
              <a:spcAft>
                <a:spcPts val="0"/>
              </a:spcAft>
              <a:buClr>
                <a:schemeClr val="hlink"/>
              </a:buClr>
              <a:buSzPts val="1100"/>
              <a:buFont typeface="Arial"/>
              <a:buNone/>
            </a:pPr>
            <a:endParaRPr lang="en-US" dirty="0">
              <a:latin typeface="Ubuntu" panose="020B0504030602030204" pitchFamily="34" charset="0"/>
            </a:endParaRPr>
          </a:p>
          <a:p>
            <a:pPr marL="0" lvl="0" indent="0" algn="just" rtl="0">
              <a:spcBef>
                <a:spcPts val="0"/>
              </a:spcBef>
              <a:spcAft>
                <a:spcPts val="0"/>
              </a:spcAft>
              <a:buClr>
                <a:schemeClr val="hlink"/>
              </a:buClr>
              <a:buSzPts val="1100"/>
              <a:buFont typeface="Arial"/>
              <a:buNone/>
            </a:pPr>
            <a:r>
              <a:rPr lang="en-US" dirty="0">
                <a:latin typeface="Ubuntu" panose="020B0504030602030204" pitchFamily="34" charset="0"/>
              </a:rPr>
              <a:t>We will focus on section 5 called </a:t>
            </a:r>
            <a:r>
              <a:rPr lang="en-US" b="1" dirty="0">
                <a:solidFill>
                  <a:schemeClr val="tx2"/>
                </a:solidFill>
                <a:latin typeface="Ubuntu" panose="020B0504030602030204" pitchFamily="34" charset="0"/>
              </a:rPr>
              <a:t>‘Software testing Concepts’</a:t>
            </a:r>
            <a:r>
              <a:rPr lang="en-US" dirty="0">
                <a:solidFill>
                  <a:schemeClr val="tx1"/>
                </a:solidFill>
                <a:latin typeface="Ubuntu" panose="020B0504030602030204" pitchFamily="34" charset="0"/>
              </a:rPr>
              <a:t>.</a:t>
            </a:r>
          </a:p>
        </p:txBody>
      </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412409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MENU</a:t>
            </a:r>
            <a:endParaRPr sz="1000" dirty="0">
              <a:solidFill>
                <a:schemeClr val="dk1"/>
              </a:solidFill>
              <a:latin typeface="Bebas Neue"/>
              <a:ea typeface="Bebas Neue"/>
              <a:cs typeface="Bebas Neue"/>
              <a:sym typeface="Bebas Neue"/>
            </a:endParaRPr>
          </a:p>
        </p:txBody>
      </p:sp>
      <p:sp>
        <p:nvSpPr>
          <p:cNvPr id="380" name="Google Shape;380;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6F4191CF-A8A6-69A5-3321-C88264437BD7}"/>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3EE4AF3A-60AD-88E5-7841-5DE763D8670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7D6C32AF-3F70-7DFF-559E-1E01824B349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38F2D151-52DC-6BD5-C993-AFCCD2DD2FBC}"/>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5A2CBA8D-5FE9-B429-4811-7F3CDF8D0539}"/>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73" name="Google Shape;373;p36"/>
          <p:cNvSpPr/>
          <p:nvPr/>
        </p:nvSpPr>
        <p:spPr>
          <a:xfrm>
            <a:off x="3848926" y="40878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6"/>
          <p:cNvGrpSpPr/>
          <p:nvPr/>
        </p:nvGrpSpPr>
        <p:grpSpPr>
          <a:xfrm rot="5400000">
            <a:off x="108961" y="257175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a:t>
            </a:r>
            <a:r>
              <a:rPr lang="en" dirty="0"/>
              <a:t>so/iec/ieee 29119-1:2013</a:t>
            </a:r>
            <a:endParaRPr dirty="0"/>
          </a:p>
        </p:txBody>
      </p:sp>
      <p:sp>
        <p:nvSpPr>
          <p:cNvPr id="355" name="Google Shape;355;p36"/>
          <p:cNvSpPr txBox="1">
            <a:spLocks noGrp="1"/>
          </p:cNvSpPr>
          <p:nvPr>
            <p:ph type="subTitle" idx="1"/>
          </p:nvPr>
        </p:nvSpPr>
        <p:spPr>
          <a:xfrm>
            <a:off x="714299" y="1259224"/>
            <a:ext cx="6171497" cy="25825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US" dirty="0">
                <a:latin typeface="Ubuntu" panose="020B0504030602030204" pitchFamily="34" charset="0"/>
              </a:rPr>
              <a:t>Some of the most important terms related to this document: </a:t>
            </a:r>
          </a:p>
          <a:p>
            <a:pPr marL="457200" lvl="0" indent="-317500" algn="l" rtl="0">
              <a:lnSpc>
                <a:spcPct val="150000"/>
              </a:lnSpc>
              <a:spcBef>
                <a:spcPts val="1600"/>
              </a:spcBef>
              <a:spcAft>
                <a:spcPts val="0"/>
              </a:spcAft>
              <a:buSzPts val="1400"/>
              <a:buChar char="●"/>
            </a:pPr>
            <a:r>
              <a:rPr lang="en-US" b="1" dirty="0">
                <a:latin typeface="Ubuntu" panose="020B0504030602030204" pitchFamily="34" charset="0"/>
              </a:rPr>
              <a:t>Test Plan</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Test Design</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Test Case</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Test Procedure</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Test Script</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Test Result</a:t>
            </a:r>
          </a:p>
          <a:p>
            <a:pPr marL="457200" lvl="0" indent="-317500" algn="l" rtl="0">
              <a:lnSpc>
                <a:spcPct val="150000"/>
              </a:lnSpc>
              <a:spcBef>
                <a:spcPts val="0"/>
              </a:spcBef>
              <a:spcAft>
                <a:spcPts val="0"/>
              </a:spcAft>
              <a:buSzPts val="1400"/>
              <a:buChar char="●"/>
            </a:pPr>
            <a:endParaRPr lang="en-US" dirty="0">
              <a:latin typeface="Ubuntu" panose="020B0504030602030204" pitchFamily="34" charset="0"/>
            </a:endParaRPr>
          </a:p>
        </p:txBody>
      </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412409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MENU</a:t>
            </a:r>
            <a:endParaRPr sz="1000" dirty="0">
              <a:solidFill>
                <a:schemeClr val="dk1"/>
              </a:solidFill>
              <a:latin typeface="Bebas Neue"/>
              <a:ea typeface="Bebas Neue"/>
              <a:cs typeface="Bebas Neue"/>
              <a:sym typeface="Bebas Neue"/>
            </a:endParaRPr>
          </a:p>
        </p:txBody>
      </p:sp>
      <p:sp>
        <p:nvSpPr>
          <p:cNvPr id="380" name="Google Shape;380;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6F4191CF-A8A6-69A5-3321-C88264437BD7}"/>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3EE4AF3A-60AD-88E5-7841-5DE763D8670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7D6C32AF-3F70-7DFF-559E-1E01824B349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38F2D151-52DC-6BD5-C993-AFCCD2DD2FBC}"/>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5A2CBA8D-5FE9-B429-4811-7F3CDF8D0539}"/>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7" name="Google Shape;355;p36">
            <a:extLst>
              <a:ext uri="{FF2B5EF4-FFF2-40B4-BE49-F238E27FC236}">
                <a16:creationId xmlns:a16="http://schemas.microsoft.com/office/drawing/2014/main" id="{D57F5269-230C-9B76-DEA0-C20AD13BDC11}"/>
              </a:ext>
            </a:extLst>
          </p:cNvPr>
          <p:cNvSpPr txBox="1">
            <a:spLocks/>
          </p:cNvSpPr>
          <p:nvPr/>
        </p:nvSpPr>
        <p:spPr>
          <a:xfrm>
            <a:off x="2611663" y="1412592"/>
            <a:ext cx="6171497" cy="25825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400"/>
              <a:buFont typeface="Arimo"/>
              <a:buChar char="●"/>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9pPr>
          </a:lstStyle>
          <a:p>
            <a:pPr indent="-317500">
              <a:lnSpc>
                <a:spcPct val="150000"/>
              </a:lnSpc>
              <a:spcBef>
                <a:spcPts val="1600"/>
              </a:spcBef>
            </a:pPr>
            <a:r>
              <a:rPr lang="en-US" b="1" dirty="0">
                <a:latin typeface="Ubuntu" panose="020B0504030602030204" pitchFamily="34" charset="0"/>
              </a:rPr>
              <a:t>Dynamic Test</a:t>
            </a:r>
          </a:p>
          <a:p>
            <a:pPr indent="-317500">
              <a:lnSpc>
                <a:spcPct val="150000"/>
              </a:lnSpc>
            </a:pPr>
            <a:r>
              <a:rPr lang="en-US" b="1" dirty="0">
                <a:latin typeface="Ubuntu" panose="020B0504030602030204" pitchFamily="34" charset="0"/>
              </a:rPr>
              <a:t>Static Test</a:t>
            </a:r>
          </a:p>
          <a:p>
            <a:pPr indent="-317500">
              <a:lnSpc>
                <a:spcPct val="150000"/>
              </a:lnSpc>
            </a:pPr>
            <a:r>
              <a:rPr lang="en-US" b="1" dirty="0">
                <a:latin typeface="Ubuntu" panose="020B0504030602030204" pitchFamily="34" charset="0"/>
              </a:rPr>
              <a:t>Test Environment</a:t>
            </a:r>
          </a:p>
          <a:p>
            <a:pPr indent="-317500">
              <a:lnSpc>
                <a:spcPct val="150000"/>
              </a:lnSpc>
            </a:pPr>
            <a:r>
              <a:rPr lang="en-US" b="1" dirty="0">
                <a:latin typeface="Ubuntu" panose="020B0504030602030204" pitchFamily="34" charset="0"/>
              </a:rPr>
              <a:t>Test Data</a:t>
            </a:r>
          </a:p>
          <a:p>
            <a:pPr indent="-317500">
              <a:lnSpc>
                <a:spcPct val="150000"/>
              </a:lnSpc>
            </a:pPr>
            <a:r>
              <a:rPr lang="en-US" b="1" dirty="0">
                <a:latin typeface="Ubuntu" panose="020B0504030602030204" pitchFamily="34" charset="0"/>
              </a:rPr>
              <a:t>Test Automation</a:t>
            </a:r>
          </a:p>
          <a:p>
            <a:pPr indent="-317500">
              <a:lnSpc>
                <a:spcPct val="150000"/>
              </a:lnSpc>
            </a:pPr>
            <a:r>
              <a:rPr lang="en-US" b="1" dirty="0">
                <a:latin typeface="Ubuntu" panose="020B0504030602030204" pitchFamily="34" charset="0"/>
              </a:rPr>
              <a:t>Test Strategy</a:t>
            </a:r>
          </a:p>
          <a:p>
            <a:pPr indent="-317500">
              <a:lnSpc>
                <a:spcPct val="150000"/>
              </a:lnSpc>
            </a:pPr>
            <a:endParaRPr lang="en-US" dirty="0">
              <a:solidFill>
                <a:schemeClr val="tx1"/>
              </a:solidFill>
              <a:latin typeface="Ubuntu" panose="020B0504030602030204" pitchFamily="34" charset="0"/>
            </a:endParaRPr>
          </a:p>
        </p:txBody>
      </p:sp>
      <p:sp>
        <p:nvSpPr>
          <p:cNvPr id="8" name="Google Shape;355;p36">
            <a:extLst>
              <a:ext uri="{FF2B5EF4-FFF2-40B4-BE49-F238E27FC236}">
                <a16:creationId xmlns:a16="http://schemas.microsoft.com/office/drawing/2014/main" id="{F41D2837-CD5A-1AA6-BB74-8A9A81CE23E1}"/>
              </a:ext>
            </a:extLst>
          </p:cNvPr>
          <p:cNvSpPr txBox="1">
            <a:spLocks/>
          </p:cNvSpPr>
          <p:nvPr/>
        </p:nvSpPr>
        <p:spPr>
          <a:xfrm>
            <a:off x="4803638" y="1412591"/>
            <a:ext cx="3209400" cy="25825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400"/>
              <a:buFont typeface="Arimo"/>
              <a:buChar char="●"/>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9pPr>
          </a:lstStyle>
          <a:p>
            <a:pPr indent="-317500">
              <a:lnSpc>
                <a:spcPct val="150000"/>
              </a:lnSpc>
              <a:spcBef>
                <a:spcPts val="1600"/>
              </a:spcBef>
            </a:pPr>
            <a:r>
              <a:rPr lang="en-US" b="1" dirty="0">
                <a:latin typeface="Ubuntu" panose="020B0504030602030204" pitchFamily="34" charset="0"/>
              </a:rPr>
              <a:t>Black-box Testing</a:t>
            </a:r>
          </a:p>
          <a:p>
            <a:pPr indent="-317500">
              <a:lnSpc>
                <a:spcPct val="150000"/>
              </a:lnSpc>
            </a:pPr>
            <a:r>
              <a:rPr lang="en-US" b="1" dirty="0">
                <a:latin typeface="Ubuntu" panose="020B0504030602030204" pitchFamily="34" charset="0"/>
              </a:rPr>
              <a:t>White-box Testing</a:t>
            </a:r>
          </a:p>
          <a:p>
            <a:pPr indent="-317500">
              <a:lnSpc>
                <a:spcPct val="150000"/>
              </a:lnSpc>
            </a:pPr>
            <a:r>
              <a:rPr lang="en-US" b="1" dirty="0">
                <a:latin typeface="Ubuntu" panose="020B0504030602030204" pitchFamily="34" charset="0"/>
              </a:rPr>
              <a:t>Gray-box Testing</a:t>
            </a:r>
          </a:p>
          <a:p>
            <a:pPr indent="-317500">
              <a:lnSpc>
                <a:spcPct val="150000"/>
              </a:lnSpc>
            </a:pPr>
            <a:r>
              <a:rPr lang="en-US" b="1" dirty="0">
                <a:latin typeface="Ubuntu" panose="020B0504030602030204" pitchFamily="34" charset="0"/>
              </a:rPr>
              <a:t>Verification</a:t>
            </a:r>
          </a:p>
          <a:p>
            <a:pPr indent="-317500">
              <a:lnSpc>
                <a:spcPct val="150000"/>
              </a:lnSpc>
            </a:pPr>
            <a:r>
              <a:rPr lang="en-US" b="1" dirty="0">
                <a:latin typeface="Ubuntu" panose="020B0504030602030204" pitchFamily="34" charset="0"/>
              </a:rPr>
              <a:t>Validation</a:t>
            </a:r>
          </a:p>
          <a:p>
            <a:pPr marL="139700" indent="0">
              <a:lnSpc>
                <a:spcPct val="150000"/>
              </a:lnSpc>
              <a:buNone/>
            </a:pPr>
            <a:r>
              <a:rPr lang="en-US" b="1" dirty="0">
                <a:latin typeface="Ubuntu" panose="020B0504030602030204" pitchFamily="34" charset="0"/>
              </a:rPr>
              <a:t>&amp; </a:t>
            </a:r>
            <a:r>
              <a:rPr lang="en-US" b="1" dirty="0" err="1">
                <a:latin typeface="Ubuntu" panose="020B0504030602030204" pitchFamily="34" charset="0"/>
              </a:rPr>
              <a:t>etc</a:t>
            </a:r>
            <a:endParaRPr lang="en-US" b="1" dirty="0">
              <a:latin typeface="Ubuntu" panose="020B0504030602030204" pitchFamily="34" charset="0"/>
            </a:endParaRPr>
          </a:p>
          <a:p>
            <a:pPr indent="-317500">
              <a:lnSpc>
                <a:spcPct val="150000"/>
              </a:lnSpc>
            </a:pPr>
            <a:endParaRPr lang="en-US" dirty="0">
              <a:solidFill>
                <a:schemeClr val="tx1"/>
              </a:solidFill>
              <a:latin typeface="Ubuntu" panose="020B0504030602030204" pitchFamily="34" charset="0"/>
            </a:endParaRPr>
          </a:p>
        </p:txBody>
      </p:sp>
    </p:spTree>
    <p:extLst>
      <p:ext uri="{BB962C8B-B14F-4D97-AF65-F5344CB8AC3E}">
        <p14:creationId xmlns:p14="http://schemas.microsoft.com/office/powerpoint/2010/main" val="36864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45971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tx2"/>
                </a:solidFill>
                <a:latin typeface="Ubuntu" panose="020B0504030602030204" pitchFamily="34" charset="0"/>
              </a:rPr>
              <a:t>the most important question</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298688" y="1411016"/>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why </a:t>
            </a:r>
            <a:r>
              <a:rPr lang="en" sz="4000" dirty="0">
                <a:solidFill>
                  <a:schemeClr val="tx2"/>
                </a:solidFill>
              </a:rPr>
              <a:t>Software testing </a:t>
            </a:r>
            <a:r>
              <a:rPr lang="en" sz="4000" dirty="0"/>
              <a:t>is necessary?</a:t>
            </a:r>
            <a:endParaRPr sz="38300" dirty="0"/>
          </a:p>
        </p:txBody>
      </p:sp>
      <p:grpSp>
        <p:nvGrpSpPr>
          <p:cNvPr id="400" name="Google Shape;400;p37"/>
          <p:cNvGrpSpPr/>
          <p:nvPr/>
        </p:nvGrpSpPr>
        <p:grpSpPr>
          <a:xfrm>
            <a:off x="1043950" y="1791113"/>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14017" y="2393176"/>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6"/>
          <p:cNvSpPr txBox="1">
            <a:spLocks noGrp="1"/>
          </p:cNvSpPr>
          <p:nvPr>
            <p:ph type="title"/>
          </p:nvPr>
        </p:nvSpPr>
        <p:spPr>
          <a:xfrm>
            <a:off x="714300" y="64870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Software testing</a:t>
            </a:r>
            <a:r>
              <a:rPr lang="en-US" dirty="0"/>
              <a:t> is necessary because:</a:t>
            </a:r>
            <a:endParaRPr dirty="0"/>
          </a:p>
        </p:txBody>
      </p:sp>
      <p:sp>
        <p:nvSpPr>
          <p:cNvPr id="355" name="Google Shape;355;p36"/>
          <p:cNvSpPr txBox="1">
            <a:spLocks noGrp="1"/>
          </p:cNvSpPr>
          <p:nvPr>
            <p:ph type="subTitle" idx="1"/>
          </p:nvPr>
        </p:nvSpPr>
        <p:spPr>
          <a:xfrm>
            <a:off x="714299" y="1259224"/>
            <a:ext cx="7715393" cy="2582535"/>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sz="1200" b="1" dirty="0">
                <a:latin typeface="Ubuntu" panose="020B0504030602030204" pitchFamily="34" charset="0"/>
              </a:rPr>
              <a:t>Information on the quality characteristics of the test item(s) is required by decision makers.</a:t>
            </a:r>
          </a:p>
          <a:p>
            <a:pPr marL="457200" lvl="0" indent="-317500" algn="l" rtl="0">
              <a:spcBef>
                <a:spcPts val="1600"/>
              </a:spcBef>
              <a:spcAft>
                <a:spcPts val="0"/>
              </a:spcAft>
              <a:buSzPts val="1400"/>
              <a:buChar char="●"/>
            </a:pPr>
            <a:r>
              <a:rPr lang="en-US" sz="1200" b="1" dirty="0">
                <a:latin typeface="Ubuntu" panose="020B0504030602030204" pitchFamily="34" charset="0"/>
              </a:rPr>
              <a:t>The test item(s) being tested does not always do what it is expected to do.</a:t>
            </a:r>
          </a:p>
          <a:p>
            <a:pPr marL="457200" lvl="0" indent="-317500" algn="l" rtl="0">
              <a:spcBef>
                <a:spcPts val="1600"/>
              </a:spcBef>
              <a:spcAft>
                <a:spcPts val="0"/>
              </a:spcAft>
              <a:buSzPts val="1400"/>
              <a:buChar char="●"/>
            </a:pPr>
            <a:r>
              <a:rPr lang="en-US" sz="1200" b="1" dirty="0">
                <a:latin typeface="Ubuntu" panose="020B0504030602030204" pitchFamily="34" charset="0"/>
              </a:rPr>
              <a:t>The test item(s) being tested needs to be verified.</a:t>
            </a:r>
          </a:p>
          <a:p>
            <a:pPr marL="457200" lvl="0" indent="-317500" algn="l" rtl="0">
              <a:spcBef>
                <a:spcPts val="1600"/>
              </a:spcBef>
              <a:spcAft>
                <a:spcPts val="0"/>
              </a:spcAft>
              <a:buSzPts val="1400"/>
              <a:buChar char="●"/>
            </a:pPr>
            <a:r>
              <a:rPr lang="en-US" sz="1200" b="1" dirty="0">
                <a:latin typeface="Ubuntu" panose="020B0504030602030204" pitchFamily="34" charset="0"/>
              </a:rPr>
              <a:t>The test item(s) being tested needs to be validated.</a:t>
            </a:r>
          </a:p>
          <a:p>
            <a:pPr marL="457200" lvl="0" indent="-317500" algn="l" rtl="0">
              <a:spcBef>
                <a:spcPts val="1600"/>
              </a:spcBef>
              <a:spcAft>
                <a:spcPts val="0"/>
              </a:spcAft>
              <a:buSzPts val="1400"/>
              <a:buChar char="●"/>
            </a:pPr>
            <a:r>
              <a:rPr lang="en-US" sz="1200" b="1" dirty="0">
                <a:latin typeface="Ubuntu" panose="020B0504030602030204" pitchFamily="34" charset="0"/>
              </a:rPr>
              <a:t>Evaluation of the test item(s) needs to be conducted throughout the software and system development life cycle.</a:t>
            </a:r>
          </a:p>
          <a:p>
            <a:pPr marL="0" lvl="0" indent="0" algn="just" rtl="0">
              <a:spcBef>
                <a:spcPts val="0"/>
              </a:spcBef>
              <a:spcAft>
                <a:spcPts val="0"/>
              </a:spcAft>
              <a:buClr>
                <a:schemeClr val="hlink"/>
              </a:buClr>
              <a:buSzPts val="1100"/>
              <a:buFont typeface="Arial"/>
              <a:buNone/>
            </a:pPr>
            <a:endParaRPr lang="en-US" dirty="0"/>
          </a:p>
        </p:txBody>
      </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10356" y="1905688"/>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MENU</a:t>
            </a:r>
            <a:endParaRPr sz="1000" dirty="0">
              <a:solidFill>
                <a:schemeClr val="dk1"/>
              </a:solidFill>
              <a:latin typeface="Bebas Neue"/>
              <a:ea typeface="Bebas Neue"/>
              <a:cs typeface="Bebas Neue"/>
              <a:sym typeface="Bebas Neue"/>
            </a:endParaRPr>
          </a:p>
        </p:txBody>
      </p:sp>
      <p:sp>
        <p:nvSpPr>
          <p:cNvPr id="380" name="Google Shape;380;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6F4191CF-A8A6-69A5-3321-C88264437BD7}"/>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3EE4AF3A-60AD-88E5-7841-5DE763D8670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7D6C32AF-3F70-7DFF-559E-1E01824B349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38F2D151-52DC-6BD5-C993-AFCCD2DD2FBC}"/>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5A2CBA8D-5FE9-B429-4811-7F3CDF8D0539}"/>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424296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t>
            </a:r>
            <a:r>
              <a:rPr lang="en" dirty="0">
                <a:solidFill>
                  <a:schemeClr val="tx2"/>
                </a:solidFill>
              </a:rPr>
              <a:t>primary</a:t>
            </a:r>
            <a:r>
              <a:rPr lang="en" dirty="0"/>
              <a:t> goals of </a:t>
            </a:r>
            <a:r>
              <a:rPr lang="en" dirty="0">
                <a:solidFill>
                  <a:schemeClr val="tx2"/>
                </a:solidFill>
              </a:rPr>
              <a:t>testing</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687090" y="1488870"/>
            <a:ext cx="7715393" cy="2154996"/>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sz="1200" b="1" dirty="0">
                <a:latin typeface="Ubuntu" panose="020B0504030602030204" pitchFamily="34" charset="0"/>
              </a:rPr>
              <a:t>To provide information about the quality of the test item.</a:t>
            </a:r>
          </a:p>
          <a:p>
            <a:pPr marL="457200" lvl="0" indent="-317500" algn="l" rtl="0">
              <a:spcBef>
                <a:spcPts val="1600"/>
              </a:spcBef>
              <a:spcAft>
                <a:spcPts val="0"/>
              </a:spcAft>
              <a:buSzPts val="1400"/>
              <a:buChar char="●"/>
            </a:pPr>
            <a:r>
              <a:rPr lang="en-US" sz="1200" b="1" dirty="0">
                <a:latin typeface="Ubuntu" panose="020B0504030602030204" pitchFamily="34" charset="0"/>
              </a:rPr>
              <a:t>Find defects in the test item prior to its release for use.</a:t>
            </a:r>
          </a:p>
          <a:p>
            <a:pPr marL="457200" lvl="0" indent="-317500" algn="l" rtl="0">
              <a:spcBef>
                <a:spcPts val="1600"/>
              </a:spcBef>
              <a:spcAft>
                <a:spcPts val="0"/>
              </a:spcAft>
              <a:buSzPts val="1400"/>
              <a:buChar char="●"/>
            </a:pPr>
            <a:r>
              <a:rPr lang="en-US" sz="1200" b="1" dirty="0">
                <a:latin typeface="Ubuntu" panose="020B0504030602030204" pitchFamily="34" charset="0"/>
              </a:rPr>
              <a:t>Mitigate the risks to the stakeholders of poor product quality.</a:t>
            </a:r>
          </a:p>
          <a:p>
            <a:pPr marL="457200" lvl="0" indent="-317500" algn="l" rtl="0">
              <a:spcBef>
                <a:spcPts val="1600"/>
              </a:spcBef>
              <a:spcAft>
                <a:spcPts val="0"/>
              </a:spcAft>
              <a:buSzPts val="1400"/>
              <a:buChar char="●"/>
            </a:pPr>
            <a:endParaRPr lang="en-US" sz="1200" b="1" dirty="0">
              <a:latin typeface="Ubuntu" panose="020B0504030602030204" pitchFamily="34" charset="0"/>
            </a:endParaRPr>
          </a:p>
          <a:p>
            <a:pPr marL="139700" lvl="0" indent="0" algn="just" rtl="0">
              <a:spcBef>
                <a:spcPts val="1600"/>
              </a:spcBef>
              <a:spcAft>
                <a:spcPts val="0"/>
              </a:spcAft>
              <a:buSzPts val="1400"/>
            </a:pPr>
            <a:r>
              <a:rPr lang="en-US" sz="1100" b="1" dirty="0">
                <a:latin typeface="Ubuntu" panose="020B0504030602030204" pitchFamily="34" charset="0"/>
              </a:rPr>
              <a:t>The provided information serves multiple purposes such as enhancing the quality of test items by eliminating defects, aiding management decisions by offering insight into quality and risk factors, and identifying organizational processes that permit defects to surface or go unnoticed so they can be modified.</a:t>
            </a:r>
          </a:p>
          <a:p>
            <a:pPr marL="0" lvl="0" indent="0" algn="just" rtl="0">
              <a:spcBef>
                <a:spcPts val="0"/>
              </a:spcBef>
              <a:spcAft>
                <a:spcPts val="0"/>
              </a:spcAft>
              <a:buClr>
                <a:schemeClr val="hlink"/>
              </a:buClr>
              <a:buSzPts val="1100"/>
              <a:buFont typeface="Arial"/>
              <a:buNone/>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3627936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45971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Ubuntu" panose="020B0504030602030204" pitchFamily="34" charset="0"/>
              </a:rPr>
              <a:t>T</a:t>
            </a:r>
            <a:r>
              <a:rPr lang="en" b="1" dirty="0">
                <a:solidFill>
                  <a:schemeClr val="tx2"/>
                </a:solidFill>
                <a:latin typeface="Ubuntu" panose="020B0504030602030204" pitchFamily="34" charset="0"/>
              </a:rPr>
              <a:t>he cluase 5-1 from 29119-1:2013</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298688" y="1411016"/>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I</a:t>
            </a:r>
            <a:r>
              <a:rPr lang="en" sz="4000" dirty="0"/>
              <a:t>ntroduction to </a:t>
            </a:r>
            <a:r>
              <a:rPr lang="en" sz="4000" dirty="0">
                <a:solidFill>
                  <a:schemeClr val="tx2"/>
                </a:solidFill>
              </a:rPr>
              <a:t>software testing</a:t>
            </a:r>
            <a:endParaRPr sz="38300" dirty="0">
              <a:solidFill>
                <a:schemeClr val="tx2"/>
              </a:solidFill>
            </a:endParaRPr>
          </a:p>
        </p:txBody>
      </p:sp>
      <p:grpSp>
        <p:nvGrpSpPr>
          <p:cNvPr id="400" name="Google Shape;400;p37"/>
          <p:cNvGrpSpPr/>
          <p:nvPr/>
        </p:nvGrpSpPr>
        <p:grpSpPr>
          <a:xfrm>
            <a:off x="1287513" y="1797986"/>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14017" y="2393176"/>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789590974"/>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1748</Words>
  <Application>Microsoft Office PowerPoint</Application>
  <PresentationFormat>On-screen Show (16:9)</PresentationFormat>
  <Paragraphs>304</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Anaheim</vt:lpstr>
      <vt:lpstr>Arial</vt:lpstr>
      <vt:lpstr>Arimo</vt:lpstr>
      <vt:lpstr>Bebas Neue</vt:lpstr>
      <vt:lpstr>Roboto Condensed Light</vt:lpstr>
      <vt:lpstr>Ubuntu</vt:lpstr>
      <vt:lpstr>Data Analysis for Business by Slidesgo</vt:lpstr>
      <vt:lpstr>             ieee 29119-1 test concepts</vt:lpstr>
      <vt:lpstr>What is iso/ieC/IEEE 29119 about?</vt:lpstr>
      <vt:lpstr>PowerPoint Presentation</vt:lpstr>
      <vt:lpstr>Iso/iec/ieee 29119-1:2013</vt:lpstr>
      <vt:lpstr>Iso/iec/ieee 29119-1:2013</vt:lpstr>
      <vt:lpstr>why Software testing is necessary?</vt:lpstr>
      <vt:lpstr>Software testing is necessary because:</vt:lpstr>
      <vt:lpstr>The primary goals of testing</vt:lpstr>
      <vt:lpstr>Introduction to software testing</vt:lpstr>
      <vt:lpstr>Software testing</vt:lpstr>
      <vt:lpstr>Software testing mission</vt:lpstr>
      <vt:lpstr>Test considerations include:</vt:lpstr>
      <vt:lpstr>Test considerations include:</vt:lpstr>
      <vt:lpstr>Test considerations include:</vt:lpstr>
      <vt:lpstr>                         testing In verification and validation</vt:lpstr>
      <vt:lpstr>Exhaustive testing </vt:lpstr>
      <vt:lpstr>Testing as a heuristic </vt:lpstr>
      <vt:lpstr>software testing in  an organization and project context</vt:lpstr>
      <vt:lpstr>PowerPoint Presentation</vt:lpstr>
      <vt:lpstr>PowerPoint Presentation</vt:lpstr>
      <vt:lpstr>The Test Process</vt:lpstr>
      <vt:lpstr>PowerPoint Presentation</vt:lpstr>
      <vt:lpstr>PowerPoint Presentation</vt:lpstr>
      <vt:lpstr>Generic Testing processes in the software life cycle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29119-1 test concepts</dc:title>
  <dc:creator>Ali Hassani</dc:creator>
  <cp:lastModifiedBy>Ali Hassani</cp:lastModifiedBy>
  <cp:revision>26</cp:revision>
  <dcterms:modified xsi:type="dcterms:W3CDTF">2023-05-09T14:28:27Z</dcterms:modified>
</cp:coreProperties>
</file>