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Ubuntu"/>
      <p:regular r:id="rId60"/>
      <p:bold r:id="rId61"/>
      <p:italic r:id="rId62"/>
      <p:boldItalic r:id="rId63"/>
    </p:embeddedFont>
    <p:embeddedFont>
      <p:font typeface="Arimo"/>
      <p:regular r:id="rId64"/>
      <p:bold r:id="rId65"/>
      <p:italic r:id="rId66"/>
      <p:boldItalic r:id="rId67"/>
    </p:embeddedFont>
    <p:embeddedFont>
      <p:font typeface="Bebas Neue"/>
      <p:regular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Ubuntu-italic.fntdata"/><Relationship Id="rId61" Type="http://schemas.openxmlformats.org/officeDocument/2006/relationships/font" Target="fonts/Ubuntu-bold.fntdata"/><Relationship Id="rId20" Type="http://schemas.openxmlformats.org/officeDocument/2006/relationships/slide" Target="slides/slide16.xml"/><Relationship Id="rId64" Type="http://schemas.openxmlformats.org/officeDocument/2006/relationships/font" Target="fonts/Arimo-regular.fntdata"/><Relationship Id="rId63" Type="http://schemas.openxmlformats.org/officeDocument/2006/relationships/font" Target="fonts/Ubuntu-boldItalic.fntdata"/><Relationship Id="rId22" Type="http://schemas.openxmlformats.org/officeDocument/2006/relationships/slide" Target="slides/slide18.xml"/><Relationship Id="rId66" Type="http://schemas.openxmlformats.org/officeDocument/2006/relationships/font" Target="fonts/Arimo-italic.fntdata"/><Relationship Id="rId21" Type="http://schemas.openxmlformats.org/officeDocument/2006/relationships/slide" Target="slides/slide17.xml"/><Relationship Id="rId65" Type="http://schemas.openxmlformats.org/officeDocument/2006/relationships/font" Target="fonts/Arimo-bold.fntdata"/><Relationship Id="rId24" Type="http://schemas.openxmlformats.org/officeDocument/2006/relationships/slide" Target="slides/slide20.xml"/><Relationship Id="rId68" Type="http://schemas.openxmlformats.org/officeDocument/2006/relationships/font" Target="fonts/BebasNeue-regular.fntdata"/><Relationship Id="rId23" Type="http://schemas.openxmlformats.org/officeDocument/2006/relationships/slide" Target="slides/slide19.xml"/><Relationship Id="rId67" Type="http://schemas.openxmlformats.org/officeDocument/2006/relationships/font" Target="fonts/Arimo-boldItalic.fntdata"/><Relationship Id="rId60" Type="http://schemas.openxmlformats.org/officeDocument/2006/relationships/font" Target="fonts/Ubuntu-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6" name="Google Shape;10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4" name="Google Shape;12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6" name="Google Shape;13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7" name="Google Shape;13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4" name="Google Shape;14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4" name="Google Shape;15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1" name="Google Shape;16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241ca626b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241ca626b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41ca626bf6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41ca626bf6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41ca626bf6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241ca626bf6_2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241ca626bf6_2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241ca626bf6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41ca626bf6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41ca626bf6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241ca626bf6_2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241ca626bf6_2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41ca626bf6_2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241ca626bf6_2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41ca626bf6_2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241ca626bf6_2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241ca626bf6_2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241ca626bf6_2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241ca626bf6_2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241ca626bf6_2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241ca626bf6_2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241ca626bf6_2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241ca626bf6_2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241ca626bf6_2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241ca626bf6_2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241ca626bf6_2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41ca626bf6_2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241ca626bf6_2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241ca626bf6_2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241ca626bf6_2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241ca626bf6_2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241ca626bf6_2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241ca626bf6_2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241ca626bf6_2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241ca626bf6_2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241ca626bf6_2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241ca626bf6_2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g241ca626bf6_2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g241ca626bf6_2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2" name="Google Shape;2302;g241ca626bf6_2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241ca626bf6_2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241ca626bf6_2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g241ca626bf6_2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0" name="Google Shape;2360;g241ca626bf6_2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241ca626bf6_2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5" name="Google Shape;2395;g241ca626bf6_2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2" name="Shape 2442"/>
        <p:cNvGrpSpPr/>
        <p:nvPr/>
      </p:nvGrpSpPr>
      <p:grpSpPr>
        <a:xfrm>
          <a:off x="0" y="0"/>
          <a:ext cx="0" cy="0"/>
          <a:chOff x="0" y="0"/>
          <a:chExt cx="0" cy="0"/>
        </a:xfrm>
      </p:grpSpPr>
      <p:sp>
        <p:nvSpPr>
          <p:cNvPr id="2443" name="Google Shape;2443;g241ca626bf6_2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4" name="Google Shape;2444;g241ca626bf6_2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241ca626bf6_2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241ca626bf6_2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241ca626bf6_2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241ca626bf6_2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9" name="Shape 2559"/>
        <p:cNvGrpSpPr/>
        <p:nvPr/>
      </p:nvGrpSpPr>
      <p:grpSpPr>
        <a:xfrm>
          <a:off x="0" y="0"/>
          <a:ext cx="0" cy="0"/>
          <a:chOff x="0" y="0"/>
          <a:chExt cx="0" cy="0"/>
        </a:xfrm>
      </p:grpSpPr>
      <p:sp>
        <p:nvSpPr>
          <p:cNvPr id="2560" name="Google Shape;2560;g241ca626bf6_2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1" name="Google Shape;2561;g241ca626bf6_2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1" name="Shape 2591"/>
        <p:cNvGrpSpPr/>
        <p:nvPr/>
      </p:nvGrpSpPr>
      <p:grpSpPr>
        <a:xfrm>
          <a:off x="0" y="0"/>
          <a:ext cx="0" cy="0"/>
          <a:chOff x="0" y="0"/>
          <a:chExt cx="0" cy="0"/>
        </a:xfrm>
      </p:grpSpPr>
      <p:sp>
        <p:nvSpPr>
          <p:cNvPr id="2592" name="Google Shape;2592;g241ca626bf6_2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3" name="Google Shape;2593;g241ca626bf6_2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g241ca626bf6_2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3" name="Google Shape;2633;g241ca626bf6_2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6800">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6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62" name="Shape 62"/>
        <p:cNvGrpSpPr/>
        <p:nvPr/>
      </p:nvGrpSpPr>
      <p:grpSpPr>
        <a:xfrm>
          <a:off x="0" y="0"/>
          <a:ext cx="0" cy="0"/>
          <a:chOff x="0" y="0"/>
          <a:chExt cx="0" cy="0"/>
        </a:xfrm>
      </p:grpSpPr>
      <p:cxnSp>
        <p:nvCxnSpPr>
          <p:cNvPr id="63" name="Google Shape;63;p1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64" name="Google Shape;64;p1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grpSp>
        <p:nvGrpSpPr>
          <p:cNvPr id="65" name="Google Shape;65;p12"/>
          <p:cNvGrpSpPr/>
          <p:nvPr/>
        </p:nvGrpSpPr>
        <p:grpSpPr>
          <a:xfrm>
            <a:off x="706060" y="1236002"/>
            <a:ext cx="695830" cy="243805"/>
            <a:chOff x="2271950" y="2722775"/>
            <a:chExt cx="575875" cy="201775"/>
          </a:xfrm>
        </p:grpSpPr>
        <p:sp>
          <p:nvSpPr>
            <p:cNvPr id="66" name="Google Shape;66;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2"/>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12"/>
          <p:cNvGrpSpPr/>
          <p:nvPr/>
        </p:nvGrpSpPr>
        <p:grpSpPr>
          <a:xfrm>
            <a:off x="1401907" y="689254"/>
            <a:ext cx="953591" cy="334099"/>
            <a:chOff x="2271950" y="2722775"/>
            <a:chExt cx="575875" cy="201775"/>
          </a:xfrm>
        </p:grpSpPr>
        <p:sp>
          <p:nvSpPr>
            <p:cNvPr id="74" name="Google Shape;74;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2"/>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idx="1" type="subTitle"/>
          </p:nvPr>
        </p:nvSpPr>
        <p:spPr>
          <a:xfrm>
            <a:off x="714300" y="1259225"/>
            <a:ext cx="7715400" cy="33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200"/>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sz="1200"/>
            </a:lvl2pPr>
            <a:lvl3pPr lvl="2" algn="l">
              <a:lnSpc>
                <a:spcPct val="100000"/>
              </a:lnSpc>
              <a:spcBef>
                <a:spcPts val="0"/>
              </a:spcBef>
              <a:spcAft>
                <a:spcPts val="0"/>
              </a:spcAft>
              <a:buClr>
                <a:srgbClr val="434343"/>
              </a:buClr>
              <a:buSzPts val="1200"/>
              <a:buFont typeface="Roboto Condensed Light"/>
              <a:buAutoNum type="romanLcPeriod"/>
              <a:defRPr sz="1200"/>
            </a:lvl3pPr>
            <a:lvl4pPr lvl="3" algn="l">
              <a:lnSpc>
                <a:spcPct val="100000"/>
              </a:lnSpc>
              <a:spcBef>
                <a:spcPts val="0"/>
              </a:spcBef>
              <a:spcAft>
                <a:spcPts val="0"/>
              </a:spcAft>
              <a:buClr>
                <a:srgbClr val="434343"/>
              </a:buClr>
              <a:buSzPts val="1200"/>
              <a:buFont typeface="Roboto Condensed Light"/>
              <a:buAutoNum type="arabicPeriod"/>
              <a:defRPr sz="1200"/>
            </a:lvl4pPr>
            <a:lvl5pPr lvl="4" algn="l">
              <a:lnSpc>
                <a:spcPct val="100000"/>
              </a:lnSpc>
              <a:spcBef>
                <a:spcPts val="0"/>
              </a:spcBef>
              <a:spcAft>
                <a:spcPts val="0"/>
              </a:spcAft>
              <a:buClr>
                <a:srgbClr val="434343"/>
              </a:buClr>
              <a:buSzPts val="1200"/>
              <a:buFont typeface="Roboto Condensed Light"/>
              <a:buAutoNum type="alphaLcPeriod"/>
              <a:defRPr sz="1200"/>
            </a:lvl5pPr>
            <a:lvl6pPr lvl="5" algn="l">
              <a:lnSpc>
                <a:spcPct val="100000"/>
              </a:lnSpc>
              <a:spcBef>
                <a:spcPts val="0"/>
              </a:spcBef>
              <a:spcAft>
                <a:spcPts val="0"/>
              </a:spcAft>
              <a:buClr>
                <a:srgbClr val="434343"/>
              </a:buClr>
              <a:buSzPts val="1200"/>
              <a:buFont typeface="Roboto Condensed Light"/>
              <a:buAutoNum type="romanLcPeriod"/>
              <a:defRPr sz="1200"/>
            </a:lvl6pPr>
            <a:lvl7pPr lvl="6" algn="l">
              <a:lnSpc>
                <a:spcPct val="100000"/>
              </a:lnSpc>
              <a:spcBef>
                <a:spcPts val="0"/>
              </a:spcBef>
              <a:spcAft>
                <a:spcPts val="0"/>
              </a:spcAft>
              <a:buClr>
                <a:srgbClr val="434343"/>
              </a:buClr>
              <a:buSzPts val="1200"/>
              <a:buFont typeface="Roboto Condensed Light"/>
              <a:buAutoNum type="arabicPeriod"/>
              <a:defRPr sz="1200"/>
            </a:lvl7pPr>
            <a:lvl8pPr lvl="7" algn="l">
              <a:lnSpc>
                <a:spcPct val="100000"/>
              </a:lnSpc>
              <a:spcBef>
                <a:spcPts val="0"/>
              </a:spcBef>
              <a:spcAft>
                <a:spcPts val="0"/>
              </a:spcAft>
              <a:buClr>
                <a:srgbClr val="434343"/>
              </a:buClr>
              <a:buSzPts val="1200"/>
              <a:buFont typeface="Roboto Condensed Light"/>
              <a:buAutoNum type="alphaLcPeriod"/>
              <a:defRPr sz="1200"/>
            </a:lvl8pPr>
            <a:lvl9pPr lvl="8"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5" name="Google Shape;15;p3"/>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6" name="Google Shape;16;p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7" name="Google Shape;17;p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 name="Shape 18"/>
        <p:cNvGrpSpPr/>
        <p:nvPr/>
      </p:nvGrpSpPr>
      <p:grpSpPr>
        <a:xfrm>
          <a:off x="0" y="0"/>
          <a:ext cx="0" cy="0"/>
          <a:chOff x="0" y="0"/>
          <a:chExt cx="0" cy="0"/>
        </a:xfrm>
      </p:grpSpPr>
      <p:sp>
        <p:nvSpPr>
          <p:cNvPr id="19" name="Google Shape;19;p4"/>
          <p:cNvSpPr txBox="1"/>
          <p:nvPr>
            <p:ph hasCustomPrompt="1" type="title"/>
          </p:nvPr>
        </p:nvSpPr>
        <p:spPr>
          <a:xfrm>
            <a:off x="3293750" y="1495425"/>
            <a:ext cx="3764400" cy="101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20" name="Google Shape;20;p4"/>
          <p:cNvSpPr txBox="1"/>
          <p:nvPr>
            <p:ph idx="1" type="subTitle"/>
          </p:nvPr>
        </p:nvSpPr>
        <p:spPr>
          <a:xfrm>
            <a:off x="1933650" y="3189775"/>
            <a:ext cx="5153100" cy="2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21" name="Google Shape;21;p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2" name="Google Shape;22;p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23" name="Shape 23"/>
        <p:cNvGrpSpPr/>
        <p:nvPr/>
      </p:nvGrpSpPr>
      <p:grpSpPr>
        <a:xfrm>
          <a:off x="0" y="0"/>
          <a:ext cx="0" cy="0"/>
          <a:chOff x="0" y="0"/>
          <a:chExt cx="0" cy="0"/>
        </a:xfrm>
      </p:grpSpPr>
      <p:sp>
        <p:nvSpPr>
          <p:cNvPr id="24" name="Google Shape;24;p5"/>
          <p:cNvSpPr txBox="1"/>
          <p:nvPr>
            <p:ph idx="1" type="subTitle"/>
          </p:nvPr>
        </p:nvSpPr>
        <p:spPr>
          <a:xfrm>
            <a:off x="714300" y="1259225"/>
            <a:ext cx="5386200" cy="245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400"/>
              <a:buChar char="●"/>
              <a:defRPr sz="1400"/>
            </a:lvl1pPr>
            <a:lvl2pPr lvl="1" algn="l">
              <a:lnSpc>
                <a:spcPct val="100000"/>
              </a:lnSpc>
              <a:spcBef>
                <a:spcPts val="0"/>
              </a:spcBef>
              <a:spcAft>
                <a:spcPts val="0"/>
              </a:spcAft>
              <a:buClr>
                <a:srgbClr val="595959"/>
              </a:buClr>
              <a:buSzPts val="1400"/>
              <a:buFont typeface="Anaheim"/>
              <a:buChar char="○"/>
              <a:defRPr sz="1200"/>
            </a:lvl2pPr>
            <a:lvl3pPr lvl="2" algn="l">
              <a:lnSpc>
                <a:spcPct val="100000"/>
              </a:lnSpc>
              <a:spcBef>
                <a:spcPts val="0"/>
              </a:spcBef>
              <a:spcAft>
                <a:spcPts val="0"/>
              </a:spcAft>
              <a:buClr>
                <a:srgbClr val="595959"/>
              </a:buClr>
              <a:buSzPts val="1400"/>
              <a:buFont typeface="Anaheim"/>
              <a:buChar char="■"/>
              <a:defRPr sz="1200"/>
            </a:lvl3pPr>
            <a:lvl4pPr lvl="3" algn="l">
              <a:lnSpc>
                <a:spcPct val="100000"/>
              </a:lnSpc>
              <a:spcBef>
                <a:spcPts val="0"/>
              </a:spcBef>
              <a:spcAft>
                <a:spcPts val="0"/>
              </a:spcAft>
              <a:buClr>
                <a:srgbClr val="595959"/>
              </a:buClr>
              <a:buSzPts val="1400"/>
              <a:buFont typeface="Anaheim"/>
              <a:buChar char="●"/>
              <a:defRPr sz="1200"/>
            </a:lvl4pPr>
            <a:lvl5pPr lvl="4" algn="l">
              <a:lnSpc>
                <a:spcPct val="100000"/>
              </a:lnSpc>
              <a:spcBef>
                <a:spcPts val="0"/>
              </a:spcBef>
              <a:spcAft>
                <a:spcPts val="0"/>
              </a:spcAft>
              <a:buClr>
                <a:srgbClr val="595959"/>
              </a:buClr>
              <a:buSzPts val="1400"/>
              <a:buFont typeface="Anaheim"/>
              <a:buChar char="○"/>
              <a:defRPr sz="1200"/>
            </a:lvl5pPr>
            <a:lvl6pPr lvl="5" algn="l">
              <a:lnSpc>
                <a:spcPct val="100000"/>
              </a:lnSpc>
              <a:spcBef>
                <a:spcPts val="0"/>
              </a:spcBef>
              <a:spcAft>
                <a:spcPts val="0"/>
              </a:spcAft>
              <a:buClr>
                <a:srgbClr val="595959"/>
              </a:buClr>
              <a:buSzPts val="1400"/>
              <a:buFont typeface="Anaheim"/>
              <a:buChar char="■"/>
              <a:defRPr sz="1200"/>
            </a:lvl6pPr>
            <a:lvl7pPr lvl="6" algn="l">
              <a:lnSpc>
                <a:spcPct val="100000"/>
              </a:lnSpc>
              <a:spcBef>
                <a:spcPts val="0"/>
              </a:spcBef>
              <a:spcAft>
                <a:spcPts val="0"/>
              </a:spcAft>
              <a:buClr>
                <a:srgbClr val="595959"/>
              </a:buClr>
              <a:buSzPts val="1400"/>
              <a:buFont typeface="Anaheim"/>
              <a:buChar char="●"/>
              <a:defRPr sz="1200"/>
            </a:lvl7pPr>
            <a:lvl8pPr lvl="7" algn="l">
              <a:lnSpc>
                <a:spcPct val="100000"/>
              </a:lnSpc>
              <a:spcBef>
                <a:spcPts val="0"/>
              </a:spcBef>
              <a:spcAft>
                <a:spcPts val="0"/>
              </a:spcAft>
              <a:buClr>
                <a:srgbClr val="595959"/>
              </a:buClr>
              <a:buSzPts val="1400"/>
              <a:buFont typeface="Anaheim"/>
              <a:buChar char="○"/>
              <a:defRPr sz="1200"/>
            </a:lvl8pPr>
            <a:lvl9pPr lvl="8" algn="l">
              <a:lnSpc>
                <a:spcPct val="100000"/>
              </a:lnSpc>
              <a:spcBef>
                <a:spcPts val="0"/>
              </a:spcBef>
              <a:spcAft>
                <a:spcPts val="0"/>
              </a:spcAft>
              <a:buClr>
                <a:srgbClr val="595959"/>
              </a:buClr>
              <a:buSzPts val="1400"/>
              <a:buFont typeface="Anaheim"/>
              <a:buChar char="■"/>
              <a:defRPr sz="1200"/>
            </a:lvl9pPr>
          </a:lstStyle>
          <a:p/>
        </p:txBody>
      </p:sp>
      <p:sp>
        <p:nvSpPr>
          <p:cNvPr id="25" name="Google Shape;25;p5"/>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26" name="Google Shape;26;p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7" name="Google Shape;27;p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28" name="Shape 28"/>
        <p:cNvGrpSpPr/>
        <p:nvPr/>
      </p:nvGrpSpPr>
      <p:grpSpPr>
        <a:xfrm>
          <a:off x="0" y="0"/>
          <a:ext cx="0" cy="0"/>
          <a:chOff x="0" y="0"/>
          <a:chExt cx="0" cy="0"/>
        </a:xfrm>
      </p:grpSpPr>
      <p:sp>
        <p:nvSpPr>
          <p:cNvPr id="29" name="Google Shape;29;p6"/>
          <p:cNvSpPr txBox="1"/>
          <p:nvPr>
            <p:ph idx="1" type="subTitle"/>
          </p:nvPr>
        </p:nvSpPr>
        <p:spPr>
          <a:xfrm>
            <a:off x="3024150" y="2831188"/>
            <a:ext cx="3095700" cy="87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6"/>
          <p:cNvSpPr txBox="1"/>
          <p:nvPr>
            <p:ph type="title"/>
          </p:nvPr>
        </p:nvSpPr>
        <p:spPr>
          <a:xfrm>
            <a:off x="3024150" y="1440213"/>
            <a:ext cx="3095700" cy="12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10700"/>
            </a:lvl1pPr>
            <a:lvl2pPr lvl="1" algn="ctr">
              <a:lnSpc>
                <a:spcPct val="100000"/>
              </a:lnSpc>
              <a:spcBef>
                <a:spcPts val="0"/>
              </a:spcBef>
              <a:spcAft>
                <a:spcPts val="0"/>
              </a:spcAft>
              <a:buSzPts val="3900"/>
              <a:buNone/>
              <a:defRPr/>
            </a:lvl2pPr>
            <a:lvl3pPr lvl="2" algn="ctr">
              <a:lnSpc>
                <a:spcPct val="100000"/>
              </a:lnSpc>
              <a:spcBef>
                <a:spcPts val="0"/>
              </a:spcBef>
              <a:spcAft>
                <a:spcPts val="0"/>
              </a:spcAft>
              <a:buSzPts val="3900"/>
              <a:buNone/>
              <a:defRPr/>
            </a:lvl3pPr>
            <a:lvl4pPr lvl="3" algn="ctr">
              <a:lnSpc>
                <a:spcPct val="100000"/>
              </a:lnSpc>
              <a:spcBef>
                <a:spcPts val="0"/>
              </a:spcBef>
              <a:spcAft>
                <a:spcPts val="0"/>
              </a:spcAft>
              <a:buSzPts val="3900"/>
              <a:buNone/>
              <a:defRPr/>
            </a:lvl4pPr>
            <a:lvl5pPr lvl="4" algn="ctr">
              <a:lnSpc>
                <a:spcPct val="100000"/>
              </a:lnSpc>
              <a:spcBef>
                <a:spcPts val="0"/>
              </a:spcBef>
              <a:spcAft>
                <a:spcPts val="0"/>
              </a:spcAft>
              <a:buSzPts val="3900"/>
              <a:buNone/>
              <a:defRPr/>
            </a:lvl5pPr>
            <a:lvl6pPr lvl="5" algn="ctr">
              <a:lnSpc>
                <a:spcPct val="100000"/>
              </a:lnSpc>
              <a:spcBef>
                <a:spcPts val="0"/>
              </a:spcBef>
              <a:spcAft>
                <a:spcPts val="0"/>
              </a:spcAft>
              <a:buSzPts val="3900"/>
              <a:buNone/>
              <a:defRPr/>
            </a:lvl6pPr>
            <a:lvl7pPr lvl="6" algn="ctr">
              <a:lnSpc>
                <a:spcPct val="100000"/>
              </a:lnSpc>
              <a:spcBef>
                <a:spcPts val="0"/>
              </a:spcBef>
              <a:spcAft>
                <a:spcPts val="0"/>
              </a:spcAft>
              <a:buSzPts val="3900"/>
              <a:buNone/>
              <a:defRPr/>
            </a:lvl7pPr>
            <a:lvl8pPr lvl="7" algn="ctr">
              <a:lnSpc>
                <a:spcPct val="100000"/>
              </a:lnSpc>
              <a:spcBef>
                <a:spcPts val="0"/>
              </a:spcBef>
              <a:spcAft>
                <a:spcPts val="0"/>
              </a:spcAft>
              <a:buSzPts val="3900"/>
              <a:buNone/>
              <a:defRPr/>
            </a:lvl8pPr>
            <a:lvl9pPr lvl="8" algn="ctr">
              <a:lnSpc>
                <a:spcPct val="100000"/>
              </a:lnSpc>
              <a:spcBef>
                <a:spcPts val="0"/>
              </a:spcBef>
              <a:spcAft>
                <a:spcPts val="0"/>
              </a:spcAft>
              <a:buSzPts val="3900"/>
              <a:buNone/>
              <a:defRPr/>
            </a:lvl9pPr>
          </a:lstStyle>
          <a:p/>
        </p:txBody>
      </p:sp>
      <p:cxnSp>
        <p:nvCxnSpPr>
          <p:cNvPr id="31" name="Google Shape;31;p6"/>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cxnSp>
        <p:nvCxnSpPr>
          <p:cNvPr id="32" name="Google Shape;32;p6"/>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 name="Shape 33"/>
        <p:cNvGrpSpPr/>
        <p:nvPr/>
      </p:nvGrpSpPr>
      <p:grpSpPr>
        <a:xfrm>
          <a:off x="0" y="0"/>
          <a:ext cx="0" cy="0"/>
          <a:chOff x="0" y="0"/>
          <a:chExt cx="0" cy="0"/>
        </a:xfrm>
      </p:grpSpPr>
      <p:sp>
        <p:nvSpPr>
          <p:cNvPr id="34" name="Google Shape;34;p7"/>
          <p:cNvSpPr txBox="1"/>
          <p:nvPr>
            <p:ph type="title"/>
          </p:nvPr>
        </p:nvSpPr>
        <p:spPr>
          <a:xfrm>
            <a:off x="1641574" y="13610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7"/>
          <p:cNvSpPr txBox="1"/>
          <p:nvPr>
            <p:ph idx="1" type="subTitle"/>
          </p:nvPr>
        </p:nvSpPr>
        <p:spPr>
          <a:xfrm>
            <a:off x="16415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7" name="Google Shape;37;p7"/>
          <p:cNvSpPr txBox="1"/>
          <p:nvPr>
            <p:ph idx="3" type="title"/>
          </p:nvPr>
        </p:nvSpPr>
        <p:spPr>
          <a:xfrm>
            <a:off x="5499274" y="13610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 name="Google Shape;38;p7"/>
          <p:cNvSpPr txBox="1"/>
          <p:nvPr>
            <p:ph idx="4" type="subTitle"/>
          </p:nvPr>
        </p:nvSpPr>
        <p:spPr>
          <a:xfrm>
            <a:off x="54992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0" name="Google Shape;40;p7"/>
          <p:cNvSpPr txBox="1"/>
          <p:nvPr>
            <p:ph idx="6" type="title"/>
          </p:nvPr>
        </p:nvSpPr>
        <p:spPr>
          <a:xfrm>
            <a:off x="1641574" y="31036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 name="Google Shape;41;p7"/>
          <p:cNvSpPr txBox="1"/>
          <p:nvPr>
            <p:ph idx="7" type="subTitle"/>
          </p:nvPr>
        </p:nvSpPr>
        <p:spPr>
          <a:xfrm>
            <a:off x="16415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3" name="Google Shape;43;p7"/>
          <p:cNvSpPr txBox="1"/>
          <p:nvPr>
            <p:ph idx="9" type="title"/>
          </p:nvPr>
        </p:nvSpPr>
        <p:spPr>
          <a:xfrm>
            <a:off x="5499274" y="31036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7"/>
          <p:cNvSpPr txBox="1"/>
          <p:nvPr>
            <p:ph idx="13" type="subTitle"/>
          </p:nvPr>
        </p:nvSpPr>
        <p:spPr>
          <a:xfrm>
            <a:off x="54992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6" name="Google Shape;46;p7"/>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47" name="Google Shape;47;p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8" name="Google Shape;48;p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8"/>
          <p:cNvSpPr txBox="1"/>
          <p:nvPr>
            <p:ph type="title"/>
          </p:nvPr>
        </p:nvSpPr>
        <p:spPr>
          <a:xfrm>
            <a:off x="4384500" y="1404538"/>
            <a:ext cx="4045200" cy="76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sz="5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8"/>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2" name="Google Shape;52;p8"/>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53" name="Google Shape;53;p8"/>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9"/>
          <p:cNvSpPr txBox="1"/>
          <p:nvPr>
            <p:ph type="title"/>
          </p:nvPr>
        </p:nvSpPr>
        <p:spPr>
          <a:xfrm>
            <a:off x="2380400" y="1273525"/>
            <a:ext cx="4445400" cy="174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9"/>
          <p:cNvSpPr txBox="1"/>
          <p:nvPr>
            <p:ph idx="1" type="subTitle"/>
          </p:nvPr>
        </p:nvSpPr>
        <p:spPr>
          <a:xfrm>
            <a:off x="2431100" y="3530450"/>
            <a:ext cx="4580400" cy="3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9"/>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75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cxnSp>
        <p:nvCxnSpPr>
          <p:cNvPr id="58" name="Google Shape;58;p9"/>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59" name="Google Shape;59;p9"/>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0"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Arimo"/>
              <a:buChar char="●"/>
              <a:defRPr b="0" i="0" sz="1800" u="none" cap="none" strike="noStrike">
                <a:solidFill>
                  <a:schemeClr val="dk1"/>
                </a:solidFill>
                <a:latin typeface="Arimo"/>
                <a:ea typeface="Arimo"/>
                <a:cs typeface="Arimo"/>
                <a:sym typeface="Arimo"/>
              </a:defRPr>
            </a:lvl1pPr>
            <a:lvl2pPr indent="-317500" lvl="1" marL="914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2pPr>
            <a:lvl3pPr indent="-317500" lvl="2" marL="1371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3pPr>
            <a:lvl4pPr indent="-317500" lvl="3" marL="1828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4pPr>
            <a:lvl5pPr indent="-317500" lvl="4" marL="22860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5pPr>
            <a:lvl6pPr indent="-317500" lvl="5" marL="27432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6pPr>
            <a:lvl7pPr indent="-317500" lvl="6" marL="3200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7pPr>
            <a:lvl8pPr indent="-317500" lvl="7" marL="3657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8pPr>
            <a:lvl9pPr indent="-317500" lvl="8" marL="4114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slide" Target="/ppt/slid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slide" Target="/ppt/slid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slide" Target="/ppt/slid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slide" Target="/ppt/slid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slide" Target="/ppt/slid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slide" Target="/ppt/slid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slide" Target="/ppt/slid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slide" Target="/ppt/slid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slide" Target="/ppt/slid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slide" Target="/ppt/slid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slide" Target="/ppt/slid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slide" Target="/ppt/slid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slide" Target="/ppt/slid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slide" Target="/ppt/slid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slide" Target="/ppt/slid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slide" Target="/ppt/slid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slide" Target="/ppt/slid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slide" Target="/ppt/slides/sl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ppt/slides/sl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ppt/slid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slide" Target="/ppt/slides/slide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slide" Target="/ppt/slid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slide" Target="/ppt/slid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slide" Target="/ppt/slides/slide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slide" Target="/ppt/slid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slide" Target="/ppt/slid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slide" Target="/ppt/slid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slide" Target="/ppt/slides/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slide" Target="/ppt/slides/slide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slide" Target="/ppt/slides/sl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slide" Target="/ppt/slid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ppt/slides/slid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slide" Target="/ppt/slides/slid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slide" Target="/ppt/slides/slid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slide" Target="/ppt/slides/sl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slide" Target="/ppt/slides/slid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slide" Target="/ppt/slides/sl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slide" Target="/ppt/slides/slid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slide" Target="/ppt/slides/slid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slide" Target="/ppt/slides/slid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slide" Target="/ppt/slides/slid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type="ctrTitle"/>
          </p:nvPr>
        </p:nvSpPr>
        <p:spPr>
          <a:xfrm>
            <a:off x="652184" y="1079004"/>
            <a:ext cx="5913779" cy="219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solidFill>
                  <a:schemeClr val="accent3"/>
                </a:solidFill>
              </a:rPr>
              <a:t>             </a:t>
            </a:r>
            <a:r>
              <a:rPr lang="en">
                <a:solidFill>
                  <a:schemeClr val="lt2"/>
                </a:solidFill>
              </a:rPr>
              <a:t>ieee 29119-1</a:t>
            </a:r>
            <a:r>
              <a:rPr lang="en"/>
              <a:t> test concepts</a:t>
            </a:r>
            <a:endParaRPr/>
          </a:p>
        </p:txBody>
      </p:sp>
      <p:sp>
        <p:nvSpPr>
          <p:cNvPr id="100" name="Google Shape;100;p13"/>
          <p:cNvSpPr txBox="1"/>
          <p:nvPr>
            <p:ph idx="1" type="subTitle"/>
          </p:nvPr>
        </p:nvSpPr>
        <p:spPr>
          <a:xfrm>
            <a:off x="710257" y="3464767"/>
            <a:ext cx="3815400" cy="59972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Ali Bahadori</a:t>
            </a:r>
            <a:endParaRPr/>
          </a:p>
          <a:p>
            <a:pPr indent="0" lvl="0" marL="0" rtl="0" algn="l">
              <a:lnSpc>
                <a:spcPct val="100000"/>
              </a:lnSpc>
              <a:spcBef>
                <a:spcPts val="0"/>
              </a:spcBef>
              <a:spcAft>
                <a:spcPts val="0"/>
              </a:spcAft>
              <a:buSzPts val="1800"/>
              <a:buNone/>
            </a:pPr>
            <a:r>
              <a:rPr lang="en"/>
              <a:t>Ali Hassani SokhtehSaraei</a:t>
            </a:r>
            <a:endParaRPr/>
          </a:p>
        </p:txBody>
      </p:sp>
      <p:sp>
        <p:nvSpPr>
          <p:cNvPr id="101" name="Google Shape;101;p13"/>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779931" y="1271115"/>
            <a:ext cx="1683951" cy="59319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Iso/iec/</a:t>
            </a:r>
          </a:p>
        </p:txBody>
      </p:sp>
      <p:sp>
        <p:nvSpPr>
          <p:cNvPr id="104" name="Google Shape;104;p13"/>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13"/>
          <p:cNvGrpSpPr/>
          <p:nvPr/>
        </p:nvGrpSpPr>
        <p:grpSpPr>
          <a:xfrm>
            <a:off x="5041963" y="757530"/>
            <a:ext cx="3701909" cy="3762679"/>
            <a:chOff x="5041963" y="757530"/>
            <a:chExt cx="3701909" cy="3762679"/>
          </a:xfrm>
        </p:grpSpPr>
        <p:sp>
          <p:nvSpPr>
            <p:cNvPr id="106" name="Google Shape;106;p13"/>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13"/>
            <p:cNvGrpSpPr/>
            <p:nvPr/>
          </p:nvGrpSpPr>
          <p:grpSpPr>
            <a:xfrm>
              <a:off x="5536526" y="2174241"/>
              <a:ext cx="858975" cy="300968"/>
              <a:chOff x="2271950" y="2722775"/>
              <a:chExt cx="575875" cy="201775"/>
            </a:xfrm>
          </p:grpSpPr>
          <p:sp>
            <p:nvSpPr>
              <p:cNvPr id="108" name="Google Shape;108;p1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3"/>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13"/>
            <p:cNvGrpSpPr/>
            <p:nvPr/>
          </p:nvGrpSpPr>
          <p:grpSpPr>
            <a:xfrm>
              <a:off x="6056200" y="1535350"/>
              <a:ext cx="2293204" cy="1710167"/>
              <a:chOff x="1062800" y="1986296"/>
              <a:chExt cx="2169540" cy="1617945"/>
            </a:xfrm>
          </p:grpSpPr>
          <p:sp>
            <p:nvSpPr>
              <p:cNvPr id="116" name="Google Shape;116;p13"/>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3"/>
            <p:cNvGrpSpPr/>
            <p:nvPr/>
          </p:nvGrpSpPr>
          <p:grpSpPr>
            <a:xfrm>
              <a:off x="7524694" y="2964516"/>
              <a:ext cx="953591" cy="334099"/>
              <a:chOff x="2271950" y="2722775"/>
              <a:chExt cx="575875" cy="201775"/>
            </a:xfrm>
          </p:grpSpPr>
          <p:sp>
            <p:nvSpPr>
              <p:cNvPr id="131" name="Google Shape;131;p1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13"/>
            <p:cNvGrpSpPr/>
            <p:nvPr/>
          </p:nvGrpSpPr>
          <p:grpSpPr>
            <a:xfrm>
              <a:off x="7653574" y="1141618"/>
              <a:ext cx="695830" cy="643530"/>
              <a:chOff x="3407216" y="1944760"/>
              <a:chExt cx="535831" cy="495480"/>
            </a:xfrm>
          </p:grpSpPr>
          <p:sp>
            <p:nvSpPr>
              <p:cNvPr id="137" name="Google Shape;137;p13"/>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3"/>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13"/>
            <p:cNvGrpSpPr/>
            <p:nvPr/>
          </p:nvGrpSpPr>
          <p:grpSpPr>
            <a:xfrm>
              <a:off x="6882694" y="2040319"/>
              <a:ext cx="1861178" cy="1904065"/>
              <a:chOff x="6882694" y="2040319"/>
              <a:chExt cx="1861178" cy="1904065"/>
            </a:xfrm>
          </p:grpSpPr>
          <p:grpSp>
            <p:nvGrpSpPr>
              <p:cNvPr id="152" name="Google Shape;152;p13"/>
              <p:cNvGrpSpPr/>
              <p:nvPr/>
            </p:nvGrpSpPr>
            <p:grpSpPr>
              <a:xfrm rot="1800000">
                <a:off x="7153488" y="2273972"/>
                <a:ext cx="1319590" cy="1436760"/>
                <a:chOff x="2956444" y="-416775"/>
                <a:chExt cx="1627918" cy="1772276"/>
              </a:xfrm>
            </p:grpSpPr>
            <p:sp>
              <p:nvSpPr>
                <p:cNvPr id="153" name="Google Shape;153;p13"/>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13"/>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8" name="Google Shape;168;p13"/>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69" name="Google Shape;169;p1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170" name="Google Shape;170;p13"/>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71" name="Google Shape;171;p13"/>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172" name="Google Shape;172;p13"/>
          <p:cNvGrpSpPr/>
          <p:nvPr/>
        </p:nvGrpSpPr>
        <p:grpSpPr>
          <a:xfrm>
            <a:off x="706033" y="312972"/>
            <a:ext cx="140222" cy="140409"/>
            <a:chOff x="2741000" y="199475"/>
            <a:chExt cx="191953" cy="192210"/>
          </a:xfrm>
        </p:grpSpPr>
        <p:sp>
          <p:nvSpPr>
            <p:cNvPr id="173" name="Google Shape;173;p1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1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2"/>
          <p:cNvSpPr txBox="1"/>
          <p:nvPr>
            <p:ph type="title"/>
          </p:nvPr>
        </p:nvSpPr>
        <p:spPr>
          <a:xfrm>
            <a:off x="4432757" y="1530972"/>
            <a:ext cx="4045200" cy="76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200"/>
              <a:buNone/>
            </a:pPr>
            <a:r>
              <a:rPr lang="en">
                <a:solidFill>
                  <a:schemeClr val="lt2"/>
                </a:solidFill>
              </a:rPr>
              <a:t>Software testing</a:t>
            </a:r>
            <a:endParaRPr>
              <a:solidFill>
                <a:schemeClr val="lt2"/>
              </a:solidFill>
            </a:endParaRPr>
          </a:p>
        </p:txBody>
      </p:sp>
      <p:sp>
        <p:nvSpPr>
          <p:cNvPr id="647" name="Google Shape;647;p22"/>
          <p:cNvSpPr txBox="1"/>
          <p:nvPr>
            <p:ph idx="1" type="subTitle"/>
          </p:nvPr>
        </p:nvSpPr>
        <p:spPr>
          <a:xfrm>
            <a:off x="4514040" y="2314562"/>
            <a:ext cx="4045200" cy="1941575"/>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Software testing aims to </a:t>
            </a:r>
            <a:r>
              <a:rPr b="1" lang="en">
                <a:solidFill>
                  <a:schemeClr val="lt2"/>
                </a:solidFill>
              </a:rPr>
              <a:t>gather information about a software product and detect defects as early as possible within cost and schedule constraints</a:t>
            </a:r>
            <a:r>
              <a:rPr lang="en"/>
              <a:t>. Various considerations such as test planning, execution, automation, and analysis must be taken into account for effective testing.</a:t>
            </a:r>
            <a:endParaRPr/>
          </a:p>
        </p:txBody>
      </p:sp>
      <p:sp>
        <p:nvSpPr>
          <p:cNvPr id="648" name="Google Shape;648;p22"/>
          <p:cNvSpPr/>
          <p:nvPr/>
        </p:nvSpPr>
        <p:spPr>
          <a:xfrm>
            <a:off x="4121731" y="169021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2"/>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2"/>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22"/>
          <p:cNvGrpSpPr/>
          <p:nvPr/>
        </p:nvGrpSpPr>
        <p:grpSpPr>
          <a:xfrm>
            <a:off x="706057" y="956975"/>
            <a:ext cx="3107245" cy="3299166"/>
            <a:chOff x="299357" y="956975"/>
            <a:chExt cx="3107245" cy="3299166"/>
          </a:xfrm>
        </p:grpSpPr>
        <p:grpSp>
          <p:nvGrpSpPr>
            <p:cNvPr id="652" name="Google Shape;652;p22"/>
            <p:cNvGrpSpPr/>
            <p:nvPr/>
          </p:nvGrpSpPr>
          <p:grpSpPr>
            <a:xfrm>
              <a:off x="2494950" y="1297100"/>
              <a:ext cx="65475" cy="397950"/>
              <a:chOff x="2551425" y="1409425"/>
              <a:chExt cx="65475" cy="397950"/>
            </a:xfrm>
          </p:grpSpPr>
          <p:sp>
            <p:nvSpPr>
              <p:cNvPr id="653" name="Google Shape;653;p22"/>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2"/>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2"/>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2"/>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2"/>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2"/>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2"/>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2"/>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2"/>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2"/>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22"/>
            <p:cNvGrpSpPr/>
            <p:nvPr/>
          </p:nvGrpSpPr>
          <p:grpSpPr>
            <a:xfrm>
              <a:off x="901100" y="956975"/>
              <a:ext cx="472550" cy="202200"/>
              <a:chOff x="1441900" y="2926313"/>
              <a:chExt cx="472550" cy="202200"/>
            </a:xfrm>
          </p:grpSpPr>
          <p:sp>
            <p:nvSpPr>
              <p:cNvPr id="664" name="Google Shape;664;p22"/>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2"/>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2"/>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2"/>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2"/>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22"/>
            <p:cNvGrpSpPr/>
            <p:nvPr/>
          </p:nvGrpSpPr>
          <p:grpSpPr>
            <a:xfrm>
              <a:off x="1280200" y="1078550"/>
              <a:ext cx="1043050" cy="1488400"/>
              <a:chOff x="910475" y="761863"/>
              <a:chExt cx="1043050" cy="1488400"/>
            </a:xfrm>
          </p:grpSpPr>
          <p:sp>
            <p:nvSpPr>
              <p:cNvPr id="670" name="Google Shape;670;p22"/>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2"/>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2"/>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2"/>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2"/>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2"/>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2"/>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2"/>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2"/>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2"/>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2"/>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22"/>
            <p:cNvGrpSpPr/>
            <p:nvPr/>
          </p:nvGrpSpPr>
          <p:grpSpPr>
            <a:xfrm>
              <a:off x="1941575" y="2024713"/>
              <a:ext cx="875600" cy="1088925"/>
              <a:chOff x="5962175" y="478150"/>
              <a:chExt cx="875600" cy="1088925"/>
            </a:xfrm>
          </p:grpSpPr>
          <p:sp>
            <p:nvSpPr>
              <p:cNvPr id="682" name="Google Shape;682;p22"/>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2"/>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2"/>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2"/>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2"/>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22"/>
            <p:cNvGrpSpPr/>
            <p:nvPr/>
          </p:nvGrpSpPr>
          <p:grpSpPr>
            <a:xfrm>
              <a:off x="807106" y="1645871"/>
              <a:ext cx="612965" cy="612965"/>
              <a:chOff x="5208200" y="980975"/>
              <a:chExt cx="440475" cy="440475"/>
            </a:xfrm>
          </p:grpSpPr>
          <p:sp>
            <p:nvSpPr>
              <p:cNvPr id="688" name="Google Shape;688;p22"/>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2"/>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0" name="Google Shape;690;p22"/>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2"/>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2"/>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2"/>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22"/>
            <p:cNvGrpSpPr/>
            <p:nvPr/>
          </p:nvGrpSpPr>
          <p:grpSpPr>
            <a:xfrm>
              <a:off x="299357" y="3264591"/>
              <a:ext cx="953591" cy="334099"/>
              <a:chOff x="2271950" y="2722775"/>
              <a:chExt cx="575875" cy="201775"/>
            </a:xfrm>
          </p:grpSpPr>
          <p:sp>
            <p:nvSpPr>
              <p:cNvPr id="695" name="Google Shape;695;p2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22"/>
            <p:cNvGrpSpPr/>
            <p:nvPr/>
          </p:nvGrpSpPr>
          <p:grpSpPr>
            <a:xfrm>
              <a:off x="2710772" y="1830439"/>
              <a:ext cx="695830" cy="243805"/>
              <a:chOff x="2271950" y="2722775"/>
              <a:chExt cx="575875" cy="201775"/>
            </a:xfrm>
          </p:grpSpPr>
          <p:sp>
            <p:nvSpPr>
              <p:cNvPr id="701" name="Google Shape;701;p2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6" name="Google Shape;706;p22"/>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2"/>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2"/>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2"/>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2"/>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2"/>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2" name="Google Shape;712;p22"/>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3" name="Google Shape;713;p22"/>
          <p:cNvCxnSpPr/>
          <p:nvPr/>
        </p:nvCxnSpPr>
        <p:spPr>
          <a:xfrm>
            <a:off x="4600575" y="2314563"/>
            <a:ext cx="3829200" cy="0"/>
          </a:xfrm>
          <a:prstGeom prst="straightConnector1">
            <a:avLst/>
          </a:prstGeom>
          <a:noFill/>
          <a:ln cap="flat" cmpd="sng" w="9525">
            <a:solidFill>
              <a:schemeClr val="dk1"/>
            </a:solidFill>
            <a:prstDash val="solid"/>
            <a:round/>
            <a:headEnd len="sm" w="sm" type="none"/>
            <a:tailEnd len="sm" w="sm" type="none"/>
          </a:ln>
        </p:spPr>
      </p:cxnSp>
      <p:sp>
        <p:nvSpPr>
          <p:cNvPr id="714" name="Google Shape;714;p2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6" name="Google Shape;716;p22"/>
          <p:cNvGrpSpPr/>
          <p:nvPr/>
        </p:nvGrpSpPr>
        <p:grpSpPr>
          <a:xfrm>
            <a:off x="706038" y="312972"/>
            <a:ext cx="140222" cy="140409"/>
            <a:chOff x="2741000" y="199475"/>
            <a:chExt cx="191953" cy="192210"/>
          </a:xfrm>
        </p:grpSpPr>
        <p:sp>
          <p:nvSpPr>
            <p:cNvPr id="717" name="Google Shape;717;p2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6" name="Google Shape;726;p2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2"/>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728" name="Google Shape;728;p22"/>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729" name="Google Shape;729;p22"/>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730" name="Google Shape;730;p22"/>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731" name="Google Shape;731;p22"/>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3"/>
          <p:cNvSpPr txBox="1"/>
          <p:nvPr>
            <p:ph idx="15" type="title"/>
          </p:nvPr>
        </p:nvSpPr>
        <p:spPr>
          <a:xfrm>
            <a:off x="795250" y="1211688"/>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solidFill>
                  <a:schemeClr val="lt2"/>
                </a:solidFill>
              </a:rPr>
              <a:t>Software testing </a:t>
            </a:r>
            <a:r>
              <a:rPr lang="en">
                <a:solidFill>
                  <a:schemeClr val="dk1"/>
                </a:solidFill>
              </a:rPr>
              <a:t>mission</a:t>
            </a:r>
            <a:endParaRPr>
              <a:solidFill>
                <a:schemeClr val="dk1"/>
              </a:solidFill>
            </a:endParaRPr>
          </a:p>
        </p:txBody>
      </p:sp>
      <p:sp>
        <p:nvSpPr>
          <p:cNvPr id="737" name="Google Shape;737;p2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9" name="Google Shape;739;p23"/>
          <p:cNvGrpSpPr/>
          <p:nvPr/>
        </p:nvGrpSpPr>
        <p:grpSpPr>
          <a:xfrm>
            <a:off x="706038" y="312972"/>
            <a:ext cx="140222" cy="140409"/>
            <a:chOff x="2741000" y="199475"/>
            <a:chExt cx="191953" cy="192210"/>
          </a:xfrm>
        </p:grpSpPr>
        <p:sp>
          <p:nvSpPr>
            <p:cNvPr id="740" name="Google Shape;740;p2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9" name="Google Shape;749;p2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3"/>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1" name="Google Shape;751;p23"/>
          <p:cNvGrpSpPr/>
          <p:nvPr/>
        </p:nvGrpSpPr>
        <p:grpSpPr>
          <a:xfrm>
            <a:off x="7671697" y="886552"/>
            <a:ext cx="695830" cy="243805"/>
            <a:chOff x="2271950" y="2722775"/>
            <a:chExt cx="575875" cy="201775"/>
          </a:xfrm>
        </p:grpSpPr>
        <p:sp>
          <p:nvSpPr>
            <p:cNvPr id="752" name="Google Shape;752;p2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23"/>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3"/>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3"/>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3"/>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3"/>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3"/>
          <p:cNvSpPr/>
          <p:nvPr/>
        </p:nvSpPr>
        <p:spPr>
          <a:xfrm rot="-1685758">
            <a:off x="498776" y="383426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3"/>
          <p:cNvSpPr/>
          <p:nvPr/>
        </p:nvSpPr>
        <p:spPr>
          <a:xfrm>
            <a:off x="3266381" y="405516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4" name="Google Shape;764;p23"/>
          <p:cNvGrpSpPr/>
          <p:nvPr/>
        </p:nvGrpSpPr>
        <p:grpSpPr>
          <a:xfrm rot="5400000">
            <a:off x="1289508" y="3903939"/>
            <a:ext cx="612965" cy="612965"/>
            <a:chOff x="5208200" y="980975"/>
            <a:chExt cx="440475" cy="440475"/>
          </a:xfrm>
        </p:grpSpPr>
        <p:sp>
          <p:nvSpPr>
            <p:cNvPr id="765" name="Google Shape;765;p2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23"/>
          <p:cNvGrpSpPr/>
          <p:nvPr/>
        </p:nvGrpSpPr>
        <p:grpSpPr>
          <a:xfrm>
            <a:off x="6066397" y="3338339"/>
            <a:ext cx="695830" cy="243805"/>
            <a:chOff x="2271950" y="2722775"/>
            <a:chExt cx="575875" cy="201775"/>
          </a:xfrm>
        </p:grpSpPr>
        <p:sp>
          <p:nvSpPr>
            <p:cNvPr id="768" name="Google Shape;768;p2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3" name="Google Shape;773;p23"/>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3"/>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3"/>
          <p:cNvSpPr/>
          <p:nvPr/>
        </p:nvSpPr>
        <p:spPr>
          <a:xfrm rot="7198898">
            <a:off x="6561473" y="1109582"/>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3"/>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3"/>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3"/>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3"/>
          <p:cNvSpPr/>
          <p:nvPr/>
        </p:nvSpPr>
        <p:spPr>
          <a:xfrm>
            <a:off x="8116751" y="364599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3"/>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3"/>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3"/>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3"/>
          <p:cNvSpPr txBox="1"/>
          <p:nvPr>
            <p:ph idx="1" type="subTitle"/>
          </p:nvPr>
        </p:nvSpPr>
        <p:spPr>
          <a:xfrm>
            <a:off x="687090" y="1863520"/>
            <a:ext cx="7715393" cy="2154996"/>
          </a:xfrm>
          <a:prstGeom prst="rect">
            <a:avLst/>
          </a:prstGeom>
          <a:noFill/>
          <a:ln>
            <a:noFill/>
          </a:ln>
        </p:spPr>
        <p:txBody>
          <a:bodyPr anchorCtr="0" anchor="t" bIns="91425" lIns="91425" spcFirstLastPara="1" rIns="91425" wrap="square" tIns="91425">
            <a:noAutofit/>
          </a:bodyPr>
          <a:lstStyle/>
          <a:p>
            <a:pPr indent="0" lvl="0" marL="139700" rtl="0" algn="just">
              <a:lnSpc>
                <a:spcPct val="100000"/>
              </a:lnSpc>
              <a:spcBef>
                <a:spcPts val="1600"/>
              </a:spcBef>
              <a:spcAft>
                <a:spcPts val="0"/>
              </a:spcAft>
              <a:buSzPts val="1400"/>
              <a:buNone/>
            </a:pPr>
            <a:r>
              <a:rPr b="1" lang="en">
                <a:latin typeface="Ubuntu"/>
                <a:ea typeface="Ubuntu"/>
                <a:cs typeface="Ubuntu"/>
                <a:sym typeface="Ubuntu"/>
              </a:rPr>
              <a:t>Software testing should focus on providing information about a software product and finding as many defects as possible, as early as possible in the development process, under given constraints of cost and schedule. </a:t>
            </a:r>
            <a:endParaRPr sz="1800"/>
          </a:p>
        </p:txBody>
      </p:sp>
      <p:sp>
        <p:nvSpPr>
          <p:cNvPr id="785" name="Google Shape;785;p23"/>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786" name="Google Shape;786;p2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787" name="Google Shape;787;p23"/>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788" name="Google Shape;788;p23"/>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789" name="Google Shape;789;p2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4"/>
          <p:cNvSpPr txBox="1"/>
          <p:nvPr>
            <p:ph idx="15" type="title"/>
          </p:nvPr>
        </p:nvSpPr>
        <p:spPr>
          <a:xfrm>
            <a:off x="795250" y="837038"/>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solidFill>
                  <a:schemeClr val="lt2"/>
                </a:solidFill>
              </a:rPr>
              <a:t>Test considerations </a:t>
            </a:r>
            <a:r>
              <a:rPr lang="en"/>
              <a:t>include:</a:t>
            </a:r>
            <a:endParaRPr>
              <a:solidFill>
                <a:schemeClr val="lt2"/>
              </a:solidFill>
            </a:endParaRPr>
          </a:p>
        </p:txBody>
      </p:sp>
      <p:sp>
        <p:nvSpPr>
          <p:cNvPr id="795" name="Google Shape;795;p2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7" name="Google Shape;797;p24"/>
          <p:cNvGrpSpPr/>
          <p:nvPr/>
        </p:nvGrpSpPr>
        <p:grpSpPr>
          <a:xfrm>
            <a:off x="706038" y="312972"/>
            <a:ext cx="140222" cy="140409"/>
            <a:chOff x="2741000" y="199475"/>
            <a:chExt cx="191953" cy="192210"/>
          </a:xfrm>
        </p:grpSpPr>
        <p:sp>
          <p:nvSpPr>
            <p:cNvPr id="798" name="Google Shape;798;p2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7" name="Google Shape;807;p2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4"/>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9" name="Google Shape;809;p24"/>
          <p:cNvGrpSpPr/>
          <p:nvPr/>
        </p:nvGrpSpPr>
        <p:grpSpPr>
          <a:xfrm>
            <a:off x="7671697" y="886552"/>
            <a:ext cx="695830" cy="243805"/>
            <a:chOff x="2271950" y="2722775"/>
            <a:chExt cx="575875" cy="201775"/>
          </a:xfrm>
        </p:grpSpPr>
        <p:sp>
          <p:nvSpPr>
            <p:cNvPr id="810" name="Google Shape;810;p2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24"/>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4"/>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4"/>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4"/>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4"/>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4"/>
          <p:cNvSpPr/>
          <p:nvPr/>
        </p:nvSpPr>
        <p:spPr>
          <a:xfrm rot="-1685758">
            <a:off x="498776" y="383426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4"/>
          <p:cNvSpPr/>
          <p:nvPr/>
        </p:nvSpPr>
        <p:spPr>
          <a:xfrm>
            <a:off x="3266381" y="405516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2" name="Google Shape;822;p24"/>
          <p:cNvGrpSpPr/>
          <p:nvPr/>
        </p:nvGrpSpPr>
        <p:grpSpPr>
          <a:xfrm rot="5400000">
            <a:off x="1289508" y="3903939"/>
            <a:ext cx="612965" cy="612965"/>
            <a:chOff x="5208200" y="980975"/>
            <a:chExt cx="440475" cy="440475"/>
          </a:xfrm>
        </p:grpSpPr>
        <p:sp>
          <p:nvSpPr>
            <p:cNvPr id="823" name="Google Shape;823;p2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24"/>
          <p:cNvGrpSpPr/>
          <p:nvPr/>
        </p:nvGrpSpPr>
        <p:grpSpPr>
          <a:xfrm>
            <a:off x="6066397" y="3338339"/>
            <a:ext cx="695830" cy="243805"/>
            <a:chOff x="2271950" y="2722775"/>
            <a:chExt cx="575875" cy="201775"/>
          </a:xfrm>
        </p:grpSpPr>
        <p:sp>
          <p:nvSpPr>
            <p:cNvPr id="826" name="Google Shape;826;p2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1" name="Google Shape;831;p24"/>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4"/>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4"/>
          <p:cNvSpPr/>
          <p:nvPr/>
        </p:nvSpPr>
        <p:spPr>
          <a:xfrm rot="7198898">
            <a:off x="6561473" y="1109582"/>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4"/>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4"/>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4"/>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4"/>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4"/>
          <p:cNvSpPr/>
          <p:nvPr/>
        </p:nvSpPr>
        <p:spPr>
          <a:xfrm>
            <a:off x="8116751" y="364599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4"/>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4"/>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4"/>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4"/>
          <p:cNvSpPr txBox="1"/>
          <p:nvPr>
            <p:ph idx="1" type="subTitle"/>
          </p:nvPr>
        </p:nvSpPr>
        <p:spPr>
          <a:xfrm>
            <a:off x="687090" y="1488869"/>
            <a:ext cx="7715393" cy="297518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Testing is a process. A process is a set of interrelated or interacting activities that transforms inputs into outputs.</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The organizational test process sets and maintains the test policies and test strategies that apply across the organization's projects and functions. </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Testing should be planned, monitored and controlled.</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Testing processes and sub-processes can be applied to any phase or level of testing or type of testing.</a:t>
            </a:r>
            <a:endParaRPr/>
          </a:p>
          <a:p>
            <a:pPr indent="-228600" lvl="0" marL="457200" rtl="0" algn="l">
              <a:lnSpc>
                <a:spcPct val="100000"/>
              </a:lnSpc>
              <a:spcBef>
                <a:spcPts val="1600"/>
              </a:spcBef>
              <a:spcAft>
                <a:spcPts val="0"/>
              </a:spcAft>
              <a:buSzPts val="1400"/>
              <a:buNone/>
            </a:pPr>
            <a:r>
              <a:t/>
            </a:r>
            <a:endParaRPr/>
          </a:p>
        </p:txBody>
      </p:sp>
      <p:sp>
        <p:nvSpPr>
          <p:cNvPr id="843" name="Google Shape;843;p24"/>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844" name="Google Shape;844;p2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845" name="Google Shape;845;p24"/>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846" name="Google Shape;846;p24"/>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847" name="Google Shape;847;p2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848" name="Google Shape;848;p24"/>
          <p:cNvSpPr txBox="1"/>
          <p:nvPr/>
        </p:nvSpPr>
        <p:spPr>
          <a:xfrm>
            <a:off x="7963158" y="4183592"/>
            <a:ext cx="5886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dk1"/>
                </a:solidFill>
                <a:latin typeface="Ubuntu"/>
                <a:ea typeface="Ubuntu"/>
                <a:cs typeface="Ubuntu"/>
                <a:sym typeface="Ubuntu"/>
              </a:rPr>
              <a:t>1/3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25"/>
          <p:cNvSpPr txBox="1"/>
          <p:nvPr>
            <p:ph idx="15" type="title"/>
          </p:nvPr>
        </p:nvSpPr>
        <p:spPr>
          <a:xfrm>
            <a:off x="795250" y="837038"/>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solidFill>
                  <a:schemeClr val="lt2"/>
                </a:solidFill>
              </a:rPr>
              <a:t>Test considerations </a:t>
            </a:r>
            <a:r>
              <a:rPr lang="en"/>
              <a:t>include:</a:t>
            </a:r>
            <a:endParaRPr>
              <a:solidFill>
                <a:schemeClr val="lt2"/>
              </a:solidFill>
            </a:endParaRPr>
          </a:p>
        </p:txBody>
      </p:sp>
      <p:sp>
        <p:nvSpPr>
          <p:cNvPr id="854" name="Google Shape;854;p2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6" name="Google Shape;856;p25"/>
          <p:cNvGrpSpPr/>
          <p:nvPr/>
        </p:nvGrpSpPr>
        <p:grpSpPr>
          <a:xfrm>
            <a:off x="706038" y="312972"/>
            <a:ext cx="140222" cy="140409"/>
            <a:chOff x="2741000" y="199475"/>
            <a:chExt cx="191953" cy="192210"/>
          </a:xfrm>
        </p:grpSpPr>
        <p:sp>
          <p:nvSpPr>
            <p:cNvPr id="857" name="Google Shape;857;p2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2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5"/>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8" name="Google Shape;868;p25"/>
          <p:cNvGrpSpPr/>
          <p:nvPr/>
        </p:nvGrpSpPr>
        <p:grpSpPr>
          <a:xfrm>
            <a:off x="7671697" y="886552"/>
            <a:ext cx="695830" cy="243805"/>
            <a:chOff x="2271950" y="2722775"/>
            <a:chExt cx="575875" cy="201775"/>
          </a:xfrm>
        </p:grpSpPr>
        <p:sp>
          <p:nvSpPr>
            <p:cNvPr id="869" name="Google Shape;869;p2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4" name="Google Shape;874;p25"/>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5"/>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5"/>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5"/>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5"/>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5"/>
          <p:cNvSpPr/>
          <p:nvPr/>
        </p:nvSpPr>
        <p:spPr>
          <a:xfrm rot="-1685758">
            <a:off x="498776" y="383426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5"/>
          <p:cNvSpPr/>
          <p:nvPr/>
        </p:nvSpPr>
        <p:spPr>
          <a:xfrm>
            <a:off x="3266381" y="405516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1" name="Google Shape;881;p25"/>
          <p:cNvGrpSpPr/>
          <p:nvPr/>
        </p:nvGrpSpPr>
        <p:grpSpPr>
          <a:xfrm rot="5400000">
            <a:off x="1289508" y="3903939"/>
            <a:ext cx="612965" cy="612965"/>
            <a:chOff x="5208200" y="980975"/>
            <a:chExt cx="440475" cy="440475"/>
          </a:xfrm>
        </p:grpSpPr>
        <p:sp>
          <p:nvSpPr>
            <p:cNvPr id="882" name="Google Shape;882;p2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25"/>
          <p:cNvGrpSpPr/>
          <p:nvPr/>
        </p:nvGrpSpPr>
        <p:grpSpPr>
          <a:xfrm>
            <a:off x="6066397" y="3338339"/>
            <a:ext cx="695830" cy="243805"/>
            <a:chOff x="2271950" y="2722775"/>
            <a:chExt cx="575875" cy="201775"/>
          </a:xfrm>
        </p:grpSpPr>
        <p:sp>
          <p:nvSpPr>
            <p:cNvPr id="885" name="Google Shape;885;p2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0" name="Google Shape;890;p25"/>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5"/>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5"/>
          <p:cNvSpPr/>
          <p:nvPr/>
        </p:nvSpPr>
        <p:spPr>
          <a:xfrm rot="7198898">
            <a:off x="6561473" y="1109582"/>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5"/>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5"/>
          <p:cNvSpPr/>
          <p:nvPr/>
        </p:nvSpPr>
        <p:spPr>
          <a:xfrm rot="-1685758">
            <a:off x="8440357" y="169704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5"/>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5"/>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5"/>
          <p:cNvSpPr/>
          <p:nvPr/>
        </p:nvSpPr>
        <p:spPr>
          <a:xfrm>
            <a:off x="8116751" y="364599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5"/>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5"/>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5"/>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5"/>
          <p:cNvSpPr txBox="1"/>
          <p:nvPr>
            <p:ph idx="1" type="subTitle"/>
          </p:nvPr>
        </p:nvSpPr>
        <p:spPr>
          <a:xfrm>
            <a:off x="568985" y="1573897"/>
            <a:ext cx="7715393" cy="297518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Font typeface="Arimo"/>
              <a:buChar char="●"/>
            </a:pPr>
            <a:r>
              <a:rPr b="1" lang="en" sz="1200">
                <a:latin typeface="Ubuntu"/>
                <a:ea typeface="Ubuntu"/>
                <a:cs typeface="Ubuntu"/>
                <a:sym typeface="Ubuntu"/>
              </a:rPr>
              <a:t>Testing entails examining a test item. </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Testing can be carried out on a product without executing the product on a computer.</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Static testing may also include the use of static analysis tools which find defects in the code or documents without the code executing.</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Dynamic testing consists of more than "just" running executable test items; it also includes both preparation activities and follow-up activities. </a:t>
            </a:r>
            <a:endParaRPr/>
          </a:p>
          <a:p>
            <a:pPr indent="0" lvl="0" marL="139700" rtl="0" algn="l">
              <a:lnSpc>
                <a:spcPct val="100000"/>
              </a:lnSpc>
              <a:spcBef>
                <a:spcPts val="1600"/>
              </a:spcBef>
              <a:spcAft>
                <a:spcPts val="0"/>
              </a:spcAft>
              <a:buSzPts val="1400"/>
              <a:buNone/>
            </a:pPr>
            <a:r>
              <a:t/>
            </a:r>
            <a:endParaRPr/>
          </a:p>
        </p:txBody>
      </p:sp>
      <p:sp>
        <p:nvSpPr>
          <p:cNvPr id="902" name="Google Shape;902;p25"/>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903" name="Google Shape;903;p2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904" name="Google Shape;904;p25"/>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905" name="Google Shape;905;p25"/>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906" name="Google Shape;906;p2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907" name="Google Shape;907;p25"/>
          <p:cNvSpPr txBox="1"/>
          <p:nvPr/>
        </p:nvSpPr>
        <p:spPr>
          <a:xfrm>
            <a:off x="7963158" y="4183592"/>
            <a:ext cx="5886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dk1"/>
                </a:solidFill>
                <a:latin typeface="Ubuntu"/>
                <a:ea typeface="Ubuntu"/>
                <a:cs typeface="Ubuntu"/>
                <a:sym typeface="Ubuntu"/>
              </a:rPr>
              <a:t>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6"/>
          <p:cNvSpPr txBox="1"/>
          <p:nvPr>
            <p:ph idx="15" type="title"/>
          </p:nvPr>
        </p:nvSpPr>
        <p:spPr>
          <a:xfrm>
            <a:off x="795250" y="837038"/>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solidFill>
                  <a:schemeClr val="lt2"/>
                </a:solidFill>
              </a:rPr>
              <a:t>Test considerations </a:t>
            </a:r>
            <a:r>
              <a:rPr lang="en"/>
              <a:t>include:</a:t>
            </a:r>
            <a:endParaRPr>
              <a:solidFill>
                <a:schemeClr val="lt2"/>
              </a:solidFill>
            </a:endParaRPr>
          </a:p>
        </p:txBody>
      </p:sp>
      <p:sp>
        <p:nvSpPr>
          <p:cNvPr id="913" name="Google Shape;913;p2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5" name="Google Shape;915;p26"/>
          <p:cNvGrpSpPr/>
          <p:nvPr/>
        </p:nvGrpSpPr>
        <p:grpSpPr>
          <a:xfrm>
            <a:off x="706038" y="312972"/>
            <a:ext cx="140222" cy="140409"/>
            <a:chOff x="2741000" y="199475"/>
            <a:chExt cx="191953" cy="192210"/>
          </a:xfrm>
        </p:grpSpPr>
        <p:sp>
          <p:nvSpPr>
            <p:cNvPr id="916" name="Google Shape;916;p2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5" name="Google Shape;925;p2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6"/>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7" name="Google Shape;927;p26"/>
          <p:cNvGrpSpPr/>
          <p:nvPr/>
        </p:nvGrpSpPr>
        <p:grpSpPr>
          <a:xfrm>
            <a:off x="7671697" y="886552"/>
            <a:ext cx="695830" cy="243805"/>
            <a:chOff x="2271950" y="2722775"/>
            <a:chExt cx="575875" cy="201775"/>
          </a:xfrm>
        </p:grpSpPr>
        <p:sp>
          <p:nvSpPr>
            <p:cNvPr id="928" name="Google Shape;928;p2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3" name="Google Shape;933;p26"/>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6"/>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6"/>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6"/>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6"/>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6"/>
          <p:cNvSpPr/>
          <p:nvPr/>
        </p:nvSpPr>
        <p:spPr>
          <a:xfrm rot="-1685758">
            <a:off x="498776" y="383426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6"/>
          <p:cNvSpPr/>
          <p:nvPr/>
        </p:nvSpPr>
        <p:spPr>
          <a:xfrm>
            <a:off x="3266381" y="405516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0" name="Google Shape;940;p26"/>
          <p:cNvGrpSpPr/>
          <p:nvPr/>
        </p:nvGrpSpPr>
        <p:grpSpPr>
          <a:xfrm rot="5400000">
            <a:off x="1289508" y="3903939"/>
            <a:ext cx="612965" cy="612965"/>
            <a:chOff x="5208200" y="980975"/>
            <a:chExt cx="440475" cy="440475"/>
          </a:xfrm>
        </p:grpSpPr>
        <p:sp>
          <p:nvSpPr>
            <p:cNvPr id="941" name="Google Shape;941;p2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p26"/>
          <p:cNvGrpSpPr/>
          <p:nvPr/>
        </p:nvGrpSpPr>
        <p:grpSpPr>
          <a:xfrm>
            <a:off x="6066397" y="3338339"/>
            <a:ext cx="695830" cy="243805"/>
            <a:chOff x="2271950" y="2722775"/>
            <a:chExt cx="575875" cy="201775"/>
          </a:xfrm>
        </p:grpSpPr>
        <p:sp>
          <p:nvSpPr>
            <p:cNvPr id="944" name="Google Shape;944;p2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9" name="Google Shape;949;p26"/>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6"/>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6"/>
          <p:cNvSpPr/>
          <p:nvPr/>
        </p:nvSpPr>
        <p:spPr>
          <a:xfrm rot="7198898">
            <a:off x="6561473" y="1109582"/>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6"/>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6"/>
          <p:cNvSpPr/>
          <p:nvPr/>
        </p:nvSpPr>
        <p:spPr>
          <a:xfrm rot="-1685758">
            <a:off x="8440357" y="169704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6"/>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6"/>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6"/>
          <p:cNvSpPr/>
          <p:nvPr/>
        </p:nvSpPr>
        <p:spPr>
          <a:xfrm>
            <a:off x="8116751" y="364599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6"/>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6"/>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6"/>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6"/>
          <p:cNvSpPr txBox="1"/>
          <p:nvPr>
            <p:ph idx="1" type="subTitle"/>
          </p:nvPr>
        </p:nvSpPr>
        <p:spPr>
          <a:xfrm>
            <a:off x="568985" y="1573897"/>
            <a:ext cx="7715393" cy="297518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Font typeface="Arimo"/>
              <a:buChar char="●"/>
            </a:pPr>
            <a:r>
              <a:rPr b="1" lang="en" sz="1200">
                <a:latin typeface="Ubuntu"/>
                <a:ea typeface="Ubuntu"/>
                <a:cs typeface="Ubuntu"/>
                <a:sym typeface="Ubuntu"/>
              </a:rPr>
              <a:t>Verification is confirmation, through the provision of objective evidence, that specified requirements have been fulfilled in a given work item. </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Validation demonstrates that the work item can be used by the users for their specific tasks. </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Testing, whether static or dynamic, should aim to provide both types of confirmation, though with the expectation that confirmation will not be immediate because of the discovery of defects. </a:t>
            </a:r>
            <a:endParaRPr/>
          </a:p>
          <a:p>
            <a:pPr indent="0" lvl="0" marL="139700" rtl="0" algn="l">
              <a:lnSpc>
                <a:spcPct val="100000"/>
              </a:lnSpc>
              <a:spcBef>
                <a:spcPts val="1600"/>
              </a:spcBef>
              <a:spcAft>
                <a:spcPts val="0"/>
              </a:spcAft>
              <a:buSzPts val="1400"/>
              <a:buNone/>
            </a:pPr>
            <a:r>
              <a:t/>
            </a:r>
            <a:endParaRPr/>
          </a:p>
        </p:txBody>
      </p:sp>
      <p:sp>
        <p:nvSpPr>
          <p:cNvPr id="961" name="Google Shape;961;p26"/>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962" name="Google Shape;962;p2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963" name="Google Shape;963;p26"/>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964" name="Google Shape;964;p26"/>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965" name="Google Shape;965;p2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966" name="Google Shape;966;p26"/>
          <p:cNvSpPr txBox="1"/>
          <p:nvPr/>
        </p:nvSpPr>
        <p:spPr>
          <a:xfrm>
            <a:off x="7963158" y="4183592"/>
            <a:ext cx="58862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dk1"/>
                </a:solidFill>
                <a:latin typeface="Ubuntu"/>
                <a:ea typeface="Ubuntu"/>
                <a:cs typeface="Ubuntu"/>
                <a:sym typeface="Ubuntu"/>
              </a:rPr>
              <a:t>3/3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27"/>
          <p:cNvSpPr txBox="1"/>
          <p:nvPr>
            <p:ph type="title"/>
          </p:nvPr>
        </p:nvSpPr>
        <p:spPr>
          <a:xfrm>
            <a:off x="737815" y="554132"/>
            <a:ext cx="7848767" cy="17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400">
                <a:solidFill>
                  <a:schemeClr val="lt2"/>
                </a:solidFill>
              </a:rPr>
              <a:t>                         testing </a:t>
            </a:r>
            <a:r>
              <a:rPr lang="en" sz="4400"/>
              <a:t>In</a:t>
            </a:r>
            <a:br>
              <a:rPr lang="en" sz="4400"/>
            </a:br>
            <a:r>
              <a:rPr lang="en" sz="4400" u="sng"/>
              <a:t>verification and validation</a:t>
            </a:r>
            <a:endParaRPr sz="4400" u="sng"/>
          </a:p>
        </p:txBody>
      </p:sp>
      <p:sp>
        <p:nvSpPr>
          <p:cNvPr id="972" name="Google Shape;972;p27"/>
          <p:cNvSpPr/>
          <p:nvPr/>
        </p:nvSpPr>
        <p:spPr>
          <a:xfrm>
            <a:off x="1447800" y="853441"/>
            <a:ext cx="1516380" cy="388620"/>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The rule of</a:t>
            </a:r>
          </a:p>
        </p:txBody>
      </p:sp>
      <p:sp>
        <p:nvSpPr>
          <p:cNvPr id="973" name="Google Shape;973;p27"/>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7"/>
          <p:cNvSpPr/>
          <p:nvPr/>
        </p:nvSpPr>
        <p:spPr>
          <a:xfrm>
            <a:off x="8010400" y="1752257"/>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7"/>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7"/>
          <p:cNvSpPr/>
          <p:nvPr/>
        </p:nvSpPr>
        <p:spPr>
          <a:xfrm>
            <a:off x="1102603" y="4075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7"/>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8" name="Google Shape;978;p27"/>
          <p:cNvGrpSpPr/>
          <p:nvPr/>
        </p:nvGrpSpPr>
        <p:grpSpPr>
          <a:xfrm>
            <a:off x="7741747" y="734402"/>
            <a:ext cx="695830" cy="243805"/>
            <a:chOff x="2271950" y="2722775"/>
            <a:chExt cx="575875" cy="201775"/>
          </a:xfrm>
        </p:grpSpPr>
        <p:sp>
          <p:nvSpPr>
            <p:cNvPr id="979" name="Google Shape;979;p2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4" name="Google Shape;984;p27"/>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7"/>
          <p:cNvSpPr/>
          <p:nvPr/>
        </p:nvSpPr>
        <p:spPr>
          <a:xfrm rot="7201932">
            <a:off x="535962" y="3995374"/>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7"/>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7"/>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1" name="Google Shape;991;p27"/>
          <p:cNvGrpSpPr/>
          <p:nvPr/>
        </p:nvGrpSpPr>
        <p:grpSpPr>
          <a:xfrm>
            <a:off x="706038" y="312972"/>
            <a:ext cx="140222" cy="140409"/>
            <a:chOff x="2741000" y="199475"/>
            <a:chExt cx="191953" cy="192210"/>
          </a:xfrm>
        </p:grpSpPr>
        <p:sp>
          <p:nvSpPr>
            <p:cNvPr id="992" name="Google Shape;992;p2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1" name="Google Shape;1001;p2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7"/>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7"/>
          <p:cNvSpPr/>
          <p:nvPr/>
        </p:nvSpPr>
        <p:spPr>
          <a:xfrm>
            <a:off x="8303887" y="130580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7"/>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7"/>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7"/>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007" name="Google Shape;1007;p2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008" name="Google Shape;1008;p27"/>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009" name="Google Shape;1009;p27"/>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010" name="Google Shape;1010;p2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011" name="Google Shape;1011;p27"/>
          <p:cNvSpPr txBox="1"/>
          <p:nvPr/>
        </p:nvSpPr>
        <p:spPr>
          <a:xfrm>
            <a:off x="711532" y="2185896"/>
            <a:ext cx="7730064"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It's important to note that this standard only addresses </a:t>
            </a:r>
            <a:r>
              <a:rPr b="1" i="0" lang="en" sz="1400" u="none" cap="none" strike="noStrike">
                <a:solidFill>
                  <a:schemeClr val="lt2"/>
                </a:solidFill>
                <a:latin typeface="Ubuntu"/>
                <a:ea typeface="Ubuntu"/>
                <a:cs typeface="Ubuntu"/>
                <a:sym typeface="Ubuntu"/>
              </a:rPr>
              <a:t>software testing</a:t>
            </a:r>
            <a:r>
              <a:rPr b="1" i="0" lang="en" sz="1400" u="none" cap="none" strike="noStrike">
                <a:solidFill>
                  <a:schemeClr val="dk1"/>
                </a:solidFill>
                <a:latin typeface="Ubuntu"/>
                <a:ea typeface="Ubuntu"/>
                <a:cs typeface="Ubuntu"/>
                <a:sym typeface="Ubuntu"/>
              </a:rPr>
              <a:t>, and does not cover other activities involved in verification and validation, such as V&amp;V analysis or formal methods.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endParaRPr/>
          </a:p>
        </p:txBody>
      </p:sp>
      <p:sp>
        <p:nvSpPr>
          <p:cNvPr id="1012" name="Google Shape;1012;p27"/>
          <p:cNvSpPr/>
          <p:nvPr/>
        </p:nvSpPr>
        <p:spPr>
          <a:xfrm>
            <a:off x="770591" y="790682"/>
            <a:ext cx="531031" cy="52706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7"/>
          <p:cNvSpPr txBox="1"/>
          <p:nvPr>
            <p:ph idx="2" type="title"/>
          </p:nvPr>
        </p:nvSpPr>
        <p:spPr>
          <a:xfrm>
            <a:off x="679151" y="904456"/>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01</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28"/>
          <p:cNvSpPr txBox="1"/>
          <p:nvPr>
            <p:ph type="title"/>
          </p:nvPr>
        </p:nvSpPr>
        <p:spPr>
          <a:xfrm>
            <a:off x="1418272" y="1375317"/>
            <a:ext cx="4205288" cy="48749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400">
                <a:solidFill>
                  <a:schemeClr val="dk1"/>
                </a:solidFill>
              </a:rPr>
              <a:t>Exhaustive</a:t>
            </a:r>
            <a:r>
              <a:rPr lang="en" sz="4400">
                <a:solidFill>
                  <a:schemeClr val="lt2"/>
                </a:solidFill>
              </a:rPr>
              <a:t> testing </a:t>
            </a:r>
            <a:endParaRPr sz="4400" u="sng"/>
          </a:p>
        </p:txBody>
      </p:sp>
      <p:sp>
        <p:nvSpPr>
          <p:cNvPr id="1019" name="Google Shape;1019;p28"/>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8"/>
          <p:cNvSpPr/>
          <p:nvPr/>
        </p:nvSpPr>
        <p:spPr>
          <a:xfrm>
            <a:off x="8010400" y="1752257"/>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8"/>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8"/>
          <p:cNvSpPr/>
          <p:nvPr/>
        </p:nvSpPr>
        <p:spPr>
          <a:xfrm>
            <a:off x="1102603" y="4075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8"/>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4" name="Google Shape;1024;p28"/>
          <p:cNvGrpSpPr/>
          <p:nvPr/>
        </p:nvGrpSpPr>
        <p:grpSpPr>
          <a:xfrm>
            <a:off x="7741747" y="734402"/>
            <a:ext cx="695830" cy="243805"/>
            <a:chOff x="2271950" y="2722775"/>
            <a:chExt cx="575875" cy="201775"/>
          </a:xfrm>
        </p:grpSpPr>
        <p:sp>
          <p:nvSpPr>
            <p:cNvPr id="1025" name="Google Shape;1025;p2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0" name="Google Shape;1030;p28"/>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8"/>
          <p:cNvSpPr/>
          <p:nvPr/>
        </p:nvSpPr>
        <p:spPr>
          <a:xfrm rot="7201932">
            <a:off x="535962" y="3995374"/>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8"/>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8"/>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8"/>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7" name="Google Shape;1037;p28"/>
          <p:cNvGrpSpPr/>
          <p:nvPr/>
        </p:nvGrpSpPr>
        <p:grpSpPr>
          <a:xfrm>
            <a:off x="706038" y="312972"/>
            <a:ext cx="140222" cy="140409"/>
            <a:chOff x="2741000" y="199475"/>
            <a:chExt cx="191953" cy="192210"/>
          </a:xfrm>
        </p:grpSpPr>
        <p:sp>
          <p:nvSpPr>
            <p:cNvPr id="1038" name="Google Shape;1038;p2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7" name="Google Shape;1047;p2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8"/>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8"/>
          <p:cNvSpPr/>
          <p:nvPr/>
        </p:nvSpPr>
        <p:spPr>
          <a:xfrm>
            <a:off x="8303887" y="130580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8"/>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8"/>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8"/>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053" name="Google Shape;1053;p28"/>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054" name="Google Shape;1054;p28"/>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055" name="Google Shape;1055;p28"/>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056" name="Google Shape;1056;p28"/>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057" name="Google Shape;1057;p28"/>
          <p:cNvSpPr txBox="1"/>
          <p:nvPr/>
        </p:nvSpPr>
        <p:spPr>
          <a:xfrm>
            <a:off x="711532" y="2185896"/>
            <a:ext cx="7730064"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endParaRPr/>
          </a:p>
        </p:txBody>
      </p:sp>
      <p:sp>
        <p:nvSpPr>
          <p:cNvPr id="1058" name="Google Shape;1058;p28"/>
          <p:cNvSpPr/>
          <p:nvPr/>
        </p:nvSpPr>
        <p:spPr>
          <a:xfrm>
            <a:off x="770591" y="1308842"/>
            <a:ext cx="531031" cy="52706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8"/>
          <p:cNvSpPr txBox="1"/>
          <p:nvPr>
            <p:ph idx="2" type="title"/>
          </p:nvPr>
        </p:nvSpPr>
        <p:spPr>
          <a:xfrm>
            <a:off x="679151" y="1422616"/>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02</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29"/>
          <p:cNvSpPr txBox="1"/>
          <p:nvPr>
            <p:ph type="title"/>
          </p:nvPr>
        </p:nvSpPr>
        <p:spPr>
          <a:xfrm>
            <a:off x="1418272" y="1375317"/>
            <a:ext cx="4868228" cy="48749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400">
                <a:solidFill>
                  <a:schemeClr val="lt2"/>
                </a:solidFill>
              </a:rPr>
              <a:t>Testing </a:t>
            </a:r>
            <a:r>
              <a:rPr lang="en" sz="4400">
                <a:solidFill>
                  <a:schemeClr val="dk1"/>
                </a:solidFill>
              </a:rPr>
              <a:t>as a heuristic </a:t>
            </a:r>
            <a:endParaRPr sz="4400" u="sng">
              <a:solidFill>
                <a:schemeClr val="dk1"/>
              </a:solidFill>
            </a:endParaRPr>
          </a:p>
        </p:txBody>
      </p:sp>
      <p:sp>
        <p:nvSpPr>
          <p:cNvPr id="1065" name="Google Shape;1065;p29"/>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9"/>
          <p:cNvSpPr/>
          <p:nvPr/>
        </p:nvSpPr>
        <p:spPr>
          <a:xfrm>
            <a:off x="8010400" y="1752257"/>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9"/>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9"/>
          <p:cNvSpPr/>
          <p:nvPr/>
        </p:nvSpPr>
        <p:spPr>
          <a:xfrm>
            <a:off x="1102603" y="4075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9"/>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0" name="Google Shape;1070;p29"/>
          <p:cNvGrpSpPr/>
          <p:nvPr/>
        </p:nvGrpSpPr>
        <p:grpSpPr>
          <a:xfrm>
            <a:off x="7741747" y="734402"/>
            <a:ext cx="695830" cy="243805"/>
            <a:chOff x="2271950" y="2722775"/>
            <a:chExt cx="575875" cy="201775"/>
          </a:xfrm>
        </p:grpSpPr>
        <p:sp>
          <p:nvSpPr>
            <p:cNvPr id="1071" name="Google Shape;1071;p2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6" name="Google Shape;1076;p29"/>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9"/>
          <p:cNvSpPr/>
          <p:nvPr/>
        </p:nvSpPr>
        <p:spPr>
          <a:xfrm rot="7201932">
            <a:off x="535962" y="3995374"/>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9"/>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9"/>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9"/>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3" name="Google Shape;1083;p29"/>
          <p:cNvGrpSpPr/>
          <p:nvPr/>
        </p:nvGrpSpPr>
        <p:grpSpPr>
          <a:xfrm>
            <a:off x="706038" y="312972"/>
            <a:ext cx="140222" cy="140409"/>
            <a:chOff x="2741000" y="199475"/>
            <a:chExt cx="191953" cy="192210"/>
          </a:xfrm>
        </p:grpSpPr>
        <p:sp>
          <p:nvSpPr>
            <p:cNvPr id="1084" name="Google Shape;1084;p2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3" name="Google Shape;1093;p2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9"/>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9"/>
          <p:cNvSpPr/>
          <p:nvPr/>
        </p:nvSpPr>
        <p:spPr>
          <a:xfrm>
            <a:off x="8303887" y="130580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9"/>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9"/>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9"/>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099" name="Google Shape;1099;p29"/>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100" name="Google Shape;1100;p29"/>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101" name="Google Shape;1101;p29"/>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102" name="Google Shape;1102;p29"/>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103" name="Google Shape;1103;p29"/>
          <p:cNvSpPr txBox="1"/>
          <p:nvPr/>
        </p:nvSpPr>
        <p:spPr>
          <a:xfrm>
            <a:off x="711532" y="2185896"/>
            <a:ext cx="7730064"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endParaRPr/>
          </a:p>
        </p:txBody>
      </p:sp>
      <p:sp>
        <p:nvSpPr>
          <p:cNvPr id="1104" name="Google Shape;1104;p29"/>
          <p:cNvSpPr/>
          <p:nvPr/>
        </p:nvSpPr>
        <p:spPr>
          <a:xfrm>
            <a:off x="770591" y="1308842"/>
            <a:ext cx="531031" cy="52706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9"/>
          <p:cNvSpPr txBox="1"/>
          <p:nvPr>
            <p:ph idx="2" type="title"/>
          </p:nvPr>
        </p:nvSpPr>
        <p:spPr>
          <a:xfrm>
            <a:off x="679151" y="1422616"/>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03</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0"/>
          <p:cNvSpPr txBox="1"/>
          <p:nvPr>
            <p:ph idx="1" type="subTitle"/>
          </p:nvPr>
        </p:nvSpPr>
        <p:spPr>
          <a:xfrm>
            <a:off x="3024150" y="2810233"/>
            <a:ext cx="3095700" cy="8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solidFill>
                  <a:schemeClr val="lt2"/>
                </a:solidFill>
                <a:latin typeface="Ubuntu"/>
                <a:ea typeface="Ubuntu"/>
                <a:cs typeface="Ubuntu"/>
                <a:sym typeface="Ubuntu"/>
              </a:rPr>
              <a:t>The cluase 5-2 from 29119-1:2013</a:t>
            </a:r>
            <a:endParaRPr b="1">
              <a:solidFill>
                <a:schemeClr val="lt2"/>
              </a:solidFill>
              <a:latin typeface="Ubuntu"/>
              <a:ea typeface="Ubuntu"/>
              <a:cs typeface="Ubuntu"/>
              <a:sym typeface="Ubuntu"/>
            </a:endParaRPr>
          </a:p>
        </p:txBody>
      </p:sp>
      <p:sp>
        <p:nvSpPr>
          <p:cNvPr id="1111" name="Google Shape;1111;p30"/>
          <p:cNvSpPr txBox="1"/>
          <p:nvPr>
            <p:ph type="title"/>
          </p:nvPr>
        </p:nvSpPr>
        <p:spPr>
          <a:xfrm>
            <a:off x="298688" y="1411016"/>
            <a:ext cx="8032274"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4000">
                <a:solidFill>
                  <a:schemeClr val="lt2"/>
                </a:solidFill>
              </a:rPr>
              <a:t>software testing </a:t>
            </a:r>
            <a:r>
              <a:rPr lang="en" sz="4000">
                <a:solidFill>
                  <a:schemeClr val="dk1"/>
                </a:solidFill>
              </a:rPr>
              <a:t>in</a:t>
            </a:r>
            <a:br>
              <a:rPr lang="en" sz="4000">
                <a:solidFill>
                  <a:schemeClr val="dk1"/>
                </a:solidFill>
              </a:rPr>
            </a:br>
            <a:r>
              <a:rPr lang="en" sz="4000">
                <a:solidFill>
                  <a:schemeClr val="dk1"/>
                </a:solidFill>
              </a:rPr>
              <a:t> an organization and project context</a:t>
            </a:r>
            <a:endParaRPr sz="38300">
              <a:solidFill>
                <a:schemeClr val="dk1"/>
              </a:solidFill>
            </a:endParaRPr>
          </a:p>
        </p:txBody>
      </p:sp>
      <p:grpSp>
        <p:nvGrpSpPr>
          <p:cNvPr id="1112" name="Google Shape;1112;p30"/>
          <p:cNvGrpSpPr/>
          <p:nvPr/>
        </p:nvGrpSpPr>
        <p:grpSpPr>
          <a:xfrm>
            <a:off x="2423224" y="1492562"/>
            <a:ext cx="65475" cy="397950"/>
            <a:chOff x="2551425" y="1409425"/>
            <a:chExt cx="65475" cy="397950"/>
          </a:xfrm>
        </p:grpSpPr>
        <p:sp>
          <p:nvSpPr>
            <p:cNvPr id="1113" name="Google Shape;1113;p3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3" name="Google Shape;1123;p30"/>
          <p:cNvGrpSpPr/>
          <p:nvPr/>
        </p:nvGrpSpPr>
        <p:grpSpPr>
          <a:xfrm>
            <a:off x="1333452" y="1166691"/>
            <a:ext cx="472550" cy="202200"/>
            <a:chOff x="1441900" y="2926313"/>
            <a:chExt cx="472550" cy="202200"/>
          </a:xfrm>
        </p:grpSpPr>
        <p:sp>
          <p:nvSpPr>
            <p:cNvPr id="1124" name="Google Shape;1124;p3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9" name="Google Shape;1129;p30"/>
          <p:cNvGrpSpPr/>
          <p:nvPr/>
        </p:nvGrpSpPr>
        <p:grpSpPr>
          <a:xfrm>
            <a:off x="1714017" y="2393176"/>
            <a:ext cx="875600" cy="1088925"/>
            <a:chOff x="5962175" y="478150"/>
            <a:chExt cx="875600" cy="1088925"/>
          </a:xfrm>
        </p:grpSpPr>
        <p:sp>
          <p:nvSpPr>
            <p:cNvPr id="1130" name="Google Shape;1130;p3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5" name="Google Shape;1135;p30"/>
          <p:cNvGrpSpPr/>
          <p:nvPr/>
        </p:nvGrpSpPr>
        <p:grpSpPr>
          <a:xfrm>
            <a:off x="7701156" y="1589321"/>
            <a:ext cx="612965" cy="612965"/>
            <a:chOff x="5208200" y="980975"/>
            <a:chExt cx="440475" cy="440475"/>
          </a:xfrm>
        </p:grpSpPr>
        <p:sp>
          <p:nvSpPr>
            <p:cNvPr id="1136" name="Google Shape;1136;p3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8" name="Google Shape;1138;p30"/>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0"/>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0"/>
          <p:cNvSpPr/>
          <p:nvPr/>
        </p:nvSpPr>
        <p:spPr>
          <a:xfrm>
            <a:off x="2005805" y="872745"/>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0"/>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2" name="Google Shape;1142;p30"/>
          <p:cNvGrpSpPr/>
          <p:nvPr/>
        </p:nvGrpSpPr>
        <p:grpSpPr>
          <a:xfrm>
            <a:off x="6522182" y="1124566"/>
            <a:ext cx="953591" cy="334099"/>
            <a:chOff x="2271950" y="2722775"/>
            <a:chExt cx="575875" cy="201775"/>
          </a:xfrm>
        </p:grpSpPr>
        <p:sp>
          <p:nvSpPr>
            <p:cNvPr id="1143" name="Google Shape;1143;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8" name="Google Shape;1148;p30"/>
          <p:cNvGrpSpPr/>
          <p:nvPr/>
        </p:nvGrpSpPr>
        <p:grpSpPr>
          <a:xfrm>
            <a:off x="7618297" y="3712639"/>
            <a:ext cx="695830" cy="243805"/>
            <a:chOff x="2271950" y="2722775"/>
            <a:chExt cx="575875" cy="201775"/>
          </a:xfrm>
        </p:grpSpPr>
        <p:sp>
          <p:nvSpPr>
            <p:cNvPr id="1149" name="Google Shape;114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4" name="Google Shape;1154;p30"/>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0"/>
          <p:cNvSpPr/>
          <p:nvPr/>
        </p:nvSpPr>
        <p:spPr>
          <a:xfrm>
            <a:off x="2508009" y="90404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0"/>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0"/>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0"/>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0"/>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0"/>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0"/>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0"/>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0"/>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4" name="Google Shape;1164;p30"/>
          <p:cNvGrpSpPr/>
          <p:nvPr/>
        </p:nvGrpSpPr>
        <p:grpSpPr>
          <a:xfrm rot="5400000">
            <a:off x="7461288" y="4014463"/>
            <a:ext cx="65475" cy="397950"/>
            <a:chOff x="2551425" y="1409425"/>
            <a:chExt cx="65475" cy="397950"/>
          </a:xfrm>
        </p:grpSpPr>
        <p:sp>
          <p:nvSpPr>
            <p:cNvPr id="1165" name="Google Shape;1165;p3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5" name="Google Shape;1175;p30"/>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0"/>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9" name="Google Shape;1179;p30"/>
          <p:cNvGrpSpPr/>
          <p:nvPr/>
        </p:nvGrpSpPr>
        <p:grpSpPr>
          <a:xfrm>
            <a:off x="706038" y="312972"/>
            <a:ext cx="140222" cy="140409"/>
            <a:chOff x="2741000" y="199475"/>
            <a:chExt cx="191953" cy="192210"/>
          </a:xfrm>
        </p:grpSpPr>
        <p:sp>
          <p:nvSpPr>
            <p:cNvPr id="1180" name="Google Shape;1180;p3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9" name="Google Shape;1189;p3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0" name="Google Shape;1190;p30"/>
          <p:cNvCxnSpPr/>
          <p:nvPr/>
        </p:nvCxnSpPr>
        <p:spPr>
          <a:xfrm>
            <a:off x="3185561" y="3120983"/>
            <a:ext cx="2772900" cy="0"/>
          </a:xfrm>
          <a:prstGeom prst="straightConnector1">
            <a:avLst/>
          </a:prstGeom>
          <a:noFill/>
          <a:ln cap="flat" cmpd="sng" w="9525">
            <a:solidFill>
              <a:schemeClr val="dk1"/>
            </a:solidFill>
            <a:prstDash val="solid"/>
            <a:round/>
            <a:headEnd len="sm" w="sm" type="none"/>
            <a:tailEnd len="sm" w="sm" type="none"/>
          </a:ln>
        </p:spPr>
      </p:cxnSp>
      <p:sp>
        <p:nvSpPr>
          <p:cNvPr id="1191" name="Google Shape;1191;p30"/>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192" name="Google Shape;1192;p30"/>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193" name="Google Shape;1193;p30"/>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194" name="Google Shape;1194;p30"/>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195" name="Google Shape;1195;p30"/>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31"/>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1"/>
          <p:cNvSpPr/>
          <p:nvPr/>
        </p:nvSpPr>
        <p:spPr>
          <a:xfrm>
            <a:off x="7720301" y="147765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1"/>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1"/>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1"/>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5" name="Google Shape;1205;p31"/>
          <p:cNvGrpSpPr/>
          <p:nvPr/>
        </p:nvGrpSpPr>
        <p:grpSpPr>
          <a:xfrm>
            <a:off x="7741747" y="734402"/>
            <a:ext cx="695830" cy="243805"/>
            <a:chOff x="2271950" y="2722775"/>
            <a:chExt cx="575875" cy="201775"/>
          </a:xfrm>
        </p:grpSpPr>
        <p:sp>
          <p:nvSpPr>
            <p:cNvPr id="1206" name="Google Shape;1206;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1" name="Google Shape;1211;p31"/>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1"/>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1"/>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1"/>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1"/>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8" name="Google Shape;1218;p31"/>
          <p:cNvGrpSpPr/>
          <p:nvPr/>
        </p:nvGrpSpPr>
        <p:grpSpPr>
          <a:xfrm>
            <a:off x="706038" y="312972"/>
            <a:ext cx="140222" cy="140409"/>
            <a:chOff x="2741000" y="199475"/>
            <a:chExt cx="191953" cy="192210"/>
          </a:xfrm>
        </p:grpSpPr>
        <p:sp>
          <p:nvSpPr>
            <p:cNvPr id="1219" name="Google Shape;1219;p3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8" name="Google Shape;1228;p3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1"/>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1"/>
          <p:cNvSpPr/>
          <p:nvPr/>
        </p:nvSpPr>
        <p:spPr>
          <a:xfrm>
            <a:off x="8286169" y="1257604"/>
            <a:ext cx="416654" cy="685496"/>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1"/>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1"/>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1"/>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234" name="Google Shape;1234;p31"/>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235" name="Google Shape;1235;p31"/>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236" name="Google Shape;1236;p31"/>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237" name="Google Shape;1237;p31"/>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238" name="Google Shape;1238;p31"/>
          <p:cNvSpPr txBox="1"/>
          <p:nvPr/>
        </p:nvSpPr>
        <p:spPr>
          <a:xfrm>
            <a:off x="635968" y="793382"/>
            <a:ext cx="7730064"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Software testing is performed as a context-managed process. </a:t>
            </a:r>
            <a:r>
              <a:rPr b="1" i="0" lang="en" sz="1400" u="none" cap="none" strike="noStrike">
                <a:solidFill>
                  <a:schemeClr val="lt2"/>
                </a:solidFill>
                <a:latin typeface="Ubuntu"/>
                <a:ea typeface="Ubuntu"/>
                <a:cs typeface="Ubuntu"/>
                <a:sym typeface="Ubuntu"/>
              </a:rPr>
              <a:t>This means it should be planned, monitored and controlled</a:t>
            </a:r>
            <a:r>
              <a:rPr b="1" i="0" lang="en" sz="1400" u="none" cap="none" strike="noStrike">
                <a:solidFill>
                  <a:schemeClr val="dk1"/>
                </a:solidFill>
                <a:latin typeface="Ubuntu"/>
                <a:ea typeface="Ubuntu"/>
                <a:cs typeface="Ubuntu"/>
                <a:sym typeface="Ubuntu"/>
              </a:rPr>
              <a:t>. The context could be a </a:t>
            </a:r>
            <a:r>
              <a:rPr b="1" i="0" lang="en" sz="1400" u="none" cap="none" strike="noStrike">
                <a:solidFill>
                  <a:schemeClr val="lt2"/>
                </a:solidFill>
                <a:latin typeface="Ubuntu"/>
                <a:ea typeface="Ubuntu"/>
                <a:cs typeface="Ubuntu"/>
                <a:sym typeface="Ubuntu"/>
              </a:rPr>
              <a:t>development project</a:t>
            </a:r>
            <a:r>
              <a:rPr b="1" i="0" lang="en" sz="1400" u="none" cap="none" strike="noStrike">
                <a:solidFill>
                  <a:schemeClr val="dk1"/>
                </a:solidFill>
                <a:latin typeface="Ubuntu"/>
                <a:ea typeface="Ubuntu"/>
                <a:cs typeface="Ubuntu"/>
                <a:sym typeface="Ubuntu"/>
              </a:rPr>
              <a:t> or the </a:t>
            </a:r>
            <a:r>
              <a:rPr b="1" i="0" lang="en" sz="1400" u="none" cap="none" strike="noStrike">
                <a:solidFill>
                  <a:schemeClr val="lt2"/>
                </a:solidFill>
                <a:latin typeface="Ubuntu"/>
                <a:ea typeface="Ubuntu"/>
                <a:cs typeface="Ubuntu"/>
                <a:sym typeface="Ubuntu"/>
              </a:rPr>
              <a:t>on-going maintenance of an operational system</a:t>
            </a:r>
            <a:r>
              <a:rPr b="1" i="0" lang="en" sz="1400" u="none" cap="none" strike="noStrike">
                <a:solidFill>
                  <a:schemeClr val="dk1"/>
                </a:solidFill>
                <a:latin typeface="Ubuntu"/>
                <a:ea typeface="Ubuntu"/>
                <a:cs typeface="Ubuntu"/>
                <a:sym typeface="Ubuntu"/>
              </a:rPr>
              <a:t>.</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overall </a:t>
            </a:r>
            <a:r>
              <a:rPr b="1" i="0" lang="en" sz="1400" u="none" cap="none" strike="noStrike">
                <a:solidFill>
                  <a:schemeClr val="lt2"/>
                </a:solidFill>
                <a:latin typeface="Ubuntu"/>
                <a:ea typeface="Ubuntu"/>
                <a:cs typeface="Ubuntu"/>
                <a:sym typeface="Ubuntu"/>
              </a:rPr>
              <a:t>project plan </a:t>
            </a:r>
            <a:r>
              <a:rPr b="1" i="0" lang="en" sz="1400" u="none" cap="none" strike="noStrike">
                <a:solidFill>
                  <a:schemeClr val="dk1"/>
                </a:solidFill>
                <a:latin typeface="Ubuntu"/>
                <a:ea typeface="Ubuntu"/>
                <a:cs typeface="Ubuntu"/>
                <a:sym typeface="Ubuntu"/>
              </a:rPr>
              <a:t>should include </a:t>
            </a:r>
            <a:r>
              <a:rPr b="1" i="0" lang="en" sz="1400" u="none" cap="none" strike="noStrike">
                <a:solidFill>
                  <a:schemeClr val="lt2"/>
                </a:solidFill>
                <a:latin typeface="Ubuntu"/>
                <a:ea typeface="Ubuntu"/>
                <a:cs typeface="Ubuntu"/>
                <a:sym typeface="Ubuntu"/>
              </a:rPr>
              <a:t>consideration of the test activities to be performed as a part of the project</a:t>
            </a:r>
            <a:r>
              <a:rPr b="1" i="0" lang="en" sz="1400" u="none" cap="none" strike="noStrike">
                <a:solidFill>
                  <a:schemeClr val="dk1"/>
                </a:solidFill>
                <a:latin typeface="Ubuntu"/>
                <a:ea typeface="Ubuntu"/>
                <a:cs typeface="Ubuntu"/>
                <a:sym typeface="Ubuntu"/>
              </a:rPr>
              <a:t>. A </a:t>
            </a:r>
            <a:r>
              <a:rPr b="1" i="0" lang="en" sz="1400" u="none" cap="none" strike="noStrike">
                <a:solidFill>
                  <a:schemeClr val="lt2"/>
                </a:solidFill>
                <a:latin typeface="Ubuntu"/>
                <a:ea typeface="Ubuntu"/>
                <a:cs typeface="Ubuntu"/>
                <a:sym typeface="Ubuntu"/>
              </a:rPr>
              <a:t>Project</a:t>
            </a:r>
            <a:r>
              <a:rPr b="1" i="0" lang="en" sz="1400" u="none" cap="none" strike="noStrike">
                <a:solidFill>
                  <a:schemeClr val="dk1"/>
                </a:solidFill>
                <a:latin typeface="Ubuntu"/>
                <a:ea typeface="Ubuntu"/>
                <a:cs typeface="Ubuntu"/>
                <a:sym typeface="Ubuntu"/>
              </a:rPr>
              <a:t> </a:t>
            </a:r>
            <a:r>
              <a:rPr b="1" i="0" lang="en" sz="1400" u="none" cap="none" strike="noStrike">
                <a:solidFill>
                  <a:schemeClr val="lt2"/>
                </a:solidFill>
                <a:latin typeface="Ubuntu"/>
                <a:ea typeface="Ubuntu"/>
                <a:cs typeface="Ubuntu"/>
                <a:sym typeface="Ubuntu"/>
              </a:rPr>
              <a:t>Test Plan </a:t>
            </a:r>
            <a:r>
              <a:rPr b="1" i="0" lang="en" sz="1400" u="none" cap="none" strike="noStrike">
                <a:solidFill>
                  <a:schemeClr val="dk1"/>
                </a:solidFill>
                <a:latin typeface="Ubuntu"/>
                <a:ea typeface="Ubuntu"/>
                <a:cs typeface="Ubuntu"/>
                <a:sym typeface="Ubuntu"/>
              </a:rPr>
              <a:t>should reflect both the </a:t>
            </a:r>
            <a:r>
              <a:rPr b="1" i="0" lang="en" sz="1400" u="none" cap="none" strike="noStrike">
                <a:solidFill>
                  <a:schemeClr val="lt2"/>
                </a:solidFill>
                <a:latin typeface="Ubuntu"/>
                <a:ea typeface="Ubuntu"/>
                <a:cs typeface="Ubuntu"/>
                <a:sym typeface="Ubuntu"/>
              </a:rPr>
              <a:t>Organizational Test Policy </a:t>
            </a:r>
            <a:r>
              <a:rPr b="1" i="0" lang="en" sz="1400" u="none" cap="none" strike="noStrike">
                <a:solidFill>
                  <a:schemeClr val="dk1"/>
                </a:solidFill>
                <a:latin typeface="Ubuntu"/>
                <a:ea typeface="Ubuntu"/>
                <a:cs typeface="Ubuntu"/>
                <a:sym typeface="Ubuntu"/>
              </a:rPr>
              <a:t>and </a:t>
            </a:r>
            <a:r>
              <a:rPr b="1" i="0" lang="en" sz="1400" u="none" cap="none" strike="noStrike">
                <a:solidFill>
                  <a:schemeClr val="lt2"/>
                </a:solidFill>
                <a:latin typeface="Ubuntu"/>
                <a:ea typeface="Ubuntu"/>
                <a:cs typeface="Ubuntu"/>
                <a:sym typeface="Ubuntu"/>
              </a:rPr>
              <a:t>Organizational Test Strategy </a:t>
            </a:r>
            <a:r>
              <a:rPr b="1" i="0" lang="en" sz="1400" u="none" cap="none" strike="noStrike">
                <a:solidFill>
                  <a:schemeClr val="dk1"/>
                </a:solidFill>
                <a:latin typeface="Ubuntu"/>
                <a:ea typeface="Ubuntu"/>
                <a:cs typeface="Ubuntu"/>
                <a:sym typeface="Ubuntu"/>
              </a:rPr>
              <a:t>and </a:t>
            </a:r>
            <a:r>
              <a:rPr b="1" i="0" lang="en" sz="1400" u="none" cap="none" strike="noStrike">
                <a:solidFill>
                  <a:schemeClr val="lt2"/>
                </a:solidFill>
                <a:latin typeface="Ubuntu"/>
                <a:ea typeface="Ubuntu"/>
                <a:cs typeface="Ubuntu"/>
                <a:sym typeface="Ubuntu"/>
              </a:rPr>
              <a:t>deviations from these organizational guidelines</a:t>
            </a:r>
            <a:r>
              <a:rPr b="1" i="0" lang="en" sz="1400" u="none" cap="none" strike="noStrike">
                <a:solidFill>
                  <a:schemeClr val="dk1"/>
                </a:solidFill>
                <a:latin typeface="Ubuntu"/>
                <a:ea typeface="Ubuntu"/>
                <a:cs typeface="Ubuntu"/>
                <a:sym typeface="Ubuntu"/>
              </a:rPr>
              <a:t>.</a:t>
            </a:r>
            <a:endParaRPr/>
          </a:p>
          <a:p>
            <a:pPr indent="-196850" lvl="0" marL="28575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A </a:t>
            </a:r>
            <a:r>
              <a:rPr b="1" i="0" lang="en" sz="1400" u="none" cap="none" strike="noStrike">
                <a:solidFill>
                  <a:schemeClr val="lt2"/>
                </a:solidFill>
                <a:latin typeface="Ubuntu"/>
                <a:ea typeface="Ubuntu"/>
                <a:cs typeface="Ubuntu"/>
                <a:sym typeface="Ubuntu"/>
              </a:rPr>
              <a:t>Project Test Plan </a:t>
            </a:r>
            <a:r>
              <a:rPr b="1" i="0" lang="en" sz="1400" u="none" cap="none" strike="noStrike">
                <a:solidFill>
                  <a:schemeClr val="dk1"/>
                </a:solidFill>
                <a:latin typeface="Ubuntu"/>
                <a:ea typeface="Ubuntu"/>
                <a:cs typeface="Ubuntu"/>
                <a:sym typeface="Ubuntu"/>
              </a:rPr>
              <a:t>includes a </a:t>
            </a:r>
            <a:r>
              <a:rPr b="1" i="0" lang="en" sz="1400" u="none" cap="none" strike="noStrike">
                <a:solidFill>
                  <a:schemeClr val="lt2"/>
                </a:solidFill>
                <a:latin typeface="Ubuntu"/>
                <a:ea typeface="Ubuntu"/>
                <a:cs typeface="Ubuntu"/>
                <a:sym typeface="Ubuntu"/>
              </a:rPr>
              <a:t>project test strategy </a:t>
            </a:r>
            <a:r>
              <a:rPr b="1" i="0" lang="en" sz="1400" u="none" cap="none" strike="noStrike">
                <a:solidFill>
                  <a:schemeClr val="dk1"/>
                </a:solidFill>
                <a:latin typeface="Ubuntu"/>
                <a:ea typeface="Ubuntu"/>
                <a:cs typeface="Ubuntu"/>
                <a:sym typeface="Ubuntu"/>
              </a:rPr>
              <a:t>and the </a:t>
            </a:r>
            <a:r>
              <a:rPr b="1" i="0" lang="en" sz="1400" u="none" cap="none" strike="noStrike">
                <a:solidFill>
                  <a:schemeClr val="lt2"/>
                </a:solidFill>
                <a:latin typeface="Ubuntu"/>
                <a:ea typeface="Ubuntu"/>
                <a:cs typeface="Ubuntu"/>
                <a:sym typeface="Ubuntu"/>
              </a:rPr>
              <a:t>project-specific decisions </a:t>
            </a:r>
            <a:r>
              <a:rPr b="1" i="0" lang="en" sz="1400" u="none" cap="none" strike="noStrike">
                <a:solidFill>
                  <a:schemeClr val="dk1"/>
                </a:solidFill>
                <a:latin typeface="Ubuntu"/>
                <a:ea typeface="Ubuntu"/>
                <a:cs typeface="Ubuntu"/>
                <a:sym typeface="Ubuntu"/>
              </a:rPr>
              <a:t>(including assumptions) used to derive this strategy.</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testing for a project will often be performed across a number of test sub-processes; each test sub-process may have a corresponding Test Plan consisting of a test sub-process strategy aligned with the project test strategy, and test sub-process specific detail.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idx="1" type="subTitle"/>
          </p:nvPr>
        </p:nvSpPr>
        <p:spPr>
          <a:xfrm>
            <a:off x="760252" y="1577315"/>
            <a:ext cx="7715400" cy="2839225"/>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400">
                <a:latin typeface="Ubuntu"/>
                <a:ea typeface="Ubuntu"/>
                <a:cs typeface="Ubuntu"/>
                <a:sym typeface="Ubuntu"/>
              </a:rPr>
              <a:t>IEEE 29119 </a:t>
            </a:r>
            <a:r>
              <a:rPr lang="en" sz="1400">
                <a:solidFill>
                  <a:schemeClr val="lt2"/>
                </a:solidFill>
                <a:latin typeface="Ubuntu"/>
                <a:ea typeface="Ubuntu"/>
                <a:cs typeface="Ubuntu"/>
                <a:sym typeface="Ubuntu"/>
              </a:rPr>
              <a:t>‘Software and systems engineering – Software testing’</a:t>
            </a:r>
            <a:r>
              <a:rPr lang="en" sz="1400">
                <a:latin typeface="Ubuntu"/>
                <a:ea typeface="Ubuntu"/>
                <a:cs typeface="Ubuntu"/>
                <a:sym typeface="Ubuntu"/>
              </a:rPr>
              <a:t> is a collection of five software standards, developed by the Institute of Electrical and Electronics Engineers to provide a standardized approach to software testing.</a:t>
            </a:r>
            <a:endParaRPr/>
          </a:p>
          <a:p>
            <a:pPr indent="0" lvl="0" marL="0" rtl="0" algn="l">
              <a:lnSpc>
                <a:spcPct val="100000"/>
              </a:lnSpc>
              <a:spcBef>
                <a:spcPts val="0"/>
              </a:spcBef>
              <a:spcAft>
                <a:spcPts val="0"/>
              </a:spcAft>
              <a:buSzPts val="1200"/>
              <a:buNone/>
            </a:pPr>
            <a:r>
              <a:t/>
            </a:r>
            <a:endParaRPr>
              <a:latin typeface="Ubuntu"/>
              <a:ea typeface="Ubuntu"/>
              <a:cs typeface="Ubuntu"/>
              <a:sym typeface="Ubuntu"/>
            </a:endParaRPr>
          </a:p>
          <a:p>
            <a:pPr indent="-171450" lvl="0" marL="171450" rtl="0" algn="l">
              <a:lnSpc>
                <a:spcPct val="150000"/>
              </a:lnSpc>
              <a:spcBef>
                <a:spcPts val="0"/>
              </a:spcBef>
              <a:spcAft>
                <a:spcPts val="0"/>
              </a:spcAft>
              <a:buSzPts val="1200"/>
              <a:buFont typeface="Arial"/>
              <a:buChar char="•"/>
            </a:pPr>
            <a:r>
              <a:rPr b="1" lang="en">
                <a:latin typeface="Ubuntu"/>
                <a:ea typeface="Ubuntu"/>
                <a:cs typeface="Ubuntu"/>
                <a:sym typeface="Ubuntu"/>
              </a:rPr>
              <a:t>IEEE 29119-1: Concepts and Definitions</a:t>
            </a:r>
            <a:endParaRPr/>
          </a:p>
          <a:p>
            <a:pPr indent="-171450" lvl="0" marL="171450" rtl="0" algn="l">
              <a:lnSpc>
                <a:spcPct val="150000"/>
              </a:lnSpc>
              <a:spcBef>
                <a:spcPts val="0"/>
              </a:spcBef>
              <a:spcAft>
                <a:spcPts val="0"/>
              </a:spcAft>
              <a:buSzPts val="1200"/>
              <a:buFont typeface="Arial"/>
              <a:buChar char="•"/>
            </a:pPr>
            <a:r>
              <a:rPr b="1" lang="en">
                <a:latin typeface="Ubuntu"/>
                <a:ea typeface="Ubuntu"/>
                <a:cs typeface="Ubuntu"/>
                <a:sym typeface="Ubuntu"/>
              </a:rPr>
              <a:t>IEEE 29119-2: Test Processes</a:t>
            </a:r>
            <a:endParaRPr/>
          </a:p>
          <a:p>
            <a:pPr indent="-171450" lvl="0" marL="171450" rtl="0" algn="l">
              <a:lnSpc>
                <a:spcPct val="150000"/>
              </a:lnSpc>
              <a:spcBef>
                <a:spcPts val="0"/>
              </a:spcBef>
              <a:spcAft>
                <a:spcPts val="0"/>
              </a:spcAft>
              <a:buSzPts val="1200"/>
              <a:buFont typeface="Arial"/>
              <a:buChar char="•"/>
            </a:pPr>
            <a:r>
              <a:rPr b="1" lang="en">
                <a:latin typeface="Ubuntu"/>
                <a:ea typeface="Ubuntu"/>
                <a:cs typeface="Ubuntu"/>
                <a:sym typeface="Ubuntu"/>
              </a:rPr>
              <a:t>IEEE 29119-3: Test Documentation</a:t>
            </a:r>
            <a:endParaRPr/>
          </a:p>
          <a:p>
            <a:pPr indent="-171450" lvl="0" marL="171450" rtl="0" algn="l">
              <a:lnSpc>
                <a:spcPct val="150000"/>
              </a:lnSpc>
              <a:spcBef>
                <a:spcPts val="0"/>
              </a:spcBef>
              <a:spcAft>
                <a:spcPts val="0"/>
              </a:spcAft>
              <a:buSzPts val="1200"/>
              <a:buFont typeface="Arial"/>
              <a:buChar char="•"/>
            </a:pPr>
            <a:r>
              <a:rPr b="1" lang="en">
                <a:latin typeface="Ubuntu"/>
                <a:ea typeface="Ubuntu"/>
                <a:cs typeface="Ubuntu"/>
                <a:sym typeface="Ubuntu"/>
              </a:rPr>
              <a:t>IEEE 29119-4: Test Techniques</a:t>
            </a:r>
            <a:endParaRPr/>
          </a:p>
          <a:p>
            <a:pPr indent="-171450" lvl="0" marL="171450" rtl="0" algn="l">
              <a:lnSpc>
                <a:spcPct val="150000"/>
              </a:lnSpc>
              <a:spcBef>
                <a:spcPts val="0"/>
              </a:spcBef>
              <a:spcAft>
                <a:spcPts val="0"/>
              </a:spcAft>
              <a:buSzPts val="1200"/>
              <a:buFont typeface="Arial"/>
              <a:buChar char="•"/>
            </a:pPr>
            <a:r>
              <a:rPr b="1" lang="en">
                <a:latin typeface="Ubuntu"/>
                <a:ea typeface="Ubuntu"/>
                <a:cs typeface="Ubuntu"/>
                <a:sym typeface="Ubuntu"/>
              </a:rPr>
              <a:t>IEEE 29119-5: Keyword-Driven Testing </a:t>
            </a:r>
            <a:endParaRPr/>
          </a:p>
          <a:p>
            <a:pPr indent="0" lvl="0" marL="0" rtl="0" algn="l">
              <a:lnSpc>
                <a:spcPct val="100000"/>
              </a:lnSpc>
              <a:spcBef>
                <a:spcPts val="0"/>
              </a:spcBef>
              <a:spcAft>
                <a:spcPts val="0"/>
              </a:spcAft>
              <a:buSzPts val="1200"/>
              <a:buNone/>
            </a:pPr>
            <a:r>
              <a:t/>
            </a:r>
            <a:endParaRPr sz="1400"/>
          </a:p>
          <a:p>
            <a:pPr indent="0" lvl="0" marL="0" rtl="0" algn="l">
              <a:lnSpc>
                <a:spcPct val="100000"/>
              </a:lnSpc>
              <a:spcBef>
                <a:spcPts val="0"/>
              </a:spcBef>
              <a:spcAft>
                <a:spcPts val="0"/>
              </a:spcAft>
              <a:buSzPts val="1200"/>
              <a:buNone/>
            </a:pPr>
            <a:r>
              <a:rPr b="1" lang="en">
                <a:latin typeface="Ubuntu"/>
                <a:ea typeface="Ubuntu"/>
                <a:cs typeface="Ubuntu"/>
                <a:sym typeface="Ubuntu"/>
              </a:rPr>
              <a:t>Let’s discover the 1</a:t>
            </a:r>
            <a:r>
              <a:rPr b="1" baseline="30000" lang="en">
                <a:latin typeface="Ubuntu"/>
                <a:ea typeface="Ubuntu"/>
                <a:cs typeface="Ubuntu"/>
                <a:sym typeface="Ubuntu"/>
              </a:rPr>
              <a:t>st</a:t>
            </a:r>
            <a:r>
              <a:rPr b="1" lang="en">
                <a:latin typeface="Ubuntu"/>
                <a:ea typeface="Ubuntu"/>
                <a:cs typeface="Ubuntu"/>
                <a:sym typeface="Ubuntu"/>
              </a:rPr>
              <a:t> Part of IEEE 29119-1:2013 - </a:t>
            </a:r>
            <a:r>
              <a:rPr b="1" lang="en">
                <a:solidFill>
                  <a:schemeClr val="lt2"/>
                </a:solidFill>
                <a:latin typeface="Ubuntu"/>
                <a:ea typeface="Ubuntu"/>
                <a:cs typeface="Ubuntu"/>
                <a:sym typeface="Ubuntu"/>
              </a:rPr>
              <a:t>Concepts and Definitions</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
        <p:nvSpPr>
          <p:cNvPr id="189" name="Google Shape;189;p14"/>
          <p:cNvSpPr txBox="1"/>
          <p:nvPr>
            <p:ph type="title"/>
          </p:nvPr>
        </p:nvSpPr>
        <p:spPr>
          <a:xfrm>
            <a:off x="706038" y="653133"/>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What is iso/ieC/IEEE 29119 about?</a:t>
            </a:r>
            <a:endParaRPr/>
          </a:p>
        </p:txBody>
      </p:sp>
      <p:sp>
        <p:nvSpPr>
          <p:cNvPr id="190" name="Google Shape;190;p14"/>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97" name="Google Shape;197;p1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198" name="Google Shape;198;p14"/>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99" name="Google Shape;199;p14"/>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200" name="Google Shape;200;p14"/>
          <p:cNvGrpSpPr/>
          <p:nvPr/>
        </p:nvGrpSpPr>
        <p:grpSpPr>
          <a:xfrm>
            <a:off x="706033" y="312972"/>
            <a:ext cx="140222" cy="140409"/>
            <a:chOff x="2741000" y="199475"/>
            <a:chExt cx="191953" cy="192210"/>
          </a:xfrm>
        </p:grpSpPr>
        <p:sp>
          <p:nvSpPr>
            <p:cNvPr id="201" name="Google Shape;201;p1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1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2"/>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2"/>
          <p:cNvSpPr/>
          <p:nvPr/>
        </p:nvSpPr>
        <p:spPr>
          <a:xfrm>
            <a:off x="7720301" y="147765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2"/>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2"/>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2"/>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8" name="Google Shape;1248;p32"/>
          <p:cNvGrpSpPr/>
          <p:nvPr/>
        </p:nvGrpSpPr>
        <p:grpSpPr>
          <a:xfrm>
            <a:off x="7741747" y="734402"/>
            <a:ext cx="695830" cy="243805"/>
            <a:chOff x="2271950" y="2722775"/>
            <a:chExt cx="575875" cy="201775"/>
          </a:xfrm>
        </p:grpSpPr>
        <p:sp>
          <p:nvSpPr>
            <p:cNvPr id="1249" name="Google Shape;1249;p3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4" name="Google Shape;1254;p32"/>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2"/>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2"/>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2"/>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2"/>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1" name="Google Shape;1261;p32"/>
          <p:cNvGrpSpPr/>
          <p:nvPr/>
        </p:nvGrpSpPr>
        <p:grpSpPr>
          <a:xfrm>
            <a:off x="706038" y="312972"/>
            <a:ext cx="140222" cy="140409"/>
            <a:chOff x="2741000" y="199475"/>
            <a:chExt cx="191953" cy="192210"/>
          </a:xfrm>
        </p:grpSpPr>
        <p:sp>
          <p:nvSpPr>
            <p:cNvPr id="1262" name="Google Shape;1262;p3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1" name="Google Shape;1271;p3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2"/>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2"/>
          <p:cNvSpPr/>
          <p:nvPr/>
        </p:nvSpPr>
        <p:spPr>
          <a:xfrm>
            <a:off x="8286169" y="1257604"/>
            <a:ext cx="416654" cy="685496"/>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2"/>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2"/>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2"/>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277" name="Google Shape;1277;p32"/>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278" name="Google Shape;1278;p32"/>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279" name="Google Shape;1279;p32"/>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280" name="Google Shape;1280;p32"/>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281" name="Google Shape;1281;p32"/>
          <p:cNvSpPr txBox="1"/>
          <p:nvPr/>
        </p:nvSpPr>
        <p:spPr>
          <a:xfrm>
            <a:off x="635968" y="793382"/>
            <a:ext cx="7730064"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test plan also describes the appropriate test design techniques (static or dynamic) to use in order to complete the testing required by the particular sub-process plan.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Ubuntu"/>
              <a:ea typeface="Ubuntu"/>
              <a:cs typeface="Ubuntu"/>
              <a:sym typeface="Ubuntu"/>
            </a:endParaRPr>
          </a:p>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Test plans include a test strategy. Test strategies are tuned to the specific test project context.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33"/>
          <p:cNvSpPr txBox="1"/>
          <p:nvPr>
            <p:ph type="title"/>
          </p:nvPr>
        </p:nvSpPr>
        <p:spPr>
          <a:xfrm>
            <a:off x="1418272" y="1375317"/>
            <a:ext cx="4205288" cy="48749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400">
                <a:solidFill>
                  <a:schemeClr val="dk1"/>
                </a:solidFill>
              </a:rPr>
              <a:t>The </a:t>
            </a:r>
            <a:r>
              <a:rPr lang="en" sz="4400">
                <a:solidFill>
                  <a:schemeClr val="lt2"/>
                </a:solidFill>
              </a:rPr>
              <a:t>Test</a:t>
            </a:r>
            <a:r>
              <a:rPr lang="en" sz="4400">
                <a:solidFill>
                  <a:schemeClr val="dk1"/>
                </a:solidFill>
              </a:rPr>
              <a:t> Process</a:t>
            </a:r>
            <a:endParaRPr sz="4400" u="sng"/>
          </a:p>
        </p:txBody>
      </p:sp>
      <p:sp>
        <p:nvSpPr>
          <p:cNvPr id="1287" name="Google Shape;1287;p33"/>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3"/>
          <p:cNvSpPr/>
          <p:nvPr/>
        </p:nvSpPr>
        <p:spPr>
          <a:xfrm>
            <a:off x="8010400" y="1752257"/>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3"/>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3"/>
          <p:cNvSpPr/>
          <p:nvPr/>
        </p:nvSpPr>
        <p:spPr>
          <a:xfrm>
            <a:off x="1102603" y="4075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3"/>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2" name="Google Shape;1292;p33"/>
          <p:cNvGrpSpPr/>
          <p:nvPr/>
        </p:nvGrpSpPr>
        <p:grpSpPr>
          <a:xfrm>
            <a:off x="7741747" y="734402"/>
            <a:ext cx="695830" cy="243805"/>
            <a:chOff x="2271950" y="2722775"/>
            <a:chExt cx="575875" cy="201775"/>
          </a:xfrm>
        </p:grpSpPr>
        <p:sp>
          <p:nvSpPr>
            <p:cNvPr id="1293" name="Google Shape;1293;p3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8" name="Google Shape;1298;p33"/>
          <p:cNvSpPr/>
          <p:nvPr/>
        </p:nvSpPr>
        <p:spPr>
          <a:xfrm rot="7198898">
            <a:off x="6517276" y="1642503"/>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3"/>
          <p:cNvSpPr/>
          <p:nvPr/>
        </p:nvSpPr>
        <p:spPr>
          <a:xfrm rot="7201932">
            <a:off x="535962" y="3995374"/>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3"/>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3"/>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3"/>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5" name="Google Shape;1305;p33"/>
          <p:cNvGrpSpPr/>
          <p:nvPr/>
        </p:nvGrpSpPr>
        <p:grpSpPr>
          <a:xfrm>
            <a:off x="706038" y="312972"/>
            <a:ext cx="140222" cy="140409"/>
            <a:chOff x="2741000" y="199475"/>
            <a:chExt cx="191953" cy="192210"/>
          </a:xfrm>
        </p:grpSpPr>
        <p:sp>
          <p:nvSpPr>
            <p:cNvPr id="1306" name="Google Shape;1306;p3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5" name="Google Shape;1315;p3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3"/>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3"/>
          <p:cNvSpPr/>
          <p:nvPr/>
        </p:nvSpPr>
        <p:spPr>
          <a:xfrm>
            <a:off x="8303887" y="130580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3"/>
          <p:cNvSpPr/>
          <p:nvPr/>
        </p:nvSpPr>
        <p:spPr>
          <a:xfrm>
            <a:off x="1391051" y="2584764"/>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3"/>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3"/>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321" name="Google Shape;1321;p3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322" name="Google Shape;1322;p33"/>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323" name="Google Shape;1323;p33"/>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324" name="Google Shape;1324;p3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325" name="Google Shape;1325;p33"/>
          <p:cNvSpPr/>
          <p:nvPr/>
        </p:nvSpPr>
        <p:spPr>
          <a:xfrm>
            <a:off x="770591" y="1308842"/>
            <a:ext cx="531031" cy="52706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3"/>
          <p:cNvSpPr txBox="1"/>
          <p:nvPr>
            <p:ph idx="2" type="title"/>
          </p:nvPr>
        </p:nvSpPr>
        <p:spPr>
          <a:xfrm>
            <a:off x="679151" y="1422616"/>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01</a:t>
            </a:r>
            <a:endParaRPr sz="3600"/>
          </a:p>
        </p:txBody>
      </p:sp>
      <p:sp>
        <p:nvSpPr>
          <p:cNvPr id="1327" name="Google Shape;1327;p33"/>
          <p:cNvSpPr/>
          <p:nvPr/>
        </p:nvSpPr>
        <p:spPr>
          <a:xfrm>
            <a:off x="2385294" y="2074819"/>
            <a:ext cx="4368800" cy="2178050"/>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8" name="Google Shape;1328;p33"/>
          <p:cNvSpPr/>
          <p:nvPr/>
        </p:nvSpPr>
        <p:spPr>
          <a:xfrm>
            <a:off x="2774611" y="2321768"/>
            <a:ext cx="3594778" cy="449734"/>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9" name="Google Shape;1329;p33"/>
          <p:cNvSpPr/>
          <p:nvPr/>
        </p:nvSpPr>
        <p:spPr>
          <a:xfrm>
            <a:off x="2774611" y="2938977"/>
            <a:ext cx="3594778" cy="449734"/>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0" name="Google Shape;1330;p33"/>
          <p:cNvSpPr/>
          <p:nvPr/>
        </p:nvSpPr>
        <p:spPr>
          <a:xfrm>
            <a:off x="2774611" y="3572502"/>
            <a:ext cx="3594778" cy="449734"/>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1" name="Google Shape;1331;p33"/>
          <p:cNvSpPr txBox="1"/>
          <p:nvPr/>
        </p:nvSpPr>
        <p:spPr>
          <a:xfrm>
            <a:off x="2930980" y="2385416"/>
            <a:ext cx="331625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Organizational Test Process</a:t>
            </a:r>
            <a:endParaRPr/>
          </a:p>
        </p:txBody>
      </p:sp>
      <p:sp>
        <p:nvSpPr>
          <p:cNvPr id="1332" name="Google Shape;1332;p33"/>
          <p:cNvSpPr txBox="1"/>
          <p:nvPr/>
        </p:nvSpPr>
        <p:spPr>
          <a:xfrm>
            <a:off x="2930980" y="2996600"/>
            <a:ext cx="331625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Management Processes</a:t>
            </a:r>
            <a:endParaRPr/>
          </a:p>
        </p:txBody>
      </p:sp>
      <p:sp>
        <p:nvSpPr>
          <p:cNvPr id="1333" name="Google Shape;1333;p33"/>
          <p:cNvSpPr txBox="1"/>
          <p:nvPr/>
        </p:nvSpPr>
        <p:spPr>
          <a:xfrm>
            <a:off x="2911566" y="3619970"/>
            <a:ext cx="331625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Dynamic Test Processes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34"/>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4"/>
          <p:cNvSpPr/>
          <p:nvPr/>
        </p:nvSpPr>
        <p:spPr>
          <a:xfrm>
            <a:off x="8774454" y="1766024"/>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4"/>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4"/>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4"/>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3" name="Google Shape;1343;p34"/>
          <p:cNvGrpSpPr/>
          <p:nvPr/>
        </p:nvGrpSpPr>
        <p:grpSpPr>
          <a:xfrm>
            <a:off x="7554524" y="1654891"/>
            <a:ext cx="695830" cy="243805"/>
            <a:chOff x="2271950" y="2722775"/>
            <a:chExt cx="575875" cy="201775"/>
          </a:xfrm>
        </p:grpSpPr>
        <p:sp>
          <p:nvSpPr>
            <p:cNvPr id="1344" name="Google Shape;1344;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9" name="Google Shape;1349;p34"/>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4"/>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4"/>
          <p:cNvSpPr/>
          <p:nvPr/>
        </p:nvSpPr>
        <p:spPr>
          <a:xfrm>
            <a:off x="8392327" y="606006"/>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4"/>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4"/>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6" name="Google Shape;1356;p34"/>
          <p:cNvGrpSpPr/>
          <p:nvPr/>
        </p:nvGrpSpPr>
        <p:grpSpPr>
          <a:xfrm>
            <a:off x="706038" y="312972"/>
            <a:ext cx="140222" cy="140409"/>
            <a:chOff x="2741000" y="199475"/>
            <a:chExt cx="191953" cy="192210"/>
          </a:xfrm>
        </p:grpSpPr>
        <p:sp>
          <p:nvSpPr>
            <p:cNvPr id="1357" name="Google Shape;1357;p3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6" name="Google Shape;1366;p3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4"/>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4"/>
          <p:cNvSpPr/>
          <p:nvPr/>
        </p:nvSpPr>
        <p:spPr>
          <a:xfrm>
            <a:off x="8286169" y="1257604"/>
            <a:ext cx="416654" cy="685496"/>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4"/>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4"/>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4"/>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372" name="Google Shape;1372;p3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373" name="Google Shape;1373;p34"/>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374" name="Google Shape;1374;p34"/>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375" name="Google Shape;1375;p3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376" name="Google Shape;1376;p34"/>
          <p:cNvSpPr txBox="1"/>
          <p:nvPr/>
        </p:nvSpPr>
        <p:spPr>
          <a:xfrm>
            <a:off x="602820" y="765684"/>
            <a:ext cx="7730064"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The Test Policy outlines software testing approach, guiding Organizational Test Strategy and test processes. Test Management manages per-project testing and produces reports. The Project Test Completion Report documents overall results for each project.</a:t>
            </a:r>
            <a:endParaRPr/>
          </a:p>
        </p:txBody>
      </p:sp>
      <p:sp>
        <p:nvSpPr>
          <p:cNvPr id="1377" name="Google Shape;1377;p34"/>
          <p:cNvSpPr/>
          <p:nvPr/>
        </p:nvSpPr>
        <p:spPr>
          <a:xfrm>
            <a:off x="1329683" y="2099528"/>
            <a:ext cx="6224841" cy="1716165"/>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8" name="Google Shape;1378;p34"/>
          <p:cNvSpPr txBox="1"/>
          <p:nvPr/>
        </p:nvSpPr>
        <p:spPr>
          <a:xfrm>
            <a:off x="2903449" y="2105751"/>
            <a:ext cx="26324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Test Management Processes</a:t>
            </a:r>
            <a:endParaRPr/>
          </a:p>
        </p:txBody>
      </p:sp>
      <p:sp>
        <p:nvSpPr>
          <p:cNvPr id="1379" name="Google Shape;1379;p34"/>
          <p:cNvSpPr/>
          <p:nvPr/>
        </p:nvSpPr>
        <p:spPr>
          <a:xfrm>
            <a:off x="1609194" y="2477996"/>
            <a:ext cx="1777550" cy="1177355"/>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0" name="Google Shape;1380;p34"/>
          <p:cNvSpPr txBox="1"/>
          <p:nvPr/>
        </p:nvSpPr>
        <p:spPr>
          <a:xfrm>
            <a:off x="1659010" y="2633729"/>
            <a:ext cx="1612858"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Test </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Planning Process</a:t>
            </a:r>
            <a:endParaRPr/>
          </a:p>
        </p:txBody>
      </p:sp>
      <p:sp>
        <p:nvSpPr>
          <p:cNvPr id="1381" name="Google Shape;1381;p34"/>
          <p:cNvSpPr/>
          <p:nvPr/>
        </p:nvSpPr>
        <p:spPr>
          <a:xfrm>
            <a:off x="3563864" y="2477996"/>
            <a:ext cx="1777550" cy="1177355"/>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2" name="Google Shape;1382;p34"/>
          <p:cNvSpPr/>
          <p:nvPr/>
        </p:nvSpPr>
        <p:spPr>
          <a:xfrm>
            <a:off x="5535031" y="2477996"/>
            <a:ext cx="1777550" cy="1177355"/>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3" name="Google Shape;1383;p34"/>
          <p:cNvSpPr txBox="1"/>
          <p:nvPr/>
        </p:nvSpPr>
        <p:spPr>
          <a:xfrm>
            <a:off x="3640443" y="2589619"/>
            <a:ext cx="1612858"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Test</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Monitoring &amp;</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Control</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Process</a:t>
            </a:r>
            <a:endParaRPr/>
          </a:p>
        </p:txBody>
      </p:sp>
      <p:sp>
        <p:nvSpPr>
          <p:cNvPr id="1384" name="Google Shape;1384;p34"/>
          <p:cNvSpPr txBox="1"/>
          <p:nvPr/>
        </p:nvSpPr>
        <p:spPr>
          <a:xfrm>
            <a:off x="5603828" y="2644851"/>
            <a:ext cx="1612858"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Test</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Completion</a:t>
            </a:r>
            <a:endParaRPr/>
          </a:p>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35"/>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5"/>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5"/>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5"/>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3" name="Google Shape;1393;p35"/>
          <p:cNvGrpSpPr/>
          <p:nvPr/>
        </p:nvGrpSpPr>
        <p:grpSpPr>
          <a:xfrm>
            <a:off x="8005329" y="1002006"/>
            <a:ext cx="695830" cy="243805"/>
            <a:chOff x="2271950" y="2722775"/>
            <a:chExt cx="575875" cy="201775"/>
          </a:xfrm>
        </p:grpSpPr>
        <p:sp>
          <p:nvSpPr>
            <p:cNvPr id="1394" name="Google Shape;1394;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9" name="Google Shape;1399;p35"/>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5"/>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5"/>
          <p:cNvSpPr/>
          <p:nvPr/>
        </p:nvSpPr>
        <p:spPr>
          <a:xfrm>
            <a:off x="8392327" y="606006"/>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5"/>
          <p:cNvSpPr/>
          <p:nvPr/>
        </p:nvSpPr>
        <p:spPr>
          <a:xfrm rot="-1685758">
            <a:off x="1207952" y="352590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5"/>
          <p:cNvSpPr/>
          <p:nvPr/>
        </p:nvSpPr>
        <p:spPr>
          <a:xfrm>
            <a:off x="7711106" y="341107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6" name="Google Shape;1406;p35"/>
          <p:cNvGrpSpPr/>
          <p:nvPr/>
        </p:nvGrpSpPr>
        <p:grpSpPr>
          <a:xfrm>
            <a:off x="706038" y="312972"/>
            <a:ext cx="140222" cy="140409"/>
            <a:chOff x="2741000" y="199475"/>
            <a:chExt cx="191953" cy="192210"/>
          </a:xfrm>
        </p:grpSpPr>
        <p:sp>
          <p:nvSpPr>
            <p:cNvPr id="1407" name="Google Shape;1407;p3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3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5"/>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5"/>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5"/>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5"/>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421" name="Google Shape;1421;p3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422" name="Google Shape;1422;p35"/>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423" name="Google Shape;1423;p35"/>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424" name="Google Shape;1424;p3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425" name="Google Shape;1425;p35"/>
          <p:cNvSpPr txBox="1"/>
          <p:nvPr/>
        </p:nvSpPr>
        <p:spPr>
          <a:xfrm>
            <a:off x="583659" y="774222"/>
            <a:ext cx="7730064"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When testing a project, it's common to divide testing into smaller sub-processes like component testing, system testing, usability testing, and performance testing. </a:t>
            </a:r>
            <a:endParaRPr/>
          </a:p>
        </p:txBody>
      </p:sp>
      <p:sp>
        <p:nvSpPr>
          <p:cNvPr id="1426" name="Google Shape;1426;p35"/>
          <p:cNvSpPr/>
          <p:nvPr/>
        </p:nvSpPr>
        <p:spPr>
          <a:xfrm>
            <a:off x="1197292" y="1584004"/>
            <a:ext cx="6644762" cy="2628579"/>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7" name="Google Shape;1427;p35"/>
          <p:cNvSpPr txBox="1"/>
          <p:nvPr/>
        </p:nvSpPr>
        <p:spPr>
          <a:xfrm>
            <a:off x="3545917" y="1644935"/>
            <a:ext cx="20521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Dynamic Test Process</a:t>
            </a:r>
            <a:endParaRPr/>
          </a:p>
        </p:txBody>
      </p:sp>
      <p:sp>
        <p:nvSpPr>
          <p:cNvPr id="1428" name="Google Shape;1428;p35"/>
          <p:cNvSpPr/>
          <p:nvPr/>
        </p:nvSpPr>
        <p:spPr>
          <a:xfrm>
            <a:off x="1796507" y="2115169"/>
            <a:ext cx="1473375" cy="565536"/>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Test Design &amp; Implementation</a:t>
            </a:r>
            <a:endParaRPr/>
          </a:p>
        </p:txBody>
      </p:sp>
      <p:sp>
        <p:nvSpPr>
          <p:cNvPr id="1429" name="Google Shape;1429;p35"/>
          <p:cNvSpPr/>
          <p:nvPr/>
        </p:nvSpPr>
        <p:spPr>
          <a:xfrm>
            <a:off x="3008918" y="3164418"/>
            <a:ext cx="1287345" cy="836315"/>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Test Environment set-up &amp; Maintenance</a:t>
            </a:r>
            <a:endParaRPr/>
          </a:p>
        </p:txBody>
      </p:sp>
      <p:sp>
        <p:nvSpPr>
          <p:cNvPr id="1430" name="Google Shape;1430;p35"/>
          <p:cNvSpPr/>
          <p:nvPr/>
        </p:nvSpPr>
        <p:spPr>
          <a:xfrm rot="5400000">
            <a:off x="1586092" y="2230137"/>
            <a:ext cx="113971" cy="30685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5"/>
          <p:cNvSpPr/>
          <p:nvPr/>
        </p:nvSpPr>
        <p:spPr>
          <a:xfrm>
            <a:off x="1343828" y="2294502"/>
            <a:ext cx="170055" cy="19271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2" name="Google Shape;1432;p35"/>
          <p:cNvCxnSpPr>
            <a:stCxn id="1428" idx="2"/>
            <a:endCxn id="1429" idx="1"/>
          </p:cNvCxnSpPr>
          <p:nvPr/>
        </p:nvCxnSpPr>
        <p:spPr>
          <a:xfrm flipH="1" rot="-5400000">
            <a:off x="2320195" y="2893705"/>
            <a:ext cx="901800" cy="475800"/>
          </a:xfrm>
          <a:prstGeom prst="bentConnector2">
            <a:avLst/>
          </a:prstGeom>
          <a:noFill/>
          <a:ln cap="flat" cmpd="sng" w="9525">
            <a:solidFill>
              <a:srgbClr val="FBDF7E"/>
            </a:solidFill>
            <a:prstDash val="solid"/>
            <a:round/>
            <a:headEnd len="sm" w="sm" type="none"/>
            <a:tailEnd len="med" w="med" type="triangle"/>
          </a:ln>
        </p:spPr>
      </p:cxnSp>
      <p:sp>
        <p:nvSpPr>
          <p:cNvPr id="1433" name="Google Shape;1433;p35"/>
          <p:cNvSpPr/>
          <p:nvPr/>
        </p:nvSpPr>
        <p:spPr>
          <a:xfrm>
            <a:off x="5503600" y="3158068"/>
            <a:ext cx="1416080" cy="836315"/>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Test Environment set-up &amp; Maintenance</a:t>
            </a:r>
            <a:endParaRPr/>
          </a:p>
        </p:txBody>
      </p:sp>
      <p:sp>
        <p:nvSpPr>
          <p:cNvPr id="1434" name="Google Shape;1434;p35"/>
          <p:cNvSpPr/>
          <p:nvPr/>
        </p:nvSpPr>
        <p:spPr>
          <a:xfrm>
            <a:off x="4072193" y="2106600"/>
            <a:ext cx="1473375" cy="565536"/>
          </a:xfrm>
          <a:prstGeom prst="roundRect">
            <a:avLst>
              <a:gd fmla="val 16667" name="adj"/>
            </a:avLst>
          </a:prstGeom>
          <a:gradFill>
            <a:gsLst>
              <a:gs pos="0">
                <a:schemeClr val="dk2"/>
              </a:gs>
              <a:gs pos="12000">
                <a:schemeClr val="dk2"/>
              </a:gs>
              <a:gs pos="100000">
                <a:schemeClr val="lt1"/>
              </a:gs>
            </a:gsLst>
            <a:lin ang="8100019"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Test Design &amp; Implementation</a:t>
            </a:r>
            <a:endParaRPr/>
          </a:p>
        </p:txBody>
      </p:sp>
      <p:sp>
        <p:nvSpPr>
          <p:cNvPr id="1435" name="Google Shape;1435;p35"/>
          <p:cNvSpPr/>
          <p:nvPr/>
        </p:nvSpPr>
        <p:spPr>
          <a:xfrm>
            <a:off x="7297926" y="2256102"/>
            <a:ext cx="246888" cy="2473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5"/>
          <p:cNvSpPr/>
          <p:nvPr/>
        </p:nvSpPr>
        <p:spPr>
          <a:xfrm>
            <a:off x="7324021" y="2283805"/>
            <a:ext cx="192024" cy="19177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rgbClr val="6D15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5"/>
          <p:cNvSpPr/>
          <p:nvPr/>
        </p:nvSpPr>
        <p:spPr>
          <a:xfrm>
            <a:off x="7349855" y="2310266"/>
            <a:ext cx="137042" cy="137160"/>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8" name="Google Shape;1438;p35"/>
          <p:cNvCxnSpPr>
            <a:stCxn id="1428" idx="3"/>
            <a:endCxn id="1434" idx="1"/>
          </p:cNvCxnSpPr>
          <p:nvPr/>
        </p:nvCxnSpPr>
        <p:spPr>
          <a:xfrm flipH="1" rot="10800000">
            <a:off x="3269882" y="2389237"/>
            <a:ext cx="802200" cy="8700"/>
          </a:xfrm>
          <a:prstGeom prst="straightConnector1">
            <a:avLst/>
          </a:prstGeom>
          <a:noFill/>
          <a:ln cap="flat" cmpd="sng" w="9525">
            <a:solidFill>
              <a:srgbClr val="FBDF7E"/>
            </a:solidFill>
            <a:prstDash val="solid"/>
            <a:round/>
            <a:headEnd len="sm" w="sm" type="none"/>
            <a:tailEnd len="med" w="med" type="triangle"/>
          </a:ln>
        </p:spPr>
      </p:cxnSp>
      <p:cxnSp>
        <p:nvCxnSpPr>
          <p:cNvPr id="1439" name="Google Shape;1439;p35"/>
          <p:cNvCxnSpPr>
            <a:stCxn id="1434" idx="3"/>
          </p:cNvCxnSpPr>
          <p:nvPr/>
        </p:nvCxnSpPr>
        <p:spPr>
          <a:xfrm>
            <a:off x="5545568" y="2389368"/>
            <a:ext cx="501900" cy="1500"/>
          </a:xfrm>
          <a:prstGeom prst="straightConnector1">
            <a:avLst/>
          </a:prstGeom>
          <a:noFill/>
          <a:ln cap="flat" cmpd="sng" w="9525">
            <a:solidFill>
              <a:srgbClr val="FBDF7E"/>
            </a:solidFill>
            <a:prstDash val="solid"/>
            <a:round/>
            <a:headEnd len="sm" w="sm" type="none"/>
            <a:tailEnd len="med" w="med" type="triangle"/>
          </a:ln>
        </p:spPr>
      </p:cxnSp>
      <p:sp>
        <p:nvSpPr>
          <p:cNvPr id="1440" name="Google Shape;1440;p35"/>
          <p:cNvSpPr/>
          <p:nvPr/>
        </p:nvSpPr>
        <p:spPr>
          <a:xfrm>
            <a:off x="6053296" y="2247636"/>
            <a:ext cx="317120" cy="305645"/>
          </a:xfrm>
          <a:prstGeom prst="flowChartDecision">
            <a:avLst/>
          </a:prstGeom>
          <a:gradFill>
            <a:gsLst>
              <a:gs pos="0">
                <a:srgbClr val="580A52"/>
              </a:gs>
              <a:gs pos="50000">
                <a:srgbClr val="801075"/>
              </a:gs>
              <a:gs pos="100000">
                <a:srgbClr val="99148E"/>
              </a:gs>
            </a:gsLst>
            <a:lin ang="10800000" scaled="0"/>
          </a:gra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9F3BE4"/>
              </a:solidFill>
              <a:latin typeface="Arial"/>
              <a:ea typeface="Arial"/>
              <a:cs typeface="Arial"/>
              <a:sym typeface="Arial"/>
            </a:endParaRPr>
          </a:p>
        </p:txBody>
      </p:sp>
      <p:cxnSp>
        <p:nvCxnSpPr>
          <p:cNvPr id="1441" name="Google Shape;1441;p35"/>
          <p:cNvCxnSpPr>
            <a:stCxn id="1440" idx="2"/>
            <a:endCxn id="1433" idx="0"/>
          </p:cNvCxnSpPr>
          <p:nvPr/>
        </p:nvCxnSpPr>
        <p:spPr>
          <a:xfrm flipH="1">
            <a:off x="6211556" y="2553281"/>
            <a:ext cx="300" cy="604800"/>
          </a:xfrm>
          <a:prstGeom prst="straightConnector1">
            <a:avLst/>
          </a:prstGeom>
          <a:noFill/>
          <a:ln cap="flat" cmpd="sng" w="9525">
            <a:solidFill>
              <a:srgbClr val="FBDF7E"/>
            </a:solidFill>
            <a:prstDash val="solid"/>
            <a:round/>
            <a:headEnd len="sm" w="sm" type="none"/>
            <a:tailEnd len="med" w="med" type="triangle"/>
          </a:ln>
        </p:spPr>
      </p:cxnSp>
      <p:cxnSp>
        <p:nvCxnSpPr>
          <p:cNvPr id="1442" name="Google Shape;1442;p35"/>
          <p:cNvCxnSpPr/>
          <p:nvPr/>
        </p:nvCxnSpPr>
        <p:spPr>
          <a:xfrm>
            <a:off x="6370416" y="2397937"/>
            <a:ext cx="927510" cy="0"/>
          </a:xfrm>
          <a:prstGeom prst="straightConnector1">
            <a:avLst/>
          </a:prstGeom>
          <a:noFill/>
          <a:ln cap="flat" cmpd="sng" w="9525">
            <a:solidFill>
              <a:srgbClr val="FBDF7E"/>
            </a:solidFill>
            <a:prstDash val="solid"/>
            <a:round/>
            <a:headEnd len="sm" w="sm" type="none"/>
            <a:tailEnd len="med" w="med" type="triangle"/>
          </a:ln>
        </p:spPr>
      </p:cxnSp>
      <p:cxnSp>
        <p:nvCxnSpPr>
          <p:cNvPr id="1443" name="Google Shape;1443;p35"/>
          <p:cNvCxnSpPr>
            <a:stCxn id="1433" idx="3"/>
          </p:cNvCxnSpPr>
          <p:nvPr/>
        </p:nvCxnSpPr>
        <p:spPr>
          <a:xfrm flipH="1" rot="10800000">
            <a:off x="6919680" y="2503425"/>
            <a:ext cx="517200" cy="1072800"/>
          </a:xfrm>
          <a:prstGeom prst="bentConnector2">
            <a:avLst/>
          </a:prstGeom>
          <a:noFill/>
          <a:ln cap="flat" cmpd="sng" w="9525">
            <a:solidFill>
              <a:srgbClr val="FBDF7E"/>
            </a:solidFill>
            <a:prstDash val="solid"/>
            <a:round/>
            <a:headEnd len="sm" w="sm" type="none"/>
            <a:tailEnd len="med" w="med" type="triangle"/>
          </a:ln>
        </p:spPr>
      </p:cxnSp>
      <p:cxnSp>
        <p:nvCxnSpPr>
          <p:cNvPr id="1444" name="Google Shape;1444;p35"/>
          <p:cNvCxnSpPr>
            <a:stCxn id="1429" idx="3"/>
            <a:endCxn id="1434" idx="2"/>
          </p:cNvCxnSpPr>
          <p:nvPr/>
        </p:nvCxnSpPr>
        <p:spPr>
          <a:xfrm flipH="1" rot="10800000">
            <a:off x="4296263" y="2672075"/>
            <a:ext cx="512700" cy="910500"/>
          </a:xfrm>
          <a:prstGeom prst="bentConnector2">
            <a:avLst/>
          </a:prstGeom>
          <a:noFill/>
          <a:ln cap="flat" cmpd="sng" w="9525">
            <a:solidFill>
              <a:srgbClr val="FBDF7E"/>
            </a:solidFill>
            <a:prstDash val="solid"/>
            <a:round/>
            <a:headEnd len="sm" w="sm" type="none"/>
            <a:tailEnd len="med" w="med" type="triangle"/>
          </a:ln>
        </p:spPr>
      </p:cxnSp>
      <p:sp>
        <p:nvSpPr>
          <p:cNvPr id="1445" name="Google Shape;1445;p35"/>
          <p:cNvSpPr txBox="1"/>
          <p:nvPr/>
        </p:nvSpPr>
        <p:spPr>
          <a:xfrm flipH="1">
            <a:off x="1514210" y="3018790"/>
            <a:ext cx="106190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Test Environment Requirements</a:t>
            </a:r>
            <a:endParaRPr/>
          </a:p>
        </p:txBody>
      </p:sp>
      <p:sp>
        <p:nvSpPr>
          <p:cNvPr id="1446" name="Google Shape;1446;p35"/>
          <p:cNvSpPr txBox="1"/>
          <p:nvPr/>
        </p:nvSpPr>
        <p:spPr>
          <a:xfrm flipH="1">
            <a:off x="3161002" y="2035872"/>
            <a:ext cx="106190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Test</a:t>
            </a:r>
            <a:endParaRPr/>
          </a:p>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Specification</a:t>
            </a:r>
            <a:endParaRPr/>
          </a:p>
        </p:txBody>
      </p:sp>
      <p:sp>
        <p:nvSpPr>
          <p:cNvPr id="1447" name="Google Shape;1447;p35"/>
          <p:cNvSpPr txBox="1"/>
          <p:nvPr/>
        </p:nvSpPr>
        <p:spPr>
          <a:xfrm flipH="1">
            <a:off x="4241033" y="3596553"/>
            <a:ext cx="106190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Test Environment</a:t>
            </a:r>
            <a:endParaRPr/>
          </a:p>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Readiness Report</a:t>
            </a:r>
            <a:endParaRPr/>
          </a:p>
        </p:txBody>
      </p:sp>
      <p:sp>
        <p:nvSpPr>
          <p:cNvPr id="1448" name="Google Shape;1448;p35"/>
          <p:cNvSpPr txBox="1"/>
          <p:nvPr/>
        </p:nvSpPr>
        <p:spPr>
          <a:xfrm flipH="1">
            <a:off x="5220182" y="2085225"/>
            <a:ext cx="106190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Test</a:t>
            </a:r>
            <a:endParaRPr/>
          </a:p>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 Results</a:t>
            </a:r>
            <a:endParaRPr/>
          </a:p>
        </p:txBody>
      </p:sp>
      <p:sp>
        <p:nvSpPr>
          <p:cNvPr id="1449" name="Google Shape;1449;p35"/>
          <p:cNvSpPr txBox="1"/>
          <p:nvPr/>
        </p:nvSpPr>
        <p:spPr>
          <a:xfrm flipH="1">
            <a:off x="6274902" y="2183776"/>
            <a:ext cx="1061906"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[No Issue Noticed]</a:t>
            </a:r>
            <a:endParaRPr/>
          </a:p>
        </p:txBody>
      </p:sp>
      <p:sp>
        <p:nvSpPr>
          <p:cNvPr id="1450" name="Google Shape;1450;p35"/>
          <p:cNvSpPr txBox="1"/>
          <p:nvPr/>
        </p:nvSpPr>
        <p:spPr>
          <a:xfrm flipH="1">
            <a:off x="6114561" y="2623778"/>
            <a:ext cx="106190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[Issue Noticed OR</a:t>
            </a:r>
            <a:endParaRPr/>
          </a:p>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Retest Result]</a:t>
            </a:r>
            <a:endParaRPr/>
          </a:p>
        </p:txBody>
      </p:sp>
      <p:sp>
        <p:nvSpPr>
          <p:cNvPr id="1451" name="Google Shape;1451;p35"/>
          <p:cNvSpPr txBox="1"/>
          <p:nvPr/>
        </p:nvSpPr>
        <p:spPr>
          <a:xfrm flipH="1">
            <a:off x="6849914" y="3608021"/>
            <a:ext cx="1061906" cy="200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700" u="none" cap="none" strike="noStrike">
                <a:solidFill>
                  <a:schemeClr val="dk1"/>
                </a:solidFill>
                <a:latin typeface="Ubuntu"/>
                <a:ea typeface="Ubuntu"/>
                <a:cs typeface="Ubuntu"/>
                <a:sym typeface="Ubuntu"/>
              </a:rPr>
              <a:t>Incident Report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36"/>
          <p:cNvSpPr txBox="1"/>
          <p:nvPr>
            <p:ph idx="1" type="subTitle"/>
          </p:nvPr>
        </p:nvSpPr>
        <p:spPr>
          <a:xfrm>
            <a:off x="3024150" y="2810233"/>
            <a:ext cx="3095700" cy="8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solidFill>
                  <a:schemeClr val="lt2"/>
                </a:solidFill>
                <a:latin typeface="Ubuntu"/>
                <a:ea typeface="Ubuntu"/>
                <a:cs typeface="Ubuntu"/>
                <a:sym typeface="Ubuntu"/>
              </a:rPr>
              <a:t>The cluase 5-3 from 29119-1:2013</a:t>
            </a:r>
            <a:endParaRPr b="1">
              <a:solidFill>
                <a:schemeClr val="lt2"/>
              </a:solidFill>
              <a:latin typeface="Ubuntu"/>
              <a:ea typeface="Ubuntu"/>
              <a:cs typeface="Ubuntu"/>
              <a:sym typeface="Ubuntu"/>
            </a:endParaRPr>
          </a:p>
        </p:txBody>
      </p:sp>
      <p:sp>
        <p:nvSpPr>
          <p:cNvPr id="1457" name="Google Shape;1457;p36"/>
          <p:cNvSpPr txBox="1"/>
          <p:nvPr>
            <p:ph type="title"/>
          </p:nvPr>
        </p:nvSpPr>
        <p:spPr>
          <a:xfrm>
            <a:off x="397425" y="1410845"/>
            <a:ext cx="8032274"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4000">
                <a:solidFill>
                  <a:schemeClr val="lt2"/>
                </a:solidFill>
              </a:rPr>
              <a:t>Generic Testing </a:t>
            </a:r>
            <a:r>
              <a:rPr lang="en" sz="4000">
                <a:solidFill>
                  <a:schemeClr val="dk1"/>
                </a:solidFill>
              </a:rPr>
              <a:t>processes</a:t>
            </a:r>
            <a:br>
              <a:rPr lang="en" sz="4000">
                <a:solidFill>
                  <a:schemeClr val="dk1"/>
                </a:solidFill>
              </a:rPr>
            </a:br>
            <a:r>
              <a:rPr lang="en" sz="4000">
                <a:solidFill>
                  <a:schemeClr val="dk1"/>
                </a:solidFill>
              </a:rPr>
              <a:t>in the software life cycle</a:t>
            </a:r>
            <a:endParaRPr sz="38300">
              <a:solidFill>
                <a:schemeClr val="dk1"/>
              </a:solidFill>
            </a:endParaRPr>
          </a:p>
        </p:txBody>
      </p:sp>
      <p:grpSp>
        <p:nvGrpSpPr>
          <p:cNvPr id="1458" name="Google Shape;1458;p36"/>
          <p:cNvGrpSpPr/>
          <p:nvPr/>
        </p:nvGrpSpPr>
        <p:grpSpPr>
          <a:xfrm>
            <a:off x="2049566" y="1497856"/>
            <a:ext cx="65475" cy="397950"/>
            <a:chOff x="2551425" y="1409425"/>
            <a:chExt cx="65475" cy="397950"/>
          </a:xfrm>
        </p:grpSpPr>
        <p:sp>
          <p:nvSpPr>
            <p:cNvPr id="1459" name="Google Shape;1459;p3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36"/>
          <p:cNvGrpSpPr/>
          <p:nvPr/>
        </p:nvGrpSpPr>
        <p:grpSpPr>
          <a:xfrm>
            <a:off x="1333452" y="1166691"/>
            <a:ext cx="472550" cy="202200"/>
            <a:chOff x="1441900" y="2926313"/>
            <a:chExt cx="472550" cy="202200"/>
          </a:xfrm>
        </p:grpSpPr>
        <p:sp>
          <p:nvSpPr>
            <p:cNvPr id="1470" name="Google Shape;1470;p36"/>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6"/>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6"/>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6"/>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6"/>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36"/>
          <p:cNvGrpSpPr/>
          <p:nvPr/>
        </p:nvGrpSpPr>
        <p:grpSpPr>
          <a:xfrm>
            <a:off x="1877538" y="2531528"/>
            <a:ext cx="875600" cy="1088925"/>
            <a:chOff x="5962175" y="478150"/>
            <a:chExt cx="875600" cy="1088925"/>
          </a:xfrm>
        </p:grpSpPr>
        <p:sp>
          <p:nvSpPr>
            <p:cNvPr id="1476" name="Google Shape;1476;p36"/>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6"/>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6"/>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6"/>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6"/>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1" name="Google Shape;1481;p36"/>
          <p:cNvGrpSpPr/>
          <p:nvPr/>
        </p:nvGrpSpPr>
        <p:grpSpPr>
          <a:xfrm>
            <a:off x="7701156" y="1589321"/>
            <a:ext cx="612965" cy="612965"/>
            <a:chOff x="5208200" y="980975"/>
            <a:chExt cx="440475" cy="440475"/>
          </a:xfrm>
        </p:grpSpPr>
        <p:sp>
          <p:nvSpPr>
            <p:cNvPr id="1482" name="Google Shape;1482;p3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4" name="Google Shape;1484;p36"/>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6"/>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6"/>
          <p:cNvSpPr/>
          <p:nvPr/>
        </p:nvSpPr>
        <p:spPr>
          <a:xfrm>
            <a:off x="2005805" y="872745"/>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6"/>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8" name="Google Shape;1488;p36"/>
          <p:cNvGrpSpPr/>
          <p:nvPr/>
        </p:nvGrpSpPr>
        <p:grpSpPr>
          <a:xfrm>
            <a:off x="6522182" y="1124566"/>
            <a:ext cx="953591" cy="334099"/>
            <a:chOff x="2271950" y="2722775"/>
            <a:chExt cx="575875" cy="201775"/>
          </a:xfrm>
        </p:grpSpPr>
        <p:sp>
          <p:nvSpPr>
            <p:cNvPr id="1489" name="Google Shape;1489;p3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4" name="Google Shape;1494;p36"/>
          <p:cNvGrpSpPr/>
          <p:nvPr/>
        </p:nvGrpSpPr>
        <p:grpSpPr>
          <a:xfrm>
            <a:off x="7618297" y="3712639"/>
            <a:ext cx="695830" cy="243805"/>
            <a:chOff x="2271950" y="2722775"/>
            <a:chExt cx="575875" cy="201775"/>
          </a:xfrm>
        </p:grpSpPr>
        <p:sp>
          <p:nvSpPr>
            <p:cNvPr id="1495" name="Google Shape;1495;p3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0" name="Google Shape;1500;p36"/>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6"/>
          <p:cNvSpPr/>
          <p:nvPr/>
        </p:nvSpPr>
        <p:spPr>
          <a:xfrm>
            <a:off x="2508009" y="90404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6"/>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6"/>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6"/>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6"/>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6"/>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6"/>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6"/>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6"/>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0" name="Google Shape;1510;p36"/>
          <p:cNvGrpSpPr/>
          <p:nvPr/>
        </p:nvGrpSpPr>
        <p:grpSpPr>
          <a:xfrm rot="5400000">
            <a:off x="7461288" y="4014463"/>
            <a:ext cx="65475" cy="397950"/>
            <a:chOff x="2551425" y="1409425"/>
            <a:chExt cx="65475" cy="397950"/>
          </a:xfrm>
        </p:grpSpPr>
        <p:sp>
          <p:nvSpPr>
            <p:cNvPr id="1511" name="Google Shape;1511;p3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1" name="Google Shape;1521;p36"/>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6"/>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5" name="Google Shape;1525;p36"/>
          <p:cNvGrpSpPr/>
          <p:nvPr/>
        </p:nvGrpSpPr>
        <p:grpSpPr>
          <a:xfrm>
            <a:off x="706038" y="312972"/>
            <a:ext cx="140222" cy="140409"/>
            <a:chOff x="2741000" y="199475"/>
            <a:chExt cx="191953" cy="192210"/>
          </a:xfrm>
        </p:grpSpPr>
        <p:sp>
          <p:nvSpPr>
            <p:cNvPr id="1526" name="Google Shape;1526;p3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5" name="Google Shape;1535;p3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6" name="Google Shape;1536;p36"/>
          <p:cNvCxnSpPr/>
          <p:nvPr/>
        </p:nvCxnSpPr>
        <p:spPr>
          <a:xfrm>
            <a:off x="3185561" y="3120983"/>
            <a:ext cx="2772900" cy="0"/>
          </a:xfrm>
          <a:prstGeom prst="straightConnector1">
            <a:avLst/>
          </a:prstGeom>
          <a:noFill/>
          <a:ln cap="flat" cmpd="sng" w="9525">
            <a:solidFill>
              <a:schemeClr val="dk1"/>
            </a:solidFill>
            <a:prstDash val="solid"/>
            <a:round/>
            <a:headEnd len="sm" w="sm" type="none"/>
            <a:tailEnd len="sm" w="sm" type="none"/>
          </a:ln>
        </p:spPr>
      </p:cxnSp>
      <p:sp>
        <p:nvSpPr>
          <p:cNvPr id="1537" name="Google Shape;1537;p36"/>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538" name="Google Shape;1538;p3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539" name="Google Shape;1539;p36"/>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540" name="Google Shape;1540;p36"/>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541" name="Google Shape;1541;p3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37"/>
          <p:cNvSpPr/>
          <p:nvPr/>
        </p:nvSpPr>
        <p:spPr>
          <a:xfrm>
            <a:off x="8506019" y="4517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7"/>
          <p:cNvSpPr/>
          <p:nvPr/>
        </p:nvSpPr>
        <p:spPr>
          <a:xfrm>
            <a:off x="8840931" y="2309302"/>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7"/>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7"/>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7"/>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37"/>
          <p:cNvGrpSpPr/>
          <p:nvPr/>
        </p:nvGrpSpPr>
        <p:grpSpPr>
          <a:xfrm>
            <a:off x="8135411" y="998040"/>
            <a:ext cx="695830" cy="243805"/>
            <a:chOff x="2271950" y="2722775"/>
            <a:chExt cx="575875" cy="201775"/>
          </a:xfrm>
        </p:grpSpPr>
        <p:sp>
          <p:nvSpPr>
            <p:cNvPr id="1552" name="Google Shape;1552;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7" name="Google Shape;1557;p37"/>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7"/>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7"/>
          <p:cNvSpPr/>
          <p:nvPr/>
        </p:nvSpPr>
        <p:spPr>
          <a:xfrm>
            <a:off x="8456131" y="69177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7"/>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4" name="Google Shape;1564;p37"/>
          <p:cNvGrpSpPr/>
          <p:nvPr/>
        </p:nvGrpSpPr>
        <p:grpSpPr>
          <a:xfrm>
            <a:off x="706038" y="312972"/>
            <a:ext cx="140222" cy="140409"/>
            <a:chOff x="2741000" y="199475"/>
            <a:chExt cx="191953" cy="192210"/>
          </a:xfrm>
        </p:grpSpPr>
        <p:sp>
          <p:nvSpPr>
            <p:cNvPr id="1565" name="Google Shape;1565;p3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4" name="Google Shape;1574;p3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7"/>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7"/>
          <p:cNvSpPr/>
          <p:nvPr/>
        </p:nvSpPr>
        <p:spPr>
          <a:xfrm>
            <a:off x="8695136" y="409948"/>
            <a:ext cx="416654" cy="685496"/>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7"/>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7"/>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7"/>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580" name="Google Shape;1580;p3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581" name="Google Shape;1581;p37"/>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582" name="Google Shape;1582;p37"/>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583" name="Google Shape;1583;p3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584" name="Google Shape;1584;p37"/>
          <p:cNvSpPr txBox="1"/>
          <p:nvPr/>
        </p:nvSpPr>
        <p:spPr>
          <a:xfrm>
            <a:off x="639157" y="639548"/>
            <a:ext cx="7730064"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Software has a life cycle from creation to retirement, and testing is part of its development and maintenance. ISO/IEC 12207 details software life cycles, while ISO/IEC 15288 outlines system life cycles. </a:t>
            </a:r>
            <a:endParaRPr b="1" i="0" sz="1400" u="none" cap="none" strike="noStrike">
              <a:solidFill>
                <a:schemeClr val="dk1"/>
              </a:solidFill>
              <a:latin typeface="Ubuntu"/>
              <a:ea typeface="Ubuntu"/>
              <a:cs typeface="Ubuntu"/>
              <a:sym typeface="Ubuntu"/>
            </a:endParaRPr>
          </a:p>
        </p:txBody>
      </p:sp>
      <p:sp>
        <p:nvSpPr>
          <p:cNvPr id="1585" name="Google Shape;1585;p37"/>
          <p:cNvSpPr/>
          <p:nvPr/>
        </p:nvSpPr>
        <p:spPr>
          <a:xfrm>
            <a:off x="806661" y="4085644"/>
            <a:ext cx="2288365" cy="431757"/>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Development Project (Initial)</a:t>
            </a:r>
            <a:endParaRPr/>
          </a:p>
        </p:txBody>
      </p:sp>
      <p:grpSp>
        <p:nvGrpSpPr>
          <p:cNvPr id="1586" name="Google Shape;1586;p37"/>
          <p:cNvGrpSpPr/>
          <p:nvPr/>
        </p:nvGrpSpPr>
        <p:grpSpPr>
          <a:xfrm>
            <a:off x="721926" y="2361902"/>
            <a:ext cx="7681834" cy="609732"/>
            <a:chOff x="737815" y="1935348"/>
            <a:chExt cx="7681834" cy="609732"/>
          </a:xfrm>
        </p:grpSpPr>
        <p:sp>
          <p:nvSpPr>
            <p:cNvPr id="1587" name="Google Shape;1587;p37"/>
            <p:cNvSpPr/>
            <p:nvPr/>
          </p:nvSpPr>
          <p:spPr>
            <a:xfrm>
              <a:off x="760252" y="2217420"/>
              <a:ext cx="7644971" cy="45719"/>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8" name="Google Shape;1588;p37"/>
            <p:cNvSpPr/>
            <p:nvPr/>
          </p:nvSpPr>
          <p:spPr>
            <a:xfrm>
              <a:off x="737815" y="1935348"/>
              <a:ext cx="54214" cy="609732"/>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9" name="Google Shape;1589;p37"/>
            <p:cNvSpPr/>
            <p:nvPr/>
          </p:nvSpPr>
          <p:spPr>
            <a:xfrm>
              <a:off x="8365435" y="1935348"/>
              <a:ext cx="54214" cy="609732"/>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590" name="Google Shape;1590;p37"/>
          <p:cNvSpPr/>
          <p:nvPr/>
        </p:nvSpPr>
        <p:spPr>
          <a:xfrm>
            <a:off x="510052" y="1365858"/>
            <a:ext cx="1020257" cy="764257"/>
          </a:xfrm>
          <a:prstGeom prst="cloudCallout">
            <a:avLst>
              <a:gd fmla="val -20833" name="adj1"/>
              <a:gd fmla="val 62500" name="adj2"/>
            </a:avLst>
          </a:prstGeom>
          <a:gradFill>
            <a:gsLst>
              <a:gs pos="0">
                <a:srgbClr val="470B4E"/>
              </a:gs>
              <a:gs pos="50000">
                <a:srgbClr val="681071"/>
              </a:gs>
              <a:gs pos="100000">
                <a:srgbClr val="7D1488"/>
              </a:gs>
            </a:gsLst>
            <a:lin ang="1890000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100" u="none" cap="none" strike="noStrike">
              <a:solidFill>
                <a:schemeClr val="dk1"/>
              </a:solidFill>
              <a:latin typeface="Ubuntu"/>
              <a:ea typeface="Ubuntu"/>
              <a:cs typeface="Ubuntu"/>
              <a:sym typeface="Ubuntu"/>
            </a:endParaRPr>
          </a:p>
        </p:txBody>
      </p:sp>
      <p:sp>
        <p:nvSpPr>
          <p:cNvPr id="1591" name="Google Shape;1591;p37"/>
          <p:cNvSpPr/>
          <p:nvPr/>
        </p:nvSpPr>
        <p:spPr>
          <a:xfrm>
            <a:off x="3268980" y="2392382"/>
            <a:ext cx="54214" cy="556679"/>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2" name="Google Shape;1592;p37"/>
          <p:cNvSpPr/>
          <p:nvPr/>
        </p:nvSpPr>
        <p:spPr>
          <a:xfrm flipH="1">
            <a:off x="2308952" y="1803958"/>
            <a:ext cx="693247" cy="476342"/>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gradFill>
            <a:gsLst>
              <a:gs pos="0">
                <a:srgbClr val="580A52"/>
              </a:gs>
              <a:gs pos="50000">
                <a:srgbClr val="801075"/>
              </a:gs>
              <a:gs pos="100000">
                <a:srgbClr val="99148E"/>
              </a:gs>
            </a:gsLst>
            <a:lin ang="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First Release</a:t>
            </a:r>
            <a:endParaRPr/>
          </a:p>
        </p:txBody>
      </p:sp>
      <p:sp>
        <p:nvSpPr>
          <p:cNvPr id="1593" name="Google Shape;1593;p37"/>
          <p:cNvSpPr txBox="1"/>
          <p:nvPr/>
        </p:nvSpPr>
        <p:spPr>
          <a:xfrm rot="-1066039">
            <a:off x="235118" y="1552908"/>
            <a:ext cx="161285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200" u="none" cap="none" strike="noStrike">
                <a:solidFill>
                  <a:schemeClr val="dk1"/>
                </a:solidFill>
                <a:latin typeface="Ubuntu"/>
                <a:ea typeface="Ubuntu"/>
                <a:cs typeface="Ubuntu"/>
                <a:sym typeface="Ubuntu"/>
              </a:rPr>
              <a:t>Conception</a:t>
            </a:r>
            <a:endParaRPr/>
          </a:p>
        </p:txBody>
      </p:sp>
      <p:sp>
        <p:nvSpPr>
          <p:cNvPr id="1594" name="Google Shape;1594;p37"/>
          <p:cNvSpPr/>
          <p:nvPr/>
        </p:nvSpPr>
        <p:spPr>
          <a:xfrm>
            <a:off x="4701540" y="2392382"/>
            <a:ext cx="54214" cy="556679"/>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5" name="Google Shape;1595;p37"/>
          <p:cNvSpPr/>
          <p:nvPr/>
        </p:nvSpPr>
        <p:spPr>
          <a:xfrm flipH="1">
            <a:off x="3718652" y="1803958"/>
            <a:ext cx="693247" cy="476342"/>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gradFill>
            <a:gsLst>
              <a:gs pos="0">
                <a:srgbClr val="580A52"/>
              </a:gs>
              <a:gs pos="50000">
                <a:srgbClr val="801075"/>
              </a:gs>
              <a:gs pos="100000">
                <a:srgbClr val="99148E"/>
              </a:gs>
            </a:gsLst>
            <a:lin ang="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Next Release</a:t>
            </a:r>
            <a:endParaRPr/>
          </a:p>
        </p:txBody>
      </p:sp>
      <p:sp>
        <p:nvSpPr>
          <p:cNvPr id="1596" name="Google Shape;1596;p37"/>
          <p:cNvSpPr/>
          <p:nvPr/>
        </p:nvSpPr>
        <p:spPr>
          <a:xfrm>
            <a:off x="6256020" y="2392382"/>
            <a:ext cx="54214" cy="556679"/>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7" name="Google Shape;1597;p37"/>
          <p:cNvSpPr/>
          <p:nvPr/>
        </p:nvSpPr>
        <p:spPr>
          <a:xfrm flipH="1">
            <a:off x="5295992" y="1803958"/>
            <a:ext cx="693247" cy="476342"/>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gradFill>
            <a:gsLst>
              <a:gs pos="0">
                <a:srgbClr val="580A52"/>
              </a:gs>
              <a:gs pos="50000">
                <a:srgbClr val="801075"/>
              </a:gs>
              <a:gs pos="100000">
                <a:srgbClr val="99148E"/>
              </a:gs>
            </a:gsLst>
            <a:lin ang="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Release n</a:t>
            </a:r>
            <a:endParaRPr/>
          </a:p>
        </p:txBody>
      </p:sp>
      <p:sp>
        <p:nvSpPr>
          <p:cNvPr id="1598" name="Google Shape;1598;p37"/>
          <p:cNvSpPr/>
          <p:nvPr/>
        </p:nvSpPr>
        <p:spPr>
          <a:xfrm>
            <a:off x="7993380" y="2392382"/>
            <a:ext cx="54214" cy="556679"/>
          </a:xfrm>
          <a:prstGeom prst="rect">
            <a:avLst/>
          </a:prstGeom>
          <a:solidFill>
            <a:schemeClr val="lt2"/>
          </a:soli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9" name="Google Shape;1599;p37"/>
          <p:cNvSpPr/>
          <p:nvPr/>
        </p:nvSpPr>
        <p:spPr>
          <a:xfrm flipH="1">
            <a:off x="7033352" y="1803958"/>
            <a:ext cx="693247" cy="476342"/>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gradFill>
            <a:gsLst>
              <a:gs pos="0">
                <a:srgbClr val="580A52"/>
              </a:gs>
              <a:gs pos="50000">
                <a:srgbClr val="801075"/>
              </a:gs>
              <a:gs pos="100000">
                <a:srgbClr val="99148E"/>
              </a:gs>
            </a:gsLst>
            <a:lin ang="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050" u="none" cap="none" strike="noStrike">
                <a:solidFill>
                  <a:schemeClr val="dk1"/>
                </a:solidFill>
                <a:latin typeface="Ubuntu"/>
                <a:ea typeface="Ubuntu"/>
                <a:cs typeface="Ubuntu"/>
                <a:sym typeface="Ubuntu"/>
              </a:rPr>
              <a:t>Last Release</a:t>
            </a:r>
            <a:endParaRPr/>
          </a:p>
        </p:txBody>
      </p:sp>
      <p:sp>
        <p:nvSpPr>
          <p:cNvPr id="1600" name="Google Shape;1600;p37"/>
          <p:cNvSpPr/>
          <p:nvPr/>
        </p:nvSpPr>
        <p:spPr>
          <a:xfrm flipH="1">
            <a:off x="7856219" y="1289382"/>
            <a:ext cx="841407" cy="49805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20000" y="120000"/>
                </a:lnTo>
                <a:lnTo>
                  <a:pt x="29192" y="247356"/>
                </a:lnTo>
              </a:path>
            </a:pathLst>
          </a:custGeom>
          <a:gradFill>
            <a:gsLst>
              <a:gs pos="0">
                <a:srgbClr val="470B4E"/>
              </a:gs>
              <a:gs pos="50000">
                <a:srgbClr val="681071"/>
              </a:gs>
              <a:gs pos="100000">
                <a:srgbClr val="7D1488"/>
              </a:gs>
            </a:gsLst>
            <a:lin ang="270000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200" u="none" cap="none" strike="noStrike">
                <a:solidFill>
                  <a:schemeClr val="dk1"/>
                </a:solidFill>
                <a:latin typeface="Ubuntu"/>
                <a:ea typeface="Ubuntu"/>
                <a:cs typeface="Ubuntu"/>
                <a:sym typeface="Ubuntu"/>
              </a:rPr>
              <a:t>System </a:t>
            </a:r>
            <a:endParaRPr/>
          </a:p>
          <a:p>
            <a:pPr indent="0" lvl="0" marL="0" marR="0" rtl="0" algn="ctr">
              <a:lnSpc>
                <a:spcPct val="100000"/>
              </a:lnSpc>
              <a:spcBef>
                <a:spcPts val="0"/>
              </a:spcBef>
              <a:spcAft>
                <a:spcPts val="0"/>
              </a:spcAft>
              <a:buNone/>
            </a:pPr>
            <a:r>
              <a:rPr b="1" i="0" lang="en" sz="1200" u="none" cap="none" strike="noStrike">
                <a:solidFill>
                  <a:schemeClr val="dk1"/>
                </a:solidFill>
                <a:latin typeface="Ubuntu"/>
                <a:ea typeface="Ubuntu"/>
                <a:cs typeface="Ubuntu"/>
                <a:sym typeface="Ubuntu"/>
              </a:rPr>
              <a:t>Retired</a:t>
            </a:r>
            <a:endParaRPr/>
          </a:p>
        </p:txBody>
      </p:sp>
      <p:sp>
        <p:nvSpPr>
          <p:cNvPr id="1601" name="Google Shape;1601;p37"/>
          <p:cNvSpPr/>
          <p:nvPr/>
        </p:nvSpPr>
        <p:spPr>
          <a:xfrm>
            <a:off x="797147" y="3217755"/>
            <a:ext cx="2334231" cy="286237"/>
          </a:xfrm>
          <a:prstGeom prst="rightArrow">
            <a:avLst>
              <a:gd fmla="val 50000" name="adj1"/>
              <a:gd fmla="val 50000" name="adj2"/>
            </a:avLst>
          </a:prstGeom>
          <a:gradFill>
            <a:gsLst>
              <a:gs pos="0">
                <a:srgbClr val="580A52"/>
              </a:gs>
              <a:gs pos="50000">
                <a:srgbClr val="801075"/>
              </a:gs>
              <a:gs pos="100000">
                <a:srgbClr val="99148E"/>
              </a:gs>
            </a:gsLst>
            <a:path path="circle">
              <a:fillToRect l="100%" t="100%"/>
            </a:path>
            <a:tileRect b="-100%" r="-10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2" name="Google Shape;1602;p37"/>
          <p:cNvSpPr txBox="1"/>
          <p:nvPr/>
        </p:nvSpPr>
        <p:spPr>
          <a:xfrm>
            <a:off x="830273" y="2813150"/>
            <a:ext cx="16128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dk1"/>
                </a:solidFill>
                <a:latin typeface="Ubuntu"/>
                <a:ea typeface="Ubuntu"/>
                <a:cs typeface="Ubuntu"/>
                <a:sym typeface="Ubuntu"/>
              </a:rPr>
              <a:t>Development Lifecycle</a:t>
            </a:r>
            <a:endParaRPr/>
          </a:p>
        </p:txBody>
      </p:sp>
      <p:sp>
        <p:nvSpPr>
          <p:cNvPr id="1603" name="Google Shape;1603;p37"/>
          <p:cNvSpPr/>
          <p:nvPr/>
        </p:nvSpPr>
        <p:spPr>
          <a:xfrm>
            <a:off x="3296087" y="3199699"/>
            <a:ext cx="5093247" cy="286237"/>
          </a:xfrm>
          <a:prstGeom prst="rightArrow">
            <a:avLst>
              <a:gd fmla="val 50000" name="adj1"/>
              <a:gd fmla="val 50000" name="adj2"/>
            </a:avLst>
          </a:prstGeom>
          <a:gradFill>
            <a:gsLst>
              <a:gs pos="0">
                <a:srgbClr val="580A52"/>
              </a:gs>
              <a:gs pos="50000">
                <a:srgbClr val="801075"/>
              </a:gs>
              <a:gs pos="100000">
                <a:srgbClr val="99148E"/>
              </a:gs>
            </a:gsLst>
            <a:path path="circle">
              <a:fillToRect l="100%" t="100%"/>
            </a:path>
            <a:tileRect b="-100%" r="-10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4" name="Google Shape;1604;p37"/>
          <p:cNvSpPr txBox="1"/>
          <p:nvPr/>
        </p:nvSpPr>
        <p:spPr>
          <a:xfrm>
            <a:off x="4872523" y="2981001"/>
            <a:ext cx="23155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chemeClr val="dk1"/>
                </a:solidFill>
                <a:latin typeface="Ubuntu"/>
                <a:ea typeface="Ubuntu"/>
                <a:cs typeface="Ubuntu"/>
                <a:sym typeface="Ubuntu"/>
              </a:rPr>
              <a:t>Operational Lifecycle</a:t>
            </a:r>
            <a:endParaRPr/>
          </a:p>
        </p:txBody>
      </p:sp>
      <p:sp>
        <p:nvSpPr>
          <p:cNvPr id="1605" name="Google Shape;1605;p37"/>
          <p:cNvSpPr/>
          <p:nvPr/>
        </p:nvSpPr>
        <p:spPr>
          <a:xfrm>
            <a:off x="3296087" y="3586582"/>
            <a:ext cx="5107673" cy="360023"/>
          </a:xfrm>
          <a:prstGeom prst="rect">
            <a:avLst/>
          </a:prstGeom>
          <a:gradFill>
            <a:gsLst>
              <a:gs pos="0">
                <a:srgbClr val="580A52"/>
              </a:gs>
              <a:gs pos="50000">
                <a:srgbClr val="801075"/>
              </a:gs>
              <a:gs pos="100000">
                <a:srgbClr val="99148E"/>
              </a:gs>
            </a:gsLst>
            <a:lin ang="10800000" scaled="0"/>
          </a:gra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Ongoing Maintenance</a:t>
            </a:r>
            <a:endParaRPr/>
          </a:p>
        </p:txBody>
      </p:sp>
      <p:sp>
        <p:nvSpPr>
          <p:cNvPr id="1606" name="Google Shape;1606;p37"/>
          <p:cNvSpPr/>
          <p:nvPr/>
        </p:nvSpPr>
        <p:spPr>
          <a:xfrm>
            <a:off x="3359361" y="4085644"/>
            <a:ext cx="1273599" cy="431757"/>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Dev. Project</a:t>
            </a:r>
            <a:endParaRPr/>
          </a:p>
        </p:txBody>
      </p:sp>
      <p:sp>
        <p:nvSpPr>
          <p:cNvPr id="1607" name="Google Shape;1607;p37"/>
          <p:cNvSpPr/>
          <p:nvPr/>
        </p:nvSpPr>
        <p:spPr>
          <a:xfrm>
            <a:off x="4890981" y="4085644"/>
            <a:ext cx="1273599" cy="431757"/>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Dev. Project (Update)</a:t>
            </a:r>
            <a:endParaRPr/>
          </a:p>
        </p:txBody>
      </p:sp>
      <p:sp>
        <p:nvSpPr>
          <p:cNvPr id="1608" name="Google Shape;1608;p37"/>
          <p:cNvSpPr/>
          <p:nvPr/>
        </p:nvSpPr>
        <p:spPr>
          <a:xfrm>
            <a:off x="6559761" y="4085644"/>
            <a:ext cx="1273599" cy="431757"/>
          </a:xfrm>
          <a:prstGeom prst="roundRect">
            <a:avLst>
              <a:gd fmla="val 4513" name="adj"/>
            </a:avLst>
          </a:prstGeom>
          <a:gradFill>
            <a:gsLst>
              <a:gs pos="0">
                <a:srgbClr val="391875"/>
              </a:gs>
              <a:gs pos="50000">
                <a:srgbClr val="771C81"/>
              </a:gs>
              <a:gs pos="100000">
                <a:srgbClr val="911D87"/>
              </a:gs>
            </a:gsLst>
            <a:lin ang="13500000" scaled="0"/>
          </a:grad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100" u="none" cap="none" strike="noStrike">
                <a:solidFill>
                  <a:schemeClr val="dk1"/>
                </a:solidFill>
                <a:latin typeface="Ubuntu"/>
                <a:ea typeface="Ubuntu"/>
                <a:cs typeface="Ubuntu"/>
                <a:sym typeface="Ubuntu"/>
              </a:rPr>
              <a:t>Dev. Project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38"/>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8"/>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8"/>
          <p:cNvSpPr/>
          <p:nvPr/>
        </p:nvSpPr>
        <p:spPr>
          <a:xfrm>
            <a:off x="905825" y="45314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8"/>
          <p:cNvSpPr/>
          <p:nvPr/>
        </p:nvSpPr>
        <p:spPr>
          <a:xfrm>
            <a:off x="8666627" y="3377476"/>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7" name="Google Shape;1617;p38"/>
          <p:cNvGrpSpPr/>
          <p:nvPr/>
        </p:nvGrpSpPr>
        <p:grpSpPr>
          <a:xfrm>
            <a:off x="7741747" y="734402"/>
            <a:ext cx="695830" cy="243805"/>
            <a:chOff x="2271950" y="2722775"/>
            <a:chExt cx="575875" cy="201775"/>
          </a:xfrm>
        </p:grpSpPr>
        <p:sp>
          <p:nvSpPr>
            <p:cNvPr id="1618" name="Google Shape;1618;p3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3" name="Google Shape;1623;p38"/>
          <p:cNvSpPr/>
          <p:nvPr/>
        </p:nvSpPr>
        <p:spPr>
          <a:xfrm rot="7198898">
            <a:off x="7314672" y="42848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8"/>
          <p:cNvSpPr/>
          <p:nvPr/>
        </p:nvSpPr>
        <p:spPr>
          <a:xfrm rot="7201932">
            <a:off x="298603" y="4386872"/>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8"/>
          <p:cNvSpPr/>
          <p:nvPr/>
        </p:nvSpPr>
        <p:spPr>
          <a:xfrm>
            <a:off x="8392327" y="606006"/>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8" name="Google Shape;1628;p38"/>
          <p:cNvGrpSpPr/>
          <p:nvPr/>
        </p:nvGrpSpPr>
        <p:grpSpPr>
          <a:xfrm>
            <a:off x="706038" y="312972"/>
            <a:ext cx="140222" cy="140409"/>
            <a:chOff x="2741000" y="199475"/>
            <a:chExt cx="191953" cy="192210"/>
          </a:xfrm>
        </p:grpSpPr>
        <p:sp>
          <p:nvSpPr>
            <p:cNvPr id="1629" name="Google Shape;1629;p3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8" name="Google Shape;1638;p3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8"/>
          <p:cNvSpPr/>
          <p:nvPr/>
        </p:nvSpPr>
        <p:spPr>
          <a:xfrm>
            <a:off x="8580294" y="27783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8"/>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8"/>
          <p:cNvSpPr/>
          <p:nvPr/>
        </p:nvSpPr>
        <p:spPr>
          <a:xfrm>
            <a:off x="335852" y="3092357"/>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8"/>
          <p:cNvSpPr txBox="1"/>
          <p:nvPr/>
        </p:nvSpPr>
        <p:spPr>
          <a:xfrm>
            <a:off x="6679820" y="212749"/>
            <a:ext cx="174988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643" name="Google Shape;1643;p38"/>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644" name="Google Shape;1644;p38"/>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645" name="Google Shape;1645;p38"/>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646" name="Google Shape;1646;p38"/>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647" name="Google Shape;1647;p38"/>
          <p:cNvSpPr txBox="1"/>
          <p:nvPr/>
        </p:nvSpPr>
        <p:spPr>
          <a:xfrm>
            <a:off x="599376" y="1031976"/>
            <a:ext cx="7730064"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chemeClr val="dk1"/>
                </a:solidFill>
                <a:latin typeface="Ubuntu"/>
                <a:ea typeface="Ubuntu"/>
                <a:cs typeface="Ubuntu"/>
                <a:sym typeface="Ubuntu"/>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39"/>
          <p:cNvSpPr txBox="1"/>
          <p:nvPr>
            <p:ph idx="1" type="subTitle"/>
          </p:nvPr>
        </p:nvSpPr>
        <p:spPr>
          <a:xfrm>
            <a:off x="714300" y="1793075"/>
            <a:ext cx="7715400" cy="2811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Font typeface="Ubuntu"/>
              <a:buChar char="●"/>
            </a:pPr>
            <a:r>
              <a:rPr b="1" lang="en" sz="1400">
                <a:latin typeface="Ubuntu"/>
                <a:ea typeface="Ubuntu"/>
                <a:cs typeface="Ubuntu"/>
                <a:sym typeface="Ubuntu"/>
              </a:rPr>
              <a:t>Software and system development consists of common building blocks referred to as "development sub-processes"</a:t>
            </a:r>
            <a:br>
              <a:rPr b="1" lang="en" sz="1400">
                <a:latin typeface="Ubuntu"/>
                <a:ea typeface="Ubuntu"/>
                <a:cs typeface="Ubuntu"/>
                <a:sym typeface="Ubuntu"/>
              </a:rPr>
            </a:br>
            <a:endParaRPr b="1" sz="1400">
              <a:latin typeface="Ubuntu"/>
              <a:ea typeface="Ubuntu"/>
              <a:cs typeface="Ubuntu"/>
              <a:sym typeface="Ubuntu"/>
            </a:endParaRPr>
          </a:p>
          <a:p>
            <a:pPr indent="-311150" lvl="0" marL="457200" rtl="0" algn="l">
              <a:lnSpc>
                <a:spcPct val="115000"/>
              </a:lnSpc>
              <a:spcBef>
                <a:spcPts val="0"/>
              </a:spcBef>
              <a:spcAft>
                <a:spcPts val="0"/>
              </a:spcAft>
              <a:buSzPts val="1300"/>
              <a:buFont typeface="Ubuntu"/>
              <a:buChar char="●"/>
            </a:pPr>
            <a:r>
              <a:rPr b="1" lang="en" sz="1400">
                <a:latin typeface="Ubuntu"/>
                <a:ea typeface="Ubuntu"/>
                <a:cs typeface="Ubuntu"/>
                <a:sym typeface="Ubuntu"/>
              </a:rPr>
              <a:t>These include requirements engineering, architectural design, detailed design, and coding</a:t>
            </a:r>
            <a:br>
              <a:rPr b="1" lang="en" sz="1400">
                <a:latin typeface="Ubuntu"/>
                <a:ea typeface="Ubuntu"/>
                <a:cs typeface="Ubuntu"/>
                <a:sym typeface="Ubuntu"/>
              </a:rPr>
            </a:br>
            <a:endParaRPr b="1" sz="1400">
              <a:latin typeface="Ubuntu"/>
              <a:ea typeface="Ubuntu"/>
              <a:cs typeface="Ubuntu"/>
              <a:sym typeface="Ubuntu"/>
            </a:endParaRPr>
          </a:p>
          <a:p>
            <a:pPr indent="-311150" lvl="0" marL="457200" rtl="0" algn="l">
              <a:lnSpc>
                <a:spcPct val="115000"/>
              </a:lnSpc>
              <a:spcBef>
                <a:spcPts val="0"/>
              </a:spcBef>
              <a:spcAft>
                <a:spcPts val="0"/>
              </a:spcAft>
              <a:buSzPts val="1300"/>
              <a:buFont typeface="Ubuntu"/>
              <a:buChar char="●"/>
            </a:pPr>
            <a:r>
              <a:rPr b="1" lang="en" sz="1400">
                <a:latin typeface="Ubuntu"/>
                <a:ea typeface="Ubuntu"/>
                <a:cs typeface="Ubuntu"/>
                <a:sym typeface="Ubuntu"/>
              </a:rPr>
              <a:t>The approach to system development adopted will determine how these sub-processes are arrange</a:t>
            </a:r>
            <a:endParaRPr b="1" sz="1400">
              <a:latin typeface="Ubuntu"/>
              <a:ea typeface="Ubuntu"/>
              <a:cs typeface="Ubuntu"/>
              <a:sym typeface="Ubuntu"/>
            </a:endParaRPr>
          </a:p>
        </p:txBody>
      </p:sp>
      <p:sp>
        <p:nvSpPr>
          <p:cNvPr id="1653" name="Google Shape;1653;p39"/>
          <p:cNvSpPr txBox="1"/>
          <p:nvPr>
            <p:ph type="title"/>
          </p:nvPr>
        </p:nvSpPr>
        <p:spPr>
          <a:xfrm>
            <a:off x="714300" y="932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Development Project</a:t>
            </a:r>
            <a:r>
              <a:rPr b="1" lang="en"/>
              <a:t> Sub-processes</a:t>
            </a:r>
            <a:endParaRPr/>
          </a:p>
        </p:txBody>
      </p:sp>
      <p:grpSp>
        <p:nvGrpSpPr>
          <p:cNvPr id="1654" name="Google Shape;1654;p39"/>
          <p:cNvGrpSpPr/>
          <p:nvPr/>
        </p:nvGrpSpPr>
        <p:grpSpPr>
          <a:xfrm>
            <a:off x="706033" y="312972"/>
            <a:ext cx="140222" cy="140409"/>
            <a:chOff x="2741000" y="199475"/>
            <a:chExt cx="191953" cy="192210"/>
          </a:xfrm>
        </p:grpSpPr>
        <p:sp>
          <p:nvSpPr>
            <p:cNvPr id="1655" name="Google Shape;1655;p3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4" name="Google Shape;1664;p3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9"/>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666" name="Google Shape;1666;p39"/>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667" name="Google Shape;1667;p39"/>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668" name="Google Shape;1668;p39"/>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669" name="Google Shape;1669;p39"/>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670" name="Google Shape;1670;p3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9"/>
          <p:cNvSpPr/>
          <p:nvPr/>
        </p:nvSpPr>
        <p:spPr>
          <a:xfrm rot="7198898">
            <a:off x="7314672" y="3743071"/>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9"/>
          <p:cNvSpPr/>
          <p:nvPr/>
        </p:nvSpPr>
        <p:spPr>
          <a:xfrm>
            <a:off x="7960413" y="14061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9"/>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9"/>
          <p:cNvSpPr/>
          <p:nvPr/>
        </p:nvSpPr>
        <p:spPr>
          <a:xfrm>
            <a:off x="6231401" y="4092435"/>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9"/>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40"/>
          <p:cNvSpPr txBox="1"/>
          <p:nvPr>
            <p:ph idx="1" type="subTitle"/>
          </p:nvPr>
        </p:nvSpPr>
        <p:spPr>
          <a:xfrm>
            <a:off x="714300" y="1793075"/>
            <a:ext cx="7715400" cy="2811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Arial"/>
              <a:buChar char="●"/>
            </a:pPr>
            <a:r>
              <a:rPr b="1" lang="en" sz="1400">
                <a:latin typeface="Ubuntu"/>
                <a:ea typeface="Ubuntu"/>
                <a:cs typeface="Ubuntu"/>
                <a:sym typeface="Ubuntu"/>
              </a:rPr>
              <a:t>In each development sub-process, something is produced, whether it is a highly-structured document or undocumented decisions</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The output may be formal or informal, depending on the process and methodology used</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Each sub-process may be performed once or repeated as necessary</a:t>
            </a:r>
            <a:endParaRPr b="1" sz="1400">
              <a:latin typeface="Ubuntu"/>
              <a:ea typeface="Ubuntu"/>
              <a:cs typeface="Ubuntu"/>
              <a:sym typeface="Ubuntu"/>
            </a:endParaRPr>
          </a:p>
        </p:txBody>
      </p:sp>
      <p:sp>
        <p:nvSpPr>
          <p:cNvPr id="1682" name="Google Shape;1682;p40"/>
          <p:cNvSpPr txBox="1"/>
          <p:nvPr>
            <p:ph type="title"/>
          </p:nvPr>
        </p:nvSpPr>
        <p:spPr>
          <a:xfrm>
            <a:off x="714300" y="932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Output of Development </a:t>
            </a:r>
            <a:r>
              <a:rPr b="1" lang="en"/>
              <a:t>Sub-Processes</a:t>
            </a:r>
            <a:endParaRPr/>
          </a:p>
        </p:txBody>
      </p:sp>
      <p:grpSp>
        <p:nvGrpSpPr>
          <p:cNvPr id="1683" name="Google Shape;1683;p40"/>
          <p:cNvGrpSpPr/>
          <p:nvPr/>
        </p:nvGrpSpPr>
        <p:grpSpPr>
          <a:xfrm>
            <a:off x="706033" y="312972"/>
            <a:ext cx="140222" cy="140409"/>
            <a:chOff x="2741000" y="199475"/>
            <a:chExt cx="191953" cy="192210"/>
          </a:xfrm>
        </p:grpSpPr>
        <p:sp>
          <p:nvSpPr>
            <p:cNvPr id="1684" name="Google Shape;1684;p4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3" name="Google Shape;1693;p4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0"/>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695" name="Google Shape;1695;p40"/>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696" name="Google Shape;1696;p40"/>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697" name="Google Shape;1697;p40"/>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698" name="Google Shape;1698;p40"/>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699" name="Google Shape;1699;p4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1" name="Google Shape;1701;p40"/>
          <p:cNvGrpSpPr/>
          <p:nvPr/>
        </p:nvGrpSpPr>
        <p:grpSpPr>
          <a:xfrm>
            <a:off x="154902" y="730166"/>
            <a:ext cx="472550" cy="202200"/>
            <a:chOff x="1441900" y="2926313"/>
            <a:chExt cx="472550" cy="202200"/>
          </a:xfrm>
        </p:grpSpPr>
        <p:sp>
          <p:nvSpPr>
            <p:cNvPr id="1702" name="Google Shape;1702;p4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7" name="Google Shape;1707;p40"/>
          <p:cNvSpPr/>
          <p:nvPr/>
        </p:nvSpPr>
        <p:spPr>
          <a:xfrm>
            <a:off x="5275013" y="40242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0"/>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0"/>
          <p:cNvSpPr/>
          <p:nvPr/>
        </p:nvSpPr>
        <p:spPr>
          <a:xfrm>
            <a:off x="1028951" y="39072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0"/>
          <p:cNvSpPr/>
          <p:nvPr/>
        </p:nvSpPr>
        <p:spPr>
          <a:xfrm>
            <a:off x="7691488" y="16224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41"/>
          <p:cNvSpPr txBox="1"/>
          <p:nvPr>
            <p:ph idx="1" type="subTitle"/>
          </p:nvPr>
        </p:nvSpPr>
        <p:spPr>
          <a:xfrm>
            <a:off x="714300" y="1673475"/>
            <a:ext cx="7715400" cy="26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Ubuntu"/>
                <a:ea typeface="Ubuntu"/>
                <a:cs typeface="Ubuntu"/>
                <a:sym typeface="Ubuntu"/>
              </a:rPr>
              <a:t>Each work product, software system component, and complete software system is a potential test item</a:t>
            </a:r>
            <a:endParaRPr b="1" sz="1400">
              <a:latin typeface="Ubuntu"/>
              <a:ea typeface="Ubuntu"/>
              <a:cs typeface="Ubuntu"/>
              <a:sym typeface="Ubuntu"/>
            </a:endParaRPr>
          </a:p>
        </p:txBody>
      </p:sp>
      <p:sp>
        <p:nvSpPr>
          <p:cNvPr id="1716" name="Google Shape;1716;p4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Development</a:t>
            </a:r>
            <a:r>
              <a:rPr b="1" lang="en">
                <a:solidFill>
                  <a:schemeClr val="lt2"/>
                </a:solidFill>
              </a:rPr>
              <a:t> Sub-Processes </a:t>
            </a:r>
            <a:r>
              <a:rPr b="1" lang="en"/>
              <a:t>and</a:t>
            </a:r>
            <a:r>
              <a:rPr b="1" lang="en">
                <a:solidFill>
                  <a:schemeClr val="lt2"/>
                </a:solidFill>
              </a:rPr>
              <a:t> Work Products</a:t>
            </a:r>
            <a:endParaRPr/>
          </a:p>
        </p:txBody>
      </p:sp>
      <p:grpSp>
        <p:nvGrpSpPr>
          <p:cNvPr id="1717" name="Google Shape;1717;p41"/>
          <p:cNvGrpSpPr/>
          <p:nvPr/>
        </p:nvGrpSpPr>
        <p:grpSpPr>
          <a:xfrm>
            <a:off x="706033" y="312972"/>
            <a:ext cx="140222" cy="140409"/>
            <a:chOff x="2741000" y="199475"/>
            <a:chExt cx="191953" cy="192210"/>
          </a:xfrm>
        </p:grpSpPr>
        <p:sp>
          <p:nvSpPr>
            <p:cNvPr id="1718" name="Google Shape;1718;p4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7" name="Google Shape;1727;p4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1"/>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729" name="Google Shape;1729;p41"/>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730" name="Google Shape;1730;p41"/>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731" name="Google Shape;1731;p41"/>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732" name="Google Shape;1732;p41"/>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733" name="Google Shape;1733;p4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1"/>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1"/>
          <p:cNvSpPr/>
          <p:nvPr/>
        </p:nvSpPr>
        <p:spPr>
          <a:xfrm rot="7198898">
            <a:off x="8152872" y="11606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1"/>
          <p:cNvSpPr/>
          <p:nvPr/>
        </p:nvSpPr>
        <p:spPr>
          <a:xfrm>
            <a:off x="8661238" y="394659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8" name="Google Shape;1738;p41"/>
          <p:cNvGrpSpPr/>
          <p:nvPr/>
        </p:nvGrpSpPr>
        <p:grpSpPr>
          <a:xfrm>
            <a:off x="8077452" y="2032529"/>
            <a:ext cx="472550" cy="202200"/>
            <a:chOff x="1441900" y="2926313"/>
            <a:chExt cx="472550" cy="202200"/>
          </a:xfrm>
        </p:grpSpPr>
        <p:sp>
          <p:nvSpPr>
            <p:cNvPr id="1739" name="Google Shape;1739;p4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4" name="Google Shape;1744;p41"/>
          <p:cNvSpPr/>
          <p:nvPr/>
        </p:nvSpPr>
        <p:spPr>
          <a:xfrm>
            <a:off x="257788" y="2032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1"/>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1"/>
          <p:cNvSpPr/>
          <p:nvPr/>
        </p:nvSpPr>
        <p:spPr>
          <a:xfrm>
            <a:off x="7812851" y="15080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1"/>
          <p:cNvSpPr/>
          <p:nvPr/>
        </p:nvSpPr>
        <p:spPr>
          <a:xfrm>
            <a:off x="6496063" y="10506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8" name="Google Shape;1748;p41"/>
          <p:cNvPicPr preferRelativeResize="0"/>
          <p:nvPr/>
        </p:nvPicPr>
        <p:blipFill>
          <a:blip r:embed="rId4">
            <a:alphaModFix/>
          </a:blip>
          <a:stretch>
            <a:fillRect/>
          </a:stretch>
        </p:blipFill>
        <p:spPr>
          <a:xfrm>
            <a:off x="970313" y="2319775"/>
            <a:ext cx="7203374" cy="19798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p:nvPr/>
        </p:nvSpPr>
        <p:spPr>
          <a:xfrm>
            <a:off x="3695700" y="1053922"/>
            <a:ext cx="2802564" cy="1065500"/>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Notice,</a:t>
            </a:r>
          </a:p>
        </p:txBody>
      </p:sp>
      <p:sp>
        <p:nvSpPr>
          <p:cNvPr id="217" name="Google Shape;217;p15"/>
          <p:cNvSpPr/>
          <p:nvPr/>
        </p:nvSpPr>
        <p:spPr>
          <a:xfrm>
            <a:off x="8119788" y="40718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15"/>
          <p:cNvGrpSpPr/>
          <p:nvPr/>
        </p:nvGrpSpPr>
        <p:grpSpPr>
          <a:xfrm>
            <a:off x="6636847" y="4126352"/>
            <a:ext cx="695830" cy="243805"/>
            <a:chOff x="2271950" y="2722775"/>
            <a:chExt cx="575875" cy="201775"/>
          </a:xfrm>
        </p:grpSpPr>
        <p:sp>
          <p:nvSpPr>
            <p:cNvPr id="219" name="Google Shape;219;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15"/>
          <p:cNvSpPr/>
          <p:nvPr/>
        </p:nvSpPr>
        <p:spPr>
          <a:xfrm rot="-1685758">
            <a:off x="8240328" y="38392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rot="7198898">
            <a:off x="1116987" y="6786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rot="7201932">
            <a:off x="781587" y="15618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7586788" y="7934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1549276" y="19018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rot="-1685758">
            <a:off x="2431941" y="89577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1826501" y="40352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15"/>
          <p:cNvGrpSpPr/>
          <p:nvPr/>
        </p:nvGrpSpPr>
        <p:grpSpPr>
          <a:xfrm>
            <a:off x="7476107" y="3173929"/>
            <a:ext cx="953591" cy="334099"/>
            <a:chOff x="2271950" y="2722775"/>
            <a:chExt cx="575875" cy="201775"/>
          </a:xfrm>
        </p:grpSpPr>
        <p:sp>
          <p:nvSpPr>
            <p:cNvPr id="232" name="Google Shape;232;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15"/>
          <p:cNvSpPr/>
          <p:nvPr/>
        </p:nvSpPr>
        <p:spPr>
          <a:xfrm>
            <a:off x="8026427" y="227383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799661" y="2458727"/>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7952901" y="1053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rot="-1685758">
            <a:off x="8049603" y="19714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rot="-1685758">
            <a:off x="1437403" y="32002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1129525" y="40877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15"/>
          <p:cNvGrpSpPr/>
          <p:nvPr/>
        </p:nvGrpSpPr>
        <p:grpSpPr>
          <a:xfrm>
            <a:off x="2241063" y="1063865"/>
            <a:ext cx="1113502" cy="976896"/>
            <a:chOff x="1054950" y="2380900"/>
            <a:chExt cx="269725" cy="235800"/>
          </a:xfrm>
        </p:grpSpPr>
        <p:sp>
          <p:nvSpPr>
            <p:cNvPr id="246" name="Google Shape;246;p15"/>
            <p:cNvSpPr/>
            <p:nvPr/>
          </p:nvSpPr>
          <p:spPr>
            <a:xfrm>
              <a:off x="1166275" y="2380900"/>
              <a:ext cx="126850" cy="219925"/>
            </a:xfrm>
            <a:custGeom>
              <a:rect b="b" l="l" r="r" t="t"/>
              <a:pathLst>
                <a:path extrusionOk="0" h="8797" w="5074">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47" name="Google Shape;247;p15"/>
            <p:cNvSpPr/>
            <p:nvPr/>
          </p:nvSpPr>
          <p:spPr>
            <a:xfrm>
              <a:off x="1309175" y="2463650"/>
              <a:ext cx="15500" cy="54200"/>
            </a:xfrm>
            <a:custGeom>
              <a:rect b="b" l="l" r="r" t="t"/>
              <a:pathLst>
                <a:path extrusionOk="0" h="2168" w="620">
                  <a:moveTo>
                    <a:pt x="0" y="1"/>
                  </a:moveTo>
                  <a:lnTo>
                    <a:pt x="0" y="2168"/>
                  </a:lnTo>
                  <a:cubicBezTo>
                    <a:pt x="381" y="1954"/>
                    <a:pt x="619" y="1525"/>
                    <a:pt x="619" y="1096"/>
                  </a:cubicBezTo>
                  <a:cubicBezTo>
                    <a:pt x="619" y="644"/>
                    <a:pt x="381" y="215"/>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48" name="Google Shape;248;p15"/>
            <p:cNvSpPr/>
            <p:nvPr/>
          </p:nvSpPr>
          <p:spPr>
            <a:xfrm>
              <a:off x="1097225" y="2552950"/>
              <a:ext cx="83375" cy="63750"/>
            </a:xfrm>
            <a:custGeom>
              <a:rect b="b" l="l" r="r" t="t"/>
              <a:pathLst>
                <a:path extrusionOk="0" h="2550" w="3335">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49" name="Google Shape;249;p15"/>
            <p:cNvSpPr/>
            <p:nvPr/>
          </p:nvSpPr>
          <p:spPr>
            <a:xfrm>
              <a:off x="1054950" y="2443400"/>
              <a:ext cx="95875" cy="94750"/>
            </a:xfrm>
            <a:custGeom>
              <a:rect b="b" l="l" r="r" t="t"/>
              <a:pathLst>
                <a:path extrusionOk="0" h="3790" w="3835">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grpSp>
      <p:sp>
        <p:nvSpPr>
          <p:cNvPr id="250" name="Google Shape;250;p15"/>
          <p:cNvSpPr txBox="1"/>
          <p:nvPr>
            <p:ph idx="1" type="subTitle"/>
          </p:nvPr>
        </p:nvSpPr>
        <p:spPr>
          <a:xfrm>
            <a:off x="1169657" y="2369010"/>
            <a:ext cx="6730479" cy="2582535"/>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hlink"/>
              </a:buClr>
              <a:buSzPts val="1100"/>
              <a:buFont typeface="Arial"/>
              <a:buNone/>
            </a:pPr>
            <a:r>
              <a:rPr b="1" lang="en" sz="1400">
                <a:latin typeface="Ubuntu"/>
                <a:ea typeface="Ubuntu"/>
                <a:cs typeface="Ubuntu"/>
                <a:sym typeface="Ubuntu"/>
              </a:rPr>
              <a:t>We would like to notify you that </a:t>
            </a:r>
            <a:r>
              <a:rPr b="1" lang="en" sz="1400">
                <a:solidFill>
                  <a:schemeClr val="lt2"/>
                </a:solidFill>
                <a:latin typeface="Ubuntu"/>
                <a:ea typeface="Ubuntu"/>
                <a:cs typeface="Ubuntu"/>
                <a:sym typeface="Ubuntu"/>
              </a:rPr>
              <a:t>IEEE 29119-1:2013</a:t>
            </a:r>
            <a:r>
              <a:rPr b="1" lang="en" sz="1400">
                <a:latin typeface="Ubuntu"/>
                <a:ea typeface="Ubuntu"/>
                <a:cs typeface="Ubuntu"/>
                <a:sym typeface="Ubuntu"/>
              </a:rPr>
              <a:t>, which is the standard for software testing, has been updated to </a:t>
            </a:r>
            <a:r>
              <a:rPr b="1" lang="en" sz="1400">
                <a:solidFill>
                  <a:schemeClr val="lt2"/>
                </a:solidFill>
                <a:latin typeface="Ubuntu"/>
                <a:ea typeface="Ubuntu"/>
                <a:cs typeface="Ubuntu"/>
                <a:sym typeface="Ubuntu"/>
              </a:rPr>
              <a:t>IEEE 29119-1:2021</a:t>
            </a:r>
            <a:r>
              <a:rPr b="1" lang="en" sz="1400">
                <a:latin typeface="Ubuntu"/>
                <a:ea typeface="Ubuntu"/>
                <a:cs typeface="Ubuntu"/>
                <a:sym typeface="Ubuntu"/>
              </a:rPr>
              <a:t>.</a:t>
            </a:r>
            <a:endParaRPr/>
          </a:p>
          <a:p>
            <a:pPr indent="0" lvl="0" marL="0" rtl="0" algn="just">
              <a:lnSpc>
                <a:spcPct val="100000"/>
              </a:lnSpc>
              <a:spcBef>
                <a:spcPts val="0"/>
              </a:spcBef>
              <a:spcAft>
                <a:spcPts val="0"/>
              </a:spcAft>
              <a:buClr>
                <a:schemeClr val="hlink"/>
              </a:buClr>
              <a:buSzPts val="1100"/>
              <a:buFont typeface="Arial"/>
              <a:buNone/>
            </a:pPr>
            <a:r>
              <a:t/>
            </a:r>
            <a:endParaRPr b="1" sz="1400">
              <a:latin typeface="Ubuntu"/>
              <a:ea typeface="Ubuntu"/>
              <a:cs typeface="Ubuntu"/>
              <a:sym typeface="Ubuntu"/>
            </a:endParaRPr>
          </a:p>
          <a:p>
            <a:pPr indent="0" lvl="0" marL="0" rtl="0" algn="just">
              <a:lnSpc>
                <a:spcPct val="100000"/>
              </a:lnSpc>
              <a:spcBef>
                <a:spcPts val="0"/>
              </a:spcBef>
              <a:spcAft>
                <a:spcPts val="0"/>
              </a:spcAft>
              <a:buClr>
                <a:schemeClr val="hlink"/>
              </a:buClr>
              <a:buSzPts val="1100"/>
              <a:buFont typeface="Arial"/>
              <a:buNone/>
            </a:pPr>
            <a:r>
              <a:rPr b="1" lang="en" sz="1400">
                <a:latin typeface="Ubuntu"/>
                <a:ea typeface="Ubuntu"/>
                <a:cs typeface="Ubuntu"/>
                <a:sym typeface="Ubuntu"/>
              </a:rPr>
              <a:t>This update includes various changes and improvements that are geared towards enhancing the quality of software testing.</a:t>
            </a:r>
            <a:endParaRPr b="1" sz="1400">
              <a:solidFill>
                <a:schemeClr val="dk1"/>
              </a:solidFill>
              <a:latin typeface="Ubuntu"/>
              <a:ea typeface="Ubuntu"/>
              <a:cs typeface="Ubuntu"/>
              <a:sym typeface="Ubuntu"/>
            </a:endParaRPr>
          </a:p>
        </p:txBody>
      </p:sp>
      <p:sp>
        <p:nvSpPr>
          <p:cNvPr id="251" name="Google Shape;251;p15"/>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52" name="Google Shape;252;p1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253" name="Google Shape;253;p15"/>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54" name="Google Shape;254;p15"/>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255" name="Google Shape;255;p15"/>
          <p:cNvGrpSpPr/>
          <p:nvPr/>
        </p:nvGrpSpPr>
        <p:grpSpPr>
          <a:xfrm>
            <a:off x="706033" y="312972"/>
            <a:ext cx="140222" cy="140409"/>
            <a:chOff x="2741000" y="199475"/>
            <a:chExt cx="191953" cy="192210"/>
          </a:xfrm>
        </p:grpSpPr>
        <p:sp>
          <p:nvSpPr>
            <p:cNvPr id="256" name="Google Shape;256;p1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1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42"/>
          <p:cNvSpPr txBox="1"/>
          <p:nvPr>
            <p:ph idx="1" type="subTitle"/>
          </p:nvPr>
        </p:nvSpPr>
        <p:spPr>
          <a:xfrm>
            <a:off x="714300" y="2272075"/>
            <a:ext cx="7715400" cy="23325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Arial"/>
              <a:buChar char="●"/>
            </a:pPr>
            <a:r>
              <a:rPr b="1" lang="en" sz="1400">
                <a:latin typeface="Ubuntu"/>
                <a:ea typeface="Ubuntu"/>
                <a:cs typeface="Ubuntu"/>
                <a:sym typeface="Ubuntu"/>
              </a:rPr>
              <a:t>On-going maintenance takes place during the operational part of the software life cycle, after initial development</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It may be managed in the context of an Application Management or IT Service Management process framework</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A project may be set up for continuous maintenance with a different financial model, often stated in a service level agreement (SLA)</a:t>
            </a:r>
            <a:endParaRPr b="1" sz="1400">
              <a:latin typeface="Ubuntu"/>
              <a:ea typeface="Ubuntu"/>
              <a:cs typeface="Ubuntu"/>
              <a:sym typeface="Ubuntu"/>
            </a:endParaRPr>
          </a:p>
        </p:txBody>
      </p:sp>
      <p:sp>
        <p:nvSpPr>
          <p:cNvPr id="1754" name="Google Shape;1754;p42"/>
          <p:cNvSpPr txBox="1"/>
          <p:nvPr>
            <p:ph type="title"/>
          </p:nvPr>
        </p:nvSpPr>
        <p:spPr>
          <a:xfrm>
            <a:off x="714300" y="932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On-going Maintenance in </a:t>
            </a:r>
            <a:r>
              <a:rPr b="1" lang="en"/>
              <a:t>Software Life Cycle</a:t>
            </a:r>
            <a:endParaRPr/>
          </a:p>
        </p:txBody>
      </p:sp>
      <p:grpSp>
        <p:nvGrpSpPr>
          <p:cNvPr id="1755" name="Google Shape;1755;p42"/>
          <p:cNvGrpSpPr/>
          <p:nvPr/>
        </p:nvGrpSpPr>
        <p:grpSpPr>
          <a:xfrm>
            <a:off x="706033" y="312972"/>
            <a:ext cx="140222" cy="140409"/>
            <a:chOff x="2741000" y="199475"/>
            <a:chExt cx="191953" cy="192210"/>
          </a:xfrm>
        </p:grpSpPr>
        <p:sp>
          <p:nvSpPr>
            <p:cNvPr id="1756" name="Google Shape;1756;p4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5" name="Google Shape;1765;p4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2"/>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767" name="Google Shape;1767;p42"/>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768" name="Google Shape;1768;p42"/>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769" name="Google Shape;1769;p42"/>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770" name="Google Shape;1770;p42"/>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771" name="Google Shape;1771;p4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3" name="Google Shape;1773;p42"/>
          <p:cNvGrpSpPr/>
          <p:nvPr/>
        </p:nvGrpSpPr>
        <p:grpSpPr>
          <a:xfrm>
            <a:off x="112827" y="4138316"/>
            <a:ext cx="472550" cy="202200"/>
            <a:chOff x="1441900" y="2926313"/>
            <a:chExt cx="472550" cy="202200"/>
          </a:xfrm>
        </p:grpSpPr>
        <p:sp>
          <p:nvSpPr>
            <p:cNvPr id="1774" name="Google Shape;1774;p42"/>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2"/>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2"/>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2"/>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2"/>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9" name="Google Shape;1779;p42"/>
          <p:cNvSpPr/>
          <p:nvPr/>
        </p:nvSpPr>
        <p:spPr>
          <a:xfrm>
            <a:off x="8465513" y="4340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2"/>
          <p:cNvSpPr/>
          <p:nvPr/>
        </p:nvSpPr>
        <p:spPr>
          <a:xfrm>
            <a:off x="6829838" y="34280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2"/>
          <p:cNvSpPr/>
          <p:nvPr/>
        </p:nvSpPr>
        <p:spPr>
          <a:xfrm>
            <a:off x="112826" y="803985"/>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2"/>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43"/>
          <p:cNvSpPr txBox="1"/>
          <p:nvPr>
            <p:ph idx="1" type="subTitle"/>
          </p:nvPr>
        </p:nvSpPr>
        <p:spPr>
          <a:xfrm>
            <a:off x="714300" y="1827175"/>
            <a:ext cx="7715400" cy="2777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Arial"/>
              <a:buChar char="●"/>
            </a:pPr>
            <a:r>
              <a:rPr b="1" lang="en" sz="1400">
                <a:latin typeface="Ubuntu"/>
                <a:ea typeface="Ubuntu"/>
                <a:cs typeface="Ubuntu"/>
                <a:sym typeface="Ubuntu"/>
              </a:rPr>
              <a:t>The on-going maintenance process aims to maintain an acceptable or agreed level of reliability and availability of the system</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It involves producing new versions of the system with corrections of highest priority defects found in operation and introducing high priority changes to the functionality</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Versions may be released as the 'live' system on an ad hoc or fixed frequency basis</a:t>
            </a:r>
            <a:endParaRPr b="1" sz="1400">
              <a:latin typeface="Ubuntu"/>
              <a:ea typeface="Ubuntu"/>
              <a:cs typeface="Ubuntu"/>
              <a:sym typeface="Ubuntu"/>
            </a:endParaRPr>
          </a:p>
        </p:txBody>
      </p:sp>
      <p:sp>
        <p:nvSpPr>
          <p:cNvPr id="1788" name="Google Shape;1788;p43"/>
          <p:cNvSpPr txBox="1"/>
          <p:nvPr>
            <p:ph type="title"/>
          </p:nvPr>
        </p:nvSpPr>
        <p:spPr>
          <a:xfrm>
            <a:off x="714300" y="932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Objectives of </a:t>
            </a:r>
            <a:r>
              <a:rPr b="1" lang="en"/>
              <a:t>On-going Maintenance</a:t>
            </a:r>
            <a:endParaRPr/>
          </a:p>
        </p:txBody>
      </p:sp>
      <p:grpSp>
        <p:nvGrpSpPr>
          <p:cNvPr id="1789" name="Google Shape;1789;p43"/>
          <p:cNvGrpSpPr/>
          <p:nvPr/>
        </p:nvGrpSpPr>
        <p:grpSpPr>
          <a:xfrm>
            <a:off x="706033" y="312972"/>
            <a:ext cx="140222" cy="140409"/>
            <a:chOff x="2741000" y="199475"/>
            <a:chExt cx="191953" cy="192210"/>
          </a:xfrm>
        </p:grpSpPr>
        <p:sp>
          <p:nvSpPr>
            <p:cNvPr id="1790" name="Google Shape;1790;p4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9" name="Google Shape;1799;p4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3"/>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801" name="Google Shape;1801;p4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802" name="Google Shape;1802;p43"/>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803" name="Google Shape;1803;p43"/>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804" name="Google Shape;1804;p4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805" name="Google Shape;1805;p4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3"/>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3"/>
          <p:cNvSpPr/>
          <p:nvPr/>
        </p:nvSpPr>
        <p:spPr>
          <a:xfrm>
            <a:off x="7674213" y="7580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3"/>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3"/>
          <p:cNvSpPr/>
          <p:nvPr/>
        </p:nvSpPr>
        <p:spPr>
          <a:xfrm>
            <a:off x="6959088" y="66876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44"/>
          <p:cNvSpPr txBox="1"/>
          <p:nvPr>
            <p:ph idx="1" type="subTitle"/>
          </p:nvPr>
        </p:nvSpPr>
        <p:spPr>
          <a:xfrm>
            <a:off x="257100" y="1217575"/>
            <a:ext cx="4588500" cy="2777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Arial"/>
              <a:buChar char="●"/>
            </a:pPr>
            <a:r>
              <a:rPr b="1" lang="en" sz="1400">
                <a:latin typeface="Ubuntu"/>
                <a:ea typeface="Ubuntu"/>
                <a:cs typeface="Ubuntu"/>
                <a:sym typeface="Ubuntu"/>
              </a:rPr>
              <a:t>The primary outputs of a maintenance release period include corrections, changes, and updates to work products such as requirements, design, code, and completed system</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Depending on the purpose of the release, each output may be produced in a single release period or only a subset is needed</a:t>
            </a:r>
            <a:br>
              <a:rPr b="1" lang="en" sz="1400">
                <a:latin typeface="Ubuntu"/>
                <a:ea typeface="Ubuntu"/>
                <a:cs typeface="Ubuntu"/>
                <a:sym typeface="Ubuntu"/>
              </a:rPr>
            </a:br>
            <a:endParaRPr b="1" sz="1400">
              <a:latin typeface="Ubuntu"/>
              <a:ea typeface="Ubuntu"/>
              <a:cs typeface="Ubuntu"/>
              <a:sym typeface="Ubuntu"/>
            </a:endParaRPr>
          </a:p>
          <a:p>
            <a:pPr indent="-298450" lvl="0" marL="457200" rtl="0" algn="l">
              <a:lnSpc>
                <a:spcPct val="115000"/>
              </a:lnSpc>
              <a:spcBef>
                <a:spcPts val="0"/>
              </a:spcBef>
              <a:spcAft>
                <a:spcPts val="0"/>
              </a:spcAft>
              <a:buSzPts val="1100"/>
              <a:buFont typeface="Arial"/>
              <a:buChar char="●"/>
            </a:pPr>
            <a:r>
              <a:rPr b="1" lang="en" sz="1400">
                <a:latin typeface="Ubuntu"/>
                <a:ea typeface="Ubuntu"/>
                <a:cs typeface="Ubuntu"/>
                <a:sym typeface="Ubuntu"/>
              </a:rPr>
              <a:t>Maintenance release periods are repeated as necessary during the operational lifetime of the system</a:t>
            </a:r>
            <a:endParaRPr b="1" sz="1400">
              <a:latin typeface="Ubuntu"/>
              <a:ea typeface="Ubuntu"/>
              <a:cs typeface="Ubuntu"/>
              <a:sym typeface="Ubuntu"/>
            </a:endParaRPr>
          </a:p>
        </p:txBody>
      </p:sp>
      <p:sp>
        <p:nvSpPr>
          <p:cNvPr id="1817" name="Google Shape;1817;p44"/>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Outputs of Maintenance </a:t>
            </a:r>
            <a:r>
              <a:rPr b="1" lang="en"/>
              <a:t>Release Period</a:t>
            </a:r>
            <a:endParaRPr/>
          </a:p>
        </p:txBody>
      </p:sp>
      <p:grpSp>
        <p:nvGrpSpPr>
          <p:cNvPr id="1818" name="Google Shape;1818;p44"/>
          <p:cNvGrpSpPr/>
          <p:nvPr/>
        </p:nvGrpSpPr>
        <p:grpSpPr>
          <a:xfrm>
            <a:off x="706033" y="312972"/>
            <a:ext cx="140222" cy="140409"/>
            <a:chOff x="2741000" y="199475"/>
            <a:chExt cx="191953" cy="192210"/>
          </a:xfrm>
        </p:grpSpPr>
        <p:sp>
          <p:nvSpPr>
            <p:cNvPr id="1819" name="Google Shape;1819;p4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8" name="Google Shape;1828;p4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4"/>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830" name="Google Shape;1830;p4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831" name="Google Shape;1831;p44"/>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832" name="Google Shape;1832;p44"/>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833" name="Google Shape;1833;p4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834" name="Google Shape;1834;p4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6" name="Google Shape;1836;p44"/>
          <p:cNvGrpSpPr/>
          <p:nvPr/>
        </p:nvGrpSpPr>
        <p:grpSpPr>
          <a:xfrm>
            <a:off x="6535877" y="4214066"/>
            <a:ext cx="472550" cy="202200"/>
            <a:chOff x="1441900" y="2926313"/>
            <a:chExt cx="472550" cy="202200"/>
          </a:xfrm>
        </p:grpSpPr>
        <p:sp>
          <p:nvSpPr>
            <p:cNvPr id="1837" name="Google Shape;1837;p4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2" name="Google Shape;1842;p44"/>
          <p:cNvSpPr/>
          <p:nvPr/>
        </p:nvSpPr>
        <p:spPr>
          <a:xfrm>
            <a:off x="8591788" y="42450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4"/>
          <p:cNvSpPr/>
          <p:nvPr/>
        </p:nvSpPr>
        <p:spPr>
          <a:xfrm>
            <a:off x="776351" y="105506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4"/>
          <p:cNvSpPr/>
          <p:nvPr/>
        </p:nvSpPr>
        <p:spPr>
          <a:xfrm>
            <a:off x="8591801" y="11629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4"/>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46" name="Google Shape;1846;p44"/>
          <p:cNvPicPr preferRelativeResize="0"/>
          <p:nvPr/>
        </p:nvPicPr>
        <p:blipFill>
          <a:blip r:embed="rId4">
            <a:alphaModFix/>
          </a:blip>
          <a:stretch>
            <a:fillRect/>
          </a:stretch>
        </p:blipFill>
        <p:spPr>
          <a:xfrm>
            <a:off x="4939562" y="1449800"/>
            <a:ext cx="3665175" cy="2587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45"/>
          <p:cNvSpPr txBox="1"/>
          <p:nvPr>
            <p:ph idx="1" type="subTitle"/>
          </p:nvPr>
        </p:nvSpPr>
        <p:spPr>
          <a:xfrm>
            <a:off x="714300" y="2055775"/>
            <a:ext cx="7715400" cy="2329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Ubuntu"/>
                <a:ea typeface="Ubuntu"/>
                <a:cs typeface="Ubuntu"/>
                <a:sym typeface="Ubuntu"/>
              </a:rPr>
              <a:t>Within an organization, support processes are required to aid the software development life cycle. Some of these are:  </a:t>
            </a:r>
            <a:endParaRPr b="1" sz="1400">
              <a:latin typeface="Ubuntu"/>
              <a:ea typeface="Ubuntu"/>
              <a:cs typeface="Ubuntu"/>
              <a:sym typeface="Ubuntu"/>
            </a:endParaRPr>
          </a:p>
          <a:p>
            <a:pPr indent="-317500" lvl="0" marL="457200" rtl="0" algn="l">
              <a:lnSpc>
                <a:spcPct val="115000"/>
              </a:lnSpc>
              <a:spcBef>
                <a:spcPts val="1200"/>
              </a:spcBef>
              <a:spcAft>
                <a:spcPts val="0"/>
              </a:spcAft>
              <a:buSzPts val="1400"/>
              <a:buFont typeface="Ubuntu"/>
              <a:buChar char="●"/>
            </a:pPr>
            <a:r>
              <a:rPr b="1" lang="en" sz="1400">
                <a:latin typeface="Ubuntu"/>
                <a:ea typeface="Ubuntu"/>
                <a:cs typeface="Ubuntu"/>
                <a:sym typeface="Ubuntu"/>
              </a:rPr>
              <a:t>Quality assurance;  Project management</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Configuration management</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Process improvement.</a:t>
            </a:r>
            <a:endParaRPr b="1" sz="1400">
              <a:latin typeface="Ubuntu"/>
              <a:ea typeface="Ubuntu"/>
              <a:cs typeface="Ubuntu"/>
              <a:sym typeface="Ubuntu"/>
            </a:endParaRPr>
          </a:p>
        </p:txBody>
      </p:sp>
      <p:sp>
        <p:nvSpPr>
          <p:cNvPr id="1852" name="Google Shape;1852;p45"/>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Support Processes for Software </a:t>
            </a:r>
            <a:r>
              <a:rPr b="1" lang="en"/>
              <a:t>Development Life Cycle</a:t>
            </a:r>
            <a:endParaRPr/>
          </a:p>
        </p:txBody>
      </p:sp>
      <p:grpSp>
        <p:nvGrpSpPr>
          <p:cNvPr id="1853" name="Google Shape;1853;p45"/>
          <p:cNvGrpSpPr/>
          <p:nvPr/>
        </p:nvGrpSpPr>
        <p:grpSpPr>
          <a:xfrm>
            <a:off x="706033" y="312972"/>
            <a:ext cx="140222" cy="140409"/>
            <a:chOff x="2741000" y="199475"/>
            <a:chExt cx="191953" cy="192210"/>
          </a:xfrm>
        </p:grpSpPr>
        <p:sp>
          <p:nvSpPr>
            <p:cNvPr id="1854" name="Google Shape;1854;p4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3" name="Google Shape;1863;p4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5"/>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865" name="Google Shape;1865;p4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866" name="Google Shape;1866;p45"/>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867" name="Google Shape;1867;p45"/>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868" name="Google Shape;1868;p4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869" name="Google Shape;1869;p4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5"/>
          <p:cNvSpPr/>
          <p:nvPr/>
        </p:nvSpPr>
        <p:spPr>
          <a:xfrm rot="7201932">
            <a:off x="1637012" y="3730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2" name="Google Shape;1872;p45"/>
          <p:cNvGrpSpPr/>
          <p:nvPr/>
        </p:nvGrpSpPr>
        <p:grpSpPr>
          <a:xfrm>
            <a:off x="6066396" y="3338335"/>
            <a:ext cx="695830" cy="243805"/>
            <a:chOff x="2271950" y="2722775"/>
            <a:chExt cx="575875" cy="201775"/>
          </a:xfrm>
        </p:grpSpPr>
        <p:sp>
          <p:nvSpPr>
            <p:cNvPr id="1873" name="Google Shape;1873;p4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8" name="Google Shape;1878;p45"/>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5"/>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5"/>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5"/>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5"/>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5"/>
          <p:cNvSpPr/>
          <p:nvPr/>
        </p:nvSpPr>
        <p:spPr>
          <a:xfrm rot="7201932">
            <a:off x="7146962" y="8913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5"/>
          <p:cNvSpPr/>
          <p:nvPr/>
        </p:nvSpPr>
        <p:spPr>
          <a:xfrm>
            <a:off x="706013" y="38417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46"/>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Ubuntu"/>
                <a:ea typeface="Ubuntu"/>
                <a:cs typeface="Ubuntu"/>
                <a:sym typeface="Ubuntu"/>
              </a:rPr>
              <a:t>Quality Assurance is a set of planned and systematic supporting processes and activities required to provide adequate confidence that a process or work product will fulfil established technical or quality requirements. This is achieved by the imposition of methods, standards, tools, and skills that are recognised as the appropriate practice for the context. The Quality Assurance process uses the test results and other information to investigate, rank and report any problem (including any risk) in the design, planning or execution of the software engineering processes.</a:t>
            </a:r>
            <a:endParaRPr b="1" sz="1400">
              <a:latin typeface="Ubuntu"/>
              <a:ea typeface="Ubuntu"/>
              <a:cs typeface="Ubuntu"/>
              <a:sym typeface="Ubuntu"/>
            </a:endParaRPr>
          </a:p>
          <a:p>
            <a:pPr indent="0" lvl="0" marL="0" rtl="0" algn="l">
              <a:lnSpc>
                <a:spcPct val="115000"/>
              </a:lnSpc>
              <a:spcBef>
                <a:spcPts val="1200"/>
              </a:spcBef>
              <a:spcAft>
                <a:spcPts val="1200"/>
              </a:spcAft>
              <a:buNone/>
            </a:pPr>
            <a:r>
              <a:rPr b="1" lang="en" sz="1400">
                <a:latin typeface="Ubuntu"/>
                <a:ea typeface="Ubuntu"/>
                <a:cs typeface="Ubuntu"/>
                <a:sym typeface="Ubuntu"/>
              </a:rPr>
              <a:t>Measures should be collected during testing, as they can provide information about the quality of test processes and/or test items and the effectiveness of their application on each project.</a:t>
            </a:r>
            <a:endParaRPr b="1" sz="1400">
              <a:latin typeface="Ubuntu"/>
              <a:ea typeface="Ubuntu"/>
              <a:cs typeface="Ubuntu"/>
              <a:sym typeface="Ubuntu"/>
            </a:endParaRPr>
          </a:p>
        </p:txBody>
      </p:sp>
      <p:sp>
        <p:nvSpPr>
          <p:cNvPr id="1890" name="Google Shape;1890;p46"/>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Quality Assurance</a:t>
            </a:r>
            <a:r>
              <a:rPr b="1" lang="en">
                <a:solidFill>
                  <a:schemeClr val="lt2"/>
                </a:solidFill>
              </a:rPr>
              <a:t> and </a:t>
            </a:r>
            <a:r>
              <a:rPr b="1" lang="en"/>
              <a:t>Testing</a:t>
            </a:r>
            <a:endParaRPr/>
          </a:p>
        </p:txBody>
      </p:sp>
      <p:grpSp>
        <p:nvGrpSpPr>
          <p:cNvPr id="1891" name="Google Shape;1891;p46"/>
          <p:cNvGrpSpPr/>
          <p:nvPr/>
        </p:nvGrpSpPr>
        <p:grpSpPr>
          <a:xfrm>
            <a:off x="706033" y="312972"/>
            <a:ext cx="140222" cy="140409"/>
            <a:chOff x="2741000" y="199475"/>
            <a:chExt cx="191953" cy="192210"/>
          </a:xfrm>
        </p:grpSpPr>
        <p:sp>
          <p:nvSpPr>
            <p:cNvPr id="1892" name="Google Shape;1892;p4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1" name="Google Shape;1901;p4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6"/>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903" name="Google Shape;1903;p4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904" name="Google Shape;1904;p46"/>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905" name="Google Shape;1905;p46"/>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906" name="Google Shape;1906;p4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907" name="Google Shape;1907;p4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6"/>
          <p:cNvSpPr/>
          <p:nvPr/>
        </p:nvSpPr>
        <p:spPr>
          <a:xfrm>
            <a:off x="529253" y="29891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6"/>
          <p:cNvSpPr/>
          <p:nvPr/>
        </p:nvSpPr>
        <p:spPr>
          <a:xfrm>
            <a:off x="829625" y="43790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6"/>
          <p:cNvSpPr/>
          <p:nvPr/>
        </p:nvSpPr>
        <p:spPr>
          <a:xfrm>
            <a:off x="7932086" y="32358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6"/>
          <p:cNvSpPr/>
          <p:nvPr/>
        </p:nvSpPr>
        <p:spPr>
          <a:xfrm>
            <a:off x="8580294" y="23211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47"/>
          <p:cNvSpPr txBox="1"/>
          <p:nvPr>
            <p:ph idx="1" type="subTitle"/>
          </p:nvPr>
        </p:nvSpPr>
        <p:spPr>
          <a:xfrm>
            <a:off x="714300" y="1412075"/>
            <a:ext cx="46941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Project management is the process of planning and controlling the course of a project, which includes managing the test project within the overall project. The estimation, risk analysis, and scheduling of test activities should be incorporated into the overall project planning. Test measurements are analyzed by the test manager and communicated to the project manager, which may result in changes to the project plan. When a test sub-process or the test project is completed, a completion report is provided to the project manager.</a:t>
            </a:r>
            <a:endParaRPr b="1" sz="1400">
              <a:latin typeface="Ubuntu"/>
              <a:ea typeface="Ubuntu"/>
              <a:cs typeface="Ubuntu"/>
              <a:sym typeface="Ubuntu"/>
            </a:endParaRPr>
          </a:p>
        </p:txBody>
      </p:sp>
      <p:sp>
        <p:nvSpPr>
          <p:cNvPr id="1918" name="Google Shape;1918;p47"/>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Management </a:t>
            </a:r>
            <a:r>
              <a:rPr b="1" lang="en">
                <a:solidFill>
                  <a:schemeClr val="lt2"/>
                </a:solidFill>
              </a:rPr>
              <a:t>and</a:t>
            </a:r>
            <a:r>
              <a:rPr b="1" lang="en"/>
              <a:t> Testing</a:t>
            </a:r>
            <a:endParaRPr/>
          </a:p>
        </p:txBody>
      </p:sp>
      <p:grpSp>
        <p:nvGrpSpPr>
          <p:cNvPr id="1919" name="Google Shape;1919;p47"/>
          <p:cNvGrpSpPr/>
          <p:nvPr/>
        </p:nvGrpSpPr>
        <p:grpSpPr>
          <a:xfrm>
            <a:off x="706033" y="312972"/>
            <a:ext cx="140222" cy="140409"/>
            <a:chOff x="2741000" y="199475"/>
            <a:chExt cx="191953" cy="192210"/>
          </a:xfrm>
        </p:grpSpPr>
        <p:sp>
          <p:nvSpPr>
            <p:cNvPr id="1920" name="Google Shape;1920;p4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4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4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9" name="Google Shape;1929;p4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7"/>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931" name="Google Shape;1931;p4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932" name="Google Shape;1932;p47"/>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933" name="Google Shape;1933;p47"/>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934" name="Google Shape;1934;p4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935" name="Google Shape;1935;p4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7"/>
          <p:cNvSpPr/>
          <p:nvPr/>
        </p:nvSpPr>
        <p:spPr>
          <a:xfrm rot="7198898">
            <a:off x="7314672" y="37514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8" name="Google Shape;1938;p47"/>
          <p:cNvGrpSpPr/>
          <p:nvPr/>
        </p:nvGrpSpPr>
        <p:grpSpPr>
          <a:xfrm>
            <a:off x="196952" y="1209866"/>
            <a:ext cx="472550" cy="202200"/>
            <a:chOff x="1441900" y="2926313"/>
            <a:chExt cx="472550" cy="202200"/>
          </a:xfrm>
        </p:grpSpPr>
        <p:sp>
          <p:nvSpPr>
            <p:cNvPr id="1939" name="Google Shape;1939;p47"/>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7"/>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7"/>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7"/>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7"/>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4" name="Google Shape;1944;p47"/>
          <p:cNvSpPr/>
          <p:nvPr/>
        </p:nvSpPr>
        <p:spPr>
          <a:xfrm>
            <a:off x="6950263" y="42514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7"/>
          <p:cNvSpPr/>
          <p:nvPr/>
        </p:nvSpPr>
        <p:spPr>
          <a:xfrm>
            <a:off x="7500851" y="15372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7"/>
          <p:cNvSpPr/>
          <p:nvPr/>
        </p:nvSpPr>
        <p:spPr>
          <a:xfrm>
            <a:off x="8207014" y="37978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7"/>
          <p:cNvSpPr/>
          <p:nvPr/>
        </p:nvSpPr>
        <p:spPr>
          <a:xfrm>
            <a:off x="527613" y="39711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8" name="Google Shape;1948;p47"/>
          <p:cNvPicPr preferRelativeResize="0"/>
          <p:nvPr/>
        </p:nvPicPr>
        <p:blipFill>
          <a:blip r:embed="rId4">
            <a:alphaModFix/>
          </a:blip>
          <a:stretch>
            <a:fillRect/>
          </a:stretch>
        </p:blipFill>
        <p:spPr>
          <a:xfrm>
            <a:off x="5329799" y="1727773"/>
            <a:ext cx="3156059" cy="1778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48"/>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Configuration management ensures the integrity of work products. It includes processes such as unique identification, controlled storage, release audit, change control, and status reporting. Testing should verify if an organization's configuration management system meets its requirements. Work products from testing, such as test plans, specifications, and test environment configuration items can be placed under configuration management. All layers of the test process model interact with configuration management by providing and delivering configuration items.</a:t>
            </a:r>
            <a:endParaRPr b="1" sz="1400">
              <a:latin typeface="Ubuntu"/>
              <a:ea typeface="Ubuntu"/>
              <a:cs typeface="Ubuntu"/>
              <a:sym typeface="Ubuntu"/>
            </a:endParaRPr>
          </a:p>
        </p:txBody>
      </p:sp>
      <p:sp>
        <p:nvSpPr>
          <p:cNvPr id="1954" name="Google Shape;1954;p48"/>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Configuration Management </a:t>
            </a:r>
            <a:r>
              <a:rPr b="1" lang="en">
                <a:solidFill>
                  <a:schemeClr val="lt2"/>
                </a:solidFill>
              </a:rPr>
              <a:t>and</a:t>
            </a:r>
            <a:r>
              <a:rPr b="1" lang="en"/>
              <a:t> Testing</a:t>
            </a:r>
            <a:endParaRPr/>
          </a:p>
        </p:txBody>
      </p:sp>
      <p:grpSp>
        <p:nvGrpSpPr>
          <p:cNvPr id="1955" name="Google Shape;1955;p48"/>
          <p:cNvGrpSpPr/>
          <p:nvPr/>
        </p:nvGrpSpPr>
        <p:grpSpPr>
          <a:xfrm>
            <a:off x="706033" y="312972"/>
            <a:ext cx="140222" cy="140409"/>
            <a:chOff x="2741000" y="199475"/>
            <a:chExt cx="191953" cy="192210"/>
          </a:xfrm>
        </p:grpSpPr>
        <p:sp>
          <p:nvSpPr>
            <p:cNvPr id="1956" name="Google Shape;1956;p4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5" name="Google Shape;1965;p4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8"/>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1967" name="Google Shape;1967;p48"/>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1968" name="Google Shape;1968;p48"/>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1969" name="Google Shape;1969;p48"/>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1970" name="Google Shape;1970;p48"/>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1971" name="Google Shape;1971;p4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8"/>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8"/>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5" name="Google Shape;1975;p48"/>
          <p:cNvGrpSpPr/>
          <p:nvPr/>
        </p:nvGrpSpPr>
        <p:grpSpPr>
          <a:xfrm>
            <a:off x="2295046" y="3989010"/>
            <a:ext cx="695830" cy="243805"/>
            <a:chOff x="2271950" y="2722775"/>
            <a:chExt cx="575875" cy="201775"/>
          </a:xfrm>
        </p:grpSpPr>
        <p:sp>
          <p:nvSpPr>
            <p:cNvPr id="1976" name="Google Shape;1976;p4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1" name="Google Shape;1981;p48"/>
          <p:cNvSpPr/>
          <p:nvPr/>
        </p:nvSpPr>
        <p:spPr>
          <a:xfrm>
            <a:off x="8207014" y="1160985"/>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8"/>
          <p:cNvSpPr/>
          <p:nvPr/>
        </p:nvSpPr>
        <p:spPr>
          <a:xfrm>
            <a:off x="379313" y="187463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8"/>
          <p:cNvSpPr/>
          <p:nvPr/>
        </p:nvSpPr>
        <p:spPr>
          <a:xfrm>
            <a:off x="8370488" y="90858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8"/>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8"/>
          <p:cNvSpPr/>
          <p:nvPr/>
        </p:nvSpPr>
        <p:spPr>
          <a:xfrm>
            <a:off x="529253" y="32177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8"/>
          <p:cNvSpPr/>
          <p:nvPr/>
        </p:nvSpPr>
        <p:spPr>
          <a:xfrm>
            <a:off x="905825" y="43028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8"/>
          <p:cNvSpPr/>
          <p:nvPr/>
        </p:nvSpPr>
        <p:spPr>
          <a:xfrm>
            <a:off x="7932086" y="34644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8"/>
          <p:cNvSpPr/>
          <p:nvPr/>
        </p:nvSpPr>
        <p:spPr>
          <a:xfrm>
            <a:off x="8580294" y="25497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49"/>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Process improvement involves changing an organization's processes to make them more efficient and effective in meeting business goals. The test processes and process improvement process interact in two ways: the test processes provide information for process improvement actions and can be subject to process improvement themselves. The process improvement process should obtain information from various sources to diagnose which test processes to improve and how to define the improved processes. The new processes should be monitored to assess whether they produce the expected return on investment.</a:t>
            </a:r>
            <a:endParaRPr b="1" sz="1400">
              <a:latin typeface="Ubuntu"/>
              <a:ea typeface="Ubuntu"/>
              <a:cs typeface="Ubuntu"/>
              <a:sym typeface="Ubuntu"/>
            </a:endParaRPr>
          </a:p>
        </p:txBody>
      </p:sp>
      <p:sp>
        <p:nvSpPr>
          <p:cNvPr id="1994" name="Google Shape;1994;p49"/>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Process Improvement </a:t>
            </a:r>
            <a:r>
              <a:rPr b="1" lang="en">
                <a:solidFill>
                  <a:schemeClr val="lt2"/>
                </a:solidFill>
              </a:rPr>
              <a:t>and</a:t>
            </a:r>
            <a:r>
              <a:rPr b="1" lang="en"/>
              <a:t> Testing</a:t>
            </a:r>
            <a:endParaRPr/>
          </a:p>
        </p:txBody>
      </p:sp>
      <p:grpSp>
        <p:nvGrpSpPr>
          <p:cNvPr id="1995" name="Google Shape;1995;p49"/>
          <p:cNvGrpSpPr/>
          <p:nvPr/>
        </p:nvGrpSpPr>
        <p:grpSpPr>
          <a:xfrm>
            <a:off x="706033" y="312972"/>
            <a:ext cx="140222" cy="140409"/>
            <a:chOff x="2741000" y="199475"/>
            <a:chExt cx="191953" cy="192210"/>
          </a:xfrm>
        </p:grpSpPr>
        <p:sp>
          <p:nvSpPr>
            <p:cNvPr id="1996" name="Google Shape;1996;p4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5" name="Google Shape;2005;p4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9"/>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007" name="Google Shape;2007;p49"/>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008" name="Google Shape;2008;p49"/>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009" name="Google Shape;2009;p49"/>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010" name="Google Shape;2010;p49"/>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011" name="Google Shape;2011;p4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9"/>
          <p:cNvSpPr/>
          <p:nvPr/>
        </p:nvSpPr>
        <p:spPr>
          <a:xfrm rot="7201932">
            <a:off x="2636030" y="38824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4" name="Google Shape;2014;p49"/>
          <p:cNvGrpSpPr/>
          <p:nvPr/>
        </p:nvGrpSpPr>
        <p:grpSpPr>
          <a:xfrm>
            <a:off x="373709" y="4037291"/>
            <a:ext cx="472550" cy="202200"/>
            <a:chOff x="1441900" y="2926313"/>
            <a:chExt cx="472550" cy="202200"/>
          </a:xfrm>
        </p:grpSpPr>
        <p:sp>
          <p:nvSpPr>
            <p:cNvPr id="2015" name="Google Shape;2015;p4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50"/>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The standard recognizes that exhaustive testing of a software system is impossible and outlines a variety of testing concepts to aid in choosing an appropriate sample for testing. The key premise of the standard is to perform optimal testing within given constraints and context using a risk-based approach. Risks can be categorized in different ways, and risk analysis is used to identify and score risks so that the perceived risks in the delivered system can be scored, prioritized, categorized, and subsequently mitigated. The risk profile is used to determine what testing should be performed on the project and to provide guidance to all the dynamic testing processes. Running test cases is a risk mitigation activity, and the process of test incident reporting is used to determine if the failed test case has resulted in an issue or if it requires further investigation.</a:t>
            </a:r>
            <a:endParaRPr b="1" sz="1400">
              <a:latin typeface="Ubuntu"/>
              <a:ea typeface="Ubuntu"/>
              <a:cs typeface="Ubuntu"/>
              <a:sym typeface="Ubuntu"/>
            </a:endParaRPr>
          </a:p>
        </p:txBody>
      </p:sp>
      <p:sp>
        <p:nvSpPr>
          <p:cNvPr id="2025" name="Google Shape;2025;p50"/>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Risk-based </a:t>
            </a:r>
            <a:r>
              <a:rPr b="1" lang="en">
                <a:solidFill>
                  <a:schemeClr val="lt2"/>
                </a:solidFill>
              </a:rPr>
              <a:t>Testing</a:t>
            </a:r>
            <a:endParaRPr>
              <a:solidFill>
                <a:schemeClr val="lt2"/>
              </a:solidFill>
            </a:endParaRPr>
          </a:p>
        </p:txBody>
      </p:sp>
      <p:grpSp>
        <p:nvGrpSpPr>
          <p:cNvPr id="2026" name="Google Shape;2026;p50"/>
          <p:cNvGrpSpPr/>
          <p:nvPr/>
        </p:nvGrpSpPr>
        <p:grpSpPr>
          <a:xfrm>
            <a:off x="706033" y="312972"/>
            <a:ext cx="140222" cy="140409"/>
            <a:chOff x="2741000" y="199475"/>
            <a:chExt cx="191953" cy="192210"/>
          </a:xfrm>
        </p:grpSpPr>
        <p:sp>
          <p:nvSpPr>
            <p:cNvPr id="2027" name="Google Shape;2027;p5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5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5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5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5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5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5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5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5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6" name="Google Shape;2036;p5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50"/>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038" name="Google Shape;2038;p50"/>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039" name="Google Shape;2039;p50"/>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040" name="Google Shape;2040;p50"/>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041" name="Google Shape;2041;p50"/>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042" name="Google Shape;2042;p5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5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50"/>
          <p:cNvSpPr/>
          <p:nvPr/>
        </p:nvSpPr>
        <p:spPr>
          <a:xfrm rot="7198898">
            <a:off x="19272" y="88221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50"/>
          <p:cNvSpPr/>
          <p:nvPr/>
        </p:nvSpPr>
        <p:spPr>
          <a:xfrm>
            <a:off x="217778" y="26457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50"/>
          <p:cNvSpPr/>
          <p:nvPr/>
        </p:nvSpPr>
        <p:spPr>
          <a:xfrm>
            <a:off x="905825" y="43790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50"/>
          <p:cNvSpPr/>
          <p:nvPr/>
        </p:nvSpPr>
        <p:spPr>
          <a:xfrm>
            <a:off x="8235161" y="383523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50"/>
          <p:cNvSpPr/>
          <p:nvPr/>
        </p:nvSpPr>
        <p:spPr>
          <a:xfrm>
            <a:off x="8012919" y="8927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50"/>
          <p:cNvSpPr/>
          <p:nvPr/>
        </p:nvSpPr>
        <p:spPr>
          <a:xfrm rot="7201932">
            <a:off x="5919162" y="9036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50"/>
          <p:cNvSpPr/>
          <p:nvPr/>
        </p:nvSpPr>
        <p:spPr>
          <a:xfrm>
            <a:off x="7818488" y="39683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1"/>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Ubuntu"/>
              <a:buChar char="●"/>
            </a:pPr>
            <a:r>
              <a:rPr b="1" lang="en" sz="1400">
                <a:latin typeface="Ubuntu"/>
                <a:ea typeface="Ubuntu"/>
                <a:cs typeface="Ubuntu"/>
                <a:sym typeface="Ubuntu"/>
              </a:rPr>
              <a:t>Test project structured as a number of test sub-processes based on the project test strategy. Each sub-process is managed by applying the test management processes to it. Includes both static and dynamic testing.</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Test Planning: Identifying test objective, scope, and risks associated with the sub-process. Guides strategy for the sub-process, including static and dynamic testing planned.</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Testing Scope: Specifying which features of the test item are to be tested and which are not, to ensure expectations concerning the scope of testing are clear.</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Retesting and Regression Testing: Repeating dynamic and static testing processes as needed to meet test completion criteria.</a:t>
            </a:r>
            <a:endParaRPr b="1" sz="1400">
              <a:latin typeface="Ubuntu"/>
              <a:ea typeface="Ubuntu"/>
              <a:cs typeface="Ubuntu"/>
              <a:sym typeface="Ubuntu"/>
            </a:endParaRPr>
          </a:p>
        </p:txBody>
      </p:sp>
      <p:sp>
        <p:nvSpPr>
          <p:cNvPr id="2056" name="Google Shape;2056;p51"/>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Sub-process</a:t>
            </a:r>
            <a:endParaRPr>
              <a:solidFill>
                <a:schemeClr val="lt2"/>
              </a:solidFill>
            </a:endParaRPr>
          </a:p>
        </p:txBody>
      </p:sp>
      <p:grpSp>
        <p:nvGrpSpPr>
          <p:cNvPr id="2057" name="Google Shape;2057;p51"/>
          <p:cNvGrpSpPr/>
          <p:nvPr/>
        </p:nvGrpSpPr>
        <p:grpSpPr>
          <a:xfrm>
            <a:off x="706033" y="312972"/>
            <a:ext cx="140222" cy="140409"/>
            <a:chOff x="2741000" y="199475"/>
            <a:chExt cx="191953" cy="192210"/>
          </a:xfrm>
        </p:grpSpPr>
        <p:sp>
          <p:nvSpPr>
            <p:cNvPr id="2058" name="Google Shape;2058;p5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5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5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5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5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5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5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5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5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7" name="Google Shape;2067;p5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51"/>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069" name="Google Shape;2069;p51"/>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070" name="Google Shape;2070;p51"/>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071" name="Google Shape;2071;p51"/>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072" name="Google Shape;2072;p51"/>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073" name="Google Shape;2073;p5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5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51"/>
          <p:cNvSpPr/>
          <p:nvPr/>
        </p:nvSpPr>
        <p:spPr>
          <a:xfrm>
            <a:off x="4881453" y="100508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51"/>
          <p:cNvSpPr/>
          <p:nvPr/>
        </p:nvSpPr>
        <p:spPr>
          <a:xfrm>
            <a:off x="6598975" y="76853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51"/>
          <p:cNvSpPr/>
          <p:nvPr/>
        </p:nvSpPr>
        <p:spPr>
          <a:xfrm>
            <a:off x="279986" y="181576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51"/>
          <p:cNvSpPr/>
          <p:nvPr/>
        </p:nvSpPr>
        <p:spPr>
          <a:xfrm>
            <a:off x="946244" y="4142082"/>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9" name="Google Shape;2079;p51"/>
          <p:cNvGrpSpPr/>
          <p:nvPr/>
        </p:nvGrpSpPr>
        <p:grpSpPr>
          <a:xfrm>
            <a:off x="279977" y="4230891"/>
            <a:ext cx="472550" cy="202200"/>
            <a:chOff x="1441900" y="2926313"/>
            <a:chExt cx="472550" cy="202200"/>
          </a:xfrm>
        </p:grpSpPr>
        <p:sp>
          <p:nvSpPr>
            <p:cNvPr id="2080" name="Google Shape;2080;p5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5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5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p:nvPr/>
        </p:nvSpPr>
        <p:spPr>
          <a:xfrm>
            <a:off x="3848926" y="40878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16"/>
          <p:cNvGrpSpPr/>
          <p:nvPr/>
        </p:nvGrpSpPr>
        <p:grpSpPr>
          <a:xfrm rot="5400000">
            <a:off x="108961" y="2571750"/>
            <a:ext cx="612965" cy="612965"/>
            <a:chOff x="5208200" y="980975"/>
            <a:chExt cx="440475" cy="440475"/>
          </a:xfrm>
        </p:grpSpPr>
        <p:sp>
          <p:nvSpPr>
            <p:cNvPr id="273" name="Google Shape;273;p1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16"/>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Iso/iec/ieee 29119-1:2013</a:t>
            </a:r>
            <a:endParaRPr/>
          </a:p>
        </p:txBody>
      </p:sp>
      <p:sp>
        <p:nvSpPr>
          <p:cNvPr id="276" name="Google Shape;276;p16"/>
          <p:cNvSpPr txBox="1"/>
          <p:nvPr>
            <p:ph idx="1" type="subTitle"/>
          </p:nvPr>
        </p:nvSpPr>
        <p:spPr>
          <a:xfrm>
            <a:off x="714299" y="1259224"/>
            <a:ext cx="6171497" cy="2582535"/>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hlink"/>
              </a:buClr>
              <a:buSzPts val="1100"/>
              <a:buFont typeface="Arial"/>
              <a:buNone/>
            </a:pPr>
            <a:r>
              <a:rPr lang="en">
                <a:latin typeface="Ubuntu"/>
                <a:ea typeface="Ubuntu"/>
                <a:cs typeface="Ubuntu"/>
                <a:sym typeface="Ubuntu"/>
              </a:rPr>
              <a:t>It’s called </a:t>
            </a:r>
            <a:r>
              <a:rPr b="1" lang="en">
                <a:solidFill>
                  <a:schemeClr val="lt2"/>
                </a:solidFill>
                <a:latin typeface="Ubuntu"/>
                <a:ea typeface="Ubuntu"/>
                <a:cs typeface="Ubuntu"/>
                <a:sym typeface="Ubuntu"/>
              </a:rPr>
              <a:t>‘Concepts &amp; Definitions’</a:t>
            </a:r>
            <a:r>
              <a:rPr lang="en">
                <a:latin typeface="Ubuntu"/>
                <a:ea typeface="Ubuntu"/>
                <a:cs typeface="Ubuntu"/>
                <a:sym typeface="Ubuntu"/>
              </a:rPr>
              <a:t>, it defines the fundamental aspects, terminology, and methodology in software testing. </a:t>
            </a:r>
            <a:endParaRPr/>
          </a:p>
          <a:p>
            <a:pPr indent="-317500" lvl="0" marL="457200" rtl="0" algn="l">
              <a:lnSpc>
                <a:spcPct val="150000"/>
              </a:lnSpc>
              <a:spcBef>
                <a:spcPts val="1600"/>
              </a:spcBef>
              <a:spcAft>
                <a:spcPts val="0"/>
              </a:spcAft>
              <a:buSzPts val="1400"/>
              <a:buChar char="●"/>
            </a:pPr>
            <a:r>
              <a:rPr b="1" lang="en">
                <a:latin typeface="Ubuntu"/>
                <a:ea typeface="Ubuntu"/>
                <a:cs typeface="Ubuntu"/>
                <a:sym typeface="Ubuntu"/>
              </a:rPr>
              <a:t>Section 1: Scope</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Section 2: Conformance</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Section 3: Normative references</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Section 4: Terms and Definitions</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Section 5: Software Testing Concepts</a:t>
            </a:r>
            <a:endParaRPr/>
          </a:p>
          <a:p>
            <a:pPr indent="0" lvl="0" marL="0" rtl="0" algn="just">
              <a:lnSpc>
                <a:spcPct val="100000"/>
              </a:lnSpc>
              <a:spcBef>
                <a:spcPts val="0"/>
              </a:spcBef>
              <a:spcAft>
                <a:spcPts val="0"/>
              </a:spcAft>
              <a:buClr>
                <a:schemeClr val="hlink"/>
              </a:buClr>
              <a:buSzPts val="1100"/>
              <a:buFont typeface="Arial"/>
              <a:buNone/>
            </a:pPr>
            <a:r>
              <a:t/>
            </a:r>
            <a:endParaRPr>
              <a:latin typeface="Ubuntu"/>
              <a:ea typeface="Ubuntu"/>
              <a:cs typeface="Ubuntu"/>
              <a:sym typeface="Ubuntu"/>
            </a:endParaRPr>
          </a:p>
          <a:p>
            <a:pPr indent="0" lvl="0" marL="0" rtl="0" algn="just">
              <a:lnSpc>
                <a:spcPct val="100000"/>
              </a:lnSpc>
              <a:spcBef>
                <a:spcPts val="0"/>
              </a:spcBef>
              <a:spcAft>
                <a:spcPts val="0"/>
              </a:spcAft>
              <a:buClr>
                <a:schemeClr val="hlink"/>
              </a:buClr>
              <a:buSzPts val="1100"/>
              <a:buFont typeface="Arial"/>
              <a:buNone/>
            </a:pPr>
            <a:r>
              <a:rPr lang="en">
                <a:latin typeface="Ubuntu"/>
                <a:ea typeface="Ubuntu"/>
                <a:cs typeface="Ubuntu"/>
                <a:sym typeface="Ubuntu"/>
              </a:rPr>
              <a:t>We will focus on section 5 called </a:t>
            </a:r>
            <a:r>
              <a:rPr b="1" lang="en">
                <a:solidFill>
                  <a:schemeClr val="lt2"/>
                </a:solidFill>
                <a:latin typeface="Ubuntu"/>
                <a:ea typeface="Ubuntu"/>
                <a:cs typeface="Ubuntu"/>
                <a:sym typeface="Ubuntu"/>
              </a:rPr>
              <a:t>‘Software testing Concepts’</a:t>
            </a:r>
            <a:r>
              <a:rPr lang="en">
                <a:solidFill>
                  <a:schemeClr val="dk1"/>
                </a:solidFill>
                <a:latin typeface="Ubuntu"/>
                <a:ea typeface="Ubuntu"/>
                <a:cs typeface="Ubuntu"/>
                <a:sym typeface="Ubuntu"/>
              </a:rPr>
              <a:t>.</a:t>
            </a:r>
            <a:endParaRPr/>
          </a:p>
        </p:txBody>
      </p:sp>
      <p:grpSp>
        <p:nvGrpSpPr>
          <p:cNvPr id="277" name="Google Shape;277;p16"/>
          <p:cNvGrpSpPr/>
          <p:nvPr/>
        </p:nvGrpSpPr>
        <p:grpSpPr>
          <a:xfrm>
            <a:off x="6066397" y="3338339"/>
            <a:ext cx="695830" cy="243805"/>
            <a:chOff x="2271950" y="2722775"/>
            <a:chExt cx="575875" cy="201775"/>
          </a:xfrm>
        </p:grpSpPr>
        <p:sp>
          <p:nvSpPr>
            <p:cNvPr id="278" name="Google Shape;278;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16"/>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6"/>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6"/>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6"/>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6"/>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6"/>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6"/>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6"/>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6"/>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rot="-1685758">
            <a:off x="5627203" y="412409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6"/>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6"/>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97" name="Google Shape;297;p1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298" name="Google Shape;298;p16"/>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99" name="Google Shape;299;p16"/>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300" name="Google Shape;300;p16"/>
          <p:cNvGrpSpPr/>
          <p:nvPr/>
        </p:nvGrpSpPr>
        <p:grpSpPr>
          <a:xfrm>
            <a:off x="706033" y="312972"/>
            <a:ext cx="140222" cy="140409"/>
            <a:chOff x="2741000" y="199475"/>
            <a:chExt cx="191953" cy="192210"/>
          </a:xfrm>
        </p:grpSpPr>
        <p:sp>
          <p:nvSpPr>
            <p:cNvPr id="301" name="Google Shape;301;p1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1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52"/>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Ubuntu"/>
              <a:buChar char="●"/>
            </a:pPr>
            <a:r>
              <a:rPr b="1" lang="en" sz="1400">
                <a:latin typeface="Ubuntu"/>
                <a:ea typeface="Ubuntu"/>
                <a:cs typeface="Ubuntu"/>
                <a:sym typeface="Ubuntu"/>
              </a:rPr>
              <a:t>Test Objectives: Objectives include provision of information to risk management, assessment of product qualities, meeting stakeholder expectations, identifying defects and correct change implementation.</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Test Item: A test is performed on a test item against what is expected of the test item, examples of which include code-related items and document-related items.</a:t>
            </a: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Quality Characteristics: Eight quality characteristics defined by ISO/IEC 25010 model for software quality, which include functional suitability, performance efficiency, compatibility, etc.</a:t>
            </a:r>
            <a:endParaRPr b="1" sz="1400">
              <a:latin typeface="Ubuntu"/>
              <a:ea typeface="Ubuntu"/>
              <a:cs typeface="Ubuntu"/>
              <a:sym typeface="Ubuntu"/>
            </a:endParaRPr>
          </a:p>
        </p:txBody>
      </p:sp>
      <p:sp>
        <p:nvSpPr>
          <p:cNvPr id="2090" name="Google Shape;2090;p52"/>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Sub-process</a:t>
            </a:r>
            <a:endParaRPr>
              <a:solidFill>
                <a:schemeClr val="lt2"/>
              </a:solidFill>
            </a:endParaRPr>
          </a:p>
        </p:txBody>
      </p:sp>
      <p:grpSp>
        <p:nvGrpSpPr>
          <p:cNvPr id="2091" name="Google Shape;2091;p52"/>
          <p:cNvGrpSpPr/>
          <p:nvPr/>
        </p:nvGrpSpPr>
        <p:grpSpPr>
          <a:xfrm>
            <a:off x="706033" y="312972"/>
            <a:ext cx="140222" cy="140409"/>
            <a:chOff x="2741000" y="199475"/>
            <a:chExt cx="191953" cy="192210"/>
          </a:xfrm>
        </p:grpSpPr>
        <p:sp>
          <p:nvSpPr>
            <p:cNvPr id="2092" name="Google Shape;2092;p5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5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5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5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5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5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5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5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5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1" name="Google Shape;2101;p5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52"/>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103" name="Google Shape;2103;p52"/>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104" name="Google Shape;2104;p52"/>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105" name="Google Shape;2105;p52"/>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106" name="Google Shape;2106;p52"/>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107" name="Google Shape;2107;p5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5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2"/>
          <p:cNvSpPr/>
          <p:nvPr/>
        </p:nvSpPr>
        <p:spPr>
          <a:xfrm rot="7201932">
            <a:off x="4178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52"/>
          <p:cNvSpPr/>
          <p:nvPr/>
        </p:nvSpPr>
        <p:spPr>
          <a:xfrm>
            <a:off x="3148728" y="12718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52"/>
          <p:cNvSpPr/>
          <p:nvPr/>
        </p:nvSpPr>
        <p:spPr>
          <a:xfrm>
            <a:off x="5729450" y="75793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52"/>
          <p:cNvSpPr/>
          <p:nvPr/>
        </p:nvSpPr>
        <p:spPr>
          <a:xfrm>
            <a:off x="7662711" y="10391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2"/>
          <p:cNvSpPr/>
          <p:nvPr/>
        </p:nvSpPr>
        <p:spPr>
          <a:xfrm>
            <a:off x="4615344" y="4120782"/>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4" name="Google Shape;2114;p52"/>
          <p:cNvGrpSpPr/>
          <p:nvPr/>
        </p:nvGrpSpPr>
        <p:grpSpPr>
          <a:xfrm>
            <a:off x="7957177" y="4155141"/>
            <a:ext cx="472550" cy="202200"/>
            <a:chOff x="1441900" y="2926313"/>
            <a:chExt cx="472550" cy="202200"/>
          </a:xfrm>
        </p:grpSpPr>
        <p:sp>
          <p:nvSpPr>
            <p:cNvPr id="2115" name="Google Shape;2115;p52"/>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52"/>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2"/>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52"/>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52"/>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53"/>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Sub-process</a:t>
            </a:r>
            <a:endParaRPr>
              <a:solidFill>
                <a:schemeClr val="lt2"/>
              </a:solidFill>
            </a:endParaRPr>
          </a:p>
        </p:txBody>
      </p:sp>
      <p:grpSp>
        <p:nvGrpSpPr>
          <p:cNvPr id="2125" name="Google Shape;2125;p53"/>
          <p:cNvGrpSpPr/>
          <p:nvPr/>
        </p:nvGrpSpPr>
        <p:grpSpPr>
          <a:xfrm>
            <a:off x="706033" y="312972"/>
            <a:ext cx="140222" cy="140409"/>
            <a:chOff x="2741000" y="199475"/>
            <a:chExt cx="191953" cy="192210"/>
          </a:xfrm>
        </p:grpSpPr>
        <p:sp>
          <p:nvSpPr>
            <p:cNvPr id="2126" name="Google Shape;2126;p5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5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5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5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5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5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5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5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5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5" name="Google Shape;2135;p5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53"/>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137" name="Google Shape;2137;p5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138" name="Google Shape;2138;p53"/>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139" name="Google Shape;2139;p53"/>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140" name="Google Shape;2140;p5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141" name="Google Shape;2141;p5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5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53"/>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53"/>
          <p:cNvSpPr/>
          <p:nvPr/>
        </p:nvSpPr>
        <p:spPr>
          <a:xfrm rot="7198898">
            <a:off x="7370772" y="58241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5" name="Google Shape;2145;p53"/>
          <p:cNvGrpSpPr/>
          <p:nvPr/>
        </p:nvGrpSpPr>
        <p:grpSpPr>
          <a:xfrm>
            <a:off x="4414502" y="4180416"/>
            <a:ext cx="472550" cy="202200"/>
            <a:chOff x="1441900" y="2926313"/>
            <a:chExt cx="472550" cy="202200"/>
          </a:xfrm>
        </p:grpSpPr>
        <p:sp>
          <p:nvSpPr>
            <p:cNvPr id="2146" name="Google Shape;2146;p5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5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5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5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5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1" name="Google Shape;2151;p53"/>
          <p:cNvSpPr/>
          <p:nvPr/>
        </p:nvSpPr>
        <p:spPr>
          <a:xfrm>
            <a:off x="7103938" y="12718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53"/>
          <p:cNvSpPr/>
          <p:nvPr/>
        </p:nvSpPr>
        <p:spPr>
          <a:xfrm>
            <a:off x="220763" y="9649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53"/>
          <p:cNvSpPr/>
          <p:nvPr/>
        </p:nvSpPr>
        <p:spPr>
          <a:xfrm>
            <a:off x="7103951" y="40503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5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5" name="Google Shape;2155;p53"/>
          <p:cNvPicPr preferRelativeResize="0"/>
          <p:nvPr/>
        </p:nvPicPr>
        <p:blipFill>
          <a:blip r:embed="rId4">
            <a:alphaModFix/>
          </a:blip>
          <a:stretch>
            <a:fillRect/>
          </a:stretch>
        </p:blipFill>
        <p:spPr>
          <a:xfrm>
            <a:off x="491987" y="1622163"/>
            <a:ext cx="8061521" cy="1986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54"/>
          <p:cNvSpPr txBox="1"/>
          <p:nvPr>
            <p:ph idx="1" type="subTitle"/>
          </p:nvPr>
        </p:nvSpPr>
        <p:spPr>
          <a:xfrm>
            <a:off x="714300" y="1412075"/>
            <a:ext cx="7715400" cy="961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A test is performed to achieve one or more objectives, which include provision of information to risk management, assessment of product qualities, meeting stakeholder expectations, identifying defects and correct change implementation.</a:t>
            </a:r>
            <a:endParaRPr b="1" sz="1400">
              <a:latin typeface="Ubuntu"/>
              <a:ea typeface="Ubuntu"/>
              <a:cs typeface="Ubuntu"/>
              <a:sym typeface="Ubuntu"/>
            </a:endParaRPr>
          </a:p>
        </p:txBody>
      </p:sp>
      <p:sp>
        <p:nvSpPr>
          <p:cNvPr id="2161" name="Google Shape;2161;p54"/>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Objectives</a:t>
            </a:r>
            <a:endParaRPr>
              <a:solidFill>
                <a:schemeClr val="lt2"/>
              </a:solidFill>
            </a:endParaRPr>
          </a:p>
        </p:txBody>
      </p:sp>
      <p:grpSp>
        <p:nvGrpSpPr>
          <p:cNvPr id="2162" name="Google Shape;2162;p54"/>
          <p:cNvGrpSpPr/>
          <p:nvPr/>
        </p:nvGrpSpPr>
        <p:grpSpPr>
          <a:xfrm>
            <a:off x="706033" y="312972"/>
            <a:ext cx="140222" cy="140409"/>
            <a:chOff x="2741000" y="199475"/>
            <a:chExt cx="191953" cy="192210"/>
          </a:xfrm>
        </p:grpSpPr>
        <p:sp>
          <p:nvSpPr>
            <p:cNvPr id="2163" name="Google Shape;2163;p5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5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5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5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5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5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5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5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5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2" name="Google Shape;2172;p5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54"/>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174" name="Google Shape;2174;p5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175" name="Google Shape;2175;p54"/>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176" name="Google Shape;2176;p54"/>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177" name="Google Shape;2177;p5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178" name="Google Shape;2178;p5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5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54"/>
          <p:cNvSpPr txBox="1"/>
          <p:nvPr>
            <p:ph type="title"/>
          </p:nvPr>
        </p:nvSpPr>
        <p:spPr>
          <a:xfrm>
            <a:off x="715173" y="2329230"/>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Item</a:t>
            </a:r>
            <a:endParaRPr>
              <a:solidFill>
                <a:schemeClr val="lt2"/>
              </a:solidFill>
            </a:endParaRPr>
          </a:p>
        </p:txBody>
      </p:sp>
      <p:sp>
        <p:nvSpPr>
          <p:cNvPr id="2181" name="Google Shape;2181;p54"/>
          <p:cNvSpPr txBox="1"/>
          <p:nvPr>
            <p:ph idx="1" type="subTitle"/>
          </p:nvPr>
        </p:nvSpPr>
        <p:spPr>
          <a:xfrm>
            <a:off x="715173" y="3249293"/>
            <a:ext cx="7715400" cy="961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A test is performed on a test item against what is expected of the test item, examples of which include code-related items and document-related items.</a:t>
            </a:r>
            <a:endParaRPr b="1" sz="1400">
              <a:latin typeface="Ubuntu"/>
              <a:ea typeface="Ubuntu"/>
              <a:cs typeface="Ubuntu"/>
              <a:sym typeface="Ubuntu"/>
            </a:endParaRPr>
          </a:p>
        </p:txBody>
      </p:sp>
      <p:grpSp>
        <p:nvGrpSpPr>
          <p:cNvPr id="2182" name="Google Shape;2182;p54"/>
          <p:cNvGrpSpPr/>
          <p:nvPr/>
        </p:nvGrpSpPr>
        <p:grpSpPr>
          <a:xfrm>
            <a:off x="6294996" y="2271535"/>
            <a:ext cx="695830" cy="243805"/>
            <a:chOff x="2271950" y="2722775"/>
            <a:chExt cx="575875" cy="201775"/>
          </a:xfrm>
        </p:grpSpPr>
        <p:sp>
          <p:nvSpPr>
            <p:cNvPr id="2183" name="Google Shape;2183;p5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5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5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5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5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8" name="Google Shape;2188;p54"/>
          <p:cNvSpPr/>
          <p:nvPr/>
        </p:nvSpPr>
        <p:spPr>
          <a:xfrm>
            <a:off x="7759451" y="2774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54"/>
          <p:cNvSpPr/>
          <p:nvPr/>
        </p:nvSpPr>
        <p:spPr>
          <a:xfrm>
            <a:off x="2863988" y="25504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54"/>
          <p:cNvSpPr/>
          <p:nvPr/>
        </p:nvSpPr>
        <p:spPr>
          <a:xfrm>
            <a:off x="4474862" y="24695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4"/>
          <p:cNvSpPr/>
          <p:nvPr/>
        </p:nvSpPr>
        <p:spPr>
          <a:xfrm>
            <a:off x="6115738" y="30491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4"/>
          <p:cNvSpPr/>
          <p:nvPr/>
        </p:nvSpPr>
        <p:spPr>
          <a:xfrm rot="-1685758">
            <a:off x="5855803" y="28515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55"/>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Testing measures the important quality characteristics for a given test item, defined by the eight quality characteristics outlined in the ISO/IEC 25010 model for software quality.</a:t>
            </a:r>
            <a:endParaRPr b="1" sz="1400">
              <a:latin typeface="Ubuntu"/>
              <a:ea typeface="Ubuntu"/>
              <a:cs typeface="Ubuntu"/>
              <a:sym typeface="Ubuntu"/>
            </a:endParaRPr>
          </a:p>
        </p:txBody>
      </p:sp>
      <p:sp>
        <p:nvSpPr>
          <p:cNvPr id="2198" name="Google Shape;2198;p55"/>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Testing of </a:t>
            </a:r>
            <a:r>
              <a:rPr b="1" lang="en">
                <a:solidFill>
                  <a:schemeClr val="lt2"/>
                </a:solidFill>
              </a:rPr>
              <a:t>Quality Characteristics</a:t>
            </a:r>
            <a:endParaRPr>
              <a:solidFill>
                <a:schemeClr val="lt2"/>
              </a:solidFill>
            </a:endParaRPr>
          </a:p>
        </p:txBody>
      </p:sp>
      <p:grpSp>
        <p:nvGrpSpPr>
          <p:cNvPr id="2199" name="Google Shape;2199;p55"/>
          <p:cNvGrpSpPr/>
          <p:nvPr/>
        </p:nvGrpSpPr>
        <p:grpSpPr>
          <a:xfrm>
            <a:off x="706033" y="312972"/>
            <a:ext cx="140222" cy="140409"/>
            <a:chOff x="2741000" y="199475"/>
            <a:chExt cx="191953" cy="192210"/>
          </a:xfrm>
        </p:grpSpPr>
        <p:sp>
          <p:nvSpPr>
            <p:cNvPr id="2200" name="Google Shape;2200;p5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5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9" name="Google Shape;2209;p5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55"/>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211" name="Google Shape;2211;p5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212" name="Google Shape;2212;p55"/>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213" name="Google Shape;2213;p55"/>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214" name="Google Shape;2214;p5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215" name="Google Shape;2215;p5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5"/>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5"/>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9" name="Google Shape;2219;p55"/>
          <p:cNvGrpSpPr/>
          <p:nvPr/>
        </p:nvGrpSpPr>
        <p:grpSpPr>
          <a:xfrm>
            <a:off x="7360384" y="895967"/>
            <a:ext cx="953591" cy="334099"/>
            <a:chOff x="2271950" y="2722775"/>
            <a:chExt cx="575875" cy="201775"/>
          </a:xfrm>
        </p:grpSpPr>
        <p:sp>
          <p:nvSpPr>
            <p:cNvPr id="2220" name="Google Shape;2220;p5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5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5" name="Google Shape;2225;p55"/>
          <p:cNvSpPr/>
          <p:nvPr/>
        </p:nvSpPr>
        <p:spPr>
          <a:xfrm>
            <a:off x="6850213" y="39456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5"/>
          <p:cNvSpPr/>
          <p:nvPr/>
        </p:nvSpPr>
        <p:spPr>
          <a:xfrm rot="-1685758">
            <a:off x="7989403" y="16371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5"/>
          <p:cNvSpPr/>
          <p:nvPr/>
        </p:nvSpPr>
        <p:spPr>
          <a:xfrm>
            <a:off x="7485813" y="627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5"/>
          <p:cNvSpPr/>
          <p:nvPr/>
        </p:nvSpPr>
        <p:spPr>
          <a:xfrm>
            <a:off x="529253" y="31415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5"/>
          <p:cNvSpPr/>
          <p:nvPr/>
        </p:nvSpPr>
        <p:spPr>
          <a:xfrm>
            <a:off x="905825" y="42266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55"/>
          <p:cNvSpPr/>
          <p:nvPr/>
        </p:nvSpPr>
        <p:spPr>
          <a:xfrm>
            <a:off x="7932086" y="33882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5"/>
          <p:cNvSpPr/>
          <p:nvPr/>
        </p:nvSpPr>
        <p:spPr>
          <a:xfrm>
            <a:off x="8580294" y="24735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5"/>
          <p:cNvSpPr/>
          <p:nvPr/>
        </p:nvSpPr>
        <p:spPr>
          <a:xfrm rot="7201731">
            <a:off x="2088483" y="3799813"/>
            <a:ext cx="272499" cy="271109"/>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5"/>
          <p:cNvSpPr/>
          <p:nvPr/>
        </p:nvSpPr>
        <p:spPr>
          <a:xfrm>
            <a:off x="8313969" y="2061201"/>
            <a:ext cx="213303" cy="251655"/>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4" name="Google Shape;2234;p55"/>
          <p:cNvGrpSpPr/>
          <p:nvPr/>
        </p:nvGrpSpPr>
        <p:grpSpPr>
          <a:xfrm>
            <a:off x="4566027" y="3547366"/>
            <a:ext cx="472550" cy="202200"/>
            <a:chOff x="1441900" y="2926313"/>
            <a:chExt cx="472550" cy="202200"/>
          </a:xfrm>
        </p:grpSpPr>
        <p:sp>
          <p:nvSpPr>
            <p:cNvPr id="2235" name="Google Shape;2235;p5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5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56"/>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The "Test Basis" refers to the body of knowledge used to plan, design, implement, and manage software testing. This can include selecting test behavior, pass-fail criteria, inputs, environment, practices, and techniques. Examples of test basis may include documentation standards, customer requirements, expert knowledge, system architecture, and implementation details. Requirements can be classified into functional and non-functional categories, with functional requirements specifying what the item should do and non-functional requirements specifying how well it should behave. Non-functional requirements are related to the functionality and are typically associated with appropriate functional requirements.</a:t>
            </a:r>
            <a:endParaRPr b="1" sz="1400">
              <a:latin typeface="Ubuntu"/>
              <a:ea typeface="Ubuntu"/>
              <a:cs typeface="Ubuntu"/>
              <a:sym typeface="Ubuntu"/>
            </a:endParaRPr>
          </a:p>
        </p:txBody>
      </p:sp>
      <p:sp>
        <p:nvSpPr>
          <p:cNvPr id="2245" name="Google Shape;2245;p56"/>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Basis</a:t>
            </a:r>
            <a:endParaRPr>
              <a:solidFill>
                <a:schemeClr val="lt2"/>
              </a:solidFill>
            </a:endParaRPr>
          </a:p>
        </p:txBody>
      </p:sp>
      <p:grpSp>
        <p:nvGrpSpPr>
          <p:cNvPr id="2246" name="Google Shape;2246;p56"/>
          <p:cNvGrpSpPr/>
          <p:nvPr/>
        </p:nvGrpSpPr>
        <p:grpSpPr>
          <a:xfrm>
            <a:off x="706033" y="312972"/>
            <a:ext cx="140222" cy="140409"/>
            <a:chOff x="2741000" y="199475"/>
            <a:chExt cx="191953" cy="192210"/>
          </a:xfrm>
        </p:grpSpPr>
        <p:sp>
          <p:nvSpPr>
            <p:cNvPr id="2247" name="Google Shape;2247;p5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6" name="Google Shape;2256;p5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6"/>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258" name="Google Shape;2258;p5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259" name="Google Shape;2259;p56"/>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260" name="Google Shape;2260;p56"/>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261" name="Google Shape;2261;p5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262" name="Google Shape;2262;p5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6"/>
          <p:cNvSpPr/>
          <p:nvPr/>
        </p:nvSpPr>
        <p:spPr>
          <a:xfrm>
            <a:off x="2503314" y="105602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6"/>
          <p:cNvSpPr/>
          <p:nvPr/>
        </p:nvSpPr>
        <p:spPr>
          <a:xfrm>
            <a:off x="165025" y="125681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6"/>
          <p:cNvSpPr/>
          <p:nvPr/>
        </p:nvSpPr>
        <p:spPr>
          <a:xfrm>
            <a:off x="5322436" y="3861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6"/>
          <p:cNvSpPr/>
          <p:nvPr/>
        </p:nvSpPr>
        <p:spPr>
          <a:xfrm>
            <a:off x="7039769" y="1227132"/>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57"/>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Retesting is the process of evaluating whether a solution to an incident has fixed the original issue. This involves re-running the test case that produced the unexpected result and may require new test conditions and cases to be identified and written. Regression testing is selective testing of a system or component that has been previously tested to ensure that modifications have not caused unintended side-effects and that the system still meets its original requirements. It is important to consider both retesting and regression testing when planning testing and allocate sufficient time in the test execution schedule for both activities.</a:t>
            </a:r>
            <a:endParaRPr b="1" sz="1400">
              <a:latin typeface="Ubuntu"/>
              <a:ea typeface="Ubuntu"/>
              <a:cs typeface="Ubuntu"/>
              <a:sym typeface="Ubuntu"/>
            </a:endParaRPr>
          </a:p>
        </p:txBody>
      </p:sp>
      <p:sp>
        <p:nvSpPr>
          <p:cNvPr id="2273" name="Google Shape;2273;p57"/>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Retesting </a:t>
            </a:r>
            <a:r>
              <a:rPr b="1" lang="en">
                <a:solidFill>
                  <a:schemeClr val="lt2"/>
                </a:solidFill>
              </a:rPr>
              <a:t>and</a:t>
            </a:r>
            <a:r>
              <a:rPr b="1" lang="en"/>
              <a:t> Regression Testing</a:t>
            </a:r>
            <a:endParaRPr>
              <a:solidFill>
                <a:schemeClr val="lt2"/>
              </a:solidFill>
            </a:endParaRPr>
          </a:p>
        </p:txBody>
      </p:sp>
      <p:grpSp>
        <p:nvGrpSpPr>
          <p:cNvPr id="2274" name="Google Shape;2274;p57"/>
          <p:cNvGrpSpPr/>
          <p:nvPr/>
        </p:nvGrpSpPr>
        <p:grpSpPr>
          <a:xfrm>
            <a:off x="706033" y="312972"/>
            <a:ext cx="140222" cy="140409"/>
            <a:chOff x="2741000" y="199475"/>
            <a:chExt cx="191953" cy="192210"/>
          </a:xfrm>
        </p:grpSpPr>
        <p:sp>
          <p:nvSpPr>
            <p:cNvPr id="2275" name="Google Shape;2275;p5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5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5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5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5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4" name="Google Shape;2284;p5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57"/>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286" name="Google Shape;2286;p5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287" name="Google Shape;2287;p57"/>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288" name="Google Shape;2288;p57"/>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289" name="Google Shape;2289;p5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290" name="Google Shape;2290;p5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5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57"/>
          <p:cNvSpPr/>
          <p:nvPr/>
        </p:nvSpPr>
        <p:spPr>
          <a:xfrm rot="7201932">
            <a:off x="8496987" y="139605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57"/>
          <p:cNvSpPr/>
          <p:nvPr/>
        </p:nvSpPr>
        <p:spPr>
          <a:xfrm rot="7198898">
            <a:off x="95472" y="345148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57"/>
          <p:cNvSpPr/>
          <p:nvPr/>
        </p:nvSpPr>
        <p:spPr>
          <a:xfrm>
            <a:off x="529253" y="31415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57"/>
          <p:cNvSpPr/>
          <p:nvPr/>
        </p:nvSpPr>
        <p:spPr>
          <a:xfrm>
            <a:off x="905825" y="42266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57"/>
          <p:cNvSpPr/>
          <p:nvPr/>
        </p:nvSpPr>
        <p:spPr>
          <a:xfrm>
            <a:off x="7932086" y="33882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57"/>
          <p:cNvSpPr/>
          <p:nvPr/>
        </p:nvSpPr>
        <p:spPr>
          <a:xfrm>
            <a:off x="8580294" y="24735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57"/>
          <p:cNvSpPr/>
          <p:nvPr/>
        </p:nvSpPr>
        <p:spPr>
          <a:xfrm rot="7201932">
            <a:off x="7198712" y="4082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57"/>
          <p:cNvSpPr/>
          <p:nvPr/>
        </p:nvSpPr>
        <p:spPr>
          <a:xfrm>
            <a:off x="3677688" y="37857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58"/>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Ubuntu"/>
                <a:ea typeface="Ubuntu"/>
                <a:cs typeface="Ubuntu"/>
                <a:sym typeface="Ubuntu"/>
              </a:rPr>
              <a:t>Test design techniques can assist testers in finding defects effectively and efficiently. There are two types of test design techniques: static and dynamic. Static testing identifies apparent defects or anomalies in documentation or source code, while dynamic testing forces failures in executable test items.</a:t>
            </a:r>
            <a:endParaRPr b="1" sz="1400">
              <a:latin typeface="Ubuntu"/>
              <a:ea typeface="Ubuntu"/>
              <a:cs typeface="Ubuntu"/>
              <a:sym typeface="Ubuntu"/>
            </a:endParaRPr>
          </a:p>
          <a:p>
            <a:pPr indent="0" lvl="0" marL="0" rtl="0" algn="l">
              <a:lnSpc>
                <a:spcPct val="115000"/>
              </a:lnSpc>
              <a:spcBef>
                <a:spcPts val="1200"/>
              </a:spcBef>
              <a:spcAft>
                <a:spcPts val="0"/>
              </a:spcAft>
              <a:buNone/>
            </a:pPr>
            <a:r>
              <a:rPr b="1" lang="en" sz="1400">
                <a:latin typeface="Ubuntu"/>
                <a:ea typeface="Ubuntu"/>
                <a:cs typeface="Ubuntu"/>
                <a:sym typeface="Ubuntu"/>
              </a:rPr>
              <a:t>Static testing includes activities like static code analysis, cross-document traceability analysis, and reviews to find issues and provide information about software products. Static test design techniques aim to find defects, but they can also serve other purposes like knowledge exchange, gaining consensus, and preventing future defects. The type of static test design technique to use depends on the risks involved and the secondary purpose.</a:t>
            </a:r>
            <a:endParaRPr b="1" sz="1400">
              <a:latin typeface="Ubuntu"/>
              <a:ea typeface="Ubuntu"/>
              <a:cs typeface="Ubuntu"/>
              <a:sym typeface="Ubuntu"/>
            </a:endParaRPr>
          </a:p>
          <a:p>
            <a:pPr indent="0" lvl="0" marL="0" rtl="0" algn="l">
              <a:lnSpc>
                <a:spcPct val="115000"/>
              </a:lnSpc>
              <a:spcBef>
                <a:spcPts val="1200"/>
              </a:spcBef>
              <a:spcAft>
                <a:spcPts val="1200"/>
              </a:spcAft>
              <a:buNone/>
            </a:pPr>
            <a:r>
              <a:t/>
            </a:r>
            <a:endParaRPr b="1" sz="1400">
              <a:latin typeface="Ubuntu"/>
              <a:ea typeface="Ubuntu"/>
              <a:cs typeface="Ubuntu"/>
              <a:sym typeface="Ubuntu"/>
            </a:endParaRPr>
          </a:p>
        </p:txBody>
      </p:sp>
      <p:sp>
        <p:nvSpPr>
          <p:cNvPr id="2305" name="Google Shape;2305;p58"/>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Design Techniques</a:t>
            </a:r>
            <a:endParaRPr>
              <a:solidFill>
                <a:schemeClr val="lt2"/>
              </a:solidFill>
            </a:endParaRPr>
          </a:p>
        </p:txBody>
      </p:sp>
      <p:grpSp>
        <p:nvGrpSpPr>
          <p:cNvPr id="2306" name="Google Shape;2306;p58"/>
          <p:cNvGrpSpPr/>
          <p:nvPr/>
        </p:nvGrpSpPr>
        <p:grpSpPr>
          <a:xfrm>
            <a:off x="706033" y="312972"/>
            <a:ext cx="140222" cy="140409"/>
            <a:chOff x="2741000" y="199475"/>
            <a:chExt cx="191953" cy="192210"/>
          </a:xfrm>
        </p:grpSpPr>
        <p:sp>
          <p:nvSpPr>
            <p:cNvPr id="2307" name="Google Shape;2307;p5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5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5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5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5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5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5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5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6" name="Google Shape;2316;p5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58"/>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318" name="Google Shape;2318;p58"/>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319" name="Google Shape;2319;p58"/>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320" name="Google Shape;2320;p58"/>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321" name="Google Shape;2321;p58"/>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322" name="Google Shape;2322;p5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5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58"/>
          <p:cNvSpPr/>
          <p:nvPr/>
        </p:nvSpPr>
        <p:spPr>
          <a:xfrm>
            <a:off x="340088" y="41841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58"/>
          <p:cNvSpPr/>
          <p:nvPr/>
        </p:nvSpPr>
        <p:spPr>
          <a:xfrm>
            <a:off x="356288" y="123926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8"/>
          <p:cNvSpPr/>
          <p:nvPr/>
        </p:nvSpPr>
        <p:spPr>
          <a:xfrm>
            <a:off x="7704576" y="751535"/>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58"/>
          <p:cNvSpPr/>
          <p:nvPr/>
        </p:nvSpPr>
        <p:spPr>
          <a:xfrm>
            <a:off x="4248438" y="421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59"/>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Dynamic testing uses techniques to identify test conditions, coverage items, and subsequently test cases to be executed on a test item. There are three main categories of dynamic test design techniques: specification-based, structure-based, and experience-based. Specification-based techniques derive test cases from a test basis describing the expected behavior of the test item. Structure-based techniques derive test cases from a structural feature, such as the structure of source code or a menu structure. The choice of which technique to use depends on the nature of the test basis and the risks involved. Examples of dynamic test design techniques covered in ISO/IEC/IEEE 29119-4 include Boundary Value Analysis, State Transition Testing, and Branch Testing.</a:t>
            </a:r>
            <a:endParaRPr b="1" sz="1400">
              <a:latin typeface="Ubuntu"/>
              <a:ea typeface="Ubuntu"/>
              <a:cs typeface="Ubuntu"/>
              <a:sym typeface="Ubuntu"/>
            </a:endParaRPr>
          </a:p>
        </p:txBody>
      </p:sp>
      <p:sp>
        <p:nvSpPr>
          <p:cNvPr id="2333" name="Google Shape;2333;p59"/>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Design Techniques</a:t>
            </a:r>
            <a:endParaRPr>
              <a:solidFill>
                <a:schemeClr val="lt2"/>
              </a:solidFill>
            </a:endParaRPr>
          </a:p>
        </p:txBody>
      </p:sp>
      <p:grpSp>
        <p:nvGrpSpPr>
          <p:cNvPr id="2334" name="Google Shape;2334;p59"/>
          <p:cNvGrpSpPr/>
          <p:nvPr/>
        </p:nvGrpSpPr>
        <p:grpSpPr>
          <a:xfrm>
            <a:off x="706033" y="312972"/>
            <a:ext cx="140222" cy="140409"/>
            <a:chOff x="2741000" y="199475"/>
            <a:chExt cx="191953" cy="192210"/>
          </a:xfrm>
        </p:grpSpPr>
        <p:sp>
          <p:nvSpPr>
            <p:cNvPr id="2335" name="Google Shape;2335;p5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5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5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4" name="Google Shape;2344;p5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59"/>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346" name="Google Shape;2346;p59"/>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347" name="Google Shape;2347;p59"/>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348" name="Google Shape;2348;p59"/>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349" name="Google Shape;2349;p59"/>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350" name="Google Shape;2350;p5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5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9"/>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9"/>
          <p:cNvSpPr/>
          <p:nvPr/>
        </p:nvSpPr>
        <p:spPr>
          <a:xfrm rot="7198898">
            <a:off x="8156497" y="353566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9"/>
          <p:cNvSpPr/>
          <p:nvPr/>
        </p:nvSpPr>
        <p:spPr>
          <a:xfrm>
            <a:off x="204565" y="175430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9"/>
          <p:cNvSpPr/>
          <p:nvPr/>
        </p:nvSpPr>
        <p:spPr>
          <a:xfrm>
            <a:off x="3148725" y="128203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9"/>
          <p:cNvSpPr/>
          <p:nvPr/>
        </p:nvSpPr>
        <p:spPr>
          <a:xfrm>
            <a:off x="5692861" y="407183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9"/>
          <p:cNvSpPr/>
          <p:nvPr/>
        </p:nvSpPr>
        <p:spPr>
          <a:xfrm>
            <a:off x="8029894" y="10610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sp>
        <p:nvSpPr>
          <p:cNvPr id="2362" name="Google Shape;2362;p60"/>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Ubuntu"/>
                <a:ea typeface="Ubuntu"/>
                <a:cs typeface="Ubuntu"/>
                <a:sym typeface="Ubuntu"/>
              </a:rPr>
              <a:t>This section introduces various practices for planning and implementing testing for a project and outlines some of the options available during test planning.</a:t>
            </a:r>
            <a:endParaRPr b="1" sz="1400">
              <a:latin typeface="Ubuntu"/>
              <a:ea typeface="Ubuntu"/>
              <a:cs typeface="Ubuntu"/>
              <a:sym typeface="Ubuntu"/>
            </a:endParaRPr>
          </a:p>
          <a:p>
            <a:pPr indent="0" lvl="0" marL="0" rtl="0" algn="l">
              <a:lnSpc>
                <a:spcPct val="115000"/>
              </a:lnSpc>
              <a:spcBef>
                <a:spcPts val="1200"/>
              </a:spcBef>
              <a:spcAft>
                <a:spcPts val="1200"/>
              </a:spcAft>
              <a:buNone/>
            </a:pPr>
            <a:r>
              <a:rPr b="1" lang="en" sz="1400">
                <a:latin typeface="Ubuntu"/>
                <a:ea typeface="Ubuntu"/>
                <a:cs typeface="Ubuntu"/>
                <a:sym typeface="Ubuntu"/>
              </a:rPr>
              <a:t>The risk-based approach to testing, as described in clause 5.4, has been widely adopted and is the fundamental approach for the ISO/IEC/IEEE 29119 set of standards. This section explains that different practices can be used for planning and implementing testing and that the choice of test strategy is determined by various risks.</a:t>
            </a:r>
            <a:endParaRPr b="1" sz="1400">
              <a:latin typeface="Ubuntu"/>
              <a:ea typeface="Ubuntu"/>
              <a:cs typeface="Ubuntu"/>
              <a:sym typeface="Ubuntu"/>
            </a:endParaRPr>
          </a:p>
        </p:txBody>
      </p:sp>
      <p:sp>
        <p:nvSpPr>
          <p:cNvPr id="2363" name="Google Shape;2363;p60"/>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 </a:t>
            </a:r>
            <a:r>
              <a:rPr b="1" lang="en">
                <a:solidFill>
                  <a:schemeClr val="lt2"/>
                </a:solidFill>
              </a:rPr>
              <a:t>Practices</a:t>
            </a:r>
            <a:endParaRPr>
              <a:solidFill>
                <a:schemeClr val="lt2"/>
              </a:solidFill>
            </a:endParaRPr>
          </a:p>
        </p:txBody>
      </p:sp>
      <p:grpSp>
        <p:nvGrpSpPr>
          <p:cNvPr id="2364" name="Google Shape;2364;p60"/>
          <p:cNvGrpSpPr/>
          <p:nvPr/>
        </p:nvGrpSpPr>
        <p:grpSpPr>
          <a:xfrm>
            <a:off x="706033" y="312972"/>
            <a:ext cx="140222" cy="140409"/>
            <a:chOff x="2741000" y="199475"/>
            <a:chExt cx="191953" cy="192210"/>
          </a:xfrm>
        </p:grpSpPr>
        <p:sp>
          <p:nvSpPr>
            <p:cNvPr id="2365" name="Google Shape;2365;p6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6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6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6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6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6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6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6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6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4" name="Google Shape;2374;p6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60"/>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376" name="Google Shape;2376;p60"/>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377" name="Google Shape;2377;p60"/>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378" name="Google Shape;2378;p60"/>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379" name="Google Shape;2379;p60"/>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380" name="Google Shape;2380;p6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6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60"/>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3" name="Google Shape;2383;p60"/>
          <p:cNvGrpSpPr/>
          <p:nvPr/>
        </p:nvGrpSpPr>
        <p:grpSpPr>
          <a:xfrm>
            <a:off x="7957152" y="880616"/>
            <a:ext cx="472550" cy="202200"/>
            <a:chOff x="1441900" y="2926313"/>
            <a:chExt cx="472550" cy="202200"/>
          </a:xfrm>
        </p:grpSpPr>
        <p:sp>
          <p:nvSpPr>
            <p:cNvPr id="2384" name="Google Shape;2384;p6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6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6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6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6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9" name="Google Shape;2389;p60"/>
          <p:cNvSpPr/>
          <p:nvPr/>
        </p:nvSpPr>
        <p:spPr>
          <a:xfrm>
            <a:off x="4062813" y="7264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60"/>
          <p:cNvSpPr/>
          <p:nvPr/>
        </p:nvSpPr>
        <p:spPr>
          <a:xfrm>
            <a:off x="196963" y="3604794"/>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60"/>
          <p:cNvSpPr/>
          <p:nvPr/>
        </p:nvSpPr>
        <p:spPr>
          <a:xfrm>
            <a:off x="4935001" y="38820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60"/>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sp>
        <p:nvSpPr>
          <p:cNvPr id="2397" name="Google Shape;2397;p61"/>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The main purpose of requirements-based testing is to ensure that the requirements of the test item have been addressed during testing and to determine whether the test item meets end-user requirements. This section explains that requirements-based testing can be supported by other test practices and that prioritization can be used to test higher-risk requirements more thoroughly and earlier.</a:t>
            </a:r>
            <a:endParaRPr b="1" sz="1400">
              <a:latin typeface="Ubuntu"/>
              <a:ea typeface="Ubuntu"/>
              <a:cs typeface="Ubuntu"/>
              <a:sym typeface="Ubuntu"/>
            </a:endParaRPr>
          </a:p>
        </p:txBody>
      </p:sp>
      <p:sp>
        <p:nvSpPr>
          <p:cNvPr id="2398" name="Google Shape;2398;p61"/>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Requirements-Based </a:t>
            </a:r>
            <a:r>
              <a:rPr b="1" lang="en">
                <a:solidFill>
                  <a:schemeClr val="lt2"/>
                </a:solidFill>
              </a:rPr>
              <a:t>Testing</a:t>
            </a:r>
            <a:endParaRPr>
              <a:solidFill>
                <a:schemeClr val="lt2"/>
              </a:solidFill>
            </a:endParaRPr>
          </a:p>
        </p:txBody>
      </p:sp>
      <p:grpSp>
        <p:nvGrpSpPr>
          <p:cNvPr id="2399" name="Google Shape;2399;p61"/>
          <p:cNvGrpSpPr/>
          <p:nvPr/>
        </p:nvGrpSpPr>
        <p:grpSpPr>
          <a:xfrm>
            <a:off x="706033" y="312972"/>
            <a:ext cx="140222" cy="140409"/>
            <a:chOff x="2741000" y="199475"/>
            <a:chExt cx="191953" cy="192210"/>
          </a:xfrm>
        </p:grpSpPr>
        <p:sp>
          <p:nvSpPr>
            <p:cNvPr id="2400" name="Google Shape;2400;p6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6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6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6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6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6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6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6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6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9" name="Google Shape;2409;p6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61"/>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411" name="Google Shape;2411;p61"/>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412" name="Google Shape;2412;p61"/>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413" name="Google Shape;2413;p61"/>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414" name="Google Shape;2414;p61"/>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415" name="Google Shape;2415;p6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6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61"/>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18" name="Google Shape;2418;p61"/>
          <p:cNvGrpSpPr/>
          <p:nvPr/>
        </p:nvGrpSpPr>
        <p:grpSpPr>
          <a:xfrm>
            <a:off x="442575" y="2841713"/>
            <a:ext cx="472550" cy="202200"/>
            <a:chOff x="1441900" y="2926313"/>
            <a:chExt cx="472550" cy="202200"/>
          </a:xfrm>
        </p:grpSpPr>
        <p:sp>
          <p:nvSpPr>
            <p:cNvPr id="2419" name="Google Shape;2419;p6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6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6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6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6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4" name="Google Shape;2424;p61"/>
          <p:cNvSpPr/>
          <p:nvPr/>
        </p:nvSpPr>
        <p:spPr>
          <a:xfrm>
            <a:off x="7500851" y="2733894"/>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61"/>
          <p:cNvSpPr/>
          <p:nvPr/>
        </p:nvSpPr>
        <p:spPr>
          <a:xfrm>
            <a:off x="5622376" y="6434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61"/>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7" name="Google Shape;2427;p61"/>
          <p:cNvGrpSpPr/>
          <p:nvPr/>
        </p:nvGrpSpPr>
        <p:grpSpPr>
          <a:xfrm rot="5400000">
            <a:off x="5533388" y="2588838"/>
            <a:ext cx="65475" cy="397950"/>
            <a:chOff x="2551425" y="1409425"/>
            <a:chExt cx="65475" cy="397950"/>
          </a:xfrm>
        </p:grpSpPr>
        <p:sp>
          <p:nvSpPr>
            <p:cNvPr id="2428" name="Google Shape;2428;p6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6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6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6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6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6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6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6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6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6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8" name="Google Shape;2438;p61"/>
          <p:cNvSpPr/>
          <p:nvPr/>
        </p:nvSpPr>
        <p:spPr>
          <a:xfrm>
            <a:off x="529253" y="32177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61"/>
          <p:cNvSpPr/>
          <p:nvPr/>
        </p:nvSpPr>
        <p:spPr>
          <a:xfrm>
            <a:off x="5914625" y="7772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61"/>
          <p:cNvSpPr/>
          <p:nvPr/>
        </p:nvSpPr>
        <p:spPr>
          <a:xfrm>
            <a:off x="7384911" y="253133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61"/>
          <p:cNvSpPr/>
          <p:nvPr/>
        </p:nvSpPr>
        <p:spPr>
          <a:xfrm>
            <a:off x="8580294" y="25497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p:nvPr/>
        </p:nvSpPr>
        <p:spPr>
          <a:xfrm>
            <a:off x="3848926" y="40878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17"/>
          <p:cNvGrpSpPr/>
          <p:nvPr/>
        </p:nvGrpSpPr>
        <p:grpSpPr>
          <a:xfrm rot="5400000">
            <a:off x="108961" y="2571750"/>
            <a:ext cx="612965" cy="612965"/>
            <a:chOff x="5208200" y="980975"/>
            <a:chExt cx="440475" cy="440475"/>
          </a:xfrm>
        </p:grpSpPr>
        <p:sp>
          <p:nvSpPr>
            <p:cNvPr id="318" name="Google Shape;318;p17"/>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7"/>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17"/>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Iso/iec/ieee 29119-1:2013</a:t>
            </a:r>
            <a:endParaRPr/>
          </a:p>
        </p:txBody>
      </p:sp>
      <p:sp>
        <p:nvSpPr>
          <p:cNvPr id="321" name="Google Shape;321;p17"/>
          <p:cNvSpPr txBox="1"/>
          <p:nvPr>
            <p:ph idx="1" type="subTitle"/>
          </p:nvPr>
        </p:nvSpPr>
        <p:spPr>
          <a:xfrm>
            <a:off x="714299" y="1259224"/>
            <a:ext cx="6171497" cy="2582535"/>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hlink"/>
              </a:buClr>
              <a:buSzPts val="1100"/>
              <a:buFont typeface="Arial"/>
              <a:buNone/>
            </a:pPr>
            <a:r>
              <a:rPr lang="en">
                <a:latin typeface="Ubuntu"/>
                <a:ea typeface="Ubuntu"/>
                <a:cs typeface="Ubuntu"/>
                <a:sym typeface="Ubuntu"/>
              </a:rPr>
              <a:t>Some of the most important terms related to this document: </a:t>
            </a:r>
            <a:endParaRPr/>
          </a:p>
          <a:p>
            <a:pPr indent="-317500" lvl="0" marL="457200" rtl="0" algn="l">
              <a:lnSpc>
                <a:spcPct val="150000"/>
              </a:lnSpc>
              <a:spcBef>
                <a:spcPts val="1600"/>
              </a:spcBef>
              <a:spcAft>
                <a:spcPts val="0"/>
              </a:spcAft>
              <a:buSzPts val="1400"/>
              <a:buChar char="●"/>
            </a:pPr>
            <a:r>
              <a:rPr b="1" lang="en">
                <a:latin typeface="Ubuntu"/>
                <a:ea typeface="Ubuntu"/>
                <a:cs typeface="Ubuntu"/>
                <a:sym typeface="Ubuntu"/>
              </a:rPr>
              <a:t>Test Plan</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Test Design</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Test Case</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Test Procedure</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Test Script</a:t>
            </a:r>
            <a:endParaRPr/>
          </a:p>
          <a:p>
            <a:pPr indent="-317500" lvl="0" marL="457200" rtl="0" algn="l">
              <a:lnSpc>
                <a:spcPct val="150000"/>
              </a:lnSpc>
              <a:spcBef>
                <a:spcPts val="0"/>
              </a:spcBef>
              <a:spcAft>
                <a:spcPts val="0"/>
              </a:spcAft>
              <a:buSzPts val="1400"/>
              <a:buChar char="●"/>
            </a:pPr>
            <a:r>
              <a:rPr b="1" lang="en">
                <a:latin typeface="Ubuntu"/>
                <a:ea typeface="Ubuntu"/>
                <a:cs typeface="Ubuntu"/>
                <a:sym typeface="Ubuntu"/>
              </a:rPr>
              <a:t>Test Result</a:t>
            </a:r>
            <a:endParaRPr/>
          </a:p>
          <a:p>
            <a:pPr indent="-228600" lvl="0" marL="457200" rtl="0" algn="l">
              <a:lnSpc>
                <a:spcPct val="150000"/>
              </a:lnSpc>
              <a:spcBef>
                <a:spcPts val="0"/>
              </a:spcBef>
              <a:spcAft>
                <a:spcPts val="0"/>
              </a:spcAft>
              <a:buSzPts val="1400"/>
              <a:buNone/>
            </a:pPr>
            <a:r>
              <a:t/>
            </a:r>
            <a:endParaRPr>
              <a:latin typeface="Ubuntu"/>
              <a:ea typeface="Ubuntu"/>
              <a:cs typeface="Ubuntu"/>
              <a:sym typeface="Ubuntu"/>
            </a:endParaRPr>
          </a:p>
        </p:txBody>
      </p:sp>
      <p:grpSp>
        <p:nvGrpSpPr>
          <p:cNvPr id="322" name="Google Shape;322;p17"/>
          <p:cNvGrpSpPr/>
          <p:nvPr/>
        </p:nvGrpSpPr>
        <p:grpSpPr>
          <a:xfrm>
            <a:off x="6066397" y="3338339"/>
            <a:ext cx="695830" cy="243805"/>
            <a:chOff x="2271950" y="2722775"/>
            <a:chExt cx="575875" cy="201775"/>
          </a:xfrm>
        </p:grpSpPr>
        <p:sp>
          <p:nvSpPr>
            <p:cNvPr id="323" name="Google Shape;323;p1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 name="Google Shape;328;p17"/>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7"/>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7"/>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7"/>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7"/>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7"/>
          <p:cNvSpPr/>
          <p:nvPr/>
        </p:nvSpPr>
        <p:spPr>
          <a:xfrm rot="-1685758">
            <a:off x="5627203" y="412409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7"/>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txBox="1"/>
          <p:nvPr/>
        </p:nvSpPr>
        <p:spPr>
          <a:xfrm>
            <a:off x="2611663" y="1412592"/>
            <a:ext cx="6171497" cy="2582535"/>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60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Dynamic Test</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Static Test</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Test Environment</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Test Data</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Test Automation</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Test Strategy</a:t>
            </a:r>
            <a:endParaRPr/>
          </a:p>
          <a:p>
            <a:pPr indent="-228600" lvl="0" marL="457200" marR="0" rtl="0" algn="l">
              <a:lnSpc>
                <a:spcPct val="150000"/>
              </a:lnSpc>
              <a:spcBef>
                <a:spcPts val="0"/>
              </a:spcBef>
              <a:spcAft>
                <a:spcPts val="0"/>
              </a:spcAft>
              <a:buClr>
                <a:schemeClr val="lt2"/>
              </a:buClr>
              <a:buSzPts val="1400"/>
              <a:buFont typeface="Arimo"/>
              <a:buNone/>
            </a:pPr>
            <a:r>
              <a:t/>
            </a:r>
            <a:endParaRPr b="0" i="0" sz="1400" u="none" cap="none" strike="noStrike">
              <a:solidFill>
                <a:schemeClr val="dk1"/>
              </a:solidFill>
              <a:latin typeface="Ubuntu"/>
              <a:ea typeface="Ubuntu"/>
              <a:cs typeface="Ubuntu"/>
              <a:sym typeface="Ubuntu"/>
            </a:endParaRPr>
          </a:p>
        </p:txBody>
      </p:sp>
      <p:sp>
        <p:nvSpPr>
          <p:cNvPr id="342" name="Google Shape;342;p17"/>
          <p:cNvSpPr txBox="1"/>
          <p:nvPr/>
        </p:nvSpPr>
        <p:spPr>
          <a:xfrm>
            <a:off x="4803638" y="1412591"/>
            <a:ext cx="3209400" cy="2582535"/>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60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Black-box Testing</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White-box Testing</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Gray-box Testing</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Verification</a:t>
            </a:r>
            <a:endParaRPr/>
          </a:p>
          <a:p>
            <a:pPr indent="-317500" lvl="0" marL="457200" marR="0" rtl="0" algn="l">
              <a:lnSpc>
                <a:spcPct val="150000"/>
              </a:lnSpc>
              <a:spcBef>
                <a:spcPts val="0"/>
              </a:spcBef>
              <a:spcAft>
                <a:spcPts val="0"/>
              </a:spcAft>
              <a:buClr>
                <a:schemeClr val="lt2"/>
              </a:buClr>
              <a:buSzPts val="1400"/>
              <a:buFont typeface="Arimo"/>
              <a:buChar char="●"/>
            </a:pPr>
            <a:r>
              <a:rPr b="1" i="0" lang="en" sz="1400" u="none" cap="none" strike="noStrike">
                <a:solidFill>
                  <a:schemeClr val="dk1"/>
                </a:solidFill>
                <a:latin typeface="Ubuntu"/>
                <a:ea typeface="Ubuntu"/>
                <a:cs typeface="Ubuntu"/>
                <a:sym typeface="Ubuntu"/>
              </a:rPr>
              <a:t>Validation</a:t>
            </a:r>
            <a:endParaRPr/>
          </a:p>
          <a:p>
            <a:pPr indent="0" lvl="0" marL="139700" marR="0" rtl="0" algn="l">
              <a:lnSpc>
                <a:spcPct val="150000"/>
              </a:lnSpc>
              <a:spcBef>
                <a:spcPts val="0"/>
              </a:spcBef>
              <a:spcAft>
                <a:spcPts val="0"/>
              </a:spcAft>
              <a:buClr>
                <a:schemeClr val="lt2"/>
              </a:buClr>
              <a:buSzPts val="1400"/>
              <a:buFont typeface="Arimo"/>
              <a:buNone/>
            </a:pPr>
            <a:r>
              <a:rPr b="1" i="0" lang="en" sz="1400" u="none" cap="none" strike="noStrike">
                <a:solidFill>
                  <a:schemeClr val="dk1"/>
                </a:solidFill>
                <a:latin typeface="Ubuntu"/>
                <a:ea typeface="Ubuntu"/>
                <a:cs typeface="Ubuntu"/>
                <a:sym typeface="Ubuntu"/>
              </a:rPr>
              <a:t>&amp; etc</a:t>
            </a:r>
            <a:endParaRPr b="1" i="0" sz="1400" u="none" cap="none" strike="noStrike">
              <a:solidFill>
                <a:schemeClr val="dk1"/>
              </a:solidFill>
              <a:latin typeface="Ubuntu"/>
              <a:ea typeface="Ubuntu"/>
              <a:cs typeface="Ubuntu"/>
              <a:sym typeface="Ubuntu"/>
            </a:endParaRPr>
          </a:p>
          <a:p>
            <a:pPr indent="-228600" lvl="0" marL="457200" marR="0" rtl="0" algn="l">
              <a:lnSpc>
                <a:spcPct val="150000"/>
              </a:lnSpc>
              <a:spcBef>
                <a:spcPts val="0"/>
              </a:spcBef>
              <a:spcAft>
                <a:spcPts val="0"/>
              </a:spcAft>
              <a:buClr>
                <a:schemeClr val="lt2"/>
              </a:buClr>
              <a:buSzPts val="1400"/>
              <a:buFont typeface="Arimo"/>
              <a:buNone/>
            </a:pPr>
            <a:r>
              <a:t/>
            </a:r>
            <a:endParaRPr b="0" i="0" sz="1400" u="none" cap="none" strike="noStrike">
              <a:solidFill>
                <a:schemeClr val="dk1"/>
              </a:solidFill>
              <a:latin typeface="Ubuntu"/>
              <a:ea typeface="Ubuntu"/>
              <a:cs typeface="Ubuntu"/>
              <a:sym typeface="Ubuntu"/>
            </a:endParaRPr>
          </a:p>
        </p:txBody>
      </p:sp>
      <p:sp>
        <p:nvSpPr>
          <p:cNvPr id="343" name="Google Shape;343;p17"/>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344" name="Google Shape;344;p1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345" name="Google Shape;345;p17"/>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346" name="Google Shape;346;p17"/>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347" name="Google Shape;347;p17"/>
          <p:cNvGrpSpPr/>
          <p:nvPr/>
        </p:nvGrpSpPr>
        <p:grpSpPr>
          <a:xfrm>
            <a:off x="706033" y="312972"/>
            <a:ext cx="140222" cy="140409"/>
            <a:chOff x="2741000" y="199475"/>
            <a:chExt cx="191953" cy="192210"/>
          </a:xfrm>
        </p:grpSpPr>
        <p:sp>
          <p:nvSpPr>
            <p:cNvPr id="348" name="Google Shape;348;p1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7" name="Google Shape;357;p1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5" name="Shape 2445"/>
        <p:cNvGrpSpPr/>
        <p:nvPr/>
      </p:nvGrpSpPr>
      <p:grpSpPr>
        <a:xfrm>
          <a:off x="0" y="0"/>
          <a:ext cx="0" cy="0"/>
          <a:chOff x="0" y="0"/>
          <a:chExt cx="0" cy="0"/>
        </a:xfrm>
      </p:grpSpPr>
      <p:sp>
        <p:nvSpPr>
          <p:cNvPr id="2446" name="Google Shape;2446;p62"/>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Model-Based testing uses a fundamentally different practice, but still based on a model of the expected behavior. The model has to be formal enough and/or detailed enough so that useful test information can be derived from it. This section also explains that the advantages of using model-based testing include the generation of test information, improved levels of automation, and early identification of some kinds of errors.</a:t>
            </a:r>
            <a:endParaRPr b="1" sz="1400">
              <a:latin typeface="Ubuntu"/>
              <a:ea typeface="Ubuntu"/>
              <a:cs typeface="Ubuntu"/>
              <a:sym typeface="Ubuntu"/>
            </a:endParaRPr>
          </a:p>
        </p:txBody>
      </p:sp>
      <p:sp>
        <p:nvSpPr>
          <p:cNvPr id="2447" name="Google Shape;2447;p62"/>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Model-Based </a:t>
            </a:r>
            <a:r>
              <a:rPr b="1" lang="en">
                <a:solidFill>
                  <a:schemeClr val="lt2"/>
                </a:solidFill>
              </a:rPr>
              <a:t>Testing</a:t>
            </a:r>
            <a:endParaRPr>
              <a:solidFill>
                <a:schemeClr val="lt2"/>
              </a:solidFill>
            </a:endParaRPr>
          </a:p>
        </p:txBody>
      </p:sp>
      <p:grpSp>
        <p:nvGrpSpPr>
          <p:cNvPr id="2448" name="Google Shape;2448;p62"/>
          <p:cNvGrpSpPr/>
          <p:nvPr/>
        </p:nvGrpSpPr>
        <p:grpSpPr>
          <a:xfrm>
            <a:off x="706033" y="312972"/>
            <a:ext cx="140222" cy="140409"/>
            <a:chOff x="2741000" y="199475"/>
            <a:chExt cx="191953" cy="192210"/>
          </a:xfrm>
        </p:grpSpPr>
        <p:sp>
          <p:nvSpPr>
            <p:cNvPr id="2449" name="Google Shape;2449;p6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6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6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6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6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6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6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6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6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8" name="Google Shape;2458;p6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62"/>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460" name="Google Shape;2460;p62"/>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461" name="Google Shape;2461;p62"/>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462" name="Google Shape;2462;p62"/>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463" name="Google Shape;2463;p62"/>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464" name="Google Shape;2464;p6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6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62"/>
          <p:cNvSpPr/>
          <p:nvPr/>
        </p:nvSpPr>
        <p:spPr>
          <a:xfrm rot="7201932">
            <a:off x="230287" y="24735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7" name="Google Shape;2467;p62"/>
          <p:cNvGrpSpPr/>
          <p:nvPr/>
        </p:nvGrpSpPr>
        <p:grpSpPr>
          <a:xfrm>
            <a:off x="7321909" y="3986742"/>
            <a:ext cx="953591" cy="334099"/>
            <a:chOff x="2271950" y="2722775"/>
            <a:chExt cx="575875" cy="201775"/>
          </a:xfrm>
        </p:grpSpPr>
        <p:sp>
          <p:nvSpPr>
            <p:cNvPr id="2468" name="Google Shape;2468;p6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6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6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6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6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3" name="Google Shape;2473;p62"/>
          <p:cNvSpPr/>
          <p:nvPr/>
        </p:nvSpPr>
        <p:spPr>
          <a:xfrm>
            <a:off x="598188" y="2912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62"/>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62"/>
          <p:cNvSpPr/>
          <p:nvPr/>
        </p:nvSpPr>
        <p:spPr>
          <a:xfrm>
            <a:off x="4139013" y="11847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62"/>
          <p:cNvSpPr/>
          <p:nvPr/>
        </p:nvSpPr>
        <p:spPr>
          <a:xfrm>
            <a:off x="402978" y="302070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62"/>
          <p:cNvSpPr/>
          <p:nvPr/>
        </p:nvSpPr>
        <p:spPr>
          <a:xfrm>
            <a:off x="7977100" y="94130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62"/>
          <p:cNvSpPr/>
          <p:nvPr/>
        </p:nvSpPr>
        <p:spPr>
          <a:xfrm>
            <a:off x="8240736" y="39059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62"/>
          <p:cNvSpPr/>
          <p:nvPr/>
        </p:nvSpPr>
        <p:spPr>
          <a:xfrm>
            <a:off x="8100469" y="10995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63"/>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This type of testing uses mathematical techniques to plan and design tests, reduce human bias, and objectively sample the test case space. Combinatorial testing and random test case selection are two techniques commonly used, and statistical modeling can also be employed. Automated tools are typically required due to the large number of inputs generated.</a:t>
            </a:r>
            <a:endParaRPr b="1" sz="1400">
              <a:latin typeface="Ubuntu"/>
              <a:ea typeface="Ubuntu"/>
              <a:cs typeface="Ubuntu"/>
              <a:sym typeface="Ubuntu"/>
            </a:endParaRPr>
          </a:p>
        </p:txBody>
      </p:sp>
      <p:sp>
        <p:nvSpPr>
          <p:cNvPr id="2485" name="Google Shape;2485;p63"/>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Mathematical-Based </a:t>
            </a:r>
            <a:r>
              <a:rPr b="1" lang="en">
                <a:solidFill>
                  <a:schemeClr val="lt2"/>
                </a:solidFill>
              </a:rPr>
              <a:t>Testing</a:t>
            </a:r>
            <a:endParaRPr>
              <a:solidFill>
                <a:schemeClr val="lt2"/>
              </a:solidFill>
            </a:endParaRPr>
          </a:p>
        </p:txBody>
      </p:sp>
      <p:grpSp>
        <p:nvGrpSpPr>
          <p:cNvPr id="2486" name="Google Shape;2486;p63"/>
          <p:cNvGrpSpPr/>
          <p:nvPr/>
        </p:nvGrpSpPr>
        <p:grpSpPr>
          <a:xfrm>
            <a:off x="706033" y="312972"/>
            <a:ext cx="140222" cy="140409"/>
            <a:chOff x="2741000" y="199475"/>
            <a:chExt cx="191953" cy="192210"/>
          </a:xfrm>
        </p:grpSpPr>
        <p:sp>
          <p:nvSpPr>
            <p:cNvPr id="2487" name="Google Shape;2487;p6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6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6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6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6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6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6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6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6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6" name="Google Shape;2496;p6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63"/>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498" name="Google Shape;2498;p63"/>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499" name="Google Shape;2499;p63"/>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500" name="Google Shape;2500;p63"/>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501" name="Google Shape;2501;p63"/>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502" name="Google Shape;2502;p6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6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4" name="Google Shape;2504;p63"/>
          <p:cNvGrpSpPr/>
          <p:nvPr/>
        </p:nvGrpSpPr>
        <p:grpSpPr>
          <a:xfrm>
            <a:off x="478059" y="4020417"/>
            <a:ext cx="953591" cy="334099"/>
            <a:chOff x="2271950" y="2722775"/>
            <a:chExt cx="575875" cy="201775"/>
          </a:xfrm>
        </p:grpSpPr>
        <p:sp>
          <p:nvSpPr>
            <p:cNvPr id="2505" name="Google Shape;2505;p6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6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6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6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6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0" name="Google Shape;2510;p63"/>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6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6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3" name="Google Shape;2513;p63"/>
          <p:cNvGrpSpPr/>
          <p:nvPr/>
        </p:nvGrpSpPr>
        <p:grpSpPr>
          <a:xfrm>
            <a:off x="7908052" y="3759491"/>
            <a:ext cx="472550" cy="202200"/>
            <a:chOff x="1441900" y="2926313"/>
            <a:chExt cx="472550" cy="202200"/>
          </a:xfrm>
        </p:grpSpPr>
        <p:sp>
          <p:nvSpPr>
            <p:cNvPr id="2514" name="Google Shape;2514;p6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6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6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6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6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9" name="Google Shape;2519;p63"/>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63"/>
          <p:cNvSpPr/>
          <p:nvPr/>
        </p:nvSpPr>
        <p:spPr>
          <a:xfrm>
            <a:off x="370213" y="13487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6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6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64"/>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This approach draws on previous testing experience, knowledge of software and systems, domain knowledge, and metrics from previous projects. Error guessing is a specific technique described in ISO/IEC/IEEE 29119-4, and other practices include exploratory testing, software attacks, and ad hoc testing.</a:t>
            </a:r>
            <a:endParaRPr b="1" sz="1400">
              <a:latin typeface="Ubuntu"/>
              <a:ea typeface="Ubuntu"/>
              <a:cs typeface="Ubuntu"/>
              <a:sym typeface="Ubuntu"/>
            </a:endParaRPr>
          </a:p>
        </p:txBody>
      </p:sp>
      <p:sp>
        <p:nvSpPr>
          <p:cNvPr id="2528" name="Google Shape;2528;p64"/>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Experience-Based </a:t>
            </a:r>
            <a:r>
              <a:rPr b="1" lang="en">
                <a:solidFill>
                  <a:schemeClr val="lt2"/>
                </a:solidFill>
              </a:rPr>
              <a:t>Testing</a:t>
            </a:r>
            <a:endParaRPr>
              <a:solidFill>
                <a:schemeClr val="lt2"/>
              </a:solidFill>
            </a:endParaRPr>
          </a:p>
        </p:txBody>
      </p:sp>
      <p:grpSp>
        <p:nvGrpSpPr>
          <p:cNvPr id="2529" name="Google Shape;2529;p64"/>
          <p:cNvGrpSpPr/>
          <p:nvPr/>
        </p:nvGrpSpPr>
        <p:grpSpPr>
          <a:xfrm>
            <a:off x="706033" y="312972"/>
            <a:ext cx="140222" cy="140409"/>
            <a:chOff x="2741000" y="199475"/>
            <a:chExt cx="191953" cy="192210"/>
          </a:xfrm>
        </p:grpSpPr>
        <p:sp>
          <p:nvSpPr>
            <p:cNvPr id="2530" name="Google Shape;2530;p6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6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6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6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6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6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6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6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6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9" name="Google Shape;2539;p6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64"/>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541" name="Google Shape;2541;p64"/>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542" name="Google Shape;2542;p64"/>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543" name="Google Shape;2543;p64"/>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544" name="Google Shape;2544;p64"/>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545" name="Google Shape;2545;p6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6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64"/>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8" name="Google Shape;2548;p64"/>
          <p:cNvGrpSpPr/>
          <p:nvPr/>
        </p:nvGrpSpPr>
        <p:grpSpPr>
          <a:xfrm>
            <a:off x="7995359" y="2614567"/>
            <a:ext cx="953591" cy="334099"/>
            <a:chOff x="2271950" y="2722775"/>
            <a:chExt cx="575875" cy="201775"/>
          </a:xfrm>
        </p:grpSpPr>
        <p:sp>
          <p:nvSpPr>
            <p:cNvPr id="2549" name="Google Shape;2549;p6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6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6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6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6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4" name="Google Shape;2554;p64"/>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64"/>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64"/>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64"/>
          <p:cNvSpPr/>
          <p:nvPr/>
        </p:nvSpPr>
        <p:spPr>
          <a:xfrm rot="7201932">
            <a:off x="7758537" y="28233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64"/>
          <p:cNvSpPr/>
          <p:nvPr/>
        </p:nvSpPr>
        <p:spPr>
          <a:xfrm>
            <a:off x="150488" y="338933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2" name="Shape 2562"/>
        <p:cNvGrpSpPr/>
        <p:nvPr/>
      </p:nvGrpSpPr>
      <p:grpSpPr>
        <a:xfrm>
          <a:off x="0" y="0"/>
          <a:ext cx="0" cy="0"/>
          <a:chOff x="0" y="0"/>
          <a:chExt cx="0" cy="0"/>
        </a:xfrm>
      </p:grpSpPr>
      <p:sp>
        <p:nvSpPr>
          <p:cNvPr id="2563" name="Google Shape;2563;p65"/>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latin typeface="Ubuntu"/>
                <a:ea typeface="Ubuntu"/>
                <a:cs typeface="Ubuntu"/>
                <a:sym typeface="Ubuntu"/>
              </a:rPr>
              <a:t>These are two approaches to testing that are not mutually exclusive and are often combined in a hybrid practice. Scripted testing involves pre-designed and documented test procedures, while unscripted testing relies on intuition, curiosity, and previous test results to guide testing. The risk profile of the test item is the primary consideration in deciding which approach or hybrid to use.</a:t>
            </a:r>
            <a:endParaRPr b="1" sz="1400">
              <a:latin typeface="Ubuntu"/>
              <a:ea typeface="Ubuntu"/>
              <a:cs typeface="Ubuntu"/>
              <a:sym typeface="Ubuntu"/>
            </a:endParaRPr>
          </a:p>
          <a:p>
            <a:pPr indent="-317500" lvl="0" marL="457200" rtl="0" algn="l">
              <a:lnSpc>
                <a:spcPct val="115000"/>
              </a:lnSpc>
              <a:spcBef>
                <a:spcPts val="1200"/>
              </a:spcBef>
              <a:spcAft>
                <a:spcPts val="0"/>
              </a:spcAft>
              <a:buSzPts val="1400"/>
              <a:buFont typeface="Ubuntu"/>
              <a:buChar char="●"/>
            </a:pPr>
            <a:r>
              <a:rPr b="1" lang="en" sz="1400">
                <a:latin typeface="Ubuntu"/>
                <a:ea typeface="Ubuntu"/>
                <a:cs typeface="Ubuntu"/>
                <a:sym typeface="Ubuntu"/>
              </a:rPr>
              <a:t>Scripted Testing: Repeatable tests, good auditability, reusable artifacts, less adaptable to system changes, less stimulating for testers.</a:t>
            </a:r>
            <a:br>
              <a:rPr b="1" lang="en" sz="1400">
                <a:latin typeface="Ubuntu"/>
                <a:ea typeface="Ubuntu"/>
                <a:cs typeface="Ubuntu"/>
                <a:sym typeface="Ubuntu"/>
              </a:rPr>
            </a:br>
            <a:endParaRPr b="1"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b="1" lang="en" sz="1400">
                <a:latin typeface="Ubuntu"/>
                <a:ea typeface="Ubuntu"/>
                <a:cs typeface="Ubuntu"/>
                <a:sym typeface="Ubuntu"/>
              </a:rPr>
              <a:t>Unscripted Testing: Ability to follow real-time ideas, tailor tests to system behavior, quick exploration of the test item, not repeatable, requires experienced testers, provides little record of test execution.</a:t>
            </a:r>
            <a:endParaRPr b="1" sz="1400">
              <a:latin typeface="Ubuntu"/>
              <a:ea typeface="Ubuntu"/>
              <a:cs typeface="Ubuntu"/>
              <a:sym typeface="Ubuntu"/>
            </a:endParaRPr>
          </a:p>
        </p:txBody>
      </p:sp>
      <p:sp>
        <p:nvSpPr>
          <p:cNvPr id="2564" name="Google Shape;2564;p65"/>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Scripted </a:t>
            </a:r>
            <a:r>
              <a:rPr b="1" lang="en">
                <a:solidFill>
                  <a:schemeClr val="lt2"/>
                </a:solidFill>
              </a:rPr>
              <a:t>and</a:t>
            </a:r>
            <a:r>
              <a:rPr b="1" lang="en"/>
              <a:t> Unscripted Testing</a:t>
            </a:r>
            <a:endParaRPr>
              <a:solidFill>
                <a:schemeClr val="lt2"/>
              </a:solidFill>
            </a:endParaRPr>
          </a:p>
        </p:txBody>
      </p:sp>
      <p:grpSp>
        <p:nvGrpSpPr>
          <p:cNvPr id="2565" name="Google Shape;2565;p65"/>
          <p:cNvGrpSpPr/>
          <p:nvPr/>
        </p:nvGrpSpPr>
        <p:grpSpPr>
          <a:xfrm>
            <a:off x="706033" y="312972"/>
            <a:ext cx="140222" cy="140409"/>
            <a:chOff x="2741000" y="199475"/>
            <a:chExt cx="191953" cy="192210"/>
          </a:xfrm>
        </p:grpSpPr>
        <p:sp>
          <p:nvSpPr>
            <p:cNvPr id="2566" name="Google Shape;2566;p6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6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6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6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6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6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6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6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6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5" name="Google Shape;2575;p6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65"/>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577" name="Google Shape;2577;p65"/>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578" name="Google Shape;2578;p65"/>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579" name="Google Shape;2579;p65"/>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580" name="Google Shape;2580;p65"/>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581" name="Google Shape;2581;p6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6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65"/>
          <p:cNvSpPr/>
          <p:nvPr/>
        </p:nvSpPr>
        <p:spPr>
          <a:xfrm rot="7201932">
            <a:off x="8321037" y="341642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65"/>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65"/>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65"/>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65"/>
          <p:cNvSpPr/>
          <p:nvPr/>
        </p:nvSpPr>
        <p:spPr>
          <a:xfrm>
            <a:off x="529253" y="344635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65"/>
          <p:cNvSpPr/>
          <p:nvPr/>
        </p:nvSpPr>
        <p:spPr>
          <a:xfrm>
            <a:off x="7693750" y="8106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65"/>
          <p:cNvSpPr/>
          <p:nvPr/>
        </p:nvSpPr>
        <p:spPr>
          <a:xfrm>
            <a:off x="8348886" y="404656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65"/>
          <p:cNvSpPr/>
          <p:nvPr/>
        </p:nvSpPr>
        <p:spPr>
          <a:xfrm>
            <a:off x="8479269" y="1650332"/>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sp>
        <p:nvSpPr>
          <p:cNvPr id="2595" name="Google Shape;2595;p66"/>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Test automation involves automating many of the tasks and activities described in the Test Management and Dynamic Testing processes. Test automation tools can be used for test case management, test monitoring and control, test data generation, static analysis, test case execution, test environment implementation and maintenance, and session-based testing.</a:t>
            </a:r>
            <a:endParaRPr b="1" sz="1400">
              <a:latin typeface="Ubuntu"/>
              <a:ea typeface="Ubuntu"/>
              <a:cs typeface="Ubuntu"/>
              <a:sym typeface="Ubuntu"/>
            </a:endParaRPr>
          </a:p>
        </p:txBody>
      </p:sp>
      <p:sp>
        <p:nvSpPr>
          <p:cNvPr id="2596" name="Google Shape;2596;p66"/>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Automation</a:t>
            </a:r>
            <a:r>
              <a:rPr b="1" lang="en"/>
              <a:t> in </a:t>
            </a:r>
            <a:r>
              <a:rPr b="1" lang="en">
                <a:solidFill>
                  <a:schemeClr val="lt2"/>
                </a:solidFill>
              </a:rPr>
              <a:t>Testing</a:t>
            </a:r>
            <a:endParaRPr>
              <a:solidFill>
                <a:schemeClr val="lt2"/>
              </a:solidFill>
            </a:endParaRPr>
          </a:p>
        </p:txBody>
      </p:sp>
      <p:grpSp>
        <p:nvGrpSpPr>
          <p:cNvPr id="2597" name="Google Shape;2597;p66"/>
          <p:cNvGrpSpPr/>
          <p:nvPr/>
        </p:nvGrpSpPr>
        <p:grpSpPr>
          <a:xfrm>
            <a:off x="706033" y="312972"/>
            <a:ext cx="140222" cy="140409"/>
            <a:chOff x="2741000" y="199475"/>
            <a:chExt cx="191953" cy="192210"/>
          </a:xfrm>
        </p:grpSpPr>
        <p:sp>
          <p:nvSpPr>
            <p:cNvPr id="2598" name="Google Shape;2598;p6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6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6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6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6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6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6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6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6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7" name="Google Shape;2607;p6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66"/>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609" name="Google Shape;2609;p66"/>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610" name="Google Shape;2610;p66"/>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611" name="Google Shape;2611;p66"/>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612" name="Google Shape;2612;p66"/>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613" name="Google Shape;2613;p6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6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66"/>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6" name="Google Shape;2616;p66"/>
          <p:cNvGrpSpPr/>
          <p:nvPr/>
        </p:nvGrpSpPr>
        <p:grpSpPr>
          <a:xfrm>
            <a:off x="4921984" y="972167"/>
            <a:ext cx="953591" cy="334099"/>
            <a:chOff x="2271950" y="2722775"/>
            <a:chExt cx="575875" cy="201775"/>
          </a:xfrm>
        </p:grpSpPr>
        <p:sp>
          <p:nvSpPr>
            <p:cNvPr id="2617" name="Google Shape;2617;p6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6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6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6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6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2" name="Google Shape;2622;p66"/>
          <p:cNvSpPr/>
          <p:nvPr/>
        </p:nvSpPr>
        <p:spPr>
          <a:xfrm>
            <a:off x="4411813" y="40218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66"/>
          <p:cNvSpPr/>
          <p:nvPr/>
        </p:nvSpPr>
        <p:spPr>
          <a:xfrm rot="-1685758">
            <a:off x="5551003" y="17133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66"/>
          <p:cNvSpPr/>
          <p:nvPr/>
        </p:nvSpPr>
        <p:spPr>
          <a:xfrm>
            <a:off x="5047413" y="7040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66"/>
          <p:cNvSpPr/>
          <p:nvPr/>
        </p:nvSpPr>
        <p:spPr>
          <a:xfrm>
            <a:off x="6228328" y="60943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66"/>
          <p:cNvSpPr/>
          <p:nvPr/>
        </p:nvSpPr>
        <p:spPr>
          <a:xfrm>
            <a:off x="324975" y="310878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66"/>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66"/>
          <p:cNvSpPr/>
          <p:nvPr/>
        </p:nvSpPr>
        <p:spPr>
          <a:xfrm>
            <a:off x="6921919" y="2702582"/>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66"/>
          <p:cNvSpPr/>
          <p:nvPr/>
        </p:nvSpPr>
        <p:spPr>
          <a:xfrm rot="7201932">
            <a:off x="7999362" y="77785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66"/>
          <p:cNvSpPr/>
          <p:nvPr/>
        </p:nvSpPr>
        <p:spPr>
          <a:xfrm>
            <a:off x="7976988" y="39449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67"/>
          <p:cNvSpPr txBox="1"/>
          <p:nvPr>
            <p:ph idx="1" type="subTitle"/>
          </p:nvPr>
        </p:nvSpPr>
        <p:spPr>
          <a:xfrm>
            <a:off x="714300" y="1412075"/>
            <a:ext cx="7715400" cy="319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400">
                <a:latin typeface="Ubuntu"/>
                <a:ea typeface="Ubuntu"/>
                <a:cs typeface="Ubuntu"/>
                <a:sym typeface="Ubuntu"/>
              </a:rPr>
              <a:t>Defect management involves investigating and documenting test incident reports and retesting defects when required. It is not directly covered by the ISO/IEC/IEEE 29119 set of standards, but concepts and processes can be found in other standards such as ISO/IEC 12207, ISO/IEC 20000, and IEEE 1044.</a:t>
            </a:r>
            <a:endParaRPr b="1" sz="1400">
              <a:latin typeface="Ubuntu"/>
              <a:ea typeface="Ubuntu"/>
              <a:cs typeface="Ubuntu"/>
              <a:sym typeface="Ubuntu"/>
            </a:endParaRPr>
          </a:p>
        </p:txBody>
      </p:sp>
      <p:sp>
        <p:nvSpPr>
          <p:cNvPr id="2636" name="Google Shape;2636;p67"/>
          <p:cNvSpPr txBox="1"/>
          <p:nvPr>
            <p:ph type="title"/>
          </p:nvPr>
        </p:nvSpPr>
        <p:spPr>
          <a:xfrm>
            <a:off x="714300" y="551375"/>
            <a:ext cx="77154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Defect </a:t>
            </a:r>
            <a:r>
              <a:rPr b="1" lang="en"/>
              <a:t>Management</a:t>
            </a:r>
            <a:endParaRPr/>
          </a:p>
        </p:txBody>
      </p:sp>
      <p:grpSp>
        <p:nvGrpSpPr>
          <p:cNvPr id="2637" name="Google Shape;2637;p67"/>
          <p:cNvGrpSpPr/>
          <p:nvPr/>
        </p:nvGrpSpPr>
        <p:grpSpPr>
          <a:xfrm>
            <a:off x="706033" y="312972"/>
            <a:ext cx="140222" cy="140409"/>
            <a:chOff x="2741000" y="199475"/>
            <a:chExt cx="191953" cy="192210"/>
          </a:xfrm>
        </p:grpSpPr>
        <p:sp>
          <p:nvSpPr>
            <p:cNvPr id="2638" name="Google Shape;2638;p6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6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6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6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6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6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6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6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6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7" name="Google Shape;2647;p6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67"/>
          <p:cNvSpPr txBox="1"/>
          <p:nvPr/>
        </p:nvSpPr>
        <p:spPr>
          <a:xfrm>
            <a:off x="6679820" y="212749"/>
            <a:ext cx="17499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2649" name="Google Shape;2649;p67"/>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Intro</a:t>
            </a:r>
            <a:endParaRPr b="0" i="0" sz="1000" u="none" cap="none" strike="noStrike">
              <a:solidFill>
                <a:schemeClr val="dk1"/>
              </a:solidFill>
              <a:latin typeface="Bebas Neue"/>
              <a:ea typeface="Bebas Neue"/>
              <a:cs typeface="Bebas Neue"/>
              <a:sym typeface="Bebas Neue"/>
            </a:endParaRPr>
          </a:p>
        </p:txBody>
      </p:sp>
      <p:sp>
        <p:nvSpPr>
          <p:cNvPr id="2650" name="Google Shape;2650;p67"/>
          <p:cNvSpPr txBox="1"/>
          <p:nvPr/>
        </p:nvSpPr>
        <p:spPr>
          <a:xfrm>
            <a:off x="143575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2651" name="Google Shape;2651;p67"/>
          <p:cNvSpPr txBox="1"/>
          <p:nvPr/>
        </p:nvSpPr>
        <p:spPr>
          <a:xfrm>
            <a:off x="203123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sp>
        <p:nvSpPr>
          <p:cNvPr id="2652" name="Google Shape;2652;p67"/>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
        <p:nvSpPr>
          <p:cNvPr id="2653" name="Google Shape;2653;p6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6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67"/>
          <p:cNvSpPr/>
          <p:nvPr/>
        </p:nvSpPr>
        <p:spPr>
          <a:xfrm>
            <a:off x="106789" y="35504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67"/>
          <p:cNvSpPr/>
          <p:nvPr/>
        </p:nvSpPr>
        <p:spPr>
          <a:xfrm rot="7198898">
            <a:off x="748497" y="307266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67"/>
          <p:cNvSpPr/>
          <p:nvPr/>
        </p:nvSpPr>
        <p:spPr>
          <a:xfrm>
            <a:off x="4501878" y="81990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67"/>
          <p:cNvSpPr/>
          <p:nvPr/>
        </p:nvSpPr>
        <p:spPr>
          <a:xfrm>
            <a:off x="1957750" y="310036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6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67"/>
          <p:cNvSpPr/>
          <p:nvPr/>
        </p:nvSpPr>
        <p:spPr>
          <a:xfrm>
            <a:off x="442569" y="127185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1" name="Google Shape;2661;p67"/>
          <p:cNvGrpSpPr/>
          <p:nvPr/>
        </p:nvGrpSpPr>
        <p:grpSpPr>
          <a:xfrm>
            <a:off x="7108327" y="3181191"/>
            <a:ext cx="472550" cy="202200"/>
            <a:chOff x="1441900" y="2926313"/>
            <a:chExt cx="472550" cy="202200"/>
          </a:xfrm>
        </p:grpSpPr>
        <p:sp>
          <p:nvSpPr>
            <p:cNvPr id="2662" name="Google Shape;2662;p67"/>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67"/>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67"/>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67"/>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67"/>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8"/>
          <p:cNvSpPr txBox="1"/>
          <p:nvPr>
            <p:ph idx="1" type="subTitle"/>
          </p:nvPr>
        </p:nvSpPr>
        <p:spPr>
          <a:xfrm>
            <a:off x="3024150" y="2459713"/>
            <a:ext cx="3095700" cy="8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solidFill>
                  <a:schemeClr val="lt2"/>
                </a:solidFill>
                <a:latin typeface="Ubuntu"/>
                <a:ea typeface="Ubuntu"/>
                <a:cs typeface="Ubuntu"/>
                <a:sym typeface="Ubuntu"/>
              </a:rPr>
              <a:t>the most important question</a:t>
            </a:r>
            <a:endParaRPr b="1">
              <a:solidFill>
                <a:schemeClr val="lt2"/>
              </a:solidFill>
              <a:latin typeface="Ubuntu"/>
              <a:ea typeface="Ubuntu"/>
              <a:cs typeface="Ubuntu"/>
              <a:sym typeface="Ubuntu"/>
            </a:endParaRPr>
          </a:p>
        </p:txBody>
      </p:sp>
      <p:sp>
        <p:nvSpPr>
          <p:cNvPr id="364" name="Google Shape;364;p18"/>
          <p:cNvSpPr txBox="1"/>
          <p:nvPr>
            <p:ph type="title"/>
          </p:nvPr>
        </p:nvSpPr>
        <p:spPr>
          <a:xfrm>
            <a:off x="298688" y="1411016"/>
            <a:ext cx="8032274"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4000"/>
              <a:t>why </a:t>
            </a:r>
            <a:r>
              <a:rPr lang="en" sz="4000">
                <a:solidFill>
                  <a:schemeClr val="lt2"/>
                </a:solidFill>
              </a:rPr>
              <a:t>Software testing </a:t>
            </a:r>
            <a:r>
              <a:rPr lang="en" sz="4000"/>
              <a:t>is necessary?</a:t>
            </a:r>
            <a:endParaRPr sz="38300"/>
          </a:p>
        </p:txBody>
      </p:sp>
      <p:grpSp>
        <p:nvGrpSpPr>
          <p:cNvPr id="365" name="Google Shape;365;p18"/>
          <p:cNvGrpSpPr/>
          <p:nvPr/>
        </p:nvGrpSpPr>
        <p:grpSpPr>
          <a:xfrm>
            <a:off x="1043950" y="1791113"/>
            <a:ext cx="65475" cy="397950"/>
            <a:chOff x="2551425" y="1409425"/>
            <a:chExt cx="65475" cy="397950"/>
          </a:xfrm>
        </p:grpSpPr>
        <p:sp>
          <p:nvSpPr>
            <p:cNvPr id="366" name="Google Shape;366;p1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18"/>
          <p:cNvGrpSpPr/>
          <p:nvPr/>
        </p:nvGrpSpPr>
        <p:grpSpPr>
          <a:xfrm>
            <a:off x="714300" y="922363"/>
            <a:ext cx="472550" cy="202200"/>
            <a:chOff x="1441900" y="2926313"/>
            <a:chExt cx="472550" cy="202200"/>
          </a:xfrm>
        </p:grpSpPr>
        <p:sp>
          <p:nvSpPr>
            <p:cNvPr id="377" name="Google Shape;377;p18"/>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8"/>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8"/>
          <p:cNvGrpSpPr/>
          <p:nvPr/>
        </p:nvGrpSpPr>
        <p:grpSpPr>
          <a:xfrm>
            <a:off x="1714017" y="2393176"/>
            <a:ext cx="875600" cy="1088925"/>
            <a:chOff x="5962175" y="478150"/>
            <a:chExt cx="875600" cy="1088925"/>
          </a:xfrm>
        </p:grpSpPr>
        <p:sp>
          <p:nvSpPr>
            <p:cNvPr id="383" name="Google Shape;383;p18"/>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8"/>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18"/>
          <p:cNvGrpSpPr/>
          <p:nvPr/>
        </p:nvGrpSpPr>
        <p:grpSpPr>
          <a:xfrm>
            <a:off x="7701156" y="1589321"/>
            <a:ext cx="612965" cy="612965"/>
            <a:chOff x="5208200" y="980975"/>
            <a:chExt cx="440475" cy="440475"/>
          </a:xfrm>
        </p:grpSpPr>
        <p:sp>
          <p:nvSpPr>
            <p:cNvPr id="389" name="Google Shape;389;p1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18"/>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5" name="Google Shape;395;p18"/>
          <p:cNvGrpSpPr/>
          <p:nvPr/>
        </p:nvGrpSpPr>
        <p:grpSpPr>
          <a:xfrm>
            <a:off x="6522182" y="1124566"/>
            <a:ext cx="953591" cy="334099"/>
            <a:chOff x="2271950" y="2722775"/>
            <a:chExt cx="575875" cy="201775"/>
          </a:xfrm>
        </p:grpSpPr>
        <p:sp>
          <p:nvSpPr>
            <p:cNvPr id="396" name="Google Shape;396;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18"/>
          <p:cNvGrpSpPr/>
          <p:nvPr/>
        </p:nvGrpSpPr>
        <p:grpSpPr>
          <a:xfrm>
            <a:off x="7618297" y="3712639"/>
            <a:ext cx="695830" cy="243805"/>
            <a:chOff x="2271950" y="2722775"/>
            <a:chExt cx="575875" cy="201775"/>
          </a:xfrm>
        </p:grpSpPr>
        <p:sp>
          <p:nvSpPr>
            <p:cNvPr id="402" name="Google Shape;402;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7" name="Google Shape;407;p18"/>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8"/>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8"/>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8"/>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8"/>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8"/>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8"/>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8"/>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18"/>
          <p:cNvGrpSpPr/>
          <p:nvPr/>
        </p:nvGrpSpPr>
        <p:grpSpPr>
          <a:xfrm rot="5400000">
            <a:off x="7461288" y="4014463"/>
            <a:ext cx="65475" cy="397950"/>
            <a:chOff x="2551425" y="1409425"/>
            <a:chExt cx="65475" cy="397950"/>
          </a:xfrm>
        </p:grpSpPr>
        <p:sp>
          <p:nvSpPr>
            <p:cNvPr id="418" name="Google Shape;418;p1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8" name="Google Shape;428;p18"/>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18"/>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433" name="Google Shape;433;p18"/>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434" name="Google Shape;434;p18"/>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435" name="Google Shape;435;p18"/>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436" name="Google Shape;436;p18"/>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437" name="Google Shape;437;p18"/>
          <p:cNvGrpSpPr/>
          <p:nvPr/>
        </p:nvGrpSpPr>
        <p:grpSpPr>
          <a:xfrm>
            <a:off x="706033" y="312972"/>
            <a:ext cx="140222" cy="140409"/>
            <a:chOff x="2741000" y="199475"/>
            <a:chExt cx="191953" cy="192210"/>
          </a:xfrm>
        </p:grpSpPr>
        <p:sp>
          <p:nvSpPr>
            <p:cNvPr id="438" name="Google Shape;438;p1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7" name="Google Shape;447;p1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8"/>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19"/>
          <p:cNvGrpSpPr/>
          <p:nvPr/>
        </p:nvGrpSpPr>
        <p:grpSpPr>
          <a:xfrm rot="5400000">
            <a:off x="1071931" y="3617221"/>
            <a:ext cx="612965" cy="612965"/>
            <a:chOff x="5208200" y="980975"/>
            <a:chExt cx="440475" cy="440475"/>
          </a:xfrm>
        </p:grpSpPr>
        <p:sp>
          <p:nvSpPr>
            <p:cNvPr id="454" name="Google Shape;454;p1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6" name="Google Shape;456;p19"/>
          <p:cNvSpPr txBox="1"/>
          <p:nvPr>
            <p:ph type="title"/>
          </p:nvPr>
        </p:nvSpPr>
        <p:spPr>
          <a:xfrm>
            <a:off x="714300" y="64870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solidFill>
                  <a:schemeClr val="lt2"/>
                </a:solidFill>
              </a:rPr>
              <a:t>Software testing</a:t>
            </a:r>
            <a:r>
              <a:rPr lang="en"/>
              <a:t> is necessary because:</a:t>
            </a:r>
            <a:endParaRPr/>
          </a:p>
        </p:txBody>
      </p:sp>
      <p:sp>
        <p:nvSpPr>
          <p:cNvPr id="457" name="Google Shape;457;p19"/>
          <p:cNvSpPr txBox="1"/>
          <p:nvPr>
            <p:ph idx="1" type="subTitle"/>
          </p:nvPr>
        </p:nvSpPr>
        <p:spPr>
          <a:xfrm>
            <a:off x="714299" y="1259224"/>
            <a:ext cx="7715393" cy="2582535"/>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Information on the quality characteristics of the test item(s) is required by decision makers.</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The test item(s) being tested does not always do what it is expected to do.</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The test item(s) being tested needs to be verified.</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The test item(s) being tested needs to be validated.</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Evaluation of the test item(s) needs to be conducted throughout the software and system development life cycle.</a:t>
            </a:r>
            <a:endParaRPr/>
          </a:p>
          <a:p>
            <a:pPr indent="0" lvl="0" marL="0" rtl="0" algn="just">
              <a:lnSpc>
                <a:spcPct val="100000"/>
              </a:lnSpc>
              <a:spcBef>
                <a:spcPts val="0"/>
              </a:spcBef>
              <a:spcAft>
                <a:spcPts val="0"/>
              </a:spcAft>
              <a:buClr>
                <a:schemeClr val="hlink"/>
              </a:buClr>
              <a:buSzPts val="1100"/>
              <a:buFont typeface="Arial"/>
              <a:buNone/>
            </a:pPr>
            <a:r>
              <a:t/>
            </a:r>
            <a:endParaRPr/>
          </a:p>
        </p:txBody>
      </p:sp>
      <p:grpSp>
        <p:nvGrpSpPr>
          <p:cNvPr id="458" name="Google Shape;458;p19"/>
          <p:cNvGrpSpPr/>
          <p:nvPr/>
        </p:nvGrpSpPr>
        <p:grpSpPr>
          <a:xfrm>
            <a:off x="6066397" y="3338339"/>
            <a:ext cx="695830" cy="243805"/>
            <a:chOff x="2271950" y="2722775"/>
            <a:chExt cx="575875" cy="201775"/>
          </a:xfrm>
        </p:grpSpPr>
        <p:sp>
          <p:nvSpPr>
            <p:cNvPr id="459" name="Google Shape;459;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19"/>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9"/>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rot="7198898">
            <a:off x="7210356" y="1905688"/>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9"/>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9"/>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9"/>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9"/>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9"/>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479" name="Google Shape;479;p19"/>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480" name="Google Shape;480;p19"/>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481" name="Google Shape;481;p19"/>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482" name="Google Shape;482;p19"/>
          <p:cNvGrpSpPr/>
          <p:nvPr/>
        </p:nvGrpSpPr>
        <p:grpSpPr>
          <a:xfrm>
            <a:off x="706033" y="312972"/>
            <a:ext cx="140222" cy="140409"/>
            <a:chOff x="2741000" y="199475"/>
            <a:chExt cx="191953" cy="192210"/>
          </a:xfrm>
        </p:grpSpPr>
        <p:sp>
          <p:nvSpPr>
            <p:cNvPr id="483" name="Google Shape;483;p1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p1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9"/>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0"/>
          <p:cNvSpPr txBox="1"/>
          <p:nvPr>
            <p:ph idx="15" type="title"/>
          </p:nvPr>
        </p:nvSpPr>
        <p:spPr>
          <a:xfrm>
            <a:off x="795250" y="837038"/>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The </a:t>
            </a:r>
            <a:r>
              <a:rPr lang="en">
                <a:solidFill>
                  <a:schemeClr val="lt2"/>
                </a:solidFill>
              </a:rPr>
              <a:t>primary</a:t>
            </a:r>
            <a:r>
              <a:rPr lang="en"/>
              <a:t> goals of </a:t>
            </a:r>
            <a:r>
              <a:rPr lang="en">
                <a:solidFill>
                  <a:schemeClr val="lt2"/>
                </a:solidFill>
              </a:rPr>
              <a:t>testing</a:t>
            </a:r>
            <a:endParaRPr>
              <a:solidFill>
                <a:schemeClr val="lt2"/>
              </a:solidFill>
            </a:endParaRPr>
          </a:p>
        </p:txBody>
      </p:sp>
      <p:sp>
        <p:nvSpPr>
          <p:cNvPr id="499" name="Google Shape;499;p2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0"/>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p20"/>
          <p:cNvGrpSpPr/>
          <p:nvPr/>
        </p:nvGrpSpPr>
        <p:grpSpPr>
          <a:xfrm>
            <a:off x="7671697" y="886552"/>
            <a:ext cx="695830" cy="243805"/>
            <a:chOff x="2271950" y="2722775"/>
            <a:chExt cx="575875" cy="201775"/>
          </a:xfrm>
        </p:grpSpPr>
        <p:sp>
          <p:nvSpPr>
            <p:cNvPr id="503" name="Google Shape;503;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8" name="Google Shape;508;p20"/>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0"/>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0"/>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0"/>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0"/>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0"/>
          <p:cNvSpPr/>
          <p:nvPr/>
        </p:nvSpPr>
        <p:spPr>
          <a:xfrm rot="-1685758">
            <a:off x="498776" y="383426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0"/>
          <p:cNvSpPr/>
          <p:nvPr/>
        </p:nvSpPr>
        <p:spPr>
          <a:xfrm>
            <a:off x="3266381" y="4055161"/>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20"/>
          <p:cNvGrpSpPr/>
          <p:nvPr/>
        </p:nvGrpSpPr>
        <p:grpSpPr>
          <a:xfrm rot="5400000">
            <a:off x="1289508" y="3903939"/>
            <a:ext cx="612965" cy="612965"/>
            <a:chOff x="5208200" y="980975"/>
            <a:chExt cx="440475" cy="440475"/>
          </a:xfrm>
        </p:grpSpPr>
        <p:sp>
          <p:nvSpPr>
            <p:cNvPr id="516" name="Google Shape;516;p2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20"/>
          <p:cNvGrpSpPr/>
          <p:nvPr/>
        </p:nvGrpSpPr>
        <p:grpSpPr>
          <a:xfrm>
            <a:off x="6066397" y="3338339"/>
            <a:ext cx="695830" cy="243805"/>
            <a:chOff x="2271950" y="2722775"/>
            <a:chExt cx="575875" cy="201775"/>
          </a:xfrm>
        </p:grpSpPr>
        <p:sp>
          <p:nvSpPr>
            <p:cNvPr id="519" name="Google Shape;519;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4" name="Google Shape;524;p20"/>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0"/>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0"/>
          <p:cNvSpPr/>
          <p:nvPr/>
        </p:nvSpPr>
        <p:spPr>
          <a:xfrm rot="7198898">
            <a:off x="6561473" y="1109582"/>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0"/>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0"/>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0"/>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0"/>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0"/>
          <p:cNvSpPr/>
          <p:nvPr/>
        </p:nvSpPr>
        <p:spPr>
          <a:xfrm>
            <a:off x="8116751" y="364599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0"/>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0"/>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0"/>
          <p:cNvSpPr txBox="1"/>
          <p:nvPr>
            <p:ph idx="1" type="subTitle"/>
          </p:nvPr>
        </p:nvSpPr>
        <p:spPr>
          <a:xfrm>
            <a:off x="687090" y="1488870"/>
            <a:ext cx="7715393" cy="2154996"/>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To provide information about the quality of the test item.</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Find defects in the test item prior to its release for use.</a:t>
            </a:r>
            <a:endParaRPr/>
          </a:p>
          <a:p>
            <a:pPr indent="-317500" lvl="0" marL="457200" rtl="0" algn="l">
              <a:lnSpc>
                <a:spcPct val="100000"/>
              </a:lnSpc>
              <a:spcBef>
                <a:spcPts val="1600"/>
              </a:spcBef>
              <a:spcAft>
                <a:spcPts val="0"/>
              </a:spcAft>
              <a:buSzPts val="1400"/>
              <a:buChar char="●"/>
            </a:pPr>
            <a:r>
              <a:rPr b="1" lang="en" sz="1200">
                <a:latin typeface="Ubuntu"/>
                <a:ea typeface="Ubuntu"/>
                <a:cs typeface="Ubuntu"/>
                <a:sym typeface="Ubuntu"/>
              </a:rPr>
              <a:t>Mitigate the risks to the stakeholders of poor product quality.</a:t>
            </a:r>
            <a:endParaRPr/>
          </a:p>
          <a:p>
            <a:pPr indent="-228600" lvl="0" marL="457200" rtl="0" algn="l">
              <a:lnSpc>
                <a:spcPct val="100000"/>
              </a:lnSpc>
              <a:spcBef>
                <a:spcPts val="1600"/>
              </a:spcBef>
              <a:spcAft>
                <a:spcPts val="0"/>
              </a:spcAft>
              <a:buSzPts val="1400"/>
              <a:buNone/>
            </a:pPr>
            <a:r>
              <a:t/>
            </a:r>
            <a:endParaRPr b="1" sz="1200">
              <a:latin typeface="Ubuntu"/>
              <a:ea typeface="Ubuntu"/>
              <a:cs typeface="Ubuntu"/>
              <a:sym typeface="Ubuntu"/>
            </a:endParaRPr>
          </a:p>
          <a:p>
            <a:pPr indent="0" lvl="0" marL="139700" rtl="0" algn="just">
              <a:lnSpc>
                <a:spcPct val="100000"/>
              </a:lnSpc>
              <a:spcBef>
                <a:spcPts val="1600"/>
              </a:spcBef>
              <a:spcAft>
                <a:spcPts val="0"/>
              </a:spcAft>
              <a:buSzPts val="1400"/>
              <a:buNone/>
            </a:pPr>
            <a:r>
              <a:rPr b="1" lang="en" sz="1100">
                <a:latin typeface="Ubuntu"/>
                <a:ea typeface="Ubuntu"/>
                <a:cs typeface="Ubuntu"/>
                <a:sym typeface="Ubuntu"/>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endParaRPr/>
          </a:p>
          <a:p>
            <a:pPr indent="0" lvl="0" marL="0" rtl="0" algn="just">
              <a:lnSpc>
                <a:spcPct val="100000"/>
              </a:lnSpc>
              <a:spcBef>
                <a:spcPts val="0"/>
              </a:spcBef>
              <a:spcAft>
                <a:spcPts val="0"/>
              </a:spcAft>
              <a:buClr>
                <a:schemeClr val="hlink"/>
              </a:buClr>
              <a:buSzPts val="1100"/>
              <a:buFont typeface="Arial"/>
              <a:buNone/>
            </a:pPr>
            <a:r>
              <a:t/>
            </a:r>
            <a:endParaRPr/>
          </a:p>
        </p:txBody>
      </p:sp>
      <p:sp>
        <p:nvSpPr>
          <p:cNvPr id="536" name="Google Shape;536;p20"/>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537" name="Google Shape;537;p20"/>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538" name="Google Shape;538;p20"/>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539" name="Google Shape;539;p20"/>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540" name="Google Shape;540;p20"/>
          <p:cNvGrpSpPr/>
          <p:nvPr/>
        </p:nvGrpSpPr>
        <p:grpSpPr>
          <a:xfrm>
            <a:off x="706033" y="312972"/>
            <a:ext cx="140222" cy="140409"/>
            <a:chOff x="2741000" y="199475"/>
            <a:chExt cx="191953" cy="192210"/>
          </a:xfrm>
        </p:grpSpPr>
        <p:sp>
          <p:nvSpPr>
            <p:cNvPr id="541" name="Google Shape;541;p2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0" name="Google Shape;550;p2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0"/>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1"/>
          <p:cNvSpPr txBox="1"/>
          <p:nvPr>
            <p:ph idx="1" type="subTitle"/>
          </p:nvPr>
        </p:nvSpPr>
        <p:spPr>
          <a:xfrm>
            <a:off x="3024150" y="2459713"/>
            <a:ext cx="3095700" cy="8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solidFill>
                  <a:schemeClr val="lt2"/>
                </a:solidFill>
                <a:latin typeface="Ubuntu"/>
                <a:ea typeface="Ubuntu"/>
                <a:cs typeface="Ubuntu"/>
                <a:sym typeface="Ubuntu"/>
              </a:rPr>
              <a:t>The cluase 5-1 from 29119-1:2013</a:t>
            </a:r>
            <a:endParaRPr b="1">
              <a:solidFill>
                <a:schemeClr val="lt2"/>
              </a:solidFill>
              <a:latin typeface="Ubuntu"/>
              <a:ea typeface="Ubuntu"/>
              <a:cs typeface="Ubuntu"/>
              <a:sym typeface="Ubuntu"/>
            </a:endParaRPr>
          </a:p>
        </p:txBody>
      </p:sp>
      <p:sp>
        <p:nvSpPr>
          <p:cNvPr id="557" name="Google Shape;557;p21"/>
          <p:cNvSpPr txBox="1"/>
          <p:nvPr>
            <p:ph type="title"/>
          </p:nvPr>
        </p:nvSpPr>
        <p:spPr>
          <a:xfrm>
            <a:off x="298688" y="1411016"/>
            <a:ext cx="8032274"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4000"/>
              <a:t>Introduction to </a:t>
            </a:r>
            <a:r>
              <a:rPr lang="en" sz="4000">
                <a:solidFill>
                  <a:schemeClr val="lt2"/>
                </a:solidFill>
              </a:rPr>
              <a:t>software testing</a:t>
            </a:r>
            <a:endParaRPr sz="38300">
              <a:solidFill>
                <a:schemeClr val="lt2"/>
              </a:solidFill>
            </a:endParaRPr>
          </a:p>
        </p:txBody>
      </p:sp>
      <p:grpSp>
        <p:nvGrpSpPr>
          <p:cNvPr id="558" name="Google Shape;558;p21"/>
          <p:cNvGrpSpPr/>
          <p:nvPr/>
        </p:nvGrpSpPr>
        <p:grpSpPr>
          <a:xfrm>
            <a:off x="1287513" y="1797986"/>
            <a:ext cx="65475" cy="397950"/>
            <a:chOff x="2551425" y="1409425"/>
            <a:chExt cx="65475" cy="397950"/>
          </a:xfrm>
        </p:grpSpPr>
        <p:sp>
          <p:nvSpPr>
            <p:cNvPr id="559" name="Google Shape;559;p2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21"/>
          <p:cNvGrpSpPr/>
          <p:nvPr/>
        </p:nvGrpSpPr>
        <p:grpSpPr>
          <a:xfrm>
            <a:off x="714300" y="922363"/>
            <a:ext cx="472550" cy="202200"/>
            <a:chOff x="1441900" y="2926313"/>
            <a:chExt cx="472550" cy="202200"/>
          </a:xfrm>
        </p:grpSpPr>
        <p:sp>
          <p:nvSpPr>
            <p:cNvPr id="570" name="Google Shape;570;p2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21"/>
          <p:cNvGrpSpPr/>
          <p:nvPr/>
        </p:nvGrpSpPr>
        <p:grpSpPr>
          <a:xfrm>
            <a:off x="1714017" y="2393176"/>
            <a:ext cx="875600" cy="1088925"/>
            <a:chOff x="5962175" y="478150"/>
            <a:chExt cx="875600" cy="1088925"/>
          </a:xfrm>
        </p:grpSpPr>
        <p:sp>
          <p:nvSpPr>
            <p:cNvPr id="576" name="Google Shape;576;p2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21"/>
          <p:cNvGrpSpPr/>
          <p:nvPr/>
        </p:nvGrpSpPr>
        <p:grpSpPr>
          <a:xfrm>
            <a:off x="7701156" y="1589321"/>
            <a:ext cx="612965" cy="612965"/>
            <a:chOff x="5208200" y="980975"/>
            <a:chExt cx="440475" cy="440475"/>
          </a:xfrm>
        </p:grpSpPr>
        <p:sp>
          <p:nvSpPr>
            <p:cNvPr id="582" name="Google Shape;582;p2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p21"/>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1"/>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p21"/>
          <p:cNvGrpSpPr/>
          <p:nvPr/>
        </p:nvGrpSpPr>
        <p:grpSpPr>
          <a:xfrm>
            <a:off x="6522182" y="1124566"/>
            <a:ext cx="953591" cy="334099"/>
            <a:chOff x="2271950" y="2722775"/>
            <a:chExt cx="575875" cy="201775"/>
          </a:xfrm>
        </p:grpSpPr>
        <p:sp>
          <p:nvSpPr>
            <p:cNvPr id="589" name="Google Shape;589;p2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21"/>
          <p:cNvGrpSpPr/>
          <p:nvPr/>
        </p:nvGrpSpPr>
        <p:grpSpPr>
          <a:xfrm>
            <a:off x="7618297" y="3712639"/>
            <a:ext cx="695830" cy="243805"/>
            <a:chOff x="2271950" y="2722775"/>
            <a:chExt cx="575875" cy="201775"/>
          </a:xfrm>
        </p:grpSpPr>
        <p:sp>
          <p:nvSpPr>
            <p:cNvPr id="595" name="Google Shape;595;p2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p21"/>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1"/>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1"/>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1"/>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1"/>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1"/>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1"/>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1"/>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1"/>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1"/>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0" name="Google Shape;610;p21"/>
          <p:cNvGrpSpPr/>
          <p:nvPr/>
        </p:nvGrpSpPr>
        <p:grpSpPr>
          <a:xfrm rot="5400000">
            <a:off x="7461288" y="4014463"/>
            <a:ext cx="65475" cy="397950"/>
            <a:chOff x="2551425" y="1409425"/>
            <a:chExt cx="65475" cy="397950"/>
          </a:xfrm>
        </p:grpSpPr>
        <p:sp>
          <p:nvSpPr>
            <p:cNvPr id="611" name="Google Shape;611;p2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1" name="Google Shape;621;p21"/>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1"/>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5" name="Google Shape;625;p21"/>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626" name="Google Shape;626;p21"/>
          <p:cNvSpPr txBox="1"/>
          <p:nvPr/>
        </p:nvSpPr>
        <p:spPr>
          <a:xfrm>
            <a:off x="6439900" y="212750"/>
            <a:ext cx="19899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rgbClr val="000000"/>
              </a:buClr>
              <a:buSzPts val="1400"/>
              <a:buFont typeface="Arial"/>
              <a:buNone/>
            </a:pPr>
            <a:r>
              <a:rPr lang="en">
                <a:solidFill>
                  <a:schemeClr val="lt2"/>
                </a:solidFill>
                <a:latin typeface="Bebas Neue"/>
                <a:ea typeface="Bebas Neue"/>
                <a:cs typeface="Bebas Neue"/>
                <a:sym typeface="Bebas Neue"/>
              </a:rPr>
              <a:t>Software testing course</a:t>
            </a:r>
            <a:endParaRPr b="0" i="0" sz="1400" u="none" cap="none" strike="noStrike">
              <a:solidFill>
                <a:schemeClr val="lt2"/>
              </a:solidFill>
              <a:latin typeface="Arial"/>
              <a:ea typeface="Arial"/>
              <a:cs typeface="Arial"/>
              <a:sym typeface="Arial"/>
            </a:endParaRPr>
          </a:p>
        </p:txBody>
      </p:sp>
      <p:sp>
        <p:nvSpPr>
          <p:cNvPr id="627" name="Google Shape;627;p21"/>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Intro</a:t>
            </a:r>
            <a:endParaRPr sz="1000">
              <a:solidFill>
                <a:schemeClr val="dk1"/>
              </a:solidFill>
              <a:latin typeface="Bebas Neue"/>
              <a:ea typeface="Bebas Neue"/>
              <a:cs typeface="Bebas Neue"/>
              <a:sym typeface="Bebas Neue"/>
            </a:endParaRPr>
          </a:p>
        </p:txBody>
      </p:sp>
      <p:sp>
        <p:nvSpPr>
          <p:cNvPr id="628" name="Google Shape;628;p21"/>
          <p:cNvSpPr txBox="1"/>
          <p:nvPr/>
        </p:nvSpPr>
        <p:spPr>
          <a:xfrm>
            <a:off x="142338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definition</a:t>
            </a:r>
            <a:endParaRPr b="0" i="0" sz="1000" u="none" cap="none" strike="noStrike">
              <a:solidFill>
                <a:schemeClr val="dk1"/>
              </a:solidFill>
              <a:latin typeface="Bebas Neue"/>
              <a:ea typeface="Bebas Neue"/>
              <a:cs typeface="Bebas Neue"/>
              <a:sym typeface="Bebas Neue"/>
            </a:endParaRPr>
          </a:p>
        </p:txBody>
      </p:sp>
      <p:sp>
        <p:nvSpPr>
          <p:cNvPr id="629" name="Google Shape;629;p21"/>
          <p:cNvSpPr txBox="1"/>
          <p:nvPr/>
        </p:nvSpPr>
        <p:spPr>
          <a:xfrm>
            <a:off x="2035598"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Clr>
                <a:srgbClr val="000000"/>
              </a:buClr>
              <a:buSzPts val="1000"/>
              <a:buFont typeface="Arial"/>
              <a:buNone/>
            </a:pPr>
            <a:r>
              <a:rPr lang="en" sz="1000">
                <a:solidFill>
                  <a:schemeClr val="dk1"/>
                </a:solidFill>
                <a:latin typeface="Bebas Neue"/>
                <a:ea typeface="Bebas Neue"/>
                <a:cs typeface="Bebas Neue"/>
                <a:sym typeface="Bebas Neue"/>
              </a:rPr>
              <a:t>concepts</a:t>
            </a:r>
            <a:endParaRPr b="0" i="0" sz="1000" u="none" cap="none" strike="noStrike">
              <a:solidFill>
                <a:schemeClr val="dk1"/>
              </a:solidFill>
              <a:latin typeface="Bebas Neue"/>
              <a:ea typeface="Bebas Neue"/>
              <a:cs typeface="Bebas Neue"/>
              <a:sym typeface="Bebas Neue"/>
            </a:endParaRPr>
          </a:p>
        </p:txBody>
      </p:sp>
      <p:grpSp>
        <p:nvGrpSpPr>
          <p:cNvPr id="630" name="Google Shape;630;p21"/>
          <p:cNvGrpSpPr/>
          <p:nvPr/>
        </p:nvGrpSpPr>
        <p:grpSpPr>
          <a:xfrm>
            <a:off x="706033" y="312972"/>
            <a:ext cx="140222" cy="140409"/>
            <a:chOff x="2741000" y="199475"/>
            <a:chExt cx="191953" cy="192210"/>
          </a:xfrm>
        </p:grpSpPr>
        <p:sp>
          <p:nvSpPr>
            <p:cNvPr id="631" name="Google Shape;631;p2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0" name="Google Shape;640;p2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1"/>
          <p:cNvSpPr txBox="1"/>
          <p:nvPr/>
        </p:nvSpPr>
        <p:spPr>
          <a:xfrm>
            <a:off x="2626714"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Conclusion</a:t>
            </a:r>
            <a:endParaRPr b="0" i="0" sz="1000" u="none" cap="none" strike="noStrike">
              <a:solidFill>
                <a:schemeClr val="dk1"/>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