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6"/>
  </p:notesMasterIdLst>
  <p:sldIdLst>
    <p:sldId id="256" r:id="rId2"/>
    <p:sldId id="257" r:id="rId3"/>
    <p:sldId id="271" r:id="rId4"/>
    <p:sldId id="258" r:id="rId5"/>
    <p:sldId id="259" r:id="rId6"/>
    <p:sldId id="321" r:id="rId7"/>
    <p:sldId id="322" r:id="rId8"/>
    <p:sldId id="330" r:id="rId9"/>
    <p:sldId id="323" r:id="rId10"/>
    <p:sldId id="324" r:id="rId11"/>
    <p:sldId id="325" r:id="rId12"/>
    <p:sldId id="326" r:id="rId13"/>
    <p:sldId id="262" r:id="rId14"/>
    <p:sldId id="327" r:id="rId15"/>
    <p:sldId id="328" r:id="rId16"/>
    <p:sldId id="331" r:id="rId17"/>
    <p:sldId id="332" r:id="rId18"/>
    <p:sldId id="333" r:id="rId19"/>
    <p:sldId id="334" r:id="rId20"/>
    <p:sldId id="335" r:id="rId21"/>
    <p:sldId id="336" r:id="rId22"/>
    <p:sldId id="337" r:id="rId23"/>
    <p:sldId id="338" r:id="rId24"/>
    <p:sldId id="33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i" initials="AH" lastIdx="1" clrIdx="0">
    <p:extLst>
      <p:ext uri="{19B8F6BF-5375-455C-9EA6-DF929625EA0E}">
        <p15:presenceInfo xmlns:p15="http://schemas.microsoft.com/office/powerpoint/2012/main" userId="8d82a7ac03617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1D87"/>
    <a:srgbClr val="771C81"/>
    <a:srgbClr val="D6BC68"/>
    <a:srgbClr val="391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0" d="100"/>
          <a:sy n="150"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3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51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21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1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1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65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6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9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988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0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3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9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7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9"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52184" y="1079004"/>
            <a:ext cx="5913779"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ieee 29119-1</a:t>
            </a:r>
            <a:r>
              <a:rPr lang="en" dirty="0"/>
              <a:t> test concepts</a:t>
            </a:r>
            <a:endParaRPr dirty="0"/>
          </a:p>
        </p:txBody>
      </p:sp>
      <p:sp>
        <p:nvSpPr>
          <p:cNvPr id="240" name="Google Shape;240;p34"/>
          <p:cNvSpPr txBox="1">
            <a:spLocks noGrp="1"/>
          </p:cNvSpPr>
          <p:nvPr>
            <p:ph type="subTitle" idx="1"/>
          </p:nvPr>
        </p:nvSpPr>
        <p:spPr>
          <a:xfrm>
            <a:off x="710257" y="3464767"/>
            <a:ext cx="3815400" cy="5997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Bahadori</a:t>
            </a:r>
          </a:p>
          <a:p>
            <a:pPr marL="0" lvl="0" indent="0" algn="l" rtl="0">
              <a:spcBef>
                <a:spcPts val="0"/>
              </a:spcBef>
              <a:spcAft>
                <a:spcPts val="0"/>
              </a:spcAft>
              <a:buNone/>
            </a:pPr>
            <a:r>
              <a:rPr lang="en" dirty="0"/>
              <a:t>Ali Hassani SokhtehSaraei</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79931" y="1271115"/>
            <a:ext cx="1683951" cy="59319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Iso/</a:t>
            </a:r>
            <a:r>
              <a:rPr lang="en-US" b="0" i="0" dirty="0" err="1">
                <a:ln w="9525" cap="flat" cmpd="sng">
                  <a:solidFill>
                    <a:schemeClr val="dk1"/>
                  </a:solidFill>
                  <a:prstDash val="solid"/>
                  <a:round/>
                  <a:headEnd type="none" w="sm" len="sm"/>
                  <a:tailEnd type="none" w="sm" len="sm"/>
                </a:ln>
                <a:noFill/>
                <a:latin typeface="Bebas Neue"/>
              </a:rPr>
              <a:t>iec</a:t>
            </a:r>
            <a:r>
              <a:rPr lang="en-US" b="0" i="0" dirty="0">
                <a:ln w="9525" cap="flat" cmpd="sng">
                  <a:solidFill>
                    <a:schemeClr val="dk1"/>
                  </a:solidFill>
                  <a:prstDash val="solid"/>
                  <a:round/>
                  <a:headEnd type="none" w="sm" len="sm"/>
                  <a:tailEnd type="none" w="sm" len="sm"/>
                </a:ln>
                <a:noFill/>
                <a:latin typeface="Bebas Neue"/>
              </a:rPr>
              <a: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246" name="Google Shape;246;p34">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8;p34">
            <a:hlinkClick r:id="" action="ppaction://noaction"/>
            <a:extLst>
              <a:ext uri="{FF2B5EF4-FFF2-40B4-BE49-F238E27FC236}">
                <a16:creationId xmlns:a16="http://schemas.microsoft.com/office/drawing/2014/main" id="{0A5CAA48-ED6C-CE6F-8EE0-9EA41DDE4DFC}"/>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69"/>
            <a:ext cx="7715393" cy="297518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Testing is a process. A process is a set of interrelated or interacting activities that transforms inputs into outputs.</a:t>
            </a:r>
          </a:p>
          <a:p>
            <a:pPr marL="457200" lvl="0" indent="-317500" algn="l" rtl="0">
              <a:spcBef>
                <a:spcPts val="1600"/>
              </a:spcBef>
              <a:spcAft>
                <a:spcPts val="0"/>
              </a:spcAft>
              <a:buSzPts val="1400"/>
              <a:buChar char="●"/>
            </a:pPr>
            <a:r>
              <a:rPr lang="en-US" sz="1200" b="1" dirty="0">
                <a:latin typeface="Ubuntu" panose="020B0504030602030204" pitchFamily="34" charset="0"/>
              </a:rPr>
              <a:t>The organizational test process sets and maintains the test policies and test strategies that apply across the organization's projects and functions. </a:t>
            </a:r>
          </a:p>
          <a:p>
            <a:pPr marL="457200" lvl="0" indent="-317500" algn="l" rtl="0">
              <a:spcBef>
                <a:spcPts val="1600"/>
              </a:spcBef>
              <a:spcAft>
                <a:spcPts val="0"/>
              </a:spcAft>
              <a:buSzPts val="1400"/>
              <a:buChar char="●"/>
            </a:pPr>
            <a:r>
              <a:rPr lang="en-US" sz="1200" b="1" dirty="0">
                <a:latin typeface="Ubuntu" panose="020B0504030602030204" pitchFamily="34" charset="0"/>
              </a:rPr>
              <a:t>Testing should be planned, monitored and controlled.</a:t>
            </a:r>
          </a:p>
          <a:p>
            <a:pPr marL="457200" lvl="0" indent="-317500" algn="l" rtl="0">
              <a:spcBef>
                <a:spcPts val="1600"/>
              </a:spcBef>
              <a:spcAft>
                <a:spcPts val="0"/>
              </a:spcAft>
              <a:buSzPts val="1400"/>
              <a:buChar char="●"/>
            </a:pPr>
            <a:r>
              <a:rPr lang="en-US" sz="1200" b="1" dirty="0">
                <a:latin typeface="Ubuntu" panose="020B0504030602030204" pitchFamily="34" charset="0"/>
              </a:rPr>
              <a:t>Testing processes and sub-processes can be applied to any phase or level of testing or type of testing.</a:t>
            </a:r>
          </a:p>
          <a:p>
            <a:pPr marL="457200" lvl="0" indent="-317500" algn="l" rtl="0">
              <a:spcBef>
                <a:spcPts val="1600"/>
              </a:spcBef>
              <a:spcAft>
                <a:spcPts val="0"/>
              </a:spcAft>
              <a:buSzPts val="1400"/>
              <a:buChar char="●"/>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34893CDB-0B30-B3A3-5DC0-3352AB283A67}"/>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1/3</a:t>
            </a:r>
          </a:p>
        </p:txBody>
      </p:sp>
    </p:spTree>
    <p:extLst>
      <p:ext uri="{BB962C8B-B14F-4D97-AF65-F5344CB8AC3E}">
        <p14:creationId xmlns:p14="http://schemas.microsoft.com/office/powerpoint/2010/main" val="267738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Testing entails examining a test item. </a:t>
            </a:r>
          </a:p>
          <a:p>
            <a:pPr marL="457200" lvl="0" indent="-317500" algn="l" rtl="0">
              <a:spcBef>
                <a:spcPts val="1600"/>
              </a:spcBef>
              <a:spcAft>
                <a:spcPts val="0"/>
              </a:spcAft>
              <a:buSzPts val="1400"/>
              <a:buChar char="●"/>
            </a:pPr>
            <a:r>
              <a:rPr lang="en-US" sz="1200" b="1" dirty="0">
                <a:latin typeface="Ubuntu" panose="020B0504030602030204" pitchFamily="34" charset="0"/>
              </a:rPr>
              <a:t>Testing can be carried out on a product without executing the product on a computer.</a:t>
            </a:r>
          </a:p>
          <a:p>
            <a:pPr marL="457200" lvl="0" indent="-317500" algn="l" rtl="0">
              <a:spcBef>
                <a:spcPts val="1600"/>
              </a:spcBef>
              <a:spcAft>
                <a:spcPts val="0"/>
              </a:spcAft>
              <a:buSzPts val="1400"/>
              <a:buChar char="●"/>
            </a:pPr>
            <a:r>
              <a:rPr lang="en-US" sz="1200" b="1" dirty="0">
                <a:latin typeface="Ubuntu" panose="020B0504030602030204" pitchFamily="34" charset="0"/>
              </a:rPr>
              <a:t>Static testing may also include the use of static analysis tools which find defects in the code or documents without the code executing.</a:t>
            </a:r>
          </a:p>
          <a:p>
            <a:pPr marL="457200" lvl="0" indent="-317500" algn="l" rtl="0">
              <a:spcBef>
                <a:spcPts val="1600"/>
              </a:spcBef>
              <a:spcAft>
                <a:spcPts val="0"/>
              </a:spcAft>
              <a:buSzPts val="1400"/>
              <a:buChar char="●"/>
            </a:pPr>
            <a:r>
              <a:rPr lang="en-US" sz="1200" b="1" dirty="0">
                <a:latin typeface="Ubuntu" panose="020B0504030602030204" pitchFamily="34" charset="0"/>
              </a:rPr>
              <a:t>Dynamic testing consists of more than "just" running executable test items; it also includes both preparation activities and follow-up activities.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0C77594A-6888-3734-4EA4-8D4A21E1E47F}"/>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2/3</a:t>
            </a:r>
          </a:p>
        </p:txBody>
      </p:sp>
    </p:spTree>
    <p:extLst>
      <p:ext uri="{BB962C8B-B14F-4D97-AF65-F5344CB8AC3E}">
        <p14:creationId xmlns:p14="http://schemas.microsoft.com/office/powerpoint/2010/main" val="15775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Verification is confirmation, through the provision of objective evidence, that specified requirements have been fulfilled in a given work item. </a:t>
            </a:r>
          </a:p>
          <a:p>
            <a:pPr marL="457200" lvl="0" indent="-317500" algn="l" rtl="0">
              <a:spcBef>
                <a:spcPts val="1600"/>
              </a:spcBef>
              <a:spcAft>
                <a:spcPts val="0"/>
              </a:spcAft>
              <a:buSzPts val="1400"/>
              <a:buChar char="●"/>
            </a:pPr>
            <a:r>
              <a:rPr lang="en-US" sz="1200" b="1" dirty="0">
                <a:latin typeface="Ubuntu" panose="020B0504030602030204" pitchFamily="34" charset="0"/>
              </a:rPr>
              <a:t>Validation demonstrates that the work item can be used by the users for their specific tasks. </a:t>
            </a:r>
          </a:p>
          <a:p>
            <a:pPr marL="457200" lvl="0" indent="-317500" algn="l" rtl="0">
              <a:spcBef>
                <a:spcPts val="1600"/>
              </a:spcBef>
              <a:spcAft>
                <a:spcPts val="0"/>
              </a:spcAft>
              <a:buSzPts val="1400"/>
              <a:buChar char="●"/>
            </a:pPr>
            <a:r>
              <a:rPr lang="en-US" sz="1200" b="1" dirty="0">
                <a:latin typeface="Ubuntu" panose="020B0504030602030204" pitchFamily="34" charset="0"/>
              </a:rPr>
              <a:t>Testing, whether static or dynamic, should aim to provide both types of confirmation, though with the expectation that confirmation will not be immediate because of the discovery of defects.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62B305BB-9AD8-4CCD-0290-DEECAE53D9A5}"/>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3/3</a:t>
            </a:r>
          </a:p>
        </p:txBody>
      </p:sp>
    </p:spTree>
    <p:extLst>
      <p:ext uri="{BB962C8B-B14F-4D97-AF65-F5344CB8AC3E}">
        <p14:creationId xmlns:p14="http://schemas.microsoft.com/office/powerpoint/2010/main" val="291160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737815" y="554132"/>
            <a:ext cx="784876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testing </a:t>
            </a:r>
            <a:r>
              <a:rPr lang="en" sz="4400" dirty="0"/>
              <a:t>In</a:t>
            </a:r>
            <a:br>
              <a:rPr lang="en" sz="4400" dirty="0"/>
            </a:br>
            <a:r>
              <a:rPr lang="en" sz="4400" u="sng" dirty="0"/>
              <a:t>verification and validation</a:t>
            </a:r>
            <a:endParaRPr sz="4400" u="sng" dirty="0"/>
          </a:p>
        </p:txBody>
      </p:sp>
      <p:sp>
        <p:nvSpPr>
          <p:cNvPr id="649" name="Google Shape;649;p40"/>
          <p:cNvSpPr/>
          <p:nvPr/>
        </p:nvSpPr>
        <p:spPr>
          <a:xfrm>
            <a:off x="1447800" y="853441"/>
            <a:ext cx="1516380" cy="38862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The ru</a:t>
            </a:r>
            <a:r>
              <a:rPr lang="en-US" dirty="0">
                <a:ln w="9525" cap="flat" cmpd="sng">
                  <a:solidFill>
                    <a:schemeClr val="dk1"/>
                  </a:solidFill>
                  <a:prstDash val="solid"/>
                  <a:round/>
                  <a:headEnd type="none" w="sm" len="sm"/>
                  <a:tailEnd type="none" w="sm" len="sm"/>
                </a:ln>
                <a:noFill/>
                <a:latin typeface="Bebas Neue"/>
              </a:rPr>
              <a:t>le of</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815882"/>
          </a:xfrm>
          <a:prstGeom prst="rect">
            <a:avLst/>
          </a:prstGeom>
          <a:noFill/>
        </p:spPr>
        <p:txBody>
          <a:bodyPr wrap="square">
            <a:spAutoFit/>
          </a:bodyPr>
          <a:lstStyle/>
          <a:p>
            <a:pPr algn="just"/>
            <a:r>
              <a:rPr lang="en-US" b="1" dirty="0">
                <a:solidFill>
                  <a:schemeClr val="tx1"/>
                </a:solidFill>
                <a:latin typeface="Ubuntu" panose="020B0504030602030204" pitchFamily="34" charset="0"/>
              </a:rPr>
              <a:t>It's important to note that this standard only addresses </a:t>
            </a:r>
            <a:r>
              <a:rPr lang="en-US" b="1" dirty="0">
                <a:solidFill>
                  <a:schemeClr val="tx2"/>
                </a:solidFill>
                <a:latin typeface="Ubuntu" panose="020B0504030602030204" pitchFamily="34" charset="0"/>
              </a:rPr>
              <a:t>software testing</a:t>
            </a:r>
            <a:r>
              <a:rPr lang="en-US" b="1" dirty="0">
                <a:solidFill>
                  <a:schemeClr val="tx1"/>
                </a:solidFill>
                <a:latin typeface="Ubuntu" panose="020B0504030602030204" pitchFamily="34" charset="0"/>
              </a:rPr>
              <a:t>, and does not cover other activities involved in verification and validation, such as V&amp;V analysis or formal methods.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79068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90445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Exhaustive</a:t>
            </a:r>
            <a:r>
              <a:rPr lang="en-US" sz="4400" dirty="0">
                <a:solidFill>
                  <a:schemeClr val="lt2"/>
                </a:solidFill>
              </a:rPr>
              <a:t> </a:t>
            </a:r>
            <a:r>
              <a:rPr lang="en" sz="4400" dirty="0">
                <a:solidFill>
                  <a:schemeClr val="lt2"/>
                </a:solidFill>
              </a:rPr>
              <a:t>testing </a:t>
            </a:r>
            <a:endParaRPr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Tree>
    <p:extLst>
      <p:ext uri="{BB962C8B-B14F-4D97-AF65-F5344CB8AC3E}">
        <p14:creationId xmlns:p14="http://schemas.microsoft.com/office/powerpoint/2010/main" val="262532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86822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lt2"/>
                </a:solidFill>
              </a:rPr>
              <a:t>T</a:t>
            </a:r>
            <a:r>
              <a:rPr lang="en" sz="4400" dirty="0">
                <a:solidFill>
                  <a:schemeClr val="lt2"/>
                </a:solidFill>
              </a:rPr>
              <a:t>esting </a:t>
            </a:r>
            <a:r>
              <a:rPr lang="en" sz="4400" dirty="0">
                <a:solidFill>
                  <a:schemeClr val="tx1"/>
                </a:solidFill>
              </a:rPr>
              <a:t>as a heuristic </a:t>
            </a:r>
            <a:endParaRPr sz="4400" u="sng" dirty="0">
              <a:solidFill>
                <a:schemeClr val="tx1"/>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Tree>
    <p:extLst>
      <p:ext uri="{BB962C8B-B14F-4D97-AF65-F5344CB8AC3E}">
        <p14:creationId xmlns:p14="http://schemas.microsoft.com/office/powerpoint/2010/main" val="375977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5-2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software testing </a:t>
            </a:r>
            <a:r>
              <a:rPr lang="en" sz="4000" dirty="0">
                <a:solidFill>
                  <a:schemeClr val="tx1"/>
                </a:solidFill>
              </a:rPr>
              <a:t>in</a:t>
            </a:r>
            <a:br>
              <a:rPr lang="en" sz="4000" dirty="0">
                <a:solidFill>
                  <a:schemeClr val="tx1"/>
                </a:solidFill>
              </a:rPr>
            </a:br>
            <a:r>
              <a:rPr lang="en" sz="4000" dirty="0">
                <a:solidFill>
                  <a:schemeClr val="tx1"/>
                </a:solidFill>
              </a:rPr>
              <a:t> an organization and project context</a:t>
            </a:r>
            <a:endParaRPr sz="38300" dirty="0">
              <a:solidFill>
                <a:schemeClr val="tx1"/>
              </a:solidFill>
            </a:endParaRPr>
          </a:p>
        </p:txBody>
      </p:sp>
      <p:grpSp>
        <p:nvGrpSpPr>
          <p:cNvPr id="400" name="Google Shape;400;p37"/>
          <p:cNvGrpSpPr/>
          <p:nvPr/>
        </p:nvGrpSpPr>
        <p:grpSpPr>
          <a:xfrm>
            <a:off x="2423224" y="1492562"/>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78201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3539430"/>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testing is performed as a context-managed process. </a:t>
            </a:r>
            <a:r>
              <a:rPr lang="en-US" b="1" dirty="0">
                <a:solidFill>
                  <a:schemeClr val="tx2"/>
                </a:solidFill>
                <a:latin typeface="Ubuntu" panose="020B0504030602030204" pitchFamily="34" charset="0"/>
              </a:rPr>
              <a:t>This means it should be planned, monitored and controlled</a:t>
            </a:r>
            <a:r>
              <a:rPr lang="en-US" b="1" dirty="0">
                <a:solidFill>
                  <a:schemeClr val="tx1"/>
                </a:solidFill>
                <a:latin typeface="Ubuntu" panose="020B0504030602030204" pitchFamily="34" charset="0"/>
              </a:rPr>
              <a:t>. The context could be a </a:t>
            </a:r>
            <a:r>
              <a:rPr lang="en-US" b="1" dirty="0">
                <a:solidFill>
                  <a:schemeClr val="tx2"/>
                </a:solidFill>
                <a:latin typeface="Ubuntu" panose="020B0504030602030204" pitchFamily="34" charset="0"/>
              </a:rPr>
              <a:t>development project</a:t>
            </a:r>
            <a:r>
              <a:rPr lang="en-US" b="1" dirty="0">
                <a:solidFill>
                  <a:schemeClr val="tx1"/>
                </a:solidFill>
                <a:latin typeface="Ubuntu" panose="020B0504030602030204" pitchFamily="34" charset="0"/>
              </a:rPr>
              <a:t> or the </a:t>
            </a:r>
            <a:r>
              <a:rPr lang="en-US" b="1" dirty="0">
                <a:solidFill>
                  <a:schemeClr val="tx2"/>
                </a:solidFill>
                <a:latin typeface="Ubuntu" panose="020B0504030602030204" pitchFamily="34" charset="0"/>
              </a:rPr>
              <a:t>on-going maintenance of an operational system</a:t>
            </a:r>
            <a:r>
              <a:rPr lang="en-US" b="1" dirty="0">
                <a:solidFill>
                  <a:schemeClr val="tx1"/>
                </a:solidFill>
                <a:latin typeface="Ubuntu" panose="020B0504030602030204" pitchFamily="34" charset="0"/>
              </a:rPr>
              <a:t>.</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overall </a:t>
            </a:r>
            <a:r>
              <a:rPr lang="en-US" b="1" dirty="0">
                <a:solidFill>
                  <a:schemeClr val="tx2"/>
                </a:solidFill>
                <a:latin typeface="Ubuntu" panose="020B0504030602030204" pitchFamily="34" charset="0"/>
              </a:rPr>
              <a:t>project plan </a:t>
            </a:r>
            <a:r>
              <a:rPr lang="en-US" b="1" dirty="0">
                <a:solidFill>
                  <a:schemeClr val="tx1"/>
                </a:solidFill>
                <a:latin typeface="Ubuntu" panose="020B0504030602030204" pitchFamily="34" charset="0"/>
              </a:rPr>
              <a:t>should include </a:t>
            </a:r>
            <a:r>
              <a:rPr lang="en-US" b="1" dirty="0">
                <a:solidFill>
                  <a:schemeClr val="tx2"/>
                </a:solidFill>
                <a:latin typeface="Ubuntu" panose="020B0504030602030204" pitchFamily="34" charset="0"/>
              </a:rPr>
              <a:t>consideration of the test activities to be performed as a part of the project</a:t>
            </a:r>
            <a:r>
              <a:rPr lang="en-US" b="1" dirty="0">
                <a:solidFill>
                  <a:schemeClr val="tx1"/>
                </a:solidFill>
                <a:latin typeface="Ubuntu" panose="020B0504030602030204" pitchFamily="34" charset="0"/>
              </a:rPr>
              <a:t>. A Project </a:t>
            </a:r>
            <a:r>
              <a:rPr lang="en-US" b="1" dirty="0">
                <a:solidFill>
                  <a:schemeClr val="tx2"/>
                </a:solidFill>
                <a:latin typeface="Ubuntu" panose="020B0504030602030204" pitchFamily="34" charset="0"/>
              </a:rPr>
              <a:t>Test Plan </a:t>
            </a:r>
            <a:r>
              <a:rPr lang="en-US" b="1" dirty="0">
                <a:solidFill>
                  <a:schemeClr val="tx1"/>
                </a:solidFill>
                <a:latin typeface="Ubuntu" panose="020B0504030602030204" pitchFamily="34" charset="0"/>
              </a:rPr>
              <a:t>should reflect both the </a:t>
            </a:r>
            <a:r>
              <a:rPr lang="en-US" b="1" dirty="0">
                <a:solidFill>
                  <a:schemeClr val="tx2"/>
                </a:solidFill>
                <a:latin typeface="Ubuntu" panose="020B0504030602030204" pitchFamily="34" charset="0"/>
              </a:rPr>
              <a:t>Organizational Test Policy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Organizational Test Strategy </a:t>
            </a:r>
            <a:r>
              <a:rPr lang="en-US" b="1" dirty="0">
                <a:solidFill>
                  <a:schemeClr val="tx1"/>
                </a:solidFill>
                <a:latin typeface="Ubuntu" panose="020B0504030602030204" pitchFamily="34" charset="0"/>
              </a:rPr>
              <a:t>and deviations from these organizational guidelines.</a:t>
            </a:r>
          </a:p>
          <a:p>
            <a:pPr marL="285750" indent="-285750" algn="just">
              <a:buFont typeface="Arial" panose="020B0604020202020204" pitchFamily="34" charset="0"/>
              <a:buChar char="•"/>
            </a:pPr>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A Project Test Plan includes a </a:t>
            </a:r>
            <a:r>
              <a:rPr lang="en-US" b="1" dirty="0">
                <a:solidFill>
                  <a:schemeClr val="tx2"/>
                </a:solidFill>
                <a:latin typeface="Ubuntu" panose="020B0504030602030204" pitchFamily="34" charset="0"/>
              </a:rPr>
              <a:t>project test strategy </a:t>
            </a:r>
            <a:r>
              <a:rPr lang="en-US" b="1" dirty="0">
                <a:solidFill>
                  <a:schemeClr val="tx1"/>
                </a:solidFill>
                <a:latin typeface="Ubuntu" panose="020B0504030602030204" pitchFamily="34" charset="0"/>
              </a:rPr>
              <a:t>and the </a:t>
            </a:r>
            <a:r>
              <a:rPr lang="en-US" b="1" dirty="0">
                <a:solidFill>
                  <a:schemeClr val="tx2"/>
                </a:solidFill>
                <a:latin typeface="Ubuntu" panose="020B0504030602030204" pitchFamily="34" charset="0"/>
              </a:rPr>
              <a:t>project-specific decisions </a:t>
            </a:r>
            <a:r>
              <a:rPr lang="en-US" b="1" dirty="0">
                <a:solidFill>
                  <a:schemeClr val="tx1"/>
                </a:solidFill>
                <a:latin typeface="Ubuntu" panose="020B0504030602030204" pitchFamily="34" charset="0"/>
              </a:rPr>
              <a:t>(including assumptions) used to derive this strategy.</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testing for a project will often be performed across a number of test sub-processes; each test sub-process may have a corresponding Test Plan consisting of a test sub-process strategy aligned with the project test strategy, and test sub-process specific detail.</a:t>
            </a:r>
          </a:p>
        </p:txBody>
      </p:sp>
    </p:spTree>
    <p:extLst>
      <p:ext uri="{BB962C8B-B14F-4D97-AF65-F5344CB8AC3E}">
        <p14:creationId xmlns:p14="http://schemas.microsoft.com/office/powerpoint/2010/main" val="276291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2246769"/>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 plan also describes the appropriate test design techniques (static or dynamic) to use in order to complete the testing required by the particular sub-process plan.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Test plans include a test strategy. Test strategies are tuned to the specific test project context. </a:t>
            </a:r>
          </a:p>
        </p:txBody>
      </p:sp>
    </p:spTree>
    <p:extLst>
      <p:ext uri="{BB962C8B-B14F-4D97-AF65-F5344CB8AC3E}">
        <p14:creationId xmlns:p14="http://schemas.microsoft.com/office/powerpoint/2010/main" val="101512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The </a:t>
            </a:r>
            <a:r>
              <a:rPr lang="en-US" sz="4400" dirty="0">
                <a:solidFill>
                  <a:schemeClr val="tx2"/>
                </a:solidFill>
              </a:rPr>
              <a:t>Test</a:t>
            </a:r>
            <a:r>
              <a:rPr lang="en-US" sz="4400" dirty="0">
                <a:solidFill>
                  <a:schemeClr val="tx1"/>
                </a:solidFill>
              </a:rPr>
              <a:t> Process</a:t>
            </a:r>
            <a:endParaRPr lang="en-US"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2" name="Rectangle: Rounded Corners 1">
            <a:extLst>
              <a:ext uri="{FF2B5EF4-FFF2-40B4-BE49-F238E27FC236}">
                <a16:creationId xmlns:a16="http://schemas.microsoft.com/office/drawing/2014/main" id="{296269A7-35AD-0CEF-266D-4ECD1AA100E7}"/>
              </a:ext>
            </a:extLst>
          </p:cNvPr>
          <p:cNvSpPr/>
          <p:nvPr/>
        </p:nvSpPr>
        <p:spPr>
          <a:xfrm>
            <a:off x="2385294" y="2074819"/>
            <a:ext cx="4368800" cy="2178050"/>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7CC5C1F-00D6-23EA-B13A-863CACB105CC}"/>
              </a:ext>
            </a:extLst>
          </p:cNvPr>
          <p:cNvSpPr/>
          <p:nvPr/>
        </p:nvSpPr>
        <p:spPr>
          <a:xfrm>
            <a:off x="2774611" y="2321768"/>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283188-8412-C06E-9F02-331544A5F5DC}"/>
              </a:ext>
            </a:extLst>
          </p:cNvPr>
          <p:cNvSpPr/>
          <p:nvPr/>
        </p:nvSpPr>
        <p:spPr>
          <a:xfrm>
            <a:off x="2774611" y="2938977"/>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B19E14-3F81-C756-6EFD-1020D0B30B16}"/>
              </a:ext>
            </a:extLst>
          </p:cNvPr>
          <p:cNvSpPr/>
          <p:nvPr/>
        </p:nvSpPr>
        <p:spPr>
          <a:xfrm>
            <a:off x="2774611" y="3572502"/>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167E7C-42F4-D29F-8C11-B25E5BBA1D0B}"/>
              </a:ext>
            </a:extLst>
          </p:cNvPr>
          <p:cNvSpPr txBox="1"/>
          <p:nvPr/>
        </p:nvSpPr>
        <p:spPr>
          <a:xfrm>
            <a:off x="2930980" y="2385416"/>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Organizational Test Process</a:t>
            </a:r>
          </a:p>
        </p:txBody>
      </p:sp>
      <p:sp>
        <p:nvSpPr>
          <p:cNvPr id="7" name="TextBox 6">
            <a:extLst>
              <a:ext uri="{FF2B5EF4-FFF2-40B4-BE49-F238E27FC236}">
                <a16:creationId xmlns:a16="http://schemas.microsoft.com/office/drawing/2014/main" id="{6AE126DF-B4D3-6377-F5A7-A073ED5F300E}"/>
              </a:ext>
            </a:extLst>
          </p:cNvPr>
          <p:cNvSpPr txBox="1"/>
          <p:nvPr/>
        </p:nvSpPr>
        <p:spPr>
          <a:xfrm>
            <a:off x="2930980" y="299660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The Management Processes</a:t>
            </a:r>
          </a:p>
        </p:txBody>
      </p:sp>
      <p:sp>
        <p:nvSpPr>
          <p:cNvPr id="8" name="TextBox 7">
            <a:extLst>
              <a:ext uri="{FF2B5EF4-FFF2-40B4-BE49-F238E27FC236}">
                <a16:creationId xmlns:a16="http://schemas.microsoft.com/office/drawing/2014/main" id="{E4F766DD-DCB2-0AA7-E91D-10C671D3DAF9}"/>
              </a:ext>
            </a:extLst>
          </p:cNvPr>
          <p:cNvSpPr txBox="1"/>
          <p:nvPr/>
        </p:nvSpPr>
        <p:spPr>
          <a:xfrm>
            <a:off x="2911566" y="361997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Dynamic Test Processes</a:t>
            </a:r>
          </a:p>
        </p:txBody>
      </p:sp>
    </p:spTree>
    <p:extLst>
      <p:ext uri="{BB962C8B-B14F-4D97-AF65-F5344CB8AC3E}">
        <p14:creationId xmlns:p14="http://schemas.microsoft.com/office/powerpoint/2010/main" val="403067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60252" y="1577315"/>
            <a:ext cx="7715400" cy="28392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Ubuntu" panose="020B0504030602030204" pitchFamily="34" charset="0"/>
              </a:rPr>
              <a:t>IEEE 29119 </a:t>
            </a:r>
            <a:r>
              <a:rPr lang="en-US" sz="1400" dirty="0">
                <a:solidFill>
                  <a:schemeClr val="tx2"/>
                </a:solidFill>
                <a:latin typeface="Ubuntu" panose="020B0504030602030204" pitchFamily="34" charset="0"/>
              </a:rPr>
              <a:t>‘Software and systems engineering – Software testing’</a:t>
            </a:r>
            <a:r>
              <a:rPr lang="en-US" sz="1400" dirty="0">
                <a:latin typeface="Ubuntu" panose="020B0504030602030204" pitchFamily="34" charset="0"/>
              </a:rPr>
              <a:t> is a collection of five software standards, developed by the Institute of Electrical and Electronics Engineers to provide a standardized approach to software testing.</a:t>
            </a:r>
          </a:p>
          <a:p>
            <a:pPr marL="0" lvl="0" indent="0" algn="l" rtl="0">
              <a:spcBef>
                <a:spcPts val="0"/>
              </a:spcBef>
              <a:spcAft>
                <a:spcPts val="0"/>
              </a:spcAft>
              <a:buNone/>
            </a:pPr>
            <a:endParaRPr lang="en-US" dirty="0">
              <a:latin typeface="Ubuntu" panose="020B0504030602030204" pitchFamily="34" charset="0"/>
            </a:endParaRP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29119-1: Concepts and Definitions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29119-2: Test Processes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29119-3: Test Documentation</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29119-4: Test Techniques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29119-5: Keyword-Driven Testing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latin typeface="Ubuntu" panose="020B0504030602030204" pitchFamily="34" charset="0"/>
              </a:rPr>
              <a:t>Let’s discover the 1</a:t>
            </a:r>
            <a:r>
              <a:rPr lang="en-US" b="1" baseline="30000" dirty="0">
                <a:latin typeface="Ubuntu" panose="020B0504030602030204" pitchFamily="34" charset="0"/>
              </a:rPr>
              <a:t>st</a:t>
            </a:r>
            <a:r>
              <a:rPr lang="en-US" b="1" dirty="0">
                <a:latin typeface="Ubuntu" panose="020B0504030602030204" pitchFamily="34" charset="0"/>
              </a:rPr>
              <a:t> Part of IEEE 29119-1:2013 - </a:t>
            </a:r>
            <a:r>
              <a:rPr lang="en-US" b="1" dirty="0">
                <a:solidFill>
                  <a:schemeClr val="tx2"/>
                </a:solidFill>
                <a:latin typeface="Ubuntu" panose="020B0504030602030204" pitchFamily="34" charset="0"/>
              </a:rPr>
              <a:t>Concepts and Definitions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06038" y="65313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iso/ieC/IEEE 29119 about?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F591D51-DA10-856F-6B45-B526757243F8}"/>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A008D7EE-1DFA-D24C-0F3C-E08621D2EBA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B4B97FAF-1E48-7428-918D-5FEF9F86B79F}"/>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5F328F9A-A8E6-DF71-8935-4B6D2C1855D2}"/>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166C93A7-7AC4-0D71-713F-1ABA9C875E4F}"/>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774454" y="176602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554524" y="1654891"/>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02820" y="765684"/>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Test Policy outlines software testing approach, guiding Organizational Test Strategy and test processes. Test Management manages per-project testing and produces reports. The Project Test Completion Report documents overall results for each project.</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329683" y="2099528"/>
            <a:ext cx="6224841" cy="1716165"/>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2903449" y="2105751"/>
            <a:ext cx="2632452" cy="307777"/>
          </a:xfrm>
          <a:prstGeom prst="rect">
            <a:avLst/>
          </a:prstGeom>
          <a:noFill/>
        </p:spPr>
        <p:txBody>
          <a:bodyPr wrap="none" rtlCol="0">
            <a:spAutoFit/>
          </a:bodyPr>
          <a:lstStyle/>
          <a:p>
            <a:r>
              <a:rPr lang="en-US" b="1" dirty="0">
                <a:solidFill>
                  <a:schemeClr val="tx1"/>
                </a:solidFill>
                <a:latin typeface="Ubuntu" panose="020B0504030602030204" pitchFamily="34" charset="0"/>
              </a:rPr>
              <a:t>Test Management Processes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60919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B4EA4-8091-46B9-68BA-37C57B311F20}"/>
              </a:ext>
            </a:extLst>
          </p:cNvPr>
          <p:cNvSpPr txBox="1"/>
          <p:nvPr/>
        </p:nvSpPr>
        <p:spPr>
          <a:xfrm>
            <a:off x="1659010" y="2633729"/>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 </a:t>
            </a:r>
          </a:p>
          <a:p>
            <a:pPr algn="ctr"/>
            <a:r>
              <a:rPr lang="en-US" b="1" dirty="0">
                <a:solidFill>
                  <a:schemeClr val="tx1"/>
                </a:solidFill>
                <a:latin typeface="Ubuntu" panose="020B0504030602030204" pitchFamily="34" charset="0"/>
              </a:rPr>
              <a:t>Planning Process</a:t>
            </a:r>
          </a:p>
        </p:txBody>
      </p:sp>
      <p:sp>
        <p:nvSpPr>
          <p:cNvPr id="7" name="Rectangle: Rounded Corners 6">
            <a:extLst>
              <a:ext uri="{FF2B5EF4-FFF2-40B4-BE49-F238E27FC236}">
                <a16:creationId xmlns:a16="http://schemas.microsoft.com/office/drawing/2014/main" id="{51E2E7AC-9D6A-9068-4A65-92E6DB38909F}"/>
              </a:ext>
            </a:extLst>
          </p:cNvPr>
          <p:cNvSpPr/>
          <p:nvPr/>
        </p:nvSpPr>
        <p:spPr>
          <a:xfrm>
            <a:off x="356386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5535031"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6318B6-C491-582F-EED1-1A57A28052CA}"/>
              </a:ext>
            </a:extLst>
          </p:cNvPr>
          <p:cNvSpPr txBox="1"/>
          <p:nvPr/>
        </p:nvSpPr>
        <p:spPr>
          <a:xfrm>
            <a:off x="3640443" y="2589619"/>
            <a:ext cx="1612858" cy="954107"/>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Monitoring &amp;</a:t>
            </a:r>
          </a:p>
          <a:p>
            <a:pPr algn="ctr"/>
            <a:r>
              <a:rPr lang="en-US" b="1" dirty="0">
                <a:solidFill>
                  <a:schemeClr val="tx1"/>
                </a:solidFill>
                <a:latin typeface="Ubuntu" panose="020B0504030602030204" pitchFamily="34" charset="0"/>
              </a:rPr>
              <a:t>Control</a:t>
            </a:r>
          </a:p>
          <a:p>
            <a:pPr algn="ctr"/>
            <a:r>
              <a:rPr lang="en-US" b="1" dirty="0">
                <a:solidFill>
                  <a:schemeClr val="tx1"/>
                </a:solidFill>
                <a:latin typeface="Ubuntu" panose="020B0504030602030204" pitchFamily="34" charset="0"/>
              </a:rPr>
              <a:t>Process</a:t>
            </a:r>
          </a:p>
        </p:txBody>
      </p:sp>
      <p:sp>
        <p:nvSpPr>
          <p:cNvPr id="10" name="TextBox 9">
            <a:extLst>
              <a:ext uri="{FF2B5EF4-FFF2-40B4-BE49-F238E27FC236}">
                <a16:creationId xmlns:a16="http://schemas.microsoft.com/office/drawing/2014/main" id="{F1F4D481-9685-4DC1-2A56-249AF0ABE2FC}"/>
              </a:ext>
            </a:extLst>
          </p:cNvPr>
          <p:cNvSpPr txBox="1"/>
          <p:nvPr/>
        </p:nvSpPr>
        <p:spPr>
          <a:xfrm>
            <a:off x="5603828" y="2644851"/>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Completion</a:t>
            </a:r>
          </a:p>
          <a:p>
            <a:pPr algn="ctr"/>
            <a:r>
              <a:rPr lang="en-US" b="1" dirty="0">
                <a:solidFill>
                  <a:schemeClr val="tx1"/>
                </a:solidFill>
                <a:latin typeface="Ubuntu" panose="020B0504030602030204" pitchFamily="34" charset="0"/>
              </a:rPr>
              <a:t>Process</a:t>
            </a:r>
          </a:p>
        </p:txBody>
      </p:sp>
    </p:spTree>
    <p:extLst>
      <p:ext uri="{BB962C8B-B14F-4D97-AF65-F5344CB8AC3E}">
        <p14:creationId xmlns:p14="http://schemas.microsoft.com/office/powerpoint/2010/main" val="4351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005329" y="1002006"/>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207952" y="35259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11106" y="341107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83659" y="774222"/>
            <a:ext cx="7730064" cy="523220"/>
          </a:xfrm>
          <a:prstGeom prst="rect">
            <a:avLst/>
          </a:prstGeom>
          <a:noFill/>
        </p:spPr>
        <p:txBody>
          <a:bodyPr wrap="square">
            <a:spAutoFit/>
          </a:bodyPr>
          <a:lstStyle/>
          <a:p>
            <a:pPr algn="just"/>
            <a:r>
              <a:rPr lang="en-US" b="1" dirty="0">
                <a:solidFill>
                  <a:schemeClr val="tx1"/>
                </a:solidFill>
                <a:latin typeface="Ubuntu" panose="020B0504030602030204" pitchFamily="34" charset="0"/>
              </a:rPr>
              <a:t>When testing a project, it's common to divide testing into smaller sub-processes like component testing, system testing, usability testing, and performance testing. </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197292" y="1584004"/>
            <a:ext cx="6644762" cy="2628579"/>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3545917" y="1644935"/>
            <a:ext cx="2052165" cy="307777"/>
          </a:xfrm>
          <a:prstGeom prst="rect">
            <a:avLst/>
          </a:prstGeom>
          <a:noFill/>
        </p:spPr>
        <p:txBody>
          <a:bodyPr wrap="none" rtlCol="0">
            <a:spAutoFit/>
          </a:bodyPr>
          <a:lstStyle/>
          <a:p>
            <a:r>
              <a:rPr lang="en-US" b="1" dirty="0">
                <a:solidFill>
                  <a:schemeClr val="tx1"/>
                </a:solidFill>
                <a:latin typeface="Ubuntu" panose="020B0504030602030204" pitchFamily="34" charset="0"/>
              </a:rPr>
              <a:t>Dynamic Test Process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796507" y="2115169"/>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3008918" y="3164418"/>
            <a:ext cx="1287345"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13" name="Google Shape;708;p41">
            <a:extLst>
              <a:ext uri="{FF2B5EF4-FFF2-40B4-BE49-F238E27FC236}">
                <a16:creationId xmlns:a16="http://schemas.microsoft.com/office/drawing/2014/main" id="{E412A58E-4A2B-0FEE-55EE-0684E5E00EFC}"/>
              </a:ext>
            </a:extLst>
          </p:cNvPr>
          <p:cNvSpPr/>
          <p:nvPr/>
        </p:nvSpPr>
        <p:spPr>
          <a:xfrm rot="5400000">
            <a:off x="1586092" y="2230137"/>
            <a:ext cx="113971" cy="30685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343828" y="2294502"/>
            <a:ext cx="170055" cy="19271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Connector: Elbow 33">
            <a:extLst>
              <a:ext uri="{FF2B5EF4-FFF2-40B4-BE49-F238E27FC236}">
                <a16:creationId xmlns:a16="http://schemas.microsoft.com/office/drawing/2014/main" id="{855DEC5B-871F-E4F2-A6E7-059D4185C118}"/>
              </a:ext>
            </a:extLst>
          </p:cNvPr>
          <p:cNvCxnSpPr>
            <a:cxnSpLocks/>
            <a:stCxn id="5" idx="2"/>
            <a:endCxn id="8" idx="1"/>
          </p:cNvCxnSpPr>
          <p:nvPr/>
        </p:nvCxnSpPr>
        <p:spPr>
          <a:xfrm rot="16200000" flipH="1">
            <a:off x="2320121" y="2893778"/>
            <a:ext cx="901871" cy="475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216E8456-24DB-44C9-3E48-E37EC559F008}"/>
              </a:ext>
            </a:extLst>
          </p:cNvPr>
          <p:cNvSpPr/>
          <p:nvPr/>
        </p:nvSpPr>
        <p:spPr>
          <a:xfrm>
            <a:off x="5503600" y="3158068"/>
            <a:ext cx="1416080"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39" name="Rectangle: Rounded Corners 38">
            <a:extLst>
              <a:ext uri="{FF2B5EF4-FFF2-40B4-BE49-F238E27FC236}">
                <a16:creationId xmlns:a16="http://schemas.microsoft.com/office/drawing/2014/main" id="{10B375EF-A0ED-46EE-0F59-791572F5AE59}"/>
              </a:ext>
            </a:extLst>
          </p:cNvPr>
          <p:cNvSpPr/>
          <p:nvPr/>
        </p:nvSpPr>
        <p:spPr>
          <a:xfrm>
            <a:off x="4072193" y="2106600"/>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41" name="Google Shape;652;p40">
            <a:extLst>
              <a:ext uri="{FF2B5EF4-FFF2-40B4-BE49-F238E27FC236}">
                <a16:creationId xmlns:a16="http://schemas.microsoft.com/office/drawing/2014/main" id="{D1F2D868-34FC-8003-AF6B-23ADD697EFC6}"/>
              </a:ext>
            </a:extLst>
          </p:cNvPr>
          <p:cNvSpPr/>
          <p:nvPr/>
        </p:nvSpPr>
        <p:spPr>
          <a:xfrm>
            <a:off x="7297926" y="2256102"/>
            <a:ext cx="246888" cy="247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40">
            <a:extLst>
              <a:ext uri="{FF2B5EF4-FFF2-40B4-BE49-F238E27FC236}">
                <a16:creationId xmlns:a16="http://schemas.microsoft.com/office/drawing/2014/main" id="{33E6763B-FCE7-DFF7-055B-9146D107034F}"/>
              </a:ext>
            </a:extLst>
          </p:cNvPr>
          <p:cNvSpPr/>
          <p:nvPr/>
        </p:nvSpPr>
        <p:spPr>
          <a:xfrm>
            <a:off x="7324021" y="2283805"/>
            <a:ext cx="192024" cy="19177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2;p40">
            <a:extLst>
              <a:ext uri="{FF2B5EF4-FFF2-40B4-BE49-F238E27FC236}">
                <a16:creationId xmlns:a16="http://schemas.microsoft.com/office/drawing/2014/main" id="{7D94E40B-3C7C-ACC5-A6E8-2BEB80998C1E}"/>
              </a:ext>
            </a:extLst>
          </p:cNvPr>
          <p:cNvSpPr/>
          <p:nvPr/>
        </p:nvSpPr>
        <p:spPr>
          <a:xfrm>
            <a:off x="7349855" y="2310266"/>
            <a:ext cx="137042" cy="13716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Straight Arrow Connector 48">
            <a:extLst>
              <a:ext uri="{FF2B5EF4-FFF2-40B4-BE49-F238E27FC236}">
                <a16:creationId xmlns:a16="http://schemas.microsoft.com/office/drawing/2014/main" id="{C35E8FC6-BC0C-1684-F331-655DB22DC8CE}"/>
              </a:ext>
            </a:extLst>
          </p:cNvPr>
          <p:cNvCxnSpPr>
            <a:stCxn id="5" idx="3"/>
            <a:endCxn id="39" idx="1"/>
          </p:cNvCxnSpPr>
          <p:nvPr/>
        </p:nvCxnSpPr>
        <p:spPr>
          <a:xfrm flipV="1">
            <a:off x="3269882" y="2389368"/>
            <a:ext cx="802311" cy="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69021F-6352-CFE2-155F-97CB9BAE6CE0}"/>
              </a:ext>
            </a:extLst>
          </p:cNvPr>
          <p:cNvCxnSpPr>
            <a:stCxn id="39" idx="3"/>
          </p:cNvCxnSpPr>
          <p:nvPr/>
        </p:nvCxnSpPr>
        <p:spPr>
          <a:xfrm>
            <a:off x="5545568" y="2389368"/>
            <a:ext cx="501762" cy="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075C9B39-F372-5649-1017-0E7652CCDF85}"/>
              </a:ext>
            </a:extLst>
          </p:cNvPr>
          <p:cNvSpPr/>
          <p:nvPr/>
        </p:nvSpPr>
        <p:spPr>
          <a:xfrm>
            <a:off x="6053296" y="2247636"/>
            <a:ext cx="317120" cy="305645"/>
          </a:xfrm>
          <a:prstGeom prst="flowChartDecision">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3">
                  <a:lumMod val="60000"/>
                  <a:lumOff val="40000"/>
                </a:schemeClr>
              </a:solidFill>
            </a:endParaRPr>
          </a:p>
        </p:txBody>
      </p:sp>
      <p:cxnSp>
        <p:nvCxnSpPr>
          <p:cNvPr id="58" name="Straight Arrow Connector 57">
            <a:extLst>
              <a:ext uri="{FF2B5EF4-FFF2-40B4-BE49-F238E27FC236}">
                <a16:creationId xmlns:a16="http://schemas.microsoft.com/office/drawing/2014/main" id="{9B9B8D8C-453E-17B5-FCFD-185A4D09B695}"/>
              </a:ext>
            </a:extLst>
          </p:cNvPr>
          <p:cNvCxnSpPr>
            <a:cxnSpLocks/>
            <a:stCxn id="56" idx="2"/>
            <a:endCxn id="38" idx="0"/>
          </p:cNvCxnSpPr>
          <p:nvPr/>
        </p:nvCxnSpPr>
        <p:spPr>
          <a:xfrm flipH="1">
            <a:off x="6211640" y="2553281"/>
            <a:ext cx="216" cy="6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C02D3AD-1E33-E0D4-8008-2534A9A7A52F}"/>
              </a:ext>
            </a:extLst>
          </p:cNvPr>
          <p:cNvCxnSpPr>
            <a:cxnSpLocks/>
          </p:cNvCxnSpPr>
          <p:nvPr/>
        </p:nvCxnSpPr>
        <p:spPr>
          <a:xfrm>
            <a:off x="6370416" y="2397937"/>
            <a:ext cx="9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71B8E746-42B7-04A3-8C7E-770493EF82B9}"/>
              </a:ext>
            </a:extLst>
          </p:cNvPr>
          <p:cNvCxnSpPr>
            <a:cxnSpLocks/>
            <a:stCxn id="38" idx="3"/>
          </p:cNvCxnSpPr>
          <p:nvPr/>
        </p:nvCxnSpPr>
        <p:spPr>
          <a:xfrm flipV="1">
            <a:off x="6919680" y="2503427"/>
            <a:ext cx="517260" cy="1072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Connector: Elbow 641">
            <a:extLst>
              <a:ext uri="{FF2B5EF4-FFF2-40B4-BE49-F238E27FC236}">
                <a16:creationId xmlns:a16="http://schemas.microsoft.com/office/drawing/2014/main" id="{DE2329EA-85EE-B478-6C6A-96D9790DFC88}"/>
              </a:ext>
            </a:extLst>
          </p:cNvPr>
          <p:cNvCxnSpPr>
            <a:cxnSpLocks/>
            <a:stCxn id="8" idx="3"/>
            <a:endCxn id="39" idx="2"/>
          </p:cNvCxnSpPr>
          <p:nvPr/>
        </p:nvCxnSpPr>
        <p:spPr>
          <a:xfrm flipV="1">
            <a:off x="4296263" y="2672136"/>
            <a:ext cx="512618" cy="910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3" name="TextBox 642">
            <a:extLst>
              <a:ext uri="{FF2B5EF4-FFF2-40B4-BE49-F238E27FC236}">
                <a16:creationId xmlns:a16="http://schemas.microsoft.com/office/drawing/2014/main" id="{B66F21BC-85C6-BE35-869A-6C71632D3101}"/>
              </a:ext>
            </a:extLst>
          </p:cNvPr>
          <p:cNvSpPr txBox="1"/>
          <p:nvPr/>
        </p:nvSpPr>
        <p:spPr>
          <a:xfrm flipH="1">
            <a:off x="1514210" y="3018790"/>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 Requirements</a:t>
            </a:r>
          </a:p>
        </p:txBody>
      </p:sp>
      <p:sp>
        <p:nvSpPr>
          <p:cNvPr id="644" name="TextBox 643">
            <a:extLst>
              <a:ext uri="{FF2B5EF4-FFF2-40B4-BE49-F238E27FC236}">
                <a16:creationId xmlns:a16="http://schemas.microsoft.com/office/drawing/2014/main" id="{06DE7741-3E25-FD0F-EC38-ED9DE23DF544}"/>
              </a:ext>
            </a:extLst>
          </p:cNvPr>
          <p:cNvSpPr txBox="1"/>
          <p:nvPr/>
        </p:nvSpPr>
        <p:spPr>
          <a:xfrm flipH="1">
            <a:off x="3161002" y="2035872"/>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Specification</a:t>
            </a:r>
          </a:p>
        </p:txBody>
      </p:sp>
      <p:sp>
        <p:nvSpPr>
          <p:cNvPr id="645" name="TextBox 644">
            <a:extLst>
              <a:ext uri="{FF2B5EF4-FFF2-40B4-BE49-F238E27FC236}">
                <a16:creationId xmlns:a16="http://schemas.microsoft.com/office/drawing/2014/main" id="{4F0AA14F-E2AB-3439-AB14-9155DD6B2B76}"/>
              </a:ext>
            </a:extLst>
          </p:cNvPr>
          <p:cNvSpPr txBox="1"/>
          <p:nvPr/>
        </p:nvSpPr>
        <p:spPr>
          <a:xfrm flipH="1">
            <a:off x="4241033" y="3596553"/>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a:t>
            </a:r>
          </a:p>
          <a:p>
            <a:pPr algn="ctr"/>
            <a:r>
              <a:rPr lang="en-US" sz="700" b="1" dirty="0">
                <a:solidFill>
                  <a:schemeClr val="tx1"/>
                </a:solidFill>
                <a:latin typeface="Ubuntu" panose="020B0504030602030204" pitchFamily="34" charset="0"/>
              </a:rPr>
              <a:t>Readiness Report</a:t>
            </a:r>
          </a:p>
        </p:txBody>
      </p:sp>
      <p:sp>
        <p:nvSpPr>
          <p:cNvPr id="646" name="TextBox 645">
            <a:extLst>
              <a:ext uri="{FF2B5EF4-FFF2-40B4-BE49-F238E27FC236}">
                <a16:creationId xmlns:a16="http://schemas.microsoft.com/office/drawing/2014/main" id="{27A15EE2-52EE-E54D-A588-86C49B0D745F}"/>
              </a:ext>
            </a:extLst>
          </p:cNvPr>
          <p:cNvSpPr txBox="1"/>
          <p:nvPr/>
        </p:nvSpPr>
        <p:spPr>
          <a:xfrm flipH="1">
            <a:off x="5220182" y="2085225"/>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 Results</a:t>
            </a:r>
          </a:p>
        </p:txBody>
      </p:sp>
      <p:sp>
        <p:nvSpPr>
          <p:cNvPr id="647" name="TextBox 646">
            <a:extLst>
              <a:ext uri="{FF2B5EF4-FFF2-40B4-BE49-F238E27FC236}">
                <a16:creationId xmlns:a16="http://schemas.microsoft.com/office/drawing/2014/main" id="{C63E59E4-CB81-62DA-EC64-05F60894FF59}"/>
              </a:ext>
            </a:extLst>
          </p:cNvPr>
          <p:cNvSpPr txBox="1"/>
          <p:nvPr/>
        </p:nvSpPr>
        <p:spPr>
          <a:xfrm flipH="1">
            <a:off x="6274902" y="2183776"/>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[No Issue Noticed]</a:t>
            </a:r>
          </a:p>
        </p:txBody>
      </p:sp>
      <p:sp>
        <p:nvSpPr>
          <p:cNvPr id="669" name="TextBox 668">
            <a:extLst>
              <a:ext uri="{FF2B5EF4-FFF2-40B4-BE49-F238E27FC236}">
                <a16:creationId xmlns:a16="http://schemas.microsoft.com/office/drawing/2014/main" id="{E6756F81-48F5-CF29-4FB1-D437DB1C71E2}"/>
              </a:ext>
            </a:extLst>
          </p:cNvPr>
          <p:cNvSpPr txBox="1"/>
          <p:nvPr/>
        </p:nvSpPr>
        <p:spPr>
          <a:xfrm flipH="1">
            <a:off x="6114561" y="2623778"/>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[Issue Noticed OR</a:t>
            </a:r>
          </a:p>
          <a:p>
            <a:pPr algn="ctr"/>
            <a:r>
              <a:rPr lang="en-US" sz="700" b="1" dirty="0" err="1">
                <a:solidFill>
                  <a:schemeClr val="tx1"/>
                </a:solidFill>
                <a:latin typeface="Ubuntu" panose="020B0504030602030204" pitchFamily="34" charset="0"/>
              </a:rPr>
              <a:t>Restest</a:t>
            </a:r>
            <a:r>
              <a:rPr lang="en-US" sz="700" b="1" dirty="0">
                <a:solidFill>
                  <a:schemeClr val="tx1"/>
                </a:solidFill>
                <a:latin typeface="Ubuntu" panose="020B0504030602030204" pitchFamily="34" charset="0"/>
              </a:rPr>
              <a:t> Result]</a:t>
            </a:r>
          </a:p>
        </p:txBody>
      </p:sp>
      <p:sp>
        <p:nvSpPr>
          <p:cNvPr id="670" name="TextBox 669">
            <a:extLst>
              <a:ext uri="{FF2B5EF4-FFF2-40B4-BE49-F238E27FC236}">
                <a16:creationId xmlns:a16="http://schemas.microsoft.com/office/drawing/2014/main" id="{1C54BAAE-A752-DA8D-88B7-959F4CC99911}"/>
              </a:ext>
            </a:extLst>
          </p:cNvPr>
          <p:cNvSpPr txBox="1"/>
          <p:nvPr/>
        </p:nvSpPr>
        <p:spPr>
          <a:xfrm flipH="1">
            <a:off x="6849914" y="3608021"/>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Incident Report</a:t>
            </a:r>
          </a:p>
        </p:txBody>
      </p:sp>
    </p:spTree>
    <p:extLst>
      <p:ext uri="{BB962C8B-B14F-4D97-AF65-F5344CB8AC3E}">
        <p14:creationId xmlns:p14="http://schemas.microsoft.com/office/powerpoint/2010/main" val="245205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5-3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397425" y="1410845"/>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Generic Testing </a:t>
            </a:r>
            <a:r>
              <a:rPr lang="en" sz="4000" dirty="0">
                <a:solidFill>
                  <a:schemeClr val="tx1"/>
                </a:solidFill>
              </a:rPr>
              <a:t>processes</a:t>
            </a:r>
            <a:br>
              <a:rPr lang="en" sz="4000" dirty="0">
                <a:solidFill>
                  <a:schemeClr val="tx1"/>
                </a:solidFill>
              </a:rPr>
            </a:br>
            <a:r>
              <a:rPr lang="en" sz="4000" dirty="0">
                <a:solidFill>
                  <a:schemeClr val="tx1"/>
                </a:solidFill>
              </a:rPr>
              <a:t>in the software life cycle</a:t>
            </a:r>
            <a:endParaRPr sz="38300" dirty="0">
              <a:solidFill>
                <a:schemeClr val="tx1"/>
              </a:solidFill>
            </a:endParaRPr>
          </a:p>
        </p:txBody>
      </p:sp>
      <p:grpSp>
        <p:nvGrpSpPr>
          <p:cNvPr id="400" name="Google Shape;400;p37"/>
          <p:cNvGrpSpPr/>
          <p:nvPr/>
        </p:nvGrpSpPr>
        <p:grpSpPr>
          <a:xfrm>
            <a:off x="2049566" y="149785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877538" y="253152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080774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8506019" y="4517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840931" y="230930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135411" y="998040"/>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456131" y="69177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695136" y="409948"/>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9157" y="639548"/>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has a life cycle from creation to retirement, and testing is part of its development and maintenance. ISO/IEC 12207 details software life cycles, while ISO/IEC 15288 outlines system life cycles. See Figure 6 for an example of a system life cycle.</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806661" y="4085644"/>
            <a:ext cx="2288365"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Development Project (Initial)</a:t>
            </a:r>
          </a:p>
        </p:txBody>
      </p:sp>
      <p:grpSp>
        <p:nvGrpSpPr>
          <p:cNvPr id="22" name="Group 21">
            <a:extLst>
              <a:ext uri="{FF2B5EF4-FFF2-40B4-BE49-F238E27FC236}">
                <a16:creationId xmlns:a16="http://schemas.microsoft.com/office/drawing/2014/main" id="{CD50B71E-12FD-0CA8-2B20-AFF706FECF42}"/>
              </a:ext>
            </a:extLst>
          </p:cNvPr>
          <p:cNvGrpSpPr/>
          <p:nvPr/>
        </p:nvGrpSpPr>
        <p:grpSpPr>
          <a:xfrm>
            <a:off x="721926" y="2361902"/>
            <a:ext cx="7681834" cy="609732"/>
            <a:chOff x="737815" y="1935348"/>
            <a:chExt cx="7681834" cy="609732"/>
          </a:xfrm>
          <a:solidFill>
            <a:schemeClr val="tx2"/>
          </a:solidFill>
        </p:grpSpPr>
        <p:sp>
          <p:nvSpPr>
            <p:cNvPr id="3" name="Rectangle 2">
              <a:extLst>
                <a:ext uri="{FF2B5EF4-FFF2-40B4-BE49-F238E27FC236}">
                  <a16:creationId xmlns:a16="http://schemas.microsoft.com/office/drawing/2014/main" id="{C29B23CF-AC96-3AC3-3035-1770F243BE1A}"/>
                </a:ext>
              </a:extLst>
            </p:cNvPr>
            <p:cNvSpPr/>
            <p:nvPr/>
          </p:nvSpPr>
          <p:spPr>
            <a:xfrm>
              <a:off x="760252" y="2217420"/>
              <a:ext cx="7644971" cy="45719"/>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916A12-7AB1-92D7-F674-0BDF7FACB4D5}"/>
                </a:ext>
              </a:extLst>
            </p:cNvPr>
            <p:cNvSpPr/>
            <p:nvPr/>
          </p:nvSpPr>
          <p:spPr>
            <a:xfrm>
              <a:off x="73781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7FFA37-B9B5-F5CE-37B5-40AA991E0A01}"/>
                </a:ext>
              </a:extLst>
            </p:cNvPr>
            <p:cNvSpPr/>
            <p:nvPr/>
          </p:nvSpPr>
          <p:spPr>
            <a:xfrm>
              <a:off x="836543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3" name="Thought Bubble: Cloud 22">
            <a:extLst>
              <a:ext uri="{FF2B5EF4-FFF2-40B4-BE49-F238E27FC236}">
                <a16:creationId xmlns:a16="http://schemas.microsoft.com/office/drawing/2014/main" id="{CD540F03-4D35-B68D-DA94-B61B03ED3F21}"/>
              </a:ext>
            </a:extLst>
          </p:cNvPr>
          <p:cNvSpPr/>
          <p:nvPr/>
        </p:nvSpPr>
        <p:spPr>
          <a:xfrm>
            <a:off x="510052" y="1365858"/>
            <a:ext cx="1020257" cy="764257"/>
          </a:xfrm>
          <a:prstGeom prst="cloudCallout">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Ubuntu" panose="020B0504030602030204" pitchFamily="34" charset="0"/>
            </a:endParaRPr>
          </a:p>
        </p:txBody>
      </p:sp>
      <p:sp>
        <p:nvSpPr>
          <p:cNvPr id="24" name="Rectangle 23">
            <a:extLst>
              <a:ext uri="{FF2B5EF4-FFF2-40B4-BE49-F238E27FC236}">
                <a16:creationId xmlns:a16="http://schemas.microsoft.com/office/drawing/2014/main" id="{221EDAE0-D4E8-7BB1-A356-FAB79BCC0DE8}"/>
              </a:ext>
            </a:extLst>
          </p:cNvPr>
          <p:cNvSpPr/>
          <p:nvPr/>
        </p:nvSpPr>
        <p:spPr>
          <a:xfrm>
            <a:off x="32689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llout: Bent Line 24">
            <a:extLst>
              <a:ext uri="{FF2B5EF4-FFF2-40B4-BE49-F238E27FC236}">
                <a16:creationId xmlns:a16="http://schemas.microsoft.com/office/drawing/2014/main" id="{B801A605-D347-B3DA-CFAE-4A14FD1D6839}"/>
              </a:ext>
            </a:extLst>
          </p:cNvPr>
          <p:cNvSpPr/>
          <p:nvPr/>
        </p:nvSpPr>
        <p:spPr>
          <a:xfrm flipH="1">
            <a:off x="23089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First Release</a:t>
            </a:r>
          </a:p>
        </p:txBody>
      </p:sp>
      <p:sp>
        <p:nvSpPr>
          <p:cNvPr id="6" name="TextBox 5">
            <a:extLst>
              <a:ext uri="{FF2B5EF4-FFF2-40B4-BE49-F238E27FC236}">
                <a16:creationId xmlns:a16="http://schemas.microsoft.com/office/drawing/2014/main" id="{C03B4EA4-8091-46B9-68BA-37C57B311F20}"/>
              </a:ext>
            </a:extLst>
          </p:cNvPr>
          <p:cNvSpPr txBox="1"/>
          <p:nvPr/>
        </p:nvSpPr>
        <p:spPr>
          <a:xfrm rot="20533961">
            <a:off x="235118" y="1552908"/>
            <a:ext cx="1612858" cy="276999"/>
          </a:xfrm>
          <a:prstGeom prst="rect">
            <a:avLst/>
          </a:prstGeom>
          <a:noFill/>
        </p:spPr>
        <p:txBody>
          <a:bodyPr wrap="square">
            <a:spAutoFit/>
          </a:bodyPr>
          <a:lstStyle/>
          <a:p>
            <a:pPr algn="ctr"/>
            <a:r>
              <a:rPr lang="en-US" sz="1200" b="1" dirty="0">
                <a:solidFill>
                  <a:schemeClr val="tx1"/>
                </a:solidFill>
                <a:latin typeface="Ubuntu" panose="020B0504030602030204" pitchFamily="34" charset="0"/>
              </a:rPr>
              <a:t>Conception</a:t>
            </a:r>
          </a:p>
        </p:txBody>
      </p:sp>
      <p:sp>
        <p:nvSpPr>
          <p:cNvPr id="27" name="Rectangle 26">
            <a:extLst>
              <a:ext uri="{FF2B5EF4-FFF2-40B4-BE49-F238E27FC236}">
                <a16:creationId xmlns:a16="http://schemas.microsoft.com/office/drawing/2014/main" id="{6E43A2CB-1842-B57D-0280-DC7F53780910}"/>
              </a:ext>
            </a:extLst>
          </p:cNvPr>
          <p:cNvSpPr/>
          <p:nvPr/>
        </p:nvSpPr>
        <p:spPr>
          <a:xfrm>
            <a:off x="470154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llout: Bent Line 27">
            <a:extLst>
              <a:ext uri="{FF2B5EF4-FFF2-40B4-BE49-F238E27FC236}">
                <a16:creationId xmlns:a16="http://schemas.microsoft.com/office/drawing/2014/main" id="{00949E8B-78E7-F7FA-40E1-6C9A729B1CC1}"/>
              </a:ext>
            </a:extLst>
          </p:cNvPr>
          <p:cNvSpPr/>
          <p:nvPr/>
        </p:nvSpPr>
        <p:spPr>
          <a:xfrm flipH="1">
            <a:off x="37186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Next Release</a:t>
            </a:r>
          </a:p>
        </p:txBody>
      </p:sp>
      <p:sp>
        <p:nvSpPr>
          <p:cNvPr id="29" name="Rectangle 28">
            <a:extLst>
              <a:ext uri="{FF2B5EF4-FFF2-40B4-BE49-F238E27FC236}">
                <a16:creationId xmlns:a16="http://schemas.microsoft.com/office/drawing/2014/main" id="{5E040F6F-719A-4D29-C002-671EB436BB91}"/>
              </a:ext>
            </a:extLst>
          </p:cNvPr>
          <p:cNvSpPr/>
          <p:nvPr/>
        </p:nvSpPr>
        <p:spPr>
          <a:xfrm>
            <a:off x="625602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Bent Line 29">
            <a:extLst>
              <a:ext uri="{FF2B5EF4-FFF2-40B4-BE49-F238E27FC236}">
                <a16:creationId xmlns:a16="http://schemas.microsoft.com/office/drawing/2014/main" id="{1B0B3BD7-AD8E-0FF0-57A0-5B2219C9FD7B}"/>
              </a:ext>
            </a:extLst>
          </p:cNvPr>
          <p:cNvSpPr/>
          <p:nvPr/>
        </p:nvSpPr>
        <p:spPr>
          <a:xfrm flipH="1">
            <a:off x="529599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Release n</a:t>
            </a:r>
          </a:p>
        </p:txBody>
      </p:sp>
      <p:sp>
        <p:nvSpPr>
          <p:cNvPr id="31" name="Rectangle 30">
            <a:extLst>
              <a:ext uri="{FF2B5EF4-FFF2-40B4-BE49-F238E27FC236}">
                <a16:creationId xmlns:a16="http://schemas.microsoft.com/office/drawing/2014/main" id="{E25EA74D-8BD4-8CFA-43CD-67ACC2DE0F16}"/>
              </a:ext>
            </a:extLst>
          </p:cNvPr>
          <p:cNvSpPr/>
          <p:nvPr/>
        </p:nvSpPr>
        <p:spPr>
          <a:xfrm>
            <a:off x="79933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Bent Line 31">
            <a:extLst>
              <a:ext uri="{FF2B5EF4-FFF2-40B4-BE49-F238E27FC236}">
                <a16:creationId xmlns:a16="http://schemas.microsoft.com/office/drawing/2014/main" id="{94FB2220-E98D-C846-0312-679E5573FE81}"/>
              </a:ext>
            </a:extLst>
          </p:cNvPr>
          <p:cNvSpPr/>
          <p:nvPr/>
        </p:nvSpPr>
        <p:spPr>
          <a:xfrm flipH="1">
            <a:off x="70333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Last Release</a:t>
            </a:r>
          </a:p>
        </p:txBody>
      </p:sp>
      <p:sp>
        <p:nvSpPr>
          <p:cNvPr id="33" name="Callout: Double Bent Line with Accent Bar 32">
            <a:extLst>
              <a:ext uri="{FF2B5EF4-FFF2-40B4-BE49-F238E27FC236}">
                <a16:creationId xmlns:a16="http://schemas.microsoft.com/office/drawing/2014/main" id="{3A1A3CE7-A65E-70D3-8830-DFCC93E8FCEE}"/>
              </a:ext>
            </a:extLst>
          </p:cNvPr>
          <p:cNvSpPr/>
          <p:nvPr/>
        </p:nvSpPr>
        <p:spPr>
          <a:xfrm flipH="1">
            <a:off x="7856219" y="1289382"/>
            <a:ext cx="841407" cy="498050"/>
          </a:xfrm>
          <a:prstGeom prst="accentCallout3">
            <a:avLst>
              <a:gd name="adj1" fmla="val 18750"/>
              <a:gd name="adj2" fmla="val -8333"/>
              <a:gd name="adj3" fmla="val 18750"/>
              <a:gd name="adj4" fmla="val -16667"/>
              <a:gd name="adj5" fmla="val 100000"/>
              <a:gd name="adj6" fmla="val -16667"/>
              <a:gd name="adj7" fmla="val 206130"/>
              <a:gd name="adj8" fmla="val 24327"/>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Ubuntu" panose="020B0504030602030204" pitchFamily="34" charset="0"/>
              </a:rPr>
              <a:t>System </a:t>
            </a:r>
          </a:p>
          <a:p>
            <a:pPr algn="ctr"/>
            <a:r>
              <a:rPr lang="en-US" sz="1200" b="1" dirty="0">
                <a:solidFill>
                  <a:schemeClr val="tx1"/>
                </a:solidFill>
                <a:latin typeface="Ubuntu" panose="020B0504030602030204" pitchFamily="34" charset="0"/>
              </a:rPr>
              <a:t>Retired</a:t>
            </a:r>
          </a:p>
        </p:txBody>
      </p:sp>
      <p:sp>
        <p:nvSpPr>
          <p:cNvPr id="34" name="Arrow: Right 33">
            <a:extLst>
              <a:ext uri="{FF2B5EF4-FFF2-40B4-BE49-F238E27FC236}">
                <a16:creationId xmlns:a16="http://schemas.microsoft.com/office/drawing/2014/main" id="{D4A980B1-F2BB-9EE6-4A6D-EB31F8D80A5C}"/>
              </a:ext>
            </a:extLst>
          </p:cNvPr>
          <p:cNvSpPr/>
          <p:nvPr/>
        </p:nvSpPr>
        <p:spPr>
          <a:xfrm>
            <a:off x="797147" y="3217755"/>
            <a:ext cx="2334231"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F826AFD-C41B-50B2-E2EA-201E153E7C1F}"/>
              </a:ext>
            </a:extLst>
          </p:cNvPr>
          <p:cNvSpPr txBox="1"/>
          <p:nvPr/>
        </p:nvSpPr>
        <p:spPr>
          <a:xfrm>
            <a:off x="830273" y="2813150"/>
            <a:ext cx="1612858" cy="461665"/>
          </a:xfrm>
          <a:prstGeom prst="rect">
            <a:avLst/>
          </a:prstGeom>
          <a:noFill/>
        </p:spPr>
        <p:txBody>
          <a:bodyPr wrap="square">
            <a:spAutoFit/>
          </a:bodyPr>
          <a:lstStyle/>
          <a:p>
            <a:r>
              <a:rPr lang="en-US" sz="1200" b="1" dirty="0">
                <a:solidFill>
                  <a:schemeClr val="tx1"/>
                </a:solidFill>
                <a:latin typeface="Ubuntu" panose="020B0504030602030204" pitchFamily="34" charset="0"/>
              </a:rPr>
              <a:t>Development Lifecycle</a:t>
            </a:r>
          </a:p>
        </p:txBody>
      </p:sp>
      <p:sp>
        <p:nvSpPr>
          <p:cNvPr id="36" name="Arrow: Right 35">
            <a:extLst>
              <a:ext uri="{FF2B5EF4-FFF2-40B4-BE49-F238E27FC236}">
                <a16:creationId xmlns:a16="http://schemas.microsoft.com/office/drawing/2014/main" id="{181F3CBF-DCE7-3A83-830F-20DC7894C4D3}"/>
              </a:ext>
            </a:extLst>
          </p:cNvPr>
          <p:cNvSpPr/>
          <p:nvPr/>
        </p:nvSpPr>
        <p:spPr>
          <a:xfrm>
            <a:off x="3296087" y="3199699"/>
            <a:ext cx="5093247"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49B73A8-7516-E684-A976-48D01495A82F}"/>
              </a:ext>
            </a:extLst>
          </p:cNvPr>
          <p:cNvSpPr txBox="1"/>
          <p:nvPr/>
        </p:nvSpPr>
        <p:spPr>
          <a:xfrm>
            <a:off x="4872523" y="2981001"/>
            <a:ext cx="2315559" cy="276999"/>
          </a:xfrm>
          <a:prstGeom prst="rect">
            <a:avLst/>
          </a:prstGeom>
          <a:noFill/>
        </p:spPr>
        <p:txBody>
          <a:bodyPr wrap="square">
            <a:spAutoFit/>
          </a:bodyPr>
          <a:lstStyle/>
          <a:p>
            <a:r>
              <a:rPr lang="en-US" sz="1200" b="1" dirty="0">
                <a:solidFill>
                  <a:schemeClr val="tx1"/>
                </a:solidFill>
                <a:latin typeface="Ubuntu" panose="020B0504030602030204" pitchFamily="34" charset="0"/>
              </a:rPr>
              <a:t>Operational Lifecycle</a:t>
            </a:r>
          </a:p>
        </p:txBody>
      </p:sp>
      <p:sp>
        <p:nvSpPr>
          <p:cNvPr id="38" name="Rectangle 37">
            <a:extLst>
              <a:ext uri="{FF2B5EF4-FFF2-40B4-BE49-F238E27FC236}">
                <a16:creationId xmlns:a16="http://schemas.microsoft.com/office/drawing/2014/main" id="{BA7E13F6-3EFE-660F-2F55-C8D29AFF8102}"/>
              </a:ext>
            </a:extLst>
          </p:cNvPr>
          <p:cNvSpPr/>
          <p:nvPr/>
        </p:nvSpPr>
        <p:spPr>
          <a:xfrm>
            <a:off x="3296087" y="3586582"/>
            <a:ext cx="5107673" cy="360023"/>
          </a:xfrm>
          <a:prstGeom prst="rect">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buntu" panose="020B0504030602030204" pitchFamily="34" charset="0"/>
              </a:rPr>
              <a:t>Ongoing Maintenance</a:t>
            </a:r>
          </a:p>
        </p:txBody>
      </p:sp>
      <p:sp>
        <p:nvSpPr>
          <p:cNvPr id="39" name="Rectangle: Rounded Corners 38">
            <a:extLst>
              <a:ext uri="{FF2B5EF4-FFF2-40B4-BE49-F238E27FC236}">
                <a16:creationId xmlns:a16="http://schemas.microsoft.com/office/drawing/2014/main" id="{0AA37E4A-C97E-E0EF-65F7-32DF22C31300}"/>
              </a:ext>
            </a:extLst>
          </p:cNvPr>
          <p:cNvSpPr/>
          <p:nvPr/>
        </p:nvSpPr>
        <p:spPr>
          <a:xfrm>
            <a:off x="33593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a:t>
            </a:r>
          </a:p>
        </p:txBody>
      </p:sp>
      <p:sp>
        <p:nvSpPr>
          <p:cNvPr id="40" name="Rectangle: Rounded Corners 39">
            <a:extLst>
              <a:ext uri="{FF2B5EF4-FFF2-40B4-BE49-F238E27FC236}">
                <a16:creationId xmlns:a16="http://schemas.microsoft.com/office/drawing/2014/main" id="{D2CABA55-2BAD-5DEE-EEF7-5357137EFEA3}"/>
              </a:ext>
            </a:extLst>
          </p:cNvPr>
          <p:cNvSpPr/>
          <p:nvPr/>
        </p:nvSpPr>
        <p:spPr>
          <a:xfrm>
            <a:off x="489098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(Update)</a:t>
            </a:r>
          </a:p>
        </p:txBody>
      </p:sp>
      <p:sp>
        <p:nvSpPr>
          <p:cNvPr id="41" name="Rectangle: Rounded Corners 40">
            <a:extLst>
              <a:ext uri="{FF2B5EF4-FFF2-40B4-BE49-F238E27FC236}">
                <a16:creationId xmlns:a16="http://schemas.microsoft.com/office/drawing/2014/main" id="{AB15D376-C226-0914-11D3-374C8B660B5A}"/>
              </a:ext>
            </a:extLst>
          </p:cNvPr>
          <p:cNvSpPr/>
          <p:nvPr/>
        </p:nvSpPr>
        <p:spPr>
          <a:xfrm>
            <a:off x="65597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a:t>
            </a:r>
          </a:p>
        </p:txBody>
      </p:sp>
    </p:spTree>
    <p:extLst>
      <p:ext uri="{BB962C8B-B14F-4D97-AF65-F5344CB8AC3E}">
        <p14:creationId xmlns:p14="http://schemas.microsoft.com/office/powerpoint/2010/main" val="403719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954107"/>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p>
        </p:txBody>
      </p:sp>
    </p:spTree>
    <p:extLst>
      <p:ext uri="{BB962C8B-B14F-4D97-AF65-F5344CB8AC3E}">
        <p14:creationId xmlns:p14="http://schemas.microsoft.com/office/powerpoint/2010/main" val="22309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1" name="Google Shape;1201;p49"/>
          <p:cNvSpPr/>
          <p:nvPr/>
        </p:nvSpPr>
        <p:spPr>
          <a:xfrm>
            <a:off x="3695700" y="1053922"/>
            <a:ext cx="2802564" cy="106550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Notice</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799661" y="245872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D601B12B-2E32-BEBF-BECF-CC8B40D9D331}"/>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C0152AF4-30CB-5DB8-6E7C-9F8B5E46E2D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5D4A2459-9B07-E49D-C32C-2769E2FB719E}"/>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85A2977-88FF-073B-602B-ABC457C328CD}"/>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DC1C1222-F7A2-E522-B5B0-BB3AA1D1B392}"/>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grpSp>
        <p:nvGrpSpPr>
          <p:cNvPr id="22" name="Google Shape;10714;p92">
            <a:extLst>
              <a:ext uri="{FF2B5EF4-FFF2-40B4-BE49-F238E27FC236}">
                <a16:creationId xmlns:a16="http://schemas.microsoft.com/office/drawing/2014/main" id="{B8084717-A79E-5804-966A-4E837B576F11}"/>
              </a:ext>
            </a:extLst>
          </p:cNvPr>
          <p:cNvGrpSpPr/>
          <p:nvPr/>
        </p:nvGrpSpPr>
        <p:grpSpPr>
          <a:xfrm>
            <a:off x="2241063" y="1063865"/>
            <a:ext cx="1113502" cy="976896"/>
            <a:chOff x="1054950" y="2380900"/>
            <a:chExt cx="269725" cy="235800"/>
          </a:xfrm>
        </p:grpSpPr>
        <p:sp>
          <p:nvSpPr>
            <p:cNvPr id="23" name="Google Shape;10715;p92">
              <a:extLst>
                <a:ext uri="{FF2B5EF4-FFF2-40B4-BE49-F238E27FC236}">
                  <a16:creationId xmlns:a16="http://schemas.microsoft.com/office/drawing/2014/main" id="{A149F690-0A0A-05CB-4D5A-896172DD6AEA}"/>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4" name="Google Shape;10716;p92">
              <a:extLst>
                <a:ext uri="{FF2B5EF4-FFF2-40B4-BE49-F238E27FC236}">
                  <a16:creationId xmlns:a16="http://schemas.microsoft.com/office/drawing/2014/main" id="{EBC899BD-13BD-1273-9F68-B95CC6D8519E}"/>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10717;p92">
              <a:extLst>
                <a:ext uri="{FF2B5EF4-FFF2-40B4-BE49-F238E27FC236}">
                  <a16:creationId xmlns:a16="http://schemas.microsoft.com/office/drawing/2014/main" id="{658F6F02-2335-5E84-86A0-CAA43ADE94E4}"/>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10718;p92">
              <a:extLst>
                <a:ext uri="{FF2B5EF4-FFF2-40B4-BE49-F238E27FC236}">
                  <a16:creationId xmlns:a16="http://schemas.microsoft.com/office/drawing/2014/main" id="{30D2FD48-B287-CA71-0A88-417CE447AAFD}"/>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30" name="Google Shape;355;p36">
            <a:extLst>
              <a:ext uri="{FF2B5EF4-FFF2-40B4-BE49-F238E27FC236}">
                <a16:creationId xmlns:a16="http://schemas.microsoft.com/office/drawing/2014/main" id="{FC3AD06C-2645-DF60-0BBD-56F3C39CCC53}"/>
              </a:ext>
            </a:extLst>
          </p:cNvPr>
          <p:cNvSpPr txBox="1">
            <a:spLocks noGrp="1"/>
          </p:cNvSpPr>
          <p:nvPr>
            <p:ph type="subTitle" idx="1"/>
          </p:nvPr>
        </p:nvSpPr>
        <p:spPr>
          <a:xfrm>
            <a:off x="1169657" y="2369010"/>
            <a:ext cx="6730479"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We would like to notify you that </a:t>
            </a:r>
            <a:r>
              <a:rPr lang="en-US" sz="1400" b="1" dirty="0">
                <a:solidFill>
                  <a:schemeClr val="tx2"/>
                </a:solidFill>
                <a:latin typeface="Ubuntu" panose="020B0504030602030204" pitchFamily="34" charset="0"/>
              </a:rPr>
              <a:t>IEEE 29119:2013</a:t>
            </a:r>
            <a:r>
              <a:rPr lang="en-US" sz="1400" b="1" dirty="0">
                <a:latin typeface="Ubuntu" panose="020B0504030602030204" pitchFamily="34" charset="0"/>
              </a:rPr>
              <a:t>, which is the standard for software testing, has been updated to </a:t>
            </a:r>
            <a:r>
              <a:rPr lang="en-US" sz="1400" b="1" dirty="0">
                <a:solidFill>
                  <a:schemeClr val="tx2"/>
                </a:solidFill>
                <a:latin typeface="Ubuntu" panose="020B0504030602030204" pitchFamily="34" charset="0"/>
              </a:rPr>
              <a:t>IEEE 29119:2021</a:t>
            </a:r>
            <a:r>
              <a:rPr lang="en-US" sz="1400" b="1" dirty="0">
                <a:latin typeface="Ubuntu" panose="020B0504030602030204" pitchFamily="34" charset="0"/>
              </a:rPr>
              <a:t>.</a:t>
            </a:r>
          </a:p>
          <a:p>
            <a:pPr marL="0" lvl="0" indent="0" algn="just" rtl="0">
              <a:spcBef>
                <a:spcPts val="0"/>
              </a:spcBef>
              <a:spcAft>
                <a:spcPts val="0"/>
              </a:spcAft>
              <a:buClr>
                <a:schemeClr val="hlink"/>
              </a:buClr>
              <a:buSzPts val="1100"/>
              <a:buFont typeface="Arial"/>
              <a:buNone/>
            </a:pPr>
            <a:endParaRPr lang="en-US" sz="1400" b="1"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This update includes various changes and improvements that are geared towards enhancing the quality of software testing.</a:t>
            </a:r>
            <a:endParaRPr lang="en-US" sz="1400" b="1" dirty="0">
              <a:solidFill>
                <a:schemeClr val="tx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It’s called </a:t>
            </a:r>
            <a:r>
              <a:rPr lang="en-US" b="1" dirty="0">
                <a:solidFill>
                  <a:schemeClr val="tx2"/>
                </a:solidFill>
                <a:latin typeface="Ubuntu" panose="020B0504030602030204" pitchFamily="34" charset="0"/>
              </a:rPr>
              <a:t>‘Concepts &amp; Definitions’</a:t>
            </a:r>
            <a:r>
              <a:rPr lang="en-US" dirty="0">
                <a:latin typeface="Ubuntu" panose="020B0504030602030204" pitchFamily="34" charset="0"/>
              </a:rPr>
              <a:t>, it defines the fundamental aspects, terminology, and methodology in software testing.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Section 1: Scope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2: Conformance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3: Normative references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4: Terms and Definitions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5: Software Testing Concepts</a:t>
            </a:r>
          </a:p>
          <a:p>
            <a:pPr marL="0" lvl="0" indent="0" algn="just" rtl="0">
              <a:spcBef>
                <a:spcPts val="0"/>
              </a:spcBef>
              <a:spcAft>
                <a:spcPts val="0"/>
              </a:spcAft>
              <a:buClr>
                <a:schemeClr val="hlink"/>
              </a:buClr>
              <a:buSzPts val="1100"/>
              <a:buFont typeface="Arial"/>
              <a:buNone/>
            </a:pPr>
            <a:endParaRPr lang="en-US"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We will focus on section 5 called </a:t>
            </a:r>
            <a:r>
              <a:rPr lang="en-US" b="1" dirty="0">
                <a:solidFill>
                  <a:schemeClr val="tx2"/>
                </a:solidFill>
                <a:latin typeface="Ubuntu" panose="020B0504030602030204" pitchFamily="34" charset="0"/>
              </a:rPr>
              <a:t>‘Software testing Concepts’</a:t>
            </a:r>
            <a:r>
              <a:rPr lang="en-US" dirty="0">
                <a:solidFill>
                  <a:schemeClr val="tx1"/>
                </a:solidFill>
                <a:latin typeface="Ubuntu" panose="020B0504030602030204" pitchFamily="34" charset="0"/>
              </a:rPr>
              <a:t>.</a:t>
            </a: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2"/>
                </a:solidFill>
                <a:latin typeface="Ubuntu" panose="020B0504030602030204" pitchFamily="34" charset="0"/>
              </a:rPr>
              <a:t>the most important question</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why </a:t>
            </a:r>
            <a:r>
              <a:rPr lang="en" sz="4000" dirty="0">
                <a:solidFill>
                  <a:schemeClr val="tx2"/>
                </a:solidFill>
              </a:rPr>
              <a:t>Software testing </a:t>
            </a:r>
            <a:r>
              <a:rPr lang="en" sz="4000" dirty="0"/>
              <a:t>is necessary?</a:t>
            </a:r>
            <a:endParaRPr sz="38300" dirty="0"/>
          </a:p>
        </p:txBody>
      </p:sp>
      <p:grpSp>
        <p:nvGrpSpPr>
          <p:cNvPr id="400" name="Google Shape;400;p37"/>
          <p:cNvGrpSpPr/>
          <p:nvPr/>
        </p:nvGrpSpPr>
        <p:grpSpPr>
          <a:xfrm>
            <a:off x="1043950" y="1791113"/>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6487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Software testing</a:t>
            </a:r>
            <a:r>
              <a:rPr lang="en-US" dirty="0"/>
              <a:t> is necessary because:</a:t>
            </a:r>
            <a:endParaRPr dirty="0"/>
          </a:p>
        </p:txBody>
      </p:sp>
      <p:sp>
        <p:nvSpPr>
          <p:cNvPr id="355" name="Google Shape;355;p36"/>
          <p:cNvSpPr txBox="1">
            <a:spLocks noGrp="1"/>
          </p:cNvSpPr>
          <p:nvPr>
            <p:ph type="subTitle" idx="1"/>
          </p:nvPr>
        </p:nvSpPr>
        <p:spPr>
          <a:xfrm>
            <a:off x="714299" y="1259224"/>
            <a:ext cx="7715393" cy="2582535"/>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Information on the quality characteristics of the test item(s) is required by decision makers.</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does not always do what it is expected to do.</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verified.</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validated.</a:t>
            </a:r>
          </a:p>
          <a:p>
            <a:pPr marL="457200" lvl="0" indent="-317500" algn="l" rtl="0">
              <a:spcBef>
                <a:spcPts val="1600"/>
              </a:spcBef>
              <a:spcAft>
                <a:spcPts val="0"/>
              </a:spcAft>
              <a:buSzPts val="1400"/>
              <a:buChar char="●"/>
            </a:pPr>
            <a:r>
              <a:rPr lang="en-US" sz="1200" b="1" dirty="0">
                <a:latin typeface="Ubuntu" panose="020B0504030602030204" pitchFamily="34" charset="0"/>
              </a:rPr>
              <a:t>Evaluation of the test item(s) needs to be conducted throughout the software and system development life cycle.</a:t>
            </a:r>
          </a:p>
          <a:p>
            <a:pPr marL="0" lvl="0" indent="0" algn="just" rtl="0">
              <a:spcBef>
                <a:spcPts val="0"/>
              </a:spcBef>
              <a:spcAft>
                <a:spcPts val="0"/>
              </a:spcAft>
              <a:buClr>
                <a:schemeClr val="hlink"/>
              </a:buClr>
              <a:buSzPts val="1100"/>
              <a:buFont typeface="Arial"/>
              <a:buNone/>
            </a:pPr>
            <a:endParaRPr lang="en-US" dirty="0"/>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10356" y="190568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4296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tx2"/>
                </a:solidFill>
              </a:rPr>
              <a:t>primary</a:t>
            </a:r>
            <a:r>
              <a:rPr lang="en" dirty="0"/>
              <a:t> goals of </a:t>
            </a:r>
            <a:r>
              <a:rPr lang="en" dirty="0">
                <a:solidFill>
                  <a:schemeClr val="tx2"/>
                </a:solidFill>
              </a:rPr>
              <a:t>testing</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70"/>
            <a:ext cx="7715393" cy="215499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To provide information about the quality of the test item.</a:t>
            </a:r>
          </a:p>
          <a:p>
            <a:pPr marL="457200" lvl="0" indent="-317500" algn="l" rtl="0">
              <a:spcBef>
                <a:spcPts val="1600"/>
              </a:spcBef>
              <a:spcAft>
                <a:spcPts val="0"/>
              </a:spcAft>
              <a:buSzPts val="1400"/>
              <a:buChar char="●"/>
            </a:pPr>
            <a:r>
              <a:rPr lang="en-US" sz="1200" b="1" dirty="0">
                <a:latin typeface="Ubuntu" panose="020B0504030602030204" pitchFamily="34" charset="0"/>
              </a:rPr>
              <a:t>Find defects in the test item prior to its release for use.</a:t>
            </a:r>
          </a:p>
          <a:p>
            <a:pPr marL="457200" lvl="0" indent="-317500" algn="l" rtl="0">
              <a:spcBef>
                <a:spcPts val="1600"/>
              </a:spcBef>
              <a:spcAft>
                <a:spcPts val="0"/>
              </a:spcAft>
              <a:buSzPts val="1400"/>
              <a:buChar char="●"/>
            </a:pPr>
            <a:r>
              <a:rPr lang="en-US" sz="1200" b="1" dirty="0">
                <a:latin typeface="Ubuntu" panose="020B0504030602030204" pitchFamily="34" charset="0"/>
              </a:rPr>
              <a:t>Mitigate the risks to the stakeholders of poor product quality.</a:t>
            </a:r>
          </a:p>
          <a:p>
            <a:pPr marL="457200" lvl="0" indent="-317500" algn="l" rtl="0">
              <a:spcBef>
                <a:spcPts val="1600"/>
              </a:spcBef>
              <a:spcAft>
                <a:spcPts val="0"/>
              </a:spcAft>
              <a:buSzPts val="1400"/>
              <a:buChar char="●"/>
            </a:pPr>
            <a:endParaRPr lang="en-US" sz="1200" b="1" dirty="0">
              <a:latin typeface="Ubuntu" panose="020B0504030602030204" pitchFamily="34" charset="0"/>
            </a:endParaRPr>
          </a:p>
          <a:p>
            <a:pPr marL="139700" lvl="0" indent="0" algn="just" rtl="0">
              <a:spcBef>
                <a:spcPts val="1600"/>
              </a:spcBef>
              <a:spcAft>
                <a:spcPts val="0"/>
              </a:spcAft>
              <a:buSzPts val="1400"/>
            </a:pPr>
            <a:r>
              <a:rPr lang="en-US" sz="1100" b="1" dirty="0">
                <a:latin typeface="Ubuntu" panose="020B0504030602030204" pitchFamily="34" charset="0"/>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p>
          <a:p>
            <a:pPr marL="0" lvl="0" indent="0" algn="just" rtl="0">
              <a:spcBef>
                <a:spcPts val="0"/>
              </a:spcBef>
              <a:spcAft>
                <a:spcPts val="0"/>
              </a:spcAft>
              <a:buClr>
                <a:schemeClr val="hlink"/>
              </a:buClr>
              <a:buSzPts val="1100"/>
              <a:buFont typeface="Arial"/>
              <a:buNone/>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62793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5-1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I</a:t>
            </a:r>
            <a:r>
              <a:rPr lang="en" sz="4000" dirty="0"/>
              <a:t>ntroduction to </a:t>
            </a:r>
            <a:r>
              <a:rPr lang="en" sz="4000" dirty="0">
                <a:solidFill>
                  <a:schemeClr val="tx2"/>
                </a:solidFill>
              </a:rPr>
              <a:t>software testing</a:t>
            </a:r>
            <a:endParaRPr sz="38300" dirty="0">
              <a:solidFill>
                <a:schemeClr val="tx2"/>
              </a:solidFill>
            </a:endParaRPr>
          </a:p>
        </p:txBody>
      </p:sp>
      <p:grpSp>
        <p:nvGrpSpPr>
          <p:cNvPr id="400" name="Google Shape;400;p37"/>
          <p:cNvGrpSpPr/>
          <p:nvPr/>
        </p:nvGrpSpPr>
        <p:grpSpPr>
          <a:xfrm>
            <a:off x="1287513" y="179798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78959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7" y="153097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2"/>
                </a:solidFill>
              </a:rPr>
              <a:t>Software testing</a:t>
            </a:r>
            <a:endParaRPr dirty="0">
              <a:solidFill>
                <a:schemeClr val="tx2"/>
              </a:solidFill>
            </a:endParaRPr>
          </a:p>
        </p:txBody>
      </p:sp>
      <p:sp>
        <p:nvSpPr>
          <p:cNvPr id="556" name="Google Shape;556;p39"/>
          <p:cNvSpPr txBox="1">
            <a:spLocks noGrp="1"/>
          </p:cNvSpPr>
          <p:nvPr>
            <p:ph type="subTitle" idx="1"/>
          </p:nvPr>
        </p:nvSpPr>
        <p:spPr>
          <a:xfrm>
            <a:off x="4514040" y="2314562"/>
            <a:ext cx="4045200" cy="19415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Software testing aims to </a:t>
            </a:r>
            <a:r>
              <a:rPr lang="en-US" b="1" dirty="0">
                <a:solidFill>
                  <a:schemeClr val="tx2"/>
                </a:solidFill>
              </a:rPr>
              <a:t>gather information about a software product and detect defects as early as possible within cost and schedule constraints</a:t>
            </a:r>
            <a:r>
              <a:rPr lang="en-US" dirty="0"/>
              <a:t>. Various considerations such as test planning, execution, automation, and analysis must be taken into account for effective testing.</a:t>
            </a:r>
          </a:p>
        </p:txBody>
      </p:sp>
      <p:sp>
        <p:nvSpPr>
          <p:cNvPr id="557" name="Google Shape;557;p39"/>
          <p:cNvSpPr/>
          <p:nvPr/>
        </p:nvSpPr>
        <p:spPr>
          <a:xfrm>
            <a:off x="4121731" y="169021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286EAE8A-658F-D65B-FD4E-7CD835A5B01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58C4706B-65C1-B16A-1945-6DB446AB8D6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9F03FA3E-0803-8AFF-8EE0-F8889DD8013B}"/>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0BE4AE20-538D-D10E-201B-344E5B0936C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47F333D7-7427-64AB-7730-67596BD813F1}"/>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14324135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1639</Words>
  <Application>Microsoft Office PowerPoint</Application>
  <PresentationFormat>On-screen Show (16:9)</PresentationFormat>
  <Paragraphs>269</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Anaheim</vt:lpstr>
      <vt:lpstr>Arial</vt:lpstr>
      <vt:lpstr>Arimo</vt:lpstr>
      <vt:lpstr>Bebas Neue</vt:lpstr>
      <vt:lpstr>Roboto Condensed Light</vt:lpstr>
      <vt:lpstr>Ubuntu</vt:lpstr>
      <vt:lpstr>Data Analysis for Business by Slidesgo</vt:lpstr>
      <vt:lpstr>             ieee 29119-1 test concepts</vt:lpstr>
      <vt:lpstr>What is iso/ieC/IEEE 29119 about?</vt:lpstr>
      <vt:lpstr>PowerPoint Presentation</vt:lpstr>
      <vt:lpstr>Iso/iec/ieee 29119-1:2013</vt:lpstr>
      <vt:lpstr>why Software testing is necessary?</vt:lpstr>
      <vt:lpstr>Software testing is necessary because:</vt:lpstr>
      <vt:lpstr>The primary goals of testing</vt:lpstr>
      <vt:lpstr>Introduction to software testing</vt:lpstr>
      <vt:lpstr>Software testing</vt:lpstr>
      <vt:lpstr>Test considerations include:</vt:lpstr>
      <vt:lpstr>Test considerations include:</vt:lpstr>
      <vt:lpstr>Test considerations include:</vt:lpstr>
      <vt:lpstr>                         testing In verification and validation</vt:lpstr>
      <vt:lpstr>Exhaustive testing </vt:lpstr>
      <vt:lpstr>Testing as a heuristic </vt:lpstr>
      <vt:lpstr>software testing in  an organization and project context</vt:lpstr>
      <vt:lpstr>PowerPoint Presentation</vt:lpstr>
      <vt:lpstr>PowerPoint Presentation</vt:lpstr>
      <vt:lpstr>The Test Process</vt:lpstr>
      <vt:lpstr>PowerPoint Presentation</vt:lpstr>
      <vt:lpstr>PowerPoint Presentation</vt:lpstr>
      <vt:lpstr>Generic Testing processes in the software life cycle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29119-1 test concepts</dc:title>
  <dc:creator>Ali Hassani</dc:creator>
  <cp:lastModifiedBy>Ali Hassani</cp:lastModifiedBy>
  <cp:revision>21</cp:revision>
  <dcterms:modified xsi:type="dcterms:W3CDTF">2023-05-06T18:14:58Z</dcterms:modified>
</cp:coreProperties>
</file>