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8" r:id="rId3"/>
    <p:sldId id="260" r:id="rId4"/>
    <p:sldId id="264" r:id="rId5"/>
    <p:sldId id="257" r:id="rId6"/>
    <p:sldId id="266" r:id="rId7"/>
    <p:sldId id="267" r:id="rId8"/>
    <p:sldId id="265" r:id="rId9"/>
    <p:sldId id="262" r:id="rId10"/>
    <p:sldId id="261" r:id="rId11"/>
    <p:sldId id="26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5A39E-A4F7-8F95-02BE-24500DA9D6F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D7177D2-307A-1450-1ACB-646AC3ED3B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22245F-5E18-4810-ADB4-02DAB85B9E5A}" type="datetimeFigureOut">
              <a:rPr lang="en-US" smtClean="0"/>
              <a:t>2/1/2024</a:t>
            </a:fld>
            <a:endParaRPr lang="en-US"/>
          </a:p>
        </p:txBody>
      </p:sp>
      <p:sp>
        <p:nvSpPr>
          <p:cNvPr id="4" name="Footer Placeholder 3">
            <a:extLst>
              <a:ext uri="{FF2B5EF4-FFF2-40B4-BE49-F238E27FC236}">
                <a16:creationId xmlns:a16="http://schemas.microsoft.com/office/drawing/2014/main" id="{980B73D4-5114-7BD2-4542-83B35E3449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3489C23-415D-C81E-448F-CFC10ED026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706ED6-20AB-4036-B916-85A1295D404F}" type="slidenum">
              <a:rPr lang="en-US" smtClean="0"/>
              <a:t>‹#›</a:t>
            </a:fld>
            <a:endParaRPr lang="en-US"/>
          </a:p>
        </p:txBody>
      </p:sp>
    </p:spTree>
    <p:extLst>
      <p:ext uri="{BB962C8B-B14F-4D97-AF65-F5344CB8AC3E}">
        <p14:creationId xmlns:p14="http://schemas.microsoft.com/office/powerpoint/2010/main" val="27235236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3FE51-F44A-4D5B-AF8C-EA3F6E9D8823}"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4F02F-F88B-4EB5-B6D9-407D1FB0A541}" type="slidenum">
              <a:rPr lang="en-US" smtClean="0"/>
              <a:t>‹#›</a:t>
            </a:fld>
            <a:endParaRPr lang="en-US"/>
          </a:p>
        </p:txBody>
      </p:sp>
    </p:spTree>
    <p:extLst>
      <p:ext uri="{BB962C8B-B14F-4D97-AF65-F5344CB8AC3E}">
        <p14:creationId xmlns:p14="http://schemas.microsoft.com/office/powerpoint/2010/main" val="15929742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874B-3380-9D65-035A-B52C7FEE2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783C8A-0838-D2D0-402B-D523F90BBE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596FFA-7F38-1C37-EF62-308CEEBBB444}"/>
              </a:ext>
            </a:extLst>
          </p:cNvPr>
          <p:cNvSpPr>
            <a:spLocks noGrp="1"/>
          </p:cNvSpPr>
          <p:nvPr>
            <p:ph type="dt" sz="half" idx="10"/>
          </p:nvPr>
        </p:nvSpPr>
        <p:spPr/>
        <p:txBody>
          <a:bodyPr/>
          <a:lstStyle/>
          <a:p>
            <a:fld id="{C5574452-BDDE-47D4-9802-900567E033FE}" type="datetime1">
              <a:rPr lang="en-US" smtClean="0"/>
              <a:t>2/1/2024</a:t>
            </a:fld>
            <a:endParaRPr lang="en-US"/>
          </a:p>
        </p:txBody>
      </p:sp>
      <p:sp>
        <p:nvSpPr>
          <p:cNvPr id="5" name="Footer Placeholder 4">
            <a:extLst>
              <a:ext uri="{FF2B5EF4-FFF2-40B4-BE49-F238E27FC236}">
                <a16:creationId xmlns:a16="http://schemas.microsoft.com/office/drawing/2014/main" id="{AD1618CE-B593-2934-2991-BB84D3A7A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708F3-E4BA-5320-8DC2-F889BA294C97}"/>
              </a:ext>
            </a:extLst>
          </p:cNvPr>
          <p:cNvSpPr>
            <a:spLocks noGrp="1"/>
          </p:cNvSpPr>
          <p:nvPr>
            <p:ph type="sldNum" sz="quarter" idx="12"/>
          </p:nvPr>
        </p:nvSpPr>
        <p:spPr/>
        <p:txBody>
          <a:bodyPr/>
          <a:lstStyle/>
          <a:p>
            <a:fld id="{271274E7-8EC9-4193-9E8A-FF2E7551F32B}" type="slidenum">
              <a:rPr lang="en-US" smtClean="0"/>
              <a:t>‹#›</a:t>
            </a:fld>
            <a:endParaRPr lang="en-US"/>
          </a:p>
        </p:txBody>
      </p:sp>
    </p:spTree>
    <p:extLst>
      <p:ext uri="{BB962C8B-B14F-4D97-AF65-F5344CB8AC3E}">
        <p14:creationId xmlns:p14="http://schemas.microsoft.com/office/powerpoint/2010/main" val="348241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15DF-4D90-82C2-A656-4697F27716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514A48-28DF-0487-A298-F10496D0CD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2E52C-1E10-B40D-2878-DB60BB8962AD}"/>
              </a:ext>
            </a:extLst>
          </p:cNvPr>
          <p:cNvSpPr>
            <a:spLocks noGrp="1"/>
          </p:cNvSpPr>
          <p:nvPr>
            <p:ph type="dt" sz="half" idx="10"/>
          </p:nvPr>
        </p:nvSpPr>
        <p:spPr/>
        <p:txBody>
          <a:bodyPr/>
          <a:lstStyle/>
          <a:p>
            <a:fld id="{27DE6B57-933B-43A5-AAF0-4D62C2B49560}" type="datetime1">
              <a:rPr lang="en-US" smtClean="0"/>
              <a:t>2/1/2024</a:t>
            </a:fld>
            <a:endParaRPr lang="en-US"/>
          </a:p>
        </p:txBody>
      </p:sp>
      <p:sp>
        <p:nvSpPr>
          <p:cNvPr id="5" name="Footer Placeholder 4">
            <a:extLst>
              <a:ext uri="{FF2B5EF4-FFF2-40B4-BE49-F238E27FC236}">
                <a16:creationId xmlns:a16="http://schemas.microsoft.com/office/drawing/2014/main" id="{E0C7119C-6DB8-2652-05D6-B1A9211AE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3E55B-7C39-92CF-0B6E-ADFF60014A67}"/>
              </a:ext>
            </a:extLst>
          </p:cNvPr>
          <p:cNvSpPr>
            <a:spLocks noGrp="1"/>
          </p:cNvSpPr>
          <p:nvPr>
            <p:ph type="sldNum" sz="quarter" idx="12"/>
          </p:nvPr>
        </p:nvSpPr>
        <p:spPr/>
        <p:txBody>
          <a:bodyPr/>
          <a:lstStyle/>
          <a:p>
            <a:fld id="{271274E7-8EC9-4193-9E8A-FF2E7551F32B}" type="slidenum">
              <a:rPr lang="en-US" smtClean="0"/>
              <a:t>‹#›</a:t>
            </a:fld>
            <a:endParaRPr lang="en-US"/>
          </a:p>
        </p:txBody>
      </p:sp>
    </p:spTree>
    <p:extLst>
      <p:ext uri="{BB962C8B-B14F-4D97-AF65-F5344CB8AC3E}">
        <p14:creationId xmlns:p14="http://schemas.microsoft.com/office/powerpoint/2010/main" val="16445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705241-EB83-FFE4-CCEE-81C4CB76DD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498C2-3621-98AF-77B8-01E29B5897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45DB9A-384C-534B-33C8-9EF7795BB361}"/>
              </a:ext>
            </a:extLst>
          </p:cNvPr>
          <p:cNvSpPr>
            <a:spLocks noGrp="1"/>
          </p:cNvSpPr>
          <p:nvPr>
            <p:ph type="dt" sz="half" idx="10"/>
          </p:nvPr>
        </p:nvSpPr>
        <p:spPr/>
        <p:txBody>
          <a:bodyPr/>
          <a:lstStyle/>
          <a:p>
            <a:fld id="{0D19602C-DF0A-4EB3-B953-ED7004322DFF}" type="datetime1">
              <a:rPr lang="en-US" smtClean="0"/>
              <a:t>2/1/2024</a:t>
            </a:fld>
            <a:endParaRPr lang="en-US"/>
          </a:p>
        </p:txBody>
      </p:sp>
      <p:sp>
        <p:nvSpPr>
          <p:cNvPr id="5" name="Footer Placeholder 4">
            <a:extLst>
              <a:ext uri="{FF2B5EF4-FFF2-40B4-BE49-F238E27FC236}">
                <a16:creationId xmlns:a16="http://schemas.microsoft.com/office/drawing/2014/main" id="{E4A38392-C2FF-1CF2-3BC0-1601CE105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B317C-92A3-21A8-1AF5-87B043539E5A}"/>
              </a:ext>
            </a:extLst>
          </p:cNvPr>
          <p:cNvSpPr>
            <a:spLocks noGrp="1"/>
          </p:cNvSpPr>
          <p:nvPr>
            <p:ph type="sldNum" sz="quarter" idx="12"/>
          </p:nvPr>
        </p:nvSpPr>
        <p:spPr/>
        <p:txBody>
          <a:bodyPr/>
          <a:lstStyle/>
          <a:p>
            <a:fld id="{271274E7-8EC9-4193-9E8A-FF2E7551F32B}" type="slidenum">
              <a:rPr lang="en-US" smtClean="0"/>
              <a:t>‹#›</a:t>
            </a:fld>
            <a:endParaRPr lang="en-US"/>
          </a:p>
        </p:txBody>
      </p:sp>
    </p:spTree>
    <p:extLst>
      <p:ext uri="{BB962C8B-B14F-4D97-AF65-F5344CB8AC3E}">
        <p14:creationId xmlns:p14="http://schemas.microsoft.com/office/powerpoint/2010/main" val="356503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EF72-13F6-E9D2-18A1-8BFF98979A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76DDC5-8CD4-594D-B907-A395FE1212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BFC38-5877-EA1C-6840-0EFED3AA5BCC}"/>
              </a:ext>
            </a:extLst>
          </p:cNvPr>
          <p:cNvSpPr>
            <a:spLocks noGrp="1"/>
          </p:cNvSpPr>
          <p:nvPr>
            <p:ph type="dt" sz="half" idx="10"/>
          </p:nvPr>
        </p:nvSpPr>
        <p:spPr/>
        <p:txBody>
          <a:bodyPr/>
          <a:lstStyle/>
          <a:p>
            <a:fld id="{A6D33003-D767-418C-A53E-AAFD290F4135}" type="datetime1">
              <a:rPr lang="en-US" smtClean="0"/>
              <a:t>2/1/2024</a:t>
            </a:fld>
            <a:endParaRPr lang="en-US"/>
          </a:p>
        </p:txBody>
      </p:sp>
      <p:sp>
        <p:nvSpPr>
          <p:cNvPr id="5" name="Footer Placeholder 4">
            <a:extLst>
              <a:ext uri="{FF2B5EF4-FFF2-40B4-BE49-F238E27FC236}">
                <a16:creationId xmlns:a16="http://schemas.microsoft.com/office/drawing/2014/main" id="{2204276D-B99A-5CFF-FD9C-B1D3C43A18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08C53-BC6C-2AC1-2B75-0ED2EB368A4A}"/>
              </a:ext>
            </a:extLst>
          </p:cNvPr>
          <p:cNvSpPr>
            <a:spLocks noGrp="1"/>
          </p:cNvSpPr>
          <p:nvPr>
            <p:ph type="sldNum" sz="quarter" idx="12"/>
          </p:nvPr>
        </p:nvSpPr>
        <p:spPr/>
        <p:txBody>
          <a:bodyPr/>
          <a:lstStyle/>
          <a:p>
            <a:fld id="{271274E7-8EC9-4193-9E8A-FF2E7551F32B}" type="slidenum">
              <a:rPr lang="en-US" smtClean="0"/>
              <a:t>‹#›</a:t>
            </a:fld>
            <a:endParaRPr lang="en-US"/>
          </a:p>
        </p:txBody>
      </p:sp>
    </p:spTree>
    <p:extLst>
      <p:ext uri="{BB962C8B-B14F-4D97-AF65-F5344CB8AC3E}">
        <p14:creationId xmlns:p14="http://schemas.microsoft.com/office/powerpoint/2010/main" val="1365363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D12D-2202-0DCF-D0CF-E3F294DFB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E34CED-15BE-0C23-6D37-E23BD4E35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9555CC-3AD2-3F26-90E8-A7095439E643}"/>
              </a:ext>
            </a:extLst>
          </p:cNvPr>
          <p:cNvSpPr>
            <a:spLocks noGrp="1"/>
          </p:cNvSpPr>
          <p:nvPr>
            <p:ph type="dt" sz="half" idx="10"/>
          </p:nvPr>
        </p:nvSpPr>
        <p:spPr/>
        <p:txBody>
          <a:bodyPr/>
          <a:lstStyle/>
          <a:p>
            <a:fld id="{5705BCCD-2ABA-4D75-861A-0C1463049E21}" type="datetime1">
              <a:rPr lang="en-US" smtClean="0"/>
              <a:t>2/1/2024</a:t>
            </a:fld>
            <a:endParaRPr lang="en-US"/>
          </a:p>
        </p:txBody>
      </p:sp>
      <p:sp>
        <p:nvSpPr>
          <p:cNvPr id="5" name="Footer Placeholder 4">
            <a:extLst>
              <a:ext uri="{FF2B5EF4-FFF2-40B4-BE49-F238E27FC236}">
                <a16:creationId xmlns:a16="http://schemas.microsoft.com/office/drawing/2014/main" id="{645E5D75-A1FE-CE06-BBAE-105FCAEAD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4A149-FD6C-5A94-A062-5FEB9DC33015}"/>
              </a:ext>
            </a:extLst>
          </p:cNvPr>
          <p:cNvSpPr>
            <a:spLocks noGrp="1"/>
          </p:cNvSpPr>
          <p:nvPr>
            <p:ph type="sldNum" sz="quarter" idx="12"/>
          </p:nvPr>
        </p:nvSpPr>
        <p:spPr/>
        <p:txBody>
          <a:bodyPr/>
          <a:lstStyle/>
          <a:p>
            <a:fld id="{271274E7-8EC9-4193-9E8A-FF2E7551F32B}" type="slidenum">
              <a:rPr lang="en-US" smtClean="0"/>
              <a:t>‹#›</a:t>
            </a:fld>
            <a:endParaRPr lang="en-US"/>
          </a:p>
        </p:txBody>
      </p:sp>
    </p:spTree>
    <p:extLst>
      <p:ext uri="{BB962C8B-B14F-4D97-AF65-F5344CB8AC3E}">
        <p14:creationId xmlns:p14="http://schemas.microsoft.com/office/powerpoint/2010/main" val="426418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1166-3726-6F60-E237-AEA00C6284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B82866-2C0A-98A9-1E89-40BE04F423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5FCC18-329C-697F-F0CD-B0AD42F3AD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3F65A-7642-8FF0-A13E-F8EDC9F3F7B3}"/>
              </a:ext>
            </a:extLst>
          </p:cNvPr>
          <p:cNvSpPr>
            <a:spLocks noGrp="1"/>
          </p:cNvSpPr>
          <p:nvPr>
            <p:ph type="dt" sz="half" idx="10"/>
          </p:nvPr>
        </p:nvSpPr>
        <p:spPr/>
        <p:txBody>
          <a:bodyPr/>
          <a:lstStyle/>
          <a:p>
            <a:fld id="{07FD7C93-6341-447A-A596-835C19C93B3E}" type="datetime1">
              <a:rPr lang="en-US" smtClean="0"/>
              <a:t>2/1/2024</a:t>
            </a:fld>
            <a:endParaRPr lang="en-US"/>
          </a:p>
        </p:txBody>
      </p:sp>
      <p:sp>
        <p:nvSpPr>
          <p:cNvPr id="6" name="Footer Placeholder 5">
            <a:extLst>
              <a:ext uri="{FF2B5EF4-FFF2-40B4-BE49-F238E27FC236}">
                <a16:creationId xmlns:a16="http://schemas.microsoft.com/office/drawing/2014/main" id="{35DFE621-5DA9-C4E4-4B2C-F584459BAC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756891-4871-8EC3-86AB-151565680EEA}"/>
              </a:ext>
            </a:extLst>
          </p:cNvPr>
          <p:cNvSpPr>
            <a:spLocks noGrp="1"/>
          </p:cNvSpPr>
          <p:nvPr>
            <p:ph type="sldNum" sz="quarter" idx="12"/>
          </p:nvPr>
        </p:nvSpPr>
        <p:spPr/>
        <p:txBody>
          <a:bodyPr/>
          <a:lstStyle/>
          <a:p>
            <a:fld id="{271274E7-8EC9-4193-9E8A-FF2E7551F32B}" type="slidenum">
              <a:rPr lang="en-US" smtClean="0"/>
              <a:t>‹#›</a:t>
            </a:fld>
            <a:endParaRPr lang="en-US"/>
          </a:p>
        </p:txBody>
      </p:sp>
    </p:spTree>
    <p:extLst>
      <p:ext uri="{BB962C8B-B14F-4D97-AF65-F5344CB8AC3E}">
        <p14:creationId xmlns:p14="http://schemas.microsoft.com/office/powerpoint/2010/main" val="1043235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7E26-1700-EEAE-99DF-CC11CCD4AB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1C34AD-BAA8-D0C0-CB87-F0C80CBEED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F474B9-414F-5E9F-75D9-172A6A63F4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EF585A-F578-89AF-5C5B-FDDA9621A2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73F910-0022-D804-85D1-9BC1E0C2C3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F2ADA5-5AD3-C7E8-504B-8D2E6B6338EF}"/>
              </a:ext>
            </a:extLst>
          </p:cNvPr>
          <p:cNvSpPr>
            <a:spLocks noGrp="1"/>
          </p:cNvSpPr>
          <p:nvPr>
            <p:ph type="dt" sz="half" idx="10"/>
          </p:nvPr>
        </p:nvSpPr>
        <p:spPr/>
        <p:txBody>
          <a:bodyPr/>
          <a:lstStyle/>
          <a:p>
            <a:fld id="{AB8712BB-BDC4-48D4-851A-9C8B7556D2AE}" type="datetime1">
              <a:rPr lang="en-US" smtClean="0"/>
              <a:t>2/1/2024</a:t>
            </a:fld>
            <a:endParaRPr lang="en-US"/>
          </a:p>
        </p:txBody>
      </p:sp>
      <p:sp>
        <p:nvSpPr>
          <p:cNvPr id="8" name="Footer Placeholder 7">
            <a:extLst>
              <a:ext uri="{FF2B5EF4-FFF2-40B4-BE49-F238E27FC236}">
                <a16:creationId xmlns:a16="http://schemas.microsoft.com/office/drawing/2014/main" id="{874434B7-D99D-8F21-0457-5C1DA77A2D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629A57-5502-80AD-C452-0BCDC493FB8D}"/>
              </a:ext>
            </a:extLst>
          </p:cNvPr>
          <p:cNvSpPr>
            <a:spLocks noGrp="1"/>
          </p:cNvSpPr>
          <p:nvPr>
            <p:ph type="sldNum" sz="quarter" idx="12"/>
          </p:nvPr>
        </p:nvSpPr>
        <p:spPr/>
        <p:txBody>
          <a:bodyPr/>
          <a:lstStyle/>
          <a:p>
            <a:fld id="{271274E7-8EC9-4193-9E8A-FF2E7551F32B}" type="slidenum">
              <a:rPr lang="en-US" smtClean="0"/>
              <a:t>‹#›</a:t>
            </a:fld>
            <a:endParaRPr lang="en-US"/>
          </a:p>
        </p:txBody>
      </p:sp>
    </p:spTree>
    <p:extLst>
      <p:ext uri="{BB962C8B-B14F-4D97-AF65-F5344CB8AC3E}">
        <p14:creationId xmlns:p14="http://schemas.microsoft.com/office/powerpoint/2010/main" val="13868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E129-2619-CD29-B8A8-A3ECFC84A7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7B77BE-9501-3720-C7A7-F4764F008A88}"/>
              </a:ext>
            </a:extLst>
          </p:cNvPr>
          <p:cNvSpPr>
            <a:spLocks noGrp="1"/>
          </p:cNvSpPr>
          <p:nvPr>
            <p:ph type="dt" sz="half" idx="10"/>
          </p:nvPr>
        </p:nvSpPr>
        <p:spPr/>
        <p:txBody>
          <a:bodyPr/>
          <a:lstStyle/>
          <a:p>
            <a:fld id="{2F136077-3A6A-47CF-AD3B-B0CAA71E4EA6}" type="datetime1">
              <a:rPr lang="en-US" smtClean="0"/>
              <a:t>2/1/2024</a:t>
            </a:fld>
            <a:endParaRPr lang="en-US"/>
          </a:p>
        </p:txBody>
      </p:sp>
      <p:sp>
        <p:nvSpPr>
          <p:cNvPr id="4" name="Footer Placeholder 3">
            <a:extLst>
              <a:ext uri="{FF2B5EF4-FFF2-40B4-BE49-F238E27FC236}">
                <a16:creationId xmlns:a16="http://schemas.microsoft.com/office/drawing/2014/main" id="{1013C058-0AB9-432E-9268-770686CF9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C22A37-9EA6-2E46-F0A5-4C48C2965824}"/>
              </a:ext>
            </a:extLst>
          </p:cNvPr>
          <p:cNvSpPr>
            <a:spLocks noGrp="1"/>
          </p:cNvSpPr>
          <p:nvPr>
            <p:ph type="sldNum" sz="quarter" idx="12"/>
          </p:nvPr>
        </p:nvSpPr>
        <p:spPr/>
        <p:txBody>
          <a:bodyPr/>
          <a:lstStyle/>
          <a:p>
            <a:fld id="{271274E7-8EC9-4193-9E8A-FF2E7551F32B}" type="slidenum">
              <a:rPr lang="en-US" smtClean="0"/>
              <a:t>‹#›</a:t>
            </a:fld>
            <a:endParaRPr lang="en-US"/>
          </a:p>
        </p:txBody>
      </p:sp>
    </p:spTree>
    <p:extLst>
      <p:ext uri="{BB962C8B-B14F-4D97-AF65-F5344CB8AC3E}">
        <p14:creationId xmlns:p14="http://schemas.microsoft.com/office/powerpoint/2010/main" val="155192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6CE33F-652F-1E0C-A6ED-89F9EE7C7E9A}"/>
              </a:ext>
            </a:extLst>
          </p:cNvPr>
          <p:cNvSpPr>
            <a:spLocks noGrp="1"/>
          </p:cNvSpPr>
          <p:nvPr>
            <p:ph type="dt" sz="half" idx="10"/>
          </p:nvPr>
        </p:nvSpPr>
        <p:spPr/>
        <p:txBody>
          <a:bodyPr/>
          <a:lstStyle/>
          <a:p>
            <a:fld id="{D1BF7BEE-D0B8-443F-8B55-F494B26ABE2F}" type="datetime1">
              <a:rPr lang="en-US" smtClean="0"/>
              <a:t>2/1/2024</a:t>
            </a:fld>
            <a:endParaRPr lang="en-US"/>
          </a:p>
        </p:txBody>
      </p:sp>
      <p:sp>
        <p:nvSpPr>
          <p:cNvPr id="3" name="Footer Placeholder 2">
            <a:extLst>
              <a:ext uri="{FF2B5EF4-FFF2-40B4-BE49-F238E27FC236}">
                <a16:creationId xmlns:a16="http://schemas.microsoft.com/office/drawing/2014/main" id="{61486A16-6CB4-DF91-4008-1F118D1FF7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20366E-9A44-57DD-7889-FD77B2EBAEE3}"/>
              </a:ext>
            </a:extLst>
          </p:cNvPr>
          <p:cNvSpPr>
            <a:spLocks noGrp="1"/>
          </p:cNvSpPr>
          <p:nvPr>
            <p:ph type="sldNum" sz="quarter" idx="12"/>
          </p:nvPr>
        </p:nvSpPr>
        <p:spPr/>
        <p:txBody>
          <a:bodyPr/>
          <a:lstStyle/>
          <a:p>
            <a:fld id="{271274E7-8EC9-4193-9E8A-FF2E7551F32B}" type="slidenum">
              <a:rPr lang="en-US" smtClean="0"/>
              <a:t>‹#›</a:t>
            </a:fld>
            <a:endParaRPr lang="en-US"/>
          </a:p>
        </p:txBody>
      </p:sp>
    </p:spTree>
    <p:extLst>
      <p:ext uri="{BB962C8B-B14F-4D97-AF65-F5344CB8AC3E}">
        <p14:creationId xmlns:p14="http://schemas.microsoft.com/office/powerpoint/2010/main" val="160254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A04E-D8E7-2C27-3D55-05FD43EF4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1F6654-6A1F-B826-E49C-C448E94D05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552B9B-3BC1-7D15-D2A2-4F2D039B0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61341-1090-E351-00C8-83DFE1153973}"/>
              </a:ext>
            </a:extLst>
          </p:cNvPr>
          <p:cNvSpPr>
            <a:spLocks noGrp="1"/>
          </p:cNvSpPr>
          <p:nvPr>
            <p:ph type="dt" sz="half" idx="10"/>
          </p:nvPr>
        </p:nvSpPr>
        <p:spPr/>
        <p:txBody>
          <a:bodyPr/>
          <a:lstStyle/>
          <a:p>
            <a:fld id="{D7631297-F743-45C5-8389-A9A064444800}" type="datetime1">
              <a:rPr lang="en-US" smtClean="0"/>
              <a:t>2/1/2024</a:t>
            </a:fld>
            <a:endParaRPr lang="en-US"/>
          </a:p>
        </p:txBody>
      </p:sp>
      <p:sp>
        <p:nvSpPr>
          <p:cNvPr id="6" name="Footer Placeholder 5">
            <a:extLst>
              <a:ext uri="{FF2B5EF4-FFF2-40B4-BE49-F238E27FC236}">
                <a16:creationId xmlns:a16="http://schemas.microsoft.com/office/drawing/2014/main" id="{546A5C08-DD77-04D7-4868-C3A6B33D0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08A0BE-C973-56B0-57C7-0DED516F6B55}"/>
              </a:ext>
            </a:extLst>
          </p:cNvPr>
          <p:cNvSpPr>
            <a:spLocks noGrp="1"/>
          </p:cNvSpPr>
          <p:nvPr>
            <p:ph type="sldNum" sz="quarter" idx="12"/>
          </p:nvPr>
        </p:nvSpPr>
        <p:spPr/>
        <p:txBody>
          <a:bodyPr/>
          <a:lstStyle/>
          <a:p>
            <a:fld id="{271274E7-8EC9-4193-9E8A-FF2E7551F32B}" type="slidenum">
              <a:rPr lang="en-US" smtClean="0"/>
              <a:t>‹#›</a:t>
            </a:fld>
            <a:endParaRPr lang="en-US"/>
          </a:p>
        </p:txBody>
      </p:sp>
    </p:spTree>
    <p:extLst>
      <p:ext uri="{BB962C8B-B14F-4D97-AF65-F5344CB8AC3E}">
        <p14:creationId xmlns:p14="http://schemas.microsoft.com/office/powerpoint/2010/main" val="89823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4B4C-F9A4-2586-8486-B213D40B71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2A7108-E99E-3B85-8B8E-DBDD8E976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5B165A-BFF6-7AC5-F961-83B14B6ED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468E8-0B6D-DE87-AFB0-AD8CE39D196F}"/>
              </a:ext>
            </a:extLst>
          </p:cNvPr>
          <p:cNvSpPr>
            <a:spLocks noGrp="1"/>
          </p:cNvSpPr>
          <p:nvPr>
            <p:ph type="dt" sz="half" idx="10"/>
          </p:nvPr>
        </p:nvSpPr>
        <p:spPr/>
        <p:txBody>
          <a:bodyPr/>
          <a:lstStyle/>
          <a:p>
            <a:fld id="{DC870D52-0E6C-475E-ABF1-88C43BAF01B6}" type="datetime1">
              <a:rPr lang="en-US" smtClean="0"/>
              <a:t>2/1/2024</a:t>
            </a:fld>
            <a:endParaRPr lang="en-US"/>
          </a:p>
        </p:txBody>
      </p:sp>
      <p:sp>
        <p:nvSpPr>
          <p:cNvPr id="6" name="Footer Placeholder 5">
            <a:extLst>
              <a:ext uri="{FF2B5EF4-FFF2-40B4-BE49-F238E27FC236}">
                <a16:creationId xmlns:a16="http://schemas.microsoft.com/office/drawing/2014/main" id="{A8F9F0F9-0578-ED19-BBC7-FACCD79FC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A57FB-602E-7646-B30D-4C3949547589}"/>
              </a:ext>
            </a:extLst>
          </p:cNvPr>
          <p:cNvSpPr>
            <a:spLocks noGrp="1"/>
          </p:cNvSpPr>
          <p:nvPr>
            <p:ph type="sldNum" sz="quarter" idx="12"/>
          </p:nvPr>
        </p:nvSpPr>
        <p:spPr/>
        <p:txBody>
          <a:bodyPr/>
          <a:lstStyle/>
          <a:p>
            <a:fld id="{271274E7-8EC9-4193-9E8A-FF2E7551F32B}" type="slidenum">
              <a:rPr lang="en-US" smtClean="0"/>
              <a:t>‹#›</a:t>
            </a:fld>
            <a:endParaRPr lang="en-US"/>
          </a:p>
        </p:txBody>
      </p:sp>
    </p:spTree>
    <p:extLst>
      <p:ext uri="{BB962C8B-B14F-4D97-AF65-F5344CB8AC3E}">
        <p14:creationId xmlns:p14="http://schemas.microsoft.com/office/powerpoint/2010/main" val="3377278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A5DCBD-2EB9-54E3-E8D8-B5BD98799E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346D46-4B9A-3330-BEFD-199EF97B8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20AE1-EE9F-BC29-20ED-A1284EAE84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7B61A0-8B0D-4EF8-92EF-0E3902206FE1}" type="datetime1">
              <a:rPr lang="en-US" smtClean="0"/>
              <a:t>2/1/2024</a:t>
            </a:fld>
            <a:endParaRPr lang="en-US"/>
          </a:p>
        </p:txBody>
      </p:sp>
      <p:sp>
        <p:nvSpPr>
          <p:cNvPr id="5" name="Footer Placeholder 4">
            <a:extLst>
              <a:ext uri="{FF2B5EF4-FFF2-40B4-BE49-F238E27FC236}">
                <a16:creationId xmlns:a16="http://schemas.microsoft.com/office/drawing/2014/main" id="{31276546-611A-8E49-B9DB-47ED7D70BA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9E7A90-3472-07D3-2CBA-5822AC76D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1274E7-8EC9-4193-9E8A-FF2E7551F32B}" type="slidenum">
              <a:rPr lang="en-US" smtClean="0"/>
              <a:t>‹#›</a:t>
            </a:fld>
            <a:endParaRPr lang="en-US"/>
          </a:p>
        </p:txBody>
      </p:sp>
    </p:spTree>
    <p:extLst>
      <p:ext uri="{BB962C8B-B14F-4D97-AF65-F5344CB8AC3E}">
        <p14:creationId xmlns:p14="http://schemas.microsoft.com/office/powerpoint/2010/main" val="400005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88060-1B0C-6EC3-C6FF-5C7A48740F0A}"/>
              </a:ext>
            </a:extLst>
          </p:cNvPr>
          <p:cNvSpPr>
            <a:spLocks noGrp="1"/>
          </p:cNvSpPr>
          <p:nvPr>
            <p:ph type="ctrTitle"/>
          </p:nvPr>
        </p:nvSpPr>
        <p:spPr>
          <a:xfrm>
            <a:off x="1524000" y="0"/>
            <a:ext cx="9144000" cy="2387600"/>
          </a:xfrm>
        </p:spPr>
        <p:txBody>
          <a:bodyPr/>
          <a:lstStyle/>
          <a:p>
            <a:r>
              <a:rPr lang="en-US" dirty="0"/>
              <a:t>Impact of Code-Switching on Large Language Models</a:t>
            </a:r>
          </a:p>
        </p:txBody>
      </p:sp>
      <p:pic>
        <p:nvPicPr>
          <p:cNvPr id="2050" name="Picture 2" descr="The art of code-switching: How Black students adapt to predominantly white  spaces - The State News">
            <a:extLst>
              <a:ext uri="{FF2B5EF4-FFF2-40B4-BE49-F238E27FC236}">
                <a16:creationId xmlns:a16="http://schemas.microsoft.com/office/drawing/2014/main" id="{FBB8C480-8B94-ACC8-DA05-742931874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416" y="3235804"/>
            <a:ext cx="5949193" cy="33464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E4BDABD-5CDE-6033-8E86-65D8F235A14C}"/>
              </a:ext>
            </a:extLst>
          </p:cNvPr>
          <p:cNvSpPr txBox="1"/>
          <p:nvPr/>
        </p:nvSpPr>
        <p:spPr>
          <a:xfrm>
            <a:off x="4380451" y="2387600"/>
            <a:ext cx="3431097" cy="646331"/>
          </a:xfrm>
          <a:prstGeom prst="rect">
            <a:avLst/>
          </a:prstGeom>
          <a:noFill/>
        </p:spPr>
        <p:txBody>
          <a:bodyPr wrap="square" rtlCol="0">
            <a:spAutoFit/>
          </a:bodyPr>
          <a:lstStyle/>
          <a:p>
            <a:pPr algn="ctr"/>
            <a:r>
              <a:rPr lang="en-US" i="1" dirty="0" err="1"/>
              <a:t>Seyed</a:t>
            </a:r>
            <a:r>
              <a:rPr lang="en-US" i="1" dirty="0"/>
              <a:t> Ali Hejazi</a:t>
            </a:r>
          </a:p>
          <a:p>
            <a:pPr algn="ctr"/>
            <a:r>
              <a:rPr lang="en-US" i="1" dirty="0"/>
              <a:t>seyed.ali.hejazi.35@gmail.com</a:t>
            </a:r>
          </a:p>
        </p:txBody>
      </p:sp>
    </p:spTree>
    <p:extLst>
      <p:ext uri="{BB962C8B-B14F-4D97-AF65-F5344CB8AC3E}">
        <p14:creationId xmlns:p14="http://schemas.microsoft.com/office/powerpoint/2010/main" val="283746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488DAD-5B4E-D506-CDE7-FBEF50C5D6FB}"/>
              </a:ext>
            </a:extLst>
          </p:cNvPr>
          <p:cNvSpPr txBox="1"/>
          <p:nvPr/>
        </p:nvSpPr>
        <p:spPr>
          <a:xfrm>
            <a:off x="2272230" y="5305893"/>
            <a:ext cx="7348756" cy="646331"/>
          </a:xfrm>
          <a:prstGeom prst="rect">
            <a:avLst/>
          </a:prstGeom>
          <a:noFill/>
        </p:spPr>
        <p:txBody>
          <a:bodyPr wrap="square" rtlCol="0">
            <a:spAutoFit/>
          </a:bodyPr>
          <a:lstStyle/>
          <a:p>
            <a:pPr algn="ctr"/>
            <a:r>
              <a:rPr lang="en-US" dirty="0"/>
              <a:t>Figure 2. XLM Roberta model fine-tuned on </a:t>
            </a:r>
            <a:r>
              <a:rPr lang="en-US" dirty="0" err="1"/>
              <a:t>SQuAD</a:t>
            </a:r>
            <a:r>
              <a:rPr lang="en-US" dirty="0"/>
              <a:t> 2.0 dataset evaluated on </a:t>
            </a:r>
            <a:r>
              <a:rPr lang="en-US" dirty="0" err="1"/>
              <a:t>XQuAD</a:t>
            </a:r>
            <a:r>
              <a:rPr lang="en-US" dirty="0"/>
              <a:t> dataset</a:t>
            </a:r>
          </a:p>
        </p:txBody>
      </p:sp>
      <p:pic>
        <p:nvPicPr>
          <p:cNvPr id="8" name="Picture 7">
            <a:extLst>
              <a:ext uri="{FF2B5EF4-FFF2-40B4-BE49-F238E27FC236}">
                <a16:creationId xmlns:a16="http://schemas.microsoft.com/office/drawing/2014/main" id="{071AE109-9D4E-1DCE-C708-4FD4A6B7E503}"/>
              </a:ext>
            </a:extLst>
          </p:cNvPr>
          <p:cNvPicPr>
            <a:picLocks noChangeAspect="1"/>
          </p:cNvPicPr>
          <p:nvPr/>
        </p:nvPicPr>
        <p:blipFill>
          <a:blip r:embed="rId2"/>
          <a:stretch>
            <a:fillRect/>
          </a:stretch>
        </p:blipFill>
        <p:spPr>
          <a:xfrm>
            <a:off x="526576" y="1552107"/>
            <a:ext cx="5569424" cy="3201048"/>
          </a:xfrm>
          <a:prstGeom prst="rect">
            <a:avLst/>
          </a:prstGeom>
        </p:spPr>
      </p:pic>
      <p:sp>
        <p:nvSpPr>
          <p:cNvPr id="3" name="Slide Number Placeholder 2">
            <a:extLst>
              <a:ext uri="{FF2B5EF4-FFF2-40B4-BE49-F238E27FC236}">
                <a16:creationId xmlns:a16="http://schemas.microsoft.com/office/drawing/2014/main" id="{F8A7F153-08D5-7D81-0CA8-63B44CC42479}"/>
              </a:ext>
            </a:extLst>
          </p:cNvPr>
          <p:cNvSpPr>
            <a:spLocks noGrp="1"/>
          </p:cNvSpPr>
          <p:nvPr>
            <p:ph type="sldNum" sz="quarter" idx="12"/>
          </p:nvPr>
        </p:nvSpPr>
        <p:spPr/>
        <p:txBody>
          <a:bodyPr/>
          <a:lstStyle/>
          <a:p>
            <a:r>
              <a:rPr lang="en-US" sz="1600" dirty="0"/>
              <a:t>9</a:t>
            </a:r>
          </a:p>
        </p:txBody>
      </p:sp>
      <p:pic>
        <p:nvPicPr>
          <p:cNvPr id="4" name="Picture 3">
            <a:extLst>
              <a:ext uri="{FF2B5EF4-FFF2-40B4-BE49-F238E27FC236}">
                <a16:creationId xmlns:a16="http://schemas.microsoft.com/office/drawing/2014/main" id="{2850845E-556B-184D-265A-4FE68E9FFEBC}"/>
              </a:ext>
            </a:extLst>
          </p:cNvPr>
          <p:cNvPicPr>
            <a:picLocks noChangeAspect="1"/>
          </p:cNvPicPr>
          <p:nvPr/>
        </p:nvPicPr>
        <p:blipFill>
          <a:blip r:embed="rId3"/>
          <a:stretch>
            <a:fillRect/>
          </a:stretch>
        </p:blipFill>
        <p:spPr>
          <a:xfrm>
            <a:off x="6161637" y="1552107"/>
            <a:ext cx="5767360" cy="3324594"/>
          </a:xfrm>
          <a:prstGeom prst="rect">
            <a:avLst/>
          </a:prstGeom>
        </p:spPr>
      </p:pic>
    </p:spTree>
    <p:extLst>
      <p:ext uri="{BB962C8B-B14F-4D97-AF65-F5344CB8AC3E}">
        <p14:creationId xmlns:p14="http://schemas.microsoft.com/office/powerpoint/2010/main" val="286518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9A0643-5347-1958-23B4-FC4896293ACE}"/>
              </a:ext>
            </a:extLst>
          </p:cNvPr>
          <p:cNvPicPr>
            <a:picLocks noChangeAspect="1"/>
          </p:cNvPicPr>
          <p:nvPr/>
        </p:nvPicPr>
        <p:blipFill>
          <a:blip r:embed="rId2"/>
          <a:stretch>
            <a:fillRect/>
          </a:stretch>
        </p:blipFill>
        <p:spPr>
          <a:xfrm>
            <a:off x="0" y="1231777"/>
            <a:ext cx="5890645" cy="3386208"/>
          </a:xfrm>
          <a:prstGeom prst="rect">
            <a:avLst/>
          </a:prstGeom>
        </p:spPr>
      </p:pic>
      <p:sp>
        <p:nvSpPr>
          <p:cNvPr id="6" name="TextBox 5">
            <a:extLst>
              <a:ext uri="{FF2B5EF4-FFF2-40B4-BE49-F238E27FC236}">
                <a16:creationId xmlns:a16="http://schemas.microsoft.com/office/drawing/2014/main" id="{C641B93B-2AEB-F655-16D5-994730E383FD}"/>
              </a:ext>
            </a:extLst>
          </p:cNvPr>
          <p:cNvSpPr txBox="1"/>
          <p:nvPr/>
        </p:nvSpPr>
        <p:spPr>
          <a:xfrm>
            <a:off x="2063771" y="5051869"/>
            <a:ext cx="8271544" cy="369332"/>
          </a:xfrm>
          <a:prstGeom prst="rect">
            <a:avLst/>
          </a:prstGeom>
          <a:noFill/>
        </p:spPr>
        <p:txBody>
          <a:bodyPr wrap="square" rtlCol="0">
            <a:spAutoFit/>
          </a:bodyPr>
          <a:lstStyle/>
          <a:p>
            <a:pPr algn="ctr"/>
            <a:r>
              <a:rPr lang="en-US" dirty="0"/>
              <a:t>Figure 3. GPT 3.5 Turbo 1-shot evaluated on </a:t>
            </a:r>
            <a:r>
              <a:rPr lang="en-US" dirty="0" err="1"/>
              <a:t>XQuAD</a:t>
            </a:r>
            <a:r>
              <a:rPr lang="en-US" dirty="0"/>
              <a:t> dataset</a:t>
            </a:r>
          </a:p>
        </p:txBody>
      </p:sp>
      <p:sp>
        <p:nvSpPr>
          <p:cNvPr id="3" name="Slide Number Placeholder 2">
            <a:extLst>
              <a:ext uri="{FF2B5EF4-FFF2-40B4-BE49-F238E27FC236}">
                <a16:creationId xmlns:a16="http://schemas.microsoft.com/office/drawing/2014/main" id="{06D9E0B9-1A3F-5A77-7A30-D275288408A6}"/>
              </a:ext>
            </a:extLst>
          </p:cNvPr>
          <p:cNvSpPr>
            <a:spLocks noGrp="1"/>
          </p:cNvSpPr>
          <p:nvPr>
            <p:ph type="sldNum" sz="quarter" idx="12"/>
          </p:nvPr>
        </p:nvSpPr>
        <p:spPr/>
        <p:txBody>
          <a:bodyPr/>
          <a:lstStyle/>
          <a:p>
            <a:r>
              <a:rPr lang="en-US" sz="1600" dirty="0"/>
              <a:t>10</a:t>
            </a:r>
          </a:p>
        </p:txBody>
      </p:sp>
      <p:pic>
        <p:nvPicPr>
          <p:cNvPr id="4" name="Picture 3">
            <a:extLst>
              <a:ext uri="{FF2B5EF4-FFF2-40B4-BE49-F238E27FC236}">
                <a16:creationId xmlns:a16="http://schemas.microsoft.com/office/drawing/2014/main" id="{8D771BDA-E886-3692-8D98-8011312B210F}"/>
              </a:ext>
            </a:extLst>
          </p:cNvPr>
          <p:cNvPicPr>
            <a:picLocks noChangeAspect="1"/>
          </p:cNvPicPr>
          <p:nvPr/>
        </p:nvPicPr>
        <p:blipFill>
          <a:blip r:embed="rId3"/>
          <a:stretch>
            <a:fillRect/>
          </a:stretch>
        </p:blipFill>
        <p:spPr>
          <a:xfrm>
            <a:off x="5798731" y="1231777"/>
            <a:ext cx="6162242" cy="3518140"/>
          </a:xfrm>
          <a:prstGeom prst="rect">
            <a:avLst/>
          </a:prstGeom>
        </p:spPr>
      </p:pic>
    </p:spTree>
    <p:extLst>
      <p:ext uri="{BB962C8B-B14F-4D97-AF65-F5344CB8AC3E}">
        <p14:creationId xmlns:p14="http://schemas.microsoft.com/office/powerpoint/2010/main" val="4279791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2925-E4D8-866D-2109-4CDAE5FCC14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0A9C3E6-A5DE-C27A-EDDE-E03D4E85C7BD}"/>
              </a:ext>
            </a:extLst>
          </p:cNvPr>
          <p:cNvSpPr>
            <a:spLocks noGrp="1"/>
          </p:cNvSpPr>
          <p:nvPr>
            <p:ph idx="1"/>
          </p:nvPr>
        </p:nvSpPr>
        <p:spPr/>
        <p:txBody>
          <a:bodyPr>
            <a:normAutofit fontScale="77500" lnSpcReduction="20000"/>
          </a:bodyPr>
          <a:lstStyle/>
          <a:p>
            <a:r>
              <a:rPr lang="en-US" dirty="0">
                <a:effectLst/>
              </a:rPr>
              <a:t>[1]	Alexey </a:t>
            </a:r>
            <a:r>
              <a:rPr lang="en-US" dirty="0" err="1">
                <a:effectLst/>
              </a:rPr>
              <a:t>Birshert</a:t>
            </a:r>
            <a:r>
              <a:rPr lang="en-US" dirty="0">
                <a:effectLst/>
              </a:rPr>
              <a:t> and Ekaterina </a:t>
            </a:r>
            <a:r>
              <a:rPr lang="en-US" dirty="0" err="1">
                <a:effectLst/>
              </a:rPr>
              <a:t>Artemova</a:t>
            </a:r>
            <a:r>
              <a:rPr lang="en-US" dirty="0">
                <a:effectLst/>
              </a:rPr>
              <a:t>. 2022. Call Larisa Ivanovna: Code-Switching Fools Multilingual NLU Models. In </a:t>
            </a:r>
            <a:r>
              <a:rPr lang="en-US" dirty="0" err="1">
                <a:effectLst/>
              </a:rPr>
              <a:t>Evgeny</a:t>
            </a:r>
            <a:r>
              <a:rPr lang="en-US" dirty="0">
                <a:effectLst/>
              </a:rPr>
              <a:t> </a:t>
            </a:r>
            <a:r>
              <a:rPr lang="en-US" dirty="0" err="1">
                <a:effectLst/>
              </a:rPr>
              <a:t>Burnaev</a:t>
            </a:r>
            <a:r>
              <a:rPr lang="en-US" dirty="0">
                <a:effectLst/>
              </a:rPr>
              <a:t>, Dmitry I. Ignatov, Sergei Ivanov, Michael </a:t>
            </a:r>
            <a:r>
              <a:rPr lang="en-US" dirty="0" err="1">
                <a:effectLst/>
              </a:rPr>
              <a:t>Khachay</a:t>
            </a:r>
            <a:r>
              <a:rPr lang="en-US" dirty="0">
                <a:effectLst/>
              </a:rPr>
              <a:t>, </a:t>
            </a:r>
            <a:r>
              <a:rPr lang="en-US" dirty="0" err="1">
                <a:effectLst/>
              </a:rPr>
              <a:t>Olessia</a:t>
            </a:r>
            <a:r>
              <a:rPr lang="en-US" dirty="0">
                <a:effectLst/>
              </a:rPr>
              <a:t> </a:t>
            </a:r>
            <a:r>
              <a:rPr lang="en-US" dirty="0" err="1">
                <a:effectLst/>
              </a:rPr>
              <a:t>Koltsova</a:t>
            </a:r>
            <a:r>
              <a:rPr lang="en-US" dirty="0">
                <a:effectLst/>
              </a:rPr>
              <a:t>, Andrei Kutuzov, Sergei O. Kuznetsov, Natalia </a:t>
            </a:r>
            <a:r>
              <a:rPr lang="en-US" dirty="0" err="1">
                <a:effectLst/>
              </a:rPr>
              <a:t>Loukachevitch</a:t>
            </a:r>
            <a:r>
              <a:rPr lang="en-US" dirty="0">
                <a:effectLst/>
              </a:rPr>
              <a:t>, Amedeo Napoli, Alexander </a:t>
            </a:r>
            <a:r>
              <a:rPr lang="en-US" dirty="0" err="1">
                <a:effectLst/>
              </a:rPr>
              <a:t>Panchenko</a:t>
            </a:r>
            <a:r>
              <a:rPr lang="en-US" dirty="0">
                <a:effectLst/>
              </a:rPr>
              <a:t>, </a:t>
            </a:r>
            <a:r>
              <a:rPr lang="en-US" dirty="0" err="1">
                <a:effectLst/>
              </a:rPr>
              <a:t>Panos</a:t>
            </a:r>
            <a:r>
              <a:rPr lang="en-US" dirty="0">
                <a:effectLst/>
              </a:rPr>
              <a:t> M. </a:t>
            </a:r>
            <a:r>
              <a:rPr lang="en-US" dirty="0" err="1">
                <a:effectLst/>
              </a:rPr>
              <a:t>Pardalos</a:t>
            </a:r>
            <a:r>
              <a:rPr lang="en-US" dirty="0">
                <a:effectLst/>
              </a:rPr>
              <a:t>, </a:t>
            </a:r>
            <a:r>
              <a:rPr lang="en-US" dirty="0" err="1">
                <a:effectLst/>
              </a:rPr>
              <a:t>Jari</a:t>
            </a:r>
            <a:r>
              <a:rPr lang="en-US" dirty="0">
                <a:effectLst/>
              </a:rPr>
              <a:t> </a:t>
            </a:r>
            <a:r>
              <a:rPr lang="en-US" dirty="0" err="1">
                <a:effectLst/>
              </a:rPr>
              <a:t>Saramäki</a:t>
            </a:r>
            <a:r>
              <a:rPr lang="en-US" dirty="0">
                <a:effectLst/>
              </a:rPr>
              <a:t>, Andrey V. Savchenko, Evgenii </a:t>
            </a:r>
            <a:r>
              <a:rPr lang="en-US" dirty="0" err="1">
                <a:effectLst/>
              </a:rPr>
              <a:t>Tsymbalov</a:t>
            </a:r>
            <a:r>
              <a:rPr lang="en-US" dirty="0">
                <a:effectLst/>
              </a:rPr>
              <a:t>, and Elena </a:t>
            </a:r>
            <a:r>
              <a:rPr lang="en-US" dirty="0" err="1">
                <a:effectLst/>
              </a:rPr>
              <a:t>Tutubalina</a:t>
            </a:r>
            <a:r>
              <a:rPr lang="en-US" dirty="0">
                <a:effectLst/>
              </a:rPr>
              <a:t>, editors, </a:t>
            </a:r>
            <a:r>
              <a:rPr lang="en-US" i="1" dirty="0">
                <a:effectLst/>
              </a:rPr>
              <a:t>Recent Trends in Analysis of Images, Social Networks and Texts</a:t>
            </a:r>
            <a:r>
              <a:rPr lang="en-US" dirty="0">
                <a:effectLst/>
              </a:rPr>
              <a:t>, pages 3–16, Cham. Springer International Publishing.</a:t>
            </a:r>
          </a:p>
          <a:p>
            <a:r>
              <a:rPr lang="en-US" dirty="0">
                <a:effectLst/>
              </a:rPr>
              <a:t>[2]	Mikel </a:t>
            </a:r>
            <a:r>
              <a:rPr lang="en-US" dirty="0" err="1">
                <a:effectLst/>
              </a:rPr>
              <a:t>Artetxe</a:t>
            </a:r>
            <a:r>
              <a:rPr lang="en-US" dirty="0">
                <a:effectLst/>
              </a:rPr>
              <a:t>, Sebastian Ruder, and Dani </a:t>
            </a:r>
            <a:r>
              <a:rPr lang="en-US" dirty="0" err="1">
                <a:effectLst/>
              </a:rPr>
              <a:t>Yogatama</a:t>
            </a:r>
            <a:r>
              <a:rPr lang="en-US" dirty="0">
                <a:effectLst/>
              </a:rPr>
              <a:t>. 2020. On the Cross-lingual Transferability of Monolingual Representations. In Dan </a:t>
            </a:r>
            <a:r>
              <a:rPr lang="en-US" dirty="0" err="1">
                <a:effectLst/>
              </a:rPr>
              <a:t>Jurafsky</a:t>
            </a:r>
            <a:r>
              <a:rPr lang="en-US" dirty="0">
                <a:effectLst/>
              </a:rPr>
              <a:t>, Joyce Chai, Natalie Schluter, and Joel Tetreault, editors, </a:t>
            </a:r>
            <a:r>
              <a:rPr lang="en-US" i="1" dirty="0">
                <a:effectLst/>
              </a:rPr>
              <a:t>Proceedings of the 58th Annual Meeting of the Association for Computational Linguistics</a:t>
            </a:r>
            <a:r>
              <a:rPr lang="en-US" dirty="0">
                <a:effectLst/>
              </a:rPr>
              <a:t>, pages 4623–4637, Online. Association for Computational Linguistics.</a:t>
            </a:r>
          </a:p>
          <a:p>
            <a:r>
              <a:rPr lang="en-US" dirty="0">
                <a:effectLst/>
              </a:rPr>
              <a:t>[3]	Deepak Gupta, Asif </a:t>
            </a:r>
            <a:r>
              <a:rPr lang="en-US" dirty="0" err="1">
                <a:effectLst/>
              </a:rPr>
              <a:t>Ekbal</a:t>
            </a:r>
            <a:r>
              <a:rPr lang="en-US" dirty="0">
                <a:effectLst/>
              </a:rPr>
              <a:t>, and </a:t>
            </a:r>
            <a:r>
              <a:rPr lang="en-US" dirty="0" err="1">
                <a:effectLst/>
              </a:rPr>
              <a:t>Pushpak</a:t>
            </a:r>
            <a:r>
              <a:rPr lang="en-US" dirty="0">
                <a:effectLst/>
              </a:rPr>
              <a:t> Bhattacharyya. 2020. A Semi-supervised Approach to Generate the Code-Mixed Text using Pre-trained Encoder and Transfer Learning. In Trevor Cohn, Yulan He, and Yang Liu, editors, </a:t>
            </a:r>
            <a:r>
              <a:rPr lang="en-US" i="1" dirty="0">
                <a:effectLst/>
              </a:rPr>
              <a:t>Findings of the Association for Computational Linguistics: EMNLP 2020</a:t>
            </a:r>
            <a:r>
              <a:rPr lang="en-US" dirty="0">
                <a:effectLst/>
              </a:rPr>
              <a:t>, pages 2267–2280, Online. Association for Computational Linguistics.</a:t>
            </a:r>
          </a:p>
          <a:p>
            <a:endParaRPr lang="en-US" dirty="0"/>
          </a:p>
        </p:txBody>
      </p:sp>
      <p:sp>
        <p:nvSpPr>
          <p:cNvPr id="4" name="Slide Number Placeholder 3">
            <a:extLst>
              <a:ext uri="{FF2B5EF4-FFF2-40B4-BE49-F238E27FC236}">
                <a16:creationId xmlns:a16="http://schemas.microsoft.com/office/drawing/2014/main" id="{0364A716-19E2-C0D2-C496-1D0650853D91}"/>
              </a:ext>
            </a:extLst>
          </p:cNvPr>
          <p:cNvSpPr>
            <a:spLocks noGrp="1"/>
          </p:cNvSpPr>
          <p:nvPr>
            <p:ph type="sldNum" sz="quarter" idx="12"/>
          </p:nvPr>
        </p:nvSpPr>
        <p:spPr/>
        <p:txBody>
          <a:bodyPr/>
          <a:lstStyle/>
          <a:p>
            <a:r>
              <a:rPr lang="en-US" sz="1600" dirty="0"/>
              <a:t>11</a:t>
            </a:r>
          </a:p>
        </p:txBody>
      </p:sp>
    </p:spTree>
    <p:extLst>
      <p:ext uri="{BB962C8B-B14F-4D97-AF65-F5344CB8AC3E}">
        <p14:creationId xmlns:p14="http://schemas.microsoft.com/office/powerpoint/2010/main" val="289517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BDDB-21CC-0F58-E7E9-A16C5B12CDE7}"/>
              </a:ext>
            </a:extLst>
          </p:cNvPr>
          <p:cNvSpPr>
            <a:spLocks noGrp="1"/>
          </p:cNvSpPr>
          <p:nvPr>
            <p:ph type="title"/>
          </p:nvPr>
        </p:nvSpPr>
        <p:spPr/>
        <p:txBody>
          <a:bodyPr/>
          <a:lstStyle/>
          <a:p>
            <a:pPr algn="r" rtl="1"/>
            <a:r>
              <a:rPr lang="en-US" dirty="0"/>
              <a:t>Related Work</a:t>
            </a:r>
          </a:p>
        </p:txBody>
      </p:sp>
      <p:sp>
        <p:nvSpPr>
          <p:cNvPr id="4" name="Slide Number Placeholder 3">
            <a:extLst>
              <a:ext uri="{FF2B5EF4-FFF2-40B4-BE49-F238E27FC236}">
                <a16:creationId xmlns:a16="http://schemas.microsoft.com/office/drawing/2014/main" id="{995D677B-C392-5A96-9622-7D45E93E1C79}"/>
              </a:ext>
            </a:extLst>
          </p:cNvPr>
          <p:cNvSpPr>
            <a:spLocks noGrp="1"/>
          </p:cNvSpPr>
          <p:nvPr>
            <p:ph type="sldNum" sz="quarter" idx="12"/>
          </p:nvPr>
        </p:nvSpPr>
        <p:spPr>
          <a:xfrm>
            <a:off x="8610600" y="6347961"/>
            <a:ext cx="2743200" cy="365125"/>
          </a:xfrm>
        </p:spPr>
        <p:txBody>
          <a:bodyPr/>
          <a:lstStyle/>
          <a:p>
            <a:r>
              <a:rPr lang="en-US" sz="1600" dirty="0"/>
              <a:t>1</a:t>
            </a:r>
          </a:p>
        </p:txBody>
      </p:sp>
      <p:sp>
        <p:nvSpPr>
          <p:cNvPr id="6" name="TextBox 5">
            <a:extLst>
              <a:ext uri="{FF2B5EF4-FFF2-40B4-BE49-F238E27FC236}">
                <a16:creationId xmlns:a16="http://schemas.microsoft.com/office/drawing/2014/main" id="{EEEDCCA1-BFAF-E918-8EB7-702F39CA3EC8}"/>
              </a:ext>
            </a:extLst>
          </p:cNvPr>
          <p:cNvSpPr txBox="1"/>
          <p:nvPr/>
        </p:nvSpPr>
        <p:spPr>
          <a:xfrm>
            <a:off x="8610600" y="5800248"/>
            <a:ext cx="3120705" cy="738664"/>
          </a:xfrm>
          <a:prstGeom prst="rect">
            <a:avLst/>
          </a:prstGeom>
          <a:noFill/>
        </p:spPr>
        <p:txBody>
          <a:bodyPr wrap="square" rtlCol="0">
            <a:spAutoFit/>
          </a:bodyPr>
          <a:lstStyle/>
          <a:p>
            <a:r>
              <a:rPr lang="en-US" sz="1400" i="1" dirty="0"/>
              <a:t>Call Larisa Ivanovna: Code-Switching Fools Multilingual NLU Models (</a:t>
            </a:r>
            <a:r>
              <a:rPr lang="en-US" sz="1400" i="1" dirty="0" err="1"/>
              <a:t>Birshert</a:t>
            </a:r>
            <a:r>
              <a:rPr lang="en-US" sz="1400" i="1" dirty="0"/>
              <a:t> and </a:t>
            </a:r>
            <a:r>
              <a:rPr lang="en-US" sz="1400" i="1" dirty="0" err="1"/>
              <a:t>Artemova</a:t>
            </a:r>
            <a:r>
              <a:rPr lang="en-US" sz="1400" i="1" dirty="0"/>
              <a:t>, 2022)</a:t>
            </a:r>
          </a:p>
        </p:txBody>
      </p:sp>
      <p:pic>
        <p:nvPicPr>
          <p:cNvPr id="10" name="Picture 9">
            <a:extLst>
              <a:ext uri="{FF2B5EF4-FFF2-40B4-BE49-F238E27FC236}">
                <a16:creationId xmlns:a16="http://schemas.microsoft.com/office/drawing/2014/main" id="{C72DD2DC-33B1-D59B-3993-33B1D62D19FD}"/>
              </a:ext>
            </a:extLst>
          </p:cNvPr>
          <p:cNvPicPr>
            <a:picLocks noChangeAspect="1"/>
          </p:cNvPicPr>
          <p:nvPr/>
        </p:nvPicPr>
        <p:blipFill>
          <a:blip r:embed="rId2"/>
          <a:stretch>
            <a:fillRect/>
          </a:stretch>
        </p:blipFill>
        <p:spPr>
          <a:xfrm>
            <a:off x="536895" y="702813"/>
            <a:ext cx="7762976" cy="5609087"/>
          </a:xfrm>
          <a:prstGeom prst="rect">
            <a:avLst/>
          </a:prstGeom>
        </p:spPr>
      </p:pic>
    </p:spTree>
    <p:extLst>
      <p:ext uri="{BB962C8B-B14F-4D97-AF65-F5344CB8AC3E}">
        <p14:creationId xmlns:p14="http://schemas.microsoft.com/office/powerpoint/2010/main" val="23594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0317-31B6-E304-FB6B-7D493ECA38C0}"/>
              </a:ext>
            </a:extLst>
          </p:cNvPr>
          <p:cNvSpPr>
            <a:spLocks noGrp="1"/>
          </p:cNvSpPr>
          <p:nvPr>
            <p:ph type="title"/>
          </p:nvPr>
        </p:nvSpPr>
        <p:spPr>
          <a:xfrm>
            <a:off x="838200" y="205734"/>
            <a:ext cx="10515600" cy="1325563"/>
          </a:xfrm>
        </p:spPr>
        <p:txBody>
          <a:bodyPr/>
          <a:lstStyle/>
          <a:p>
            <a:r>
              <a:rPr lang="en-US" dirty="0" err="1"/>
              <a:t>XQuAD</a:t>
            </a:r>
            <a:r>
              <a:rPr lang="en-US" dirty="0"/>
              <a:t> </a:t>
            </a:r>
          </a:p>
        </p:txBody>
      </p:sp>
      <p:sp>
        <p:nvSpPr>
          <p:cNvPr id="3" name="Content Placeholder 2">
            <a:extLst>
              <a:ext uri="{FF2B5EF4-FFF2-40B4-BE49-F238E27FC236}">
                <a16:creationId xmlns:a16="http://schemas.microsoft.com/office/drawing/2014/main" id="{D2D4727E-3F57-EE30-11CF-655721CFCE66}"/>
              </a:ext>
            </a:extLst>
          </p:cNvPr>
          <p:cNvSpPr>
            <a:spLocks noGrp="1"/>
          </p:cNvSpPr>
          <p:nvPr>
            <p:ph idx="1"/>
          </p:nvPr>
        </p:nvSpPr>
        <p:spPr>
          <a:xfrm>
            <a:off x="838200" y="1330675"/>
            <a:ext cx="10515600" cy="4351338"/>
          </a:xfrm>
        </p:spPr>
        <p:txBody>
          <a:bodyPr>
            <a:normAutofit/>
          </a:bodyPr>
          <a:lstStyle/>
          <a:p>
            <a:r>
              <a:rPr lang="en-US" dirty="0"/>
              <a:t>Derived from </a:t>
            </a:r>
            <a:r>
              <a:rPr lang="en-US" dirty="0" err="1"/>
              <a:t>SQuAD</a:t>
            </a:r>
            <a:r>
              <a:rPr lang="en-US" dirty="0"/>
              <a:t> 1.1</a:t>
            </a:r>
          </a:p>
          <a:p>
            <a:r>
              <a:rPr lang="en-US" dirty="0"/>
              <a:t>Translated to 11 languages with professional human translators</a:t>
            </a:r>
          </a:p>
          <a:p>
            <a:r>
              <a:rPr lang="en-US" dirty="0"/>
              <a:t>Languages</a:t>
            </a:r>
          </a:p>
          <a:p>
            <a:pPr marL="0" indent="0">
              <a:buNone/>
            </a:pPr>
            <a:r>
              <a:rPr lang="en-US" dirty="0"/>
              <a:t>1. Hindi: hi	                                        2.Arabic: </a:t>
            </a:r>
            <a:r>
              <a:rPr lang="en-US" dirty="0" err="1"/>
              <a:t>ar</a:t>
            </a:r>
            <a:r>
              <a:rPr lang="en-US" dirty="0"/>
              <a:t>    	                        </a:t>
            </a:r>
            <a:r>
              <a:rPr lang="en-US" dirty="0">
                <a:solidFill>
                  <a:srgbClr val="92D050"/>
                </a:solidFill>
              </a:rPr>
              <a:t>3.german: de</a:t>
            </a:r>
            <a:r>
              <a:rPr lang="en-US" dirty="0"/>
              <a:t>	                             4.English: </a:t>
            </a:r>
            <a:r>
              <a:rPr lang="en-US" dirty="0" err="1"/>
              <a:t>en</a:t>
            </a:r>
            <a:r>
              <a:rPr lang="en-US" dirty="0"/>
              <a:t>	                                                         </a:t>
            </a:r>
            <a:r>
              <a:rPr lang="en-US" dirty="0">
                <a:solidFill>
                  <a:srgbClr val="92D050"/>
                </a:solidFill>
              </a:rPr>
              <a:t>5. </a:t>
            </a:r>
            <a:r>
              <a:rPr lang="en-US" dirty="0" err="1">
                <a:solidFill>
                  <a:srgbClr val="92D050"/>
                </a:solidFill>
              </a:rPr>
              <a:t>espanish</a:t>
            </a:r>
            <a:r>
              <a:rPr lang="en-US" dirty="0">
                <a:solidFill>
                  <a:srgbClr val="92D050"/>
                </a:solidFill>
              </a:rPr>
              <a:t>: es                              </a:t>
            </a:r>
            <a:r>
              <a:rPr lang="en-US" dirty="0"/>
              <a:t>	      </a:t>
            </a:r>
            <a:r>
              <a:rPr lang="en-US" dirty="0">
                <a:solidFill>
                  <a:srgbClr val="92D050"/>
                </a:solidFill>
              </a:rPr>
              <a:t>6.Romanian: </a:t>
            </a:r>
            <a:r>
              <a:rPr lang="en-US" dirty="0" err="1">
                <a:solidFill>
                  <a:srgbClr val="92D050"/>
                </a:solidFill>
              </a:rPr>
              <a:t>ro</a:t>
            </a:r>
            <a:r>
              <a:rPr lang="en-US" dirty="0"/>
              <a:t>	                       </a:t>
            </a:r>
            <a:r>
              <a:rPr lang="en-US" dirty="0">
                <a:solidFill>
                  <a:srgbClr val="92D050"/>
                </a:solidFill>
              </a:rPr>
              <a:t>7.Russian:ru                                         </a:t>
            </a:r>
            <a:r>
              <a:rPr lang="en-US" dirty="0"/>
              <a:t>8.thai:  </a:t>
            </a:r>
            <a:r>
              <a:rPr lang="en-US" dirty="0" err="1"/>
              <a:t>th</a:t>
            </a:r>
            <a:r>
              <a:rPr lang="en-US" dirty="0"/>
              <a:t>	                     </a:t>
            </a:r>
            <a:r>
              <a:rPr lang="en-US" dirty="0">
                <a:solidFill>
                  <a:srgbClr val="92D050"/>
                </a:solidFill>
              </a:rPr>
              <a:t>9.Turkish: tr                                         </a:t>
            </a:r>
            <a:r>
              <a:rPr lang="en-US" dirty="0"/>
              <a:t>10.Vietnamese: vi	                                  </a:t>
            </a:r>
            <a:r>
              <a:rPr lang="en-US" dirty="0">
                <a:solidFill>
                  <a:srgbClr val="92D050"/>
                </a:solidFill>
              </a:rPr>
              <a:t>11.Chinese: </a:t>
            </a:r>
            <a:r>
              <a:rPr lang="en-US" dirty="0" err="1">
                <a:solidFill>
                  <a:srgbClr val="92D050"/>
                </a:solidFill>
              </a:rPr>
              <a:t>zh</a:t>
            </a:r>
            <a:r>
              <a:rPr lang="en-US" dirty="0">
                <a:solidFill>
                  <a:srgbClr val="92D050"/>
                </a:solidFill>
              </a:rPr>
              <a:t>	                            12.Greek : </a:t>
            </a:r>
            <a:r>
              <a:rPr lang="en-US" dirty="0" err="1">
                <a:solidFill>
                  <a:srgbClr val="92D050"/>
                </a:solidFill>
              </a:rPr>
              <a:t>el</a:t>
            </a:r>
            <a:endParaRPr lang="en-US" dirty="0">
              <a:solidFill>
                <a:srgbClr val="92D050"/>
              </a:solidFill>
            </a:endParaRPr>
          </a:p>
          <a:p>
            <a:endParaRPr lang="en-US" dirty="0"/>
          </a:p>
        </p:txBody>
      </p:sp>
      <p:sp>
        <p:nvSpPr>
          <p:cNvPr id="5" name="Slide Number Placeholder 4">
            <a:extLst>
              <a:ext uri="{FF2B5EF4-FFF2-40B4-BE49-F238E27FC236}">
                <a16:creationId xmlns:a16="http://schemas.microsoft.com/office/drawing/2014/main" id="{9731CCC3-DD6F-AECC-B33B-55EBB0A1960E}"/>
              </a:ext>
            </a:extLst>
          </p:cNvPr>
          <p:cNvSpPr>
            <a:spLocks noGrp="1"/>
          </p:cNvSpPr>
          <p:nvPr>
            <p:ph type="sldNum" sz="quarter" idx="12"/>
          </p:nvPr>
        </p:nvSpPr>
        <p:spPr/>
        <p:txBody>
          <a:bodyPr/>
          <a:lstStyle/>
          <a:p>
            <a:r>
              <a:rPr lang="en-US" sz="1600" dirty="0"/>
              <a:t>2</a:t>
            </a:r>
          </a:p>
        </p:txBody>
      </p:sp>
      <p:sp>
        <p:nvSpPr>
          <p:cNvPr id="4" name="TextBox 3">
            <a:extLst>
              <a:ext uri="{FF2B5EF4-FFF2-40B4-BE49-F238E27FC236}">
                <a16:creationId xmlns:a16="http://schemas.microsoft.com/office/drawing/2014/main" id="{91811ED7-A03F-8942-1BA1-A50CE6DFE85B}"/>
              </a:ext>
            </a:extLst>
          </p:cNvPr>
          <p:cNvSpPr txBox="1"/>
          <p:nvPr/>
        </p:nvSpPr>
        <p:spPr>
          <a:xfrm>
            <a:off x="7432646" y="5961831"/>
            <a:ext cx="4114101" cy="480131"/>
          </a:xfrm>
          <a:prstGeom prst="rect">
            <a:avLst/>
          </a:prstGeom>
          <a:noFill/>
        </p:spPr>
        <p:txBody>
          <a:bodyPr vert="horz" wrap="square" lIns="91440" tIns="45720" rIns="91440" bIns="45720" rtlCol="0" anchor="ctr">
            <a:spAutoFit/>
          </a:bodyPr>
          <a:lstStyle>
            <a:lvl1pPr>
              <a:lnSpc>
                <a:spcPct val="90000"/>
              </a:lnSpc>
              <a:spcBef>
                <a:spcPct val="0"/>
              </a:spcBef>
              <a:buNone/>
              <a:defRPr sz="1400" i="1"/>
            </a:lvl1pPr>
          </a:lstStyle>
          <a:p>
            <a:r>
              <a:rPr lang="en-US" dirty="0"/>
              <a:t>On the Cross-lingual Transferability of Monolingual Representations(</a:t>
            </a:r>
            <a:r>
              <a:rPr lang="en-US" dirty="0" err="1"/>
              <a:t>Artetxe</a:t>
            </a:r>
            <a:r>
              <a:rPr lang="en-US" dirty="0"/>
              <a:t> et al., 2020)</a:t>
            </a:r>
          </a:p>
        </p:txBody>
      </p:sp>
    </p:spTree>
    <p:extLst>
      <p:ext uri="{BB962C8B-B14F-4D97-AF65-F5344CB8AC3E}">
        <p14:creationId xmlns:p14="http://schemas.microsoft.com/office/powerpoint/2010/main" val="228195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6A1D19-FCE9-9B7F-B359-CDAC58DC8DDE}"/>
              </a:ext>
            </a:extLst>
          </p:cNvPr>
          <p:cNvSpPr>
            <a:spLocks noGrp="1"/>
          </p:cNvSpPr>
          <p:nvPr>
            <p:ph idx="1"/>
          </p:nvPr>
        </p:nvSpPr>
        <p:spPr>
          <a:xfrm>
            <a:off x="209026" y="584053"/>
            <a:ext cx="5822658" cy="5934193"/>
          </a:xfrm>
        </p:spPr>
        <p:txBody>
          <a:bodyPr>
            <a:normAutofit fontScale="47500" lnSpcReduction="20000"/>
          </a:bodyPr>
          <a:lstStyle/>
          <a:p>
            <a:pPr marL="0" indent="0">
              <a:buNone/>
            </a:pPr>
            <a:r>
              <a:rPr lang="en-US" dirty="0"/>
              <a:t>Context = </a:t>
            </a:r>
            <a:r>
              <a:rPr lang="en-US" b="0" dirty="0">
                <a:solidFill>
                  <a:srgbClr val="6A8759"/>
                </a:solidFill>
                <a:effectLst/>
                <a:latin typeface="Consolas" panose="020B0609020204030204" pitchFamily="49" charset="0"/>
              </a:rPr>
              <a:t>The Panthers defense gave up just 308 points, ranking sixth in </a:t>
            </a:r>
            <a:r>
              <a:rPr lang="en-US" sz="2700" dirty="0">
                <a:solidFill>
                  <a:srgbClr val="6A8759"/>
                </a:solidFill>
                <a:latin typeface="Consolas" panose="020B0609020204030204" pitchFamily="49" charset="0"/>
              </a:rPr>
              <a:t>the league, while also leading the NFL in interceptions with 24 and boasting four Pro Bowl selections. Pro Bowl defensive tackle Kawann Short led the team in sacks with 11, while also forcing three fumbles and recovering two. Fellow lineman Mario Addison added 6½ sacks. The Panthers line also featured veteran defensive end Jared Allen, a 5-time pro bowler who was the NFL's active career sack leader with 136, along with defensive end </a:t>
            </a:r>
            <a:r>
              <a:rPr lang="en-US" sz="2700" dirty="0" err="1">
                <a:solidFill>
                  <a:srgbClr val="6A8759"/>
                </a:solidFill>
                <a:latin typeface="Consolas" panose="020B0609020204030204" pitchFamily="49" charset="0"/>
              </a:rPr>
              <a:t>Kony</a:t>
            </a:r>
            <a:r>
              <a:rPr lang="en-US" sz="2700" dirty="0">
                <a:solidFill>
                  <a:srgbClr val="6A8759"/>
                </a:solidFill>
                <a:latin typeface="Consolas" panose="020B0609020204030204" pitchFamily="49" charset="0"/>
              </a:rPr>
              <a:t> Ealy, who had 5 sacks in just 9 starts. Behind them, two of the Panthers three starting linebackers were also selected to play in the Pro Bowl: Thomas Davis and Luke Kuechly. Davis compiled 5½ sacks, four forced fumbles, and four interceptions, while Kuechly led the team in tackles (118) forced two fumbles, and intercepted four passes of his own. Carolina's secondary featured Pro Bowl safety Kurt Coleman, who led the team with a career high seven interceptions, while also racking up 88 tackles and Pro Bowl cornerback Josh Norman, who developed into a shutdown corner during the season and had four interceptions, two of which were returned for touchdowns.</a:t>
            </a:r>
          </a:p>
          <a:p>
            <a:pPr marL="0" indent="0">
              <a:buNone/>
            </a:pPr>
            <a:endParaRPr lang="en-US" b="0" dirty="0">
              <a:solidFill>
                <a:srgbClr val="A9B7C6"/>
              </a:solidFill>
              <a:effectLst/>
              <a:latin typeface="Consolas" panose="020B0609020204030204" pitchFamily="49" charset="0"/>
            </a:endParaRPr>
          </a:p>
          <a:p>
            <a:pPr marL="0" indent="0">
              <a:buNone/>
            </a:pPr>
            <a:r>
              <a:rPr lang="en-US" dirty="0"/>
              <a:t>Question = </a:t>
            </a:r>
            <a:r>
              <a:rPr lang="en-US" b="0" dirty="0">
                <a:solidFill>
                  <a:srgbClr val="6A8759"/>
                </a:solidFill>
                <a:effectLst/>
                <a:latin typeface="Consolas" panose="020B0609020204030204" pitchFamily="49" charset="0"/>
              </a:rPr>
              <a:t>How many points did the Panthers defense surrender? </a:t>
            </a:r>
          </a:p>
          <a:p>
            <a:pPr marL="0" indent="0">
              <a:buNone/>
            </a:pPr>
            <a:r>
              <a:rPr lang="en-US" dirty="0"/>
              <a:t>Answer = </a:t>
            </a:r>
            <a:r>
              <a:rPr lang="en-US" b="0" dirty="0">
                <a:solidFill>
                  <a:srgbClr val="6A8759"/>
                </a:solidFill>
                <a:effectLst/>
                <a:latin typeface="Consolas" panose="020B0609020204030204" pitchFamily="49" charset="0"/>
              </a:rPr>
              <a:t>308</a:t>
            </a:r>
            <a:endParaRPr lang="en-US" b="0" dirty="0">
              <a:solidFill>
                <a:srgbClr val="A9B7C6"/>
              </a:solidFill>
              <a:effectLst/>
              <a:latin typeface="Consolas" panose="020B0609020204030204" pitchFamily="49" charset="0"/>
            </a:endParaRPr>
          </a:p>
          <a:p>
            <a:pPr marL="0" indent="0">
              <a:buNone/>
            </a:pPr>
            <a:r>
              <a:rPr lang="en-US" dirty="0"/>
              <a:t>Question = </a:t>
            </a:r>
            <a:r>
              <a:rPr lang="en-US" b="0" dirty="0">
                <a:solidFill>
                  <a:srgbClr val="6A8759"/>
                </a:solidFill>
                <a:effectLst/>
                <a:latin typeface="Consolas" panose="020B0609020204030204" pitchFamily="49" charset="0"/>
              </a:rPr>
              <a:t>How many career sacks did Jared Allen have?</a:t>
            </a:r>
          </a:p>
          <a:p>
            <a:pPr marL="0" indent="0">
              <a:buNone/>
            </a:pPr>
            <a:r>
              <a:rPr lang="en-US" dirty="0"/>
              <a:t>Answer = </a:t>
            </a:r>
            <a:r>
              <a:rPr lang="en-US" b="0" dirty="0">
                <a:solidFill>
                  <a:srgbClr val="6A8759"/>
                </a:solidFill>
                <a:effectLst/>
                <a:latin typeface="Consolas" panose="020B0609020204030204" pitchFamily="49" charset="0"/>
              </a:rPr>
              <a:t>136</a:t>
            </a:r>
            <a:endParaRPr lang="en-US" b="0" dirty="0">
              <a:solidFill>
                <a:srgbClr val="A9B7C6"/>
              </a:solidFill>
              <a:effectLst/>
              <a:latin typeface="Consolas" panose="020B0609020204030204" pitchFamily="49" charset="0"/>
            </a:endParaRPr>
          </a:p>
          <a:p>
            <a:pPr marL="0" indent="0">
              <a:buNone/>
            </a:pPr>
            <a:r>
              <a:rPr lang="en-US" dirty="0"/>
              <a:t>Question = </a:t>
            </a:r>
            <a:r>
              <a:rPr lang="en-US" b="0" dirty="0">
                <a:solidFill>
                  <a:srgbClr val="6A8759"/>
                </a:solidFill>
                <a:effectLst/>
                <a:latin typeface="Consolas" panose="020B0609020204030204" pitchFamily="49" charset="0"/>
              </a:rPr>
              <a:t>Who registered the most sacks on the team this season?</a:t>
            </a:r>
          </a:p>
          <a:p>
            <a:pPr marL="0" indent="0">
              <a:buNone/>
            </a:pPr>
            <a:r>
              <a:rPr lang="en-US" dirty="0"/>
              <a:t>Answer = </a:t>
            </a:r>
            <a:r>
              <a:rPr lang="en-US" b="0" dirty="0">
                <a:solidFill>
                  <a:srgbClr val="6A8759"/>
                </a:solidFill>
                <a:effectLst/>
                <a:latin typeface="Consolas" panose="020B0609020204030204" pitchFamily="49" charset="0"/>
              </a:rPr>
              <a:t>Kawann Short</a:t>
            </a:r>
            <a:endParaRPr lang="en-US" b="0" dirty="0">
              <a:solidFill>
                <a:srgbClr val="A9B7C6"/>
              </a:solidFill>
              <a:effectLst/>
              <a:latin typeface="Consolas" panose="020B0609020204030204" pitchFamily="49" charset="0"/>
            </a:endParaRPr>
          </a:p>
          <a:p>
            <a:pPr marL="0" indent="0">
              <a:buNone/>
            </a:pPr>
            <a:endParaRPr lang="en-US" b="0" dirty="0">
              <a:solidFill>
                <a:srgbClr val="A9B7C6"/>
              </a:solidFill>
              <a:effectLst/>
              <a:latin typeface="Consolas" panose="020B0609020204030204" pitchFamily="49" charset="0"/>
            </a:endParaRPr>
          </a:p>
          <a:p>
            <a:pPr marL="0" indent="0">
              <a:buNone/>
            </a:pPr>
            <a:endParaRPr lang="en-US" b="0" dirty="0">
              <a:solidFill>
                <a:srgbClr val="A9B7C6"/>
              </a:solidFill>
              <a:effectLst/>
              <a:latin typeface="Consolas" panose="020B0609020204030204" pitchFamily="49" charset="0"/>
            </a:endParaRPr>
          </a:p>
          <a:p>
            <a:pPr marL="0" indent="0">
              <a:buNone/>
            </a:pPr>
            <a:endParaRPr lang="en-US" dirty="0"/>
          </a:p>
        </p:txBody>
      </p:sp>
      <p:sp>
        <p:nvSpPr>
          <p:cNvPr id="6" name="Content Placeholder 2">
            <a:extLst>
              <a:ext uri="{FF2B5EF4-FFF2-40B4-BE49-F238E27FC236}">
                <a16:creationId xmlns:a16="http://schemas.microsoft.com/office/drawing/2014/main" id="{46FDCE23-5D63-EEE3-186A-AB1DDE089AE7}"/>
              </a:ext>
            </a:extLst>
          </p:cNvPr>
          <p:cNvSpPr txBox="1">
            <a:spLocks/>
          </p:cNvSpPr>
          <p:nvPr/>
        </p:nvSpPr>
        <p:spPr>
          <a:xfrm>
            <a:off x="6023295" y="584052"/>
            <a:ext cx="5822658" cy="593419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Context = </a:t>
            </a:r>
            <a:r>
              <a:rPr lang="en-US" b="0" dirty="0">
                <a:solidFill>
                  <a:srgbClr val="6A8759"/>
                </a:solidFill>
                <a:effectLst/>
                <a:latin typeface="Consolas" panose="020B0609020204030204" pitchFamily="49" charset="0"/>
              </a:rPr>
              <a:t>Di</a:t>
            </a:r>
            <a:r>
              <a:rPr lang="en-US" sz="2700" dirty="0">
                <a:solidFill>
                  <a:srgbClr val="6A8759"/>
                </a:solidFill>
                <a:latin typeface="Consolas" panose="020B0609020204030204" pitchFamily="49" charset="0"/>
              </a:rPr>
              <a:t>e </a:t>
            </a:r>
            <a:r>
              <a:rPr lang="en-US" sz="2700" dirty="0" err="1">
                <a:solidFill>
                  <a:srgbClr val="6A8759"/>
                </a:solidFill>
                <a:latin typeface="Consolas" panose="020B0609020204030204" pitchFamily="49" charset="0"/>
              </a:rPr>
              <a:t>Verteidigung</a:t>
            </a:r>
            <a:r>
              <a:rPr lang="en-US" sz="2700" dirty="0">
                <a:solidFill>
                  <a:srgbClr val="6A8759"/>
                </a:solidFill>
                <a:latin typeface="Consolas" panose="020B0609020204030204" pitchFamily="49" charset="0"/>
              </a:rPr>
              <a:t> der Panthers gab </a:t>
            </a:r>
            <a:r>
              <a:rPr lang="en-US" sz="2700" dirty="0" err="1">
                <a:solidFill>
                  <a:srgbClr val="6A8759"/>
                </a:solidFill>
                <a:latin typeface="Consolas" panose="020B0609020204030204" pitchFamily="49" charset="0"/>
              </a:rPr>
              <a:t>nur</a:t>
            </a:r>
            <a:r>
              <a:rPr lang="en-US" sz="2700" dirty="0">
                <a:solidFill>
                  <a:srgbClr val="6A8759"/>
                </a:solidFill>
                <a:latin typeface="Consolas" panose="020B0609020204030204" pitchFamily="49" charset="0"/>
              </a:rPr>
              <a:t> 308 </a:t>
            </a:r>
            <a:r>
              <a:rPr lang="en-US" sz="2700" dirty="0" err="1">
                <a:solidFill>
                  <a:srgbClr val="6A8759"/>
                </a:solidFill>
                <a:latin typeface="Consolas" panose="020B0609020204030204" pitchFamily="49" charset="0"/>
              </a:rPr>
              <a:t>Punkte</a:t>
            </a:r>
            <a:r>
              <a:rPr lang="en-US" sz="2700" dirty="0">
                <a:solidFill>
                  <a:srgbClr val="6A8759"/>
                </a:solidFill>
                <a:latin typeface="Consolas" panose="020B0609020204030204" pitchFamily="49" charset="0"/>
              </a:rPr>
              <a:t> ab und </a:t>
            </a:r>
            <a:r>
              <a:rPr lang="en-US" sz="2700" dirty="0" err="1">
                <a:solidFill>
                  <a:srgbClr val="6A8759"/>
                </a:solidFill>
                <a:latin typeface="Consolas" panose="020B0609020204030204" pitchFamily="49" charset="0"/>
              </a:rPr>
              <a:t>belegte</a:t>
            </a:r>
            <a:r>
              <a:rPr lang="en-US" sz="2700" dirty="0">
                <a:solidFill>
                  <a:srgbClr val="6A8759"/>
                </a:solidFill>
                <a:latin typeface="Consolas" panose="020B0609020204030204" pitchFamily="49" charset="0"/>
              </a:rPr>
              <a:t> den </a:t>
            </a:r>
            <a:r>
              <a:rPr lang="en-US" sz="2700" dirty="0" err="1">
                <a:solidFill>
                  <a:srgbClr val="6A8759"/>
                </a:solidFill>
                <a:latin typeface="Consolas" panose="020B0609020204030204" pitchFamily="49" charset="0"/>
              </a:rPr>
              <a:t>sechsten</a:t>
            </a:r>
            <a:r>
              <a:rPr lang="en-US" sz="2700" dirty="0">
                <a:solidFill>
                  <a:srgbClr val="6A8759"/>
                </a:solidFill>
                <a:latin typeface="Consolas" panose="020B0609020204030204" pitchFamily="49" charset="0"/>
              </a:rPr>
              <a:t> Platz in der Liga, </a:t>
            </a:r>
            <a:r>
              <a:rPr lang="en-US" sz="2700" dirty="0" err="1">
                <a:solidFill>
                  <a:srgbClr val="6A8759"/>
                </a:solidFill>
                <a:latin typeface="Consolas" panose="020B0609020204030204" pitchFamily="49" charset="0"/>
              </a:rPr>
              <a:t>während</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sie</a:t>
            </a:r>
            <a:r>
              <a:rPr lang="en-US" sz="2700" dirty="0">
                <a:solidFill>
                  <a:srgbClr val="6A8759"/>
                </a:solidFill>
                <a:latin typeface="Consolas" panose="020B0609020204030204" pitchFamily="49" charset="0"/>
              </a:rPr>
              <a:t> die NFL </a:t>
            </a:r>
            <a:r>
              <a:rPr lang="en-US" sz="2700" dirty="0" err="1">
                <a:solidFill>
                  <a:srgbClr val="6A8759"/>
                </a:solidFill>
                <a:latin typeface="Consolas" panose="020B0609020204030204" pitchFamily="49" charset="0"/>
              </a:rPr>
              <a:t>mit</a:t>
            </a:r>
            <a:r>
              <a:rPr lang="en-US" sz="2700" dirty="0">
                <a:solidFill>
                  <a:srgbClr val="6A8759"/>
                </a:solidFill>
                <a:latin typeface="Consolas" panose="020B0609020204030204" pitchFamily="49" charset="0"/>
              </a:rPr>
              <a:t> 24 Interceptions in </a:t>
            </a:r>
            <a:r>
              <a:rPr lang="en-US" sz="2700" dirty="0" err="1">
                <a:solidFill>
                  <a:srgbClr val="6A8759"/>
                </a:solidFill>
                <a:latin typeface="Consolas" panose="020B0609020204030204" pitchFamily="49" charset="0"/>
              </a:rPr>
              <a:t>dieser</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Kategorie</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anführte</a:t>
            </a:r>
            <a:r>
              <a:rPr lang="en-US" sz="2700" dirty="0">
                <a:solidFill>
                  <a:srgbClr val="6A8759"/>
                </a:solidFill>
                <a:latin typeface="Consolas" panose="020B0609020204030204" pitchFamily="49" charset="0"/>
              </a:rPr>
              <a:t> und </a:t>
            </a:r>
            <a:r>
              <a:rPr lang="en-US" sz="2700" dirty="0" err="1">
                <a:solidFill>
                  <a:srgbClr val="6A8759"/>
                </a:solidFill>
                <a:latin typeface="Consolas" panose="020B0609020204030204" pitchFamily="49" charset="0"/>
              </a:rPr>
              <a:t>sich</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mit</a:t>
            </a:r>
            <a:r>
              <a:rPr lang="en-US" sz="2700" dirty="0">
                <a:solidFill>
                  <a:srgbClr val="6A8759"/>
                </a:solidFill>
                <a:latin typeface="Consolas" panose="020B0609020204030204" pitchFamily="49" charset="0"/>
              </a:rPr>
              <a:t> vier Pro Bowl-</a:t>
            </a:r>
            <a:r>
              <a:rPr lang="en-US" sz="2700" dirty="0" err="1">
                <a:solidFill>
                  <a:srgbClr val="6A8759"/>
                </a:solidFill>
                <a:latin typeface="Consolas" panose="020B0609020204030204" pitchFamily="49" charset="0"/>
              </a:rPr>
              <a:t>Selektionen</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rühmen</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konnte</a:t>
            </a:r>
            <a:r>
              <a:rPr lang="en-US" sz="2700" dirty="0">
                <a:solidFill>
                  <a:srgbClr val="6A8759"/>
                </a:solidFill>
                <a:latin typeface="Consolas" panose="020B0609020204030204" pitchFamily="49" charset="0"/>
              </a:rPr>
              <a:t>. Pro Bowl Defensive Tackle Kawann Short </a:t>
            </a:r>
            <a:r>
              <a:rPr lang="en-US" sz="2700" dirty="0" err="1">
                <a:solidFill>
                  <a:srgbClr val="6A8759"/>
                </a:solidFill>
                <a:latin typeface="Consolas" panose="020B0609020204030204" pitchFamily="49" charset="0"/>
              </a:rPr>
              <a:t>führte</a:t>
            </a:r>
            <a:r>
              <a:rPr lang="en-US" sz="2700" dirty="0">
                <a:solidFill>
                  <a:srgbClr val="6A8759"/>
                </a:solidFill>
                <a:latin typeface="Consolas" panose="020B0609020204030204" pitchFamily="49" charset="0"/>
              </a:rPr>
              <a:t> das Team </a:t>
            </a:r>
            <a:r>
              <a:rPr lang="en-US" sz="2700" dirty="0" err="1">
                <a:solidFill>
                  <a:srgbClr val="6A8759"/>
                </a:solidFill>
                <a:latin typeface="Consolas" panose="020B0609020204030204" pitchFamily="49" charset="0"/>
              </a:rPr>
              <a:t>mit</a:t>
            </a:r>
            <a:r>
              <a:rPr lang="en-US" sz="2700" dirty="0">
                <a:solidFill>
                  <a:srgbClr val="6A8759"/>
                </a:solidFill>
                <a:latin typeface="Consolas" panose="020B0609020204030204" pitchFamily="49" charset="0"/>
              </a:rPr>
              <a:t> 11 Sacks an, </a:t>
            </a:r>
            <a:r>
              <a:rPr lang="en-US" sz="2700" dirty="0" err="1">
                <a:solidFill>
                  <a:srgbClr val="6A8759"/>
                </a:solidFill>
                <a:latin typeface="Consolas" panose="020B0609020204030204" pitchFamily="49" charset="0"/>
              </a:rPr>
              <a:t>erzwang</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zudem</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drei</a:t>
            </a:r>
            <a:r>
              <a:rPr lang="en-US" sz="2700" dirty="0">
                <a:solidFill>
                  <a:srgbClr val="6A8759"/>
                </a:solidFill>
                <a:latin typeface="Consolas" panose="020B0609020204030204" pitchFamily="49" charset="0"/>
              </a:rPr>
              <a:t> Fumbles und </a:t>
            </a:r>
            <a:r>
              <a:rPr lang="en-US" sz="2700" dirty="0" err="1">
                <a:solidFill>
                  <a:srgbClr val="6A8759"/>
                </a:solidFill>
                <a:latin typeface="Consolas" panose="020B0609020204030204" pitchFamily="49" charset="0"/>
              </a:rPr>
              <a:t>erzielte</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zwei</a:t>
            </a:r>
            <a:r>
              <a:rPr lang="en-US" sz="2700" dirty="0">
                <a:solidFill>
                  <a:srgbClr val="6A8759"/>
                </a:solidFill>
                <a:latin typeface="Consolas" panose="020B0609020204030204" pitchFamily="49" charset="0"/>
              </a:rPr>
              <a:t> Fumble </a:t>
            </a:r>
            <a:r>
              <a:rPr lang="en-US" sz="2700" dirty="0" err="1">
                <a:solidFill>
                  <a:srgbClr val="6A8759"/>
                </a:solidFill>
                <a:latin typeface="Consolas" panose="020B0609020204030204" pitchFamily="49" charset="0"/>
              </a:rPr>
              <a:t>Recoverys</a:t>
            </a:r>
            <a:r>
              <a:rPr lang="en-US" sz="2700" dirty="0">
                <a:solidFill>
                  <a:srgbClr val="6A8759"/>
                </a:solidFill>
                <a:latin typeface="Consolas" panose="020B0609020204030204" pitchFamily="49" charset="0"/>
              </a:rPr>
              <a:t>. Mario Addison, </a:t>
            </a:r>
            <a:r>
              <a:rPr lang="en-US" sz="2700" dirty="0" err="1">
                <a:solidFill>
                  <a:srgbClr val="6A8759"/>
                </a:solidFill>
                <a:latin typeface="Consolas" panose="020B0609020204030204" pitchFamily="49" charset="0"/>
              </a:rPr>
              <a:t>ebenfalls</a:t>
            </a:r>
            <a:r>
              <a:rPr lang="en-US" sz="2700" dirty="0">
                <a:solidFill>
                  <a:srgbClr val="6A8759"/>
                </a:solidFill>
                <a:latin typeface="Consolas" panose="020B0609020204030204" pitchFamily="49" charset="0"/>
              </a:rPr>
              <a:t> Lineman, </a:t>
            </a:r>
            <a:r>
              <a:rPr lang="en-US" sz="2700" dirty="0" err="1">
                <a:solidFill>
                  <a:srgbClr val="6A8759"/>
                </a:solidFill>
                <a:latin typeface="Consolas" panose="020B0609020204030204" pitchFamily="49" charset="0"/>
              </a:rPr>
              <a:t>addierte</a:t>
            </a:r>
            <a:r>
              <a:rPr lang="en-US" sz="2700" dirty="0">
                <a:solidFill>
                  <a:srgbClr val="6A8759"/>
                </a:solidFill>
                <a:latin typeface="Consolas" panose="020B0609020204030204" pitchFamily="49" charset="0"/>
              </a:rPr>
              <a:t> 6½ Sacks </a:t>
            </a:r>
            <a:r>
              <a:rPr lang="en-US" sz="2700" dirty="0" err="1">
                <a:solidFill>
                  <a:srgbClr val="6A8759"/>
                </a:solidFill>
                <a:latin typeface="Consolas" panose="020B0609020204030204" pitchFamily="49" charset="0"/>
              </a:rPr>
              <a:t>hinzu</a:t>
            </a:r>
            <a:r>
              <a:rPr lang="en-US" sz="2700" dirty="0">
                <a:solidFill>
                  <a:srgbClr val="6A8759"/>
                </a:solidFill>
                <a:latin typeface="Consolas" panose="020B0609020204030204" pitchFamily="49" charset="0"/>
              </a:rPr>
              <a:t>. Die Panthers-Line </a:t>
            </a:r>
            <a:r>
              <a:rPr lang="en-US" sz="2700" dirty="0" err="1">
                <a:solidFill>
                  <a:srgbClr val="6A8759"/>
                </a:solidFill>
                <a:latin typeface="Consolas" panose="020B0609020204030204" pitchFamily="49" charset="0"/>
              </a:rPr>
              <a:t>präsentierte</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auch</a:t>
            </a:r>
            <a:r>
              <a:rPr lang="en-US" sz="2700" dirty="0">
                <a:solidFill>
                  <a:srgbClr val="6A8759"/>
                </a:solidFill>
                <a:latin typeface="Consolas" panose="020B0609020204030204" pitchFamily="49" charset="0"/>
              </a:rPr>
              <a:t> den </a:t>
            </a:r>
            <a:r>
              <a:rPr lang="en-US" sz="2700" dirty="0" err="1">
                <a:solidFill>
                  <a:srgbClr val="6A8759"/>
                </a:solidFill>
                <a:latin typeface="Consolas" panose="020B0609020204030204" pitchFamily="49" charset="0"/>
              </a:rPr>
              <a:t>erfahrenen</a:t>
            </a:r>
            <a:r>
              <a:rPr lang="en-US" sz="2700" dirty="0">
                <a:solidFill>
                  <a:srgbClr val="6A8759"/>
                </a:solidFill>
                <a:latin typeface="Consolas" panose="020B0609020204030204" pitchFamily="49" charset="0"/>
              </a:rPr>
              <a:t> Defensive End Jared Allen, </a:t>
            </a:r>
            <a:r>
              <a:rPr lang="en-US" sz="2700" dirty="0" err="1">
                <a:solidFill>
                  <a:srgbClr val="6A8759"/>
                </a:solidFill>
                <a:latin typeface="Consolas" panose="020B0609020204030204" pitchFamily="49" charset="0"/>
              </a:rPr>
              <a:t>einen</a:t>
            </a:r>
            <a:r>
              <a:rPr lang="en-US" sz="2700" dirty="0">
                <a:solidFill>
                  <a:srgbClr val="6A8759"/>
                </a:solidFill>
                <a:latin typeface="Consolas" panose="020B0609020204030204" pitchFamily="49" charset="0"/>
              </a:rPr>
              <a:t> 5-fachen Pro-Bowler, der </a:t>
            </a:r>
            <a:r>
              <a:rPr lang="en-US" sz="2700" dirty="0" err="1">
                <a:solidFill>
                  <a:srgbClr val="6A8759"/>
                </a:solidFill>
                <a:latin typeface="Consolas" panose="020B0609020204030204" pitchFamily="49" charset="0"/>
              </a:rPr>
              <a:t>mit</a:t>
            </a:r>
            <a:r>
              <a:rPr lang="en-US" sz="2700" dirty="0">
                <a:solidFill>
                  <a:srgbClr val="6A8759"/>
                </a:solidFill>
                <a:latin typeface="Consolas" panose="020B0609020204030204" pitchFamily="49" charset="0"/>
              </a:rPr>
              <a:t> 136 Sacks der </a:t>
            </a:r>
            <a:r>
              <a:rPr lang="en-US" sz="2700" dirty="0" err="1">
                <a:solidFill>
                  <a:srgbClr val="6A8759"/>
                </a:solidFill>
                <a:latin typeface="Consolas" panose="020B0609020204030204" pitchFamily="49" charset="0"/>
              </a:rPr>
              <a:t>aktive</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Anführer</a:t>
            </a:r>
            <a:r>
              <a:rPr lang="en-US" sz="2700" dirty="0">
                <a:solidFill>
                  <a:srgbClr val="6A8759"/>
                </a:solidFill>
                <a:latin typeface="Consolas" panose="020B0609020204030204" pitchFamily="49" charset="0"/>
              </a:rPr>
              <a:t> in der NFL-</a:t>
            </a:r>
            <a:r>
              <a:rPr lang="en-US" sz="2700" dirty="0" err="1">
                <a:solidFill>
                  <a:srgbClr val="6A8759"/>
                </a:solidFill>
                <a:latin typeface="Consolas" panose="020B0609020204030204" pitchFamily="49" charset="0"/>
              </a:rPr>
              <a:t>Kategorie</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Karriere</a:t>
            </a:r>
            <a:r>
              <a:rPr lang="en-US" sz="2700" dirty="0">
                <a:solidFill>
                  <a:srgbClr val="6A8759"/>
                </a:solidFill>
                <a:latin typeface="Consolas" panose="020B0609020204030204" pitchFamily="49" charset="0"/>
              </a:rPr>
              <a:t>-Sacks war, </a:t>
            </a:r>
            <a:r>
              <a:rPr lang="en-US" sz="2700" dirty="0" err="1">
                <a:solidFill>
                  <a:srgbClr val="6A8759"/>
                </a:solidFill>
                <a:latin typeface="Consolas" panose="020B0609020204030204" pitchFamily="49" charset="0"/>
              </a:rPr>
              <a:t>sowie</a:t>
            </a:r>
            <a:r>
              <a:rPr lang="en-US" sz="2700" dirty="0">
                <a:solidFill>
                  <a:srgbClr val="6A8759"/>
                </a:solidFill>
                <a:latin typeface="Consolas" panose="020B0609020204030204" pitchFamily="49" charset="0"/>
              </a:rPr>
              <a:t> den Defensive End </a:t>
            </a:r>
            <a:r>
              <a:rPr lang="en-US" sz="2700" dirty="0" err="1">
                <a:solidFill>
                  <a:srgbClr val="6A8759"/>
                </a:solidFill>
                <a:latin typeface="Consolas" panose="020B0609020204030204" pitchFamily="49" charset="0"/>
              </a:rPr>
              <a:t>Kony</a:t>
            </a:r>
            <a:r>
              <a:rPr lang="en-US" sz="2700" dirty="0">
                <a:solidFill>
                  <a:srgbClr val="6A8759"/>
                </a:solidFill>
                <a:latin typeface="Consolas" panose="020B0609020204030204" pitchFamily="49" charset="0"/>
              </a:rPr>
              <a:t> Ealy, der 5 Sacks in </a:t>
            </a:r>
            <a:r>
              <a:rPr lang="en-US" sz="2700" dirty="0" err="1">
                <a:solidFill>
                  <a:srgbClr val="6A8759"/>
                </a:solidFill>
                <a:latin typeface="Consolas" panose="020B0609020204030204" pitchFamily="49" charset="0"/>
              </a:rPr>
              <a:t>nur</a:t>
            </a:r>
            <a:r>
              <a:rPr lang="en-US" sz="2700" dirty="0">
                <a:solidFill>
                  <a:srgbClr val="6A8759"/>
                </a:solidFill>
                <a:latin typeface="Consolas" panose="020B0609020204030204" pitchFamily="49" charset="0"/>
              </a:rPr>
              <a:t> 9 Starts </a:t>
            </a:r>
            <a:r>
              <a:rPr lang="en-US" sz="2700" dirty="0" err="1">
                <a:solidFill>
                  <a:srgbClr val="6A8759"/>
                </a:solidFill>
                <a:latin typeface="Consolas" panose="020B0609020204030204" pitchFamily="49" charset="0"/>
              </a:rPr>
              <a:t>erzielte</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Nach</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ihnen</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wurden</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zwei</a:t>
            </a:r>
            <a:r>
              <a:rPr lang="en-US" sz="2700" dirty="0">
                <a:solidFill>
                  <a:srgbClr val="6A8759"/>
                </a:solidFill>
                <a:latin typeface="Consolas" panose="020B0609020204030204" pitchFamily="49" charset="0"/>
              </a:rPr>
              <a:t> der </a:t>
            </a:r>
            <a:r>
              <a:rPr lang="en-US" sz="2700" dirty="0" err="1">
                <a:solidFill>
                  <a:srgbClr val="6A8759"/>
                </a:solidFill>
                <a:latin typeface="Consolas" panose="020B0609020204030204" pitchFamily="49" charset="0"/>
              </a:rPr>
              <a:t>drei</a:t>
            </a:r>
            <a:r>
              <a:rPr lang="en-US" sz="2700" dirty="0">
                <a:solidFill>
                  <a:srgbClr val="6A8759"/>
                </a:solidFill>
                <a:latin typeface="Consolas" panose="020B0609020204030204" pitchFamily="49" charset="0"/>
              </a:rPr>
              <a:t> Linebacker der Panthers </a:t>
            </a:r>
            <a:r>
              <a:rPr lang="en-US" sz="2700" dirty="0" err="1">
                <a:solidFill>
                  <a:srgbClr val="6A8759"/>
                </a:solidFill>
                <a:latin typeface="Consolas" panose="020B0609020204030204" pitchFamily="49" charset="0"/>
              </a:rPr>
              <a:t>ausgewählt</a:t>
            </a:r>
            <a:r>
              <a:rPr lang="en-US" sz="2700" dirty="0">
                <a:solidFill>
                  <a:srgbClr val="6A8759"/>
                </a:solidFill>
                <a:latin typeface="Consolas" panose="020B0609020204030204" pitchFamily="49" charset="0"/>
              </a:rPr>
              <a:t>, um </a:t>
            </a:r>
            <a:r>
              <a:rPr lang="en-US" sz="2700" dirty="0" err="1">
                <a:solidFill>
                  <a:srgbClr val="6A8759"/>
                </a:solidFill>
                <a:latin typeface="Consolas" panose="020B0609020204030204" pitchFamily="49" charset="0"/>
              </a:rPr>
              <a:t>im</a:t>
            </a:r>
            <a:r>
              <a:rPr lang="en-US" sz="2700" dirty="0">
                <a:solidFill>
                  <a:srgbClr val="6A8759"/>
                </a:solidFill>
                <a:latin typeface="Consolas" panose="020B0609020204030204" pitchFamily="49" charset="0"/>
              </a:rPr>
              <a:t> Pro Bowl </a:t>
            </a:r>
            <a:r>
              <a:rPr lang="en-US" sz="2700" dirty="0" err="1">
                <a:solidFill>
                  <a:srgbClr val="6A8759"/>
                </a:solidFill>
                <a:latin typeface="Consolas" panose="020B0609020204030204" pitchFamily="49" charset="0"/>
              </a:rPr>
              <a:t>zu</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spielen</a:t>
            </a:r>
            <a:r>
              <a:rPr lang="en-US" sz="2700" dirty="0">
                <a:solidFill>
                  <a:srgbClr val="6A8759"/>
                </a:solidFill>
                <a:latin typeface="Consolas" panose="020B0609020204030204" pitchFamily="49" charset="0"/>
              </a:rPr>
              <a:t>: Thomas Davis und Luke Kuechly. Davis </a:t>
            </a:r>
            <a:r>
              <a:rPr lang="en-US" sz="2700" dirty="0" err="1">
                <a:solidFill>
                  <a:srgbClr val="6A8759"/>
                </a:solidFill>
                <a:latin typeface="Consolas" panose="020B0609020204030204" pitchFamily="49" charset="0"/>
              </a:rPr>
              <a:t>erzielte</a:t>
            </a:r>
            <a:r>
              <a:rPr lang="en-US" sz="2700" dirty="0">
                <a:solidFill>
                  <a:srgbClr val="6A8759"/>
                </a:solidFill>
                <a:latin typeface="Consolas" panose="020B0609020204030204" pitchFamily="49" charset="0"/>
              </a:rPr>
              <a:t> 5½ Sacks, vier </a:t>
            </a:r>
            <a:r>
              <a:rPr lang="en-US" sz="2700" dirty="0" err="1">
                <a:solidFill>
                  <a:srgbClr val="6A8759"/>
                </a:solidFill>
                <a:latin typeface="Consolas" panose="020B0609020204030204" pitchFamily="49" charset="0"/>
              </a:rPr>
              <a:t>erzwungene</a:t>
            </a:r>
            <a:r>
              <a:rPr lang="en-US" sz="2700" dirty="0">
                <a:solidFill>
                  <a:srgbClr val="6A8759"/>
                </a:solidFill>
                <a:latin typeface="Consolas" panose="020B0609020204030204" pitchFamily="49" charset="0"/>
              </a:rPr>
              <a:t> Fumbles und vier Interceptions, </a:t>
            </a:r>
            <a:r>
              <a:rPr lang="en-US" sz="2700" dirty="0" err="1">
                <a:solidFill>
                  <a:srgbClr val="6A8759"/>
                </a:solidFill>
                <a:latin typeface="Consolas" panose="020B0609020204030204" pitchFamily="49" charset="0"/>
              </a:rPr>
              <a:t>während</a:t>
            </a:r>
            <a:r>
              <a:rPr lang="en-US" sz="2700" dirty="0">
                <a:solidFill>
                  <a:srgbClr val="6A8759"/>
                </a:solidFill>
                <a:latin typeface="Consolas" panose="020B0609020204030204" pitchFamily="49" charset="0"/>
              </a:rPr>
              <a:t> Kuechly das Team </a:t>
            </a:r>
            <a:r>
              <a:rPr lang="en-US" sz="2700" dirty="0" err="1">
                <a:solidFill>
                  <a:srgbClr val="6A8759"/>
                </a:solidFill>
                <a:latin typeface="Consolas" panose="020B0609020204030204" pitchFamily="49" charset="0"/>
              </a:rPr>
              <a:t>bei</a:t>
            </a:r>
            <a:r>
              <a:rPr lang="en-US" sz="2700" dirty="0">
                <a:solidFill>
                  <a:srgbClr val="6A8759"/>
                </a:solidFill>
                <a:latin typeface="Consolas" panose="020B0609020204030204" pitchFamily="49" charset="0"/>
              </a:rPr>
              <a:t> den Tackles </a:t>
            </a:r>
            <a:r>
              <a:rPr lang="en-US" sz="2700" dirty="0" err="1">
                <a:solidFill>
                  <a:srgbClr val="6A8759"/>
                </a:solidFill>
                <a:latin typeface="Consolas" panose="020B0609020204030204" pitchFamily="49" charset="0"/>
              </a:rPr>
              <a:t>anführte</a:t>
            </a:r>
            <a:r>
              <a:rPr lang="en-US" sz="2700" dirty="0">
                <a:solidFill>
                  <a:srgbClr val="6A8759"/>
                </a:solidFill>
                <a:latin typeface="Consolas" panose="020B0609020204030204" pitchFamily="49" charset="0"/>
              </a:rPr>
              <a:t> (118), </a:t>
            </a:r>
            <a:r>
              <a:rPr lang="en-US" sz="2700" dirty="0" err="1">
                <a:solidFill>
                  <a:srgbClr val="6A8759"/>
                </a:solidFill>
                <a:latin typeface="Consolas" panose="020B0609020204030204" pitchFamily="49" charset="0"/>
              </a:rPr>
              <a:t>zwei</a:t>
            </a:r>
            <a:r>
              <a:rPr lang="en-US" sz="2700" dirty="0">
                <a:solidFill>
                  <a:srgbClr val="6A8759"/>
                </a:solidFill>
                <a:latin typeface="Consolas" panose="020B0609020204030204" pitchFamily="49" charset="0"/>
              </a:rPr>
              <a:t> Fumbles </a:t>
            </a:r>
            <a:r>
              <a:rPr lang="en-US" sz="2700" dirty="0" err="1">
                <a:solidFill>
                  <a:srgbClr val="6A8759"/>
                </a:solidFill>
                <a:latin typeface="Consolas" panose="020B0609020204030204" pitchFamily="49" charset="0"/>
              </a:rPr>
              <a:t>erzwang</a:t>
            </a:r>
            <a:r>
              <a:rPr lang="en-US" sz="2700" dirty="0">
                <a:solidFill>
                  <a:srgbClr val="6A8759"/>
                </a:solidFill>
                <a:latin typeface="Consolas" panose="020B0609020204030204" pitchFamily="49" charset="0"/>
              </a:rPr>
              <a:t> und vier </a:t>
            </a:r>
            <a:r>
              <a:rPr lang="en-US" sz="2700" dirty="0" err="1">
                <a:solidFill>
                  <a:srgbClr val="6A8759"/>
                </a:solidFill>
                <a:latin typeface="Consolas" panose="020B0609020204030204" pitchFamily="49" charset="0"/>
              </a:rPr>
              <a:t>Pässe</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abfing</a:t>
            </a:r>
            <a:r>
              <a:rPr lang="en-US" sz="2700" dirty="0">
                <a:solidFill>
                  <a:srgbClr val="6A8759"/>
                </a:solidFill>
                <a:latin typeface="Consolas" panose="020B0609020204030204" pitchFamily="49" charset="0"/>
              </a:rPr>
              <a:t>. Carolinas </a:t>
            </a:r>
            <a:r>
              <a:rPr lang="en-US" sz="2700" dirty="0" err="1">
                <a:solidFill>
                  <a:srgbClr val="6A8759"/>
                </a:solidFill>
                <a:latin typeface="Consolas" panose="020B0609020204030204" pitchFamily="49" charset="0"/>
              </a:rPr>
              <a:t>Secondarys</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bestanden</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aus</a:t>
            </a:r>
            <a:r>
              <a:rPr lang="en-US" sz="2700" dirty="0">
                <a:solidFill>
                  <a:srgbClr val="6A8759"/>
                </a:solidFill>
                <a:latin typeface="Consolas" panose="020B0609020204030204" pitchFamily="49" charset="0"/>
              </a:rPr>
              <a:t> dem Pro Bowl-Safety Kurt Coleman, der das Team </a:t>
            </a:r>
            <a:r>
              <a:rPr lang="en-US" sz="2700" dirty="0" err="1">
                <a:solidFill>
                  <a:srgbClr val="6A8759"/>
                </a:solidFill>
                <a:latin typeface="Consolas" panose="020B0609020204030204" pitchFamily="49" charset="0"/>
              </a:rPr>
              <a:t>mit</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einem</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Karrierehoch</a:t>
            </a:r>
            <a:r>
              <a:rPr lang="en-US" sz="2700" dirty="0">
                <a:solidFill>
                  <a:srgbClr val="6A8759"/>
                </a:solidFill>
                <a:latin typeface="Consolas" panose="020B0609020204030204" pitchFamily="49" charset="0"/>
              </a:rPr>
              <a:t> von </a:t>
            </a:r>
            <a:r>
              <a:rPr lang="en-US" sz="2700" dirty="0" err="1">
                <a:solidFill>
                  <a:srgbClr val="6A8759"/>
                </a:solidFill>
                <a:latin typeface="Consolas" panose="020B0609020204030204" pitchFamily="49" charset="0"/>
              </a:rPr>
              <a:t>sieben</a:t>
            </a:r>
            <a:r>
              <a:rPr lang="en-US" sz="2700" dirty="0">
                <a:solidFill>
                  <a:srgbClr val="6A8759"/>
                </a:solidFill>
                <a:latin typeface="Consolas" panose="020B0609020204030204" pitchFamily="49" charset="0"/>
              </a:rPr>
              <a:t> Interceptions </a:t>
            </a:r>
            <a:r>
              <a:rPr lang="en-US" sz="2700" dirty="0" err="1">
                <a:solidFill>
                  <a:srgbClr val="6A8759"/>
                </a:solidFill>
                <a:latin typeface="Consolas" panose="020B0609020204030204" pitchFamily="49" charset="0"/>
              </a:rPr>
              <a:t>anführte</a:t>
            </a:r>
            <a:r>
              <a:rPr lang="en-US" sz="2700" dirty="0">
                <a:solidFill>
                  <a:srgbClr val="6A8759"/>
                </a:solidFill>
                <a:latin typeface="Consolas" panose="020B0609020204030204" pitchFamily="49" charset="0"/>
              </a:rPr>
              <a:t> und </a:t>
            </a:r>
            <a:r>
              <a:rPr lang="en-US" sz="2700" dirty="0" err="1">
                <a:solidFill>
                  <a:srgbClr val="6A8759"/>
                </a:solidFill>
                <a:latin typeface="Consolas" panose="020B0609020204030204" pitchFamily="49" charset="0"/>
              </a:rPr>
              <a:t>gleichzeitig</a:t>
            </a:r>
            <a:r>
              <a:rPr lang="en-US" sz="2700" dirty="0">
                <a:solidFill>
                  <a:srgbClr val="6A8759"/>
                </a:solidFill>
                <a:latin typeface="Consolas" panose="020B0609020204030204" pitchFamily="49" charset="0"/>
              </a:rPr>
              <a:t> 88 Tackles </a:t>
            </a:r>
            <a:r>
              <a:rPr lang="en-US" sz="2700" dirty="0" err="1">
                <a:solidFill>
                  <a:srgbClr val="6A8759"/>
                </a:solidFill>
                <a:latin typeface="Consolas" panose="020B0609020204030204" pitchFamily="49" charset="0"/>
              </a:rPr>
              <a:t>erzielen</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konnte</a:t>
            </a:r>
            <a:r>
              <a:rPr lang="en-US" sz="2700" dirty="0">
                <a:solidFill>
                  <a:srgbClr val="6A8759"/>
                </a:solidFill>
                <a:latin typeface="Consolas" panose="020B0609020204030204" pitchFamily="49" charset="0"/>
              </a:rPr>
              <a:t>, und Pro Bowl-Cornerback Josh Norman, der </a:t>
            </a:r>
            <a:r>
              <a:rPr lang="en-US" sz="2700" dirty="0" err="1">
                <a:solidFill>
                  <a:srgbClr val="6A8759"/>
                </a:solidFill>
                <a:latin typeface="Consolas" panose="020B0609020204030204" pitchFamily="49" charset="0"/>
              </a:rPr>
              <a:t>sich</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während</a:t>
            </a:r>
            <a:r>
              <a:rPr lang="en-US" sz="2700" dirty="0">
                <a:solidFill>
                  <a:srgbClr val="6A8759"/>
                </a:solidFill>
                <a:latin typeface="Consolas" panose="020B0609020204030204" pitchFamily="49" charset="0"/>
              </a:rPr>
              <a:t> der Saison </a:t>
            </a:r>
            <a:r>
              <a:rPr lang="en-US" sz="2700" dirty="0" err="1">
                <a:solidFill>
                  <a:srgbClr val="6A8759"/>
                </a:solidFill>
                <a:latin typeface="Consolas" panose="020B0609020204030204" pitchFamily="49" charset="0"/>
              </a:rPr>
              <a:t>zur</a:t>
            </a:r>
            <a:r>
              <a:rPr lang="en-US" sz="2700" dirty="0">
                <a:solidFill>
                  <a:srgbClr val="6A8759"/>
                </a:solidFill>
                <a:latin typeface="Consolas" panose="020B0609020204030204" pitchFamily="49" charset="0"/>
              </a:rPr>
              <a:t> Shutdown Corner </a:t>
            </a:r>
            <a:r>
              <a:rPr lang="en-US" sz="2700" dirty="0" err="1">
                <a:solidFill>
                  <a:srgbClr val="6A8759"/>
                </a:solidFill>
                <a:latin typeface="Consolas" panose="020B0609020204030204" pitchFamily="49" charset="0"/>
              </a:rPr>
              <a:t>entwickelte</a:t>
            </a:r>
            <a:r>
              <a:rPr lang="en-US" sz="2700" dirty="0">
                <a:solidFill>
                  <a:srgbClr val="6A8759"/>
                </a:solidFill>
                <a:latin typeface="Consolas" panose="020B0609020204030204" pitchFamily="49" charset="0"/>
              </a:rPr>
              <a:t> und vier Interceptions </a:t>
            </a:r>
            <a:r>
              <a:rPr lang="en-US" sz="2700" dirty="0" err="1">
                <a:solidFill>
                  <a:srgbClr val="6A8759"/>
                </a:solidFill>
                <a:latin typeface="Consolas" panose="020B0609020204030204" pitchFamily="49" charset="0"/>
              </a:rPr>
              <a:t>erzielte</a:t>
            </a:r>
            <a:r>
              <a:rPr lang="en-US" sz="2700" dirty="0">
                <a:solidFill>
                  <a:srgbClr val="6A8759"/>
                </a:solidFill>
                <a:latin typeface="Consolas" panose="020B0609020204030204" pitchFamily="49" charset="0"/>
              </a:rPr>
              <a:t>, von </a:t>
            </a:r>
            <a:r>
              <a:rPr lang="en-US" sz="2700" dirty="0" err="1">
                <a:solidFill>
                  <a:srgbClr val="6A8759"/>
                </a:solidFill>
                <a:latin typeface="Consolas" panose="020B0609020204030204" pitchFamily="49" charset="0"/>
              </a:rPr>
              <a:t>denen</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zwei</a:t>
            </a:r>
            <a:r>
              <a:rPr lang="en-US" sz="2700" dirty="0">
                <a:solidFill>
                  <a:srgbClr val="6A8759"/>
                </a:solidFill>
                <a:latin typeface="Consolas" panose="020B0609020204030204" pitchFamily="49" charset="0"/>
              </a:rPr>
              <a:t> </a:t>
            </a:r>
            <a:r>
              <a:rPr lang="en-US" sz="2700" dirty="0" err="1">
                <a:solidFill>
                  <a:srgbClr val="6A8759"/>
                </a:solidFill>
                <a:latin typeface="Consolas" panose="020B0609020204030204" pitchFamily="49" charset="0"/>
              </a:rPr>
              <a:t>zu</a:t>
            </a:r>
            <a:r>
              <a:rPr lang="en-US" sz="2700" dirty="0">
                <a:solidFill>
                  <a:srgbClr val="6A8759"/>
                </a:solidFill>
                <a:latin typeface="Consolas" panose="020B0609020204030204" pitchFamily="49" charset="0"/>
              </a:rPr>
              <a:t> Touchdowns für sein Team </a:t>
            </a:r>
            <a:r>
              <a:rPr lang="en-US" sz="2700" dirty="0" err="1">
                <a:solidFill>
                  <a:srgbClr val="6A8759"/>
                </a:solidFill>
                <a:latin typeface="Consolas" panose="020B0609020204030204" pitchFamily="49" charset="0"/>
              </a:rPr>
              <a:t>wurden</a:t>
            </a:r>
            <a:r>
              <a:rPr lang="en-US" sz="2700" dirty="0">
                <a:solidFill>
                  <a:srgbClr val="6A8759"/>
                </a:solidFill>
                <a:latin typeface="Consolas" panose="020B0609020204030204" pitchFamily="49" charset="0"/>
              </a:rPr>
              <a:t>.</a:t>
            </a:r>
          </a:p>
          <a:p>
            <a:pPr marL="0" indent="0">
              <a:buFont typeface="Arial" panose="020B0604020202020204" pitchFamily="34" charset="0"/>
              <a:buNone/>
            </a:pPr>
            <a:endParaRPr lang="en-US" dirty="0">
              <a:solidFill>
                <a:srgbClr val="A9B7C6"/>
              </a:solidFill>
              <a:latin typeface="Consolas" panose="020B0609020204030204" pitchFamily="49" charset="0"/>
            </a:endParaRPr>
          </a:p>
          <a:p>
            <a:pPr marL="0" indent="0">
              <a:buNone/>
            </a:pPr>
            <a:r>
              <a:rPr lang="en-US" dirty="0"/>
              <a:t>Question = </a:t>
            </a:r>
            <a:r>
              <a:rPr lang="de-DE" b="0" dirty="0">
                <a:solidFill>
                  <a:srgbClr val="6A8759"/>
                </a:solidFill>
                <a:effectLst/>
                <a:latin typeface="Consolas" panose="020B0609020204030204" pitchFamily="49" charset="0"/>
              </a:rPr>
              <a:t>Wie viele Punkte gab die Verteidigung der Panthers ab?</a:t>
            </a:r>
            <a:endParaRPr lang="en-US" dirty="0">
              <a:solidFill>
                <a:srgbClr val="6A8759"/>
              </a:solidFill>
              <a:latin typeface="Consolas" panose="020B0609020204030204" pitchFamily="49" charset="0"/>
            </a:endParaRPr>
          </a:p>
          <a:p>
            <a:pPr marL="0" indent="0">
              <a:buFont typeface="Arial" panose="020B0604020202020204" pitchFamily="34" charset="0"/>
              <a:buNone/>
            </a:pPr>
            <a:r>
              <a:rPr lang="en-US" dirty="0"/>
              <a:t>Answer = </a:t>
            </a:r>
            <a:r>
              <a:rPr lang="en-US" dirty="0">
                <a:solidFill>
                  <a:srgbClr val="6A8759"/>
                </a:solidFill>
                <a:latin typeface="Consolas" panose="020B0609020204030204" pitchFamily="49" charset="0"/>
              </a:rPr>
              <a:t>308</a:t>
            </a:r>
            <a:endParaRPr lang="en-US" dirty="0">
              <a:solidFill>
                <a:srgbClr val="A9B7C6"/>
              </a:solidFill>
              <a:latin typeface="Consolas" panose="020B0609020204030204" pitchFamily="49" charset="0"/>
            </a:endParaRPr>
          </a:p>
          <a:p>
            <a:pPr marL="0" indent="0">
              <a:buNone/>
            </a:pPr>
            <a:r>
              <a:rPr lang="en-US" dirty="0"/>
              <a:t>Question = </a:t>
            </a:r>
            <a:r>
              <a:rPr lang="de-DE" b="0" dirty="0">
                <a:solidFill>
                  <a:srgbClr val="6A8759"/>
                </a:solidFill>
                <a:effectLst/>
                <a:latin typeface="Consolas" panose="020B0609020204030204" pitchFamily="49" charset="0"/>
              </a:rPr>
              <a:t>Wie viele Sacks erzielte Jared Allen in seiner Karriere?</a:t>
            </a:r>
            <a:endParaRPr lang="en-US" dirty="0">
              <a:solidFill>
                <a:srgbClr val="6A8759"/>
              </a:solidFill>
              <a:latin typeface="Consolas" panose="020B0609020204030204" pitchFamily="49" charset="0"/>
            </a:endParaRPr>
          </a:p>
          <a:p>
            <a:pPr marL="0" indent="0">
              <a:buFont typeface="Arial" panose="020B0604020202020204" pitchFamily="34" charset="0"/>
              <a:buNone/>
            </a:pPr>
            <a:r>
              <a:rPr lang="en-US" dirty="0"/>
              <a:t>Answer = </a:t>
            </a:r>
            <a:r>
              <a:rPr lang="en-US" dirty="0">
                <a:solidFill>
                  <a:srgbClr val="6A8759"/>
                </a:solidFill>
                <a:latin typeface="Consolas" panose="020B0609020204030204" pitchFamily="49" charset="0"/>
              </a:rPr>
              <a:t>136</a:t>
            </a:r>
            <a:endParaRPr lang="en-US" dirty="0">
              <a:solidFill>
                <a:srgbClr val="A9B7C6"/>
              </a:solidFill>
              <a:latin typeface="Consolas" panose="020B0609020204030204" pitchFamily="49" charset="0"/>
            </a:endParaRPr>
          </a:p>
          <a:p>
            <a:pPr marL="0" indent="0">
              <a:buFont typeface="Arial" panose="020B0604020202020204" pitchFamily="34" charset="0"/>
              <a:buNone/>
            </a:pPr>
            <a:r>
              <a:rPr lang="en-US" dirty="0"/>
              <a:t>Question = </a:t>
            </a:r>
            <a:r>
              <a:rPr lang="en-US" dirty="0">
                <a:solidFill>
                  <a:srgbClr val="6A8759"/>
                </a:solidFill>
                <a:latin typeface="Consolas" panose="020B0609020204030204" pitchFamily="49" charset="0"/>
              </a:rPr>
              <a:t>Who registered the most sacks on the team this season?</a:t>
            </a:r>
          </a:p>
          <a:p>
            <a:pPr marL="0" indent="0">
              <a:buNone/>
            </a:pPr>
            <a:r>
              <a:rPr lang="en-US" dirty="0"/>
              <a:t>Answer = </a:t>
            </a:r>
            <a:r>
              <a:rPr lang="en-US" b="0" dirty="0">
                <a:solidFill>
                  <a:srgbClr val="6A8759"/>
                </a:solidFill>
                <a:effectLst/>
                <a:latin typeface="Consolas" panose="020B0609020204030204" pitchFamily="49" charset="0"/>
              </a:rPr>
              <a:t>Kawann Short</a:t>
            </a:r>
            <a:endParaRPr lang="en-US" b="0" dirty="0">
              <a:solidFill>
                <a:srgbClr val="A9B7C6"/>
              </a:solidFill>
              <a:effectLst/>
              <a:latin typeface="Consolas" panose="020B0609020204030204" pitchFamily="49" charset="0"/>
            </a:endParaRPr>
          </a:p>
          <a:p>
            <a:pPr marL="0" indent="0">
              <a:buFont typeface="Arial" panose="020B0604020202020204" pitchFamily="34" charset="0"/>
              <a:buNone/>
            </a:pPr>
            <a:endParaRPr lang="en-US" dirty="0">
              <a:solidFill>
                <a:srgbClr val="A9B7C6"/>
              </a:solidFill>
              <a:latin typeface="Consolas" panose="020B0609020204030204" pitchFamily="49" charset="0"/>
            </a:endParaRPr>
          </a:p>
          <a:p>
            <a:pPr marL="0" indent="0">
              <a:buFont typeface="Arial" panose="020B0604020202020204" pitchFamily="34" charset="0"/>
              <a:buNone/>
            </a:pPr>
            <a:endParaRPr lang="en-US" dirty="0">
              <a:solidFill>
                <a:srgbClr val="A9B7C6"/>
              </a:solidFill>
              <a:latin typeface="Consolas" panose="020B0609020204030204" pitchFamily="49" charset="0"/>
            </a:endParaRPr>
          </a:p>
          <a:p>
            <a:pPr marL="0" indent="0">
              <a:buFont typeface="Arial" panose="020B0604020202020204" pitchFamily="34" charset="0"/>
              <a:buNone/>
            </a:pPr>
            <a:endParaRPr lang="en-US" dirty="0"/>
          </a:p>
        </p:txBody>
      </p:sp>
      <p:sp>
        <p:nvSpPr>
          <p:cNvPr id="7" name="TextBox 6">
            <a:extLst>
              <a:ext uri="{FF2B5EF4-FFF2-40B4-BE49-F238E27FC236}">
                <a16:creationId xmlns:a16="http://schemas.microsoft.com/office/drawing/2014/main" id="{F553DB21-F067-0933-BBC2-E5B2A2ABE880}"/>
              </a:ext>
            </a:extLst>
          </p:cNvPr>
          <p:cNvSpPr txBox="1"/>
          <p:nvPr/>
        </p:nvSpPr>
        <p:spPr>
          <a:xfrm>
            <a:off x="1812022" y="109057"/>
            <a:ext cx="1484851" cy="369332"/>
          </a:xfrm>
          <a:prstGeom prst="rect">
            <a:avLst/>
          </a:prstGeom>
          <a:noFill/>
        </p:spPr>
        <p:txBody>
          <a:bodyPr wrap="square" rtlCol="0">
            <a:spAutoFit/>
          </a:bodyPr>
          <a:lstStyle/>
          <a:p>
            <a:r>
              <a:rPr lang="en-US" dirty="0"/>
              <a:t>English</a:t>
            </a:r>
          </a:p>
        </p:txBody>
      </p:sp>
      <p:sp>
        <p:nvSpPr>
          <p:cNvPr id="8" name="TextBox 7">
            <a:extLst>
              <a:ext uri="{FF2B5EF4-FFF2-40B4-BE49-F238E27FC236}">
                <a16:creationId xmlns:a16="http://schemas.microsoft.com/office/drawing/2014/main" id="{82ADE1E8-4BF4-04CD-1448-9EBDE2D972F4}"/>
              </a:ext>
            </a:extLst>
          </p:cNvPr>
          <p:cNvSpPr txBox="1"/>
          <p:nvPr/>
        </p:nvSpPr>
        <p:spPr>
          <a:xfrm>
            <a:off x="8237989" y="109057"/>
            <a:ext cx="1484851" cy="369332"/>
          </a:xfrm>
          <a:prstGeom prst="rect">
            <a:avLst/>
          </a:prstGeom>
          <a:noFill/>
        </p:spPr>
        <p:txBody>
          <a:bodyPr wrap="square" rtlCol="0">
            <a:spAutoFit/>
          </a:bodyPr>
          <a:lstStyle/>
          <a:p>
            <a:r>
              <a:rPr lang="en-US" dirty="0"/>
              <a:t>German</a:t>
            </a:r>
          </a:p>
        </p:txBody>
      </p:sp>
      <p:sp>
        <p:nvSpPr>
          <p:cNvPr id="4" name="Slide Number Placeholder 3">
            <a:extLst>
              <a:ext uri="{FF2B5EF4-FFF2-40B4-BE49-F238E27FC236}">
                <a16:creationId xmlns:a16="http://schemas.microsoft.com/office/drawing/2014/main" id="{CC67F06F-3245-C148-FAA2-A927F8AC6FFB}"/>
              </a:ext>
            </a:extLst>
          </p:cNvPr>
          <p:cNvSpPr>
            <a:spLocks noGrp="1"/>
          </p:cNvSpPr>
          <p:nvPr>
            <p:ph type="sldNum" sz="quarter" idx="12"/>
          </p:nvPr>
        </p:nvSpPr>
        <p:spPr/>
        <p:txBody>
          <a:bodyPr/>
          <a:lstStyle/>
          <a:p>
            <a:r>
              <a:rPr lang="en-US" sz="1600" dirty="0"/>
              <a:t>3</a:t>
            </a:r>
          </a:p>
        </p:txBody>
      </p:sp>
    </p:spTree>
    <p:extLst>
      <p:ext uri="{BB962C8B-B14F-4D97-AF65-F5344CB8AC3E}">
        <p14:creationId xmlns:p14="http://schemas.microsoft.com/office/powerpoint/2010/main" val="168916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D2DE-905F-9046-851E-C21FDDE7A8A0}"/>
              </a:ext>
            </a:extLst>
          </p:cNvPr>
          <p:cNvSpPr>
            <a:spLocks noGrp="1"/>
          </p:cNvSpPr>
          <p:nvPr>
            <p:ph type="title"/>
          </p:nvPr>
        </p:nvSpPr>
        <p:spPr>
          <a:xfrm>
            <a:off x="7885651" y="5722013"/>
            <a:ext cx="3951928" cy="909899"/>
          </a:xfrm>
          <a:noFill/>
        </p:spPr>
        <p:txBody>
          <a:bodyPr wrap="square" rtlCol="0">
            <a:spAutoFit/>
          </a:bodyPr>
          <a:lstStyle/>
          <a:p>
            <a:r>
              <a:rPr lang="en-US" sz="1400" i="1" dirty="0">
                <a:latin typeface="+mn-lt"/>
                <a:ea typeface="+mn-ea"/>
                <a:cs typeface="+mn-cs"/>
              </a:rPr>
              <a:t>Code-Switched Text Synthesis in Unseen Language Pairs (Gupta et al., 2020)</a:t>
            </a:r>
          </a:p>
        </p:txBody>
      </p:sp>
      <p:pic>
        <p:nvPicPr>
          <p:cNvPr id="5" name="Picture 4">
            <a:extLst>
              <a:ext uri="{FF2B5EF4-FFF2-40B4-BE49-F238E27FC236}">
                <a16:creationId xmlns:a16="http://schemas.microsoft.com/office/drawing/2014/main" id="{EDAB185E-CCFD-7A27-ABAA-2D2B492D91D7}"/>
              </a:ext>
            </a:extLst>
          </p:cNvPr>
          <p:cNvPicPr>
            <a:picLocks noChangeAspect="1"/>
          </p:cNvPicPr>
          <p:nvPr/>
        </p:nvPicPr>
        <p:blipFill>
          <a:blip r:embed="rId2"/>
          <a:stretch>
            <a:fillRect/>
          </a:stretch>
        </p:blipFill>
        <p:spPr>
          <a:xfrm>
            <a:off x="664814" y="84369"/>
            <a:ext cx="6549717" cy="6092594"/>
          </a:xfrm>
          <a:prstGeom prst="rect">
            <a:avLst/>
          </a:prstGeom>
        </p:spPr>
      </p:pic>
      <p:sp>
        <p:nvSpPr>
          <p:cNvPr id="4" name="Slide Number Placeholder 3">
            <a:extLst>
              <a:ext uri="{FF2B5EF4-FFF2-40B4-BE49-F238E27FC236}">
                <a16:creationId xmlns:a16="http://schemas.microsoft.com/office/drawing/2014/main" id="{C72AA480-5122-7081-071B-8ACCFDE3E734}"/>
              </a:ext>
            </a:extLst>
          </p:cNvPr>
          <p:cNvSpPr>
            <a:spLocks noGrp="1"/>
          </p:cNvSpPr>
          <p:nvPr>
            <p:ph type="sldNum" sz="quarter" idx="12"/>
          </p:nvPr>
        </p:nvSpPr>
        <p:spPr/>
        <p:txBody>
          <a:bodyPr/>
          <a:lstStyle/>
          <a:p>
            <a:r>
              <a:rPr lang="en-US" sz="1600" dirty="0"/>
              <a:t>4</a:t>
            </a:r>
          </a:p>
        </p:txBody>
      </p:sp>
      <p:sp>
        <p:nvSpPr>
          <p:cNvPr id="3" name="Title 1">
            <a:extLst>
              <a:ext uri="{FF2B5EF4-FFF2-40B4-BE49-F238E27FC236}">
                <a16:creationId xmlns:a16="http://schemas.microsoft.com/office/drawing/2014/main" id="{00E38E06-5078-F137-3E3C-19BACBB7835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en-US" dirty="0"/>
              <a:t>Related Work</a:t>
            </a:r>
          </a:p>
        </p:txBody>
      </p:sp>
    </p:spTree>
    <p:extLst>
      <p:ext uri="{BB962C8B-B14F-4D97-AF65-F5344CB8AC3E}">
        <p14:creationId xmlns:p14="http://schemas.microsoft.com/office/powerpoint/2010/main" val="384739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940C-6455-1EC3-F1A4-0FAA49F8A53D}"/>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7CB86653-FB48-9797-8550-100967FE2FB8}"/>
              </a:ext>
            </a:extLst>
          </p:cNvPr>
          <p:cNvSpPr>
            <a:spLocks noGrp="1"/>
          </p:cNvSpPr>
          <p:nvPr>
            <p:ph idx="1"/>
          </p:nvPr>
        </p:nvSpPr>
        <p:spPr/>
        <p:txBody>
          <a:bodyPr>
            <a:normAutofit/>
          </a:bodyPr>
          <a:lstStyle/>
          <a:p>
            <a:pPr marL="0" indent="0">
              <a:buNone/>
            </a:pPr>
            <a:r>
              <a:rPr lang="en-US" sz="2600" dirty="0">
                <a:cs typeface="2  Lotus" panose="00000400000000000000" pitchFamily="2" charset="-78"/>
              </a:rPr>
              <a:t>Target :</a:t>
            </a:r>
          </a:p>
          <a:p>
            <a:pPr marL="0" indent="0">
              <a:buNone/>
            </a:pPr>
            <a:r>
              <a:rPr lang="en-US" sz="2000" dirty="0">
                <a:cs typeface="2  Lotus" panose="00000400000000000000" pitchFamily="2" charset="-78"/>
              </a:rPr>
              <a:t> </a:t>
            </a:r>
            <a:r>
              <a:rPr lang="en-US" sz="2600" dirty="0">
                <a:latin typeface="Courier New" panose="02070309020205020404" pitchFamily="49" charset="0"/>
                <a:cs typeface="2  Lotus" panose="00000400000000000000" pitchFamily="2" charset="-78"/>
              </a:rPr>
              <a:t>Matt Damon is a versatile, charismatic, and accomplished actor, renowned for his compelling performances across a diverse range of roles in the film industry.</a:t>
            </a:r>
          </a:p>
          <a:p>
            <a:pPr marL="0" indent="0">
              <a:buNone/>
            </a:pPr>
            <a:r>
              <a:rPr lang="en-US" sz="2600" dirty="0" err="1">
                <a:cs typeface="2  Lotus" panose="00000400000000000000" pitchFamily="2" charset="-78"/>
              </a:rPr>
              <a:t>Src</a:t>
            </a:r>
            <a:r>
              <a:rPr lang="en-US" sz="2600" dirty="0">
                <a:cs typeface="2  Lotus" panose="00000400000000000000" pitchFamily="2" charset="-78"/>
              </a:rPr>
              <a:t>  :</a:t>
            </a:r>
          </a:p>
          <a:p>
            <a:pPr algn="r" rtl="1"/>
            <a:r>
              <a:rPr lang="fa-IR" sz="2000" b="0" dirty="0" err="1">
                <a:effectLst/>
                <a:latin typeface="Courier New" panose="02070309020205020404" pitchFamily="49" charset="0"/>
                <a:cs typeface="2  Lotus" panose="00000400000000000000" pitchFamily="2" charset="-78"/>
              </a:rPr>
              <a:t>مت</a:t>
            </a:r>
            <a:r>
              <a:rPr lang="fa-IR" sz="2000" b="0" dirty="0">
                <a:effectLst/>
                <a:latin typeface="Courier New" panose="02070309020205020404" pitchFamily="49" charset="0"/>
                <a:cs typeface="2  Lotus" panose="00000400000000000000" pitchFamily="2" charset="-78"/>
              </a:rPr>
              <a:t> </a:t>
            </a:r>
            <a:r>
              <a:rPr lang="fa-IR" sz="2000" b="0" dirty="0" err="1">
                <a:effectLst/>
                <a:latin typeface="Courier New" panose="02070309020205020404" pitchFamily="49" charset="0"/>
                <a:cs typeface="2  Lotus" panose="00000400000000000000" pitchFamily="2" charset="-78"/>
              </a:rPr>
              <a:t>دیمون</a:t>
            </a:r>
            <a:r>
              <a:rPr lang="fa-IR" sz="2000" b="0" dirty="0">
                <a:effectLst/>
                <a:latin typeface="Courier New" panose="02070309020205020404" pitchFamily="49" charset="0"/>
                <a:cs typeface="2  Lotus" panose="00000400000000000000" pitchFamily="2" charset="-78"/>
              </a:rPr>
              <a:t> بازیگری همه کاره، </a:t>
            </a:r>
            <a:r>
              <a:rPr lang="fa-IR" sz="2000" b="0" dirty="0" err="1">
                <a:effectLst/>
                <a:latin typeface="Courier New" panose="02070309020205020404" pitchFamily="49" charset="0"/>
                <a:cs typeface="2  Lotus" panose="00000400000000000000" pitchFamily="2" charset="-78"/>
              </a:rPr>
              <a:t>کاریزماتیک</a:t>
            </a:r>
            <a:r>
              <a:rPr lang="fa-IR" sz="2000" b="0" dirty="0">
                <a:effectLst/>
                <a:latin typeface="Courier New" panose="02070309020205020404" pitchFamily="49" charset="0"/>
                <a:cs typeface="2  Lotus" panose="00000400000000000000" pitchFamily="2" charset="-78"/>
              </a:rPr>
              <a:t> و </a:t>
            </a:r>
            <a:r>
              <a:rPr lang="fa-IR" sz="2000" b="0" dirty="0" err="1">
                <a:effectLst/>
                <a:latin typeface="Courier New" panose="02070309020205020404" pitchFamily="49" charset="0"/>
                <a:cs typeface="2  Lotus" panose="00000400000000000000" pitchFamily="2" charset="-78"/>
              </a:rPr>
              <a:t>کارکشته</a:t>
            </a:r>
            <a:r>
              <a:rPr lang="fa-IR" sz="2000" b="0" dirty="0">
                <a:effectLst/>
                <a:latin typeface="Courier New" panose="02070309020205020404" pitchFamily="49" charset="0"/>
                <a:cs typeface="2  Lotus" panose="00000400000000000000" pitchFamily="2" charset="-78"/>
              </a:rPr>
              <a:t> است که به خاطر بازی های </a:t>
            </a:r>
            <a:r>
              <a:rPr lang="fa-IR" sz="2000" b="0" dirty="0" err="1">
                <a:effectLst/>
                <a:latin typeface="Courier New" panose="02070309020205020404" pitchFamily="49" charset="0"/>
                <a:cs typeface="2  Lotus" panose="00000400000000000000" pitchFamily="2" charset="-78"/>
              </a:rPr>
              <a:t>جذابش</a:t>
            </a:r>
            <a:r>
              <a:rPr lang="fa-IR" sz="2000" b="0" dirty="0">
                <a:effectLst/>
                <a:latin typeface="Courier New" panose="02070309020205020404" pitchFamily="49" charset="0"/>
                <a:cs typeface="2  Lotus" panose="00000400000000000000" pitchFamily="2" charset="-78"/>
              </a:rPr>
              <a:t> در طیف متنوعی از نقش ها در صنعت فیلم شهرت دارد.</a:t>
            </a:r>
            <a:endParaRPr lang="en-US" sz="2000" dirty="0">
              <a:cs typeface="2  Lotus" panose="00000400000000000000" pitchFamily="2" charset="-78"/>
            </a:endParaRPr>
          </a:p>
          <a:p>
            <a:pPr marL="0" indent="0">
              <a:buNone/>
            </a:pPr>
            <a:r>
              <a:rPr lang="en-US" sz="2600" dirty="0">
                <a:cs typeface="2  Lotus" panose="00000400000000000000" pitchFamily="2" charset="-78"/>
              </a:rPr>
              <a:t>Result:</a:t>
            </a:r>
          </a:p>
          <a:p>
            <a:pPr marL="0" indent="0" algn="r" rtl="1">
              <a:buNone/>
            </a:pPr>
            <a:r>
              <a:rPr lang="en-US" sz="2000" dirty="0">
                <a:cs typeface="2  Lotus" panose="00000400000000000000" pitchFamily="2" charset="-78"/>
              </a:rPr>
              <a:t>Matt Damon versatile، charismatic </a:t>
            </a:r>
            <a:r>
              <a:rPr lang="fa-IR" sz="2000" dirty="0">
                <a:cs typeface="2  Lotus" panose="00000400000000000000" pitchFamily="2" charset="-78"/>
              </a:rPr>
              <a:t>و </a:t>
            </a:r>
            <a:r>
              <a:rPr lang="fa-IR" sz="2000" dirty="0" err="1">
                <a:cs typeface="2  Lotus" panose="00000400000000000000" pitchFamily="2" charset="-78"/>
              </a:rPr>
              <a:t>کارکشته</a:t>
            </a:r>
            <a:r>
              <a:rPr lang="fa-IR" sz="2000" dirty="0">
                <a:cs typeface="2  Lotus" panose="00000400000000000000" pitchFamily="2" charset="-78"/>
              </a:rPr>
              <a:t> است که به خاطر بازی های </a:t>
            </a:r>
            <a:r>
              <a:rPr lang="en-US" sz="2000" dirty="0">
                <a:cs typeface="2  Lotus" panose="00000400000000000000" pitchFamily="2" charset="-78"/>
              </a:rPr>
              <a:t>compelling </a:t>
            </a:r>
            <a:r>
              <a:rPr lang="fa-IR" sz="2000" dirty="0">
                <a:cs typeface="2  Lotus" panose="00000400000000000000" pitchFamily="2" charset="-78"/>
              </a:rPr>
              <a:t>در طیف </a:t>
            </a:r>
            <a:r>
              <a:rPr lang="en-US" sz="2000" dirty="0">
                <a:cs typeface="2  Lotus" panose="00000400000000000000" pitchFamily="2" charset="-78"/>
              </a:rPr>
              <a:t>diverse </a:t>
            </a:r>
            <a:r>
              <a:rPr lang="fa-IR" sz="2000" dirty="0">
                <a:cs typeface="2  Lotus" panose="00000400000000000000" pitchFamily="2" charset="-78"/>
              </a:rPr>
              <a:t>از نقش ها در صنعت فیلم شهرت دارد.</a:t>
            </a:r>
            <a:endParaRPr lang="en-US" sz="2000" dirty="0">
              <a:cs typeface="2  Lotus" panose="00000400000000000000" pitchFamily="2" charset="-78"/>
            </a:endParaRPr>
          </a:p>
        </p:txBody>
      </p:sp>
      <p:sp>
        <p:nvSpPr>
          <p:cNvPr id="4" name="Slide Number Placeholder 3">
            <a:extLst>
              <a:ext uri="{FF2B5EF4-FFF2-40B4-BE49-F238E27FC236}">
                <a16:creationId xmlns:a16="http://schemas.microsoft.com/office/drawing/2014/main" id="{1177691D-E118-E201-D27B-C1EA1B132FCA}"/>
              </a:ext>
            </a:extLst>
          </p:cNvPr>
          <p:cNvSpPr>
            <a:spLocks noGrp="1"/>
          </p:cNvSpPr>
          <p:nvPr>
            <p:ph type="sldNum" sz="quarter" idx="12"/>
          </p:nvPr>
        </p:nvSpPr>
        <p:spPr/>
        <p:txBody>
          <a:bodyPr/>
          <a:lstStyle/>
          <a:p>
            <a:r>
              <a:rPr lang="en-US" sz="1600" dirty="0"/>
              <a:t>5</a:t>
            </a:r>
          </a:p>
        </p:txBody>
      </p:sp>
    </p:spTree>
    <p:extLst>
      <p:ext uri="{BB962C8B-B14F-4D97-AF65-F5344CB8AC3E}">
        <p14:creationId xmlns:p14="http://schemas.microsoft.com/office/powerpoint/2010/main" val="3823928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14E0-B527-8182-F76F-65822667F371}"/>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288F2CFE-F5B3-7A1E-8768-0A92334E0CFD}"/>
              </a:ext>
            </a:extLst>
          </p:cNvPr>
          <p:cNvSpPr>
            <a:spLocks noGrp="1"/>
          </p:cNvSpPr>
          <p:nvPr>
            <p:ph idx="1"/>
          </p:nvPr>
        </p:nvSpPr>
        <p:spPr/>
        <p:txBody>
          <a:bodyPr>
            <a:normAutofit fontScale="92500"/>
          </a:bodyPr>
          <a:lstStyle/>
          <a:p>
            <a:pPr marL="0" indent="0" algn="l">
              <a:buNone/>
            </a:pPr>
            <a:r>
              <a:rPr lang="en-US" b="0" dirty="0">
                <a:effectLst/>
                <a:cs typeface="2  Lotus" panose="00000400000000000000" pitchFamily="2" charset="-78"/>
              </a:rPr>
              <a:t>Target:</a:t>
            </a:r>
          </a:p>
          <a:p>
            <a:pPr marL="0" indent="0">
              <a:buNone/>
            </a:pPr>
            <a:r>
              <a:rPr lang="en-US" b="0" dirty="0">
                <a:effectLst/>
                <a:latin typeface="Courier New" panose="02070309020205020404" pitchFamily="49" charset="0"/>
                <a:cs typeface="2  Lotus" panose="00000400000000000000" pitchFamily="2" charset="-78"/>
              </a:rPr>
              <a:t>The devastating 9/11 terrorist attacks on the World Trade Center in 2001 were an unprecedented and tragic event that shook the world.</a:t>
            </a:r>
          </a:p>
          <a:p>
            <a:pPr marL="0" indent="0" algn="l">
              <a:buNone/>
            </a:pPr>
            <a:r>
              <a:rPr lang="en-US" dirty="0">
                <a:cs typeface="2  Lotus" panose="00000400000000000000" pitchFamily="2" charset="-78"/>
              </a:rPr>
              <a:t>Source:</a:t>
            </a:r>
          </a:p>
          <a:p>
            <a:pPr marL="0" indent="0" algn="r" rtl="1">
              <a:buNone/>
            </a:pPr>
            <a:r>
              <a:rPr lang="fa-IR" b="0" dirty="0">
                <a:effectLst/>
                <a:latin typeface="Courier New" panose="02070309020205020404" pitchFamily="49" charset="0"/>
                <a:cs typeface="2  Lotus" panose="00000400000000000000" pitchFamily="2" charset="-78"/>
              </a:rPr>
              <a:t>حملات تروریستی ویرانگر 11 سپتامبر به مرکز تجارت جهانی در سال 2001 رویدادی بی سابقه و غم انگیز بود که جهان را تکان داد.</a:t>
            </a:r>
            <a:endParaRPr lang="en-US" dirty="0">
              <a:latin typeface="Courier New" panose="02070309020205020404" pitchFamily="49" charset="0"/>
              <a:cs typeface="2  Lotus" panose="00000400000000000000" pitchFamily="2" charset="-78"/>
            </a:endParaRPr>
          </a:p>
          <a:p>
            <a:pPr marL="0" indent="0" algn="l">
              <a:buNone/>
            </a:pPr>
            <a:r>
              <a:rPr lang="en-US" b="0" dirty="0">
                <a:effectLst/>
                <a:cs typeface="2  Lotus" panose="00000400000000000000" pitchFamily="2" charset="-78"/>
              </a:rPr>
              <a:t>Result:</a:t>
            </a:r>
          </a:p>
          <a:p>
            <a:pPr marL="0" indent="0" algn="r" rtl="1">
              <a:buNone/>
            </a:pPr>
            <a:r>
              <a:rPr lang="fa-IR" dirty="0">
                <a:latin typeface="Courier New" panose="02070309020205020404" pitchFamily="49" charset="0"/>
                <a:cs typeface="2  Lotus" panose="00000400000000000000" pitchFamily="2" charset="-78"/>
              </a:rPr>
              <a:t>حملات تروریستی ویرانگر 9/11</a:t>
            </a:r>
            <a:r>
              <a:rPr lang="en-US" dirty="0">
                <a:latin typeface="Courier New" panose="02070309020205020404" pitchFamily="49" charset="0"/>
                <a:cs typeface="2  Lotus" panose="00000400000000000000" pitchFamily="2" charset="-78"/>
              </a:rPr>
              <a:t>terrorist </a:t>
            </a:r>
            <a:r>
              <a:rPr lang="fa-IR" dirty="0">
                <a:latin typeface="Courier New" panose="02070309020205020404" pitchFamily="49" charset="0"/>
                <a:cs typeface="2  Lotus" panose="00000400000000000000" pitchFamily="2" charset="-78"/>
              </a:rPr>
              <a:t>ویرانگر 11 سپتامبر به </a:t>
            </a:r>
            <a:r>
              <a:rPr lang="en-US" dirty="0">
                <a:latin typeface="Courier New" panose="02070309020205020404" pitchFamily="49" charset="0"/>
                <a:cs typeface="2  Lotus" panose="00000400000000000000" pitchFamily="2" charset="-78"/>
              </a:rPr>
              <a:t>the World Trade Center </a:t>
            </a:r>
            <a:r>
              <a:rPr lang="fa-IR" dirty="0">
                <a:latin typeface="Courier New" panose="02070309020205020404" pitchFamily="49" charset="0"/>
                <a:cs typeface="2  Lotus" panose="00000400000000000000" pitchFamily="2" charset="-78"/>
              </a:rPr>
              <a:t>در سال 2001 رویدادی بی سابقه و </a:t>
            </a:r>
            <a:r>
              <a:rPr lang="en-US" dirty="0">
                <a:latin typeface="Courier New" panose="02070309020205020404" pitchFamily="49" charset="0"/>
                <a:cs typeface="2  Lotus" panose="00000400000000000000" pitchFamily="2" charset="-78"/>
              </a:rPr>
              <a:t>tragic </a:t>
            </a:r>
            <a:r>
              <a:rPr lang="fa-IR" dirty="0">
                <a:latin typeface="Courier New" panose="02070309020205020404" pitchFamily="49" charset="0"/>
                <a:cs typeface="2  Lotus" panose="00000400000000000000" pitchFamily="2" charset="-78"/>
              </a:rPr>
              <a:t>بود که جهان را تکان داد.</a:t>
            </a:r>
            <a:endParaRPr lang="en-US" dirty="0">
              <a:latin typeface="Courier New" panose="02070309020205020404" pitchFamily="49" charset="0"/>
              <a:cs typeface="2  Lotus" panose="00000400000000000000" pitchFamily="2" charset="-78"/>
            </a:endParaRPr>
          </a:p>
        </p:txBody>
      </p:sp>
      <p:sp>
        <p:nvSpPr>
          <p:cNvPr id="4" name="Slide Number Placeholder 3">
            <a:extLst>
              <a:ext uri="{FF2B5EF4-FFF2-40B4-BE49-F238E27FC236}">
                <a16:creationId xmlns:a16="http://schemas.microsoft.com/office/drawing/2014/main" id="{CB9083FF-08C0-63E1-94AA-DD180774F8DC}"/>
              </a:ext>
            </a:extLst>
          </p:cNvPr>
          <p:cNvSpPr>
            <a:spLocks noGrp="1"/>
          </p:cNvSpPr>
          <p:nvPr>
            <p:ph type="sldNum" sz="quarter" idx="12"/>
          </p:nvPr>
        </p:nvSpPr>
        <p:spPr>
          <a:xfrm>
            <a:off x="8610600" y="6364739"/>
            <a:ext cx="2743200" cy="365125"/>
          </a:xfrm>
        </p:spPr>
        <p:txBody>
          <a:bodyPr/>
          <a:lstStyle/>
          <a:p>
            <a:r>
              <a:rPr lang="en-US" sz="1600" dirty="0"/>
              <a:t>6</a:t>
            </a:r>
          </a:p>
        </p:txBody>
      </p:sp>
    </p:spTree>
    <p:extLst>
      <p:ext uri="{BB962C8B-B14F-4D97-AF65-F5344CB8AC3E}">
        <p14:creationId xmlns:p14="http://schemas.microsoft.com/office/powerpoint/2010/main" val="313481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A947-0E57-3424-E58B-9B6B7C584354}"/>
              </a:ext>
            </a:extLst>
          </p:cNvPr>
          <p:cNvSpPr>
            <a:spLocks noGrp="1"/>
          </p:cNvSpPr>
          <p:nvPr>
            <p:ph type="title"/>
          </p:nvPr>
        </p:nvSpPr>
        <p:spPr/>
        <p:txBody>
          <a:bodyPr/>
          <a:lstStyle/>
          <a:p>
            <a:r>
              <a:rPr lang="en-US" dirty="0"/>
              <a:t>Code-switching vs normal dataset</a:t>
            </a:r>
          </a:p>
        </p:txBody>
      </p:sp>
      <p:graphicFrame>
        <p:nvGraphicFramePr>
          <p:cNvPr id="5" name="Table 4">
            <a:extLst>
              <a:ext uri="{FF2B5EF4-FFF2-40B4-BE49-F238E27FC236}">
                <a16:creationId xmlns:a16="http://schemas.microsoft.com/office/drawing/2014/main" id="{F7A36B2D-2D57-FDE6-35E3-D50A44E17171}"/>
              </a:ext>
            </a:extLst>
          </p:cNvPr>
          <p:cNvGraphicFramePr>
            <a:graphicFrameLocks noGrp="1"/>
          </p:cNvGraphicFramePr>
          <p:nvPr>
            <p:extLst>
              <p:ext uri="{D42A27DB-BD31-4B8C-83A1-F6EECF244321}">
                <p14:modId xmlns:p14="http://schemas.microsoft.com/office/powerpoint/2010/main" val="1439739259"/>
              </p:ext>
            </p:extLst>
          </p:nvPr>
        </p:nvGraphicFramePr>
        <p:xfrm>
          <a:off x="1474600" y="1961237"/>
          <a:ext cx="9242800" cy="1737360"/>
        </p:xfrm>
        <a:graphic>
          <a:graphicData uri="http://schemas.openxmlformats.org/drawingml/2006/table">
            <a:tbl>
              <a:tblPr firstRow="1" bandRow="1">
                <a:tableStyleId>{5C22544A-7EE6-4342-B048-85BDC9FD1C3A}</a:tableStyleId>
              </a:tblPr>
              <a:tblGrid>
                <a:gridCol w="1155350">
                  <a:extLst>
                    <a:ext uri="{9D8B030D-6E8A-4147-A177-3AD203B41FA5}">
                      <a16:colId xmlns:a16="http://schemas.microsoft.com/office/drawing/2014/main" val="2576180242"/>
                    </a:ext>
                  </a:extLst>
                </a:gridCol>
                <a:gridCol w="1155350">
                  <a:extLst>
                    <a:ext uri="{9D8B030D-6E8A-4147-A177-3AD203B41FA5}">
                      <a16:colId xmlns:a16="http://schemas.microsoft.com/office/drawing/2014/main" val="1658604882"/>
                    </a:ext>
                  </a:extLst>
                </a:gridCol>
                <a:gridCol w="1155350">
                  <a:extLst>
                    <a:ext uri="{9D8B030D-6E8A-4147-A177-3AD203B41FA5}">
                      <a16:colId xmlns:a16="http://schemas.microsoft.com/office/drawing/2014/main" val="3703571768"/>
                    </a:ext>
                  </a:extLst>
                </a:gridCol>
                <a:gridCol w="1155350">
                  <a:extLst>
                    <a:ext uri="{9D8B030D-6E8A-4147-A177-3AD203B41FA5}">
                      <a16:colId xmlns:a16="http://schemas.microsoft.com/office/drawing/2014/main" val="2715640489"/>
                    </a:ext>
                  </a:extLst>
                </a:gridCol>
                <a:gridCol w="1155350">
                  <a:extLst>
                    <a:ext uri="{9D8B030D-6E8A-4147-A177-3AD203B41FA5}">
                      <a16:colId xmlns:a16="http://schemas.microsoft.com/office/drawing/2014/main" val="2864406802"/>
                    </a:ext>
                  </a:extLst>
                </a:gridCol>
                <a:gridCol w="1155350">
                  <a:extLst>
                    <a:ext uri="{9D8B030D-6E8A-4147-A177-3AD203B41FA5}">
                      <a16:colId xmlns:a16="http://schemas.microsoft.com/office/drawing/2014/main" val="2074938000"/>
                    </a:ext>
                  </a:extLst>
                </a:gridCol>
                <a:gridCol w="1155350">
                  <a:extLst>
                    <a:ext uri="{9D8B030D-6E8A-4147-A177-3AD203B41FA5}">
                      <a16:colId xmlns:a16="http://schemas.microsoft.com/office/drawing/2014/main" val="2684112748"/>
                    </a:ext>
                  </a:extLst>
                </a:gridCol>
                <a:gridCol w="1155350">
                  <a:extLst>
                    <a:ext uri="{9D8B030D-6E8A-4147-A177-3AD203B41FA5}">
                      <a16:colId xmlns:a16="http://schemas.microsoft.com/office/drawing/2014/main" val="4285822416"/>
                    </a:ext>
                  </a:extLst>
                </a:gridCol>
              </a:tblGrid>
              <a:tr h="370840">
                <a:tc>
                  <a:txBody>
                    <a:bodyPr/>
                    <a:lstStyle/>
                    <a:p>
                      <a:endParaRPr lang="en-US" sz="3200"/>
                    </a:p>
                  </a:txBody>
                  <a:tcPr/>
                </a:tc>
                <a:tc>
                  <a:txBody>
                    <a:bodyPr/>
                    <a:lstStyle/>
                    <a:p>
                      <a:r>
                        <a:rPr lang="en-US" sz="3200" dirty="0"/>
                        <a:t>DE</a:t>
                      </a:r>
                    </a:p>
                  </a:txBody>
                  <a:tcPr/>
                </a:tc>
                <a:tc>
                  <a:txBody>
                    <a:bodyPr/>
                    <a:lstStyle/>
                    <a:p>
                      <a:r>
                        <a:rPr lang="en-US" sz="3200" dirty="0" err="1"/>
                        <a:t>el</a:t>
                      </a:r>
                      <a:endParaRPr lang="en-US" sz="3200" dirty="0"/>
                    </a:p>
                  </a:txBody>
                  <a:tcPr/>
                </a:tc>
                <a:tc>
                  <a:txBody>
                    <a:bodyPr/>
                    <a:lstStyle/>
                    <a:p>
                      <a:r>
                        <a:rPr lang="en-US" sz="3200" dirty="0"/>
                        <a:t>es</a:t>
                      </a:r>
                    </a:p>
                  </a:txBody>
                  <a:tcPr/>
                </a:tc>
                <a:tc>
                  <a:txBody>
                    <a:bodyPr/>
                    <a:lstStyle/>
                    <a:p>
                      <a:r>
                        <a:rPr lang="en-US" sz="3200" dirty="0" err="1"/>
                        <a:t>ro</a:t>
                      </a:r>
                      <a:endParaRPr lang="en-US" sz="3200" dirty="0"/>
                    </a:p>
                  </a:txBody>
                  <a:tcPr/>
                </a:tc>
                <a:tc>
                  <a:txBody>
                    <a:bodyPr/>
                    <a:lstStyle/>
                    <a:p>
                      <a:r>
                        <a:rPr lang="en-US" sz="3200" dirty="0" err="1"/>
                        <a:t>ru</a:t>
                      </a:r>
                      <a:endParaRPr lang="en-US" sz="3200" dirty="0"/>
                    </a:p>
                  </a:txBody>
                  <a:tcPr/>
                </a:tc>
                <a:tc>
                  <a:txBody>
                    <a:bodyPr/>
                    <a:lstStyle/>
                    <a:p>
                      <a:r>
                        <a:rPr lang="en-US" sz="3200" dirty="0"/>
                        <a:t>tr</a:t>
                      </a:r>
                    </a:p>
                  </a:txBody>
                  <a:tcPr/>
                </a:tc>
                <a:tc>
                  <a:txBody>
                    <a:bodyPr/>
                    <a:lstStyle/>
                    <a:p>
                      <a:r>
                        <a:rPr lang="en-US" sz="3200" dirty="0" err="1"/>
                        <a:t>zh</a:t>
                      </a:r>
                      <a:endParaRPr lang="en-US" sz="3200" dirty="0"/>
                    </a:p>
                  </a:txBody>
                  <a:tcPr/>
                </a:tc>
                <a:extLst>
                  <a:ext uri="{0D108BD9-81ED-4DB2-BD59-A6C34878D82A}">
                    <a16:rowId xmlns:a16="http://schemas.microsoft.com/office/drawing/2014/main" val="1083662666"/>
                  </a:ext>
                </a:extLst>
              </a:tr>
              <a:tr h="370840">
                <a:tc>
                  <a:txBody>
                    <a:bodyPr/>
                    <a:lstStyle/>
                    <a:p>
                      <a:r>
                        <a:rPr lang="en-US" sz="3200" dirty="0" err="1"/>
                        <a:t>chRF</a:t>
                      </a:r>
                      <a:endParaRPr lang="en-US" sz="3200" dirty="0"/>
                    </a:p>
                  </a:txBody>
                  <a:tcPr/>
                </a:tc>
                <a:tc>
                  <a:txBody>
                    <a:bodyPr/>
                    <a:lstStyle/>
                    <a:p>
                      <a:r>
                        <a:rPr lang="en-US" sz="3200" dirty="0"/>
                        <a:t>88.3</a:t>
                      </a:r>
                    </a:p>
                  </a:txBody>
                  <a:tcPr/>
                </a:tc>
                <a:tc>
                  <a:txBody>
                    <a:bodyPr/>
                    <a:lstStyle/>
                    <a:p>
                      <a:r>
                        <a:rPr lang="en-US" sz="3200" dirty="0"/>
                        <a:t>82.70</a:t>
                      </a:r>
                    </a:p>
                  </a:txBody>
                  <a:tcPr/>
                </a:tc>
                <a:tc>
                  <a:txBody>
                    <a:bodyPr/>
                    <a:lstStyle/>
                    <a:p>
                      <a:r>
                        <a:rPr lang="en-US" sz="3200" dirty="0"/>
                        <a:t>89.27</a:t>
                      </a:r>
                    </a:p>
                  </a:txBody>
                  <a:tcPr/>
                </a:tc>
                <a:tc>
                  <a:txBody>
                    <a:bodyPr/>
                    <a:lstStyle/>
                    <a:p>
                      <a:r>
                        <a:rPr lang="en-US" sz="3200" dirty="0"/>
                        <a:t>89.69</a:t>
                      </a:r>
                    </a:p>
                  </a:txBody>
                  <a:tcPr/>
                </a:tc>
                <a:tc>
                  <a:txBody>
                    <a:bodyPr/>
                    <a:lstStyle/>
                    <a:p>
                      <a:r>
                        <a:rPr lang="en-US" sz="3200" dirty="0"/>
                        <a:t>80.12</a:t>
                      </a:r>
                    </a:p>
                  </a:txBody>
                  <a:tcPr/>
                </a:tc>
                <a:tc>
                  <a:txBody>
                    <a:bodyPr/>
                    <a:lstStyle/>
                    <a:p>
                      <a:r>
                        <a:rPr lang="en-US" sz="3200" kern="1200" dirty="0">
                          <a:solidFill>
                            <a:schemeClr val="dk1"/>
                          </a:solidFill>
                          <a:effectLst/>
                          <a:latin typeface="+mn-lt"/>
                          <a:ea typeface="+mn-ea"/>
                          <a:cs typeface="+mn-cs"/>
                        </a:rPr>
                        <a:t>89.75</a:t>
                      </a:r>
                    </a:p>
                  </a:txBody>
                  <a:tcPr/>
                </a:tc>
                <a:tc>
                  <a:txBody>
                    <a:bodyPr/>
                    <a:lstStyle/>
                    <a:p>
                      <a:r>
                        <a:rPr lang="en-US" sz="3200" dirty="0"/>
                        <a:t>73.52</a:t>
                      </a:r>
                    </a:p>
                  </a:txBody>
                  <a:tcPr/>
                </a:tc>
                <a:extLst>
                  <a:ext uri="{0D108BD9-81ED-4DB2-BD59-A6C34878D82A}">
                    <a16:rowId xmlns:a16="http://schemas.microsoft.com/office/drawing/2014/main" val="3703752163"/>
                  </a:ext>
                </a:extLst>
              </a:tr>
              <a:tr h="370840">
                <a:tc>
                  <a:txBody>
                    <a:bodyPr/>
                    <a:lstStyle/>
                    <a:p>
                      <a:r>
                        <a:rPr lang="en-US" sz="3200" dirty="0"/>
                        <a:t>BLEU</a:t>
                      </a:r>
                    </a:p>
                  </a:txBody>
                  <a:tcPr/>
                </a:tc>
                <a:tc>
                  <a:txBody>
                    <a:bodyPr/>
                    <a:lstStyle/>
                    <a:p>
                      <a:r>
                        <a:rPr lang="en-US" sz="3200" dirty="0"/>
                        <a:t>77.9</a:t>
                      </a:r>
                    </a:p>
                  </a:txBody>
                  <a:tcPr/>
                </a:tc>
                <a:tc>
                  <a:txBody>
                    <a:bodyPr/>
                    <a:lstStyle/>
                    <a:p>
                      <a:r>
                        <a:rPr lang="en-US" sz="3200" dirty="0"/>
                        <a:t>76.66</a:t>
                      </a:r>
                    </a:p>
                  </a:txBody>
                  <a:tcPr/>
                </a:tc>
                <a:tc>
                  <a:txBody>
                    <a:bodyPr/>
                    <a:lstStyle/>
                    <a:p>
                      <a:r>
                        <a:rPr lang="en-US" sz="3200" dirty="0"/>
                        <a:t>76.66</a:t>
                      </a:r>
                    </a:p>
                  </a:txBody>
                  <a:tcPr/>
                </a:tc>
                <a:tc>
                  <a:txBody>
                    <a:bodyPr/>
                    <a:lstStyle/>
                    <a:p>
                      <a:r>
                        <a:rPr lang="en-US" sz="3200" dirty="0"/>
                        <a:t>80.07</a:t>
                      </a:r>
                    </a:p>
                  </a:txBody>
                  <a:tcPr/>
                </a:tc>
                <a:tc>
                  <a:txBody>
                    <a:bodyPr/>
                    <a:lstStyle/>
                    <a:p>
                      <a:r>
                        <a:rPr lang="en-US" sz="3200" dirty="0"/>
                        <a:t>72.43</a:t>
                      </a:r>
                    </a:p>
                  </a:txBody>
                  <a:tcPr/>
                </a:tc>
                <a:tc>
                  <a:txBody>
                    <a:bodyPr/>
                    <a:lstStyle/>
                    <a:p>
                      <a:r>
                        <a:rPr lang="en-US" sz="3200" dirty="0"/>
                        <a:t>72.96</a:t>
                      </a:r>
                    </a:p>
                  </a:txBody>
                  <a:tcPr/>
                </a:tc>
                <a:tc>
                  <a:txBody>
                    <a:bodyPr/>
                    <a:lstStyle/>
                    <a:p>
                      <a:r>
                        <a:rPr lang="en-US" sz="3200" dirty="0"/>
                        <a:t>19.99</a:t>
                      </a:r>
                    </a:p>
                  </a:txBody>
                  <a:tcPr/>
                </a:tc>
                <a:extLst>
                  <a:ext uri="{0D108BD9-81ED-4DB2-BD59-A6C34878D82A}">
                    <a16:rowId xmlns:a16="http://schemas.microsoft.com/office/drawing/2014/main" val="2849389410"/>
                  </a:ext>
                </a:extLst>
              </a:tr>
            </a:tbl>
          </a:graphicData>
        </a:graphic>
      </p:graphicFrame>
      <p:sp>
        <p:nvSpPr>
          <p:cNvPr id="4" name="Slide Number Placeholder 3">
            <a:extLst>
              <a:ext uri="{FF2B5EF4-FFF2-40B4-BE49-F238E27FC236}">
                <a16:creationId xmlns:a16="http://schemas.microsoft.com/office/drawing/2014/main" id="{49E8B510-6F13-E63A-884B-40F913ED83A9}"/>
              </a:ext>
            </a:extLst>
          </p:cNvPr>
          <p:cNvSpPr>
            <a:spLocks noGrp="1"/>
          </p:cNvSpPr>
          <p:nvPr>
            <p:ph type="sldNum" sz="quarter" idx="12"/>
          </p:nvPr>
        </p:nvSpPr>
        <p:spPr/>
        <p:txBody>
          <a:bodyPr/>
          <a:lstStyle/>
          <a:p>
            <a:r>
              <a:rPr lang="en-US" sz="1600" dirty="0"/>
              <a:t>7</a:t>
            </a:r>
          </a:p>
        </p:txBody>
      </p:sp>
      <p:sp>
        <p:nvSpPr>
          <p:cNvPr id="3" name="TextBox 2">
            <a:extLst>
              <a:ext uri="{FF2B5EF4-FFF2-40B4-BE49-F238E27FC236}">
                <a16:creationId xmlns:a16="http://schemas.microsoft.com/office/drawing/2014/main" id="{D4B58002-0710-C1CB-B690-9002136A1F15}"/>
              </a:ext>
            </a:extLst>
          </p:cNvPr>
          <p:cNvSpPr txBox="1"/>
          <p:nvPr/>
        </p:nvSpPr>
        <p:spPr>
          <a:xfrm>
            <a:off x="1149291" y="4163775"/>
            <a:ext cx="9680895" cy="369332"/>
          </a:xfrm>
          <a:prstGeom prst="rect">
            <a:avLst/>
          </a:prstGeom>
          <a:noFill/>
        </p:spPr>
        <p:txBody>
          <a:bodyPr wrap="square" rtlCol="0">
            <a:spAutoFit/>
          </a:bodyPr>
          <a:lstStyle/>
          <a:p>
            <a:r>
              <a:rPr lang="en-US" dirty="0"/>
              <a:t>Table 1. </a:t>
            </a:r>
            <a:r>
              <a:rPr lang="en-US" dirty="0" err="1"/>
              <a:t>chRF</a:t>
            </a:r>
            <a:r>
              <a:rPr lang="en-US" dirty="0"/>
              <a:t> and BLEU score between code-switching and monolingual paragraphs in </a:t>
            </a:r>
            <a:r>
              <a:rPr lang="en-US" dirty="0" err="1"/>
              <a:t>XQuAD</a:t>
            </a:r>
            <a:r>
              <a:rPr lang="en-US" dirty="0"/>
              <a:t> dataset</a:t>
            </a:r>
          </a:p>
        </p:txBody>
      </p:sp>
    </p:spTree>
    <p:extLst>
      <p:ext uri="{BB962C8B-B14F-4D97-AF65-F5344CB8AC3E}">
        <p14:creationId xmlns:p14="http://schemas.microsoft.com/office/powerpoint/2010/main" val="182365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097A9F-1774-D810-8EAC-9A496728544D}"/>
              </a:ext>
            </a:extLst>
          </p:cNvPr>
          <p:cNvPicPr>
            <a:picLocks noChangeAspect="1"/>
          </p:cNvPicPr>
          <p:nvPr/>
        </p:nvPicPr>
        <p:blipFill>
          <a:blip r:embed="rId2"/>
          <a:stretch>
            <a:fillRect/>
          </a:stretch>
        </p:blipFill>
        <p:spPr>
          <a:xfrm>
            <a:off x="479810" y="1362098"/>
            <a:ext cx="5747466" cy="3304793"/>
          </a:xfrm>
          <a:prstGeom prst="rect">
            <a:avLst/>
          </a:prstGeom>
        </p:spPr>
      </p:pic>
      <p:sp>
        <p:nvSpPr>
          <p:cNvPr id="6" name="TextBox 5">
            <a:extLst>
              <a:ext uri="{FF2B5EF4-FFF2-40B4-BE49-F238E27FC236}">
                <a16:creationId xmlns:a16="http://schemas.microsoft.com/office/drawing/2014/main" id="{B700E726-001E-76EF-959E-F0C47EF3816D}"/>
              </a:ext>
            </a:extLst>
          </p:cNvPr>
          <p:cNvSpPr txBox="1"/>
          <p:nvPr/>
        </p:nvSpPr>
        <p:spPr>
          <a:xfrm>
            <a:off x="2877424" y="5427677"/>
            <a:ext cx="6803471" cy="646331"/>
          </a:xfrm>
          <a:prstGeom prst="rect">
            <a:avLst/>
          </a:prstGeom>
          <a:noFill/>
        </p:spPr>
        <p:txBody>
          <a:bodyPr wrap="square" rtlCol="0">
            <a:spAutoFit/>
          </a:bodyPr>
          <a:lstStyle/>
          <a:p>
            <a:pPr algn="ctr"/>
            <a:r>
              <a:rPr lang="en-US" dirty="0"/>
              <a:t>Figure 1. BERT-base model fine-tuned on </a:t>
            </a:r>
            <a:r>
              <a:rPr lang="en-US" dirty="0" err="1"/>
              <a:t>SQuAD</a:t>
            </a:r>
            <a:r>
              <a:rPr lang="en-US" dirty="0"/>
              <a:t> 2.0 evaluated on </a:t>
            </a:r>
            <a:r>
              <a:rPr lang="en-US" dirty="0" err="1"/>
              <a:t>XQuAD</a:t>
            </a:r>
            <a:r>
              <a:rPr lang="en-US" dirty="0"/>
              <a:t> dataset</a:t>
            </a:r>
          </a:p>
        </p:txBody>
      </p:sp>
      <p:sp>
        <p:nvSpPr>
          <p:cNvPr id="3" name="Slide Number Placeholder 2">
            <a:extLst>
              <a:ext uri="{FF2B5EF4-FFF2-40B4-BE49-F238E27FC236}">
                <a16:creationId xmlns:a16="http://schemas.microsoft.com/office/drawing/2014/main" id="{F7BF489A-AD18-0A75-48A0-25DC915D71A3}"/>
              </a:ext>
            </a:extLst>
          </p:cNvPr>
          <p:cNvSpPr>
            <a:spLocks noGrp="1"/>
          </p:cNvSpPr>
          <p:nvPr>
            <p:ph type="sldNum" sz="quarter" idx="12"/>
          </p:nvPr>
        </p:nvSpPr>
        <p:spPr/>
        <p:txBody>
          <a:bodyPr/>
          <a:lstStyle/>
          <a:p>
            <a:r>
              <a:rPr lang="en-US" sz="1600" dirty="0"/>
              <a:t>8</a:t>
            </a:r>
          </a:p>
        </p:txBody>
      </p:sp>
      <p:pic>
        <p:nvPicPr>
          <p:cNvPr id="4" name="Picture 3">
            <a:extLst>
              <a:ext uri="{FF2B5EF4-FFF2-40B4-BE49-F238E27FC236}">
                <a16:creationId xmlns:a16="http://schemas.microsoft.com/office/drawing/2014/main" id="{50965287-7682-D58E-23BB-6B4648E1FC41}"/>
              </a:ext>
            </a:extLst>
          </p:cNvPr>
          <p:cNvPicPr>
            <a:picLocks noChangeAspect="1"/>
          </p:cNvPicPr>
          <p:nvPr/>
        </p:nvPicPr>
        <p:blipFill>
          <a:blip r:embed="rId3"/>
          <a:stretch>
            <a:fillRect/>
          </a:stretch>
        </p:blipFill>
        <p:spPr>
          <a:xfrm>
            <a:off x="5887750" y="1362097"/>
            <a:ext cx="5824440" cy="3304793"/>
          </a:xfrm>
          <a:prstGeom prst="rect">
            <a:avLst/>
          </a:prstGeom>
        </p:spPr>
      </p:pic>
    </p:spTree>
    <p:extLst>
      <p:ext uri="{BB962C8B-B14F-4D97-AF65-F5344CB8AC3E}">
        <p14:creationId xmlns:p14="http://schemas.microsoft.com/office/powerpoint/2010/main" val="2589140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1206</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2  Lotus</vt:lpstr>
      <vt:lpstr>Arial</vt:lpstr>
      <vt:lpstr>Calibri</vt:lpstr>
      <vt:lpstr>Calibri Light</vt:lpstr>
      <vt:lpstr>Consolas</vt:lpstr>
      <vt:lpstr>Courier New</vt:lpstr>
      <vt:lpstr>Office Theme</vt:lpstr>
      <vt:lpstr>Impact of Code-Switching on Large Language Models</vt:lpstr>
      <vt:lpstr>Related Work</vt:lpstr>
      <vt:lpstr>XQuAD </vt:lpstr>
      <vt:lpstr>PowerPoint Presentation</vt:lpstr>
      <vt:lpstr>Code-Switched Text Synthesis in Unseen Language Pairs (Gupta et al., 2020)</vt:lpstr>
      <vt:lpstr>Examples</vt:lpstr>
      <vt:lpstr>Examples</vt:lpstr>
      <vt:lpstr>Code-switching vs normal dataset</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Code-Switching on Large Language Models</dc:title>
  <dc:creator>سید جعفر حجازی</dc:creator>
  <cp:lastModifiedBy>سید جعفر حجازی</cp:lastModifiedBy>
  <cp:revision>24</cp:revision>
  <dcterms:created xsi:type="dcterms:W3CDTF">2024-02-01T02:54:04Z</dcterms:created>
  <dcterms:modified xsi:type="dcterms:W3CDTF">2024-02-01T07:48:37Z</dcterms:modified>
</cp:coreProperties>
</file>