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5"/>
  </p:notesMasterIdLst>
  <p:handoutMasterIdLst>
    <p:handoutMasterId r:id="rId16"/>
  </p:handoutMasterIdLst>
  <p:sldIdLst>
    <p:sldId id="278" r:id="rId2"/>
    <p:sldId id="277" r:id="rId3"/>
    <p:sldId id="273" r:id="rId4"/>
    <p:sldId id="272" r:id="rId5"/>
    <p:sldId id="274" r:id="rId6"/>
    <p:sldId id="279" r:id="rId7"/>
    <p:sldId id="280" r:id="rId8"/>
    <p:sldId id="281" r:id="rId9"/>
    <p:sldId id="282" r:id="rId10"/>
    <p:sldId id="283" r:id="rId11"/>
    <p:sldId id="284" r:id="rId12"/>
    <p:sldId id="285" r:id="rId13"/>
    <p:sldId id="268" r:id="rId14"/>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DB6"/>
    <a:srgbClr val="D9D9D9"/>
    <a:srgbClr val="004568"/>
    <a:srgbClr val="0074AF"/>
    <a:srgbClr val="00B0F0"/>
    <a:srgbClr val="6EAA2E"/>
    <a:srgbClr val="0084B4"/>
    <a:srgbClr val="EFF1F3"/>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886" autoAdjust="0"/>
  </p:normalViewPr>
  <p:slideViewPr>
    <p:cSldViewPr snapToGrid="0">
      <p:cViewPr>
        <p:scale>
          <a:sx n="69" d="100"/>
          <a:sy n="69" d="100"/>
        </p:scale>
        <p:origin x="72" y="9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2" d="100"/>
        <a:sy n="82" d="100"/>
      </p:scale>
      <p:origin x="0" y="-82"/>
    </p:cViewPr>
  </p:sorterViewPr>
  <p:notesViewPr>
    <p:cSldViewPr snapToGrid="0">
      <p:cViewPr varScale="1">
        <p:scale>
          <a:sx n="73" d="100"/>
          <a:sy n="73" d="100"/>
        </p:scale>
        <p:origin x="58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explosion val="35"/>
          <c:dPt>
            <c:idx val="0"/>
            <c:bubble3D val="0"/>
            <c:spPr>
              <a:solidFill>
                <a:schemeClr val="accent3">
                  <a:lumMod val="75000"/>
                </a:schemeClr>
              </a:solidFill>
              <a:ln w="19050">
                <a:noFill/>
              </a:ln>
              <a:effectLst/>
            </c:spPr>
            <c:extLst>
              <c:ext xmlns:c16="http://schemas.microsoft.com/office/drawing/2014/chart" uri="{C3380CC4-5D6E-409C-BE32-E72D297353CC}">
                <c16:uniqueId val="{00000001-5890-4D46-8D82-148677C99832}"/>
              </c:ext>
            </c:extLst>
          </c:dPt>
          <c:dPt>
            <c:idx val="1"/>
            <c:bubble3D val="0"/>
            <c:spPr>
              <a:noFill/>
              <a:ln w="19050">
                <a:noFill/>
              </a:ln>
              <a:effectLst/>
            </c:spPr>
            <c:extLst>
              <c:ext xmlns:c16="http://schemas.microsoft.com/office/drawing/2014/chart" uri="{C3380CC4-5D6E-409C-BE32-E72D297353CC}">
                <c16:uniqueId val="{00000003-5890-4D46-8D82-148677C99832}"/>
              </c:ext>
            </c:extLst>
          </c:dPt>
          <c:dLbls>
            <c:dLbl>
              <c:idx val="0"/>
              <c:layout>
                <c:manualLayout>
                  <c:x val="-0.22959408719743366"/>
                  <c:y val="0.24413857335448394"/>
                </c:manualLayout>
              </c:layout>
              <c:tx>
                <c:rich>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fld id="{857C2360-0166-43D0-ADF6-D455675720A2}" type="VALUE">
                      <a:rPr lang="en-US" sz="1800" b="1" spc="-150">
                        <a:solidFill>
                          <a:schemeClr val="tx1"/>
                        </a:solidFill>
                      </a:rPr>
                      <a:pPr>
                        <a:defRPr sz="1800" spc="-150">
                          <a:solidFill>
                            <a:schemeClr val="tx1"/>
                          </a:solidFill>
                        </a:defRPr>
                      </a:pPr>
                      <a:t>[VALUE]</a:t>
                    </a:fld>
                    <a:endParaRPr lang="en-US"/>
                  </a:p>
                </c:rich>
              </c:tx>
              <c:numFmt formatCode="0%" sourceLinked="0"/>
              <c:spPr>
                <a:noFill/>
                <a:ln>
                  <a:noFill/>
                </a:ln>
                <a:effectLst/>
              </c:spPr>
              <c:txPr>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5890-4D46-8D82-148677C99832}"/>
                </c:ext>
              </c:extLst>
            </c:dLbl>
            <c:dLbl>
              <c:idx val="1"/>
              <c:delete val="1"/>
              <c:extLst>
                <c:ext xmlns:c15="http://schemas.microsoft.com/office/drawing/2012/chart" uri="{CE6537A1-D6FC-4f65-9D91-7224C49458BB}"/>
                <c:ext xmlns:c16="http://schemas.microsoft.com/office/drawing/2014/chart" uri="{C3380CC4-5D6E-409C-BE32-E72D297353CC}">
                  <c16:uniqueId val="{00000003-5890-4D46-8D82-148677C9983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4-5890-4D46-8D82-148677C99832}"/>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3652522932203179E-2"/>
          <c:w val="0.97642002866223998"/>
          <c:h val="0.93634753788677016"/>
        </c:manualLayout>
      </c:layout>
      <c:lineChart>
        <c:grouping val="standard"/>
        <c:varyColors val="0"/>
        <c:ser>
          <c:idx val="0"/>
          <c:order val="0"/>
          <c:tx>
            <c:strRef>
              <c:f>Sheet1!$B$1</c:f>
              <c:strCache>
                <c:ptCount val="1"/>
                <c:pt idx="0">
                  <c:v>Series 1</c:v>
                </c:pt>
              </c:strCache>
            </c:strRef>
          </c:tx>
          <c:spPr>
            <a:ln w="50800" cap="rnd">
              <a:solidFill>
                <a:schemeClr val="bg1"/>
              </a:solidFill>
              <a:round/>
            </a:ln>
            <a:effectLst/>
          </c:spPr>
          <c:marker>
            <c:symbol val="circle"/>
            <c:size val="10"/>
            <c:spPr>
              <a:solidFill>
                <a:schemeClr val="tx1"/>
              </a:solidFill>
              <a:ln w="50800">
                <a:solidFill>
                  <a:schemeClr val="bg1"/>
                </a:solidFill>
              </a:ln>
              <a:effectLst/>
            </c:spPr>
          </c:marker>
          <c:dPt>
            <c:idx val="4"/>
            <c:marker>
              <c:symbol val="circle"/>
              <c:size val="10"/>
              <c:spPr>
                <a:solidFill>
                  <a:schemeClr val="tx1"/>
                </a:solidFill>
                <a:ln w="50800">
                  <a:solidFill>
                    <a:schemeClr val="bg1"/>
                  </a:solidFill>
                </a:ln>
                <a:effectLst/>
              </c:spPr>
            </c:marker>
            <c:bubble3D val="0"/>
            <c:spPr>
              <a:ln w="50800" cap="rnd">
                <a:solidFill>
                  <a:schemeClr val="bg1"/>
                </a:solidFill>
                <a:round/>
              </a:ln>
              <a:effectLst/>
            </c:spPr>
            <c:extLst>
              <c:ext xmlns:c16="http://schemas.microsoft.com/office/drawing/2014/chart" uri="{C3380CC4-5D6E-409C-BE32-E72D297353CC}">
                <c16:uniqueId val="{00000001-839C-4AC1-8CC5-4FCE572968AA}"/>
              </c:ext>
            </c:extLst>
          </c:dPt>
          <c:cat>
            <c:strRef>
              <c:f>Sheet1!$A$2:$A$6</c:f>
              <c:strCache>
                <c:ptCount val="5"/>
                <c:pt idx="0">
                  <c:v>Category 1</c:v>
                </c:pt>
                <c:pt idx="1">
                  <c:v>Category 2</c:v>
                </c:pt>
                <c:pt idx="2">
                  <c:v>Category 3</c:v>
                </c:pt>
                <c:pt idx="3">
                  <c:v>Category 4</c:v>
                </c:pt>
                <c:pt idx="4">
                  <c:v>cata</c:v>
                </c:pt>
              </c:strCache>
            </c:strRef>
          </c:cat>
          <c:val>
            <c:numRef>
              <c:f>Sheet1!$B$2:$B$6</c:f>
              <c:numCache>
                <c:formatCode>General</c:formatCode>
                <c:ptCount val="5"/>
                <c:pt idx="0">
                  <c:v>20</c:v>
                </c:pt>
                <c:pt idx="1">
                  <c:v>18</c:v>
                </c:pt>
                <c:pt idx="2">
                  <c:v>22</c:v>
                </c:pt>
                <c:pt idx="3">
                  <c:v>15</c:v>
                </c:pt>
                <c:pt idx="4">
                  <c:v>16</c:v>
                </c:pt>
              </c:numCache>
            </c:numRef>
          </c:val>
          <c:smooth val="0"/>
          <c:extLst>
            <c:ext xmlns:c16="http://schemas.microsoft.com/office/drawing/2014/chart" uri="{C3380CC4-5D6E-409C-BE32-E72D297353CC}">
              <c16:uniqueId val="{00000002-839C-4AC1-8CC5-4FCE572968AA}"/>
            </c:ext>
          </c:extLst>
        </c:ser>
        <c:ser>
          <c:idx val="1"/>
          <c:order val="1"/>
          <c:tx>
            <c:strRef>
              <c:f>Sheet1!$C$1</c:f>
              <c:strCache>
                <c:ptCount val="1"/>
                <c:pt idx="0">
                  <c:v>Series 2</c:v>
                </c:pt>
              </c:strCache>
            </c:strRef>
          </c:tx>
          <c:spPr>
            <a:ln w="50800" cap="rnd">
              <a:solidFill>
                <a:schemeClr val="accent3"/>
              </a:solidFill>
              <a:round/>
            </a:ln>
            <a:effectLst/>
          </c:spPr>
          <c:marker>
            <c:symbol val="circle"/>
            <c:size val="10"/>
            <c:spPr>
              <a:solidFill>
                <a:schemeClr val="tx1"/>
              </a:solidFill>
              <a:ln w="50800">
                <a:solidFill>
                  <a:schemeClr val="accent3"/>
                </a:solidFill>
              </a:ln>
              <a:effectLst/>
            </c:spPr>
          </c:marker>
          <c:cat>
            <c:strRef>
              <c:f>Sheet1!$A$2:$A$6</c:f>
              <c:strCache>
                <c:ptCount val="5"/>
                <c:pt idx="0">
                  <c:v>Category 1</c:v>
                </c:pt>
                <c:pt idx="1">
                  <c:v>Category 2</c:v>
                </c:pt>
                <c:pt idx="2">
                  <c:v>Category 3</c:v>
                </c:pt>
                <c:pt idx="3">
                  <c:v>Category 4</c:v>
                </c:pt>
                <c:pt idx="4">
                  <c:v>cata</c:v>
                </c:pt>
              </c:strCache>
            </c:strRef>
          </c:cat>
          <c:val>
            <c:numRef>
              <c:f>Sheet1!$C$2:$C$6</c:f>
              <c:numCache>
                <c:formatCode>General</c:formatCode>
                <c:ptCount val="5"/>
                <c:pt idx="0">
                  <c:v>25</c:v>
                </c:pt>
                <c:pt idx="1">
                  <c:v>24</c:v>
                </c:pt>
                <c:pt idx="2">
                  <c:v>16</c:v>
                </c:pt>
                <c:pt idx="3">
                  <c:v>21</c:v>
                </c:pt>
                <c:pt idx="4">
                  <c:v>20</c:v>
                </c:pt>
              </c:numCache>
            </c:numRef>
          </c:val>
          <c:smooth val="0"/>
          <c:extLst>
            <c:ext xmlns:c16="http://schemas.microsoft.com/office/drawing/2014/chart" uri="{C3380CC4-5D6E-409C-BE32-E72D297353CC}">
              <c16:uniqueId val="{00000003-839C-4AC1-8CC5-4FCE572968AA}"/>
            </c:ext>
          </c:extLst>
        </c:ser>
        <c:ser>
          <c:idx val="2"/>
          <c:order val="2"/>
          <c:tx>
            <c:strRef>
              <c:f>Sheet1!$D$1</c:f>
              <c:strCache>
                <c:ptCount val="1"/>
                <c:pt idx="0">
                  <c:v>Series 3</c:v>
                </c:pt>
              </c:strCache>
            </c:strRef>
          </c:tx>
          <c:spPr>
            <a:ln w="76200" cap="rnd">
              <a:solidFill>
                <a:schemeClr val="bg2"/>
              </a:solidFill>
              <a:round/>
            </a:ln>
            <a:effectLst/>
          </c:spPr>
          <c:marker>
            <c:symbol val="circle"/>
            <c:size val="17"/>
            <c:spPr>
              <a:solidFill>
                <a:schemeClr val="tx1"/>
              </a:solidFill>
              <a:ln w="50800">
                <a:solidFill>
                  <a:schemeClr val="bg2"/>
                </a:solidFill>
              </a:ln>
              <a:effectLst/>
            </c:spPr>
          </c:marker>
          <c:cat>
            <c:strRef>
              <c:f>Sheet1!$A$2:$A$6</c:f>
              <c:strCache>
                <c:ptCount val="5"/>
                <c:pt idx="0">
                  <c:v>Category 1</c:v>
                </c:pt>
                <c:pt idx="1">
                  <c:v>Category 2</c:v>
                </c:pt>
                <c:pt idx="2">
                  <c:v>Category 3</c:v>
                </c:pt>
                <c:pt idx="3">
                  <c:v>Category 4</c:v>
                </c:pt>
                <c:pt idx="4">
                  <c:v>cata</c:v>
                </c:pt>
              </c:strCache>
            </c:strRef>
          </c:cat>
          <c:val>
            <c:numRef>
              <c:f>Sheet1!$D$2:$D$6</c:f>
              <c:numCache>
                <c:formatCode>General</c:formatCode>
                <c:ptCount val="5"/>
                <c:pt idx="0">
                  <c:v>16</c:v>
                </c:pt>
                <c:pt idx="1">
                  <c:v>16</c:v>
                </c:pt>
                <c:pt idx="2">
                  <c:v>22</c:v>
                </c:pt>
                <c:pt idx="3">
                  <c:v>27</c:v>
                </c:pt>
                <c:pt idx="4">
                  <c:v>38</c:v>
                </c:pt>
              </c:numCache>
            </c:numRef>
          </c:val>
          <c:smooth val="0"/>
          <c:extLst>
            <c:ext xmlns:c16="http://schemas.microsoft.com/office/drawing/2014/chart" uri="{C3380CC4-5D6E-409C-BE32-E72D297353CC}">
              <c16:uniqueId val="{00000004-839C-4AC1-8CC5-4FCE572968AA}"/>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none"/>
        <c:minorTickMark val="none"/>
        <c:tickLblPos val="nextTo"/>
        <c:crossAx val="575139544"/>
        <c:crosses val="autoZero"/>
        <c:auto val="1"/>
        <c:lblAlgn val="ctr"/>
        <c:lblOffset val="100"/>
        <c:noMultiLvlLbl val="0"/>
      </c:catAx>
      <c:valAx>
        <c:axId val="575139544"/>
        <c:scaling>
          <c:orientation val="minMax"/>
          <c:min val="10"/>
        </c:scaling>
        <c:delete val="1"/>
        <c:axPos val="l"/>
        <c:numFmt formatCode="General" sourceLinked="1"/>
        <c:majorTickMark val="out"/>
        <c:minorTickMark val="none"/>
        <c:tickLblPos val="nextTo"/>
        <c:crossAx val="57514738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1/13/2022</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1/13/2022</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2961174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11</a:t>
            </a:fld>
            <a:endParaRPr lang="en-US"/>
          </a:p>
        </p:txBody>
      </p:sp>
    </p:spTree>
    <p:extLst>
      <p:ext uri="{BB962C8B-B14F-4D97-AF65-F5344CB8AC3E}">
        <p14:creationId xmlns:p14="http://schemas.microsoft.com/office/powerpoint/2010/main" val="127853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a:p>
        </p:txBody>
      </p:sp>
    </p:spTree>
    <p:extLst>
      <p:ext uri="{BB962C8B-B14F-4D97-AF65-F5344CB8AC3E}">
        <p14:creationId xmlns:p14="http://schemas.microsoft.com/office/powerpoint/2010/main" val="2480845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t>13</a:t>
            </a:fld>
            <a:endParaRPr lang="en-US"/>
          </a:p>
        </p:txBody>
      </p:sp>
    </p:spTree>
    <p:extLst>
      <p:ext uri="{BB962C8B-B14F-4D97-AF65-F5344CB8AC3E}">
        <p14:creationId xmlns:p14="http://schemas.microsoft.com/office/powerpoint/2010/main" val="111988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a:p>
        </p:txBody>
      </p:sp>
    </p:spTree>
    <p:extLst>
      <p:ext uri="{BB962C8B-B14F-4D97-AF65-F5344CB8AC3E}">
        <p14:creationId xmlns:p14="http://schemas.microsoft.com/office/powerpoint/2010/main" val="352342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a:p>
        </p:txBody>
      </p:sp>
    </p:spTree>
    <p:extLst>
      <p:ext uri="{BB962C8B-B14F-4D97-AF65-F5344CB8AC3E}">
        <p14:creationId xmlns:p14="http://schemas.microsoft.com/office/powerpoint/2010/main" val="13273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a:p>
        </p:txBody>
      </p:sp>
    </p:spTree>
    <p:extLst>
      <p:ext uri="{BB962C8B-B14F-4D97-AF65-F5344CB8AC3E}">
        <p14:creationId xmlns:p14="http://schemas.microsoft.com/office/powerpoint/2010/main" val="376659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a:p>
        </p:txBody>
      </p:sp>
    </p:spTree>
    <p:extLst>
      <p:ext uri="{BB962C8B-B14F-4D97-AF65-F5344CB8AC3E}">
        <p14:creationId xmlns:p14="http://schemas.microsoft.com/office/powerpoint/2010/main" val="382210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a:p>
        </p:txBody>
      </p:sp>
    </p:spTree>
    <p:extLst>
      <p:ext uri="{BB962C8B-B14F-4D97-AF65-F5344CB8AC3E}">
        <p14:creationId xmlns:p14="http://schemas.microsoft.com/office/powerpoint/2010/main" val="2478320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a:p>
        </p:txBody>
      </p:sp>
    </p:spTree>
    <p:extLst>
      <p:ext uri="{BB962C8B-B14F-4D97-AF65-F5344CB8AC3E}">
        <p14:creationId xmlns:p14="http://schemas.microsoft.com/office/powerpoint/2010/main" val="1697101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a:p>
        </p:txBody>
      </p:sp>
    </p:spTree>
    <p:extLst>
      <p:ext uri="{BB962C8B-B14F-4D97-AF65-F5344CB8AC3E}">
        <p14:creationId xmlns:p14="http://schemas.microsoft.com/office/powerpoint/2010/main" val="4241659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10</a:t>
            </a:fld>
            <a:endParaRPr lang="en-US"/>
          </a:p>
        </p:txBody>
      </p:sp>
    </p:spTree>
    <p:extLst>
      <p:ext uri="{BB962C8B-B14F-4D97-AF65-F5344CB8AC3E}">
        <p14:creationId xmlns:p14="http://schemas.microsoft.com/office/powerpoint/2010/main" val="41809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t>‹#›</a:t>
            </a:fld>
            <a:endParaRPr lang="en-US"/>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t>‹#›</a:t>
            </a:fld>
            <a:endParaRPr lang="en-US"/>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20625437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chive.ics.uci.edu/ml/datasets/adul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6927273"/>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a:lstStyle/>
          <a:p>
            <a:r>
              <a:rPr lang="en-US" sz="4000" dirty="0"/>
              <a:t>A </a:t>
            </a:r>
            <a:r>
              <a:rPr lang="en-US" sz="4000" dirty="0" err="1"/>
              <a:t>Tuwaiq</a:t>
            </a:r>
            <a:r>
              <a:rPr lang="en-US" sz="4000" dirty="0"/>
              <a:t> Data Science Bootcamp Project</a:t>
            </a:r>
          </a:p>
        </p:txBody>
      </p:sp>
      <p:sp>
        <p:nvSpPr>
          <p:cNvPr id="2" name="TextBox 1">
            <a:extLst>
              <a:ext uri="{FF2B5EF4-FFF2-40B4-BE49-F238E27FC236}">
                <a16:creationId xmlns:a16="http://schemas.microsoft.com/office/drawing/2014/main" id="{6BD59475-CD66-4751-83EF-FEC02A44E31A}"/>
              </a:ext>
            </a:extLst>
          </p:cNvPr>
          <p:cNvSpPr txBox="1"/>
          <p:nvPr/>
        </p:nvSpPr>
        <p:spPr>
          <a:xfrm>
            <a:off x="209214" y="2190161"/>
            <a:ext cx="3951853" cy="1975926"/>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FFFFFF"/>
                </a:solidFill>
                <a:effectLst/>
                <a:uLnTx/>
                <a:uFillTx/>
                <a:latin typeface="Segoe UI"/>
                <a:ea typeface="+mn-ea"/>
                <a:cs typeface="+mn-cs"/>
              </a:rPr>
              <a:t>Guessing Income Project</a:t>
            </a:r>
          </a:p>
        </p:txBody>
      </p:sp>
      <p:grpSp>
        <p:nvGrpSpPr>
          <p:cNvPr id="41" name="Group 40" descr="Overlaid shapes">
            <a:extLst>
              <a:ext uri="{FF2B5EF4-FFF2-40B4-BE49-F238E27FC236}">
                <a16:creationId xmlns:a16="http://schemas.microsoft.com/office/drawing/2014/main" id="{001C7E4D-2480-4696-A174-F1C70D084AA6}"/>
              </a:ext>
            </a:extLst>
          </p:cNvPr>
          <p:cNvGrpSpPr/>
          <p:nvPr/>
        </p:nvGrpSpPr>
        <p:grpSpPr>
          <a:xfrm>
            <a:off x="9289345" y="2581280"/>
            <a:ext cx="1591667" cy="477677"/>
            <a:chOff x="9191757" y="2765372"/>
            <a:chExt cx="1592049" cy="477677"/>
          </a:xfrm>
        </p:grpSpPr>
        <p:sp>
          <p:nvSpPr>
            <p:cNvPr id="36" name="Rectangle 35">
              <a:extLst>
                <a:ext uri="{FF2B5EF4-FFF2-40B4-BE49-F238E27FC236}">
                  <a16:creationId xmlns:a16="http://schemas.microsoft.com/office/drawing/2014/main" id="{CBF65B2F-436B-461B-AD88-E58C7335CE79}"/>
                </a:ext>
              </a:extLst>
            </p:cNvPr>
            <p:cNvSpPr/>
            <p:nvPr/>
          </p:nvSpPr>
          <p:spPr>
            <a:xfrm>
              <a:off x="9191757" y="2765372"/>
              <a:ext cx="364601" cy="387189"/>
            </a:xfrm>
            <a:prstGeom prst="rect">
              <a:avLst/>
            </a:prstGeom>
            <a:solidFill>
              <a:schemeClr val="tx1">
                <a:lumMod val="85000"/>
              </a:schemeClr>
            </a:solidFill>
            <a:ln>
              <a:noFill/>
            </a:ln>
            <a:effectLst/>
          </p:spPr>
          <p:txBody>
            <a:bodyPr lIns="0" tIns="0" rIns="0" bIns="0"/>
            <a:lstStyle/>
            <a:p>
              <a:pPr defTabSz="932597">
                <a:defRPr/>
              </a:pPr>
              <a:endParaRPr lang="en-US" sz="1836" kern="0" dirty="0">
                <a:solidFill>
                  <a:sysClr val="windowText" lastClr="000000"/>
                </a:solidFill>
                <a:latin typeface="Georgia"/>
              </a:endParaRPr>
            </a:p>
          </p:txBody>
        </p:sp>
        <p:sp>
          <p:nvSpPr>
            <p:cNvPr id="40" name="Freeform: Shape 39">
              <a:extLst>
                <a:ext uri="{FF2B5EF4-FFF2-40B4-BE49-F238E27FC236}">
                  <a16:creationId xmlns:a16="http://schemas.microsoft.com/office/drawing/2014/main" id="{CE6641E9-A326-4BBA-9614-C7DAD3D88A1F}"/>
                </a:ext>
              </a:extLst>
            </p:cNvPr>
            <p:cNvSpPr/>
            <p:nvPr/>
          </p:nvSpPr>
          <p:spPr>
            <a:xfrm>
              <a:off x="9492746" y="2855860"/>
              <a:ext cx="1291060" cy="387189"/>
            </a:xfrm>
            <a:custGeom>
              <a:avLst/>
              <a:gdLst>
                <a:gd name="connsiteX0" fmla="*/ 0 w 1291060"/>
                <a:gd name="connsiteY0" fmla="*/ 0 h 387189"/>
                <a:gd name="connsiteX1" fmla="*/ 1291060 w 1291060"/>
                <a:gd name="connsiteY1" fmla="*/ 0 h 387189"/>
                <a:gd name="connsiteX2" fmla="*/ 1291060 w 1291060"/>
                <a:gd name="connsiteY2" fmla="*/ 146768 h 387189"/>
                <a:gd name="connsiteX3" fmla="*/ 1149960 w 1291060"/>
                <a:gd name="connsiteY3" fmla="*/ 387189 h 387189"/>
                <a:gd name="connsiteX4" fmla="*/ 0 w 1291060"/>
                <a:gd name="connsiteY4" fmla="*/ 387189 h 387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060" h="387189">
                  <a:moveTo>
                    <a:pt x="0" y="0"/>
                  </a:moveTo>
                  <a:lnTo>
                    <a:pt x="1291060" y="0"/>
                  </a:lnTo>
                  <a:lnTo>
                    <a:pt x="1291060" y="146768"/>
                  </a:lnTo>
                  <a:lnTo>
                    <a:pt x="1149960" y="387189"/>
                  </a:lnTo>
                  <a:lnTo>
                    <a:pt x="0" y="387189"/>
                  </a:lnTo>
                  <a:close/>
                </a:path>
              </a:pathLst>
            </a:custGeom>
            <a:solidFill>
              <a:schemeClr val="tx1"/>
            </a:solidFill>
            <a:ln>
              <a:noFill/>
            </a:ln>
            <a:effectLst/>
          </p:spPr>
          <p:txBody>
            <a:bodyPr wrap="square" lIns="0" tIns="0" rIns="0" bIns="0">
              <a:noAutofit/>
            </a:bodyPr>
            <a:lstStyle/>
            <a:p>
              <a:pPr defTabSz="932597">
                <a:defRPr/>
              </a:pPr>
              <a:endParaRPr lang="en-US" sz="1836" kern="0">
                <a:solidFill>
                  <a:sysClr val="windowText" lastClr="000000"/>
                </a:solidFill>
                <a:latin typeface="Georgia"/>
              </a:endParaRPr>
            </a:p>
          </p:txBody>
        </p:sp>
        <p:sp>
          <p:nvSpPr>
            <p:cNvPr id="38" name="AutoShape 4">
              <a:extLst>
                <a:ext uri="{FF2B5EF4-FFF2-40B4-BE49-F238E27FC236}">
                  <a16:creationId xmlns:a16="http://schemas.microsoft.com/office/drawing/2014/main" id="{364C5B5F-AB25-479A-AE85-4C88342D74A7}"/>
                </a:ext>
              </a:extLst>
            </p:cNvPr>
            <p:cNvSpPr>
              <a:spLocks/>
            </p:cNvSpPr>
            <p:nvPr/>
          </p:nvSpPr>
          <p:spPr bwMode="auto">
            <a:xfrm rot="21300000" flipV="1">
              <a:off x="9495043" y="2767400"/>
              <a:ext cx="65281" cy="93389"/>
            </a:xfrm>
            <a:custGeom>
              <a:avLst/>
              <a:gdLst/>
              <a:ahLst/>
              <a:cxnLst/>
              <a:rect l="0" t="0" r="r" b="b"/>
              <a:pathLst>
                <a:path w="21600" h="21600">
                  <a:moveTo>
                    <a:pt x="21600" y="0"/>
                  </a:moveTo>
                  <a:lnTo>
                    <a:pt x="0" y="3195"/>
                  </a:lnTo>
                  <a:lnTo>
                    <a:pt x="21600" y="21600"/>
                  </a:lnTo>
                  <a:cubicBezTo>
                    <a:pt x="21600" y="21600"/>
                    <a:pt x="21600" y="0"/>
                    <a:pt x="21600" y="0"/>
                  </a:cubicBezTo>
                  <a:close/>
                  <a:moveTo>
                    <a:pt x="21600" y="0"/>
                  </a:moveTo>
                </a:path>
              </a:pathLst>
            </a:custGeom>
            <a:solidFill>
              <a:schemeClr val="tx1">
                <a:lumMod val="65000"/>
              </a:scheme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defTabSz="932597">
                <a:defRPr/>
              </a:pPr>
              <a:endParaRPr lang="en-US" sz="1836" kern="0" dirty="0">
                <a:solidFill>
                  <a:sysClr val="windowText" lastClr="000000"/>
                </a:solidFill>
                <a:latin typeface="Georgia"/>
              </a:endParaRPr>
            </a:p>
          </p:txBody>
        </p:sp>
      </p:grpSp>
      <p:pic>
        <p:nvPicPr>
          <p:cNvPr id="33" name="Picture 32" descr="Logo">
            <a:extLst>
              <a:ext uri="{FF2B5EF4-FFF2-40B4-BE49-F238E27FC236}">
                <a16:creationId xmlns:a16="http://schemas.microsoft.com/office/drawing/2014/main" id="{90F6BF5B-D558-4215-8F07-87F17CD70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6845" y="2713306"/>
            <a:ext cx="922936" cy="300984"/>
          </a:xfrm>
          <a:prstGeom prst="rect">
            <a:avLst/>
          </a:prstGeom>
        </p:spPr>
      </p:pic>
      <p:grpSp>
        <p:nvGrpSpPr>
          <p:cNvPr id="24" name="Percent Chart" descr="Pie chart">
            <a:extLst>
              <a:ext uri="{FF2B5EF4-FFF2-40B4-BE49-F238E27FC236}">
                <a16:creationId xmlns:a16="http://schemas.microsoft.com/office/drawing/2014/main" id="{9780A2C7-0A66-4DA4-AD1C-F8A77646ECFB}"/>
              </a:ext>
            </a:extLst>
          </p:cNvPr>
          <p:cNvGrpSpPr/>
          <p:nvPr/>
        </p:nvGrpSpPr>
        <p:grpSpPr>
          <a:xfrm>
            <a:off x="10311946" y="3597002"/>
            <a:ext cx="1138132" cy="1138169"/>
            <a:chOff x="4547093" y="1223945"/>
            <a:chExt cx="1645920" cy="1645973"/>
          </a:xfrm>
        </p:grpSpPr>
        <p:sp>
          <p:nvSpPr>
            <p:cNvPr id="25" name="Outer Oval">
              <a:extLst>
                <a:ext uri="{FF2B5EF4-FFF2-40B4-BE49-F238E27FC236}">
                  <a16:creationId xmlns:a16="http://schemas.microsoft.com/office/drawing/2014/main" id="{8710F625-CF8B-477E-A77C-3916E40CD1E2}"/>
                </a:ext>
              </a:extLst>
            </p:cNvPr>
            <p:cNvSpPr>
              <a:spLocks noChangeAspect="1"/>
            </p:cNvSpPr>
            <p:nvPr/>
          </p:nvSpPr>
          <p:spPr>
            <a:xfrm>
              <a:off x="4646290" y="1323168"/>
              <a:ext cx="1447527" cy="1447527"/>
            </a:xfrm>
            <a:prstGeom prst="ellipse">
              <a:avLst/>
            </a:prstGeom>
            <a:solidFill>
              <a:schemeClr val="accent5"/>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26" name="Excel Chart">
              <a:extLst>
                <a:ext uri="{FF2B5EF4-FFF2-40B4-BE49-F238E27FC236}">
                  <a16:creationId xmlns:a16="http://schemas.microsoft.com/office/drawing/2014/main" id="{6CD169BA-DBC3-4CA5-AA7E-68346B98D549}"/>
                </a:ext>
              </a:extLst>
            </p:cNvPr>
            <p:cNvGraphicFramePr>
              <a:graphicFrameLocks noChangeAspect="1"/>
            </p:cNvGraphicFramePr>
            <p:nvPr>
              <p:extLst>
                <p:ext uri="{D42A27DB-BD31-4B8C-83A1-F6EECF244321}">
                  <p14:modId xmlns:p14="http://schemas.microsoft.com/office/powerpoint/2010/main" val="4094047725"/>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4"/>
            </a:graphicData>
          </a:graphic>
        </p:graphicFrame>
        <p:sp>
          <p:nvSpPr>
            <p:cNvPr id="27" name="dots">
              <a:extLst>
                <a:ext uri="{FF2B5EF4-FFF2-40B4-BE49-F238E27FC236}">
                  <a16:creationId xmlns:a16="http://schemas.microsoft.com/office/drawing/2014/main" id="{78007A57-6BCC-49F5-B8C6-2EF653E2C553}"/>
                </a:ext>
              </a:extLst>
            </p:cNvPr>
            <p:cNvSpPr>
              <a:spLocks noChangeAspect="1"/>
            </p:cNvSpPr>
            <p:nvPr/>
          </p:nvSpPr>
          <p:spPr>
            <a:xfrm>
              <a:off x="4783558" y="1460436"/>
              <a:ext cx="1172990" cy="1172990"/>
            </a:xfrm>
            <a:prstGeom prst="ellipse">
              <a:avLst/>
            </a:prstGeom>
            <a:noFill/>
            <a:ln w="28575" cap="rnd" cmpd="sng" algn="ctr">
              <a:solidFill>
                <a:schemeClr val="tx1">
                  <a:alpha val="68000"/>
                </a:schemeClr>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29" name="Chart 28" descr="Line chart">
            <a:extLst>
              <a:ext uri="{FF2B5EF4-FFF2-40B4-BE49-F238E27FC236}">
                <a16:creationId xmlns:a16="http://schemas.microsoft.com/office/drawing/2014/main" id="{63804109-C9E0-4E1E-8F26-B4B0157422EF}"/>
              </a:ext>
            </a:extLst>
          </p:cNvPr>
          <p:cNvGraphicFramePr/>
          <p:nvPr>
            <p:extLst>
              <p:ext uri="{D42A27DB-BD31-4B8C-83A1-F6EECF244321}">
                <p14:modId xmlns:p14="http://schemas.microsoft.com/office/powerpoint/2010/main" val="1379370352"/>
              </p:ext>
            </p:extLst>
          </p:nvPr>
        </p:nvGraphicFramePr>
        <p:xfrm>
          <a:off x="2724727" y="822036"/>
          <a:ext cx="8640817" cy="4809503"/>
        </p:xfrm>
        <a:graphic>
          <a:graphicData uri="http://schemas.openxmlformats.org/drawingml/2006/chart">
            <c:chart xmlns:c="http://schemas.openxmlformats.org/drawingml/2006/chart" xmlns:r="http://schemas.openxmlformats.org/officeDocument/2006/relationships" r:id="rId5"/>
          </a:graphicData>
        </a:graphic>
      </p:graphicFrame>
      <p:sp>
        <p:nvSpPr>
          <p:cNvPr id="28" name="Freeform 127" descr="Computer monitor outline">
            <a:extLst>
              <a:ext uri="{FF2B5EF4-FFF2-40B4-BE49-F238E27FC236}">
                <a16:creationId xmlns:a16="http://schemas.microsoft.com/office/drawing/2014/main" id="{D9D370F5-DAB2-4387-B86E-127EE7668D3B}"/>
              </a:ext>
            </a:extLst>
          </p:cNvPr>
          <p:cNvSpPr>
            <a:spLocks noChangeAspect="1"/>
          </p:cNvSpPr>
          <p:nvPr/>
        </p:nvSpPr>
        <p:spPr bwMode="black">
          <a:xfrm>
            <a:off x="4254053" y="2592298"/>
            <a:ext cx="4375706" cy="3443666"/>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114A5FAA-EBCD-4608-821E-2133CA063E15}"/>
              </a:ext>
              <a:ext uri="{C183D7F6-B498-43B3-948B-1728B52AA6E4}">
                <adec:decorative xmlns:adec="http://schemas.microsoft.com/office/drawing/2017/decorative" val="1"/>
              </a:ext>
            </a:extLst>
          </p:cNvPr>
          <p:cNvSpPr/>
          <p:nvPr/>
        </p:nvSpPr>
        <p:spPr>
          <a:xfrm>
            <a:off x="9252503" y="2545905"/>
            <a:ext cx="2128982" cy="845128"/>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2000" cy="1050758"/>
          </a:xfrm>
        </p:spPr>
        <p:txBody>
          <a:bodyPr/>
          <a:lstStyle/>
          <a:p>
            <a:r>
              <a:rPr lang="en-US" dirty="0"/>
              <a:t>Modeling</a:t>
            </a:r>
          </a:p>
        </p:txBody>
      </p:sp>
      <p:graphicFrame>
        <p:nvGraphicFramePr>
          <p:cNvPr id="20" name="Table 19"/>
          <p:cNvGraphicFramePr>
            <a:graphicFrameLocks noGrp="1"/>
          </p:cNvGraphicFramePr>
          <p:nvPr>
            <p:extLst>
              <p:ext uri="{D42A27DB-BD31-4B8C-83A1-F6EECF244321}">
                <p14:modId xmlns:p14="http://schemas.microsoft.com/office/powerpoint/2010/main" val="1823960240"/>
              </p:ext>
            </p:extLst>
          </p:nvPr>
        </p:nvGraphicFramePr>
        <p:xfrm>
          <a:off x="341745" y="865974"/>
          <a:ext cx="11342253" cy="5350099"/>
        </p:xfrm>
        <a:graphic>
          <a:graphicData uri="http://schemas.openxmlformats.org/drawingml/2006/table">
            <a:tbl>
              <a:tblPr firstRow="1">
                <a:tableStyleId>{5C22544A-7EE6-4342-B048-85BDC9FD1C3A}</a:tableStyleId>
              </a:tblPr>
              <a:tblGrid>
                <a:gridCol w="11342253">
                  <a:extLst>
                    <a:ext uri="{9D8B030D-6E8A-4147-A177-3AD203B41FA5}">
                      <a16:colId xmlns:a16="http://schemas.microsoft.com/office/drawing/2014/main" val="493813631"/>
                    </a:ext>
                  </a:extLst>
                </a:gridCol>
              </a:tblGrid>
              <a:tr h="418753">
                <a:tc>
                  <a:txBody>
                    <a:bodyPr/>
                    <a:lstStyle/>
                    <a:p>
                      <a:pPr algn="l"/>
                      <a:r>
                        <a:rPr lang="en-US" sz="1600" dirty="0">
                          <a:solidFill>
                            <a:schemeClr val="bg1"/>
                          </a:solidFill>
                        </a:rPr>
                        <a:t>The results</a:t>
                      </a:r>
                      <a:endParaRPr lang="en-US" sz="11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931346">
                <a:tc>
                  <a:txBody>
                    <a:bodyPr/>
                    <a:lstStyle/>
                    <a:p>
                      <a:pPr algn="l"/>
                      <a:endParaRPr lang="en-US" sz="2400" b="0" i="0" dirty="0">
                        <a:solidFill>
                          <a:srgbClr val="000000"/>
                        </a:solidFill>
                        <a:effectLst/>
                        <a:latin typeface="Helvetica Neue"/>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
        <p:nvSpPr>
          <p:cNvPr id="5" name="Slide Number Placeholder 4"/>
          <p:cNvSpPr>
            <a:spLocks noGrp="1"/>
          </p:cNvSpPr>
          <p:nvPr>
            <p:ph type="sldNum" sz="quarter" idx="4294967295"/>
          </p:nvPr>
        </p:nvSpPr>
        <p:spPr>
          <a:xfrm>
            <a:off x="9448800" y="6316663"/>
            <a:ext cx="2743200" cy="365125"/>
          </a:xfrm>
        </p:spPr>
        <p:txBody>
          <a:bodyPr/>
          <a:lstStyle/>
          <a:p>
            <a:fld id="{5AE1514C-5E56-4738-A1FF-4B1CFD2A3E36}" type="slidenum">
              <a:rPr lang="en-US" smtClean="0"/>
              <a:t>10</a:t>
            </a:fld>
            <a:endParaRPr lang="en-US"/>
          </a:p>
        </p:txBody>
      </p:sp>
      <p:graphicFrame>
        <p:nvGraphicFramePr>
          <p:cNvPr id="2" name="Table 2">
            <a:extLst>
              <a:ext uri="{FF2B5EF4-FFF2-40B4-BE49-F238E27FC236}">
                <a16:creationId xmlns:a16="http://schemas.microsoft.com/office/drawing/2014/main" id="{61241D43-8C00-4D08-9293-B6E75391B7FD}"/>
              </a:ext>
            </a:extLst>
          </p:cNvPr>
          <p:cNvGraphicFramePr>
            <a:graphicFrameLocks noGrp="1"/>
          </p:cNvGraphicFramePr>
          <p:nvPr>
            <p:extLst>
              <p:ext uri="{D42A27DB-BD31-4B8C-83A1-F6EECF244321}">
                <p14:modId xmlns:p14="http://schemas.microsoft.com/office/powerpoint/2010/main" val="3491856526"/>
              </p:ext>
            </p:extLst>
          </p:nvPr>
        </p:nvGraphicFramePr>
        <p:xfrm>
          <a:off x="1436814" y="1395153"/>
          <a:ext cx="9318371" cy="4820920"/>
        </p:xfrm>
        <a:graphic>
          <a:graphicData uri="http://schemas.openxmlformats.org/drawingml/2006/table">
            <a:tbl>
              <a:tblPr firstRow="1" bandRow="1">
                <a:tableStyleId>{5C22544A-7EE6-4342-B048-85BDC9FD1C3A}</a:tableStyleId>
              </a:tblPr>
              <a:tblGrid>
                <a:gridCol w="3078480">
                  <a:extLst>
                    <a:ext uri="{9D8B030D-6E8A-4147-A177-3AD203B41FA5}">
                      <a16:colId xmlns:a16="http://schemas.microsoft.com/office/drawing/2014/main" val="1046110419"/>
                    </a:ext>
                  </a:extLst>
                </a:gridCol>
                <a:gridCol w="2175891">
                  <a:extLst>
                    <a:ext uri="{9D8B030D-6E8A-4147-A177-3AD203B41FA5}">
                      <a16:colId xmlns:a16="http://schemas.microsoft.com/office/drawing/2014/main" val="1198326960"/>
                    </a:ext>
                  </a:extLst>
                </a:gridCol>
                <a:gridCol w="2032000">
                  <a:extLst>
                    <a:ext uri="{9D8B030D-6E8A-4147-A177-3AD203B41FA5}">
                      <a16:colId xmlns:a16="http://schemas.microsoft.com/office/drawing/2014/main" val="2632267574"/>
                    </a:ext>
                  </a:extLst>
                </a:gridCol>
                <a:gridCol w="2032000">
                  <a:extLst>
                    <a:ext uri="{9D8B030D-6E8A-4147-A177-3AD203B41FA5}">
                      <a16:colId xmlns:a16="http://schemas.microsoft.com/office/drawing/2014/main" val="3727244120"/>
                    </a:ext>
                  </a:extLst>
                </a:gridCol>
              </a:tblGrid>
              <a:tr h="370840">
                <a:tc>
                  <a:txBody>
                    <a:bodyPr/>
                    <a:lstStyle/>
                    <a:p>
                      <a:r>
                        <a:rPr lang="en-US" dirty="0"/>
                        <a:t>Model</a:t>
                      </a:r>
                    </a:p>
                  </a:txBody>
                  <a:tcPr/>
                </a:tc>
                <a:tc>
                  <a:txBody>
                    <a:bodyPr/>
                    <a:lstStyle/>
                    <a:p>
                      <a:r>
                        <a:rPr lang="en-US" dirty="0"/>
                        <a:t>F1-score (0 and 1)</a:t>
                      </a:r>
                    </a:p>
                  </a:txBody>
                  <a:tcPr/>
                </a:tc>
                <a:tc>
                  <a:txBody>
                    <a:bodyPr/>
                    <a:lstStyle/>
                    <a:p>
                      <a:r>
                        <a:rPr lang="en-US" dirty="0"/>
                        <a:t>Accuracy</a:t>
                      </a:r>
                    </a:p>
                  </a:txBody>
                  <a:tcPr/>
                </a:tc>
                <a:tc>
                  <a:txBody>
                    <a:bodyPr/>
                    <a:lstStyle/>
                    <a:p>
                      <a:r>
                        <a:rPr lang="en-US" dirty="0"/>
                        <a:t>MSE</a:t>
                      </a:r>
                    </a:p>
                  </a:txBody>
                  <a:tcPr/>
                </a:tc>
                <a:extLst>
                  <a:ext uri="{0D108BD9-81ED-4DB2-BD59-A6C34878D82A}">
                    <a16:rowId xmlns:a16="http://schemas.microsoft.com/office/drawing/2014/main" val="1639143099"/>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Helvetica Neue"/>
                        </a:rPr>
                        <a:t>logistic regression</a:t>
                      </a:r>
                    </a:p>
                    <a:p>
                      <a:pPr algn="ctr"/>
                      <a:endParaRPr lang="en-US" dirty="0"/>
                    </a:p>
                  </a:txBody>
                  <a:tcPr anchor="ctr"/>
                </a:tc>
                <a:tc>
                  <a:txBody>
                    <a:bodyPr/>
                    <a:lstStyle/>
                    <a:p>
                      <a:pPr algn="ctr"/>
                      <a:r>
                        <a:rPr lang="en-US" dirty="0"/>
                        <a:t>0.81</a:t>
                      </a:r>
                    </a:p>
                  </a:txBody>
                  <a:tcPr anchor="ctr"/>
                </a:tc>
                <a:tc rowSpan="2">
                  <a:txBody>
                    <a:bodyPr/>
                    <a:lstStyle/>
                    <a:p>
                      <a:pPr algn="ctr"/>
                      <a:r>
                        <a:rPr lang="en-US" dirty="0"/>
                        <a:t>0.81</a:t>
                      </a:r>
                    </a:p>
                  </a:txBody>
                  <a:tcPr anchor="ctr"/>
                </a:tc>
                <a:tc rowSpan="2">
                  <a:txBody>
                    <a:bodyPr/>
                    <a:lstStyle/>
                    <a:p>
                      <a:pPr algn="ctr"/>
                      <a:r>
                        <a:rPr lang="en-US" dirty="0"/>
                        <a:t>0.183</a:t>
                      </a:r>
                    </a:p>
                  </a:txBody>
                  <a:tcPr anchor="ctr"/>
                </a:tc>
                <a:extLst>
                  <a:ext uri="{0D108BD9-81ED-4DB2-BD59-A6C34878D82A}">
                    <a16:rowId xmlns:a16="http://schemas.microsoft.com/office/drawing/2014/main" val="2947046100"/>
                  </a:ext>
                </a:extLst>
              </a:tr>
              <a:tr h="370840">
                <a:tc vMerge="1">
                  <a:txBody>
                    <a:bodyPr/>
                    <a:lstStyle/>
                    <a:p>
                      <a:endParaRPr lang="en-US" dirty="0"/>
                    </a:p>
                  </a:txBody>
                  <a:tcPr/>
                </a:tc>
                <a:tc>
                  <a:txBody>
                    <a:bodyPr/>
                    <a:lstStyle/>
                    <a:p>
                      <a:pPr algn="ctr"/>
                      <a:r>
                        <a:rPr lang="en-US" dirty="0"/>
                        <a:t>0.82</a:t>
                      </a:r>
                    </a:p>
                  </a:txBody>
                  <a:tcPr anchor="ct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601627425"/>
                  </a:ext>
                </a:extLst>
              </a:tr>
              <a:tr h="370840">
                <a:tc rowSpan="2">
                  <a:txBody>
                    <a:bodyPr/>
                    <a:lstStyle/>
                    <a:p>
                      <a:pPr algn="ctr"/>
                      <a:r>
                        <a:rPr lang="en-US" sz="1800" b="0" i="0" dirty="0">
                          <a:solidFill>
                            <a:srgbClr val="000000"/>
                          </a:solidFill>
                          <a:effectLst/>
                          <a:latin typeface="Helvetica Neue"/>
                        </a:rPr>
                        <a:t>Ada Boost Classifier </a:t>
                      </a:r>
                      <a:endParaRPr lang="en-US" dirty="0"/>
                    </a:p>
                  </a:txBody>
                  <a:tcPr anchor="ctr"/>
                </a:tc>
                <a:tc>
                  <a:txBody>
                    <a:bodyPr/>
                    <a:lstStyle/>
                    <a:p>
                      <a:pPr algn="ctr"/>
                      <a:r>
                        <a:rPr lang="en-US" dirty="0"/>
                        <a:t>0.82</a:t>
                      </a:r>
                    </a:p>
                  </a:txBody>
                  <a:tcPr anchor="ctr"/>
                </a:tc>
                <a:tc rowSpan="2">
                  <a:txBody>
                    <a:bodyPr/>
                    <a:lstStyle/>
                    <a:p>
                      <a:pPr algn="ctr"/>
                      <a:r>
                        <a:rPr lang="en-US" dirty="0"/>
                        <a:t>0.83</a:t>
                      </a:r>
                    </a:p>
                  </a:txBody>
                  <a:tcPr anchor="ctr"/>
                </a:tc>
                <a:tc rowSpan="2">
                  <a:txBody>
                    <a:bodyPr/>
                    <a:lstStyle/>
                    <a:p>
                      <a:pPr algn="ctr"/>
                      <a:r>
                        <a:rPr lang="en-US" dirty="0"/>
                        <a:t>0.170</a:t>
                      </a:r>
                    </a:p>
                  </a:txBody>
                  <a:tcPr anchor="ctr"/>
                </a:tc>
                <a:extLst>
                  <a:ext uri="{0D108BD9-81ED-4DB2-BD59-A6C34878D82A}">
                    <a16:rowId xmlns:a16="http://schemas.microsoft.com/office/drawing/2014/main" val="960613960"/>
                  </a:ext>
                </a:extLst>
              </a:tr>
              <a:tr h="370840">
                <a:tc vMerge="1">
                  <a:txBody>
                    <a:bodyPr/>
                    <a:lstStyle/>
                    <a:p>
                      <a:endParaRPr lang="en-US" dirty="0"/>
                    </a:p>
                  </a:txBody>
                  <a:tcPr/>
                </a:tc>
                <a:tc>
                  <a:txBody>
                    <a:bodyPr/>
                    <a:lstStyle/>
                    <a:p>
                      <a:pPr algn="ctr"/>
                      <a:r>
                        <a:rPr lang="en-US" dirty="0"/>
                        <a:t>0.83</a:t>
                      </a:r>
                    </a:p>
                  </a:txBody>
                  <a:tcPr anchor="ct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941340926"/>
                  </a:ext>
                </a:extLst>
              </a:tr>
              <a:tr h="370840">
                <a:tc rowSpan="2">
                  <a:txBody>
                    <a:bodyPr/>
                    <a:lstStyle/>
                    <a:p>
                      <a:pPr algn="ctr"/>
                      <a:r>
                        <a:rPr lang="en-US" sz="1800" b="0" i="0" dirty="0">
                          <a:solidFill>
                            <a:srgbClr val="000000"/>
                          </a:solidFill>
                          <a:effectLst/>
                          <a:latin typeface="Helvetica Neue"/>
                        </a:rPr>
                        <a:t>Gaussian NB </a:t>
                      </a:r>
                      <a:endParaRPr lang="en-US" dirty="0"/>
                    </a:p>
                  </a:txBody>
                  <a:tcPr anchor="ctr">
                    <a:solidFill>
                      <a:schemeClr val="bg1">
                        <a:lumMod val="75000"/>
                      </a:schemeClr>
                    </a:solidFill>
                  </a:tcPr>
                </a:tc>
                <a:tc>
                  <a:txBody>
                    <a:bodyPr/>
                    <a:lstStyle/>
                    <a:p>
                      <a:pPr algn="ctr"/>
                      <a:r>
                        <a:rPr lang="en-US" dirty="0"/>
                        <a:t>0.65</a:t>
                      </a:r>
                    </a:p>
                  </a:txBody>
                  <a:tcPr anchor="ctr">
                    <a:solidFill>
                      <a:schemeClr val="bg1">
                        <a:lumMod val="75000"/>
                      </a:schemeClr>
                    </a:solidFill>
                  </a:tcPr>
                </a:tc>
                <a:tc rowSpan="2">
                  <a:txBody>
                    <a:bodyPr/>
                    <a:lstStyle/>
                    <a:p>
                      <a:pPr algn="ctr"/>
                      <a:r>
                        <a:rPr lang="en-US" dirty="0"/>
                        <a:t>0.72</a:t>
                      </a:r>
                    </a:p>
                  </a:txBody>
                  <a:tcPr anchor="ctr">
                    <a:solidFill>
                      <a:schemeClr val="bg1">
                        <a:lumMod val="75000"/>
                      </a:schemeClr>
                    </a:solidFill>
                  </a:tcPr>
                </a:tc>
                <a:tc rowSpan="2">
                  <a:txBody>
                    <a:bodyPr/>
                    <a:lstStyle/>
                    <a:p>
                      <a:pPr algn="ctr"/>
                      <a:r>
                        <a:rPr lang="en-US" dirty="0"/>
                        <a:t>0.276</a:t>
                      </a:r>
                    </a:p>
                  </a:txBody>
                  <a:tcPr anchor="ctr">
                    <a:solidFill>
                      <a:schemeClr val="bg1">
                        <a:lumMod val="75000"/>
                      </a:schemeClr>
                    </a:solidFill>
                  </a:tcPr>
                </a:tc>
                <a:extLst>
                  <a:ext uri="{0D108BD9-81ED-4DB2-BD59-A6C34878D82A}">
                    <a16:rowId xmlns:a16="http://schemas.microsoft.com/office/drawing/2014/main" val="1740632205"/>
                  </a:ext>
                </a:extLst>
              </a:tr>
              <a:tr h="370840">
                <a:tc vMerge="1">
                  <a:txBody>
                    <a:bodyPr/>
                    <a:lstStyle/>
                    <a:p>
                      <a:endParaRPr lang="en-US" dirty="0"/>
                    </a:p>
                  </a:txBody>
                  <a:tcPr/>
                </a:tc>
                <a:tc>
                  <a:txBody>
                    <a:bodyPr/>
                    <a:lstStyle/>
                    <a:p>
                      <a:pPr algn="ctr"/>
                      <a:r>
                        <a:rPr lang="en-US" dirty="0"/>
                        <a:t>0.77</a:t>
                      </a:r>
                    </a:p>
                  </a:txBody>
                  <a:tcPr anchor="ctr">
                    <a:solidFill>
                      <a:schemeClr val="bg1">
                        <a:lumMod val="75000"/>
                      </a:schemeClr>
                    </a:solidFill>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79828529"/>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Helvetica Neue"/>
                        </a:rPr>
                        <a:t>Decision Tree Classifier</a:t>
                      </a:r>
                    </a:p>
                  </a:txBody>
                  <a:tcPr anchor="ctr">
                    <a:lnB w="12700" cmpd="sng">
                      <a:noFill/>
                    </a:lnB>
                  </a:tcPr>
                </a:tc>
                <a:tc>
                  <a:txBody>
                    <a:bodyPr/>
                    <a:lstStyle/>
                    <a:p>
                      <a:pPr algn="ctr"/>
                      <a:r>
                        <a:rPr lang="en-US" dirty="0"/>
                        <a:t>0.89</a:t>
                      </a:r>
                    </a:p>
                  </a:txBody>
                  <a:tcPr anchor="ctr"/>
                </a:tc>
                <a:tc rowSpan="2">
                  <a:txBody>
                    <a:bodyPr/>
                    <a:lstStyle/>
                    <a:p>
                      <a:pPr algn="ctr"/>
                      <a:r>
                        <a:rPr lang="en-US" dirty="0"/>
                        <a:t>0.90</a:t>
                      </a:r>
                    </a:p>
                  </a:txBody>
                  <a:tcPr anchor="ctr">
                    <a:lnB w="12700" cmpd="sng">
                      <a:noFill/>
                    </a:lnB>
                  </a:tcPr>
                </a:tc>
                <a:tc rowSpan="2">
                  <a:txBody>
                    <a:bodyPr/>
                    <a:lstStyle/>
                    <a:p>
                      <a:pPr algn="ctr"/>
                      <a:r>
                        <a:rPr lang="en-US" dirty="0"/>
                        <a:t>0.128</a:t>
                      </a:r>
                    </a:p>
                  </a:txBody>
                  <a:tcPr anchor="ctr">
                    <a:lnB w="12700" cmpd="sng">
                      <a:noFill/>
                    </a:lnB>
                  </a:tcPr>
                </a:tc>
                <a:extLst>
                  <a:ext uri="{0D108BD9-81ED-4DB2-BD59-A6C34878D82A}">
                    <a16:rowId xmlns:a16="http://schemas.microsoft.com/office/drawing/2014/main" val="1893866126"/>
                  </a:ext>
                </a:extLst>
              </a:tr>
              <a:tr h="370840">
                <a:tc vMerge="1">
                  <a:txBody>
                    <a:bodyPr/>
                    <a:lstStyle/>
                    <a:p>
                      <a:endParaRPr lang="en-US" dirty="0"/>
                    </a:p>
                  </a:txBody>
                  <a:tcPr/>
                </a:tc>
                <a:tc>
                  <a:txBody>
                    <a:bodyPr/>
                    <a:lstStyle/>
                    <a:p>
                      <a:pPr algn="ctr"/>
                      <a:r>
                        <a:rPr lang="en-US" dirty="0"/>
                        <a:t>0.90</a:t>
                      </a:r>
                    </a:p>
                  </a:txBody>
                  <a:tcPr anchor="ctr">
                    <a:lnB w="12700" cmpd="sng">
                      <a:noFill/>
                    </a:lnB>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695419232"/>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Helvetica Neue"/>
                        </a:rPr>
                        <a:t>Random Forest Classifier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dirty="0"/>
                        <a:t>0.90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rowSpan="2">
                  <a:txBody>
                    <a:bodyPr/>
                    <a:lstStyle/>
                    <a:p>
                      <a:pPr algn="ctr"/>
                      <a:r>
                        <a:rPr lang="en-US" dirty="0"/>
                        <a:t>0.91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rowSpan="2">
                  <a:txBody>
                    <a:bodyPr/>
                    <a:lstStyle/>
                    <a:p>
                      <a:pPr algn="ctr"/>
                      <a:r>
                        <a:rPr lang="en-US" dirty="0"/>
                        <a:t>0.112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1641587516"/>
                  </a:ext>
                </a:extLst>
              </a:tr>
              <a:tr h="370840">
                <a:tc vMerge="1">
                  <a:txBody>
                    <a:bodyPr/>
                    <a:lstStyle/>
                    <a:p>
                      <a:endParaRPr lang="en-US" dirty="0"/>
                    </a:p>
                  </a:txBody>
                  <a:tcPr/>
                </a:tc>
                <a:tc>
                  <a:txBody>
                    <a:bodyPr/>
                    <a:lstStyle/>
                    <a:p>
                      <a:pPr algn="ctr"/>
                      <a:r>
                        <a:rPr lang="en-US" dirty="0"/>
                        <a:t>0.91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541383130"/>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Helvetica Neue"/>
                        </a:rPr>
                        <a:t>Gradient Boosting Classifier</a:t>
                      </a:r>
                    </a:p>
                  </a:txBody>
                  <a:tcPr anchor="ctr">
                    <a:lnT w="12700" cmpd="sng">
                      <a:noFill/>
                    </a:lnT>
                  </a:tcPr>
                </a:tc>
                <a:tc>
                  <a:txBody>
                    <a:bodyPr/>
                    <a:lstStyle/>
                    <a:p>
                      <a:pPr algn="ctr"/>
                      <a:r>
                        <a:rPr lang="en-US" dirty="0"/>
                        <a:t>0.83</a:t>
                      </a:r>
                    </a:p>
                  </a:txBody>
                  <a:tcPr anchor="ctr">
                    <a:lnT w="12700" cmpd="sng">
                      <a:noFill/>
                    </a:lnT>
                  </a:tcPr>
                </a:tc>
                <a:tc rowSpan="2">
                  <a:txBody>
                    <a:bodyPr/>
                    <a:lstStyle/>
                    <a:p>
                      <a:pPr algn="ctr"/>
                      <a:r>
                        <a:rPr lang="en-US" dirty="0"/>
                        <a:t>0.84</a:t>
                      </a:r>
                    </a:p>
                  </a:txBody>
                  <a:tcPr anchor="ctr">
                    <a:lnT w="12700" cmpd="sng">
                      <a:noFill/>
                    </a:lnT>
                  </a:tcPr>
                </a:tc>
                <a:tc rowSpan="2">
                  <a:txBody>
                    <a:bodyPr/>
                    <a:lstStyle/>
                    <a:p>
                      <a:pPr algn="ctr"/>
                      <a:r>
                        <a:rPr lang="en-US" dirty="0"/>
                        <a:t>0.161</a:t>
                      </a:r>
                    </a:p>
                  </a:txBody>
                  <a:tcPr anchor="ctr">
                    <a:lnT w="12700" cmpd="sng">
                      <a:noFill/>
                    </a:lnT>
                  </a:tcPr>
                </a:tc>
                <a:extLst>
                  <a:ext uri="{0D108BD9-81ED-4DB2-BD59-A6C34878D82A}">
                    <a16:rowId xmlns:a16="http://schemas.microsoft.com/office/drawing/2014/main" val="576652721"/>
                  </a:ext>
                </a:extLst>
              </a:tr>
              <a:tr h="370840">
                <a:tc vMerge="1">
                  <a:txBody>
                    <a:bodyPr/>
                    <a:lstStyle/>
                    <a:p>
                      <a:endParaRPr lang="en-US" dirty="0"/>
                    </a:p>
                  </a:txBody>
                  <a:tcPr/>
                </a:tc>
                <a:tc>
                  <a:txBody>
                    <a:bodyPr/>
                    <a:lstStyle/>
                    <a:p>
                      <a:pPr algn="ctr"/>
                      <a:r>
                        <a:rPr lang="en-US" dirty="0"/>
                        <a:t>0.84</a:t>
                      </a:r>
                    </a:p>
                  </a:txBody>
                  <a:tcPr anchor="ct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969797086"/>
                  </a:ext>
                </a:extLst>
              </a:tr>
            </a:tbl>
          </a:graphicData>
        </a:graphic>
      </p:graphicFrame>
    </p:spTree>
    <p:extLst>
      <p:ext uri="{BB962C8B-B14F-4D97-AF65-F5344CB8AC3E}">
        <p14:creationId xmlns:p14="http://schemas.microsoft.com/office/powerpoint/2010/main" val="201834120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2000" cy="1050758"/>
          </a:xfrm>
        </p:spPr>
        <p:txBody>
          <a:bodyPr/>
          <a:lstStyle/>
          <a:p>
            <a:r>
              <a:rPr lang="en-US" dirty="0"/>
              <a:t>Modeling</a:t>
            </a:r>
          </a:p>
        </p:txBody>
      </p:sp>
      <p:graphicFrame>
        <p:nvGraphicFramePr>
          <p:cNvPr id="20" name="Table 19"/>
          <p:cNvGraphicFramePr>
            <a:graphicFrameLocks noGrp="1"/>
          </p:cNvGraphicFramePr>
          <p:nvPr>
            <p:extLst>
              <p:ext uri="{D42A27DB-BD31-4B8C-83A1-F6EECF244321}">
                <p14:modId xmlns:p14="http://schemas.microsoft.com/office/powerpoint/2010/main" val="465923556"/>
              </p:ext>
            </p:extLst>
          </p:nvPr>
        </p:nvGraphicFramePr>
        <p:xfrm>
          <a:off x="341745" y="865974"/>
          <a:ext cx="11342253" cy="5534826"/>
        </p:xfrm>
        <a:graphic>
          <a:graphicData uri="http://schemas.openxmlformats.org/drawingml/2006/table">
            <a:tbl>
              <a:tblPr firstRow="1">
                <a:tableStyleId>{5C22544A-7EE6-4342-B048-85BDC9FD1C3A}</a:tableStyleId>
              </a:tblPr>
              <a:tblGrid>
                <a:gridCol w="11342253">
                  <a:extLst>
                    <a:ext uri="{9D8B030D-6E8A-4147-A177-3AD203B41FA5}">
                      <a16:colId xmlns:a16="http://schemas.microsoft.com/office/drawing/2014/main" val="493813631"/>
                    </a:ext>
                  </a:extLst>
                </a:gridCol>
              </a:tblGrid>
              <a:tr h="418753">
                <a:tc>
                  <a:txBody>
                    <a:bodyPr/>
                    <a:lstStyle/>
                    <a:p>
                      <a:pPr algn="l"/>
                      <a:r>
                        <a:rPr lang="en-US" sz="1600" dirty="0">
                          <a:solidFill>
                            <a:schemeClr val="bg1"/>
                          </a:solidFill>
                        </a:rPr>
                        <a:t>The results</a:t>
                      </a:r>
                      <a:endParaRPr lang="en-US" sz="11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5116073">
                <a:tc>
                  <a:txBody>
                    <a:bodyPr/>
                    <a:lstStyle/>
                    <a:p>
                      <a:pPr algn="l"/>
                      <a:endParaRPr lang="en-US" sz="2400" b="0" i="0" dirty="0">
                        <a:solidFill>
                          <a:srgbClr val="000000"/>
                        </a:solidFill>
                        <a:effectLst/>
                        <a:latin typeface="Helvetica Neue"/>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
        <p:nvSpPr>
          <p:cNvPr id="5" name="Slide Number Placeholder 4"/>
          <p:cNvSpPr>
            <a:spLocks noGrp="1"/>
          </p:cNvSpPr>
          <p:nvPr>
            <p:ph type="sldNum" sz="quarter" idx="4294967295"/>
          </p:nvPr>
        </p:nvSpPr>
        <p:spPr>
          <a:xfrm>
            <a:off x="9476509" y="6316661"/>
            <a:ext cx="2743200" cy="365125"/>
          </a:xfrm>
        </p:spPr>
        <p:txBody>
          <a:bodyPr/>
          <a:lstStyle/>
          <a:p>
            <a:fld id="{5AE1514C-5E56-4738-A1FF-4B1CFD2A3E36}" type="slidenum">
              <a:rPr lang="en-US" smtClean="0"/>
              <a:t>11</a:t>
            </a:fld>
            <a:endParaRPr lang="en-US"/>
          </a:p>
        </p:txBody>
      </p:sp>
      <p:graphicFrame>
        <p:nvGraphicFramePr>
          <p:cNvPr id="7" name="Table 6">
            <a:extLst>
              <a:ext uri="{FF2B5EF4-FFF2-40B4-BE49-F238E27FC236}">
                <a16:creationId xmlns:a16="http://schemas.microsoft.com/office/drawing/2014/main" id="{4CF04951-190A-483C-B99E-59B079A807DB}"/>
              </a:ext>
            </a:extLst>
          </p:cNvPr>
          <p:cNvGraphicFramePr>
            <a:graphicFrameLocks noGrp="1"/>
          </p:cNvGraphicFramePr>
          <p:nvPr>
            <p:extLst>
              <p:ext uri="{D42A27DB-BD31-4B8C-83A1-F6EECF244321}">
                <p14:modId xmlns:p14="http://schemas.microsoft.com/office/powerpoint/2010/main" val="3788876079"/>
              </p:ext>
            </p:extLst>
          </p:nvPr>
        </p:nvGraphicFramePr>
        <p:xfrm>
          <a:off x="341745" y="1459345"/>
          <a:ext cx="2715491" cy="2391124"/>
        </p:xfrm>
        <a:graphic>
          <a:graphicData uri="http://schemas.openxmlformats.org/drawingml/2006/table">
            <a:tbl>
              <a:tblPr firstRow="1">
                <a:tableStyleId>{5C22544A-7EE6-4342-B048-85BDC9FD1C3A}</a:tableStyleId>
              </a:tblPr>
              <a:tblGrid>
                <a:gridCol w="2715491">
                  <a:extLst>
                    <a:ext uri="{9D8B030D-6E8A-4147-A177-3AD203B41FA5}">
                      <a16:colId xmlns:a16="http://schemas.microsoft.com/office/drawing/2014/main" val="493813631"/>
                    </a:ext>
                  </a:extLst>
                </a:gridCol>
              </a:tblGrid>
              <a:tr h="3518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solidFill>
                            <a:schemeClr val="bg1"/>
                          </a:solidFill>
                          <a:effectLst/>
                          <a:latin typeface="Helvetica Neue"/>
                        </a:rPr>
                        <a:t>logistic regression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2039237">
                <a:tc>
                  <a:txBody>
                    <a:bodyPr/>
                    <a:lstStyle/>
                    <a:p>
                      <a:pPr algn="l"/>
                      <a:endParaRPr lang="en-US" sz="2400" b="0" i="0" dirty="0">
                        <a:solidFill>
                          <a:srgbClr val="000000"/>
                        </a:solidFill>
                        <a:effectLst/>
                        <a:latin typeface="Helvetica Neue"/>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pic>
        <p:nvPicPr>
          <p:cNvPr id="4" name="Picture 3">
            <a:extLst>
              <a:ext uri="{FF2B5EF4-FFF2-40B4-BE49-F238E27FC236}">
                <a16:creationId xmlns:a16="http://schemas.microsoft.com/office/drawing/2014/main" id="{845DE12B-16D0-4B6A-AA89-80CA092C04A4}"/>
              </a:ext>
            </a:extLst>
          </p:cNvPr>
          <p:cNvPicPr>
            <a:picLocks noChangeAspect="1"/>
          </p:cNvPicPr>
          <p:nvPr/>
        </p:nvPicPr>
        <p:blipFill>
          <a:blip r:embed="rId3"/>
          <a:stretch>
            <a:fillRect/>
          </a:stretch>
        </p:blipFill>
        <p:spPr>
          <a:xfrm>
            <a:off x="635384" y="1866598"/>
            <a:ext cx="2128211" cy="1815013"/>
          </a:xfrm>
          <a:prstGeom prst="rect">
            <a:avLst/>
          </a:prstGeom>
        </p:spPr>
      </p:pic>
      <p:graphicFrame>
        <p:nvGraphicFramePr>
          <p:cNvPr id="9" name="Table 8">
            <a:extLst>
              <a:ext uri="{FF2B5EF4-FFF2-40B4-BE49-F238E27FC236}">
                <a16:creationId xmlns:a16="http://schemas.microsoft.com/office/drawing/2014/main" id="{DAF33A8B-FC00-4151-8FB8-977CA623E2E5}"/>
              </a:ext>
            </a:extLst>
          </p:cNvPr>
          <p:cNvGraphicFramePr>
            <a:graphicFrameLocks noGrp="1"/>
          </p:cNvGraphicFramePr>
          <p:nvPr>
            <p:extLst>
              <p:ext uri="{D42A27DB-BD31-4B8C-83A1-F6EECF244321}">
                <p14:modId xmlns:p14="http://schemas.microsoft.com/office/powerpoint/2010/main" val="2093569688"/>
              </p:ext>
            </p:extLst>
          </p:nvPr>
        </p:nvGraphicFramePr>
        <p:xfrm>
          <a:off x="341745" y="4038387"/>
          <a:ext cx="2715491" cy="2278275"/>
        </p:xfrm>
        <a:graphic>
          <a:graphicData uri="http://schemas.openxmlformats.org/drawingml/2006/table">
            <a:tbl>
              <a:tblPr firstRow="1">
                <a:tableStyleId>{5C22544A-7EE6-4342-B048-85BDC9FD1C3A}</a:tableStyleId>
              </a:tblPr>
              <a:tblGrid>
                <a:gridCol w="2715491">
                  <a:extLst>
                    <a:ext uri="{9D8B030D-6E8A-4147-A177-3AD203B41FA5}">
                      <a16:colId xmlns:a16="http://schemas.microsoft.com/office/drawing/2014/main" val="493813631"/>
                    </a:ext>
                  </a:extLst>
                </a:gridCol>
              </a:tblGrid>
              <a:tr h="3352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t>Decision Tree Classifier</a:t>
                      </a:r>
                      <a:endParaRPr lang="en-US" sz="1600" b="0" i="0" dirty="0">
                        <a:solidFill>
                          <a:schemeClr val="bg1"/>
                        </a:solidFill>
                        <a:effectLst/>
                        <a:latin typeface="Helvetica Neu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942994">
                <a:tc>
                  <a:txBody>
                    <a:bodyPr/>
                    <a:lstStyle/>
                    <a:p>
                      <a:pPr algn="l"/>
                      <a:endParaRPr lang="en-US" sz="2400" b="0" i="0" dirty="0">
                        <a:solidFill>
                          <a:srgbClr val="000000"/>
                        </a:solidFill>
                        <a:effectLst/>
                        <a:latin typeface="Helvetica Neue"/>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graphicFrame>
        <p:nvGraphicFramePr>
          <p:cNvPr id="15" name="Table 14">
            <a:extLst>
              <a:ext uri="{FF2B5EF4-FFF2-40B4-BE49-F238E27FC236}">
                <a16:creationId xmlns:a16="http://schemas.microsoft.com/office/drawing/2014/main" id="{152F118B-E500-4EA6-AA2E-5F1B6BBCA316}"/>
              </a:ext>
            </a:extLst>
          </p:cNvPr>
          <p:cNvGraphicFramePr>
            <a:graphicFrameLocks noGrp="1"/>
          </p:cNvGraphicFramePr>
          <p:nvPr>
            <p:extLst>
              <p:ext uri="{D42A27DB-BD31-4B8C-83A1-F6EECF244321}">
                <p14:modId xmlns:p14="http://schemas.microsoft.com/office/powerpoint/2010/main" val="3290531762"/>
              </p:ext>
            </p:extLst>
          </p:nvPr>
        </p:nvGraphicFramePr>
        <p:xfrm>
          <a:off x="4509652" y="4038387"/>
          <a:ext cx="2715491" cy="2278274"/>
        </p:xfrm>
        <a:graphic>
          <a:graphicData uri="http://schemas.openxmlformats.org/drawingml/2006/table">
            <a:tbl>
              <a:tblPr firstRow="1">
                <a:tableStyleId>{5C22544A-7EE6-4342-B048-85BDC9FD1C3A}</a:tableStyleId>
              </a:tblPr>
              <a:tblGrid>
                <a:gridCol w="2715491">
                  <a:extLst>
                    <a:ext uri="{9D8B030D-6E8A-4147-A177-3AD203B41FA5}">
                      <a16:colId xmlns:a16="http://schemas.microsoft.com/office/drawing/2014/main" val="493813631"/>
                    </a:ext>
                  </a:extLst>
                </a:gridCol>
              </a:tblGrid>
              <a:tr h="2183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t>Gradient Boosting Classifier</a:t>
                      </a:r>
                      <a:endParaRPr lang="en-US" sz="1600" b="0" i="0" dirty="0">
                        <a:solidFill>
                          <a:schemeClr val="bg1"/>
                        </a:solidFill>
                        <a:effectLst/>
                        <a:latin typeface="Helvetica Neu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942994">
                <a:tc>
                  <a:txBody>
                    <a:bodyPr/>
                    <a:lstStyle/>
                    <a:p>
                      <a:pPr algn="l"/>
                      <a:endParaRPr lang="en-US" sz="2400" b="0" i="0" dirty="0">
                        <a:solidFill>
                          <a:srgbClr val="000000"/>
                        </a:solidFill>
                        <a:effectLst/>
                        <a:latin typeface="Helvetica Neue"/>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graphicFrame>
        <p:nvGraphicFramePr>
          <p:cNvPr id="17" name="Table 16">
            <a:extLst>
              <a:ext uri="{FF2B5EF4-FFF2-40B4-BE49-F238E27FC236}">
                <a16:creationId xmlns:a16="http://schemas.microsoft.com/office/drawing/2014/main" id="{0ED77CF1-DA5D-438C-A0FD-9D7433275283}"/>
              </a:ext>
            </a:extLst>
          </p:cNvPr>
          <p:cNvGraphicFramePr>
            <a:graphicFrameLocks noGrp="1"/>
          </p:cNvGraphicFramePr>
          <p:nvPr>
            <p:extLst>
              <p:ext uri="{D42A27DB-BD31-4B8C-83A1-F6EECF244321}">
                <p14:modId xmlns:p14="http://schemas.microsoft.com/office/powerpoint/2010/main" val="3629220737"/>
              </p:ext>
            </p:extLst>
          </p:nvPr>
        </p:nvGraphicFramePr>
        <p:xfrm>
          <a:off x="8677564" y="4042419"/>
          <a:ext cx="2715491" cy="2278274"/>
        </p:xfrm>
        <a:graphic>
          <a:graphicData uri="http://schemas.openxmlformats.org/drawingml/2006/table">
            <a:tbl>
              <a:tblPr firstRow="1">
                <a:tableStyleId>{5C22544A-7EE6-4342-B048-85BDC9FD1C3A}</a:tableStyleId>
              </a:tblPr>
              <a:tblGrid>
                <a:gridCol w="2715491">
                  <a:extLst>
                    <a:ext uri="{9D8B030D-6E8A-4147-A177-3AD203B41FA5}">
                      <a16:colId xmlns:a16="http://schemas.microsoft.com/office/drawing/2014/main" val="493813631"/>
                    </a:ext>
                  </a:extLst>
                </a:gridCol>
              </a:tblGrid>
              <a:tr h="2183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t>Random Forest Classifier</a:t>
                      </a:r>
                      <a:endParaRPr lang="en-US" sz="1600" b="0" i="0" dirty="0">
                        <a:solidFill>
                          <a:schemeClr val="bg1"/>
                        </a:solidFill>
                        <a:effectLst/>
                        <a:latin typeface="Helvetica Neu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942994">
                <a:tc>
                  <a:txBody>
                    <a:bodyPr/>
                    <a:lstStyle/>
                    <a:p>
                      <a:pPr algn="l"/>
                      <a:endParaRPr lang="en-US" sz="2400" b="0" i="0" dirty="0">
                        <a:solidFill>
                          <a:srgbClr val="000000"/>
                        </a:solidFill>
                        <a:effectLst/>
                        <a:latin typeface="Helvetica Neue"/>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3241782274"/>
                  </a:ext>
                </a:extLst>
              </a:tr>
            </a:tbl>
          </a:graphicData>
        </a:graphic>
      </p:graphicFrame>
      <p:graphicFrame>
        <p:nvGraphicFramePr>
          <p:cNvPr id="19" name="Table 18">
            <a:extLst>
              <a:ext uri="{FF2B5EF4-FFF2-40B4-BE49-F238E27FC236}">
                <a16:creationId xmlns:a16="http://schemas.microsoft.com/office/drawing/2014/main" id="{38970C9A-0B6D-4FB2-8BBC-2898B9647CEC}"/>
              </a:ext>
            </a:extLst>
          </p:cNvPr>
          <p:cNvGraphicFramePr>
            <a:graphicFrameLocks noGrp="1"/>
          </p:cNvGraphicFramePr>
          <p:nvPr>
            <p:extLst>
              <p:ext uri="{D42A27DB-BD31-4B8C-83A1-F6EECF244321}">
                <p14:modId xmlns:p14="http://schemas.microsoft.com/office/powerpoint/2010/main" val="1698899549"/>
              </p:ext>
            </p:extLst>
          </p:nvPr>
        </p:nvGraphicFramePr>
        <p:xfrm>
          <a:off x="4509654" y="1572195"/>
          <a:ext cx="2715491" cy="2278274"/>
        </p:xfrm>
        <a:graphic>
          <a:graphicData uri="http://schemas.openxmlformats.org/drawingml/2006/table">
            <a:tbl>
              <a:tblPr firstRow="1">
                <a:tableStyleId>{5C22544A-7EE6-4342-B048-85BDC9FD1C3A}</a:tableStyleId>
              </a:tblPr>
              <a:tblGrid>
                <a:gridCol w="2715491">
                  <a:extLst>
                    <a:ext uri="{9D8B030D-6E8A-4147-A177-3AD203B41FA5}">
                      <a16:colId xmlns:a16="http://schemas.microsoft.com/office/drawing/2014/main" val="493813631"/>
                    </a:ext>
                  </a:extLst>
                </a:gridCol>
              </a:tblGrid>
              <a:tr h="218316">
                <a:tc>
                  <a:txBody>
                    <a:bodyPr/>
                    <a:lstStyle/>
                    <a:p>
                      <a:pPr algn="ctr"/>
                      <a:r>
                        <a:rPr lang="en-US" sz="1600" b="0" i="0" dirty="0">
                          <a:solidFill>
                            <a:schemeClr val="bg1"/>
                          </a:solidFill>
                          <a:effectLst/>
                          <a:latin typeface="Helvetica Neue"/>
                        </a:rPr>
                        <a:t>Ada Boost Classifier </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942994">
                <a:tc>
                  <a:txBody>
                    <a:bodyPr/>
                    <a:lstStyle/>
                    <a:p>
                      <a:pPr algn="l"/>
                      <a:endParaRPr lang="en-US" sz="2400" b="0" i="0" dirty="0">
                        <a:solidFill>
                          <a:srgbClr val="000000"/>
                        </a:solidFill>
                        <a:effectLst/>
                        <a:latin typeface="Helvetica Neue"/>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graphicFrame>
        <p:nvGraphicFramePr>
          <p:cNvPr id="22" name="Table 21">
            <a:extLst>
              <a:ext uri="{FF2B5EF4-FFF2-40B4-BE49-F238E27FC236}">
                <a16:creationId xmlns:a16="http://schemas.microsoft.com/office/drawing/2014/main" id="{6B4A1A24-C22B-4B95-9E3C-6A0E60632657}"/>
              </a:ext>
            </a:extLst>
          </p:cNvPr>
          <p:cNvGraphicFramePr>
            <a:graphicFrameLocks noGrp="1"/>
          </p:cNvGraphicFramePr>
          <p:nvPr>
            <p:extLst>
              <p:ext uri="{D42A27DB-BD31-4B8C-83A1-F6EECF244321}">
                <p14:modId xmlns:p14="http://schemas.microsoft.com/office/powerpoint/2010/main" val="764528362"/>
              </p:ext>
            </p:extLst>
          </p:nvPr>
        </p:nvGraphicFramePr>
        <p:xfrm>
          <a:off x="8677564" y="1507541"/>
          <a:ext cx="2715491" cy="2278274"/>
        </p:xfrm>
        <a:graphic>
          <a:graphicData uri="http://schemas.openxmlformats.org/drawingml/2006/table">
            <a:tbl>
              <a:tblPr firstRow="1">
                <a:tableStyleId>{5C22544A-7EE6-4342-B048-85BDC9FD1C3A}</a:tableStyleId>
              </a:tblPr>
              <a:tblGrid>
                <a:gridCol w="2715491">
                  <a:extLst>
                    <a:ext uri="{9D8B030D-6E8A-4147-A177-3AD203B41FA5}">
                      <a16:colId xmlns:a16="http://schemas.microsoft.com/office/drawing/2014/main" val="493813631"/>
                    </a:ext>
                  </a:extLst>
                </a:gridCol>
              </a:tblGrid>
              <a:tr h="2183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t>Gaussian NB</a:t>
                      </a:r>
                      <a:endParaRPr lang="en-US" sz="1600" b="0" i="0" dirty="0">
                        <a:solidFill>
                          <a:schemeClr val="bg1"/>
                        </a:solidFill>
                        <a:effectLst/>
                        <a:latin typeface="Helvetica Neue"/>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942994">
                <a:tc>
                  <a:txBody>
                    <a:bodyPr/>
                    <a:lstStyle/>
                    <a:p>
                      <a:pPr algn="l"/>
                      <a:endParaRPr lang="en-US" sz="2400" b="0" i="0" dirty="0">
                        <a:solidFill>
                          <a:srgbClr val="000000"/>
                        </a:solidFill>
                        <a:effectLst/>
                        <a:latin typeface="Helvetica Neue"/>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3241782274"/>
                  </a:ext>
                </a:extLst>
              </a:tr>
            </a:tbl>
          </a:graphicData>
        </a:graphic>
      </p:graphicFrame>
      <p:pic>
        <p:nvPicPr>
          <p:cNvPr id="24" name="Picture 23">
            <a:extLst>
              <a:ext uri="{FF2B5EF4-FFF2-40B4-BE49-F238E27FC236}">
                <a16:creationId xmlns:a16="http://schemas.microsoft.com/office/drawing/2014/main" id="{1E09CB6B-917F-4574-BD4C-86D02C327B4D}"/>
              </a:ext>
            </a:extLst>
          </p:cNvPr>
          <p:cNvPicPr>
            <a:picLocks noChangeAspect="1"/>
          </p:cNvPicPr>
          <p:nvPr/>
        </p:nvPicPr>
        <p:blipFill>
          <a:blip r:embed="rId4"/>
          <a:stretch>
            <a:fillRect/>
          </a:stretch>
        </p:blipFill>
        <p:spPr>
          <a:xfrm>
            <a:off x="4803293" y="1914794"/>
            <a:ext cx="2128212" cy="1766817"/>
          </a:xfrm>
          <a:prstGeom prst="rect">
            <a:avLst/>
          </a:prstGeom>
        </p:spPr>
      </p:pic>
      <p:pic>
        <p:nvPicPr>
          <p:cNvPr id="26" name="Picture 25">
            <a:extLst>
              <a:ext uri="{FF2B5EF4-FFF2-40B4-BE49-F238E27FC236}">
                <a16:creationId xmlns:a16="http://schemas.microsoft.com/office/drawing/2014/main" id="{E3E1FACB-C288-4A75-B1FC-8348BCB26AD4}"/>
              </a:ext>
            </a:extLst>
          </p:cNvPr>
          <p:cNvPicPr>
            <a:picLocks noChangeAspect="1"/>
          </p:cNvPicPr>
          <p:nvPr/>
        </p:nvPicPr>
        <p:blipFill>
          <a:blip r:embed="rId5"/>
          <a:stretch>
            <a:fillRect/>
          </a:stretch>
        </p:blipFill>
        <p:spPr>
          <a:xfrm>
            <a:off x="8971203" y="1914794"/>
            <a:ext cx="2128213" cy="1718621"/>
          </a:xfrm>
          <a:prstGeom prst="rect">
            <a:avLst/>
          </a:prstGeom>
        </p:spPr>
      </p:pic>
      <p:pic>
        <p:nvPicPr>
          <p:cNvPr id="30" name="Picture 29">
            <a:extLst>
              <a:ext uri="{FF2B5EF4-FFF2-40B4-BE49-F238E27FC236}">
                <a16:creationId xmlns:a16="http://schemas.microsoft.com/office/drawing/2014/main" id="{13D28192-A44D-4CF2-AE46-3AFA35BE3741}"/>
              </a:ext>
            </a:extLst>
          </p:cNvPr>
          <p:cNvPicPr>
            <a:picLocks noChangeAspect="1"/>
          </p:cNvPicPr>
          <p:nvPr/>
        </p:nvPicPr>
        <p:blipFill>
          <a:blip r:embed="rId6"/>
          <a:stretch>
            <a:fillRect/>
          </a:stretch>
        </p:blipFill>
        <p:spPr>
          <a:xfrm>
            <a:off x="635384" y="4449672"/>
            <a:ext cx="2128211" cy="1766401"/>
          </a:xfrm>
          <a:prstGeom prst="rect">
            <a:avLst/>
          </a:prstGeom>
        </p:spPr>
      </p:pic>
      <p:pic>
        <p:nvPicPr>
          <p:cNvPr id="32" name="Picture 31">
            <a:extLst>
              <a:ext uri="{FF2B5EF4-FFF2-40B4-BE49-F238E27FC236}">
                <a16:creationId xmlns:a16="http://schemas.microsoft.com/office/drawing/2014/main" id="{BE8763A1-0D9B-40A8-840E-F78354F4D47D}"/>
              </a:ext>
            </a:extLst>
          </p:cNvPr>
          <p:cNvPicPr>
            <a:picLocks noChangeAspect="1"/>
          </p:cNvPicPr>
          <p:nvPr/>
        </p:nvPicPr>
        <p:blipFill>
          <a:blip r:embed="rId7"/>
          <a:stretch>
            <a:fillRect/>
          </a:stretch>
        </p:blipFill>
        <p:spPr>
          <a:xfrm>
            <a:off x="4803293" y="4449672"/>
            <a:ext cx="2128212" cy="1766401"/>
          </a:xfrm>
          <a:prstGeom prst="rect">
            <a:avLst/>
          </a:prstGeom>
        </p:spPr>
      </p:pic>
      <p:pic>
        <p:nvPicPr>
          <p:cNvPr id="36" name="Picture 35">
            <a:extLst>
              <a:ext uri="{FF2B5EF4-FFF2-40B4-BE49-F238E27FC236}">
                <a16:creationId xmlns:a16="http://schemas.microsoft.com/office/drawing/2014/main" id="{402FD8B9-9103-41DA-93FD-9909E0FD7EFC}"/>
              </a:ext>
            </a:extLst>
          </p:cNvPr>
          <p:cNvPicPr>
            <a:picLocks noChangeAspect="1"/>
          </p:cNvPicPr>
          <p:nvPr/>
        </p:nvPicPr>
        <p:blipFill>
          <a:blip r:embed="rId8"/>
          <a:stretch>
            <a:fillRect/>
          </a:stretch>
        </p:blipFill>
        <p:spPr>
          <a:xfrm>
            <a:off x="8971203" y="4449672"/>
            <a:ext cx="2128211" cy="1866989"/>
          </a:xfrm>
          <a:prstGeom prst="rect">
            <a:avLst/>
          </a:prstGeom>
        </p:spPr>
      </p:pic>
    </p:spTree>
    <p:extLst>
      <p:ext uri="{BB962C8B-B14F-4D97-AF65-F5344CB8AC3E}">
        <p14:creationId xmlns:p14="http://schemas.microsoft.com/office/powerpoint/2010/main" val="382181761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2000" cy="1050758"/>
          </a:xfrm>
        </p:spPr>
        <p:txBody>
          <a:bodyPr/>
          <a:lstStyle/>
          <a:p>
            <a:r>
              <a:rPr lang="en-US" dirty="0"/>
              <a:t>Conclusion</a:t>
            </a:r>
          </a:p>
        </p:txBody>
      </p:sp>
      <p:graphicFrame>
        <p:nvGraphicFramePr>
          <p:cNvPr id="20" name="Table 19"/>
          <p:cNvGraphicFramePr>
            <a:graphicFrameLocks noGrp="1"/>
          </p:cNvGraphicFramePr>
          <p:nvPr>
            <p:extLst>
              <p:ext uri="{D42A27DB-BD31-4B8C-83A1-F6EECF244321}">
                <p14:modId xmlns:p14="http://schemas.microsoft.com/office/powerpoint/2010/main" val="3363340060"/>
              </p:ext>
            </p:extLst>
          </p:nvPr>
        </p:nvGraphicFramePr>
        <p:xfrm>
          <a:off x="341745" y="865974"/>
          <a:ext cx="11342253" cy="1932309"/>
        </p:xfrm>
        <a:graphic>
          <a:graphicData uri="http://schemas.openxmlformats.org/drawingml/2006/table">
            <a:tbl>
              <a:tblPr firstRow="1">
                <a:tableStyleId>{5C22544A-7EE6-4342-B048-85BDC9FD1C3A}</a:tableStyleId>
              </a:tblPr>
              <a:tblGrid>
                <a:gridCol w="11342253">
                  <a:extLst>
                    <a:ext uri="{9D8B030D-6E8A-4147-A177-3AD203B41FA5}">
                      <a16:colId xmlns:a16="http://schemas.microsoft.com/office/drawing/2014/main" val="493813631"/>
                    </a:ext>
                  </a:extLst>
                </a:gridCol>
              </a:tblGrid>
              <a:tr h="280197">
                <a:tc>
                  <a:txBody>
                    <a:bodyPr/>
                    <a:lstStyle/>
                    <a:p>
                      <a:pPr algn="l"/>
                      <a:r>
                        <a:rPr lang="en-US" sz="1600" dirty="0">
                          <a:solidFill>
                            <a:schemeClr val="bg1"/>
                          </a:solidFill>
                        </a:rPr>
                        <a:t>The best model</a:t>
                      </a:r>
                      <a:endParaRPr lang="en-US" sz="11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597029">
                <a:tc>
                  <a:txBody>
                    <a:bodyPr/>
                    <a:lstStyle/>
                    <a:p>
                      <a:pPr algn="l"/>
                      <a:r>
                        <a:rPr lang="en-US" sz="1600" b="0" i="0" dirty="0">
                          <a:solidFill>
                            <a:srgbClr val="000000"/>
                          </a:solidFill>
                          <a:effectLst/>
                          <a:latin typeface="Helvetica Neue"/>
                        </a:rPr>
                        <a:t>From the results, I can say that the Random Forest Classifier model is the best model:</a:t>
                      </a:r>
                    </a:p>
                    <a:p>
                      <a:pPr algn="l"/>
                      <a:r>
                        <a:rPr lang="en-US" sz="1600" b="0" i="0" dirty="0">
                          <a:solidFill>
                            <a:srgbClr val="000000"/>
                          </a:solidFill>
                          <a:effectLst/>
                          <a:latin typeface="Helvetica Neue"/>
                        </a:rPr>
                        <a:t>1. It has the lowest MSE.</a:t>
                      </a:r>
                    </a:p>
                    <a:p>
                      <a:pPr algn="l"/>
                      <a:r>
                        <a:rPr lang="en-US" sz="1600" b="0" i="0" dirty="0">
                          <a:solidFill>
                            <a:srgbClr val="000000"/>
                          </a:solidFill>
                          <a:effectLst/>
                          <a:latin typeface="Helvetica Neue"/>
                        </a:rPr>
                        <a:t>2. It has the highest f1-score.</a:t>
                      </a:r>
                    </a:p>
                    <a:p>
                      <a:pPr algn="l"/>
                      <a:r>
                        <a:rPr lang="en-US" sz="1600" b="0" i="0" dirty="0">
                          <a:solidFill>
                            <a:srgbClr val="000000"/>
                          </a:solidFill>
                          <a:effectLst/>
                          <a:latin typeface="Helvetica Neue"/>
                        </a:rPr>
                        <a:t>3. It has the best confusion matrix.</a:t>
                      </a:r>
                    </a:p>
                    <a:p>
                      <a:pPr algn="l"/>
                      <a:r>
                        <a:rPr lang="en-US" sz="1600" b="0" i="0" dirty="0">
                          <a:solidFill>
                            <a:srgbClr val="000000"/>
                          </a:solidFill>
                          <a:effectLst/>
                          <a:latin typeface="Helvetica Neue"/>
                        </a:rPr>
                        <a:t>4. It has the highest accuracy score.</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
        <p:nvSpPr>
          <p:cNvPr id="5" name="Slide Number Placeholder 4"/>
          <p:cNvSpPr>
            <a:spLocks noGrp="1"/>
          </p:cNvSpPr>
          <p:nvPr>
            <p:ph type="sldNum" sz="quarter" idx="4294967295"/>
          </p:nvPr>
        </p:nvSpPr>
        <p:spPr>
          <a:xfrm>
            <a:off x="9476509" y="6316661"/>
            <a:ext cx="2743200" cy="365125"/>
          </a:xfrm>
        </p:spPr>
        <p:txBody>
          <a:bodyPr/>
          <a:lstStyle/>
          <a:p>
            <a:fld id="{5AE1514C-5E56-4738-A1FF-4B1CFD2A3E36}" type="slidenum">
              <a:rPr lang="en-US" smtClean="0"/>
              <a:t>12</a:t>
            </a:fld>
            <a:endParaRPr lang="en-US"/>
          </a:p>
        </p:txBody>
      </p:sp>
      <p:pic>
        <p:nvPicPr>
          <p:cNvPr id="3" name="Picture 2">
            <a:extLst>
              <a:ext uri="{FF2B5EF4-FFF2-40B4-BE49-F238E27FC236}">
                <a16:creationId xmlns:a16="http://schemas.microsoft.com/office/drawing/2014/main" id="{8B91E435-FEDE-4B75-9716-CCAEC54AA6C4}"/>
              </a:ext>
            </a:extLst>
          </p:cNvPr>
          <p:cNvPicPr>
            <a:picLocks noChangeAspect="1"/>
          </p:cNvPicPr>
          <p:nvPr/>
        </p:nvPicPr>
        <p:blipFill>
          <a:blip r:embed="rId3"/>
          <a:stretch>
            <a:fillRect/>
          </a:stretch>
        </p:blipFill>
        <p:spPr>
          <a:xfrm>
            <a:off x="442530" y="2978545"/>
            <a:ext cx="5621549" cy="1932309"/>
          </a:xfrm>
          <a:prstGeom prst="rect">
            <a:avLst/>
          </a:prstGeom>
        </p:spPr>
      </p:pic>
      <p:pic>
        <p:nvPicPr>
          <p:cNvPr id="10" name="Picture 9">
            <a:extLst>
              <a:ext uri="{FF2B5EF4-FFF2-40B4-BE49-F238E27FC236}">
                <a16:creationId xmlns:a16="http://schemas.microsoft.com/office/drawing/2014/main" id="{C7873854-8DEE-4781-91CC-04A8066D42CF}"/>
              </a:ext>
            </a:extLst>
          </p:cNvPr>
          <p:cNvPicPr>
            <a:picLocks noChangeAspect="1"/>
          </p:cNvPicPr>
          <p:nvPr/>
        </p:nvPicPr>
        <p:blipFill>
          <a:blip r:embed="rId4"/>
          <a:stretch>
            <a:fillRect/>
          </a:stretch>
        </p:blipFill>
        <p:spPr>
          <a:xfrm>
            <a:off x="6064079" y="2978545"/>
            <a:ext cx="5619919" cy="2033525"/>
          </a:xfrm>
          <a:prstGeom prst="rect">
            <a:avLst/>
          </a:prstGeom>
        </p:spPr>
      </p:pic>
    </p:spTree>
    <p:extLst>
      <p:ext uri="{BB962C8B-B14F-4D97-AF65-F5344CB8AC3E}">
        <p14:creationId xmlns:p14="http://schemas.microsoft.com/office/powerpoint/2010/main" val="422357799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a:lstStyle/>
          <a:p>
            <a:r>
              <a:rPr lang="en-US" dirty="0"/>
              <a:t>Ending slide</a:t>
            </a:r>
          </a:p>
        </p:txBody>
      </p:sp>
      <p:sp>
        <p:nvSpPr>
          <p:cNvPr id="2" name="TextBox 1">
            <a:extLst>
              <a:ext uri="{FF2B5EF4-FFF2-40B4-BE49-F238E27FC236}">
                <a16:creationId xmlns:a16="http://schemas.microsoft.com/office/drawing/2014/main" id="{6BD59475-CD66-4751-83EF-FEC02A44E31A}"/>
              </a:ext>
            </a:extLst>
          </p:cNvPr>
          <p:cNvSpPr txBox="1"/>
          <p:nvPr/>
        </p:nvSpPr>
        <p:spPr>
          <a:xfrm>
            <a:off x="441734" y="3068901"/>
            <a:ext cx="11308531" cy="720197"/>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FFFFFF"/>
                </a:solidFill>
                <a:effectLst/>
                <a:uLnTx/>
                <a:uFillTx/>
                <a:latin typeface="Segoe UI"/>
                <a:ea typeface="+mn-ea"/>
                <a:cs typeface="+mn-cs"/>
              </a:rPr>
              <a:t>The end of the Presentation</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72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dirty="0"/>
              <a:t>Introduction</a:t>
            </a:r>
          </a:p>
        </p:txBody>
      </p:sp>
      <p:graphicFrame>
        <p:nvGraphicFramePr>
          <p:cNvPr id="20" name="Table 19"/>
          <p:cNvGraphicFramePr>
            <a:graphicFrameLocks noGrp="1"/>
          </p:cNvGraphicFramePr>
          <p:nvPr>
            <p:extLst>
              <p:ext uri="{D42A27DB-BD31-4B8C-83A1-F6EECF244321}">
                <p14:modId xmlns:p14="http://schemas.microsoft.com/office/powerpoint/2010/main" val="2502276392"/>
              </p:ext>
            </p:extLst>
          </p:nvPr>
        </p:nvGraphicFramePr>
        <p:xfrm>
          <a:off x="8423674" y="1347536"/>
          <a:ext cx="3654923" cy="4217432"/>
        </p:xfrm>
        <a:graphic>
          <a:graphicData uri="http://schemas.openxmlformats.org/drawingml/2006/table">
            <a:tbl>
              <a:tblPr firstRow="1">
                <a:tableStyleId>{5C22544A-7EE6-4342-B048-85BDC9FD1C3A}</a:tableStyleId>
              </a:tblPr>
              <a:tblGrid>
                <a:gridCol w="3654923">
                  <a:extLst>
                    <a:ext uri="{9D8B030D-6E8A-4147-A177-3AD203B41FA5}">
                      <a16:colId xmlns:a16="http://schemas.microsoft.com/office/drawing/2014/main" val="493813631"/>
                    </a:ext>
                  </a:extLst>
                </a:gridCol>
              </a:tblGrid>
              <a:tr h="385203">
                <a:tc>
                  <a:txBody>
                    <a:bodyPr/>
                    <a:lstStyle/>
                    <a:p>
                      <a:r>
                        <a:rPr lang="en-US" sz="1600" b="0" dirty="0">
                          <a:solidFill>
                            <a:schemeClr val="bg1"/>
                          </a:solidFill>
                        </a:rPr>
                        <a:t>The dataset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044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According to the sources, this data was extracted by Barry Becker from 1994 Census database. It was meant to predict whether a person makes over 50K a year or less. </a:t>
                      </a:r>
                      <a:endParaRPr lang="en-US" sz="1200" spc="30" baseline="0" dirty="0"/>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85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t>It consists of </a:t>
                      </a:r>
                      <a:r>
                        <a:rPr lang="en-US" sz="1200" dirty="0"/>
                        <a:t>32561 rows and 15 columns</a:t>
                      </a:r>
                      <a:endParaRPr lang="en-US" sz="1200" spc="30" baseline="0" dirty="0"/>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385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solidFill>
                            <a:schemeClr val="accent3">
                              <a:lumMod val="20000"/>
                              <a:lumOff val="80000"/>
                            </a:schemeClr>
                          </a:solidFill>
                        </a:rPr>
                        <a:t>The source of the dataset</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85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data can be found in </a:t>
                      </a:r>
                      <a:r>
                        <a:rPr lang="en-US" sz="1200" b="0" i="0" u="none" strike="noStrike" kern="1200" dirty="0">
                          <a:solidFill>
                            <a:schemeClr val="dk1"/>
                          </a:solidFill>
                          <a:effectLst/>
                          <a:latin typeface="+mn-lt"/>
                          <a:ea typeface="+mn-ea"/>
                          <a:cs typeface="+mn-cs"/>
                          <a:hlinkClick r:id="rId2"/>
                        </a:rPr>
                        <a:t>UCI Machine Learning Repository</a:t>
                      </a:r>
                      <a:endParaRPr lang="en-US" sz="1200" spc="30" dirty="0"/>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2</a:t>
            </a:fld>
            <a:endParaRPr lang="en-US"/>
          </a:p>
        </p:txBody>
      </p:sp>
      <p:pic>
        <p:nvPicPr>
          <p:cNvPr id="8" name="Picture 7">
            <a:extLst>
              <a:ext uri="{FF2B5EF4-FFF2-40B4-BE49-F238E27FC236}">
                <a16:creationId xmlns:a16="http://schemas.microsoft.com/office/drawing/2014/main" id="{D971B89A-8FD6-410E-95E4-EE61D56733C2}"/>
              </a:ext>
            </a:extLst>
          </p:cNvPr>
          <p:cNvPicPr>
            <a:picLocks noChangeAspect="1"/>
          </p:cNvPicPr>
          <p:nvPr/>
        </p:nvPicPr>
        <p:blipFill>
          <a:blip r:embed="rId3"/>
          <a:stretch>
            <a:fillRect/>
          </a:stretch>
        </p:blipFill>
        <p:spPr>
          <a:xfrm>
            <a:off x="0" y="2265435"/>
            <a:ext cx="8330902" cy="2537475"/>
          </a:xfrm>
          <a:prstGeom prst="rect">
            <a:avLst/>
          </a:prstGeom>
        </p:spPr>
      </p:pic>
    </p:spTree>
    <p:extLst>
      <p:ext uri="{BB962C8B-B14F-4D97-AF65-F5344CB8AC3E}">
        <p14:creationId xmlns:p14="http://schemas.microsoft.com/office/powerpoint/2010/main" val="101981384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a:solidFill>
            <a:schemeClr val="bg1">
              <a:lumMod val="95000"/>
              <a:alpha val="85000"/>
            </a:schemeClr>
          </a:solidFill>
        </p:spPr>
        <p:txBody>
          <a:bodyPr/>
          <a:lstStyle/>
          <a:p>
            <a:r>
              <a:rPr lang="en-US" dirty="0">
                <a:solidFill>
                  <a:schemeClr val="accent3">
                    <a:lumMod val="75000"/>
                  </a:schemeClr>
                </a:solidFill>
              </a:rPr>
              <a:t>Exploring the Dataset</a:t>
            </a:r>
            <a:endParaRPr lang="en-US" dirty="0"/>
          </a:p>
        </p:txBody>
      </p:sp>
      <p:graphicFrame>
        <p:nvGraphicFramePr>
          <p:cNvPr id="20" name="Table 19">
            <a:extLst>
              <a:ext uri="{FF2B5EF4-FFF2-40B4-BE49-F238E27FC236}">
                <a16:creationId xmlns:a16="http://schemas.microsoft.com/office/drawing/2014/main" id="{A101D5FC-270B-485E-84E2-7205AFA66CCF}"/>
              </a:ext>
            </a:extLst>
          </p:cNvPr>
          <p:cNvGraphicFramePr>
            <a:graphicFrameLocks noGrp="1"/>
          </p:cNvGraphicFramePr>
          <p:nvPr>
            <p:extLst>
              <p:ext uri="{D42A27DB-BD31-4B8C-83A1-F6EECF244321}">
                <p14:modId xmlns:p14="http://schemas.microsoft.com/office/powerpoint/2010/main" val="987856201"/>
              </p:ext>
            </p:extLst>
          </p:nvPr>
        </p:nvGraphicFramePr>
        <p:xfrm>
          <a:off x="637310" y="1366586"/>
          <a:ext cx="11326988" cy="4550371"/>
        </p:xfrm>
        <a:graphic>
          <a:graphicData uri="http://schemas.openxmlformats.org/drawingml/2006/table">
            <a:tbl>
              <a:tblPr firstRow="1">
                <a:tableStyleId>{5C22544A-7EE6-4342-B048-85BDC9FD1C3A}</a:tableStyleId>
              </a:tblPr>
              <a:tblGrid>
                <a:gridCol w="11326988">
                  <a:extLst>
                    <a:ext uri="{9D8B030D-6E8A-4147-A177-3AD203B41FA5}">
                      <a16:colId xmlns:a16="http://schemas.microsoft.com/office/drawing/2014/main" val="493813631"/>
                    </a:ext>
                  </a:extLst>
                </a:gridCol>
              </a:tblGrid>
              <a:tr h="306678">
                <a:tc>
                  <a:txBody>
                    <a:bodyPr/>
                    <a:lstStyle/>
                    <a:p>
                      <a:r>
                        <a:rPr lang="en-US" sz="1600">
                          <a:solidFill>
                            <a:schemeClr val="bg1"/>
                          </a:solidFill>
                        </a:rPr>
                        <a:t>Exploring dataset summary</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831811">
                <a:tc>
                  <a:txBody>
                    <a:bodyPr/>
                    <a:lstStyle/>
                    <a:p>
                      <a:pPr marL="342900" lvl="0" indent="-342900">
                        <a:buFont typeface="+mj-lt"/>
                        <a:buAutoNum type="arabicPeriod"/>
                        <a:defRPr/>
                      </a:pPr>
                      <a:r>
                        <a:rPr lang="en-US" sz="1800" spc="30" dirty="0">
                          <a:gradFill>
                            <a:gsLst>
                              <a:gs pos="0">
                                <a:schemeClr val="tx1"/>
                              </a:gs>
                              <a:gs pos="100000">
                                <a:schemeClr val="tx1"/>
                              </a:gs>
                            </a:gsLst>
                            <a:lin ang="5400000" scaled="1"/>
                          </a:gradFill>
                        </a:rPr>
                        <a:t>The dataset consists of 15 columns and 32561 rows.</a:t>
                      </a:r>
                    </a:p>
                    <a:p>
                      <a:pPr marL="342900" lvl="0" indent="-342900">
                        <a:buFont typeface="+mj-lt"/>
                        <a:buAutoNum type="arabicPeriod"/>
                        <a:defRPr/>
                      </a:pPr>
                      <a:r>
                        <a:rPr lang="en-US" sz="1800" spc="30" dirty="0">
                          <a:gradFill>
                            <a:gsLst>
                              <a:gs pos="0">
                                <a:schemeClr val="tx1"/>
                              </a:gs>
                              <a:gs pos="100000">
                                <a:schemeClr val="tx1"/>
                              </a:gs>
                            </a:gsLst>
                            <a:lin ang="5400000" scaled="1"/>
                          </a:gradFill>
                        </a:rPr>
                        <a:t>We have 32561 </a:t>
                      </a:r>
                      <a:r>
                        <a:rPr lang="en-US" sz="1800" spc="30" dirty="0" err="1">
                          <a:gradFill>
                            <a:gsLst>
                              <a:gs pos="0">
                                <a:schemeClr val="tx1"/>
                              </a:gs>
                              <a:gs pos="100000">
                                <a:schemeClr val="tx1"/>
                              </a:gs>
                            </a:gsLst>
                            <a:lin ang="5400000" scaled="1"/>
                          </a:gradFill>
                        </a:rPr>
                        <a:t>non_null</a:t>
                      </a:r>
                      <a:r>
                        <a:rPr lang="en-US" sz="1800" spc="30" dirty="0">
                          <a:gradFill>
                            <a:gsLst>
                              <a:gs pos="0">
                                <a:schemeClr val="tx1"/>
                              </a:gs>
                              <a:gs pos="100000">
                                <a:schemeClr val="tx1"/>
                              </a:gs>
                            </a:gsLst>
                            <a:lin ang="5400000" scaled="1"/>
                          </a:gradFill>
                        </a:rPr>
                        <a:t> records in all of the 15 columns in the dataset.</a:t>
                      </a:r>
                    </a:p>
                    <a:p>
                      <a:pPr marL="342900" lvl="0" indent="-342900">
                        <a:buFont typeface="+mj-lt"/>
                        <a:buAutoNum type="arabicPeriod"/>
                        <a:defRPr/>
                      </a:pPr>
                      <a:r>
                        <a:rPr lang="en-US" sz="1800" spc="30" dirty="0">
                          <a:gradFill>
                            <a:gsLst>
                              <a:gs pos="0">
                                <a:schemeClr val="tx1"/>
                              </a:gs>
                              <a:gs pos="100000">
                                <a:schemeClr val="tx1"/>
                              </a:gs>
                            </a:gsLst>
                            <a:lin ang="5400000" scaled="1"/>
                          </a:gradFill>
                        </a:rPr>
                        <a:t>The data types are str and int data types.</a:t>
                      </a:r>
                    </a:p>
                    <a:p>
                      <a:pPr marL="800100" lvl="1" indent="-342900">
                        <a:buFont typeface="+mj-lt"/>
                        <a:buAutoNum type="alphaLcPeriod"/>
                        <a:defRPr/>
                      </a:pPr>
                      <a:r>
                        <a:rPr lang="en-US" sz="1800" spc="30" dirty="0">
                          <a:gradFill>
                            <a:gsLst>
                              <a:gs pos="0">
                                <a:schemeClr val="tx1"/>
                              </a:gs>
                              <a:gs pos="100000">
                                <a:schemeClr val="tx1"/>
                              </a:gs>
                            </a:gsLst>
                            <a:lin ang="5400000" scaled="1"/>
                          </a:gradFill>
                        </a:rPr>
                        <a:t>From the description of the dataset, I found the following:</a:t>
                      </a:r>
                    </a:p>
                    <a:p>
                      <a:pPr marL="800100" lvl="1" indent="-342900">
                        <a:buFont typeface="+mj-lt"/>
                        <a:buAutoNum type="alphaLcPeriod"/>
                        <a:defRPr/>
                      </a:pPr>
                      <a:r>
                        <a:rPr lang="en-US" sz="1800" spc="30" dirty="0">
                          <a:gradFill>
                            <a:gsLst>
                              <a:gs pos="0">
                                <a:schemeClr val="tx1"/>
                              </a:gs>
                              <a:gs pos="100000">
                                <a:schemeClr val="tx1"/>
                              </a:gs>
                            </a:gsLst>
                            <a:lin ang="5400000" scaled="1"/>
                          </a:gradFill>
                        </a:rPr>
                        <a:t>The ages are between 90 and 17 years old.</a:t>
                      </a:r>
                    </a:p>
                    <a:p>
                      <a:pPr marL="800100" lvl="1" indent="-342900">
                        <a:buFont typeface="+mj-lt"/>
                        <a:buAutoNum type="alphaLcPeriod"/>
                        <a:defRPr/>
                      </a:pPr>
                      <a:r>
                        <a:rPr lang="en-US" sz="1800" spc="30" dirty="0">
                          <a:gradFill>
                            <a:gsLst>
                              <a:gs pos="0">
                                <a:schemeClr val="tx1"/>
                              </a:gs>
                              <a:gs pos="100000">
                                <a:schemeClr val="tx1"/>
                              </a:gs>
                            </a:gsLst>
                            <a:lin ang="5400000" scaled="1"/>
                          </a:gradFill>
                        </a:rPr>
                        <a:t>The Capital gain is between 0 and 99999.</a:t>
                      </a:r>
                    </a:p>
                    <a:p>
                      <a:pPr marL="800100" lvl="1" indent="-342900">
                        <a:buFont typeface="+mj-lt"/>
                        <a:buAutoNum type="alphaLcPeriod"/>
                        <a:defRPr/>
                      </a:pPr>
                      <a:r>
                        <a:rPr lang="en-US" sz="1800" spc="30" dirty="0">
                          <a:gradFill>
                            <a:gsLst>
                              <a:gs pos="0">
                                <a:schemeClr val="tx1"/>
                              </a:gs>
                              <a:gs pos="100000">
                                <a:schemeClr val="tx1"/>
                              </a:gs>
                            </a:gsLst>
                            <a:lin ang="5400000" scaled="1"/>
                          </a:gradFill>
                        </a:rPr>
                        <a:t>The Capital loss is between 0 and 4356.</a:t>
                      </a:r>
                    </a:p>
                    <a:p>
                      <a:pPr marL="342900" lvl="0" indent="-342900">
                        <a:buFont typeface="+mj-lt"/>
                        <a:buAutoNum type="arabicPeriod"/>
                        <a:defRPr/>
                      </a:pPr>
                      <a:r>
                        <a:rPr lang="en-US" sz="1800" spc="30" dirty="0">
                          <a:gradFill>
                            <a:gsLst>
                              <a:gs pos="0">
                                <a:schemeClr val="tx1"/>
                              </a:gs>
                              <a:gs pos="100000">
                                <a:schemeClr val="tx1"/>
                              </a:gs>
                            </a:gsLst>
                            <a:lin ang="5400000" scaled="1"/>
                          </a:gradFill>
                        </a:rPr>
                        <a:t>The Working hours per week are between 1 hour to 99 hours.</a:t>
                      </a:r>
                    </a:p>
                    <a:p>
                      <a:pPr marL="342900" lvl="0" indent="-342900">
                        <a:buFont typeface="+mj-lt"/>
                        <a:buAutoNum type="arabicPeriod"/>
                        <a:defRPr/>
                      </a:pPr>
                      <a:r>
                        <a:rPr lang="en-US" sz="1800" spc="30" dirty="0">
                          <a:gradFill>
                            <a:gsLst>
                              <a:gs pos="0">
                                <a:schemeClr val="tx1"/>
                              </a:gs>
                              <a:gs pos="100000">
                                <a:schemeClr val="tx1"/>
                              </a:gs>
                            </a:gsLst>
                            <a:lin ang="5400000" scaled="1"/>
                          </a:gradFill>
                        </a:rPr>
                        <a:t>By checking the duplicated records, I found that there are no duplication as the rows overall are unique.</a:t>
                      </a:r>
                    </a:p>
                    <a:p>
                      <a:pPr marL="342900" lvl="0" indent="-342900">
                        <a:buFont typeface="+mj-lt"/>
                        <a:buAutoNum type="arabicPeriod"/>
                        <a:defRPr/>
                      </a:pPr>
                      <a:r>
                        <a:rPr lang="en-US" sz="1800" spc="30" dirty="0">
                          <a:gradFill>
                            <a:gsLst>
                              <a:gs pos="0">
                                <a:schemeClr val="tx1"/>
                              </a:gs>
                              <a:gs pos="100000">
                                <a:schemeClr val="tx1"/>
                              </a:gs>
                            </a:gsLst>
                            <a:lin ang="5400000" scaled="1"/>
                          </a:gradFill>
                        </a:rPr>
                        <a:t>The income information is classified as it follows:</a:t>
                      </a:r>
                    </a:p>
                    <a:p>
                      <a:pPr marL="800100" lvl="1" indent="-342900">
                        <a:buFont typeface="+mj-lt"/>
                        <a:buAutoNum type="alphaLcPeriod"/>
                        <a:defRPr/>
                      </a:pPr>
                      <a:r>
                        <a:rPr lang="en-US" sz="1800" spc="30" dirty="0">
                          <a:gradFill>
                            <a:gsLst>
                              <a:gs pos="0">
                                <a:schemeClr val="tx1"/>
                              </a:gs>
                              <a:gs pos="100000">
                                <a:schemeClr val="tx1"/>
                              </a:gs>
                            </a:gsLst>
                            <a:lin ang="5400000" scaled="1"/>
                          </a:gradFill>
                        </a:rPr>
                        <a:t>&gt;50K </a:t>
                      </a:r>
                      <a:r>
                        <a:rPr lang="en-US" sz="1800" spc="30" dirty="0" err="1">
                          <a:gradFill>
                            <a:gsLst>
                              <a:gs pos="0">
                                <a:schemeClr val="tx1"/>
                              </a:gs>
                              <a:gs pos="100000">
                                <a:schemeClr val="tx1"/>
                              </a:gs>
                            </a:gsLst>
                            <a:lin ang="5400000" scaled="1"/>
                          </a:gradFill>
                        </a:rPr>
                        <a:t>yearlly</a:t>
                      </a:r>
                      <a:r>
                        <a:rPr lang="en-US" sz="1800" spc="30" dirty="0">
                          <a:gradFill>
                            <a:gsLst>
                              <a:gs pos="0">
                                <a:schemeClr val="tx1"/>
                              </a:gs>
                              <a:gs pos="100000">
                                <a:schemeClr val="tx1"/>
                              </a:gs>
                            </a:gsLst>
                            <a:lin ang="5400000" scaled="1"/>
                          </a:gradFill>
                        </a:rPr>
                        <a:t> income.</a:t>
                      </a:r>
                    </a:p>
                    <a:p>
                      <a:pPr marL="800100" lvl="1" indent="-342900">
                        <a:buFont typeface="+mj-lt"/>
                        <a:buAutoNum type="alphaLcPeriod"/>
                        <a:defRPr/>
                      </a:pPr>
                      <a:r>
                        <a:rPr lang="en-US" sz="1800" spc="30" dirty="0">
                          <a:gradFill>
                            <a:gsLst>
                              <a:gs pos="0">
                                <a:schemeClr val="tx1"/>
                              </a:gs>
                              <a:gs pos="100000">
                                <a:schemeClr val="tx1"/>
                              </a:gs>
                            </a:gsLst>
                            <a:lin ang="5400000" scaled="1"/>
                          </a:gradFill>
                        </a:rPr>
                        <a:t>&lt;=50K </a:t>
                      </a:r>
                      <a:r>
                        <a:rPr lang="en-US" sz="1800" spc="30" dirty="0" err="1">
                          <a:gradFill>
                            <a:gsLst>
                              <a:gs pos="0">
                                <a:schemeClr val="tx1"/>
                              </a:gs>
                              <a:gs pos="100000">
                                <a:schemeClr val="tx1"/>
                              </a:gs>
                            </a:gsLst>
                            <a:lin ang="5400000" scaled="1"/>
                          </a:gradFill>
                        </a:rPr>
                        <a:t>yearlly</a:t>
                      </a:r>
                      <a:r>
                        <a:rPr lang="en-US" sz="1800" spc="30" dirty="0">
                          <a:gradFill>
                            <a:gsLst>
                              <a:gs pos="0">
                                <a:schemeClr val="tx1"/>
                              </a:gs>
                              <a:gs pos="100000">
                                <a:schemeClr val="tx1"/>
                              </a:gs>
                            </a:gsLst>
                            <a:lin ang="5400000" scaled="1"/>
                          </a:gradFill>
                        </a:rPr>
                        <a:t> income.</a:t>
                      </a: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831811">
                <a:tc>
                  <a:txBody>
                    <a:bodyPr/>
                    <a:lstStyle/>
                    <a:p>
                      <a:pPr marL="0" lvl="0" indent="0">
                        <a:buFont typeface="+mj-lt"/>
                        <a:buNone/>
                        <a:defRPr/>
                      </a:pPr>
                      <a:endParaRPr lang="en-US" sz="18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037977"/>
                  </a:ext>
                </a:extLst>
              </a:tr>
            </a:tbl>
          </a:graphicData>
        </a:graphic>
      </p:graphicFrame>
    </p:spTree>
    <p:extLst>
      <p:ext uri="{BB962C8B-B14F-4D97-AF65-F5344CB8AC3E}">
        <p14:creationId xmlns:p14="http://schemas.microsoft.com/office/powerpoint/2010/main" val="384958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2000" cy="1050758"/>
          </a:xfrm>
        </p:spPr>
        <p:txBody>
          <a:bodyPr/>
          <a:lstStyle/>
          <a:p>
            <a:r>
              <a:rPr lang="en-US" dirty="0"/>
              <a:t>Cleaning the Dataset</a:t>
            </a:r>
          </a:p>
        </p:txBody>
      </p:sp>
      <p:graphicFrame>
        <p:nvGraphicFramePr>
          <p:cNvPr id="20" name="Table 19"/>
          <p:cNvGraphicFramePr>
            <a:graphicFrameLocks noGrp="1"/>
          </p:cNvGraphicFramePr>
          <p:nvPr>
            <p:extLst>
              <p:ext uri="{D42A27DB-BD31-4B8C-83A1-F6EECF244321}">
                <p14:modId xmlns:p14="http://schemas.microsoft.com/office/powerpoint/2010/main" val="2416127175"/>
              </p:ext>
            </p:extLst>
          </p:nvPr>
        </p:nvGraphicFramePr>
        <p:xfrm>
          <a:off x="341745" y="865974"/>
          <a:ext cx="11342253" cy="5874673"/>
        </p:xfrm>
        <a:graphic>
          <a:graphicData uri="http://schemas.openxmlformats.org/drawingml/2006/table">
            <a:tbl>
              <a:tblPr firstRow="1">
                <a:tableStyleId>{5C22544A-7EE6-4342-B048-85BDC9FD1C3A}</a:tableStyleId>
              </a:tblPr>
              <a:tblGrid>
                <a:gridCol w="11342253">
                  <a:extLst>
                    <a:ext uri="{9D8B030D-6E8A-4147-A177-3AD203B41FA5}">
                      <a16:colId xmlns:a16="http://schemas.microsoft.com/office/drawing/2014/main" val="493813631"/>
                    </a:ext>
                  </a:extLst>
                </a:gridCol>
              </a:tblGrid>
              <a:tr h="418753">
                <a:tc>
                  <a:txBody>
                    <a:bodyPr/>
                    <a:lstStyle/>
                    <a:p>
                      <a:pPr algn="l"/>
                      <a:r>
                        <a:rPr lang="en-US" sz="1600" dirty="0">
                          <a:solidFill>
                            <a:schemeClr val="bg1"/>
                          </a:solidFill>
                        </a:rPr>
                        <a:t>Cleaning Findings</a:t>
                      </a:r>
                      <a:endParaRPr lang="en-US" sz="11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931346">
                <a:tc>
                  <a:txBody>
                    <a:bodyPr/>
                    <a:lstStyle/>
                    <a:p>
                      <a:pPr algn="l"/>
                      <a:r>
                        <a:rPr lang="en-US" sz="1600" b="1" i="0" dirty="0">
                          <a:solidFill>
                            <a:srgbClr val="000000"/>
                          </a:solidFill>
                          <a:effectLst/>
                          <a:latin typeface="Helvetica Neue"/>
                        </a:rPr>
                        <a:t>Overall:</a:t>
                      </a:r>
                      <a:endParaRPr lang="en-US" sz="1600" b="0" i="0" dirty="0">
                        <a:solidFill>
                          <a:srgbClr val="000000"/>
                        </a:solidFill>
                        <a:effectLst/>
                        <a:latin typeface="Helvetica Neue"/>
                      </a:endParaRPr>
                    </a:p>
                    <a:p>
                      <a:pPr algn="l">
                        <a:buFont typeface="Arial" panose="020B0604020202020204" pitchFamily="34" charset="0"/>
                        <a:buChar char="•"/>
                      </a:pPr>
                      <a:r>
                        <a:rPr lang="en-US" sz="1600" b="1" i="0" dirty="0">
                          <a:solidFill>
                            <a:srgbClr val="000000"/>
                          </a:solidFill>
                          <a:effectLst/>
                          <a:latin typeface="Helvetica Neue"/>
                        </a:rPr>
                        <a:t>Finding 1:</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The columns have (-) to separate between words.</a:t>
                      </a:r>
                    </a:p>
                    <a:p>
                      <a:pPr algn="l">
                        <a:buFont typeface="Arial" panose="020B0604020202020204" pitchFamily="34" charset="0"/>
                        <a:buChar char="•"/>
                      </a:pPr>
                      <a:r>
                        <a:rPr lang="en-US" sz="1600" b="1" i="0" dirty="0">
                          <a:solidFill>
                            <a:srgbClr val="000000"/>
                          </a:solidFill>
                          <a:effectLst/>
                          <a:latin typeface="Helvetica Neue"/>
                        </a:rPr>
                        <a:t>Action:</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The columns will be renamed with (_) as a separator between words.</a:t>
                      </a:r>
                      <a:br>
                        <a:rPr lang="en-US" sz="1600" b="0" i="0" dirty="0">
                          <a:solidFill>
                            <a:srgbClr val="000000"/>
                          </a:solidFill>
                          <a:effectLst/>
                          <a:latin typeface="Helvetica Neue"/>
                        </a:rPr>
                      </a:br>
                      <a:endParaRPr lang="en-US" sz="1600" b="0" i="0" dirty="0">
                        <a:solidFill>
                          <a:srgbClr val="000000"/>
                        </a:solidFill>
                        <a:effectLst/>
                        <a:latin typeface="Helvetica Neue"/>
                      </a:endParaRPr>
                    </a:p>
                    <a:p>
                      <a:pPr algn="l"/>
                      <a:r>
                        <a:rPr lang="en-US" sz="1600" b="1" i="0" dirty="0">
                          <a:solidFill>
                            <a:srgbClr val="000000"/>
                          </a:solidFill>
                          <a:effectLst/>
                          <a:latin typeface="Helvetica Neue"/>
                        </a:rPr>
                        <a:t>Values issues Findings:</a:t>
                      </a:r>
                      <a:endParaRPr lang="en-US" sz="1600" b="0" i="0" dirty="0">
                        <a:solidFill>
                          <a:srgbClr val="000000"/>
                        </a:solidFill>
                        <a:effectLst/>
                        <a:latin typeface="Helvetica Neue"/>
                      </a:endParaRPr>
                    </a:p>
                    <a:p>
                      <a:pPr algn="l">
                        <a:buFont typeface="Arial" panose="020B0604020202020204" pitchFamily="34" charset="0"/>
                        <a:buChar char="•"/>
                      </a:pPr>
                      <a:r>
                        <a:rPr lang="en-US" sz="1600" b="1" i="0" dirty="0">
                          <a:solidFill>
                            <a:srgbClr val="000000"/>
                          </a:solidFill>
                          <a:effectLst/>
                          <a:latin typeface="Helvetica Neue"/>
                        </a:rPr>
                        <a:t>Finding 1:</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The following columns has 4262 records as "?" value:</a:t>
                      </a:r>
                    </a:p>
                    <a:p>
                      <a:pPr marL="1143000" lvl="2" indent="-228600" algn="l">
                        <a:buFont typeface="Arial" panose="020B0604020202020204" pitchFamily="34" charset="0"/>
                        <a:buChar char="•"/>
                      </a:pPr>
                      <a:r>
                        <a:rPr lang="en-US" sz="1600" b="0" i="0" dirty="0" err="1">
                          <a:solidFill>
                            <a:srgbClr val="000000"/>
                          </a:solidFill>
                          <a:effectLst/>
                          <a:latin typeface="Helvetica Neue"/>
                        </a:rPr>
                        <a:t>workclass</a:t>
                      </a:r>
                      <a:endParaRPr lang="en-US" sz="1600" b="0" i="0" dirty="0">
                        <a:solidFill>
                          <a:srgbClr val="000000"/>
                        </a:solidFill>
                        <a:effectLst/>
                        <a:latin typeface="Helvetica Neue"/>
                      </a:endParaRPr>
                    </a:p>
                    <a:p>
                      <a:pPr marL="1143000" lvl="2" indent="-228600" algn="l">
                        <a:buFont typeface="Arial" panose="020B0604020202020204" pitchFamily="34" charset="0"/>
                        <a:buChar char="•"/>
                      </a:pPr>
                      <a:r>
                        <a:rPr lang="en-US" sz="1600" b="0" i="0" dirty="0">
                          <a:solidFill>
                            <a:srgbClr val="000000"/>
                          </a:solidFill>
                          <a:effectLst/>
                          <a:latin typeface="Helvetica Neue"/>
                        </a:rPr>
                        <a:t>occupation</a:t>
                      </a:r>
                    </a:p>
                    <a:p>
                      <a:pPr marL="1143000" lvl="2" indent="-228600" algn="l">
                        <a:buFont typeface="Arial" panose="020B0604020202020204" pitchFamily="34" charset="0"/>
                        <a:buChar char="•"/>
                      </a:pPr>
                      <a:r>
                        <a:rPr lang="en-US" sz="1600" b="0" i="0" dirty="0">
                          <a:solidFill>
                            <a:srgbClr val="000000"/>
                          </a:solidFill>
                          <a:effectLst/>
                          <a:latin typeface="Helvetica Neue"/>
                        </a:rPr>
                        <a:t>native-country</a:t>
                      </a:r>
                    </a:p>
                    <a:p>
                      <a:pPr algn="l">
                        <a:buFont typeface="Arial" panose="020B0604020202020204" pitchFamily="34" charset="0"/>
                        <a:buChar char="•"/>
                      </a:pPr>
                      <a:r>
                        <a:rPr lang="en-US" sz="1600" b="1" i="0" dirty="0">
                          <a:solidFill>
                            <a:srgbClr val="000000"/>
                          </a:solidFill>
                          <a:effectLst/>
                          <a:latin typeface="Helvetica Neue"/>
                        </a:rPr>
                        <a:t>Action:</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Remove the records as we don't have the missing information to fill them.</a:t>
                      </a:r>
                    </a:p>
                    <a:p>
                      <a:pPr algn="l">
                        <a:buFont typeface="Arial" panose="020B0604020202020204" pitchFamily="34" charset="0"/>
                        <a:buChar char="•"/>
                      </a:pPr>
                      <a:r>
                        <a:rPr lang="en-US" sz="1600" b="1" i="0" dirty="0">
                          <a:solidFill>
                            <a:srgbClr val="000000"/>
                          </a:solidFill>
                          <a:effectLst/>
                          <a:latin typeface="Helvetica Neue"/>
                        </a:rPr>
                        <a:t>Finding 2:</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An extra space at the beginning of each string value in the dataset.</a:t>
                      </a:r>
                    </a:p>
                    <a:p>
                      <a:pPr algn="l">
                        <a:buFont typeface="Arial" panose="020B0604020202020204" pitchFamily="34" charset="0"/>
                        <a:buChar char="•"/>
                      </a:pPr>
                      <a:r>
                        <a:rPr lang="en-US" sz="1600" b="1" i="0" dirty="0">
                          <a:solidFill>
                            <a:srgbClr val="000000"/>
                          </a:solidFill>
                          <a:effectLst/>
                          <a:latin typeface="Helvetica Neue"/>
                        </a:rPr>
                        <a:t>Action:</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Remove the extra space.</a:t>
                      </a:r>
                    </a:p>
                    <a:p>
                      <a:pPr algn="l">
                        <a:buFont typeface="Arial" panose="020B0604020202020204" pitchFamily="34" charset="0"/>
                        <a:buChar char="•"/>
                      </a:pPr>
                      <a:r>
                        <a:rPr lang="en-US" sz="1600" b="1" i="0" dirty="0">
                          <a:solidFill>
                            <a:srgbClr val="000000"/>
                          </a:solidFill>
                          <a:effectLst/>
                          <a:latin typeface="Helvetica Neue"/>
                        </a:rPr>
                        <a:t>Finding 3:</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Column "</a:t>
                      </a:r>
                      <a:r>
                        <a:rPr lang="en-US" sz="1600" b="0" i="0" dirty="0" err="1">
                          <a:solidFill>
                            <a:srgbClr val="000000"/>
                          </a:solidFill>
                          <a:effectLst/>
                          <a:latin typeface="Helvetica Neue"/>
                        </a:rPr>
                        <a:t>fnlwgt</a:t>
                      </a:r>
                      <a:r>
                        <a:rPr lang="en-US" sz="1600" b="0" i="0" dirty="0">
                          <a:solidFill>
                            <a:srgbClr val="000000"/>
                          </a:solidFill>
                          <a:effectLst/>
                          <a:latin typeface="Helvetica Neue"/>
                        </a:rPr>
                        <a:t>" has no meaning that may help in this project.</a:t>
                      </a:r>
                    </a:p>
                    <a:p>
                      <a:pPr algn="l">
                        <a:buFont typeface="Arial" panose="020B0604020202020204" pitchFamily="34" charset="0"/>
                        <a:buChar char="•"/>
                      </a:pPr>
                      <a:r>
                        <a:rPr lang="en-US" sz="1600" b="1" i="0" dirty="0">
                          <a:solidFill>
                            <a:srgbClr val="000000"/>
                          </a:solidFill>
                          <a:effectLst/>
                          <a:latin typeface="Helvetica Neue"/>
                        </a:rPr>
                        <a:t>Action:</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Drop this column.</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
        <p:nvSpPr>
          <p:cNvPr id="5" name="Slide Number Placeholder 4"/>
          <p:cNvSpPr>
            <a:spLocks noGrp="1"/>
          </p:cNvSpPr>
          <p:nvPr>
            <p:ph type="sldNum" sz="quarter" idx="4294967295"/>
          </p:nvPr>
        </p:nvSpPr>
        <p:spPr>
          <a:xfrm>
            <a:off x="9448800" y="6316663"/>
            <a:ext cx="2743200" cy="365125"/>
          </a:xfrm>
        </p:spPr>
        <p:txBody>
          <a:bodyPr/>
          <a:lstStyle/>
          <a:p>
            <a:fld id="{5AE1514C-5E56-4738-A1FF-4B1CFD2A3E36}" type="slidenum">
              <a:rPr lang="en-US" smtClean="0"/>
              <a:t>4</a:t>
            </a:fld>
            <a:endParaRPr lang="en-US"/>
          </a:p>
        </p:txBody>
      </p:sp>
    </p:spTree>
    <p:extLst>
      <p:ext uri="{BB962C8B-B14F-4D97-AF65-F5344CB8AC3E}">
        <p14:creationId xmlns:p14="http://schemas.microsoft.com/office/powerpoint/2010/main" val="65834153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0"/>
            <a:ext cx="12192000" cy="1050758"/>
          </a:xfrm>
        </p:spPr>
        <p:txBody>
          <a:bodyPr/>
          <a:lstStyle/>
          <a:p>
            <a:r>
              <a:rPr lang="en-US" dirty="0"/>
              <a:t>Visualization</a:t>
            </a:r>
          </a:p>
        </p:txBody>
      </p:sp>
      <p:graphicFrame>
        <p:nvGraphicFramePr>
          <p:cNvPr id="15" name="Table 14">
            <a:extLst>
              <a:ext uri="{FF2B5EF4-FFF2-40B4-BE49-F238E27FC236}">
                <a16:creationId xmlns:a16="http://schemas.microsoft.com/office/drawing/2014/main" id="{61BEBE4E-8135-4C4B-BF32-46599957AE9B}"/>
              </a:ext>
            </a:extLst>
          </p:cNvPr>
          <p:cNvGraphicFramePr>
            <a:graphicFrameLocks noGrp="1"/>
          </p:cNvGraphicFramePr>
          <p:nvPr>
            <p:extLst>
              <p:ext uri="{D42A27DB-BD31-4B8C-83A1-F6EECF244321}">
                <p14:modId xmlns:p14="http://schemas.microsoft.com/office/powerpoint/2010/main" val="4259722064"/>
              </p:ext>
            </p:extLst>
          </p:nvPr>
        </p:nvGraphicFramePr>
        <p:xfrm>
          <a:off x="7177129" y="1389100"/>
          <a:ext cx="4901469" cy="4457518"/>
        </p:xfrm>
        <a:graphic>
          <a:graphicData uri="http://schemas.openxmlformats.org/drawingml/2006/table">
            <a:tbl>
              <a:tblPr firstRow="1">
                <a:tableStyleId>{5C22544A-7EE6-4342-B048-85BDC9FD1C3A}</a:tableStyleId>
              </a:tblPr>
              <a:tblGrid>
                <a:gridCol w="4901469">
                  <a:extLst>
                    <a:ext uri="{9D8B030D-6E8A-4147-A177-3AD203B41FA5}">
                      <a16:colId xmlns:a16="http://schemas.microsoft.com/office/drawing/2014/main" val="493813631"/>
                    </a:ext>
                  </a:extLst>
                </a:gridCol>
              </a:tblGrid>
              <a:tr h="518848">
                <a:tc>
                  <a:txBody>
                    <a:bodyPr/>
                    <a:lstStyle/>
                    <a:p>
                      <a:r>
                        <a:rPr lang="en-US" sz="1600" dirty="0">
                          <a:solidFill>
                            <a:schemeClr val="bg1"/>
                          </a:solidFill>
                        </a:rPr>
                        <a:t>The question: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415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gradFill>
                            <a:gsLst>
                              <a:gs pos="18000">
                                <a:schemeClr val="tx1"/>
                              </a:gs>
                              <a:gs pos="36000">
                                <a:schemeClr val="tx1"/>
                              </a:gs>
                            </a:gsLst>
                            <a:lin ang="5400000" scaled="1"/>
                          </a:gradFill>
                        </a:rPr>
                        <a:t>T</a:t>
                      </a:r>
                      <a:r>
                        <a:rPr lang="en-US" sz="1800" b="1" i="0" kern="1200" dirty="0">
                          <a:solidFill>
                            <a:schemeClr val="dk1"/>
                          </a:solidFill>
                          <a:effectLst/>
                          <a:latin typeface="+mn-lt"/>
                          <a:ea typeface="+mn-ea"/>
                          <a:cs typeface="+mn-cs"/>
                        </a:rPr>
                        <a:t>1- What is the age average for each gender of the individuals with the income over 50K and at most 50K?</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495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spc="30" dirty="0">
                          <a:solidFill>
                            <a:schemeClr val="accent3">
                              <a:lumMod val="20000"/>
                              <a:lumOff val="80000"/>
                            </a:schemeClr>
                          </a:solidFill>
                        </a:rPr>
                        <a:t>The answer:</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2028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30" dirty="0">
                          <a:gradFill>
                            <a:gsLst>
                              <a:gs pos="18000">
                                <a:schemeClr val="tx1"/>
                              </a:gs>
                              <a:gs pos="36000">
                                <a:schemeClr val="tx1"/>
                              </a:gs>
                            </a:gsLst>
                            <a:lin ang="5400000" scaled="1"/>
                          </a:gradFill>
                        </a:rPr>
                        <a:t>1. The age average of the females and males, who are making 50Ks or less is between 30 and 40 years old.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30" dirty="0">
                          <a:gradFill>
                            <a:gsLst>
                              <a:gs pos="18000">
                                <a:schemeClr val="tx1"/>
                              </a:gs>
                              <a:gs pos="36000">
                                <a:schemeClr val="tx1"/>
                              </a:gs>
                            </a:gsLst>
                            <a:lin ang="5400000" scaled="1"/>
                          </a:gradFill>
                        </a:rPr>
                        <a:t>2. The age average of the females and males, who are making over 50Ks is over 40 years old. </a:t>
                      </a: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14" name="Slide Number Placeholder 2">
            <a:extLst>
              <a:ext uri="{FF2B5EF4-FFF2-40B4-BE49-F238E27FC236}">
                <a16:creationId xmlns:a16="http://schemas.microsoft.com/office/drawing/2014/main" id="{1CD0ACDD-24E8-41CD-A092-F098D335BFB1}"/>
              </a:ext>
            </a:extLst>
          </p:cNvPr>
          <p:cNvSpPr txBox="1">
            <a:spLocks/>
          </p:cNvSpPr>
          <p:nvPr/>
        </p:nvSpPr>
        <p:spPr>
          <a:xfrm>
            <a:off x="9494982" y="631666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mtClean="0"/>
              <a:pPr/>
              <a:t>5</a:t>
            </a:fld>
            <a:endParaRPr lang="en-US" dirty="0"/>
          </a:p>
        </p:txBody>
      </p:sp>
      <p:pic>
        <p:nvPicPr>
          <p:cNvPr id="3" name="Picture 2">
            <a:extLst>
              <a:ext uri="{FF2B5EF4-FFF2-40B4-BE49-F238E27FC236}">
                <a16:creationId xmlns:a16="http://schemas.microsoft.com/office/drawing/2014/main" id="{8660CD2F-FE85-44F3-9B87-3B0965F3B1B6}"/>
              </a:ext>
            </a:extLst>
          </p:cNvPr>
          <p:cNvPicPr>
            <a:picLocks noChangeAspect="1"/>
          </p:cNvPicPr>
          <p:nvPr/>
        </p:nvPicPr>
        <p:blipFill>
          <a:blip r:embed="rId3"/>
          <a:stretch>
            <a:fillRect/>
          </a:stretch>
        </p:blipFill>
        <p:spPr>
          <a:xfrm>
            <a:off x="257536" y="2344224"/>
            <a:ext cx="6678215" cy="2477158"/>
          </a:xfrm>
          <a:prstGeom prst="rect">
            <a:avLst/>
          </a:prstGeom>
        </p:spPr>
      </p:pic>
    </p:spTree>
    <p:extLst>
      <p:ext uri="{BB962C8B-B14F-4D97-AF65-F5344CB8AC3E}">
        <p14:creationId xmlns:p14="http://schemas.microsoft.com/office/powerpoint/2010/main" val="127600305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0"/>
            <a:ext cx="12192000" cy="1050758"/>
          </a:xfrm>
        </p:spPr>
        <p:txBody>
          <a:bodyPr/>
          <a:lstStyle/>
          <a:p>
            <a:r>
              <a:rPr lang="en-US" dirty="0"/>
              <a:t>Visualization</a:t>
            </a:r>
          </a:p>
        </p:txBody>
      </p:sp>
      <p:graphicFrame>
        <p:nvGraphicFramePr>
          <p:cNvPr id="15" name="Table 14">
            <a:extLst>
              <a:ext uri="{FF2B5EF4-FFF2-40B4-BE49-F238E27FC236}">
                <a16:creationId xmlns:a16="http://schemas.microsoft.com/office/drawing/2014/main" id="{61BEBE4E-8135-4C4B-BF32-46599957AE9B}"/>
              </a:ext>
            </a:extLst>
          </p:cNvPr>
          <p:cNvGraphicFramePr>
            <a:graphicFrameLocks noGrp="1"/>
          </p:cNvGraphicFramePr>
          <p:nvPr>
            <p:extLst>
              <p:ext uri="{D42A27DB-BD31-4B8C-83A1-F6EECF244321}">
                <p14:modId xmlns:p14="http://schemas.microsoft.com/office/powerpoint/2010/main" val="3343659558"/>
              </p:ext>
            </p:extLst>
          </p:nvPr>
        </p:nvGraphicFramePr>
        <p:xfrm>
          <a:off x="7177129" y="1389100"/>
          <a:ext cx="4901469" cy="4457518"/>
        </p:xfrm>
        <a:graphic>
          <a:graphicData uri="http://schemas.openxmlformats.org/drawingml/2006/table">
            <a:tbl>
              <a:tblPr firstRow="1">
                <a:tableStyleId>{5C22544A-7EE6-4342-B048-85BDC9FD1C3A}</a:tableStyleId>
              </a:tblPr>
              <a:tblGrid>
                <a:gridCol w="4901469">
                  <a:extLst>
                    <a:ext uri="{9D8B030D-6E8A-4147-A177-3AD203B41FA5}">
                      <a16:colId xmlns:a16="http://schemas.microsoft.com/office/drawing/2014/main" val="493813631"/>
                    </a:ext>
                  </a:extLst>
                </a:gridCol>
              </a:tblGrid>
              <a:tr h="518848">
                <a:tc>
                  <a:txBody>
                    <a:bodyPr/>
                    <a:lstStyle/>
                    <a:p>
                      <a:r>
                        <a:rPr lang="en-US" sz="1600" dirty="0">
                          <a:solidFill>
                            <a:schemeClr val="bg1"/>
                          </a:solidFill>
                        </a:rPr>
                        <a:t>The question: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415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2- In which work class both genders, who make over 50K or 50K or less a year, are mostly working in?</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495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spc="30" dirty="0">
                          <a:solidFill>
                            <a:schemeClr val="accent3">
                              <a:lumMod val="20000"/>
                              <a:lumOff val="80000"/>
                            </a:schemeClr>
                          </a:solidFill>
                        </a:rPr>
                        <a:t>The answer:</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2028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From the plot, we can find that the majority of the individuals in the dataset are working in the private sector whether they make 50Ks or less or over 50Ks a year. This information can't lead us to know the real effect of the work class on the income.</a:t>
                      </a:r>
                      <a:endParaRPr lang="en-US" sz="180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14" name="Slide Number Placeholder 2">
            <a:extLst>
              <a:ext uri="{FF2B5EF4-FFF2-40B4-BE49-F238E27FC236}">
                <a16:creationId xmlns:a16="http://schemas.microsoft.com/office/drawing/2014/main" id="{1CD0ACDD-24E8-41CD-A092-F098D335BFB1}"/>
              </a:ext>
            </a:extLst>
          </p:cNvPr>
          <p:cNvSpPr txBox="1">
            <a:spLocks/>
          </p:cNvSpPr>
          <p:nvPr/>
        </p:nvSpPr>
        <p:spPr>
          <a:xfrm>
            <a:off x="9494982" y="631666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mtClean="0"/>
              <a:pPr/>
              <a:t>6</a:t>
            </a:fld>
            <a:endParaRPr lang="en-US" dirty="0"/>
          </a:p>
        </p:txBody>
      </p:sp>
      <p:pic>
        <p:nvPicPr>
          <p:cNvPr id="4" name="Picture 3">
            <a:extLst>
              <a:ext uri="{FF2B5EF4-FFF2-40B4-BE49-F238E27FC236}">
                <a16:creationId xmlns:a16="http://schemas.microsoft.com/office/drawing/2014/main" id="{ED9CAA42-BA02-4B6F-A19D-A7BFDA538B90}"/>
              </a:ext>
            </a:extLst>
          </p:cNvPr>
          <p:cNvPicPr>
            <a:picLocks noChangeAspect="1"/>
          </p:cNvPicPr>
          <p:nvPr/>
        </p:nvPicPr>
        <p:blipFill>
          <a:blip r:embed="rId3"/>
          <a:stretch>
            <a:fillRect/>
          </a:stretch>
        </p:blipFill>
        <p:spPr>
          <a:xfrm>
            <a:off x="3685309" y="1389099"/>
            <a:ext cx="3491820" cy="4457519"/>
          </a:xfrm>
          <a:prstGeom prst="rect">
            <a:avLst/>
          </a:prstGeom>
        </p:spPr>
      </p:pic>
      <p:pic>
        <p:nvPicPr>
          <p:cNvPr id="6" name="Picture 5">
            <a:extLst>
              <a:ext uri="{FF2B5EF4-FFF2-40B4-BE49-F238E27FC236}">
                <a16:creationId xmlns:a16="http://schemas.microsoft.com/office/drawing/2014/main" id="{632FF8C0-26AC-4040-94E6-015C25E02226}"/>
              </a:ext>
            </a:extLst>
          </p:cNvPr>
          <p:cNvPicPr>
            <a:picLocks noChangeAspect="1"/>
          </p:cNvPicPr>
          <p:nvPr/>
        </p:nvPicPr>
        <p:blipFill>
          <a:blip r:embed="rId4"/>
          <a:stretch>
            <a:fillRect/>
          </a:stretch>
        </p:blipFill>
        <p:spPr>
          <a:xfrm>
            <a:off x="113402" y="1389098"/>
            <a:ext cx="3571907" cy="4457518"/>
          </a:xfrm>
          <a:prstGeom prst="rect">
            <a:avLst/>
          </a:prstGeom>
        </p:spPr>
      </p:pic>
    </p:spTree>
    <p:extLst>
      <p:ext uri="{BB962C8B-B14F-4D97-AF65-F5344CB8AC3E}">
        <p14:creationId xmlns:p14="http://schemas.microsoft.com/office/powerpoint/2010/main" val="282794896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0"/>
            <a:ext cx="12192000" cy="1050758"/>
          </a:xfrm>
        </p:spPr>
        <p:txBody>
          <a:bodyPr/>
          <a:lstStyle/>
          <a:p>
            <a:r>
              <a:rPr lang="en-US" dirty="0"/>
              <a:t>Visualization</a:t>
            </a:r>
          </a:p>
        </p:txBody>
      </p:sp>
      <p:graphicFrame>
        <p:nvGraphicFramePr>
          <p:cNvPr id="15" name="Table 14">
            <a:extLst>
              <a:ext uri="{FF2B5EF4-FFF2-40B4-BE49-F238E27FC236}">
                <a16:creationId xmlns:a16="http://schemas.microsoft.com/office/drawing/2014/main" id="{61BEBE4E-8135-4C4B-BF32-46599957AE9B}"/>
              </a:ext>
            </a:extLst>
          </p:cNvPr>
          <p:cNvGraphicFramePr>
            <a:graphicFrameLocks noGrp="1"/>
          </p:cNvGraphicFramePr>
          <p:nvPr>
            <p:extLst>
              <p:ext uri="{D42A27DB-BD31-4B8C-83A1-F6EECF244321}">
                <p14:modId xmlns:p14="http://schemas.microsoft.com/office/powerpoint/2010/main" val="588166844"/>
              </p:ext>
            </p:extLst>
          </p:nvPr>
        </p:nvGraphicFramePr>
        <p:xfrm>
          <a:off x="7177129" y="1389100"/>
          <a:ext cx="4901469" cy="4457518"/>
        </p:xfrm>
        <a:graphic>
          <a:graphicData uri="http://schemas.openxmlformats.org/drawingml/2006/table">
            <a:tbl>
              <a:tblPr firstRow="1">
                <a:tableStyleId>{5C22544A-7EE6-4342-B048-85BDC9FD1C3A}</a:tableStyleId>
              </a:tblPr>
              <a:tblGrid>
                <a:gridCol w="4901469">
                  <a:extLst>
                    <a:ext uri="{9D8B030D-6E8A-4147-A177-3AD203B41FA5}">
                      <a16:colId xmlns:a16="http://schemas.microsoft.com/office/drawing/2014/main" val="493813631"/>
                    </a:ext>
                  </a:extLst>
                </a:gridCol>
              </a:tblGrid>
              <a:tr h="518848">
                <a:tc>
                  <a:txBody>
                    <a:bodyPr/>
                    <a:lstStyle/>
                    <a:p>
                      <a:r>
                        <a:rPr lang="en-US" sz="1600" dirty="0">
                          <a:solidFill>
                            <a:schemeClr val="bg1"/>
                          </a:solidFill>
                        </a:rPr>
                        <a:t>The question: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415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3- Are the individuals with more than 50Ks a year have a capital gain more than a capital loss?</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495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spc="30" dirty="0">
                          <a:solidFill>
                            <a:schemeClr val="accent3">
                              <a:lumMod val="20000"/>
                              <a:lumOff val="80000"/>
                            </a:schemeClr>
                          </a:solidFill>
                        </a:rPr>
                        <a:t>The answer:</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2028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Here we can find that the increase of the Capital Gain and the Capital Loss is happening when the income is greater than 50K. It indicates that the individuals with an income greater than 50Ks a year are active financially and gaining more than losing. </a:t>
                      </a:r>
                      <a:endParaRPr lang="en-US" sz="180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14" name="Slide Number Placeholder 2">
            <a:extLst>
              <a:ext uri="{FF2B5EF4-FFF2-40B4-BE49-F238E27FC236}">
                <a16:creationId xmlns:a16="http://schemas.microsoft.com/office/drawing/2014/main" id="{1CD0ACDD-24E8-41CD-A092-F098D335BFB1}"/>
              </a:ext>
            </a:extLst>
          </p:cNvPr>
          <p:cNvSpPr txBox="1">
            <a:spLocks/>
          </p:cNvSpPr>
          <p:nvPr/>
        </p:nvSpPr>
        <p:spPr>
          <a:xfrm>
            <a:off x="9494982" y="631666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mtClean="0"/>
              <a:pPr/>
              <a:t>7</a:t>
            </a:fld>
            <a:endParaRPr lang="en-US" dirty="0"/>
          </a:p>
        </p:txBody>
      </p:sp>
      <p:pic>
        <p:nvPicPr>
          <p:cNvPr id="7" name="Picture 6">
            <a:extLst>
              <a:ext uri="{FF2B5EF4-FFF2-40B4-BE49-F238E27FC236}">
                <a16:creationId xmlns:a16="http://schemas.microsoft.com/office/drawing/2014/main" id="{50B2B26C-B56D-44DE-8F31-67F5397D06CF}"/>
              </a:ext>
            </a:extLst>
          </p:cNvPr>
          <p:cNvPicPr>
            <a:picLocks noChangeAspect="1"/>
          </p:cNvPicPr>
          <p:nvPr/>
        </p:nvPicPr>
        <p:blipFill>
          <a:blip r:embed="rId3"/>
          <a:stretch>
            <a:fillRect/>
          </a:stretch>
        </p:blipFill>
        <p:spPr>
          <a:xfrm>
            <a:off x="1621497" y="1181117"/>
            <a:ext cx="3479543" cy="2446164"/>
          </a:xfrm>
          <a:prstGeom prst="rect">
            <a:avLst/>
          </a:prstGeom>
        </p:spPr>
      </p:pic>
      <p:pic>
        <p:nvPicPr>
          <p:cNvPr id="9" name="Picture 8">
            <a:extLst>
              <a:ext uri="{FF2B5EF4-FFF2-40B4-BE49-F238E27FC236}">
                <a16:creationId xmlns:a16="http://schemas.microsoft.com/office/drawing/2014/main" id="{A6C0FB83-A315-42B4-9C5F-DCFEAC2E625A}"/>
              </a:ext>
            </a:extLst>
          </p:cNvPr>
          <p:cNvPicPr>
            <a:picLocks noChangeAspect="1"/>
          </p:cNvPicPr>
          <p:nvPr/>
        </p:nvPicPr>
        <p:blipFill>
          <a:blip r:embed="rId4"/>
          <a:stretch>
            <a:fillRect/>
          </a:stretch>
        </p:blipFill>
        <p:spPr>
          <a:xfrm>
            <a:off x="1707924" y="3617859"/>
            <a:ext cx="3514138" cy="2446165"/>
          </a:xfrm>
          <a:prstGeom prst="rect">
            <a:avLst/>
          </a:prstGeom>
        </p:spPr>
      </p:pic>
    </p:spTree>
    <p:extLst>
      <p:ext uri="{BB962C8B-B14F-4D97-AF65-F5344CB8AC3E}">
        <p14:creationId xmlns:p14="http://schemas.microsoft.com/office/powerpoint/2010/main" val="38252116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2000" cy="1050758"/>
          </a:xfrm>
        </p:spPr>
        <p:txBody>
          <a:bodyPr/>
          <a:lstStyle/>
          <a:p>
            <a:r>
              <a:rPr lang="en-US" dirty="0"/>
              <a:t>Modeling</a:t>
            </a:r>
          </a:p>
        </p:txBody>
      </p:sp>
      <p:graphicFrame>
        <p:nvGraphicFramePr>
          <p:cNvPr id="20" name="Table 19"/>
          <p:cNvGraphicFramePr>
            <a:graphicFrameLocks noGrp="1"/>
          </p:cNvGraphicFramePr>
          <p:nvPr>
            <p:extLst>
              <p:ext uri="{D42A27DB-BD31-4B8C-83A1-F6EECF244321}">
                <p14:modId xmlns:p14="http://schemas.microsoft.com/office/powerpoint/2010/main" val="593025700"/>
              </p:ext>
            </p:extLst>
          </p:nvPr>
        </p:nvGraphicFramePr>
        <p:xfrm>
          <a:off x="341745" y="865974"/>
          <a:ext cx="11342253" cy="5350099"/>
        </p:xfrm>
        <a:graphic>
          <a:graphicData uri="http://schemas.openxmlformats.org/drawingml/2006/table">
            <a:tbl>
              <a:tblPr firstRow="1">
                <a:tableStyleId>{5C22544A-7EE6-4342-B048-85BDC9FD1C3A}</a:tableStyleId>
              </a:tblPr>
              <a:tblGrid>
                <a:gridCol w="11342253">
                  <a:extLst>
                    <a:ext uri="{9D8B030D-6E8A-4147-A177-3AD203B41FA5}">
                      <a16:colId xmlns:a16="http://schemas.microsoft.com/office/drawing/2014/main" val="493813631"/>
                    </a:ext>
                  </a:extLst>
                </a:gridCol>
              </a:tblGrid>
              <a:tr h="418753">
                <a:tc>
                  <a:txBody>
                    <a:bodyPr/>
                    <a:lstStyle/>
                    <a:p>
                      <a:pPr algn="l"/>
                      <a:r>
                        <a:rPr lang="en-US" sz="1600" dirty="0">
                          <a:solidFill>
                            <a:schemeClr val="bg1"/>
                          </a:solidFill>
                        </a:rPr>
                        <a:t>Preparing for the modeling</a:t>
                      </a:r>
                      <a:endParaRPr lang="en-US" sz="11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931346">
                <a:tc>
                  <a:txBody>
                    <a:bodyPr/>
                    <a:lstStyle/>
                    <a:p>
                      <a:pPr algn="l"/>
                      <a:r>
                        <a:rPr lang="en-US" sz="2400" b="0" i="0" dirty="0">
                          <a:solidFill>
                            <a:srgbClr val="000000"/>
                          </a:solidFill>
                          <a:effectLst/>
                          <a:latin typeface="Helvetica Neue"/>
                        </a:rPr>
                        <a:t>As a preparation, I have wen through the following:</a:t>
                      </a:r>
                    </a:p>
                    <a:p>
                      <a:pPr marL="342900" indent="-342900" algn="l">
                        <a:buFont typeface="+mj-lt"/>
                        <a:buAutoNum type="arabicPeriod"/>
                      </a:pPr>
                      <a:r>
                        <a:rPr lang="en-US" sz="2400" b="0" i="0" dirty="0">
                          <a:solidFill>
                            <a:srgbClr val="000000"/>
                          </a:solidFill>
                          <a:effectLst/>
                          <a:latin typeface="Helvetica Neue"/>
                        </a:rPr>
                        <a:t>Encoding the income values to be 0 and 1:</a:t>
                      </a:r>
                    </a:p>
                    <a:p>
                      <a:pPr marL="800100" lvl="1" indent="-342900" algn="l">
                        <a:buFont typeface="+mj-lt"/>
                        <a:buAutoNum type="alphaLcPeriod"/>
                      </a:pPr>
                      <a:r>
                        <a:rPr lang="en-US" sz="2400" b="0" i="0" dirty="0">
                          <a:solidFill>
                            <a:srgbClr val="000000"/>
                          </a:solidFill>
                          <a:effectLst/>
                          <a:latin typeface="Helvetica Neue"/>
                        </a:rPr>
                        <a:t>0 for &lt;=50K</a:t>
                      </a:r>
                    </a:p>
                    <a:p>
                      <a:pPr marL="800100" lvl="1" indent="-342900" algn="l">
                        <a:buFont typeface="+mj-lt"/>
                        <a:buAutoNum type="alphaLcPeriod"/>
                      </a:pPr>
                      <a:r>
                        <a:rPr lang="en-US" sz="2400" b="0" i="0" dirty="0">
                          <a:solidFill>
                            <a:srgbClr val="000000"/>
                          </a:solidFill>
                          <a:effectLst/>
                          <a:latin typeface="Helvetica Neue"/>
                        </a:rPr>
                        <a:t>1 for &gt;50K</a:t>
                      </a:r>
                    </a:p>
                    <a:p>
                      <a:pPr marL="342900" lvl="0" indent="-342900" algn="l">
                        <a:buFont typeface="+mj-lt"/>
                        <a:buAutoNum type="arabicPeriod"/>
                      </a:pPr>
                      <a:r>
                        <a:rPr lang="en-US" sz="2400" b="0" i="0" kern="1200" dirty="0">
                          <a:solidFill>
                            <a:schemeClr val="dk1"/>
                          </a:solidFill>
                          <a:effectLst/>
                          <a:latin typeface="+mn-lt"/>
                          <a:ea typeface="+mn-ea"/>
                          <a:cs typeface="+mn-cs"/>
                        </a:rPr>
                        <a:t>Log transformation for '</a:t>
                      </a:r>
                      <a:r>
                        <a:rPr lang="en-US" sz="2400" b="0" i="0" kern="1200" dirty="0" err="1">
                          <a:solidFill>
                            <a:schemeClr val="dk1"/>
                          </a:solidFill>
                          <a:effectLst/>
                          <a:latin typeface="+mn-lt"/>
                          <a:ea typeface="+mn-ea"/>
                          <a:cs typeface="+mn-cs"/>
                        </a:rPr>
                        <a:t>capital_gain</a:t>
                      </a:r>
                      <a:r>
                        <a:rPr lang="en-US" sz="2400" b="0" i="0" kern="1200" dirty="0">
                          <a:solidFill>
                            <a:schemeClr val="dk1"/>
                          </a:solidFill>
                          <a:effectLst/>
                          <a:latin typeface="+mn-lt"/>
                          <a:ea typeface="+mn-ea"/>
                          <a:cs typeface="+mn-cs"/>
                        </a:rPr>
                        <a:t>', '</a:t>
                      </a:r>
                      <a:r>
                        <a:rPr lang="en-US" sz="2400" b="0" i="0" kern="1200" dirty="0" err="1">
                          <a:solidFill>
                            <a:schemeClr val="dk1"/>
                          </a:solidFill>
                          <a:effectLst/>
                          <a:latin typeface="+mn-lt"/>
                          <a:ea typeface="+mn-ea"/>
                          <a:cs typeface="+mn-cs"/>
                        </a:rPr>
                        <a:t>capital_loss</a:t>
                      </a:r>
                      <a:r>
                        <a:rPr lang="en-US" sz="2400" b="0" i="0" kern="1200" dirty="0">
                          <a:solidFill>
                            <a:schemeClr val="dk1"/>
                          </a:solidFill>
                          <a:effectLst/>
                          <a:latin typeface="+mn-lt"/>
                          <a:ea typeface="+mn-ea"/>
                          <a:cs typeface="+mn-cs"/>
                        </a:rPr>
                        <a:t>’ as they are both are skewed.</a:t>
                      </a:r>
                    </a:p>
                    <a:p>
                      <a:pPr marL="342900" lvl="0" indent="-342900" algn="l">
                        <a:buFont typeface="+mj-lt"/>
                        <a:buAutoNum type="arabicPeriod"/>
                      </a:pPr>
                      <a:r>
                        <a:rPr lang="en-US" sz="2400" b="0" i="0" kern="1200" dirty="0">
                          <a:solidFill>
                            <a:schemeClr val="dk1"/>
                          </a:solidFill>
                          <a:effectLst/>
                          <a:latin typeface="+mn-lt"/>
                          <a:ea typeface="+mn-ea"/>
                          <a:cs typeface="+mn-cs"/>
                        </a:rPr>
                        <a:t>Oversampling the dataset using resample function. </a:t>
                      </a:r>
                    </a:p>
                    <a:p>
                      <a:pPr marL="342900" lvl="0" indent="-342900" algn="l">
                        <a:buFont typeface="+mj-lt"/>
                        <a:buAutoNum type="arabicPeriod"/>
                      </a:pPr>
                      <a:r>
                        <a:rPr lang="en-US" sz="2400" b="0" i="0" kern="1200" dirty="0">
                          <a:solidFill>
                            <a:schemeClr val="dk1"/>
                          </a:solidFill>
                          <a:effectLst/>
                          <a:latin typeface="+mn-lt"/>
                          <a:ea typeface="+mn-ea"/>
                          <a:cs typeface="+mn-cs"/>
                        </a:rPr>
                        <a:t>Encoding the non-numeric data using </a:t>
                      </a:r>
                      <a:r>
                        <a:rPr lang="en-US" sz="2400" b="0" i="0" kern="1200" dirty="0" err="1">
                          <a:solidFill>
                            <a:schemeClr val="dk1"/>
                          </a:solidFill>
                          <a:effectLst/>
                          <a:latin typeface="+mn-lt"/>
                          <a:ea typeface="+mn-ea"/>
                          <a:cs typeface="+mn-cs"/>
                        </a:rPr>
                        <a:t>get_dummies</a:t>
                      </a:r>
                      <a:r>
                        <a:rPr lang="en-US" sz="2400" b="0" i="0" kern="1200" dirty="0">
                          <a:solidFill>
                            <a:schemeClr val="dk1"/>
                          </a:solidFill>
                          <a:effectLst/>
                          <a:latin typeface="+mn-lt"/>
                          <a:ea typeface="+mn-ea"/>
                          <a:cs typeface="+mn-cs"/>
                        </a:rPr>
                        <a:t> function. </a:t>
                      </a:r>
                      <a:endParaRPr lang="en-US" sz="2400" b="0" i="0" dirty="0">
                        <a:solidFill>
                          <a:srgbClr val="000000"/>
                        </a:solidFill>
                        <a:effectLst/>
                        <a:latin typeface="Helvetica Neue"/>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
        <p:nvSpPr>
          <p:cNvPr id="5" name="Slide Number Placeholder 4"/>
          <p:cNvSpPr>
            <a:spLocks noGrp="1"/>
          </p:cNvSpPr>
          <p:nvPr>
            <p:ph type="sldNum" sz="quarter" idx="4294967295"/>
          </p:nvPr>
        </p:nvSpPr>
        <p:spPr>
          <a:xfrm>
            <a:off x="9448800" y="6316663"/>
            <a:ext cx="2743200" cy="365125"/>
          </a:xfrm>
        </p:spPr>
        <p:txBody>
          <a:bodyPr/>
          <a:lstStyle/>
          <a:p>
            <a:fld id="{5AE1514C-5E56-4738-A1FF-4B1CFD2A3E36}" type="slidenum">
              <a:rPr lang="en-US" smtClean="0"/>
              <a:t>8</a:t>
            </a:fld>
            <a:endParaRPr lang="en-US"/>
          </a:p>
        </p:txBody>
      </p:sp>
    </p:spTree>
    <p:extLst>
      <p:ext uri="{BB962C8B-B14F-4D97-AF65-F5344CB8AC3E}">
        <p14:creationId xmlns:p14="http://schemas.microsoft.com/office/powerpoint/2010/main" val="7166564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2000" cy="1050758"/>
          </a:xfrm>
        </p:spPr>
        <p:txBody>
          <a:bodyPr/>
          <a:lstStyle/>
          <a:p>
            <a:r>
              <a:rPr lang="en-US" dirty="0"/>
              <a:t>Modeling</a:t>
            </a:r>
          </a:p>
        </p:txBody>
      </p:sp>
      <p:graphicFrame>
        <p:nvGraphicFramePr>
          <p:cNvPr id="20" name="Table 19"/>
          <p:cNvGraphicFramePr>
            <a:graphicFrameLocks noGrp="1"/>
          </p:cNvGraphicFramePr>
          <p:nvPr>
            <p:extLst>
              <p:ext uri="{D42A27DB-BD31-4B8C-83A1-F6EECF244321}">
                <p14:modId xmlns:p14="http://schemas.microsoft.com/office/powerpoint/2010/main" val="3032729472"/>
              </p:ext>
            </p:extLst>
          </p:nvPr>
        </p:nvGraphicFramePr>
        <p:xfrm>
          <a:off x="341745" y="865974"/>
          <a:ext cx="11342253" cy="5630833"/>
        </p:xfrm>
        <a:graphic>
          <a:graphicData uri="http://schemas.openxmlformats.org/drawingml/2006/table">
            <a:tbl>
              <a:tblPr firstRow="1">
                <a:tableStyleId>{5C22544A-7EE6-4342-B048-85BDC9FD1C3A}</a:tableStyleId>
              </a:tblPr>
              <a:tblGrid>
                <a:gridCol w="11342253">
                  <a:extLst>
                    <a:ext uri="{9D8B030D-6E8A-4147-A177-3AD203B41FA5}">
                      <a16:colId xmlns:a16="http://schemas.microsoft.com/office/drawing/2014/main" val="493813631"/>
                    </a:ext>
                  </a:extLst>
                </a:gridCol>
              </a:tblGrid>
              <a:tr h="418753">
                <a:tc>
                  <a:txBody>
                    <a:bodyPr/>
                    <a:lstStyle/>
                    <a:p>
                      <a:pPr algn="l"/>
                      <a:r>
                        <a:rPr lang="en-US" sz="1600" dirty="0">
                          <a:solidFill>
                            <a:schemeClr val="bg1"/>
                          </a:solidFill>
                        </a:rPr>
                        <a:t>Building the model</a:t>
                      </a:r>
                      <a:endParaRPr lang="en-US" sz="11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931346">
                <a:tc>
                  <a:txBody>
                    <a:bodyPr/>
                    <a:lstStyle/>
                    <a:p>
                      <a:pPr algn="l"/>
                      <a:r>
                        <a:rPr lang="en-US" sz="2400" b="0" i="0" dirty="0">
                          <a:solidFill>
                            <a:srgbClr val="000000"/>
                          </a:solidFill>
                          <a:effectLst/>
                          <a:latin typeface="Helvetica Neue"/>
                        </a:rPr>
                        <a:t>There are many classification models available. To choose the best, I tested 6 different models:</a:t>
                      </a:r>
                    </a:p>
                    <a:p>
                      <a:pPr algn="l"/>
                      <a:r>
                        <a:rPr lang="en-US" sz="2400" b="0" i="0" dirty="0">
                          <a:solidFill>
                            <a:srgbClr val="000000"/>
                          </a:solidFill>
                          <a:effectLst/>
                          <a:latin typeface="Helvetica Neue"/>
                        </a:rPr>
                        <a:t>1- logistic regression</a:t>
                      </a:r>
                    </a:p>
                    <a:p>
                      <a:pPr algn="l"/>
                      <a:r>
                        <a:rPr lang="en-US" sz="2400" b="0" i="0" dirty="0">
                          <a:solidFill>
                            <a:srgbClr val="000000"/>
                          </a:solidFill>
                          <a:effectLst/>
                          <a:latin typeface="Helvetica Neue"/>
                        </a:rPr>
                        <a:t>2- Ada Boost Classifier </a:t>
                      </a:r>
                    </a:p>
                    <a:p>
                      <a:pPr algn="l"/>
                      <a:r>
                        <a:rPr lang="en-US" sz="2400" b="0" i="0" dirty="0">
                          <a:solidFill>
                            <a:srgbClr val="000000"/>
                          </a:solidFill>
                          <a:effectLst/>
                          <a:latin typeface="Helvetica Neue"/>
                        </a:rPr>
                        <a:t>3- Gaussian NB </a:t>
                      </a:r>
                    </a:p>
                    <a:p>
                      <a:pPr algn="l"/>
                      <a:r>
                        <a:rPr lang="en-US" sz="2400" b="0" i="0" dirty="0">
                          <a:solidFill>
                            <a:srgbClr val="000000"/>
                          </a:solidFill>
                          <a:effectLst/>
                          <a:latin typeface="Helvetica Neue"/>
                        </a:rPr>
                        <a:t>4- Decision Tree Classifier</a:t>
                      </a:r>
                    </a:p>
                    <a:p>
                      <a:pPr algn="l"/>
                      <a:r>
                        <a:rPr lang="en-US" sz="2400" b="0" i="0" dirty="0">
                          <a:solidFill>
                            <a:srgbClr val="000000"/>
                          </a:solidFill>
                          <a:effectLst/>
                          <a:latin typeface="Helvetica Neue"/>
                        </a:rPr>
                        <a:t>5- Random Forest Classifier</a:t>
                      </a:r>
                    </a:p>
                    <a:p>
                      <a:pPr algn="l"/>
                      <a:r>
                        <a:rPr lang="en-US" sz="2400" b="0" i="0" dirty="0">
                          <a:solidFill>
                            <a:srgbClr val="000000"/>
                          </a:solidFill>
                          <a:effectLst/>
                          <a:latin typeface="Helvetica Neue"/>
                        </a:rPr>
                        <a:t>6- Gradient Boosting Classifier</a:t>
                      </a:r>
                    </a:p>
                    <a:p>
                      <a:pPr algn="l"/>
                      <a:endParaRPr lang="en-US" sz="2400" b="0" i="0" dirty="0">
                        <a:solidFill>
                          <a:srgbClr val="000000"/>
                        </a:solidFill>
                        <a:effectLst/>
                        <a:latin typeface="Helvetica Neue"/>
                      </a:endParaRPr>
                    </a:p>
                    <a:p>
                      <a:pPr algn="l"/>
                      <a:r>
                        <a:rPr lang="en-US" sz="2400" b="0" i="0" dirty="0">
                          <a:solidFill>
                            <a:srgbClr val="000000"/>
                          </a:solidFill>
                          <a:effectLst/>
                          <a:latin typeface="Helvetica Neue"/>
                        </a:rPr>
                        <a:t>To compare them, I used the following values:</a:t>
                      </a:r>
                    </a:p>
                    <a:p>
                      <a:pPr algn="l"/>
                      <a:r>
                        <a:rPr lang="en-US" sz="2400" b="0" i="0" dirty="0">
                          <a:solidFill>
                            <a:srgbClr val="000000"/>
                          </a:solidFill>
                          <a:effectLst/>
                          <a:latin typeface="Helvetica Neue"/>
                        </a:rPr>
                        <a:t>1- f1-score.</a:t>
                      </a:r>
                    </a:p>
                    <a:p>
                      <a:pPr algn="l"/>
                      <a:r>
                        <a:rPr lang="en-US" sz="2400" b="0" i="0" dirty="0">
                          <a:solidFill>
                            <a:srgbClr val="000000"/>
                          </a:solidFill>
                          <a:effectLst/>
                          <a:latin typeface="Helvetica Neue"/>
                        </a:rPr>
                        <a:t>2- accuracy.</a:t>
                      </a:r>
                    </a:p>
                    <a:p>
                      <a:pPr algn="l"/>
                      <a:r>
                        <a:rPr lang="en-US" sz="2400" b="0" i="0" dirty="0">
                          <a:solidFill>
                            <a:srgbClr val="000000"/>
                          </a:solidFill>
                          <a:effectLst/>
                          <a:latin typeface="Helvetica Neue"/>
                        </a:rPr>
                        <a:t>3- MSE.</a:t>
                      </a:r>
                    </a:p>
                    <a:p>
                      <a:pPr algn="l"/>
                      <a:r>
                        <a:rPr lang="en-US" sz="2400" b="0" i="0" dirty="0">
                          <a:solidFill>
                            <a:srgbClr val="000000"/>
                          </a:solidFill>
                          <a:effectLst/>
                          <a:latin typeface="Helvetica Neue"/>
                        </a:rPr>
                        <a:t>4- The confusion Matrix. </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
        <p:nvSpPr>
          <p:cNvPr id="5" name="Slide Number Placeholder 4"/>
          <p:cNvSpPr>
            <a:spLocks noGrp="1"/>
          </p:cNvSpPr>
          <p:nvPr>
            <p:ph type="sldNum" sz="quarter" idx="4294967295"/>
          </p:nvPr>
        </p:nvSpPr>
        <p:spPr>
          <a:xfrm>
            <a:off x="9448800" y="6316663"/>
            <a:ext cx="2743200" cy="365125"/>
          </a:xfrm>
        </p:spPr>
        <p:txBody>
          <a:bodyPr/>
          <a:lstStyle/>
          <a:p>
            <a:fld id="{5AE1514C-5E56-4738-A1FF-4B1CFD2A3E36}" type="slidenum">
              <a:rPr lang="en-US" smtClean="0"/>
              <a:t>9</a:t>
            </a:fld>
            <a:endParaRPr lang="en-US"/>
          </a:p>
        </p:txBody>
      </p:sp>
    </p:spTree>
    <p:extLst>
      <p:ext uri="{BB962C8B-B14F-4D97-AF65-F5344CB8AC3E}">
        <p14:creationId xmlns:p14="http://schemas.microsoft.com/office/powerpoint/2010/main" val="3397597300"/>
      </p:ext>
    </p:extLst>
  </p:cSld>
  <p:clrMapOvr>
    <a:masterClrMapping/>
  </p:clrMapOvr>
  <p:transition spd="slow">
    <p:push/>
  </p:transition>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7490_win32_fixed.potx" id="{1A272F58-4910-4504-BEF7-14093C13C061}" vid="{2BDA99AE-639D-43D7-9F05-5D5DC1199F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Graphics Sampler</Template>
  <TotalTime>457</TotalTime>
  <Words>884</Words>
  <Application>Microsoft Office PowerPoint</Application>
  <PresentationFormat>Widescreen</PresentationFormat>
  <Paragraphs>165</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Georgia</vt:lpstr>
      <vt:lpstr>Helvetica Neue</vt:lpstr>
      <vt:lpstr>Segoe UI</vt:lpstr>
      <vt:lpstr>Segoe UI Light</vt:lpstr>
      <vt:lpstr>Segoe UI Semibold</vt:lpstr>
      <vt:lpstr>1_Smart Graphics Sampler Neal Creative</vt:lpstr>
      <vt:lpstr>A Tuwaiq Data Science Bootcamp Project</vt:lpstr>
      <vt:lpstr>Introduction</vt:lpstr>
      <vt:lpstr>Exploring the Dataset</vt:lpstr>
      <vt:lpstr>Cleaning the Dataset</vt:lpstr>
      <vt:lpstr>Visualization</vt:lpstr>
      <vt:lpstr>Visualization</vt:lpstr>
      <vt:lpstr>Visualization</vt:lpstr>
      <vt:lpstr>Modeling</vt:lpstr>
      <vt:lpstr>Modeling</vt:lpstr>
      <vt:lpstr>Modeling</vt:lpstr>
      <vt:lpstr>Modeling</vt:lpstr>
      <vt:lpstr>Conclusion</vt:lpstr>
      <vt:lpstr>Ending slide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Tuwaiq Data Science Bootcamp Project</dc:title>
  <dc:subject/>
  <dc:creator>Ali Hassan</dc:creator>
  <cp:keywords/>
  <dc:description/>
  <cp:lastModifiedBy>Ali Hassan</cp:lastModifiedBy>
  <cp:revision>12</cp:revision>
  <dcterms:created xsi:type="dcterms:W3CDTF">2022-01-12T23:30:09Z</dcterms:created>
  <dcterms:modified xsi:type="dcterms:W3CDTF">2022-01-13T07:07:11Z</dcterms:modified>
  <cp:category/>
</cp:coreProperties>
</file>