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64" r:id="rId4"/>
    <p:sldId id="259" r:id="rId5"/>
    <p:sldId id="265" r:id="rId6"/>
    <p:sldId id="266"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2/18/2023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46324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2/18/2023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7703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2/18/2023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8582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2/18/2023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522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2/18/2023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503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2/18/2023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1935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2/18/2023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04414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2/18/2023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54340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2/18/2023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76166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2/18/2023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39004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2/18/2023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948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2/18/2023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4097887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10">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3" descr="Icon&#10;&#10;Description automatically generated">
            <a:extLst>
              <a:ext uri="{FF2B5EF4-FFF2-40B4-BE49-F238E27FC236}">
                <a16:creationId xmlns:a16="http://schemas.microsoft.com/office/drawing/2014/main" id="{0E1A36E4-46CA-EA95-38FB-E8EC9E8ED579}"/>
              </a:ext>
            </a:extLst>
          </p:cNvPr>
          <p:cNvPicPr>
            <a:picLocks noChangeAspect="1"/>
          </p:cNvPicPr>
          <p:nvPr/>
        </p:nvPicPr>
        <p:blipFill rotWithShape="1">
          <a:blip r:embed="rId2">
            <a:alphaModFix amt="70000"/>
          </a:blip>
          <a:srcRect t="24997" r="-1" b="-1"/>
          <a:stretch/>
        </p:blipFill>
        <p:spPr>
          <a:xfrm>
            <a:off x="20" y="0"/>
            <a:ext cx="12188932" cy="6856614"/>
          </a:xfrm>
          <a:prstGeom prst="rect">
            <a:avLst/>
          </a:prstGeom>
        </p:spPr>
      </p:pic>
      <p:grpSp>
        <p:nvGrpSpPr>
          <p:cNvPr id="15"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16" name="Freeform: Shape 15">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21"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34" name="Freeform: Shape 33">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22" name="Freeform: Shape 21">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1"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7EC8469-CE97-B893-86D6-13E905FC2E6A}"/>
              </a:ext>
            </a:extLst>
          </p:cNvPr>
          <p:cNvSpPr>
            <a:spLocks noGrp="1"/>
          </p:cNvSpPr>
          <p:nvPr>
            <p:ph type="ctrTitle"/>
          </p:nvPr>
        </p:nvSpPr>
        <p:spPr>
          <a:xfrm>
            <a:off x="4000500" y="740211"/>
            <a:ext cx="7530685" cy="3163864"/>
          </a:xfrm>
        </p:spPr>
        <p:txBody>
          <a:bodyPr>
            <a:normAutofit fontScale="90000"/>
          </a:bodyPr>
          <a:lstStyle/>
          <a:p>
            <a:pPr algn="l"/>
            <a:r>
              <a:rPr lang="en-US" sz="5400" dirty="0">
                <a:solidFill>
                  <a:srgbClr val="FFFFFF"/>
                </a:solidFill>
              </a:rPr>
              <a:t>How does electronic word-of-mouth affect Consumer Behavior in social media</a:t>
            </a:r>
          </a:p>
        </p:txBody>
      </p:sp>
      <p:sp>
        <p:nvSpPr>
          <p:cNvPr id="3" name="Subtitle 2">
            <a:extLst>
              <a:ext uri="{FF2B5EF4-FFF2-40B4-BE49-F238E27FC236}">
                <a16:creationId xmlns:a16="http://schemas.microsoft.com/office/drawing/2014/main" id="{DF59F8CC-FBEF-B228-F9A5-7AF6D3B25AD2}"/>
              </a:ext>
            </a:extLst>
          </p:cNvPr>
          <p:cNvSpPr>
            <a:spLocks noGrp="1"/>
          </p:cNvSpPr>
          <p:nvPr>
            <p:ph type="subTitle" idx="1"/>
          </p:nvPr>
        </p:nvSpPr>
        <p:spPr>
          <a:xfrm>
            <a:off x="4000193" y="4074515"/>
            <a:ext cx="7583133" cy="1279124"/>
          </a:xfrm>
        </p:spPr>
        <p:txBody>
          <a:bodyPr>
            <a:normAutofit/>
          </a:bodyPr>
          <a:lstStyle/>
          <a:p>
            <a:pPr algn="l"/>
            <a:r>
              <a:rPr lang="en-US" sz="2200" dirty="0">
                <a:solidFill>
                  <a:srgbClr val="FFFFFF"/>
                </a:solidFill>
              </a:rPr>
              <a:t>SEYED ALI HOSSEINI FAR</a:t>
            </a:r>
          </a:p>
          <a:p>
            <a:pPr algn="l"/>
            <a:r>
              <a:rPr lang="en-US" sz="2200" dirty="0">
                <a:solidFill>
                  <a:srgbClr val="FFFFFF"/>
                </a:solidFill>
              </a:rPr>
              <a:t>University of Genova</a:t>
            </a:r>
          </a:p>
          <a:p>
            <a:pPr algn="l"/>
            <a:endParaRPr lang="en-US" sz="2200" dirty="0">
              <a:solidFill>
                <a:srgbClr val="FFFFFF"/>
              </a:solidFill>
            </a:endParaRPr>
          </a:p>
        </p:txBody>
      </p:sp>
      <p:grpSp>
        <p:nvGrpSpPr>
          <p:cNvPr id="52"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53" name="Straight Connector 52">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7856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BB43F-31CE-84BA-0892-C8A977104BB1}"/>
              </a:ext>
            </a:extLst>
          </p:cNvPr>
          <p:cNvSpPr>
            <a:spLocks noGrp="1"/>
          </p:cNvSpPr>
          <p:nvPr>
            <p:ph idx="1"/>
          </p:nvPr>
        </p:nvSpPr>
        <p:spPr>
          <a:xfrm>
            <a:off x="838200" y="1253331"/>
            <a:ext cx="10515600" cy="4351338"/>
          </a:xfrm>
        </p:spPr>
        <p:txBody>
          <a:bodyPr/>
          <a:lstStyle/>
          <a:p>
            <a:r>
              <a:rPr lang="en-US" dirty="0"/>
              <a:t>The </a:t>
            </a:r>
            <a:r>
              <a:rPr lang="en-US" dirty="0" err="1"/>
              <a:t>NetLogo</a:t>
            </a:r>
            <a:r>
              <a:rPr lang="en-US" dirty="0"/>
              <a:t> model described above simulates the behavior of social media accounts belonging to three different breeds: consumers, creators, and bots. These accounts have different interests and interact with each other by following or unfollowing each other through directed links representing subscriptions. This simulation can help us understand how information spreads and how the behavior of individual accounts can influence the behavior of others, including through word of mouth.</a:t>
            </a:r>
          </a:p>
        </p:txBody>
      </p:sp>
    </p:spTree>
    <p:extLst>
      <p:ext uri="{BB962C8B-B14F-4D97-AF65-F5344CB8AC3E}">
        <p14:creationId xmlns:p14="http://schemas.microsoft.com/office/powerpoint/2010/main" val="2358453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98F815-D755-FEA9-85E2-9F346CA82823}"/>
              </a:ext>
            </a:extLst>
          </p:cNvPr>
          <p:cNvSpPr>
            <a:spLocks noGrp="1"/>
          </p:cNvSpPr>
          <p:nvPr>
            <p:ph idx="1"/>
          </p:nvPr>
        </p:nvSpPr>
        <p:spPr>
          <a:xfrm>
            <a:off x="838200" y="1253331"/>
            <a:ext cx="10515600" cy="4351338"/>
          </a:xfrm>
        </p:spPr>
        <p:txBody>
          <a:bodyPr>
            <a:normAutofit fontScale="92500" lnSpcReduction="10000"/>
          </a:bodyPr>
          <a:lstStyle/>
          <a:p>
            <a:r>
              <a:rPr lang="en-US" dirty="0"/>
              <a:t>The model consists of three types of accounts: consumers, creators, and bots. Consumers and creators have average interests, which represent the interests of accounts they follow or their audience, respectively. Bots have fixed interests. The accounts are connected through directed links representing subscriptions.</a:t>
            </a:r>
          </a:p>
          <a:p>
            <a:r>
              <a:rPr lang="en-US" dirty="0"/>
              <a:t>The model's setup procedure initializes the accounts' proportions and assigns them interests. The go procedure simulates the behavior of accounts over time. Accounts follow and unfollow other accounts based on their interests. Consumers average the interests of accounts they follow, while creators average the interests of their audience.</a:t>
            </a:r>
          </a:p>
          <a:p>
            <a:endParaRPr lang="en-US" dirty="0"/>
          </a:p>
        </p:txBody>
      </p:sp>
    </p:spTree>
    <p:extLst>
      <p:ext uri="{BB962C8B-B14F-4D97-AF65-F5344CB8AC3E}">
        <p14:creationId xmlns:p14="http://schemas.microsoft.com/office/powerpoint/2010/main" val="3991306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0F32BF-7ECA-1C3D-BF8D-765BCA093740}"/>
              </a:ext>
            </a:extLst>
          </p:cNvPr>
          <p:cNvSpPr>
            <a:spLocks noGrp="1"/>
          </p:cNvSpPr>
          <p:nvPr>
            <p:ph idx="1"/>
          </p:nvPr>
        </p:nvSpPr>
        <p:spPr>
          <a:xfrm>
            <a:off x="838200" y="1253331"/>
            <a:ext cx="10515600" cy="4351338"/>
          </a:xfrm>
        </p:spPr>
        <p:txBody>
          <a:bodyPr>
            <a:normAutofit fontScale="92500" lnSpcReduction="10000"/>
          </a:bodyPr>
          <a:lstStyle/>
          <a:p>
            <a:r>
              <a:rPr lang="en-US" dirty="0"/>
              <a:t>Electronic word-of-mouth (</a:t>
            </a:r>
            <a:r>
              <a:rPr lang="en-US" dirty="0" err="1"/>
              <a:t>eWOM</a:t>
            </a:r>
            <a:r>
              <a:rPr lang="en-US" dirty="0"/>
              <a:t>) is a phenomenon that has changed the way consumers perceive and purchase products. Social media platforms, in particular, have enabled </a:t>
            </a:r>
            <a:r>
              <a:rPr lang="en-US" dirty="0" err="1"/>
              <a:t>eWOM</a:t>
            </a:r>
            <a:r>
              <a:rPr lang="en-US" dirty="0"/>
              <a:t> to become more accessible and influential. In the context of social media, Electronic word of mouth can occur through subscriptions, where one account follows another and then shares its content with its own followers. This process can lead to the rapid dissemination of information and the formation of communities of interest around particular topics.</a:t>
            </a:r>
          </a:p>
          <a:p>
            <a:r>
              <a:rPr lang="en-US" dirty="0"/>
              <a:t> In this presentation, we will explore how </a:t>
            </a:r>
            <a:r>
              <a:rPr lang="en-US" dirty="0" err="1"/>
              <a:t>eWOM</a:t>
            </a:r>
            <a:r>
              <a:rPr lang="en-US" dirty="0"/>
              <a:t> affects consumer behavior in social media using a </a:t>
            </a:r>
            <a:r>
              <a:rPr lang="en-US" dirty="0" err="1"/>
              <a:t>NetLogo</a:t>
            </a:r>
            <a:r>
              <a:rPr lang="en-US" dirty="0"/>
              <a:t> model.</a:t>
            </a:r>
          </a:p>
          <a:p>
            <a:endParaRPr lang="en-US" dirty="0"/>
          </a:p>
        </p:txBody>
      </p:sp>
    </p:spTree>
    <p:extLst>
      <p:ext uri="{BB962C8B-B14F-4D97-AF65-F5344CB8AC3E}">
        <p14:creationId xmlns:p14="http://schemas.microsoft.com/office/powerpoint/2010/main" val="3135876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F67616-171B-CF3E-2B4D-96B681F84404}"/>
              </a:ext>
            </a:extLst>
          </p:cNvPr>
          <p:cNvSpPr>
            <a:spLocks noGrp="1"/>
          </p:cNvSpPr>
          <p:nvPr>
            <p:ph idx="1"/>
          </p:nvPr>
        </p:nvSpPr>
        <p:spPr>
          <a:xfrm>
            <a:off x="838200" y="1253331"/>
            <a:ext cx="10515600" cy="4351338"/>
          </a:xfrm>
        </p:spPr>
        <p:txBody>
          <a:bodyPr/>
          <a:lstStyle/>
          <a:p>
            <a:r>
              <a:rPr lang="en-US" dirty="0"/>
              <a:t>The model's results show that </a:t>
            </a:r>
            <a:r>
              <a:rPr lang="en-US" dirty="0" err="1"/>
              <a:t>eWOM</a:t>
            </a:r>
            <a:r>
              <a:rPr lang="en-US" dirty="0"/>
              <a:t> affects consumer behavior by influencing their purchasing decisions. Consumers tend to follow accounts with similar interests and trust their recommendations. The more followers an account has, the more influential their recommendations become. Creators with a large audience have a significant impact on consumer behavior, as their recommendations can reach a broader audience.</a:t>
            </a:r>
          </a:p>
        </p:txBody>
      </p:sp>
    </p:spTree>
    <p:extLst>
      <p:ext uri="{BB962C8B-B14F-4D97-AF65-F5344CB8AC3E}">
        <p14:creationId xmlns:p14="http://schemas.microsoft.com/office/powerpoint/2010/main" val="350583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26C12-92C6-D71B-0625-960333721F59}"/>
              </a:ext>
            </a:extLst>
          </p:cNvPr>
          <p:cNvSpPr>
            <a:spLocks noGrp="1"/>
          </p:cNvSpPr>
          <p:nvPr>
            <p:ph idx="1"/>
          </p:nvPr>
        </p:nvSpPr>
        <p:spPr>
          <a:xfrm>
            <a:off x="838200" y="1253331"/>
            <a:ext cx="10515600" cy="4351338"/>
          </a:xfrm>
        </p:spPr>
        <p:txBody>
          <a:bodyPr>
            <a:normAutofit fontScale="85000" lnSpcReduction="10000"/>
          </a:bodyPr>
          <a:lstStyle/>
          <a:p>
            <a:r>
              <a:rPr lang="en-US" dirty="0"/>
              <a:t>The </a:t>
            </a:r>
            <a:r>
              <a:rPr lang="en-US" dirty="0" err="1"/>
              <a:t>NetLogo</a:t>
            </a:r>
            <a:r>
              <a:rPr lang="en-US" dirty="0"/>
              <a:t> model allows us to understand how </a:t>
            </a:r>
            <a:r>
              <a:rPr lang="en-US" dirty="0" err="1"/>
              <a:t>eWOM</a:t>
            </a:r>
            <a:r>
              <a:rPr lang="en-US" dirty="0"/>
              <a:t> affects consumer behavior in social media by simulating the behavior of accounts. By manipulating the model's parameters, we can explore different scenarios and predict their outcomes. For example, increasing the number of bots with fixed interests could lead to a decline in </a:t>
            </a:r>
            <a:r>
              <a:rPr lang="en-US" dirty="0" err="1"/>
              <a:t>eWOM's</a:t>
            </a:r>
            <a:r>
              <a:rPr lang="en-US" dirty="0"/>
              <a:t> credibility and trustworthiness.</a:t>
            </a:r>
          </a:p>
          <a:p>
            <a:r>
              <a:rPr lang="en-US" dirty="0"/>
              <a:t>In conclusion, </a:t>
            </a:r>
            <a:r>
              <a:rPr lang="en-US" dirty="0" err="1"/>
              <a:t>eWOM</a:t>
            </a:r>
            <a:r>
              <a:rPr lang="en-US" dirty="0"/>
              <a:t> is a powerful tool that affects consumer behavior in social media. The </a:t>
            </a:r>
            <a:r>
              <a:rPr lang="en-US" dirty="0" err="1"/>
              <a:t>NetLogo</a:t>
            </a:r>
            <a:r>
              <a:rPr lang="en-US" dirty="0"/>
              <a:t> model provides insights into how </a:t>
            </a:r>
            <a:r>
              <a:rPr lang="en-US" dirty="0" err="1"/>
              <a:t>eWOM</a:t>
            </a:r>
            <a:r>
              <a:rPr lang="en-US" dirty="0"/>
              <a:t> works and how it can be manipulated to achieve desired outcomes. By understanding </a:t>
            </a:r>
            <a:r>
              <a:rPr lang="en-US" dirty="0" err="1"/>
              <a:t>eWOM's</a:t>
            </a:r>
            <a:r>
              <a:rPr lang="en-US" dirty="0"/>
              <a:t> mechanics, businesses can create effective marketing strategies that leverage social media platforms' potential.</a:t>
            </a:r>
          </a:p>
          <a:p>
            <a:endParaRPr lang="en-US" dirty="0"/>
          </a:p>
        </p:txBody>
      </p:sp>
    </p:spTree>
    <p:extLst>
      <p:ext uri="{BB962C8B-B14F-4D97-AF65-F5344CB8AC3E}">
        <p14:creationId xmlns:p14="http://schemas.microsoft.com/office/powerpoint/2010/main" val="2244844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B2060-58B5-911B-4DAB-593D633D1FF9}"/>
              </a:ext>
            </a:extLst>
          </p:cNvPr>
          <p:cNvSpPr>
            <a:spLocks noGrp="1"/>
          </p:cNvSpPr>
          <p:nvPr>
            <p:ph idx="1"/>
          </p:nvPr>
        </p:nvSpPr>
        <p:spPr>
          <a:xfrm>
            <a:off x="838200" y="612742"/>
            <a:ext cx="10515600" cy="5564221"/>
          </a:xfrm>
        </p:spPr>
        <p:txBody>
          <a:bodyPr>
            <a:normAutofit fontScale="62500" lnSpcReduction="20000"/>
          </a:bodyPr>
          <a:lstStyle/>
          <a:p>
            <a:r>
              <a:rPr lang="en-US" dirty="0"/>
              <a:t>The breed command is used to define the three types of accounts, each with their own set of attributes and behaviors. consumers and creators have variable interests, which are represented as a list of floats indicating the strength of their interest in various topics. bots have fixed interests, and their interests are randomly generated with one very strong interest.</a:t>
            </a:r>
          </a:p>
          <a:p>
            <a:r>
              <a:rPr lang="en-US" dirty="0"/>
              <a:t>The directed-link-breed command defines the link between two accounts, represented as a subscription. The direction of the link indicates who is following whom.</a:t>
            </a:r>
          </a:p>
          <a:p>
            <a:r>
              <a:rPr lang="en-US" dirty="0"/>
              <a:t>The turtles-own command defines the variables that each account type can hold, including interests and a Boolean variable representing whether an account would like to leave the platform or not. This is only used if SIGN-UP-AND-EXIT is enabled. The setup procedure initializes the model by setting the default shape for each type of account and link and creating the initial set of accounts. The proportion of each account type can be set using consumer-proportion, creator-proportion, and bot-proportion.</a:t>
            </a:r>
          </a:p>
          <a:p>
            <a:r>
              <a:rPr lang="en-US" dirty="0"/>
              <a:t>The go procedure controls the behavior of the accounts over time. Each account is updated in turn, following, unfollowing, and updating interests based on their type. The procedure also includes a mechanism for adding and removing accounts over time based on sign-up-rate and exit-rate.</a:t>
            </a:r>
          </a:p>
          <a:p>
            <a:r>
              <a:rPr lang="en-US" dirty="0"/>
              <a:t>The model also includes several helper methods, including add-new-account, which creates a new account based on the given proportions, and update-account-color, which changes the color of an account based on its interests.</a:t>
            </a:r>
          </a:p>
          <a:p>
            <a:endParaRPr lang="en-US" dirty="0"/>
          </a:p>
        </p:txBody>
      </p:sp>
    </p:spTree>
    <p:extLst>
      <p:ext uri="{BB962C8B-B14F-4D97-AF65-F5344CB8AC3E}">
        <p14:creationId xmlns:p14="http://schemas.microsoft.com/office/powerpoint/2010/main" val="1853150772"/>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TM03457496[[fn=Parallax]]</Template>
  <TotalTime>55</TotalTime>
  <Words>749</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AvenirNext LT Pro Medium</vt:lpstr>
      <vt:lpstr>Rockwell</vt:lpstr>
      <vt:lpstr>Segoe UI</vt:lpstr>
      <vt:lpstr>ExploreVTI</vt:lpstr>
      <vt:lpstr>How does electronic word-of-mouth affect Consumer Behavior in social media</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electronic word-of-mouth affect Consumer Behavior in social media</dc:title>
  <dc:creator>Seyed Ali Hosseini Far</dc:creator>
  <cp:lastModifiedBy>Seyed Ali Hosseini Far</cp:lastModifiedBy>
  <cp:revision>3</cp:revision>
  <dcterms:created xsi:type="dcterms:W3CDTF">2023-02-18T16:42:05Z</dcterms:created>
  <dcterms:modified xsi:type="dcterms:W3CDTF">2023-02-18T17:48:40Z</dcterms:modified>
</cp:coreProperties>
</file>