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7" r:id="rId3"/>
    <p:sldId id="257" r:id="rId4"/>
    <p:sldId id="258" r:id="rId5"/>
    <p:sldId id="260" r:id="rId6"/>
    <p:sldId id="259" r:id="rId7"/>
    <p:sldId id="261" r:id="rId8"/>
    <p:sldId id="262" r:id="rId9"/>
    <p:sldId id="263" r:id="rId10"/>
    <p:sldId id="264" r:id="rId11"/>
    <p:sldId id="265" r:id="rId12"/>
    <p:sldId id="266" r:id="rId13"/>
    <p:sldId id="268" r:id="rId14"/>
    <p:sldId id="269" r:id="rId15"/>
    <p:sldId id="279" r:id="rId16"/>
    <p:sldId id="280" r:id="rId17"/>
    <p:sldId id="285" r:id="rId18"/>
    <p:sldId id="281" r:id="rId19"/>
    <p:sldId id="286" r:id="rId20"/>
    <p:sldId id="282" r:id="rId21"/>
    <p:sldId id="283" r:id="rId22"/>
    <p:sldId id="284" r:id="rId23"/>
    <p:sldId id="270" r:id="rId24"/>
    <p:sldId id="271" r:id="rId25"/>
    <p:sldId id="272" r:id="rId26"/>
    <p:sldId id="274" r:id="rId27"/>
    <p:sldId id="273" r:id="rId28"/>
    <p:sldId id="275" r:id="rId29"/>
    <p:sldId id="278"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A8C59-8BAE-4A0A-A680-5B90C7D67322}" type="datetimeFigureOut">
              <a:rPr lang="en-US" smtClean="0"/>
              <a:t>12/12/2022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087D7-B332-42E5-A696-AB809A29B39F}" type="slidenum">
              <a:rPr lang="en-US" smtClean="0"/>
              <a:t>‹#›</a:t>
            </a:fld>
            <a:endParaRPr lang="en-US"/>
          </a:p>
        </p:txBody>
      </p:sp>
    </p:spTree>
    <p:extLst>
      <p:ext uri="{BB962C8B-B14F-4D97-AF65-F5344CB8AC3E}">
        <p14:creationId xmlns:p14="http://schemas.microsoft.com/office/powerpoint/2010/main" val="170078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F087D7-B332-42E5-A696-AB809A29B39F}" type="slidenum">
              <a:rPr lang="en-US" smtClean="0"/>
              <a:t>4</a:t>
            </a:fld>
            <a:endParaRPr lang="en-US"/>
          </a:p>
        </p:txBody>
      </p:sp>
    </p:spTree>
    <p:extLst>
      <p:ext uri="{BB962C8B-B14F-4D97-AF65-F5344CB8AC3E}">
        <p14:creationId xmlns:p14="http://schemas.microsoft.com/office/powerpoint/2010/main" val="269360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E99C23-70A4-41C0-83D0-1EC8EB03052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E99C23-70A4-41C0-83D0-1EC8EB030528}"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E99C23-70A4-41C0-83D0-1EC8EB030528}"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99C23-70A4-41C0-83D0-1EC8EB030528}"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99C23-70A4-41C0-83D0-1EC8EB03052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99C23-70A4-41C0-83D0-1EC8EB03052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99C23-70A4-41C0-83D0-1EC8EB030528}" type="datetimeFigureOut">
              <a:rPr lang="en-US" smtClean="0"/>
              <a:t>12/12/2022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58234-6712-4CEA-BE5B-8CE9919293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normAutofit fontScale="90000"/>
          </a:bodyPr>
          <a:lstStyle/>
          <a:p>
            <a:r>
              <a:rPr lang="en-US" dirty="0" smtClean="0"/>
              <a:t>Software Requirement </a:t>
            </a:r>
            <a:r>
              <a:rPr lang="en-US" dirty="0"/>
              <a:t>E</a:t>
            </a:r>
            <a:r>
              <a:rPr lang="en-US" dirty="0" smtClean="0"/>
              <a:t>ngineering and product management </a:t>
            </a:r>
            <a:endParaRPr lang="en-US" dirty="0"/>
          </a:p>
        </p:txBody>
      </p:sp>
      <p:sp>
        <p:nvSpPr>
          <p:cNvPr id="3" name="Subtitle 2"/>
          <p:cNvSpPr>
            <a:spLocks noGrp="1"/>
          </p:cNvSpPr>
          <p:nvPr>
            <p:ph type="subTitle" idx="1"/>
          </p:nvPr>
        </p:nvSpPr>
        <p:spPr>
          <a:xfrm>
            <a:off x="1447800" y="1698625"/>
            <a:ext cx="6400800" cy="533400"/>
          </a:xfrm>
        </p:spPr>
        <p:txBody>
          <a:bodyPr>
            <a:noAutofit/>
          </a:bodyPr>
          <a:lstStyle/>
          <a:p>
            <a:r>
              <a:rPr lang="en-US" dirty="0" smtClean="0"/>
              <a:t>Boat Dock </a:t>
            </a:r>
            <a:r>
              <a:rPr lang="en-US" dirty="0" smtClean="0"/>
              <a:t>App</a:t>
            </a:r>
          </a:p>
          <a:p>
            <a:r>
              <a:rPr lang="en-US" dirty="0" smtClean="0"/>
              <a:t>Group 4</a:t>
            </a:r>
            <a:endParaRPr lang="en-US" dirty="0"/>
          </a:p>
        </p:txBody>
      </p:sp>
      <p:pic>
        <p:nvPicPr>
          <p:cNvPr id="1026" name="Picture 2" descr="Indonesia, Bali, Aerial view of mooring area and boats — water, vessel -  Stock Photo | #2704612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819400"/>
            <a:ext cx="6477000"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Requirements Elicitation Techniques</a:t>
            </a:r>
            <a:endParaRPr lang="en-US" dirty="0"/>
          </a:p>
        </p:txBody>
      </p:sp>
      <p:sp>
        <p:nvSpPr>
          <p:cNvPr id="3" name="Content Placeholder 2"/>
          <p:cNvSpPr>
            <a:spLocks noGrp="1"/>
          </p:cNvSpPr>
          <p:nvPr>
            <p:ph idx="1"/>
          </p:nvPr>
        </p:nvSpPr>
        <p:spPr/>
        <p:txBody>
          <a:bodyPr>
            <a:normAutofit/>
          </a:bodyPr>
          <a:lstStyle/>
          <a:p>
            <a:r>
              <a:rPr lang="en-US" sz="2800" dirty="0" smtClean="0"/>
              <a:t>Elicitation Technique 1 (Observations):</a:t>
            </a:r>
          </a:p>
          <a:p>
            <a:endParaRPr lang="en-US" sz="2800" dirty="0" smtClean="0"/>
          </a:p>
          <a:p>
            <a:r>
              <a:rPr lang="en-US" sz="2800" dirty="0" smtClean="0"/>
              <a:t>Elicitation Technique 2 (Interview):</a:t>
            </a:r>
          </a:p>
          <a:p>
            <a:endParaRPr lang="en-US" sz="2800" dirty="0" smtClean="0"/>
          </a:p>
          <a:p>
            <a:r>
              <a:rPr lang="en-US" sz="2800" dirty="0" smtClean="0"/>
              <a:t>Elicitation Technique 3 (Brainstorming):</a:t>
            </a:r>
          </a:p>
          <a:p>
            <a:endParaRPr lang="en-US" sz="2800" dirty="0"/>
          </a:p>
          <a:p>
            <a:r>
              <a:rPr lang="en-US" sz="2800" dirty="0" smtClean="0"/>
              <a:t>Elicitation </a:t>
            </a:r>
            <a:r>
              <a:rPr lang="fr-FR" sz="2800" dirty="0" smtClean="0"/>
              <a:t>Technique 4 (Reverse brainstorming):</a:t>
            </a:r>
            <a:endParaRPr lang="en-US" sz="2800" dirty="0" smtClean="0"/>
          </a:p>
          <a:p>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Understand the initial proposal of the system and through inspection observed the system</a:t>
            </a:r>
          </a:p>
          <a:p>
            <a:r>
              <a:rPr lang="en-US" dirty="0" smtClean="0"/>
              <a:t>Made a general user standing of the system before conducting first interview</a:t>
            </a:r>
            <a:endParaRPr lang="en-US" dirty="0"/>
          </a:p>
        </p:txBody>
      </p:sp>
      <p:sp>
        <p:nvSpPr>
          <p:cNvPr id="5" name="Title 4"/>
          <p:cNvSpPr>
            <a:spLocks noGrp="1"/>
          </p:cNvSpPr>
          <p:nvPr>
            <p:ph type="title"/>
          </p:nvPr>
        </p:nvSpPr>
        <p:spPr/>
        <p:txBody>
          <a:bodyPr>
            <a:normAutofit fontScale="90000"/>
          </a:bodyPr>
          <a:lstStyle/>
          <a:p>
            <a:r>
              <a:rPr lang="en-US" dirty="0" smtClean="0"/>
              <a:t>Elicitation Technique 1: Observations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Elicitation Technique 2: Interview </a:t>
            </a:r>
            <a:endParaRPr lang="en-US" dirty="0"/>
          </a:p>
        </p:txBody>
      </p:sp>
      <p:sp>
        <p:nvSpPr>
          <p:cNvPr id="3" name="Content Placeholder 2"/>
          <p:cNvSpPr>
            <a:spLocks noGrp="1"/>
          </p:cNvSpPr>
          <p:nvPr>
            <p:ph idx="1"/>
          </p:nvPr>
        </p:nvSpPr>
        <p:spPr/>
        <p:txBody>
          <a:bodyPr>
            <a:normAutofit fontScale="92500"/>
          </a:bodyPr>
          <a:lstStyle/>
          <a:p>
            <a:r>
              <a:rPr lang="en-US" dirty="0" smtClean="0"/>
              <a:t>Interview 1 </a:t>
            </a:r>
            <a:endParaRPr lang="en-US" dirty="0"/>
          </a:p>
          <a:p>
            <a:pPr lvl="1">
              <a:buFont typeface="Wingdings" panose="05000000000000000000" pitchFamily="2" charset="2"/>
              <a:buChar char="Ø"/>
            </a:pPr>
            <a:r>
              <a:rPr lang="en-US" dirty="0" smtClean="0"/>
              <a:t>Elicit initial requirements</a:t>
            </a:r>
          </a:p>
          <a:p>
            <a:pPr lvl="1">
              <a:buFont typeface="Wingdings" panose="05000000000000000000" pitchFamily="2" charset="2"/>
              <a:buChar char="Ø"/>
            </a:pPr>
            <a:r>
              <a:rPr lang="en-US" dirty="0" smtClean="0"/>
              <a:t>Understanding the business flow of the system</a:t>
            </a:r>
          </a:p>
          <a:p>
            <a:pPr lvl="1">
              <a:buFont typeface="Wingdings" panose="05000000000000000000" pitchFamily="2" charset="2"/>
              <a:buChar char="Ø"/>
            </a:pPr>
            <a:r>
              <a:rPr lang="en-US" dirty="0" smtClean="0"/>
              <a:t>Discussion about main features</a:t>
            </a:r>
          </a:p>
          <a:p>
            <a:pPr marL="514350" indent="-457200"/>
            <a:r>
              <a:rPr lang="en-US" dirty="0" smtClean="0"/>
              <a:t>Interview 2</a:t>
            </a:r>
          </a:p>
          <a:p>
            <a:pPr lvl="1">
              <a:buFont typeface="Wingdings" panose="05000000000000000000" pitchFamily="2" charset="2"/>
              <a:buChar char="Ø"/>
            </a:pPr>
            <a:r>
              <a:rPr lang="en-US" dirty="0" smtClean="0"/>
              <a:t>Feedback about our SRS</a:t>
            </a:r>
          </a:p>
          <a:p>
            <a:pPr lvl="1">
              <a:buFont typeface="Wingdings" panose="05000000000000000000" pitchFamily="2" charset="2"/>
              <a:buChar char="Ø"/>
            </a:pPr>
            <a:r>
              <a:rPr lang="en-US" dirty="0" smtClean="0"/>
              <a:t>Discussion about functional and non-functional Requirements</a:t>
            </a:r>
          </a:p>
          <a:p>
            <a:pPr lvl="1">
              <a:buFont typeface="Wingdings" panose="05000000000000000000" pitchFamily="2" charset="2"/>
              <a:buChar char="Ø"/>
            </a:pPr>
            <a:r>
              <a:rPr lang="en-US" dirty="0" smtClean="0"/>
              <a:t>Discussion about prioritization and release planning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Elicitation Technique 3: Brainstorming</a:t>
            </a:r>
            <a:endParaRPr lang="en-US" dirty="0"/>
          </a:p>
        </p:txBody>
      </p:sp>
      <p:sp>
        <p:nvSpPr>
          <p:cNvPr id="3" name="Content Placeholder 2"/>
          <p:cNvSpPr>
            <a:spLocks noGrp="1"/>
          </p:cNvSpPr>
          <p:nvPr>
            <p:ph idx="1"/>
          </p:nvPr>
        </p:nvSpPr>
        <p:spPr/>
        <p:txBody>
          <a:bodyPr/>
          <a:lstStyle/>
          <a:p>
            <a:r>
              <a:rPr lang="en-US" dirty="0" smtClean="0"/>
              <a:t>Conducted the interview and refined the requirements and process</a:t>
            </a:r>
          </a:p>
          <a:p>
            <a:r>
              <a:rPr lang="en-US" dirty="0" smtClean="0"/>
              <a:t>Discussion about the problems we could face in application (3</a:t>
            </a:r>
            <a:r>
              <a:rPr lang="en-US" baseline="30000" dirty="0" smtClean="0"/>
              <a:t>rd</a:t>
            </a:r>
            <a:r>
              <a:rPr lang="en-US" dirty="0" smtClean="0"/>
              <a:t> party integrations)</a:t>
            </a:r>
          </a:p>
          <a:p>
            <a:r>
              <a:rPr lang="en-US" dirty="0" smtClean="0"/>
              <a:t>Understand the possible solutions we could use in the application</a:t>
            </a:r>
            <a:endParaRPr lang="en-US" dirty="0"/>
          </a:p>
        </p:txBody>
      </p:sp>
    </p:spTree>
    <p:extLst>
      <p:ext uri="{BB962C8B-B14F-4D97-AF65-F5344CB8AC3E}">
        <p14:creationId xmlns:p14="http://schemas.microsoft.com/office/powerpoint/2010/main" val="159277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Elicitation Technique 4: Reverse brainstorming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4226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Requirement Specification:</a:t>
            </a:r>
          </a:p>
          <a:p>
            <a:pPr lvl="1"/>
            <a:r>
              <a:rPr lang="en-US" dirty="0" smtClean="0"/>
              <a:t>Domain level Requirements</a:t>
            </a:r>
          </a:p>
          <a:p>
            <a:pPr lvl="1"/>
            <a:r>
              <a:rPr lang="en-US" dirty="0" smtClean="0"/>
              <a:t>Data Requirements</a:t>
            </a:r>
          </a:p>
          <a:p>
            <a:pPr lvl="1"/>
            <a:r>
              <a:rPr lang="en-US" dirty="0" smtClean="0"/>
              <a:t>Functional Product level Requirements</a:t>
            </a:r>
          </a:p>
          <a:p>
            <a:pPr lvl="1"/>
            <a:r>
              <a:rPr lang="en-US" dirty="0" smtClean="0"/>
              <a:t>Quality Requirements</a:t>
            </a:r>
          </a:p>
          <a:p>
            <a:pPr lvl="1"/>
            <a:endParaRPr lang="en-US" dirty="0"/>
          </a:p>
          <a:p>
            <a:pPr marL="514350" indent="-457200"/>
            <a:r>
              <a:rPr lang="en-US" dirty="0" smtClean="0"/>
              <a:t>Techniques Used: </a:t>
            </a:r>
          </a:p>
          <a:p>
            <a:pPr lvl="1"/>
            <a:r>
              <a:rPr lang="en-US" dirty="0" smtClean="0"/>
              <a:t>Screens and Prototypes(Functional product level requirements)</a:t>
            </a:r>
          </a:p>
          <a:p>
            <a:pPr lvl="1"/>
            <a:r>
              <a:rPr lang="en-US" dirty="0" smtClean="0"/>
              <a:t>Task descriptions </a:t>
            </a:r>
            <a:r>
              <a:rPr lang="en-US" dirty="0"/>
              <a:t>(Functional product level requirements)</a:t>
            </a:r>
            <a:endParaRPr lang="en-US" dirty="0" smtClean="0"/>
          </a:p>
          <a:p>
            <a:pPr lvl="1"/>
            <a:r>
              <a:rPr lang="en-US" dirty="0" smtClean="0"/>
              <a:t>Use cases (</a:t>
            </a:r>
            <a:r>
              <a:rPr lang="en-US" dirty="0"/>
              <a:t>Functional product level requirements)</a:t>
            </a:r>
            <a:endParaRPr lang="en-US" dirty="0" smtClean="0"/>
          </a:p>
          <a:p>
            <a:pPr lvl="1"/>
            <a:r>
              <a:rPr lang="en-US" dirty="0" smtClean="0"/>
              <a:t>ERD Model (Data </a:t>
            </a:r>
            <a:r>
              <a:rPr lang="en-US" dirty="0"/>
              <a:t>requirements)</a:t>
            </a:r>
            <a:endParaRPr lang="en-US" dirty="0" smtClean="0"/>
          </a:p>
          <a:p>
            <a:pPr lvl="1"/>
            <a:r>
              <a:rPr lang="en-US" dirty="0" smtClean="0"/>
              <a:t>Data Dictionary ( Data Requirements)</a:t>
            </a:r>
          </a:p>
          <a:p>
            <a:pPr lvl="1"/>
            <a:r>
              <a:rPr lang="en-US" dirty="0" smtClean="0"/>
              <a:t>QUPER Model (Quality Requirements)</a:t>
            </a:r>
            <a:endParaRPr lang="en-US" dirty="0"/>
          </a:p>
        </p:txBody>
      </p:sp>
    </p:spTree>
    <p:extLst>
      <p:ext uri="{BB962C8B-B14F-4D97-AF65-F5344CB8AC3E}">
        <p14:creationId xmlns:p14="http://schemas.microsoft.com/office/powerpoint/2010/main" val="181033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 and Prototypes</a:t>
            </a:r>
            <a:endParaRPr lang="en-US" dirty="0"/>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66799" y="1600200"/>
            <a:ext cx="7162801" cy="3962401"/>
          </a:xfrm>
          <a:prstGeom prst="rect">
            <a:avLst/>
          </a:prstGeom>
        </p:spPr>
      </p:pic>
    </p:spTree>
    <p:extLst>
      <p:ext uri="{BB962C8B-B14F-4D97-AF65-F5344CB8AC3E}">
        <p14:creationId xmlns:p14="http://schemas.microsoft.com/office/powerpoint/2010/main" val="313922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 and Prototypes(Contd.)</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901722"/>
            <a:ext cx="8229600" cy="3922918"/>
          </a:xfrm>
          <a:prstGeom prst="rect">
            <a:avLst/>
          </a:prstGeom>
        </p:spPr>
      </p:pic>
    </p:spTree>
    <p:extLst>
      <p:ext uri="{BB962C8B-B14F-4D97-AF65-F5344CB8AC3E}">
        <p14:creationId xmlns:p14="http://schemas.microsoft.com/office/powerpoint/2010/main" val="340441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Descriptions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3592900"/>
              </p:ext>
            </p:extLst>
          </p:nvPr>
        </p:nvGraphicFramePr>
        <p:xfrm>
          <a:off x="1066800" y="1676400"/>
          <a:ext cx="7239000" cy="4495800"/>
        </p:xfrm>
        <a:graphic>
          <a:graphicData uri="http://schemas.openxmlformats.org/drawingml/2006/table">
            <a:tbl>
              <a:tblPr firstRow="1" firstCol="1">
                <a:tableStyleId>{5C22544A-7EE6-4342-B048-85BDC9FD1C3A}</a:tableStyleId>
              </a:tblPr>
              <a:tblGrid>
                <a:gridCol w="7239000"/>
              </a:tblGrid>
              <a:tr h="241589">
                <a:tc>
                  <a:txBody>
                    <a:bodyPr/>
                    <a:lstStyle/>
                    <a:p>
                      <a:pPr marL="0" marR="0" algn="just">
                        <a:lnSpc>
                          <a:spcPct val="107000"/>
                        </a:lnSpc>
                        <a:spcBef>
                          <a:spcPts val="0"/>
                        </a:spcBef>
                        <a:spcAft>
                          <a:spcPts val="1000"/>
                        </a:spcAft>
                      </a:pPr>
                      <a:r>
                        <a:rPr lang="pl-PL" sz="1400">
                          <a:effectLst/>
                        </a:rPr>
                        <a:t>Task Name: 1.1 Registration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917127">
                <a:tc>
                  <a:txBody>
                    <a:bodyPr/>
                    <a:lstStyle/>
                    <a:p>
                      <a:pPr marL="0" marR="0" algn="just">
                        <a:lnSpc>
                          <a:spcPct val="107000"/>
                        </a:lnSpc>
                        <a:spcBef>
                          <a:spcPts val="0"/>
                        </a:spcBef>
                        <a:spcAft>
                          <a:spcPts val="1000"/>
                        </a:spcAft>
                      </a:pPr>
                      <a:r>
                        <a:rPr lang="pl-PL" sz="1400">
                          <a:effectLst/>
                        </a:rPr>
                        <a:t>Purpose: Registered customer to Mooring App </a:t>
                      </a:r>
                      <a:endParaRPr lang="en-US" sz="1400">
                        <a:effectLst/>
                      </a:endParaRPr>
                    </a:p>
                    <a:p>
                      <a:pPr marL="0" marR="0" algn="just">
                        <a:lnSpc>
                          <a:spcPct val="107000"/>
                        </a:lnSpc>
                        <a:spcBef>
                          <a:spcPts val="0"/>
                        </a:spcBef>
                        <a:spcAft>
                          <a:spcPts val="1000"/>
                        </a:spcAft>
                      </a:pPr>
                      <a:r>
                        <a:rPr lang="pl-PL" sz="1400">
                          <a:effectLst/>
                        </a:rPr>
                        <a:t>Trigger: </a:t>
                      </a:r>
                      <a:endParaRPr lang="en-US" sz="1400">
                        <a:effectLst/>
                      </a:endParaRPr>
                    </a:p>
                    <a:p>
                      <a:pPr marL="0" marR="0" algn="just">
                        <a:lnSpc>
                          <a:spcPct val="107000"/>
                        </a:lnSpc>
                        <a:spcBef>
                          <a:spcPts val="0"/>
                        </a:spcBef>
                        <a:spcAft>
                          <a:spcPts val="1000"/>
                        </a:spcAft>
                      </a:pPr>
                      <a:r>
                        <a:rPr lang="pl-PL" sz="1400">
                          <a:effectLst/>
                        </a:rPr>
                        <a:t>Precondition: customer looks to mooring boats and registered first</a:t>
                      </a:r>
                      <a:endParaRPr lang="en-US" sz="1400">
                        <a:effectLst/>
                      </a:endParaRPr>
                    </a:p>
                    <a:p>
                      <a:pPr marL="0" marR="0" algn="just">
                        <a:lnSpc>
                          <a:spcPct val="107000"/>
                        </a:lnSpc>
                        <a:spcBef>
                          <a:spcPts val="0"/>
                        </a:spcBef>
                        <a:spcAft>
                          <a:spcPts val="1000"/>
                        </a:spcAft>
                      </a:pPr>
                      <a:r>
                        <a:rPr lang="pl-PL" sz="1400">
                          <a:effectLst/>
                        </a:rPr>
                        <a:t>Frequency: 0.6 </a:t>
                      </a:r>
                      <a:r>
                        <a:rPr lang="en-US" sz="1400">
                          <a:effectLst/>
                        </a:rPr>
                        <a:t>customers </a:t>
                      </a:r>
                      <a:r>
                        <a:rPr lang="pl-PL" sz="1400">
                          <a:effectLst/>
                        </a:rPr>
                        <a:t>/ </a:t>
                      </a:r>
                      <a:r>
                        <a:rPr lang="en-US" sz="1400">
                          <a:effectLst/>
                        </a:rPr>
                        <a:t>minute</a:t>
                      </a:r>
                      <a:r>
                        <a:rPr lang="pl-PL" sz="1400">
                          <a:effectLst/>
                        </a:rPr>
                        <a:t> (customer use the application)</a:t>
                      </a:r>
                      <a:endParaRPr lang="en-US" sz="1400">
                        <a:effectLst/>
                      </a:endParaRPr>
                    </a:p>
                    <a:p>
                      <a:pPr marL="0" marR="0" algn="just">
                        <a:lnSpc>
                          <a:spcPct val="107000"/>
                        </a:lnSpc>
                        <a:spcBef>
                          <a:spcPts val="0"/>
                        </a:spcBef>
                        <a:spcAft>
                          <a:spcPts val="1000"/>
                        </a:spcAft>
                      </a:pPr>
                      <a:r>
                        <a:rPr lang="pl-PL" sz="1400">
                          <a:effectLst/>
                        </a:rPr>
                        <a:t>Critical: user already exsist/ user block /account marked suspecious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68542">
                <a:tc>
                  <a:txBody>
                    <a:bodyPr/>
                    <a:lstStyle/>
                    <a:p>
                      <a:pPr marL="0" marR="0" algn="just">
                        <a:lnSpc>
                          <a:spcPct val="107000"/>
                        </a:lnSpc>
                        <a:spcBef>
                          <a:spcPts val="0"/>
                        </a:spcBef>
                        <a:spcAft>
                          <a:spcPts val="1000"/>
                        </a:spcAft>
                      </a:pPr>
                      <a:r>
                        <a:rPr lang="pl-PL" sz="1400">
                          <a:effectLst/>
                        </a:rPr>
                        <a:t>Sub-tasks:</a:t>
                      </a:r>
                      <a:endParaRPr lang="en-US" sz="1400">
                        <a:effectLst/>
                      </a:endParaRPr>
                    </a:p>
                    <a:p>
                      <a:pPr marL="342900" marR="0" lvl="0" indent="-342900" algn="just">
                        <a:lnSpc>
                          <a:spcPct val="107000"/>
                        </a:lnSpc>
                        <a:spcBef>
                          <a:spcPts val="0"/>
                        </a:spcBef>
                        <a:spcAft>
                          <a:spcPts val="0"/>
                        </a:spcAft>
                        <a:buFont typeface="+mj-lt"/>
                        <a:buAutoNum type="arabicParenR"/>
                      </a:pPr>
                      <a:r>
                        <a:rPr lang="pl-PL" sz="1400">
                          <a:effectLst/>
                        </a:rPr>
                        <a:t>Registered to application </a:t>
                      </a:r>
                      <a:endParaRPr lang="en-US" sz="1400">
                        <a:effectLst/>
                      </a:endParaRPr>
                    </a:p>
                    <a:p>
                      <a:pPr marL="342900" marR="0" lvl="0" indent="-342900" algn="just">
                        <a:lnSpc>
                          <a:spcPct val="107000"/>
                        </a:lnSpc>
                        <a:spcBef>
                          <a:spcPts val="0"/>
                        </a:spcBef>
                        <a:spcAft>
                          <a:spcPts val="0"/>
                        </a:spcAft>
                        <a:buFont typeface="+mj-lt"/>
                        <a:buAutoNum type="arabicParenR"/>
                      </a:pPr>
                      <a:r>
                        <a:rPr lang="pl-PL" sz="1400">
                          <a:effectLst/>
                        </a:rPr>
                        <a:t>Gives personal information </a:t>
                      </a:r>
                      <a:endParaRPr lang="en-US" sz="1400">
                        <a:effectLst/>
                      </a:endParaRPr>
                    </a:p>
                    <a:p>
                      <a:pPr marL="342900" marR="0" lvl="0" indent="-342900" algn="just">
                        <a:lnSpc>
                          <a:spcPct val="107000"/>
                        </a:lnSpc>
                        <a:spcBef>
                          <a:spcPts val="0"/>
                        </a:spcBef>
                        <a:spcAft>
                          <a:spcPts val="0"/>
                        </a:spcAft>
                        <a:buFont typeface="+mj-lt"/>
                        <a:buAutoNum type="arabicParenR"/>
                      </a:pPr>
                      <a:r>
                        <a:rPr lang="pl-PL" sz="1400">
                          <a:effectLst/>
                        </a:rPr>
                        <a:t>Geographical information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68542">
                <a:tc>
                  <a:txBody>
                    <a:bodyPr/>
                    <a:lstStyle/>
                    <a:p>
                      <a:pPr marL="0" marR="0" algn="just">
                        <a:lnSpc>
                          <a:spcPct val="107000"/>
                        </a:lnSpc>
                        <a:spcBef>
                          <a:spcPts val="0"/>
                        </a:spcBef>
                        <a:spcAft>
                          <a:spcPts val="1000"/>
                        </a:spcAft>
                      </a:pPr>
                      <a:r>
                        <a:rPr lang="pl-PL" sz="1400" dirty="0">
                          <a:effectLst/>
                        </a:rPr>
                        <a:t>Variants:</a:t>
                      </a:r>
                      <a:endParaRPr lang="en-US" sz="1400" dirty="0">
                        <a:effectLst/>
                      </a:endParaRPr>
                    </a:p>
                    <a:p>
                      <a:pPr marL="342900" marR="0" lvl="0" indent="-342900" algn="just">
                        <a:lnSpc>
                          <a:spcPct val="107000"/>
                        </a:lnSpc>
                        <a:spcBef>
                          <a:spcPts val="0"/>
                        </a:spcBef>
                        <a:spcAft>
                          <a:spcPts val="0"/>
                        </a:spcAft>
                        <a:buFont typeface="+mj-lt"/>
                        <a:buAutoNum type="arabicParenR"/>
                      </a:pPr>
                      <a:r>
                        <a:rPr lang="pl-PL" sz="1400" dirty="0">
                          <a:effectLst/>
                        </a:rPr>
                        <a:t>User already exsist</a:t>
                      </a:r>
                      <a:endParaRPr lang="en-US" sz="1400" dirty="0">
                        <a:effectLst/>
                      </a:endParaRPr>
                    </a:p>
                    <a:p>
                      <a:pPr marL="342900" marR="0" lvl="0" indent="-342900" algn="just">
                        <a:lnSpc>
                          <a:spcPct val="107000"/>
                        </a:lnSpc>
                        <a:spcBef>
                          <a:spcPts val="0"/>
                        </a:spcBef>
                        <a:spcAft>
                          <a:spcPts val="0"/>
                        </a:spcAft>
                        <a:buFont typeface="+mj-lt"/>
                        <a:buAutoNum type="arabicParenR"/>
                      </a:pPr>
                      <a:r>
                        <a:rPr lang="pl-PL" sz="1400" dirty="0">
                          <a:effectLst/>
                        </a:rPr>
                        <a:t>False information</a:t>
                      </a:r>
                      <a:endParaRPr lang="en-US" sz="1400" dirty="0">
                        <a:effectLst/>
                      </a:endParaRPr>
                    </a:p>
                    <a:p>
                      <a:pPr marL="342900" marR="0" lvl="0" indent="-342900" algn="just">
                        <a:lnSpc>
                          <a:spcPct val="107000"/>
                        </a:lnSpc>
                        <a:spcBef>
                          <a:spcPts val="0"/>
                        </a:spcBef>
                        <a:spcAft>
                          <a:spcPts val="0"/>
                        </a:spcAft>
                        <a:buFont typeface="+mj-lt"/>
                        <a:buAutoNum type="arabicParenR"/>
                      </a:pPr>
                      <a:r>
                        <a:rPr lang="pl-PL" sz="1400" dirty="0">
                          <a:effectLst/>
                        </a:rPr>
                        <a:t>Authentication not confirm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3928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9961210"/>
              </p:ext>
            </p:extLst>
          </p:nvPr>
        </p:nvGraphicFramePr>
        <p:xfrm>
          <a:off x="762000" y="1417640"/>
          <a:ext cx="7924800" cy="4373561"/>
        </p:xfrm>
        <a:graphic>
          <a:graphicData uri="http://schemas.openxmlformats.org/drawingml/2006/table">
            <a:tbl>
              <a:tblPr firstRow="1" firstCol="1">
                <a:tableStyleId>{5C22544A-7EE6-4342-B048-85BDC9FD1C3A}</a:tableStyleId>
              </a:tblPr>
              <a:tblGrid>
                <a:gridCol w="1933720"/>
                <a:gridCol w="5991080"/>
              </a:tblGrid>
              <a:tr h="397231">
                <a:tc>
                  <a:txBody>
                    <a:bodyPr/>
                    <a:lstStyle/>
                    <a:p>
                      <a:pPr marL="0" marR="0" algn="just">
                        <a:lnSpc>
                          <a:spcPct val="107000"/>
                        </a:lnSpc>
                        <a:spcBef>
                          <a:spcPts val="0"/>
                        </a:spcBef>
                        <a:spcAft>
                          <a:spcPts val="1000"/>
                        </a:spcAft>
                      </a:pPr>
                      <a:r>
                        <a:rPr lang="pl-PL" sz="1200">
                          <a:effectLst/>
                        </a:rPr>
                        <a:t>Use Case 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1.1 Customer Registration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7231">
                <a:tc>
                  <a:txBody>
                    <a:bodyPr/>
                    <a:lstStyle/>
                    <a:p>
                      <a:pPr marL="0" marR="0" algn="just">
                        <a:lnSpc>
                          <a:spcPct val="107000"/>
                        </a:lnSpc>
                        <a:spcBef>
                          <a:spcPts val="0"/>
                        </a:spcBef>
                        <a:spcAft>
                          <a:spcPts val="1000"/>
                        </a:spcAft>
                      </a:pPr>
                      <a:r>
                        <a:rPr lang="pl-PL" sz="1200">
                          <a:effectLst/>
                        </a:rPr>
                        <a:t>Brief Description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Customer/user  registered to applicaiton / login to App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7231">
                <a:tc>
                  <a:txBody>
                    <a:bodyPr/>
                    <a:lstStyle/>
                    <a:p>
                      <a:pPr marL="0" marR="0" algn="just">
                        <a:lnSpc>
                          <a:spcPct val="107000"/>
                        </a:lnSpc>
                        <a:spcBef>
                          <a:spcPts val="0"/>
                        </a:spcBef>
                        <a:spcAft>
                          <a:spcPts val="1000"/>
                        </a:spcAft>
                      </a:pPr>
                      <a:r>
                        <a:rPr lang="pl-PL" sz="1200">
                          <a:effectLst/>
                        </a:rPr>
                        <a:t>Actors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Customer/ Moor Owner/ client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7231">
                <a:tc>
                  <a:txBody>
                    <a:bodyPr/>
                    <a:lstStyle/>
                    <a:p>
                      <a:pPr marL="0" marR="0" algn="just">
                        <a:lnSpc>
                          <a:spcPct val="107000"/>
                        </a:lnSpc>
                        <a:spcBef>
                          <a:spcPts val="0"/>
                        </a:spcBef>
                        <a:spcAft>
                          <a:spcPts val="1000"/>
                        </a:spcAft>
                      </a:pPr>
                      <a:r>
                        <a:rPr lang="pl-PL" sz="1200">
                          <a:effectLst/>
                        </a:rPr>
                        <a:t>Precondition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 User need user id and password to access the App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301424">
                <a:tc>
                  <a:txBody>
                    <a:bodyPr/>
                    <a:lstStyle/>
                    <a:p>
                      <a:pPr marL="0" marR="0" algn="just">
                        <a:lnSpc>
                          <a:spcPct val="107000"/>
                        </a:lnSpc>
                        <a:spcBef>
                          <a:spcPts val="0"/>
                        </a:spcBef>
                        <a:spcAft>
                          <a:spcPts val="1000"/>
                        </a:spcAft>
                      </a:pPr>
                      <a:r>
                        <a:rPr lang="pl-PL" sz="1200">
                          <a:effectLst/>
                        </a:rPr>
                        <a:t>Basic flow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1)Customer download the applicaton</a:t>
                      </a:r>
                      <a:endParaRPr lang="en-US" sz="1200">
                        <a:effectLst/>
                      </a:endParaRPr>
                    </a:p>
                    <a:p>
                      <a:pPr marL="0" marR="0" algn="just">
                        <a:lnSpc>
                          <a:spcPct val="107000"/>
                        </a:lnSpc>
                        <a:spcBef>
                          <a:spcPts val="0"/>
                        </a:spcBef>
                        <a:spcAft>
                          <a:spcPts val="1000"/>
                        </a:spcAft>
                      </a:pPr>
                      <a:r>
                        <a:rPr lang="pl-PL" sz="1200">
                          <a:effectLst/>
                        </a:rPr>
                        <a:t>2) Customer registered to application by providing user email / password</a:t>
                      </a:r>
                      <a:endParaRPr lang="en-US" sz="1200">
                        <a:effectLst/>
                      </a:endParaRPr>
                    </a:p>
                    <a:p>
                      <a:pPr marL="0" marR="0" algn="just">
                        <a:lnSpc>
                          <a:spcPct val="107000"/>
                        </a:lnSpc>
                        <a:spcBef>
                          <a:spcPts val="0"/>
                        </a:spcBef>
                        <a:spcAft>
                          <a:spcPts val="1000"/>
                        </a:spcAft>
                      </a:pPr>
                      <a:r>
                        <a:rPr lang="pl-PL" sz="1200">
                          <a:effectLst/>
                        </a:rPr>
                        <a:t>3) Cusotmer recieved confirm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85982">
                <a:tc>
                  <a:txBody>
                    <a:bodyPr/>
                    <a:lstStyle/>
                    <a:p>
                      <a:pPr marL="0" marR="0" algn="just">
                        <a:lnSpc>
                          <a:spcPct val="107000"/>
                        </a:lnSpc>
                        <a:spcBef>
                          <a:spcPts val="0"/>
                        </a:spcBef>
                        <a:spcAft>
                          <a:spcPts val="1000"/>
                        </a:spcAft>
                      </a:pPr>
                      <a:r>
                        <a:rPr lang="pl-PL" sz="1200">
                          <a:effectLst/>
                        </a:rPr>
                        <a:t>Alternative flow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1)Customer call to Support</a:t>
                      </a:r>
                      <a:endParaRPr lang="en-US" sz="1200">
                        <a:effectLst/>
                      </a:endParaRPr>
                    </a:p>
                    <a:p>
                      <a:pPr marL="0" marR="0" algn="just">
                        <a:lnSpc>
                          <a:spcPct val="107000"/>
                        </a:lnSpc>
                        <a:spcBef>
                          <a:spcPts val="0"/>
                        </a:spcBef>
                        <a:spcAft>
                          <a:spcPts val="1000"/>
                        </a:spcAft>
                      </a:pPr>
                      <a:r>
                        <a:rPr lang="pl-PL" sz="1200">
                          <a:effectLst/>
                        </a:rPr>
                        <a:t>2)provide information and registered.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7231">
                <a:tc>
                  <a:txBody>
                    <a:bodyPr/>
                    <a:lstStyle/>
                    <a:p>
                      <a:pPr marL="0" marR="0" algn="just">
                        <a:lnSpc>
                          <a:spcPct val="107000"/>
                        </a:lnSpc>
                        <a:spcBef>
                          <a:spcPts val="0"/>
                        </a:spcBef>
                        <a:spcAft>
                          <a:spcPts val="1000"/>
                        </a:spcAft>
                      </a:pPr>
                      <a:r>
                        <a:rPr lang="pl-PL" sz="1200">
                          <a:effectLst/>
                        </a:rPr>
                        <a:t>Exit conditions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dirty="0">
                          <a:effectLst/>
                        </a:rPr>
                        <a:t>Logout from application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7700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pPr marL="0" indent="0">
              <a:buNone/>
            </a:pPr>
            <a:r>
              <a:rPr lang="en-US" dirty="0" smtClean="0"/>
              <a:t>Muhammad Mohsin Qamar Khan</a:t>
            </a:r>
          </a:p>
          <a:p>
            <a:pPr marL="0" indent="0">
              <a:buNone/>
            </a:pPr>
            <a:r>
              <a:rPr lang="en-US" dirty="0" err="1" smtClean="0"/>
              <a:t>Sai</a:t>
            </a:r>
            <a:r>
              <a:rPr lang="en-US" dirty="0" smtClean="0"/>
              <a:t> Prakash </a:t>
            </a:r>
            <a:r>
              <a:rPr lang="en-US" dirty="0" err="1" smtClean="0"/>
              <a:t>Chakla</a:t>
            </a:r>
            <a:endParaRPr lang="en-US" dirty="0" smtClean="0"/>
          </a:p>
          <a:p>
            <a:pPr marL="0" indent="0">
              <a:buNone/>
            </a:pPr>
            <a:r>
              <a:rPr lang="en-US" dirty="0" smtClean="0"/>
              <a:t>Muhammad </a:t>
            </a:r>
            <a:r>
              <a:rPr lang="en-US" dirty="0" err="1" smtClean="0"/>
              <a:t>Shahzaib</a:t>
            </a:r>
            <a:endParaRPr lang="en-US" dirty="0" smtClean="0"/>
          </a:p>
          <a:p>
            <a:pPr marL="0" indent="0">
              <a:buNone/>
            </a:pPr>
            <a:r>
              <a:rPr lang="en-US" dirty="0" smtClean="0"/>
              <a:t>Syed Ali </a:t>
            </a:r>
            <a:r>
              <a:rPr lang="en-US" dirty="0" err="1" smtClean="0"/>
              <a:t>Hasan</a:t>
            </a:r>
            <a:endParaRPr lang="en-US" dirty="0" smtClean="0"/>
          </a:p>
          <a:p>
            <a:pPr marL="0" indent="0">
              <a:buNone/>
            </a:pPr>
            <a:r>
              <a:rPr lang="en-US" dirty="0" smtClean="0"/>
              <a:t>Hafiz Muhammad Sultan </a:t>
            </a:r>
            <a:r>
              <a:rPr lang="en-US" dirty="0" err="1" smtClean="0"/>
              <a:t>Afridi</a:t>
            </a:r>
            <a:endParaRPr lang="en-US" dirty="0" smtClean="0"/>
          </a:p>
          <a:p>
            <a:pPr marL="0" indent="0">
              <a:buNone/>
            </a:pPr>
            <a:r>
              <a:rPr lang="en-US" dirty="0" err="1" smtClean="0"/>
              <a:t>Muawaz</a:t>
            </a:r>
            <a:r>
              <a:rPr lang="en-US" dirty="0" smtClean="0"/>
              <a:t> </a:t>
            </a:r>
            <a:r>
              <a:rPr lang="en-US" dirty="0" err="1" smtClean="0"/>
              <a:t>Ayyaz</a:t>
            </a:r>
            <a:endParaRPr lang="en-US" dirty="0" smtClean="0"/>
          </a:p>
          <a:p>
            <a:endParaRPr lang="en-US" dirty="0"/>
          </a:p>
        </p:txBody>
      </p:sp>
    </p:spTree>
    <p:extLst>
      <p:ext uri="{BB962C8B-B14F-4D97-AF65-F5344CB8AC3E}">
        <p14:creationId xmlns:p14="http://schemas.microsoft.com/office/powerpoint/2010/main" val="4216748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Model</a:t>
            </a:r>
            <a:endParaRPr lang="en-US" dirty="0"/>
          </a:p>
        </p:txBody>
      </p:sp>
      <p:pic>
        <p:nvPicPr>
          <p:cNvPr id="4" name="Content Placeholder 3"/>
          <p:cNvPicPr>
            <a:picLocks noGrp="1"/>
          </p:cNvPicPr>
          <p:nvPr>
            <p:ph idx="1"/>
          </p:nvPr>
        </p:nvPicPr>
        <p:blipFill>
          <a:blip r:embed="rId2"/>
          <a:srcRect/>
          <a:stretch>
            <a:fillRect/>
          </a:stretch>
        </p:blipFill>
        <p:spPr bwMode="auto">
          <a:xfrm>
            <a:off x="1447800" y="1219200"/>
            <a:ext cx="6553200" cy="5257800"/>
          </a:xfrm>
          <a:prstGeom prst="rect">
            <a:avLst/>
          </a:prstGeom>
          <a:noFill/>
          <a:ln w="9525">
            <a:noFill/>
            <a:miter lim="800000"/>
            <a:headEnd/>
            <a:tailEnd/>
          </a:ln>
        </p:spPr>
      </p:pic>
    </p:spTree>
    <p:extLst>
      <p:ext uri="{BB962C8B-B14F-4D97-AF65-F5344CB8AC3E}">
        <p14:creationId xmlns:p14="http://schemas.microsoft.com/office/powerpoint/2010/main" val="375090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708031"/>
            <a:ext cx="8229600" cy="4310300"/>
          </a:xfrm>
          <a:prstGeom prst="rect">
            <a:avLst/>
          </a:prstGeom>
        </p:spPr>
      </p:pic>
    </p:spTree>
    <p:extLst>
      <p:ext uri="{BB962C8B-B14F-4D97-AF65-F5344CB8AC3E}">
        <p14:creationId xmlns:p14="http://schemas.microsoft.com/office/powerpoint/2010/main" val="19578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QUPER Model</a:t>
            </a:r>
            <a:endParaRPr lang="en-US" dirty="0"/>
          </a:p>
        </p:txBody>
      </p:sp>
      <p:sp>
        <p:nvSpPr>
          <p:cNvPr id="6" name="Rectangle 5"/>
          <p:cNvSpPr>
            <a:spLocks noChangeArrowheads="1"/>
          </p:cNvSpPr>
          <p:nvPr/>
        </p:nvSpPr>
        <p:spPr bwMode="auto">
          <a:xfrm>
            <a:off x="1033818" y="1295400"/>
            <a:ext cx="733726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Creation:</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Quality Aspect:</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Performance: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System response time for each page (5 Sec)</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Reference list/ competitors</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Canal &amp; River Trust: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Take 2 sec)</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Quality Break points</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Utility: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 Sec:   All page load time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Differentiation: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3Sec :  Filtration activate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Saturation: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2sec:   Mooring Place booked </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Barriers</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Steep cost: 5 sec: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payment system</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Steep Cost: 3 sec</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new architecture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Target</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Good:  3 Sec: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This target is possible to create an own payment system without using third party service.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Stretch:  3 Sec: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If new S/w Architecture is feasible.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Road Map:</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124" name="Picture 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621662"/>
            <a:ext cx="5934075" cy="1390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066800" y="558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8526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 Prioritization </a:t>
            </a:r>
            <a:endParaRPr lang="en-US" dirty="0"/>
          </a:p>
        </p:txBody>
      </p:sp>
      <p:sp>
        <p:nvSpPr>
          <p:cNvPr id="3" name="Content Placeholder 2"/>
          <p:cNvSpPr>
            <a:spLocks noGrp="1"/>
          </p:cNvSpPr>
          <p:nvPr>
            <p:ph idx="1"/>
          </p:nvPr>
        </p:nvSpPr>
        <p:spPr/>
        <p:txBody>
          <a:bodyPr/>
          <a:lstStyle/>
          <a:p>
            <a:r>
              <a:rPr lang="en-US" dirty="0" smtClean="0"/>
              <a:t>We used 2 techniques for requirement prioritization</a:t>
            </a:r>
          </a:p>
          <a:p>
            <a:pPr lvl="1">
              <a:buFont typeface="Wingdings" panose="05000000000000000000" pitchFamily="2" charset="2"/>
              <a:buChar char="Ø"/>
            </a:pPr>
            <a:r>
              <a:rPr lang="en-US" dirty="0" smtClean="0"/>
              <a:t>MoSCow technique</a:t>
            </a:r>
          </a:p>
          <a:p>
            <a:pPr lvl="1">
              <a:buFont typeface="Wingdings" panose="05000000000000000000" pitchFamily="2" charset="2"/>
              <a:buChar char="Ø"/>
            </a:pPr>
            <a:r>
              <a:rPr lang="en-US" dirty="0" smtClean="0"/>
              <a:t>Priority Group </a:t>
            </a:r>
          </a:p>
          <a:p>
            <a:r>
              <a:rPr lang="en-US" dirty="0" smtClean="0"/>
              <a:t>We have stakeholder which requirement are prioritized </a:t>
            </a:r>
          </a:p>
          <a:p>
            <a:pPr lvl="1">
              <a:buFont typeface="Wingdings" panose="05000000000000000000" pitchFamily="2" charset="2"/>
              <a:buChar char="Ø"/>
            </a:pPr>
            <a:r>
              <a:rPr lang="en-US" dirty="0" smtClean="0"/>
              <a:t>Mooring place owner</a:t>
            </a:r>
          </a:p>
          <a:p>
            <a:pPr lvl="1">
              <a:buFont typeface="Wingdings" panose="05000000000000000000" pitchFamily="2" charset="2"/>
              <a:buChar char="Ø"/>
            </a:pPr>
            <a:r>
              <a:rPr lang="en-US" dirty="0" smtClean="0"/>
              <a:t>Travelers/boat owner  </a:t>
            </a:r>
          </a:p>
          <a:p>
            <a:endParaRPr lang="en-US" dirty="0"/>
          </a:p>
        </p:txBody>
      </p:sp>
    </p:spTree>
    <p:extLst>
      <p:ext uri="{BB962C8B-B14F-4D97-AF65-F5344CB8AC3E}">
        <p14:creationId xmlns:p14="http://schemas.microsoft.com/office/powerpoint/2010/main" val="616823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MoSCow technique </a:t>
            </a:r>
          </a:p>
        </p:txBody>
      </p:sp>
      <p:sp>
        <p:nvSpPr>
          <p:cNvPr id="3" name="Content Placeholder 2"/>
          <p:cNvSpPr>
            <a:spLocks noGrp="1"/>
          </p:cNvSpPr>
          <p:nvPr>
            <p:ph idx="1"/>
          </p:nvPr>
        </p:nvSpPr>
        <p:spPr/>
        <p:txBody>
          <a:bodyPr>
            <a:normAutofit fontScale="62500" lnSpcReduction="20000"/>
          </a:bodyPr>
          <a:lstStyle/>
          <a:p>
            <a:r>
              <a:rPr lang="en-US" sz="4600" dirty="0" smtClean="0"/>
              <a:t>Must Have</a:t>
            </a:r>
            <a:endParaRPr lang="en-US" dirty="0" smtClean="0"/>
          </a:p>
          <a:p>
            <a:pPr lvl="1">
              <a:buFont typeface="Wingdings" panose="05000000000000000000" pitchFamily="2" charset="2"/>
              <a:buChar char="Ø"/>
            </a:pPr>
            <a:r>
              <a:rPr lang="en-US" sz="3400" dirty="0"/>
              <a:t>Mooring place owner must have functionality to:</a:t>
            </a:r>
          </a:p>
          <a:p>
            <a:pPr lvl="2">
              <a:buFont typeface="Wingdings" panose="05000000000000000000" pitchFamily="2" charset="2"/>
              <a:buChar char="§"/>
            </a:pPr>
            <a:r>
              <a:rPr lang="en-US" sz="2600" dirty="0"/>
              <a:t>View the requests of tenants for mooring place</a:t>
            </a:r>
          </a:p>
          <a:p>
            <a:pPr lvl="2">
              <a:buFont typeface="Wingdings" panose="05000000000000000000" pitchFamily="2" charset="2"/>
              <a:buChar char="§"/>
            </a:pPr>
            <a:r>
              <a:rPr lang="en-US" sz="2600" dirty="0"/>
              <a:t>Chat with the applied tenants for the mooring place</a:t>
            </a:r>
          </a:p>
          <a:p>
            <a:pPr lvl="2">
              <a:buFont typeface="Wingdings" panose="05000000000000000000" pitchFamily="2" charset="2"/>
              <a:buChar char="§"/>
            </a:pPr>
            <a:r>
              <a:rPr lang="en-US" sz="2600" dirty="0" smtClean="0"/>
              <a:t>View and give mooring place to applied tenant</a:t>
            </a:r>
            <a:endParaRPr lang="en-US" sz="2600" dirty="0"/>
          </a:p>
          <a:p>
            <a:pPr lvl="1">
              <a:buFont typeface="Wingdings" panose="05000000000000000000" pitchFamily="2" charset="2"/>
              <a:buChar char="Ø"/>
            </a:pPr>
            <a:r>
              <a:rPr lang="en-US" sz="3400" dirty="0"/>
              <a:t>Traveler, boat owner must have functionality to:</a:t>
            </a:r>
          </a:p>
          <a:p>
            <a:pPr lvl="2">
              <a:buFont typeface="Wingdings" panose="05000000000000000000" pitchFamily="2" charset="2"/>
              <a:buChar char="§"/>
            </a:pPr>
            <a:r>
              <a:rPr lang="en-US" dirty="0"/>
              <a:t>Search the mooring places using keywords in search words</a:t>
            </a:r>
          </a:p>
          <a:p>
            <a:pPr lvl="2">
              <a:buFont typeface="Wingdings" panose="05000000000000000000" pitchFamily="2" charset="2"/>
              <a:buChar char="§"/>
            </a:pPr>
            <a:r>
              <a:rPr lang="en-US" dirty="0"/>
              <a:t>Search the mooring places by getting the current location</a:t>
            </a:r>
          </a:p>
          <a:p>
            <a:pPr lvl="2">
              <a:buFont typeface="Wingdings" panose="05000000000000000000" pitchFamily="2" charset="2"/>
              <a:buChar char="§"/>
            </a:pPr>
            <a:r>
              <a:rPr lang="en-US" dirty="0"/>
              <a:t>Apply to rental mooring place</a:t>
            </a:r>
          </a:p>
          <a:p>
            <a:pPr lvl="2">
              <a:buFont typeface="Wingdings" panose="05000000000000000000" pitchFamily="2" charset="2"/>
              <a:buChar char="§"/>
            </a:pPr>
            <a:r>
              <a:rPr lang="en-US" dirty="0"/>
              <a:t>Able to register the into the </a:t>
            </a:r>
            <a:r>
              <a:rPr lang="en-US" dirty="0" smtClean="0"/>
              <a:t>system</a:t>
            </a:r>
            <a:endParaRPr lang="en-US" sz="1600" dirty="0" smtClean="0"/>
          </a:p>
          <a:p>
            <a:r>
              <a:rPr lang="en-US" sz="4500" dirty="0" smtClean="0"/>
              <a:t>Should Have</a:t>
            </a:r>
          </a:p>
          <a:p>
            <a:pPr lvl="1">
              <a:buFont typeface="Wingdings" panose="05000000000000000000" pitchFamily="2" charset="2"/>
              <a:buChar char="Ø"/>
            </a:pPr>
            <a:r>
              <a:rPr lang="en-US" sz="3200" dirty="0"/>
              <a:t>Mooring place owner must have the functionality to:</a:t>
            </a:r>
          </a:p>
          <a:p>
            <a:pPr lvl="2">
              <a:buFont typeface="Wingdings" panose="05000000000000000000" pitchFamily="2" charset="2"/>
              <a:buChar char="§"/>
            </a:pPr>
            <a:r>
              <a:rPr lang="en-US" dirty="0"/>
              <a:t>View the total revue generated by the application</a:t>
            </a:r>
          </a:p>
          <a:p>
            <a:pPr lvl="2">
              <a:buFont typeface="Wingdings" panose="05000000000000000000" pitchFamily="2" charset="2"/>
              <a:buChar char="§"/>
            </a:pPr>
            <a:r>
              <a:rPr lang="en-US" dirty="0"/>
              <a:t>View the profile of the applied tenant </a:t>
            </a:r>
          </a:p>
          <a:p>
            <a:pPr lvl="1">
              <a:buFont typeface="Wingdings" panose="05000000000000000000" pitchFamily="2" charset="2"/>
              <a:buChar char="Ø"/>
            </a:pPr>
            <a:r>
              <a:rPr lang="en-US" sz="3200" dirty="0"/>
              <a:t>Traveler, boat owner should have the functionality to:</a:t>
            </a:r>
          </a:p>
          <a:p>
            <a:pPr lvl="2">
              <a:buFont typeface="Wingdings" panose="05000000000000000000" pitchFamily="2" charset="2"/>
              <a:buChar char="§"/>
            </a:pPr>
            <a:r>
              <a:rPr lang="en-US" sz="2600" dirty="0"/>
              <a:t>View the previous rating of the place </a:t>
            </a:r>
          </a:p>
          <a:p>
            <a:pPr marL="457200" lvl="1" indent="0">
              <a:buNone/>
            </a:pPr>
            <a:endParaRPr lang="en-US" dirty="0" smtClean="0"/>
          </a:p>
        </p:txBody>
      </p:sp>
    </p:spTree>
    <p:extLst>
      <p:ext uri="{BB962C8B-B14F-4D97-AF65-F5344CB8AC3E}">
        <p14:creationId xmlns:p14="http://schemas.microsoft.com/office/powerpoint/2010/main" val="2839728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MoSCow Technique (Contd.)</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Could </a:t>
            </a:r>
            <a:r>
              <a:rPr lang="en-US" dirty="0" smtClean="0"/>
              <a:t>Have</a:t>
            </a:r>
          </a:p>
          <a:p>
            <a:pPr lvl="1">
              <a:buFont typeface="Wingdings" panose="05000000000000000000" pitchFamily="2" charset="2"/>
              <a:buChar char="Ø"/>
            </a:pPr>
            <a:r>
              <a:rPr lang="en-US" sz="2400" dirty="0"/>
              <a:t>Traveler, boat owner should have the functionality to:</a:t>
            </a:r>
          </a:p>
          <a:p>
            <a:pPr lvl="2">
              <a:buFont typeface="Wingdings" panose="05000000000000000000" pitchFamily="2" charset="2"/>
              <a:buChar char="§"/>
            </a:pPr>
            <a:r>
              <a:rPr lang="en-US" sz="1900" dirty="0"/>
              <a:t>View the previous rating of the mooring place</a:t>
            </a:r>
          </a:p>
          <a:p>
            <a:pPr lvl="2">
              <a:buFont typeface="Wingdings" panose="05000000000000000000" pitchFamily="2" charset="2"/>
              <a:buChar char="§"/>
            </a:pPr>
            <a:r>
              <a:rPr lang="en-US" sz="1900" dirty="0"/>
              <a:t>View restaurants and hotel near the mooring place </a:t>
            </a:r>
          </a:p>
          <a:p>
            <a:pPr lvl="1">
              <a:buFont typeface="Wingdings" panose="05000000000000000000" pitchFamily="2" charset="2"/>
              <a:buChar char="Ø"/>
            </a:pPr>
            <a:r>
              <a:rPr lang="en-US" sz="2400" dirty="0"/>
              <a:t>System Admin, ABC Company should have the functionality to:</a:t>
            </a:r>
          </a:p>
          <a:p>
            <a:pPr lvl="2">
              <a:buFont typeface="Wingdings" panose="05000000000000000000" pitchFamily="2" charset="2"/>
              <a:buChar char="§"/>
            </a:pPr>
            <a:r>
              <a:rPr lang="en-US" sz="1900" dirty="0"/>
              <a:t>View the total number of registered users in the system</a:t>
            </a:r>
          </a:p>
          <a:p>
            <a:pPr lvl="2">
              <a:buFont typeface="Wingdings" panose="05000000000000000000" pitchFamily="2" charset="2"/>
              <a:buChar char="§"/>
            </a:pPr>
            <a:r>
              <a:rPr lang="en-US" sz="1900" dirty="0"/>
              <a:t>View the user by categories (tenant, mooring place owner)</a:t>
            </a:r>
          </a:p>
          <a:p>
            <a:pPr lvl="2">
              <a:buFont typeface="Wingdings" panose="05000000000000000000" pitchFamily="2" charset="2"/>
              <a:buChar char="§"/>
            </a:pPr>
            <a:r>
              <a:rPr lang="en-US" sz="1900" dirty="0"/>
              <a:t>Login into the system</a:t>
            </a:r>
          </a:p>
          <a:p>
            <a:pPr lvl="2">
              <a:buFont typeface="Wingdings" panose="05000000000000000000" pitchFamily="2" charset="2"/>
              <a:buChar char="§"/>
            </a:pPr>
            <a:r>
              <a:rPr lang="en-US" sz="1900" dirty="0"/>
              <a:t>Modify ads through admin dashboard in the </a:t>
            </a:r>
            <a:r>
              <a:rPr lang="en-US" sz="1900" dirty="0" smtClean="0"/>
              <a:t>system</a:t>
            </a:r>
            <a:endParaRPr lang="en-US" sz="3300" dirty="0"/>
          </a:p>
          <a:p>
            <a:r>
              <a:rPr lang="en-US" dirty="0"/>
              <a:t>Would </a:t>
            </a:r>
            <a:r>
              <a:rPr lang="en-US" dirty="0" smtClean="0"/>
              <a:t>have</a:t>
            </a:r>
          </a:p>
          <a:p>
            <a:pPr lvl="1">
              <a:buFont typeface="Wingdings" panose="05000000000000000000" pitchFamily="2" charset="2"/>
              <a:buChar char="Ø"/>
            </a:pPr>
            <a:r>
              <a:rPr lang="en-US" sz="2200" dirty="0"/>
              <a:t>System Admin, ABC Company should have the functionality:</a:t>
            </a:r>
          </a:p>
          <a:p>
            <a:pPr lvl="2">
              <a:buFont typeface="Wingdings" panose="05000000000000000000" pitchFamily="2" charset="2"/>
              <a:buChar char="§"/>
            </a:pPr>
            <a:r>
              <a:rPr lang="en-US" sz="1900" dirty="0"/>
              <a:t>Categorized users in by mooring owners and mooring place tenants</a:t>
            </a:r>
            <a:endParaRPr lang="en-US" sz="1500" dirty="0"/>
          </a:p>
          <a:p>
            <a:pPr lvl="1">
              <a:buFont typeface="Wingdings" panose="05000000000000000000" pitchFamily="2" charset="2"/>
              <a:buChar char="Ø"/>
            </a:pPr>
            <a:r>
              <a:rPr lang="en-US" sz="2200" dirty="0"/>
              <a:t>Traveler, boat owner should have the functionality to:</a:t>
            </a:r>
          </a:p>
          <a:p>
            <a:pPr lvl="2">
              <a:buFont typeface="Wingdings" panose="05000000000000000000" pitchFamily="2" charset="2"/>
              <a:buChar char="§"/>
            </a:pPr>
            <a:r>
              <a:rPr lang="en-US" sz="1900" dirty="0"/>
              <a:t>Rate the mooring place and services after the rental agreement is finished</a:t>
            </a:r>
          </a:p>
          <a:p>
            <a:pPr lvl="2">
              <a:buFont typeface="Wingdings" panose="05000000000000000000" pitchFamily="2" charset="2"/>
              <a:buChar char="§"/>
            </a:pPr>
            <a:r>
              <a:rPr lang="en-US" sz="1900" dirty="0"/>
              <a:t>Also interact the application through an mobile application</a:t>
            </a:r>
          </a:p>
          <a:p>
            <a:pPr lvl="2">
              <a:buFont typeface="Wingdings" panose="05000000000000000000" pitchFamily="2" charset="2"/>
              <a:buChar char="§"/>
            </a:pPr>
            <a:r>
              <a:rPr lang="en-US" sz="1900" dirty="0"/>
              <a:t>Set alerts of nearby newly opened restaurants</a:t>
            </a:r>
          </a:p>
          <a:p>
            <a:pPr lvl="2">
              <a:buFont typeface="Wingdings" panose="05000000000000000000" pitchFamily="2" charset="2"/>
              <a:buChar char="§"/>
            </a:pPr>
            <a:r>
              <a:rPr lang="en-US" sz="1900" dirty="0"/>
              <a:t>Set alerts of discount in nearby restaurants</a:t>
            </a:r>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310030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Group</a:t>
            </a:r>
            <a:endParaRPr lang="en-US" dirty="0"/>
          </a:p>
        </p:txBody>
      </p:sp>
      <p:sp>
        <p:nvSpPr>
          <p:cNvPr id="3" name="Content Placeholder 2"/>
          <p:cNvSpPr>
            <a:spLocks noGrp="1"/>
          </p:cNvSpPr>
          <p:nvPr>
            <p:ph idx="1"/>
          </p:nvPr>
        </p:nvSpPr>
        <p:spPr/>
        <p:txBody>
          <a:bodyPr/>
          <a:lstStyle/>
          <a:p>
            <a:r>
              <a:rPr lang="en-US" dirty="0" smtClean="0"/>
              <a:t>Divide the requirements into High, Medium and Low</a:t>
            </a:r>
          </a:p>
          <a:p>
            <a:r>
              <a:rPr lang="en-US" dirty="0" smtClean="0"/>
              <a:t>Important stakeholders requirements are added in High category</a:t>
            </a:r>
            <a:endParaRPr lang="en-US" dirty="0"/>
          </a:p>
        </p:txBody>
      </p:sp>
    </p:spTree>
    <p:extLst>
      <p:ext uri="{BB962C8B-B14F-4D97-AF65-F5344CB8AC3E}">
        <p14:creationId xmlns:p14="http://schemas.microsoft.com/office/powerpoint/2010/main" val="140157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Group </a:t>
            </a:r>
            <a:endParaRPr lang="en-US" dirty="0"/>
          </a:p>
        </p:txBody>
      </p:sp>
      <p:sp>
        <p:nvSpPr>
          <p:cNvPr id="3" name="Content Placeholder 2"/>
          <p:cNvSpPr>
            <a:spLocks noGrp="1"/>
          </p:cNvSpPr>
          <p:nvPr>
            <p:ph idx="1"/>
          </p:nvPr>
        </p:nvSpPr>
        <p:spPr/>
        <p:txBody>
          <a:bodyPr/>
          <a:lstStyle/>
          <a:p>
            <a:r>
              <a:rPr lang="en-US" dirty="0" smtClean="0"/>
              <a:t>High, Medium, 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6443742"/>
              </p:ext>
            </p:extLst>
          </p:nvPr>
        </p:nvGraphicFramePr>
        <p:xfrm>
          <a:off x="457200" y="0"/>
          <a:ext cx="8077200" cy="6913229"/>
        </p:xfrm>
        <a:graphic>
          <a:graphicData uri="http://schemas.openxmlformats.org/drawingml/2006/table">
            <a:tbl>
              <a:tblPr firstRow="1" firstCol="1" bandRow="1">
                <a:tableStyleId>{5C22544A-7EE6-4342-B048-85BDC9FD1C3A}</a:tableStyleId>
              </a:tblPr>
              <a:tblGrid>
                <a:gridCol w="1706147"/>
                <a:gridCol w="6371053"/>
              </a:tblGrid>
              <a:tr h="222106">
                <a:tc>
                  <a:txBody>
                    <a:bodyPr/>
                    <a:lstStyle/>
                    <a:p>
                      <a:pPr marL="0" marR="0">
                        <a:lnSpc>
                          <a:spcPct val="115000"/>
                        </a:lnSpc>
                        <a:spcBef>
                          <a:spcPts val="0"/>
                        </a:spcBef>
                        <a:spcAft>
                          <a:spcPts val="1000"/>
                        </a:spcAft>
                      </a:pPr>
                      <a:r>
                        <a:rPr lang="en-US" sz="1200" dirty="0">
                          <a:effectLst/>
                        </a:rPr>
                        <a:t>Priority Level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c>
                  <a:txBody>
                    <a:bodyPr/>
                    <a:lstStyle/>
                    <a:p>
                      <a:pPr marL="0" marR="0">
                        <a:lnSpc>
                          <a:spcPct val="115000"/>
                        </a:lnSpc>
                        <a:spcBef>
                          <a:spcPts val="0"/>
                        </a:spcBef>
                        <a:spcAft>
                          <a:spcPts val="1000"/>
                        </a:spcAft>
                      </a:pPr>
                      <a:r>
                        <a:rPr lang="en-US" sz="1200">
                          <a:effectLst/>
                        </a:rPr>
                        <a:t>Requirement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r>
              <a:tr h="1117069">
                <a:tc>
                  <a:txBody>
                    <a:bodyPr/>
                    <a:lstStyle/>
                    <a:p>
                      <a:pPr marL="0" marR="0">
                        <a:lnSpc>
                          <a:spcPct val="115000"/>
                        </a:lnSpc>
                        <a:spcBef>
                          <a:spcPts val="0"/>
                        </a:spcBef>
                        <a:spcAft>
                          <a:spcPts val="1000"/>
                        </a:spcAft>
                      </a:pPr>
                      <a:r>
                        <a:rPr lang="en-US" sz="1200">
                          <a:effectLst/>
                        </a:rPr>
                        <a:t>High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c>
                  <a:txBody>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functionality to View the requests of tenants for mooring place</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functionality to Chat with the applied tenants for the mooring place</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functionality to Promote the mooring place by payment to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Travelers/boat owners must have the functionality to Apply to rental mooring place</a:t>
                      </a:r>
                    </a:p>
                    <a:p>
                      <a:pPr marL="342900" marR="0" lvl="0" indent="-342900">
                        <a:lnSpc>
                          <a:spcPct val="115000"/>
                        </a:lnSpc>
                        <a:spcBef>
                          <a:spcPts val="0"/>
                        </a:spcBef>
                        <a:spcAft>
                          <a:spcPts val="1000"/>
                        </a:spcAft>
                        <a:buFont typeface="Symbol" panose="05050102010706020507" pitchFamily="18" charset="2"/>
                        <a:buChar char=""/>
                      </a:pPr>
                      <a:r>
                        <a:rPr lang="en-US" sz="1200" dirty="0">
                          <a:effectLst/>
                        </a:rPr>
                        <a:t>Travelers/boat owners must have the functionality to Able to register the into the system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r>
              <a:tr h="1099225">
                <a:tc>
                  <a:txBody>
                    <a:bodyPr/>
                    <a:lstStyle/>
                    <a:p>
                      <a:pPr marL="0" marR="0">
                        <a:lnSpc>
                          <a:spcPct val="115000"/>
                        </a:lnSpc>
                        <a:spcBef>
                          <a:spcPts val="0"/>
                        </a:spcBef>
                        <a:spcAft>
                          <a:spcPts val="1000"/>
                        </a:spcAft>
                      </a:pPr>
                      <a:r>
                        <a:rPr lang="en-US" sz="1200">
                          <a:effectLst/>
                        </a:rPr>
                        <a:t>Medium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c>
                  <a:txBody>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the functionality to View the total revue generated by the application</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the functionality to View the profile of the applied tenant </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Travelers/boat owners must have the functionality to Search the mooring places using keywords in search words</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Travelers/boat owners must have the functionality to Search the mooring places by getting the current location</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must be able to View the previous rating of the place </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System Admin, ABC Company should have the functionality to View the total number of registered users in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System Admin, ABC Company should have the functionality to View the user by categories (tenant, mooring place owner)</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System Admin, ABC Company should have the functionality to Login into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System Admin, ABC Company should have the functionality to Modify ads through admin dashboard in the </a:t>
                      </a:r>
                      <a:r>
                        <a:rPr lang="en-US" sz="1200" dirty="0" smtClean="0">
                          <a:effectLst/>
                        </a:rPr>
                        <a:t>system</a:t>
                      </a:r>
                      <a:endParaRPr lang="en-US" sz="1200" dirty="0">
                        <a:effectLst/>
                      </a:endParaRPr>
                    </a:p>
                  </a:txBody>
                  <a:tcPr marL="35997" marR="35997" marT="0" marB="0"/>
                </a:tc>
              </a:tr>
              <a:tr h="1865798">
                <a:tc>
                  <a:txBody>
                    <a:bodyPr/>
                    <a:lstStyle/>
                    <a:p>
                      <a:pPr marL="0" marR="0">
                        <a:lnSpc>
                          <a:spcPct val="115000"/>
                        </a:lnSpc>
                        <a:spcBef>
                          <a:spcPts val="0"/>
                        </a:spcBef>
                        <a:spcAft>
                          <a:spcPts val="1000"/>
                        </a:spcAft>
                      </a:pPr>
                      <a:r>
                        <a:rPr lang="en-US" sz="1200">
                          <a:effectLst/>
                        </a:rPr>
                        <a:t>Low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c>
                  <a:txBody>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rPr>
                        <a:t>View the user by categories (tenant, mooring place owner)</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Login into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Modify ads through admin dashboard in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boat owner should have the functionality to Rate the mooring place and services after the rental agreement is finished</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boat owner should have the functionality to Also interact the application through an mobile application</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boat owner  should have the ability to Set alerts of nearby newly opened restaurants</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boat owner  should have the ability to Set alerts of discount in nearby restaurants</a:t>
                      </a:r>
                    </a:p>
                    <a:p>
                      <a:pPr marL="457200" marR="0">
                        <a:lnSpc>
                          <a:spcPct val="115000"/>
                        </a:lnSpc>
                        <a:spcBef>
                          <a:spcPts val="0"/>
                        </a:spcBef>
                        <a:spcAft>
                          <a:spcPts val="100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r>
            </a:tbl>
          </a:graphicData>
        </a:graphic>
      </p:graphicFrame>
    </p:spTree>
    <p:extLst>
      <p:ext uri="{BB962C8B-B14F-4D97-AF65-F5344CB8AC3E}">
        <p14:creationId xmlns:p14="http://schemas.microsoft.com/office/powerpoint/2010/main" val="2557377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Content Placeholder 2"/>
          <p:cNvSpPr>
            <a:spLocks noGrp="1"/>
          </p:cNvSpPr>
          <p:nvPr>
            <p:ph idx="1"/>
          </p:nvPr>
        </p:nvSpPr>
        <p:spPr/>
        <p:txBody>
          <a:bodyPr/>
          <a:lstStyle/>
          <a:p>
            <a:r>
              <a:rPr lang="en-US" dirty="0"/>
              <a:t>D</a:t>
            </a:r>
            <a:r>
              <a:rPr lang="en-US" dirty="0" smtClean="0"/>
              <a:t>ivided our product into 4 sprints</a:t>
            </a:r>
          </a:p>
          <a:p>
            <a:pPr lvl="1">
              <a:buFont typeface="Wingdings" panose="05000000000000000000" pitchFamily="2" charset="2"/>
              <a:buChar char="Ø"/>
            </a:pPr>
            <a:r>
              <a:rPr lang="en-US" sz="2400" dirty="0" smtClean="0"/>
              <a:t>Deliver requirements of important stakeholders in the early sprints</a:t>
            </a:r>
          </a:p>
          <a:p>
            <a:pPr marL="514350" indent="-457200"/>
            <a:r>
              <a:rPr lang="en-US" dirty="0" smtClean="0"/>
              <a:t>SIT Planning</a:t>
            </a:r>
          </a:p>
          <a:p>
            <a:pPr lvl="1">
              <a:buFont typeface="Wingdings" panose="05000000000000000000" pitchFamily="2" charset="2"/>
              <a:buChar char="Ø"/>
            </a:pPr>
            <a:r>
              <a:rPr lang="en-US" sz="2400" dirty="0" smtClean="0"/>
              <a:t>Integration of the connecting with Bank API, outer systems</a:t>
            </a:r>
          </a:p>
          <a:p>
            <a:pPr marL="514350" indent="-457200"/>
            <a:r>
              <a:rPr lang="en-US" dirty="0" smtClean="0"/>
              <a:t>UAT testing</a:t>
            </a:r>
          </a:p>
          <a:p>
            <a:pPr lvl="1">
              <a:buFont typeface="Wingdings" panose="05000000000000000000" pitchFamily="2" charset="2"/>
              <a:buChar char="Ø"/>
            </a:pPr>
            <a:r>
              <a:rPr lang="en-US" sz="2400" dirty="0" smtClean="0"/>
              <a:t>First release plan (TDD approach)</a:t>
            </a:r>
          </a:p>
          <a:p>
            <a:pPr lvl="1">
              <a:buFont typeface="Wingdings" panose="05000000000000000000" pitchFamily="2" charset="2"/>
              <a:buChar char="Ø"/>
            </a:pPr>
            <a:r>
              <a:rPr lang="en-US" sz="2400" dirty="0" smtClean="0"/>
              <a:t>After getting feedback, we move into production</a:t>
            </a:r>
          </a:p>
          <a:p>
            <a:pPr marL="514350" indent="-457200"/>
            <a:endParaRPr lang="en-US" dirty="0" smtClean="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38765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a:xfrm>
            <a:off x="457200" y="1295400"/>
            <a:ext cx="8229600" cy="5410200"/>
          </a:xfrm>
        </p:spPr>
        <p:txBody>
          <a:bodyPr>
            <a:normAutofit lnSpcReduction="10000"/>
          </a:bodyPr>
          <a:lstStyle/>
          <a:p>
            <a:r>
              <a:rPr lang="en-US" sz="2800" dirty="0" smtClean="0"/>
              <a:t>Plan how to gather requirements from the stakeholders</a:t>
            </a:r>
          </a:p>
          <a:p>
            <a:r>
              <a:rPr lang="en-US" sz="2800" dirty="0" smtClean="0"/>
              <a:t>Learned about the requirement engineering standards </a:t>
            </a:r>
          </a:p>
          <a:p>
            <a:r>
              <a:rPr lang="en-US" sz="2800" dirty="0" smtClean="0"/>
              <a:t>Learned how to interact with customers and elicit and get feedback from them</a:t>
            </a:r>
          </a:p>
          <a:p>
            <a:r>
              <a:rPr lang="en-US" sz="2800" dirty="0" smtClean="0"/>
              <a:t>we grow our technical knowledge to design a product</a:t>
            </a:r>
          </a:p>
          <a:p>
            <a:r>
              <a:rPr lang="en-US" sz="2800" dirty="0" smtClean="0"/>
              <a:t>How to prioritize the requirements basis on which parameters</a:t>
            </a:r>
          </a:p>
          <a:p>
            <a:r>
              <a:rPr lang="en-US" sz="2800" dirty="0" smtClean="0"/>
              <a:t>How to handle customer expectations and product management</a:t>
            </a:r>
          </a:p>
          <a:p>
            <a:endParaRPr lang="en-US" sz="2800" dirty="0" smtClean="0"/>
          </a:p>
          <a:p>
            <a:endParaRPr lang="en-US" dirty="0"/>
          </a:p>
        </p:txBody>
      </p:sp>
    </p:spTree>
    <p:extLst>
      <p:ext uri="{BB962C8B-B14F-4D97-AF65-F5344CB8AC3E}">
        <p14:creationId xmlns:p14="http://schemas.microsoft.com/office/powerpoint/2010/main" val="284461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Agenda</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Introduction</a:t>
            </a:r>
          </a:p>
          <a:p>
            <a:r>
              <a:rPr lang="en-US" dirty="0" smtClean="0"/>
              <a:t>Proposal</a:t>
            </a:r>
          </a:p>
          <a:p>
            <a:r>
              <a:rPr lang="en-US" dirty="0" smtClean="0"/>
              <a:t>Product requirement </a:t>
            </a:r>
          </a:p>
          <a:p>
            <a:r>
              <a:rPr lang="en-US" dirty="0" smtClean="0"/>
              <a:t>Elicitation and technique</a:t>
            </a:r>
          </a:p>
          <a:p>
            <a:r>
              <a:rPr lang="en-US" dirty="0" smtClean="0"/>
              <a:t>Requirement Specification technique</a:t>
            </a:r>
          </a:p>
          <a:p>
            <a:r>
              <a:rPr lang="en-US" dirty="0" smtClean="0"/>
              <a:t>Requirement Prioritization </a:t>
            </a:r>
          </a:p>
          <a:p>
            <a:r>
              <a:rPr lang="en-US" dirty="0" smtClean="0"/>
              <a:t>Release Planning</a:t>
            </a:r>
          </a:p>
          <a:p>
            <a:r>
              <a:rPr lang="en-US" dirty="0" smtClean="0"/>
              <a:t>Learning objective with RE course</a:t>
            </a:r>
          </a:p>
          <a:p>
            <a:r>
              <a:rPr lang="en-US" dirty="0" smtClean="0"/>
              <a:t>Q &amp; 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Feedback</a:t>
            </a:r>
            <a:endParaRPr lang="en-US" dirty="0"/>
          </a:p>
        </p:txBody>
      </p:sp>
      <p:pic>
        <p:nvPicPr>
          <p:cNvPr id="2050" name="Picture 2" descr="200 Best Questions To Ask To Get To Know Some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86" y="1905000"/>
            <a:ext cx="7303028"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5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smtClean="0"/>
              <a:t>The proposed Boat Dock App management system will provide customer and moor owner to publish advertisement and moor dock place for customer.</a:t>
            </a:r>
          </a:p>
          <a:p>
            <a:endParaRPr lang="en-US" dirty="0" smtClean="0"/>
          </a:p>
          <a:p>
            <a:r>
              <a:rPr lang="en-US" dirty="0" smtClean="0"/>
              <a:t>The user need to publish Add, search advertisement, browsing the moor catalogue and ability to complete mooring hiring online with payment system.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l"/>
            <a:r>
              <a:rPr lang="en-US" dirty="0" smtClean="0"/>
              <a:t>Scope:</a:t>
            </a:r>
            <a:endParaRPr lang="en-US" dirty="0"/>
          </a:p>
        </p:txBody>
      </p:sp>
      <p:sp>
        <p:nvSpPr>
          <p:cNvPr id="3" name="Content Placeholder 2"/>
          <p:cNvSpPr>
            <a:spLocks noGrp="1"/>
          </p:cNvSpPr>
          <p:nvPr>
            <p:ph idx="1"/>
          </p:nvPr>
        </p:nvSpPr>
        <p:spPr/>
        <p:txBody>
          <a:bodyPr/>
          <a:lstStyle/>
          <a:p>
            <a:r>
              <a:rPr lang="en-US" dirty="0" smtClean="0"/>
              <a:t>The Scope of this system is an interactive web based system that support the marketing of location based Boat mooring and hospitality industry of Sweden and Nordic region. </a:t>
            </a:r>
          </a:p>
          <a:p>
            <a:r>
              <a:rPr lang="en-US" dirty="0" smtClean="0"/>
              <a:t>The system support directly redirect customer to mooring dock and its existing sales agent network.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Main functionality of Boat Mooring App:</a:t>
            </a:r>
          </a:p>
        </p:txBody>
      </p:sp>
      <p:sp>
        <p:nvSpPr>
          <p:cNvPr id="3" name="Content Placeholder 2"/>
          <p:cNvSpPr>
            <a:spLocks noGrp="1"/>
          </p:cNvSpPr>
          <p:nvPr>
            <p:ph idx="1"/>
          </p:nvPr>
        </p:nvSpPr>
        <p:spPr/>
        <p:txBody>
          <a:bodyPr>
            <a:normAutofit fontScale="55000" lnSpcReduction="20000"/>
          </a:bodyPr>
          <a:lstStyle/>
          <a:p>
            <a:r>
              <a:rPr lang="en-US" dirty="0" smtClean="0"/>
              <a:t>Possibilities to registration boat with length, width, height.</a:t>
            </a:r>
          </a:p>
          <a:p>
            <a:endParaRPr lang="en-US" dirty="0" smtClean="0"/>
          </a:p>
          <a:p>
            <a:r>
              <a:rPr lang="en-US" dirty="0" smtClean="0"/>
              <a:t>Search for the area for moor and must be specified price, distance time date and length, width and depth if not registered.</a:t>
            </a:r>
          </a:p>
          <a:p>
            <a:endParaRPr lang="en-US" dirty="0" smtClean="0"/>
          </a:p>
          <a:p>
            <a:r>
              <a:rPr lang="en-US" dirty="0" smtClean="0"/>
              <a:t>Show available alternatives that are compatible with boat.</a:t>
            </a:r>
          </a:p>
          <a:p>
            <a:endParaRPr lang="en-US" dirty="0" smtClean="0"/>
          </a:p>
          <a:p>
            <a:r>
              <a:rPr lang="en-US" dirty="0" smtClean="0"/>
              <a:t>Information about the mooring price ,distance, revenue.</a:t>
            </a:r>
          </a:p>
          <a:p>
            <a:endParaRPr lang="en-US" dirty="0" smtClean="0"/>
          </a:p>
          <a:p>
            <a:r>
              <a:rPr lang="en-US" dirty="0" smtClean="0"/>
              <a:t>Costumer option to review the experience with rating.</a:t>
            </a:r>
          </a:p>
          <a:p>
            <a:endParaRPr lang="en-US" dirty="0" smtClean="0"/>
          </a:p>
          <a:p>
            <a:r>
              <a:rPr lang="en-US" dirty="0" smtClean="0"/>
              <a:t>In App Payment via various gateways.</a:t>
            </a:r>
          </a:p>
          <a:p>
            <a:endParaRPr lang="en-US" dirty="0" smtClean="0"/>
          </a:p>
          <a:p>
            <a:r>
              <a:rPr lang="en-US" dirty="0" smtClean="0"/>
              <a:t>System should be secure with login with OTP authentication.</a:t>
            </a:r>
          </a:p>
          <a:p>
            <a:endParaRPr lang="en-US" dirty="0" smtClean="0"/>
          </a:p>
          <a:p>
            <a:r>
              <a:rPr lang="en-US" dirty="0" smtClean="0"/>
              <a:t>Chat Option between Mooring Owner and customer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Autofit/>
          </a:bodyPr>
          <a:lstStyle/>
          <a:p>
            <a:pPr algn="l"/>
            <a:r>
              <a:rPr lang="en-US" sz="2800" dirty="0" smtClean="0"/>
              <a:t>Overview: Specification for the BoatDockApp. </a:t>
            </a:r>
            <a:endParaRPr lang="en-US" sz="2800" dirty="0"/>
          </a:p>
        </p:txBody>
      </p:sp>
      <p:sp>
        <p:nvSpPr>
          <p:cNvPr id="3" name="Content Placeholder 2"/>
          <p:cNvSpPr>
            <a:spLocks noGrp="1"/>
          </p:cNvSpPr>
          <p:nvPr>
            <p:ph idx="1"/>
          </p:nvPr>
        </p:nvSpPr>
        <p:spPr/>
        <p:txBody>
          <a:bodyPr>
            <a:normAutofit fontScale="85000" lnSpcReduction="10000"/>
          </a:bodyPr>
          <a:lstStyle/>
          <a:p>
            <a:r>
              <a:rPr lang="en-US" b="1" dirty="0" smtClean="0"/>
              <a:t>Stakeholder Identification and analysis: </a:t>
            </a:r>
            <a:r>
              <a:rPr lang="en-US" dirty="0" smtClean="0"/>
              <a:t>we lists the client for development the system. List of all stockholders and the group of interest of importance.</a:t>
            </a:r>
          </a:p>
          <a:p>
            <a:endParaRPr lang="en-US" dirty="0" smtClean="0"/>
          </a:p>
          <a:p>
            <a:r>
              <a:rPr lang="en-US" b="1" dirty="0" smtClean="0"/>
              <a:t>Requirements Elicitation Techniques: </a:t>
            </a:r>
            <a:r>
              <a:rPr lang="en-US" dirty="0" smtClean="0"/>
              <a:t>we lists the requirement elicitation techniques that you used and brief summary of particular technique.</a:t>
            </a:r>
          </a:p>
          <a:p>
            <a:endParaRPr lang="en-US" dirty="0" smtClean="0"/>
          </a:p>
          <a:p>
            <a:r>
              <a:rPr lang="en-US" b="1" dirty="0" smtClean="0"/>
              <a:t>System Requirement: </a:t>
            </a:r>
            <a:r>
              <a:rPr lang="en-US" dirty="0" smtClean="0"/>
              <a:t>here requirement at different levels domain and product design with data functional and quality in each level.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Goal of product</a:t>
            </a:r>
            <a:endParaRPr lang="en-US" dirty="0"/>
          </a:p>
        </p:txBody>
      </p:sp>
      <p:sp>
        <p:nvSpPr>
          <p:cNvPr id="3" name="Content Placeholder 2"/>
          <p:cNvSpPr>
            <a:spLocks noGrp="1"/>
          </p:cNvSpPr>
          <p:nvPr>
            <p:ph idx="1"/>
          </p:nvPr>
        </p:nvSpPr>
        <p:spPr>
          <a:xfrm>
            <a:off x="457200" y="1600200"/>
            <a:ext cx="8229600" cy="5105399"/>
          </a:xfrm>
        </p:spPr>
        <p:txBody>
          <a:bodyPr>
            <a:noAutofit/>
          </a:bodyPr>
          <a:lstStyle/>
          <a:p>
            <a:r>
              <a:rPr lang="en-US" sz="1400" dirty="0" smtClean="0"/>
              <a:t>The system shall allow for online rent a mooring place either by customer or sales agent moor owner. This will eliminate the current delay between their decision to customer and the location owner this will reduce the time.</a:t>
            </a:r>
          </a:p>
          <a:p>
            <a:endParaRPr lang="en-US" sz="1400" dirty="0"/>
          </a:p>
          <a:p>
            <a:r>
              <a:rPr lang="en-US" sz="1400" dirty="0" smtClean="0"/>
              <a:t>Mooring place detail and description update within 30 seconds of the database being </a:t>
            </a:r>
          </a:p>
          <a:p>
            <a:pPr>
              <a:buNone/>
            </a:pPr>
            <a:r>
              <a:rPr lang="en-US" sz="1400" dirty="0" smtClean="0"/>
              <a:t>	updated by the product owner. This will reduce the number incorrect location with Google Map API and this will also eliminates the redundant update of customer information. </a:t>
            </a:r>
          </a:p>
          <a:p>
            <a:endParaRPr lang="en-US" sz="1400" dirty="0" smtClean="0"/>
          </a:p>
          <a:p>
            <a:r>
              <a:rPr lang="en-US" sz="1400" dirty="0" smtClean="0"/>
              <a:t>The system shall display all information of location, mooring place and price and other facilities associated with company. This feature will improve service by reducing the mean number of web pages a user must navigate per session to 10000 / user.</a:t>
            </a:r>
          </a:p>
          <a:p>
            <a:endParaRPr lang="en-US" sz="1400" dirty="0" smtClean="0"/>
          </a:p>
          <a:p>
            <a:r>
              <a:rPr lang="en-US" sz="1400" dirty="0" smtClean="0"/>
              <a:t>The system allows ABC Company to view all owner of moor location. An customer / moor owner should able to contact to ABC company in one call/email to save time for correct any information.</a:t>
            </a:r>
          </a:p>
          <a:p>
            <a:endParaRPr lang="en-US" sz="1400" dirty="0" smtClean="0"/>
          </a:p>
          <a:p>
            <a:r>
              <a:rPr lang="en-US" sz="1400" dirty="0" smtClean="0"/>
              <a:t>The system should provide accounting with actual amount of transaction. This will improve the customer service reducing billing complain by 100% in correcting inaccurate account. Reports facilities provide for future uses.</a:t>
            </a:r>
          </a:p>
          <a:p>
            <a:endParaRPr lang="en-US" sz="1400" dirty="0" smtClean="0"/>
          </a:p>
          <a:p>
            <a:r>
              <a:rPr lang="en-US" sz="1400" dirty="0" smtClean="0"/>
              <a:t>The system provides accurate location and places and agreement details so this will allow the order to be processed in intently and details updated within 10 seconds</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Stakeholder Identification and analysis:</a:t>
            </a:r>
            <a:endParaRPr lang="en-US" sz="32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19150" y="2648744"/>
            <a:ext cx="7505700" cy="24288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1592</Words>
  <Application>Microsoft Office PowerPoint</Application>
  <PresentationFormat>On-screen Show (4:3)</PresentationFormat>
  <Paragraphs>248</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Symbol</vt:lpstr>
      <vt:lpstr>Times New Roman</vt:lpstr>
      <vt:lpstr>Wingdings</vt:lpstr>
      <vt:lpstr>Office Theme</vt:lpstr>
      <vt:lpstr>Software Requirement Engineering and product management </vt:lpstr>
      <vt:lpstr>Group Members</vt:lpstr>
      <vt:lpstr>Agenda</vt:lpstr>
      <vt:lpstr>Introduction</vt:lpstr>
      <vt:lpstr>Scope:</vt:lpstr>
      <vt:lpstr>Main functionality of Boat Mooring App:</vt:lpstr>
      <vt:lpstr>Overview: Specification for the BoatDockApp. </vt:lpstr>
      <vt:lpstr>Goal of product</vt:lpstr>
      <vt:lpstr>Stakeholder Identification and analysis:</vt:lpstr>
      <vt:lpstr>Requirements Elicitation Techniques</vt:lpstr>
      <vt:lpstr>Elicitation Technique 1: Observations</vt:lpstr>
      <vt:lpstr>Elicitation Technique 2: Interview </vt:lpstr>
      <vt:lpstr>Elicitation Technique 3: Brainstorming</vt:lpstr>
      <vt:lpstr>Elicitation Technique 4: Reverse brainstorming</vt:lpstr>
      <vt:lpstr>Requirement Specification </vt:lpstr>
      <vt:lpstr>Screens and Prototypes</vt:lpstr>
      <vt:lpstr>Screens and Prototypes(Contd.)</vt:lpstr>
      <vt:lpstr>Task Descriptions</vt:lpstr>
      <vt:lpstr>Use Cases</vt:lpstr>
      <vt:lpstr>ERD Model</vt:lpstr>
      <vt:lpstr>Data Dictionary</vt:lpstr>
      <vt:lpstr>QUPER Model</vt:lpstr>
      <vt:lpstr>Requirement Prioritization </vt:lpstr>
      <vt:lpstr>MoSCow technique </vt:lpstr>
      <vt:lpstr>MoSCow Technique (Contd.)</vt:lpstr>
      <vt:lpstr>Priority Group</vt:lpstr>
      <vt:lpstr>Priority Group </vt:lpstr>
      <vt:lpstr>Release Planning</vt:lpstr>
      <vt:lpstr>Learning Outcomes</vt:lpstr>
      <vt:lpstr>Questions and Feedback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 and product management </dc:title>
  <dc:creator>Syed</dc:creator>
  <cp:lastModifiedBy>Microsoft account</cp:lastModifiedBy>
  <cp:revision>40</cp:revision>
  <dcterms:created xsi:type="dcterms:W3CDTF">2022-12-11T22:44:37Z</dcterms:created>
  <dcterms:modified xsi:type="dcterms:W3CDTF">2022-12-12T13:26:22Z</dcterms:modified>
</cp:coreProperties>
</file>