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1363-8F99-4C5F-8E43-40B46897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A1735-3C36-46E5-89E3-761E582B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B992-A0D4-4972-8219-462B1369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F10C-E0C3-4AFD-8BF4-F11A1610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B0BC-91A1-45B7-9393-E6F7A30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2AEF-7466-44A4-812D-BAE04E9F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7ED2-CDE9-47E5-84DB-C29F279C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CECB-3E19-4560-B413-47EBF73C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31AF-6E6B-4631-89F5-CEDF19C7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E71B-36A6-44C4-A5DD-21CB523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4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7D323-B4A2-43C1-9942-14C83742C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0377-9F76-4490-8931-8EB0C618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B144-A7CE-48B7-BE38-9F6C983E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5099E-FB62-4C44-A3ED-72D7E86A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73DD-631F-4213-9B24-481DA9B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9EE4-95D8-4A83-8B8B-E2C3070A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0F7-C6A0-404F-82FE-CD145A22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8CE8-87D9-40FA-86E3-74BBDA95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E91E-3318-4948-9F03-E9262B8E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7181-01AE-431A-81E0-E2CA977F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1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9AF4-4024-4603-A0CF-080CE759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F965-79B9-4885-B0E7-7BDC59EB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76FA-7F32-48FF-8015-E8C6DFDD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3163-146B-441F-8328-81E979A4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65BB-92E3-4393-AF27-D1809D99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4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522-EBDD-429E-A7BD-F87DA6A7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1CC2-7152-4498-9CBC-182B513C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3F02-6F02-4AC5-A407-353AC3A4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EB195-ED54-473D-8160-116AA532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0AD4B-4574-43E8-A218-989C4101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753F-0ED7-46CA-B4D3-0FAE4E18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D92-843C-45F1-9079-4E162216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9174-F89C-4645-9E57-22F30CF6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3D04-F9AC-467A-80DA-D6E0895FE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E9FAE-8A45-4A3C-B83F-7ACF17F3A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C884-4FFE-45A0-92C2-19C92A27E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1C478-4896-437A-A92F-DF8A2673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DEE26-AAD8-4737-8E24-ED8D8835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CFE59-F969-4712-BDFA-424B8F30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8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4677-3451-4BD3-8A4E-CC23DF4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4C09B-9929-4C88-94DB-58C4E0C7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7C3BC-E139-40F4-9BF0-0927B7B4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66EE6-9D59-4419-8B07-2FCBF9C7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0B401-5EF6-4089-B35F-2D2C6AF2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07F74-8632-4961-B4C3-3309E1AE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4738-9CDF-451F-8F31-AFD602CE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761-7655-4B6C-86DA-A130FA7C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85B6-2746-4806-A6D8-9B7C883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54F7-61ED-46A0-95A3-A1C6D66EE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73A-071E-4E26-952A-A88F1D3A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A4EB-4169-4227-94C0-7449A24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F95E-33DF-4941-BC68-E64B0839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08CC-2CFA-4C16-86B8-643D9973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BA3C7-5D32-475F-891F-8F02B7B5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FC56-26A8-4E88-8C89-ED528D3D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905B-CBD8-4499-A4E4-E772E36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B861-F27C-4BC7-B1DA-A10132D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B138-4A9E-4013-BF0F-5FD934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F3A07-19F1-43E3-ADA6-E92252D8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D668-2B77-4DD8-BEAF-3C91448D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8D7B-2DE8-4B77-AA1D-05E194BA2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BE09-F119-4239-98CB-FC83E1A84DB7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8127-F1C3-443B-B6D0-A0F799D2B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C29E-1A57-423D-81C4-A977C2B0E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297A-0348-401A-AD21-63B26F2F2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2C068-FB71-43F0-B7D5-94FE271B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Online News Popularity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F480A-5E80-46A0-A5A8-605DEE6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38480"/>
            <a:ext cx="6377769" cy="5638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 dirty="0"/>
              <a:t>Problem Statement: </a:t>
            </a:r>
          </a:p>
          <a:p>
            <a:pPr marL="0" indent="0">
              <a:buNone/>
            </a:pPr>
            <a:r>
              <a:rPr lang="en-GB" sz="1700" dirty="0"/>
              <a:t>The main aim of this exercise is  to predict the shares variable(popularity of articles) from other variable.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b="1" dirty="0"/>
              <a:t>General Approach &amp; Methodology</a:t>
            </a:r>
          </a:p>
          <a:p>
            <a:pPr>
              <a:buFontTx/>
              <a:buChar char="-"/>
            </a:pPr>
            <a:r>
              <a:rPr lang="en-GB" sz="1700" dirty="0"/>
              <a:t>Exploratory Data Analysis (descriptive statistics, missing values, correlation, creating simple plot, outlier)</a:t>
            </a:r>
          </a:p>
          <a:p>
            <a:pPr>
              <a:buFontTx/>
              <a:buChar char="-"/>
            </a:pPr>
            <a:r>
              <a:rPr lang="en-GB" sz="1700" dirty="0"/>
              <a:t>Feature Selection by (Highly correlated features from Correlation Matrix )</a:t>
            </a:r>
          </a:p>
          <a:p>
            <a:pPr>
              <a:buFontTx/>
              <a:buChar char="-"/>
            </a:pPr>
            <a:r>
              <a:rPr lang="en-GB" sz="1700" dirty="0"/>
              <a:t>Scaling and Removing outlier (using Skewness and Kurtosis values )</a:t>
            </a:r>
          </a:p>
          <a:p>
            <a:pPr>
              <a:buFontTx/>
              <a:buChar char="-"/>
            </a:pPr>
            <a:r>
              <a:rPr lang="en-GB" sz="1700" dirty="0"/>
              <a:t>Machine Learning Models( Linear Reg, Random Forest Reg, </a:t>
            </a:r>
            <a:r>
              <a:rPr lang="en-GB" sz="1700" dirty="0" err="1"/>
              <a:t>Xgboost</a:t>
            </a:r>
            <a:r>
              <a:rPr lang="en-GB" sz="1700" dirty="0"/>
              <a:t>, Lasso)</a:t>
            </a:r>
          </a:p>
          <a:p>
            <a:pPr>
              <a:buFontTx/>
              <a:buChar char="-"/>
            </a:pPr>
            <a:r>
              <a:rPr lang="en-GB" sz="1700" dirty="0"/>
              <a:t>Performance Metrics (RMSE, R squared)</a:t>
            </a:r>
          </a:p>
          <a:p>
            <a:pPr>
              <a:buFontTx/>
              <a:buChar char="-"/>
            </a:pPr>
            <a:r>
              <a:rPr lang="en-GB" sz="1700" dirty="0"/>
              <a:t>Hyperparameter Tuning ( reducing error rate and accuracy, selecting according to importance F score)</a:t>
            </a:r>
          </a:p>
          <a:p>
            <a:pPr>
              <a:buFontTx/>
              <a:buChar char="-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29675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D1373-A66D-48EC-9B52-4B0E4FC3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904423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B4F5D-662B-44CE-A788-20D3471980FE}"/>
              </a:ext>
            </a:extLst>
          </p:cNvPr>
          <p:cNvSpPr txBox="1"/>
          <p:nvPr/>
        </p:nvSpPr>
        <p:spPr>
          <a:xfrm>
            <a:off x="821515" y="2121762"/>
            <a:ext cx="4911827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Joint plots indicates a negative correlation between the number of words in the content and the number of shares.  That means people don't like to read longer Articles, so that they won't share.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From joint plot, we can also observe the  outlier in our dataset.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Bar chart indicates that, the dataset contains more articles that are published during weekdays as compare to the weekends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This pie chart shows that Most of the articles were published on the topic of "Technology" and the least on "lifestyle" topic.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B0191-81DB-43EF-8257-ABF96320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78477"/>
            <a:ext cx="3586480" cy="380044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3E216-2C2A-462D-803A-CF9A7B36E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20" y="142190"/>
            <a:ext cx="2936240" cy="308868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592192-096B-43E3-A3A8-708E3A5A7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0" y="3539017"/>
            <a:ext cx="5527040" cy="30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007D-F96F-4564-BB17-D0633582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/>
              <a:t>MACHINE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786B-DB86-469B-822B-03645ACD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Since I formulate this problem as a Regression problem, 4 Machine learning algorithms has been implemented including Linear Regression, Random Forest Regressor, </a:t>
            </a:r>
            <a:r>
              <a:rPr lang="en-US" sz="1600" dirty="0" err="1"/>
              <a:t>Xgboost</a:t>
            </a:r>
            <a:r>
              <a:rPr lang="en-US" sz="1600" dirty="0"/>
              <a:t> and Lasso.</a:t>
            </a:r>
          </a:p>
          <a:p>
            <a:pPr marL="0" indent="0">
              <a:buNone/>
            </a:pPr>
            <a:r>
              <a:rPr lang="en-US" sz="1600" dirty="0"/>
              <a:t>Before Modelling, I checked the </a:t>
            </a:r>
            <a:r>
              <a:rPr lang="en-GB" sz="1600" dirty="0"/>
              <a:t>Skewness and Kurtosis Values to check the perfection of the normal distribution</a:t>
            </a:r>
            <a:r>
              <a:rPr lang="en-GB" sz="1600" b="1" dirty="0"/>
              <a:t> </a:t>
            </a:r>
            <a:r>
              <a:rPr lang="en-GB" sz="1600" dirty="0"/>
              <a:t>and fixed all of the skewed data  so that our models will be more accurate.</a:t>
            </a:r>
          </a:p>
          <a:p>
            <a:pPr marL="0" indent="0">
              <a:buNone/>
            </a:pPr>
            <a:r>
              <a:rPr lang="en-GB" sz="1600" dirty="0"/>
              <a:t>At the for optimization, I have used hyperparameter tuning to choose a optimal hyperparameter</a:t>
            </a:r>
          </a:p>
          <a:p>
            <a:pPr marL="0" indent="0">
              <a:buNone/>
            </a:pPr>
            <a:r>
              <a:rPr lang="en-GB" sz="1600" dirty="0"/>
              <a:t>Performance Analysis: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60A4A8-7A18-4BA4-AF7E-8970724B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22349"/>
              </p:ext>
            </p:extLst>
          </p:nvPr>
        </p:nvGraphicFramePr>
        <p:xfrm>
          <a:off x="5608319" y="1888491"/>
          <a:ext cx="5614838" cy="2927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40810">
                  <a:extLst>
                    <a:ext uri="{9D8B030D-6E8A-4147-A177-3AD203B41FA5}">
                      <a16:colId xmlns:a16="http://schemas.microsoft.com/office/drawing/2014/main" val="425694022"/>
                    </a:ext>
                  </a:extLst>
                </a:gridCol>
                <a:gridCol w="1082736">
                  <a:extLst>
                    <a:ext uri="{9D8B030D-6E8A-4147-A177-3AD203B41FA5}">
                      <a16:colId xmlns:a16="http://schemas.microsoft.com/office/drawing/2014/main" val="2915755108"/>
                    </a:ext>
                  </a:extLst>
                </a:gridCol>
                <a:gridCol w="1082736">
                  <a:extLst>
                    <a:ext uri="{9D8B030D-6E8A-4147-A177-3AD203B41FA5}">
                      <a16:colId xmlns:a16="http://schemas.microsoft.com/office/drawing/2014/main" val="2604753735"/>
                    </a:ext>
                  </a:extLst>
                </a:gridCol>
                <a:gridCol w="1011102">
                  <a:extLst>
                    <a:ext uri="{9D8B030D-6E8A-4147-A177-3AD203B41FA5}">
                      <a16:colId xmlns:a16="http://schemas.microsoft.com/office/drawing/2014/main" val="3742930408"/>
                    </a:ext>
                  </a:extLst>
                </a:gridCol>
                <a:gridCol w="1097454">
                  <a:extLst>
                    <a:ext uri="{9D8B030D-6E8A-4147-A177-3AD203B41FA5}">
                      <a16:colId xmlns:a16="http://schemas.microsoft.com/office/drawing/2014/main" val="1475995936"/>
                    </a:ext>
                  </a:extLst>
                </a:gridCol>
              </a:tblGrid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MODEL NAME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RMSE For Test Set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RMSE for Train Set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R-squared for Test Set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R-square for </a:t>
                      </a:r>
                    </a:p>
                    <a:p>
                      <a:r>
                        <a:rPr lang="en-GB" sz="1100"/>
                        <a:t>Train Set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737181765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Linear Regression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0.13961788404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0.14208249830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0.0727426247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0.0743414175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3276012666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Lasso 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0.14414810328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0.14679453237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0.0115924430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0.0119261127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4191729910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Random Forest Regressor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0.13552904389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0.05109852882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0.1262585444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0.8802745562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1287582411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Tuned Random Forest Reg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0.13409701658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0.09183133974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0.1446252539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0.6133201841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3329448337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Xgboost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0.13451244219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0.13378657558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0.1393172314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0.1792805276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2999922432"/>
                  </a:ext>
                </a:extLst>
              </a:tr>
              <a:tr h="418258">
                <a:tc>
                  <a:txBody>
                    <a:bodyPr/>
                    <a:lstStyle/>
                    <a:p>
                      <a:r>
                        <a:rPr lang="en-GB" sz="1100"/>
                        <a:t>Tuned Xgboost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0.13437512657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0.13157091960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0.1410735725</a:t>
                      </a:r>
                    </a:p>
                  </a:txBody>
                  <a:tcPr marL="56521" marR="56521" marT="28261" marB="28261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0.2062395010</a:t>
                      </a:r>
                    </a:p>
                  </a:txBody>
                  <a:tcPr marL="56521" marR="56521" marT="28261" marB="28261"/>
                </a:tc>
                <a:extLst>
                  <a:ext uri="{0D108BD9-81ED-4DB2-BD59-A6C34878D82A}">
                    <a16:rowId xmlns:a16="http://schemas.microsoft.com/office/drawing/2014/main" val="2185609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356AC-6402-4ECA-ABB6-B3E6C449B4A0}"/>
              </a:ext>
            </a:extLst>
          </p:cNvPr>
          <p:cNvSpPr txBox="1"/>
          <p:nvPr/>
        </p:nvSpPr>
        <p:spPr>
          <a:xfrm>
            <a:off x="5608319" y="5191760"/>
            <a:ext cx="534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REMARK: From this comparison we can see that both Tuned Random Forest Reg, Tuned </a:t>
            </a:r>
            <a:r>
              <a:rPr lang="en-GB" dirty="0" err="1"/>
              <a:t>xgboost</a:t>
            </a:r>
            <a:r>
              <a:rPr lang="en-GB" dirty="0"/>
              <a:t> have the best score on Test Set</a:t>
            </a:r>
          </a:p>
        </p:txBody>
      </p:sp>
    </p:spTree>
    <p:extLst>
      <p:ext uri="{BB962C8B-B14F-4D97-AF65-F5344CB8AC3E}">
        <p14:creationId xmlns:p14="http://schemas.microsoft.com/office/powerpoint/2010/main" val="348063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0BB82-54FF-4127-A85D-82022388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56C-767E-4A16-9203-10D27253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909724" cy="25503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sz="1900" b="1" dirty="0"/>
              <a:t>Improvement</a:t>
            </a:r>
          </a:p>
          <a:p>
            <a:pPr>
              <a:buFontTx/>
              <a:buChar char="-"/>
            </a:pPr>
            <a:r>
              <a:rPr lang="en-GB" sz="1900" dirty="0"/>
              <a:t>The are many other ways for feature selection and scaling, might  be by using them we can achieve better result.</a:t>
            </a:r>
          </a:p>
          <a:p>
            <a:pPr>
              <a:buFontTx/>
              <a:buChar char="-"/>
            </a:pPr>
            <a:r>
              <a:rPr lang="en-GB" sz="1900" dirty="0"/>
              <a:t>We can draw a learning curve to see if added data could be beneficial to model or not.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494448-7569-409B-A048-9DCDCAE1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02" y="2169019"/>
            <a:ext cx="6903723" cy="448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94292-72DA-4327-A9F6-7BE4B93F23D5}"/>
              </a:ext>
            </a:extLst>
          </p:cNvPr>
          <p:cNvSpPr txBox="1"/>
          <p:nvPr/>
        </p:nvSpPr>
        <p:spPr>
          <a:xfrm>
            <a:off x="6339840" y="830580"/>
            <a:ext cx="5429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From the 61 available attributes these are the important features for the target variable Shares, these are</a:t>
            </a:r>
            <a:r>
              <a:rPr lang="en-GB" dirty="0"/>
              <a:t> </a:t>
            </a:r>
            <a:r>
              <a:rPr lang="en-GB" sz="1600" dirty="0"/>
              <a:t>the key factors that contribute to predict the popularity of the articles by the numbers of shares.</a:t>
            </a:r>
          </a:p>
          <a:p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413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Online News Popularity</vt:lpstr>
      <vt:lpstr>Exploratory Data Analysis</vt:lpstr>
      <vt:lpstr>MACHINE LEARNING APPROACHES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</dc:title>
  <dc:creator>Husnain Ali</dc:creator>
  <cp:lastModifiedBy>Husnain Ali</cp:lastModifiedBy>
  <cp:revision>3</cp:revision>
  <dcterms:created xsi:type="dcterms:W3CDTF">2019-05-21T12:37:19Z</dcterms:created>
  <dcterms:modified xsi:type="dcterms:W3CDTF">2019-05-21T12:50:32Z</dcterms:modified>
</cp:coreProperties>
</file>