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9"/>
  </p:notesMasterIdLst>
  <p:sldIdLst>
    <p:sldId id="283" r:id="rId3"/>
    <p:sldId id="257" r:id="rId4"/>
    <p:sldId id="258" r:id="rId5"/>
    <p:sldId id="259" r:id="rId6"/>
    <p:sldId id="260" r:id="rId7"/>
    <p:sldId id="261" r:id="rId8"/>
    <p:sldId id="286" r:id="rId9"/>
    <p:sldId id="262" r:id="rId10"/>
    <p:sldId id="263" r:id="rId11"/>
    <p:sldId id="264" r:id="rId12"/>
    <p:sldId id="265" r:id="rId13"/>
    <p:sldId id="266" r:id="rId14"/>
    <p:sldId id="268" r:id="rId15"/>
    <p:sldId id="270" r:id="rId16"/>
    <p:sldId id="271" r:id="rId17"/>
    <p:sldId id="272" r:id="rId18"/>
    <p:sldId id="274" r:id="rId19"/>
    <p:sldId id="275" r:id="rId20"/>
    <p:sldId id="285" r:id="rId21"/>
    <p:sldId id="284" r:id="rId22"/>
    <p:sldId id="277" r:id="rId23"/>
    <p:sldId id="278" r:id="rId24"/>
    <p:sldId id="279" r:id="rId25"/>
    <p:sldId id="280" r:id="rId26"/>
    <p:sldId id="281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22BFFA-F9B3-4A1E-A946-4178EF9F08CB}" type="datetimeFigureOut">
              <a:rPr lang="en-US" smtClean="0"/>
              <a:t>3/8/2025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079D25-0CA5-4895-BD02-B21F988122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086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9D25-0CA5-4895-BD02-B21F98812215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IQ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79D25-0CA5-4895-BD02-B21F9881221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6791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شريحة عنو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ar-SA" smtClean="0"/>
              <a:t>انقر لتحرير نمط العنوان الثانوي الرئيسي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3EC2D46A-8941-47B2-B596-A3D407A1E263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9605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عنوان ومحتو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1072C983-338A-43DA-8E44-590D67A8945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34926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عنوان المقط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760483ED-0F1A-475C-9D13-DE2C1C2F80BF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735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محتويي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AAA8B8DF-A0C5-4DC7-9075-4D6271EDFABB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723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مقارن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4" name="عنصر نائب للمحتوى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5" name="عنصر نائب للنص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6" name="عنصر نائب للمحتوى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7" name="عنصر نائب للتاريخ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338DAF8B-2FF3-429E-850B-41175A888164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عنصر نائب للتذييل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عنصر نائب لرقم الشريحة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24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عنوان فق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تاريخ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3F7249FB-E639-4BD4-852C-43BD38F21ECD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لتذييل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رقم الشريحة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8473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فار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تاريخ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A7CE735E-77CA-44AF-9286-F7C65FE7BC39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عنصر نائب للتذييل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عنصر نائب لرقم الشريحة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2999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محتوى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محتوى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77DDE8EC-BBC3-442D-8B4C-FEC5B9B376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435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صورة ذو تسمية توضيحي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صورة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ar-SA"/>
          </a:p>
        </p:txBody>
      </p:sp>
      <p:sp>
        <p:nvSpPr>
          <p:cNvPr id="4" name="عنصر نائب للنص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ar-SA" smtClean="0"/>
              <a:t>انقر لتحرير أنماط النص الرئيسي</a:t>
            </a:r>
          </a:p>
        </p:txBody>
      </p:sp>
      <p:sp>
        <p:nvSpPr>
          <p:cNvPr id="5" name="عنصر نائب للتاريخ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4FF43157-1F46-44AB-8604-2176B7D5EB48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لتذييل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عنصر نائب لرقم الشريحة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9284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عنوان ونص عمود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B7ECAF79-949D-483D-BD3C-01593B0564B2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81706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عنوان ونص عموديا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وان عمودي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عنوان العمودي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1"/>
            <a:fld id="{F3EF77A7-702C-413B-A3E0-80AC5A2A0D40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142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لعنوان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ar-SA" smtClean="0"/>
              <a:t>انقر لتحرير نمط العنوان الرئيسي</a:t>
            </a:r>
            <a:endParaRPr lang="ar-SA"/>
          </a:p>
        </p:txBody>
      </p:sp>
      <p:sp>
        <p:nvSpPr>
          <p:cNvPr id="3" name="عنصر نائب للنص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ar-SA" smtClean="0"/>
              <a:t>انقر لتحرير أنماط النص الرئيسي</a:t>
            </a:r>
          </a:p>
          <a:p>
            <a:pPr lvl="1"/>
            <a:r>
              <a:rPr lang="ar-SA" smtClean="0"/>
              <a:t>المستوى الثاني</a:t>
            </a:r>
          </a:p>
          <a:p>
            <a:pPr lvl="2"/>
            <a:r>
              <a:rPr lang="ar-SA" smtClean="0"/>
              <a:t>المستوى الثالث</a:t>
            </a:r>
          </a:p>
          <a:p>
            <a:pPr lvl="3"/>
            <a:r>
              <a:rPr lang="ar-SA" smtClean="0"/>
              <a:t>المستوى الرابع</a:t>
            </a:r>
          </a:p>
          <a:p>
            <a:pPr lvl="4"/>
            <a:r>
              <a:rPr lang="ar-SA" smtClean="0"/>
              <a:t>المستوى الخامس</a:t>
            </a:r>
            <a:endParaRPr lang="ar-SA"/>
          </a:p>
        </p:txBody>
      </p:sp>
      <p:sp>
        <p:nvSpPr>
          <p:cNvPr id="4" name="عنصر نائب للتاريخ 3"/>
          <p:cNvSpPr>
            <a:spLocks noGrp="1"/>
          </p:cNvSpPr>
          <p:nvPr>
            <p:ph type="dt" sz="half" idx="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51DC9231-A051-49E3-B749-77FBEC7D8C2A}" type="datetime1">
              <a:rPr lang="en-US" smtClean="0">
                <a:solidFill>
                  <a:prstClr val="black">
                    <a:tint val="75000"/>
                  </a:prstClr>
                </a:solidFill>
              </a:rPr>
              <a:pPr rtl="1"/>
              <a:t>3/8/2025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عنصر نائب للتذييل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عنصر نائب لرقم الشريحة 5"/>
          <p:cNvSpPr>
            <a:spLocks noGrp="1"/>
          </p:cNvSpPr>
          <p:nvPr>
            <p:ph type="sldNum" sz="quarter" idx="4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1"/>
            <a:fld id="{0B34F065-1154-456A-91E3-76DE8E75E17B}" type="slidenum">
              <a:rPr lang="ar-SA" smtClean="0">
                <a:solidFill>
                  <a:prstClr val="black">
                    <a:tint val="75000"/>
                  </a:prstClr>
                </a:solidFill>
              </a:rPr>
              <a:pPr rtl="1"/>
              <a:t>‹#›</a:t>
            </a:fld>
            <a:endParaRPr lang="ar-SA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70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ar-SA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7132" y="163527"/>
            <a:ext cx="2116356" cy="14795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Minus 3"/>
          <p:cNvSpPr/>
          <p:nvPr/>
        </p:nvSpPr>
        <p:spPr>
          <a:xfrm>
            <a:off x="-1391960" y="2068265"/>
            <a:ext cx="11953328" cy="152727"/>
          </a:xfrm>
          <a:prstGeom prst="mathMin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endParaRPr lang="en-US">
              <a:solidFill>
                <a:prstClr val="white"/>
              </a:solidFill>
              <a:latin typeface="Calibri"/>
            </a:endParaRPr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837" y="5378550"/>
            <a:ext cx="8821737" cy="66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Rectangle 7"/>
          <p:cNvSpPr/>
          <p:nvPr/>
        </p:nvSpPr>
        <p:spPr>
          <a:xfrm>
            <a:off x="5257800" y="2305904"/>
            <a:ext cx="3878122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Lecture 1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/>
                <a:ea typeface="Calibri"/>
                <a:cs typeface="Arial"/>
              </a:rPr>
              <a:t>Suturing Technique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(Practice)</a:t>
            </a:r>
          </a:p>
          <a:p>
            <a:pPr algn="ctr"/>
            <a:r>
              <a:rPr lang="en-US" sz="3200" b="1" dirty="0" smtClean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 </a:t>
            </a:r>
            <a:endParaRPr lang="en-US" sz="2400" b="1" dirty="0">
              <a:solidFill>
                <a:srgbClr val="FF0000"/>
              </a:solidFill>
              <a:latin typeface="Times New Roman"/>
              <a:ea typeface="Calibri"/>
              <a:cs typeface="Arial"/>
            </a:endParaRPr>
          </a:p>
          <a:p>
            <a:pPr algn="r" rtl="1"/>
            <a:endParaRPr lang="en-US" b="1" dirty="0">
              <a:solidFill>
                <a:prstClr val="black"/>
              </a:solidFill>
              <a:latin typeface="Times New Roman"/>
              <a:ea typeface="Calibri"/>
              <a:cs typeface="Arial"/>
            </a:endParaRPr>
          </a:p>
          <a:p>
            <a:pPr algn="r" rtl="1"/>
            <a:r>
              <a:rPr lang="en-US" b="1" dirty="0">
                <a:solidFill>
                  <a:prstClr val="black"/>
                </a:solidFill>
                <a:latin typeface="Times New Roman"/>
                <a:ea typeface="Calibri"/>
                <a:cs typeface="Arial"/>
              </a:rPr>
              <a:t> </a:t>
            </a:r>
            <a:endParaRPr lang="ar-IQ" dirty="0">
              <a:solidFill>
                <a:prstClr val="black"/>
              </a:solidFill>
              <a:latin typeface="Calibri"/>
              <a:cs typeface="Arial" panose="020B0604020202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927" y="424169"/>
            <a:ext cx="349249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rtl="1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University of </a:t>
            </a:r>
            <a:r>
              <a:rPr lang="en-US" sz="1600" b="1" dirty="0" err="1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Basrah</a:t>
            </a:r>
            <a:endParaRPr lang="en-US" sz="1600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  <a:p>
            <a:pPr rtl="1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College of Nursing</a:t>
            </a:r>
          </a:p>
          <a:p>
            <a:pPr rtl="1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Fundamentals </a:t>
            </a:r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of Nursing Department</a:t>
            </a:r>
          </a:p>
          <a:p>
            <a:pPr rtl="1"/>
            <a:r>
              <a:rPr lang="en-US" sz="1600" b="1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First Stage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2386067"/>
            <a:ext cx="4876800" cy="2671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598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3-Reverse Cutting needles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Characteristics: Cutting edge on outside of circle, Skin, Less traumatic than cutting</a:t>
            </a:r>
          </a:p>
          <a:p>
            <a:endParaRPr lang="en-US" dirty="0"/>
          </a:p>
        </p:txBody>
      </p:sp>
      <p:pic>
        <p:nvPicPr>
          <p:cNvPr id="4" name="صورة 3" descr="Reverse Cutting need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895600"/>
            <a:ext cx="61722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14400"/>
          </a:xfr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rtl="1">
              <a:buNone/>
            </a:pPr>
            <a:endParaRPr lang="en-US" dirty="0" smtClean="0"/>
          </a:p>
          <a:p>
            <a:pPr rtl="1">
              <a:buNone/>
            </a:pPr>
            <a:r>
              <a:rPr lang="en-US" dirty="0" smtClean="0">
                <a:latin typeface="Cambria" pitchFamily="18" charset="0"/>
              </a:rPr>
              <a:t>4-Blunt point needles they have a tapered body with a rounded blunt point that does not cut tissue </a:t>
            </a:r>
          </a:p>
          <a:p>
            <a:pPr>
              <a:buNone/>
            </a:pPr>
            <a:r>
              <a:rPr lang="en-US" dirty="0" smtClean="0">
                <a:latin typeface="Cambria" pitchFamily="18" charset="0"/>
              </a:rPr>
              <a:t>-Ideal for kidney and liver</a:t>
            </a:r>
            <a:endParaRPr lang="en-US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  <a:noFill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>
                <a:solidFill>
                  <a:schemeClr val="tx1"/>
                </a:solidFill>
              </a:rPr>
              <a:t>Instruments 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>
            <a:normAutofit fontScale="40000" lnSpcReduction="20000"/>
          </a:bodyPr>
          <a:lstStyle/>
          <a:p>
            <a:pPr>
              <a:buNone/>
            </a:pPr>
            <a:r>
              <a:rPr lang="en-US" sz="6000" dirty="0" smtClean="0"/>
              <a:t>1</a:t>
            </a:r>
            <a:r>
              <a:rPr lang="en-US" sz="6000" b="1" dirty="0" smtClean="0">
                <a:latin typeface="Cambria" pitchFamily="18" charset="0"/>
              </a:rPr>
              <a:t>-Needle holder</a:t>
            </a:r>
          </a:p>
          <a:p>
            <a:pPr>
              <a:buNone/>
            </a:pPr>
            <a:endParaRPr lang="en-US" sz="6000" b="1" dirty="0" smtClean="0">
              <a:latin typeface="Cambria" pitchFamily="18" charset="0"/>
            </a:endParaRPr>
          </a:p>
          <a:p>
            <a:pPr lvl="0">
              <a:buNone/>
            </a:pPr>
            <a:r>
              <a:rPr lang="en-US" sz="6000" b="1" dirty="0" smtClean="0">
                <a:latin typeface="Cambria" pitchFamily="18" charset="0"/>
              </a:rPr>
              <a:t>-Straight needle holder</a:t>
            </a:r>
          </a:p>
          <a:p>
            <a:pPr lvl="0">
              <a:buNone/>
            </a:pPr>
            <a:endParaRPr lang="en-US" sz="6000" b="1" dirty="0" smtClean="0">
              <a:latin typeface="Cambria" pitchFamily="18" charset="0"/>
            </a:endParaRPr>
          </a:p>
          <a:p>
            <a:pPr lvl="0">
              <a:buNone/>
            </a:pPr>
            <a:endParaRPr lang="en-US" sz="6000" b="1" dirty="0" smtClean="0">
              <a:latin typeface="Cambria" pitchFamily="18" charset="0"/>
            </a:endParaRPr>
          </a:p>
          <a:p>
            <a:pPr lvl="0">
              <a:buNone/>
            </a:pPr>
            <a:endParaRPr lang="en-US" sz="6000" b="1" dirty="0" smtClean="0">
              <a:latin typeface="Cambria" pitchFamily="18" charset="0"/>
            </a:endParaRPr>
          </a:p>
          <a:p>
            <a:pPr lvl="0">
              <a:buNone/>
            </a:pPr>
            <a:endParaRPr lang="en-US" sz="6000" b="1" dirty="0" smtClean="0">
              <a:latin typeface="Cambria" pitchFamily="18" charset="0"/>
            </a:endParaRPr>
          </a:p>
          <a:p>
            <a:pPr lvl="0">
              <a:buNone/>
            </a:pPr>
            <a:endParaRPr lang="en-US" sz="6000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6000" b="1" dirty="0" smtClean="0">
                <a:latin typeface="Cambria" pitchFamily="18" charset="0"/>
              </a:rPr>
              <a:t>-Curved needle holder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r>
              <a:rPr lang="en-US" dirty="0" smtClean="0"/>
              <a:t>  </a:t>
            </a:r>
          </a:p>
          <a:p>
            <a:pPr>
              <a:buNone/>
            </a:pPr>
            <a:endParaRPr lang="en-US" dirty="0"/>
          </a:p>
        </p:txBody>
      </p:sp>
      <p:pic>
        <p:nvPicPr>
          <p:cNvPr id="4" name="صورة 0" descr="th9F3V28QB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57600" y="1219200"/>
            <a:ext cx="5181600" cy="2133600"/>
          </a:xfrm>
          <a:prstGeom prst="rect">
            <a:avLst/>
          </a:prstGeom>
        </p:spPr>
      </p:pic>
      <p:pic>
        <p:nvPicPr>
          <p:cNvPr id="5" name="صورة 1" descr="thV5LXUPEQ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57600" y="3657600"/>
            <a:ext cx="52578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>
            <a:noAutofit/>
          </a:bodyPr>
          <a:lstStyle/>
          <a:p>
            <a:r>
              <a:rPr lang="en-US" sz="6600" dirty="0" smtClean="0"/>
              <a:t/>
            </a:r>
            <a:br>
              <a:rPr lang="en-US" sz="6600" dirty="0" smtClean="0"/>
            </a:br>
            <a:r>
              <a:rPr lang="en-US" sz="660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tx1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</a:rPr>
              <a:t>2-Pins</a:t>
            </a:r>
            <a:r>
              <a:rPr lang="en-US" sz="6600" dirty="0" smtClean="0"/>
              <a:t> </a:t>
            </a:r>
            <a:br>
              <a:rPr lang="en-US" sz="6600" dirty="0" smtClean="0"/>
            </a:br>
            <a:endParaRPr lang="en-US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90600"/>
            <a:ext cx="9144000" cy="5867400"/>
          </a:xfr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lvl="0">
              <a:buNone/>
            </a:pPr>
            <a:r>
              <a:rPr lang="en-US" dirty="0" smtClean="0"/>
              <a:t>-</a:t>
            </a:r>
            <a:r>
              <a:rPr lang="en-US" b="1" dirty="0" smtClean="0">
                <a:latin typeface="Cambria" pitchFamily="18" charset="0"/>
              </a:rPr>
              <a:t>Tooth</a:t>
            </a:r>
          </a:p>
          <a:p>
            <a:pPr lvl="0">
              <a:buNone/>
            </a:pPr>
            <a:endParaRPr lang="en-US" b="1" dirty="0" smtClean="0">
              <a:latin typeface="Cambria" pitchFamily="18" charset="0"/>
            </a:endParaRPr>
          </a:p>
          <a:p>
            <a:pPr lvl="0">
              <a:buNone/>
            </a:pPr>
            <a:endParaRPr lang="en-US" b="1" dirty="0" smtClean="0">
              <a:latin typeface="Cambria" pitchFamily="18" charset="0"/>
            </a:endParaRPr>
          </a:p>
          <a:p>
            <a:pPr lvl="0">
              <a:buNone/>
            </a:pPr>
            <a:endParaRPr lang="en-US" b="1" dirty="0" smtClean="0">
              <a:latin typeface="Cambria" pitchFamily="18" charset="0"/>
            </a:endParaRPr>
          </a:p>
          <a:p>
            <a:pPr lvl="0">
              <a:buNone/>
            </a:pPr>
            <a:endParaRPr lang="en-US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-Non-tooth</a:t>
            </a:r>
          </a:p>
          <a:p>
            <a:pPr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pPr lvl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صورة 4" descr="thDI4X7T9I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9400" y="1219200"/>
            <a:ext cx="6096000" cy="2057400"/>
          </a:xfrm>
          <a:prstGeom prst="rect">
            <a:avLst/>
          </a:prstGeom>
        </p:spPr>
      </p:pic>
      <p:pic>
        <p:nvPicPr>
          <p:cNvPr id="5" name="صورة 6" descr="thTA587M7Y.jpg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9400" y="3581400"/>
            <a:ext cx="609600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latin typeface="Cambria" pitchFamily="18" charset="0"/>
              </a:rPr>
              <a:t>3-Scissor</a:t>
            </a:r>
            <a:r>
              <a:rPr lang="en-US" dirty="0" smtClean="0"/>
              <a:t> </a:t>
            </a:r>
          </a:p>
          <a:p>
            <a:endParaRPr lang="en-US" dirty="0"/>
          </a:p>
        </p:txBody>
      </p:sp>
      <p:pic>
        <p:nvPicPr>
          <p:cNvPr id="4" name="صورة 7" descr="thT6U4Z12C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7800" y="2667000"/>
            <a:ext cx="6172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38200"/>
            <a:ext cx="9144000" cy="6019800"/>
          </a:xfrm>
          <a:noFill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/>
          <a:lstStyle/>
          <a:p>
            <a:endParaRPr lang="en-US" dirty="0" smtClean="0"/>
          </a:p>
          <a:p>
            <a:pPr>
              <a:buNone/>
            </a:pPr>
            <a:r>
              <a:rPr lang="en-US" sz="4000" b="1" dirty="0" smtClean="0">
                <a:latin typeface="Cambria" pitchFamily="18" charset="0"/>
              </a:rPr>
              <a:t>4-Suture </a:t>
            </a:r>
            <a:endParaRPr lang="en-US" sz="4000" b="1" dirty="0">
              <a:latin typeface="Cambria" pitchFamily="18" charset="0"/>
            </a:endParaRPr>
          </a:p>
        </p:txBody>
      </p:sp>
      <p:pic>
        <p:nvPicPr>
          <p:cNvPr id="4" name="صورة 8" descr="th2QAD9RNT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3000" y="2743200"/>
            <a:ext cx="6934200" cy="3124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noFill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Cambria" pitchFamily="18" charset="0"/>
              </a:rPr>
              <a:t>Basic suturing techniques  </a:t>
            </a:r>
            <a:endParaRPr lang="en-US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19200"/>
            <a:ext cx="9144000" cy="5638800"/>
          </a:xfrm>
        </p:spPr>
        <p:txBody>
          <a:bodyPr/>
          <a:lstStyle/>
          <a:p>
            <a:pPr>
              <a:buNone/>
            </a:pPr>
            <a:r>
              <a:rPr lang="en-US" sz="2400" b="1" dirty="0" smtClean="0">
                <a:latin typeface="Cambria" pitchFamily="18" charset="0"/>
              </a:rPr>
              <a:t>1-Simple sutures</a:t>
            </a:r>
          </a:p>
          <a:p>
            <a:pPr>
              <a:buNone/>
            </a:pPr>
            <a:r>
              <a:rPr lang="en-US" sz="2400" b="1" dirty="0" smtClean="0">
                <a:latin typeface="Cambria" pitchFamily="18" charset="0"/>
              </a:rPr>
              <a:t> -Simple interrupted sutures  </a:t>
            </a:r>
          </a:p>
          <a:p>
            <a:pPr>
              <a:buNone/>
            </a:pPr>
            <a:endParaRPr lang="en-US" sz="2400" b="1" dirty="0" smtClean="0">
              <a:latin typeface="Cambria" pitchFamily="18" charset="0"/>
            </a:endParaRPr>
          </a:p>
          <a:p>
            <a:pPr>
              <a:buNone/>
            </a:pPr>
            <a:endParaRPr lang="en-US" sz="2400" b="1" dirty="0">
              <a:latin typeface="Cambria" pitchFamily="18" charset="0"/>
            </a:endParaRPr>
          </a:p>
          <a:p>
            <a:pPr>
              <a:buNone/>
            </a:pPr>
            <a:endParaRPr lang="en-US" sz="2400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sz="2400" b="1" dirty="0" smtClean="0">
                <a:solidFill>
                  <a:srgbClr val="FF0000"/>
                </a:solidFill>
                <a:latin typeface="Cambria" pitchFamily="18" charset="0"/>
              </a:rPr>
              <a:t>This technique is usually applied to simple wounds, both traumatic and surgical</a:t>
            </a:r>
            <a:endParaRPr lang="en-US" sz="2400" b="1" dirty="0" smtClean="0">
              <a:latin typeface="Cambria" pitchFamily="18" charset="0"/>
            </a:endParaRPr>
          </a:p>
          <a:p>
            <a:pPr>
              <a:buNone/>
            </a:pPr>
            <a:endParaRPr lang="en-US" sz="2400" b="1" dirty="0" smtClean="0">
              <a:latin typeface="Cambria" pitchFamily="18" charset="0"/>
            </a:endParaRPr>
          </a:p>
          <a:p>
            <a:pPr lvl="0">
              <a:buNone/>
            </a:pPr>
            <a:r>
              <a:rPr lang="en-US" sz="2400" b="1" dirty="0" smtClean="0">
                <a:latin typeface="Cambria" pitchFamily="18" charset="0"/>
              </a:rPr>
              <a:t>-Simple continuous sutures</a:t>
            </a:r>
          </a:p>
          <a:p>
            <a:pPr lvl="0">
              <a:buNone/>
            </a:pPr>
            <a:endParaRPr lang="en-US" sz="2400" dirty="0" smtClean="0"/>
          </a:p>
          <a:p>
            <a:pPr>
              <a:buNone/>
            </a:pPr>
            <a:endParaRPr lang="en-US" sz="2400" dirty="0" smtClean="0"/>
          </a:p>
          <a:p>
            <a:endParaRPr lang="en-US" dirty="0"/>
          </a:p>
        </p:txBody>
      </p:sp>
      <p:pic>
        <p:nvPicPr>
          <p:cNvPr id="4" name="صورة 8" descr="suture1b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486400" y="1676400"/>
            <a:ext cx="3200400" cy="1676400"/>
          </a:xfrm>
          <a:prstGeom prst="rect">
            <a:avLst/>
          </a:prstGeom>
          <a:noFill/>
        </p:spPr>
      </p:pic>
      <p:pic>
        <p:nvPicPr>
          <p:cNvPr id="5" name="صورة 9" descr="suture1d"/>
          <p:cNvPicPr/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00600" y="4419600"/>
            <a:ext cx="3581400" cy="2057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943600"/>
          </a:xfr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sz="4000" b="1" dirty="0" smtClean="0">
                <a:latin typeface="Cambria" pitchFamily="18" charset="0"/>
              </a:rPr>
              <a:t>2 –Mattress sutures</a:t>
            </a:r>
          </a:p>
          <a:p>
            <a:pPr>
              <a:buNone/>
            </a:pPr>
            <a:r>
              <a:rPr lang="en-US" sz="4000" b="1" dirty="0" smtClean="0">
                <a:latin typeface="Cambria" pitchFamily="18" charset="0"/>
              </a:rPr>
              <a:t>-Vertical Mattress sutures</a:t>
            </a:r>
          </a:p>
          <a:p>
            <a:pPr lvl="0">
              <a:buNone/>
            </a:pPr>
            <a:r>
              <a:rPr lang="en-US" sz="4000" b="1" dirty="0" smtClean="0">
                <a:latin typeface="Cambria" pitchFamily="18" charset="0"/>
              </a:rPr>
              <a:t>-Horizontal Mattress sutures</a:t>
            </a:r>
          </a:p>
          <a:p>
            <a:endParaRPr lang="en-US" dirty="0"/>
          </a:p>
        </p:txBody>
      </p:sp>
      <p:pic>
        <p:nvPicPr>
          <p:cNvPr id="4" name="صورة 29" descr="th227T9VMV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124200"/>
            <a:ext cx="73914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>
                <a:latin typeface="Cambria" pitchFamily="18" charset="0"/>
              </a:rPr>
              <a:t>3 –</a:t>
            </a:r>
            <a:r>
              <a:rPr lang="en-US" sz="3600" b="1" dirty="0" err="1" smtClean="0">
                <a:latin typeface="Cambria" pitchFamily="18" charset="0"/>
              </a:rPr>
              <a:t>Subcuticular</a:t>
            </a:r>
            <a:r>
              <a:rPr lang="en-US" sz="3600" b="1" dirty="0" smtClean="0">
                <a:latin typeface="Cambria" pitchFamily="18" charset="0"/>
              </a:rPr>
              <a:t>  sutures</a:t>
            </a:r>
          </a:p>
          <a:p>
            <a:endParaRPr lang="en-US" dirty="0"/>
          </a:p>
        </p:txBody>
      </p:sp>
      <p:pic>
        <p:nvPicPr>
          <p:cNvPr id="4" name="صورة 10" descr="fig2-6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2438400"/>
            <a:ext cx="7239000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rtl="1"/>
            <a:r>
              <a:rPr lang="en-US" dirty="0" smtClean="0">
                <a:solidFill>
                  <a:sysClr val="windowText" lastClr="000000"/>
                </a:solidFill>
                <a:latin typeface="Cambria" pitchFamily="18" charset="0"/>
              </a:rPr>
              <a:t> </a:t>
            </a:r>
            <a:r>
              <a:rPr lang="en-US" b="1" dirty="0">
                <a:latin typeface="Cambria" pitchFamily="18" charset="0"/>
              </a:rPr>
              <a:t>Evaluate Wound for </a:t>
            </a:r>
            <a:r>
              <a:rPr lang="en-US" b="1" dirty="0" smtClean="0">
                <a:latin typeface="Cambria" pitchFamily="18" charset="0"/>
              </a:rPr>
              <a:t>suturing</a:t>
            </a:r>
            <a:endParaRPr lang="en-US" b="1" dirty="0">
              <a:solidFill>
                <a:sysClr val="windowText" lastClr="0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ambria" pitchFamily="18" charset="0"/>
              </a:rPr>
              <a:t>• </a:t>
            </a:r>
            <a:r>
              <a:rPr lang="en-US" dirty="0">
                <a:latin typeface="Cambria" pitchFamily="18" charset="0"/>
              </a:rPr>
              <a:t>Determine where wound </a:t>
            </a:r>
            <a:r>
              <a:rPr lang="en-US" dirty="0" smtClean="0">
                <a:latin typeface="Cambria" pitchFamily="18" charset="0"/>
              </a:rPr>
              <a:t>location </a:t>
            </a:r>
            <a:r>
              <a:rPr lang="en-US" dirty="0">
                <a:latin typeface="Cambria" pitchFamily="18" charset="0"/>
              </a:rPr>
              <a:t>can affect cosmetic appearance or mobility. </a:t>
            </a:r>
            <a:endParaRPr lang="en-US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itchFamily="18" charset="0"/>
              </a:rPr>
              <a:t>• </a:t>
            </a:r>
            <a:r>
              <a:rPr lang="en-US" dirty="0">
                <a:latin typeface="Cambria" pitchFamily="18" charset="0"/>
              </a:rPr>
              <a:t>Arrest and control bleeding </a:t>
            </a:r>
            <a:endParaRPr lang="en-US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itchFamily="18" charset="0"/>
              </a:rPr>
              <a:t>• </a:t>
            </a:r>
            <a:r>
              <a:rPr lang="en-US" dirty="0">
                <a:latin typeface="Cambria" pitchFamily="18" charset="0"/>
              </a:rPr>
              <a:t>A facial wound is best sutured by very experienced practitioners, or medical staff due to increased risk of scarring </a:t>
            </a:r>
            <a:endParaRPr lang="en-US" dirty="0" smtClean="0">
              <a:latin typeface="Cambria" pitchFamily="18" charset="0"/>
            </a:endParaRPr>
          </a:p>
          <a:p>
            <a:pPr marL="0" indent="0">
              <a:buNone/>
            </a:pPr>
            <a:r>
              <a:rPr lang="en-US" dirty="0" smtClean="0">
                <a:latin typeface="Cambria" pitchFamily="18" charset="0"/>
              </a:rPr>
              <a:t>• </a:t>
            </a:r>
            <a:r>
              <a:rPr lang="en-US" dirty="0">
                <a:latin typeface="Cambria" pitchFamily="18" charset="0"/>
              </a:rPr>
              <a:t>Determine condition of surrounding skin (is wound jaggy/smooth). </a:t>
            </a:r>
            <a:endParaRPr lang="en-US" dirty="0" smtClean="0">
              <a:latin typeface="Cambria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162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rtl="1"/>
            <a:r>
              <a:rPr lang="en-US" b="1" dirty="0" smtClean="0">
                <a:solidFill>
                  <a:sysClr val="windowText" lastClr="000000"/>
                </a:solidFill>
                <a:latin typeface="Cambria" pitchFamily="18" charset="0"/>
              </a:rPr>
              <a:t>Introduction </a:t>
            </a:r>
            <a:endParaRPr lang="en-US" b="1" dirty="0">
              <a:solidFill>
                <a:sysClr val="windowText" lastClr="000000"/>
              </a:solidFill>
              <a:latin typeface="Cambria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ambria" pitchFamily="18" charset="0"/>
              </a:rPr>
              <a:t>The </a:t>
            </a:r>
            <a:r>
              <a:rPr lang="en-US" sz="2800" dirty="0" smtClean="0">
                <a:latin typeface="Cambria" pitchFamily="18" charset="0"/>
              </a:rPr>
              <a:t>word </a:t>
            </a:r>
            <a:r>
              <a:rPr lang="en-US" sz="2800" b="1" u="sng" dirty="0" smtClean="0">
                <a:latin typeface="Cambria" pitchFamily="18" charset="0"/>
              </a:rPr>
              <a:t>suture</a:t>
            </a:r>
            <a:r>
              <a:rPr lang="en-US" sz="2800" dirty="0" smtClean="0">
                <a:latin typeface="Cambria" pitchFamily="18" charset="0"/>
              </a:rPr>
              <a:t> describes any material used to </a:t>
            </a:r>
            <a:r>
              <a:rPr lang="en-US" sz="2800" u="sng" dirty="0" smtClean="0">
                <a:solidFill>
                  <a:srgbClr val="FF0000"/>
                </a:solidFill>
                <a:latin typeface="Cambria" pitchFamily="18" charset="0"/>
              </a:rPr>
              <a:t>approximate tissue edges</a:t>
            </a:r>
            <a:r>
              <a:rPr lang="en-US" sz="2800" u="sng" dirty="0" smtClean="0">
                <a:latin typeface="Cambria" pitchFamily="18" charset="0"/>
              </a:rPr>
              <a:t> </a:t>
            </a:r>
            <a:r>
              <a:rPr lang="en-US" sz="2800" dirty="0" smtClean="0">
                <a:latin typeface="Cambria" pitchFamily="18" charset="0"/>
              </a:rPr>
              <a:t>together or </a:t>
            </a:r>
            <a:r>
              <a:rPr lang="en-US" sz="2800" u="sng" dirty="0" smtClean="0">
                <a:solidFill>
                  <a:srgbClr val="FF0000"/>
                </a:solidFill>
                <a:latin typeface="Cambria" pitchFamily="18" charset="0"/>
              </a:rPr>
              <a:t>ligate blood vessels</a:t>
            </a:r>
            <a:r>
              <a:rPr lang="en-US" sz="2800" u="sng" dirty="0" smtClean="0">
                <a:solidFill>
                  <a:srgbClr val="FF0000"/>
                </a:solidFill>
                <a:latin typeface="Cambria" pitchFamily="18" charset="0"/>
              </a:rPr>
              <a:t>.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  <a:latin typeface="Cambria" pitchFamily="18" charset="0"/>
              </a:rPr>
              <a:t> </a:t>
            </a:r>
            <a:r>
              <a:rPr lang="en-US" sz="2800" b="1" u="sng" dirty="0">
                <a:solidFill>
                  <a:srgbClr val="0070C0"/>
                </a:solidFill>
                <a:latin typeface="Cambria" pitchFamily="18" charset="0"/>
              </a:rPr>
              <a:t>The aims of closing a wound by placing sutures are to: </a:t>
            </a:r>
            <a:endParaRPr lang="en-US" sz="2800" b="1" u="sng" dirty="0" smtClean="0">
              <a:solidFill>
                <a:srgbClr val="0070C0"/>
              </a:solidFill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Eliminate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any dead space </a:t>
            </a: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Support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the wound </a:t>
            </a: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Allow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skin edges to be accurately approximated to produce a cosmetically and functionally acceptable wound. </a:t>
            </a: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Prevent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healing by secondary intention, which may result in an unacceptable scar </a:t>
            </a: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smtClean="0">
                <a:solidFill>
                  <a:schemeClr val="tx1"/>
                </a:solidFill>
                <a:latin typeface="Cambria" pitchFamily="18" charset="0"/>
              </a:rPr>
              <a:t> </a:t>
            </a:r>
            <a:r>
              <a:rPr lang="en-US" sz="2800" dirty="0">
                <a:solidFill>
                  <a:schemeClr val="tx1"/>
                </a:solidFill>
                <a:latin typeface="Cambria" pitchFamily="18" charset="0"/>
              </a:rPr>
              <a:t>Reduce bleeding and infection. </a:t>
            </a:r>
            <a:endParaRPr lang="en-US" sz="2800" dirty="0" smtClean="0">
              <a:solidFill>
                <a:schemeClr val="tx1"/>
              </a:solidFill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41564"/>
            <a:ext cx="9144000" cy="1295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rtl="1"/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Wound Cleansing </a:t>
            </a:r>
            <a:endParaRPr lang="en-US" b="1" dirty="0">
              <a:solidFill>
                <a:sysClr val="windowText" lastClr="00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Wounds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which are not grossly contaminated should be thoroughly cleansed with warm sterile solution of 0.9% sodium chloride. </a:t>
            </a:r>
            <a:endParaRPr lang="en-US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Wounds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that are obviously contaminated should be thoroughly irrigated, then cleaned with a broad-spectrum antiseptic solution</a:t>
            </a:r>
            <a:r>
              <a:rPr lang="en-US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main aim of irrigation is to flush out small particles of dirt. </a:t>
            </a:r>
            <a:endParaRPr lang="en-US" dirty="0">
              <a:solidFill>
                <a:srgbClr val="FF0000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5692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27708"/>
            <a:ext cx="9144000" cy="6830292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endParaRPr lang="en-US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u="sng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Procedure</a:t>
            </a:r>
            <a:endParaRPr lang="en-US" b="1" u="sng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1- Insert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needle tip into the tissue approximately 0.5 cm to 1 cm from the wound edge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making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sure to begin with the needle perpendicular to the tissue surface. </a:t>
            </a:r>
            <a:endParaRPr lang="en-US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200" y="3200400"/>
            <a:ext cx="6400800" cy="342899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1143000"/>
            <a:ext cx="9144000" cy="507207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2- Supinate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wrist clockwise 90 degrees to facilitate needle passage through tissue. </a:t>
            </a:r>
            <a:endParaRPr lang="en-US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43200"/>
            <a:ext cx="6934200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03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228600" y="138184"/>
            <a:ext cx="8534400" cy="633881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3- Grasp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needle within the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wound,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ecure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needle, </a:t>
            </a:r>
            <a:r>
              <a:rPr lang="en-US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regrasp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it with the needle holder, and rotate the wrist clockwise 90 degrees to complete needle passage through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tissue</a:t>
            </a:r>
            <a:endParaRPr lang="en-US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3276600"/>
            <a:ext cx="457200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009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0" y="12544"/>
            <a:ext cx="9144000" cy="65406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4- Insert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needle tip into the subcutaneous tissue of the opposite wound edge. Supinate the wrist clockwise 90 degrees such that the needle exits the skin 0.5 cm to 1 cm from the wound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edge.</a:t>
            </a:r>
          </a:p>
          <a:p>
            <a:pPr algn="l"/>
            <a:endParaRPr lang="en-US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l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5- Secure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 needle with the forceps, </a:t>
            </a:r>
            <a:r>
              <a:rPr lang="en-US" dirty="0" err="1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regrasp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it with the needle holder with palms facing down and a supinate wrist, rotating the needle through the skin</a:t>
            </a:r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. </a:t>
            </a:r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4267200"/>
            <a:ext cx="3733800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201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-34636" y="12544"/>
            <a:ext cx="9144000" cy="6845456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6- Secure (tie) the knot using a two-handed technique after removing the needle from the suture to approximate wound edges without undue tension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2362200"/>
            <a:ext cx="64008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417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عنوان فرعي 2"/>
          <p:cNvSpPr>
            <a:spLocks noGrp="1"/>
          </p:cNvSpPr>
          <p:nvPr>
            <p:ph type="subTitle" idx="1"/>
          </p:nvPr>
        </p:nvSpPr>
        <p:spPr>
          <a:xfrm>
            <a:off x="45918" y="0"/>
            <a:ext cx="9144000" cy="68580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b="1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ysClr val="windowText" lastClr="00000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rPr>
              <a:t>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7- The </a:t>
            </a:r>
            <a:r>
              <a:rPr lang="en-US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knot is gently tightened, producing a square </a:t>
            </a:r>
            <a:r>
              <a:rPr lang="en-US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knot</a:t>
            </a:r>
          </a:p>
          <a:p>
            <a:pPr lvl="0" algn="l"/>
            <a:r>
              <a:rPr lang="en-US" dirty="0" smtClean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8- </a:t>
            </a:r>
            <a:r>
              <a:rPr lang="en-US" dirty="0">
                <a:ln w="12700">
                  <a:solidFill>
                    <a:srgbClr val="1F497D">
                      <a:satMod val="155000"/>
                    </a:srgbClr>
                  </a:solidFill>
                  <a:prstDash val="solid"/>
                </a:ln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Cut the suture, leaving a 1-cm tail on the suture. </a:t>
            </a:r>
          </a:p>
          <a:p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  <a:p>
            <a:endParaRPr lang="en-US" b="1" dirty="0" smtClean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ysClr val="windowText" lastClr="00000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918" y="1752601"/>
            <a:ext cx="4572000" cy="26326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820" y="4402405"/>
            <a:ext cx="4374196" cy="2438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7918" y="1752601"/>
            <a:ext cx="4492337" cy="252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3536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2563"/>
            <a:ext cx="9144000" cy="14176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rtl="1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Types of suture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7800"/>
            <a:ext cx="9144000" cy="5410200"/>
          </a:xfrm>
        </p:spPr>
        <p:txBody>
          <a:bodyPr>
            <a:normAutofit/>
          </a:bodyPr>
          <a:lstStyle/>
          <a:p>
            <a:pPr rtl="1"/>
            <a:endParaRPr lang="en-US" dirty="0" smtClean="0"/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978914"/>
              </p:ext>
            </p:extLst>
          </p:nvPr>
        </p:nvGraphicFramePr>
        <p:xfrm>
          <a:off x="0" y="1752602"/>
          <a:ext cx="9144000" cy="40701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04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44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88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783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Seq.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Trade name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Generic name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83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1-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Silk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Silk black braided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83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2-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Nylon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Nylon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83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3-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Cambria" pitchFamily="18" charset="0"/>
                          <a:ea typeface="Calibri"/>
                          <a:cs typeface="Calibri"/>
                        </a:rPr>
                        <a:t>Vicryl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Cambria" pitchFamily="18" charset="0"/>
                          <a:ea typeface="Calibri"/>
                          <a:cs typeface="Calibri"/>
                        </a:rPr>
                        <a:t>Polyglycolic</a:t>
                      </a: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 acid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83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4-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 err="1">
                          <a:latin typeface="Cambria" pitchFamily="18" charset="0"/>
                          <a:ea typeface="Calibri"/>
                          <a:cs typeface="Calibri"/>
                        </a:rPr>
                        <a:t>Prolene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Polypropylene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78365"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5-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PDS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 rtl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b="1" dirty="0">
                          <a:latin typeface="Cambria" pitchFamily="18" charset="0"/>
                          <a:ea typeface="Calibri"/>
                          <a:cs typeface="Calibri"/>
                        </a:rPr>
                        <a:t>Poly-p-</a:t>
                      </a:r>
                      <a:r>
                        <a:rPr lang="en-US" sz="2400" b="1" dirty="0" err="1">
                          <a:latin typeface="Cambria" pitchFamily="18" charset="0"/>
                          <a:ea typeface="Calibri"/>
                          <a:cs typeface="Calibri"/>
                        </a:rPr>
                        <a:t>dioxanone</a:t>
                      </a:r>
                      <a:endParaRPr lang="en-US" sz="2400" b="1" dirty="0">
                        <a:latin typeface="Cambria" pitchFamily="18" charset="0"/>
                        <a:ea typeface="Calibri"/>
                        <a:cs typeface="Arial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0782"/>
            <a:ext cx="9144000" cy="141763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rtl="1"/>
            <a:r>
              <a:rPr lang="en-US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Classification of Suture</a:t>
            </a:r>
            <a:endParaRPr lang="en-US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noFill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ambria" pitchFamily="18" charset="0"/>
              </a:rPr>
              <a:t>Generally categorized by three characteristics: –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Appearance</a:t>
            </a:r>
            <a:r>
              <a:rPr lang="en-US" dirty="0" smtClean="0">
                <a:latin typeface="Cambria" pitchFamily="18" charset="0"/>
              </a:rPr>
              <a:t>: monofilament vs. multifilament 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Absorption</a:t>
            </a:r>
            <a:r>
              <a:rPr lang="en-US" dirty="0" smtClean="0">
                <a:latin typeface="Cambria" pitchFamily="18" charset="0"/>
              </a:rPr>
              <a:t>: absorbable vs. non-absorbable</a:t>
            </a:r>
          </a:p>
          <a:p>
            <a:pPr lvl="0"/>
            <a:r>
              <a:rPr lang="en-US" dirty="0" smtClean="0">
                <a:solidFill>
                  <a:srgbClr val="FF0000"/>
                </a:solidFill>
                <a:latin typeface="Cambria" pitchFamily="18" charset="0"/>
              </a:rPr>
              <a:t>Material</a:t>
            </a:r>
            <a:r>
              <a:rPr lang="en-US" dirty="0" smtClean="0">
                <a:latin typeface="Cambria" pitchFamily="18" charset="0"/>
              </a:rPr>
              <a:t>: natural vs. synthetic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</a:rPr>
              <a:t>Monofilament: A single strand of material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		ex. </a:t>
            </a:r>
            <a:r>
              <a:rPr lang="en-US" b="1" dirty="0" err="1" smtClean="0">
                <a:latin typeface="Cambria" pitchFamily="18" charset="0"/>
              </a:rPr>
              <a:t>Prolene</a:t>
            </a:r>
            <a:r>
              <a:rPr lang="en-US" b="1" dirty="0" smtClean="0">
                <a:latin typeface="Cambria" pitchFamily="18" charset="0"/>
              </a:rPr>
              <a:t>, Nylon, PDS</a:t>
            </a:r>
          </a:p>
          <a:p>
            <a:pPr>
              <a:buNone/>
            </a:pPr>
            <a:r>
              <a:rPr lang="ar-IQ" b="1" dirty="0" smtClean="0">
                <a:latin typeface="Cambria" pitchFamily="18" charset="0"/>
              </a:rPr>
              <a:t> </a:t>
            </a:r>
            <a:endParaRPr lang="en-US" b="1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</a:rPr>
              <a:t>Multifilament: consist of several filaments or suture strands braided together 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     </a:t>
            </a:r>
            <a:r>
              <a:rPr lang="en-US" b="1" dirty="0" err="1" smtClean="0">
                <a:latin typeface="Cambria" pitchFamily="18" charset="0"/>
              </a:rPr>
              <a:t>ex.Silk</a:t>
            </a:r>
            <a:r>
              <a:rPr lang="en-US" b="1" dirty="0" smtClean="0">
                <a:latin typeface="Cambria" pitchFamily="18" charset="0"/>
              </a:rPr>
              <a:t>, </a:t>
            </a:r>
            <a:r>
              <a:rPr lang="en-US" b="1" dirty="0" err="1" smtClean="0">
                <a:latin typeface="Cambria" pitchFamily="18" charset="0"/>
              </a:rPr>
              <a:t>Vicryl</a:t>
            </a:r>
            <a:endParaRPr lang="en-US" b="1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</a:rPr>
              <a:t>Absorbable:  Internal •</a:t>
            </a:r>
            <a:r>
              <a:rPr lang="en-US" b="1" dirty="0" err="1" smtClean="0">
                <a:latin typeface="Cambria" pitchFamily="18" charset="0"/>
              </a:rPr>
              <a:t>Intradermal</a:t>
            </a:r>
            <a:r>
              <a:rPr lang="en-US" b="1" dirty="0" smtClean="0">
                <a:latin typeface="Cambria" pitchFamily="18" charset="0"/>
              </a:rPr>
              <a:t>/</a:t>
            </a:r>
            <a:r>
              <a:rPr lang="en-US" b="1" dirty="0" err="1" smtClean="0">
                <a:latin typeface="Cambria" pitchFamily="18" charset="0"/>
              </a:rPr>
              <a:t>subcuticular</a:t>
            </a:r>
            <a:r>
              <a:rPr lang="en-US" b="1" dirty="0" smtClean="0">
                <a:latin typeface="Cambria" pitchFamily="18" charset="0"/>
              </a:rPr>
              <a:t> •Rarely on skin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     ex. </a:t>
            </a:r>
            <a:r>
              <a:rPr lang="en-US" b="1" dirty="0" err="1" smtClean="0">
                <a:latin typeface="Cambria" pitchFamily="18" charset="0"/>
              </a:rPr>
              <a:t>Vicryl</a:t>
            </a:r>
            <a:r>
              <a:rPr lang="en-US" b="1" dirty="0" smtClean="0">
                <a:latin typeface="Cambria" pitchFamily="18" charset="0"/>
              </a:rPr>
              <a:t>,  PDS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</a:rPr>
              <a:t> Non – absorbable: Primarily Skin –Needs to be removed later  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     ex. </a:t>
            </a:r>
            <a:r>
              <a:rPr lang="en-US" b="1" dirty="0" err="1" smtClean="0">
                <a:latin typeface="Cambria" pitchFamily="18" charset="0"/>
              </a:rPr>
              <a:t>Prolene</a:t>
            </a:r>
            <a:r>
              <a:rPr lang="en-US" b="1" dirty="0" smtClean="0">
                <a:latin typeface="Cambria" pitchFamily="18" charset="0"/>
              </a:rPr>
              <a:t>, Nylon, Silk</a:t>
            </a: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</a:rPr>
              <a:t>Natural:   ex. </a:t>
            </a:r>
            <a:r>
              <a:rPr lang="en-US" b="1" dirty="0" smtClean="0">
                <a:latin typeface="Cambria" pitchFamily="18" charset="0"/>
              </a:rPr>
              <a:t>Silk</a:t>
            </a:r>
            <a:endParaRPr lang="en-US" b="1" dirty="0" smtClean="0">
              <a:latin typeface="Cambria" pitchFamily="18" charset="0"/>
            </a:endParaRPr>
          </a:p>
          <a:p>
            <a:pPr>
              <a:buFont typeface="Wingdings" pitchFamily="2" charset="2"/>
              <a:buChar char="Ø"/>
            </a:pPr>
            <a:r>
              <a:rPr lang="en-US" b="1" dirty="0" smtClean="0">
                <a:latin typeface="Cambria" pitchFamily="18" charset="0"/>
              </a:rPr>
              <a:t>Synthetic:    ex. </a:t>
            </a:r>
            <a:r>
              <a:rPr lang="en-US" b="1" dirty="0" err="1" smtClean="0">
                <a:latin typeface="Cambria" pitchFamily="18" charset="0"/>
              </a:rPr>
              <a:t>Prolene</a:t>
            </a:r>
            <a:r>
              <a:rPr lang="en-US" b="1" dirty="0" smtClean="0">
                <a:latin typeface="Cambria" pitchFamily="18" charset="0"/>
              </a:rPr>
              <a:t>, Nylon, PDS, </a:t>
            </a:r>
            <a:r>
              <a:rPr lang="en-US" b="1" dirty="0" err="1" smtClean="0">
                <a:latin typeface="Cambria" pitchFamily="18" charset="0"/>
              </a:rPr>
              <a:t>Vicryl</a:t>
            </a:r>
            <a:endParaRPr lang="en-US" b="1" dirty="0" smtClean="0">
              <a:latin typeface="Cambria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95400"/>
          </a:xfrm>
          <a:noFill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</a:rPr>
              <a:t>Size of Suture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371600"/>
            <a:ext cx="9144000" cy="5486400"/>
          </a:xfrm>
          <a:noFill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/>
          <a:lstStyle/>
          <a:p>
            <a:pPr rtl="1">
              <a:buNone/>
            </a:pPr>
            <a:r>
              <a:rPr lang="en-US" dirty="0" smtClean="0"/>
              <a:t>- </a:t>
            </a:r>
            <a:r>
              <a:rPr lang="en-US" b="1" dirty="0" smtClean="0">
                <a:latin typeface="Cambria" pitchFamily="18" charset="0"/>
              </a:rPr>
              <a:t>The size of suture refers to diameter of the suture material 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-Numbers alone indicate progressively larger sutures    ( ex : No: 2, No:1,..) 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-Numbers followed by a “0” indicate progressively smaller sutures (ex: 3-0 , 4-0, …) </a:t>
            </a:r>
          </a:p>
          <a:p>
            <a:pPr>
              <a:buNone/>
            </a:pPr>
            <a:endParaRPr lang="en-US" b="1" dirty="0" smtClean="0">
              <a:latin typeface="Cambria" pitchFamily="18" charset="0"/>
            </a:endParaRP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( No:2, No:1, 0, 1-0, 2-0, 3-0,  …………….,10-0  )</a:t>
            </a:r>
            <a:endParaRPr lang="en-US" b="1" dirty="0">
              <a:latin typeface="Cambria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676400"/>
            <a:ext cx="8686800" cy="4038600"/>
          </a:xfrm>
        </p:spPr>
      </p:pic>
    </p:spTree>
    <p:extLst>
      <p:ext uri="{BB962C8B-B14F-4D97-AF65-F5344CB8AC3E}">
        <p14:creationId xmlns:p14="http://schemas.microsoft.com/office/powerpoint/2010/main" val="1003193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19200"/>
          </a:xfrm>
          <a:noFill/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b="1" u="sng" dirty="0" smtClean="0"/>
              <a:t/>
            </a:r>
            <a:br>
              <a:rPr lang="en-US" b="1" u="sng" dirty="0" smtClean="0"/>
            </a:br>
            <a:r>
              <a:rPr lang="en-US" b="1" u="sng" dirty="0" smtClean="0">
                <a:solidFill>
                  <a:schemeClr val="tx1"/>
                </a:solidFill>
                <a:latin typeface="Cambria" pitchFamily="18" charset="0"/>
              </a:rPr>
              <a:t>Points of Needles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295400"/>
            <a:ext cx="9144000" cy="5562600"/>
          </a:xfrm>
          <a:noFill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514350" indent="-514350" rtl="1">
              <a:buNone/>
            </a:pPr>
            <a:r>
              <a:rPr lang="en-US" dirty="0" smtClean="0"/>
              <a:t> </a:t>
            </a:r>
            <a:r>
              <a:rPr lang="en-US" dirty="0" smtClean="0">
                <a:latin typeface="Cambria" pitchFamily="18" charset="0"/>
              </a:rPr>
              <a:t>1- Round needles or Tapered point needles</a:t>
            </a:r>
          </a:p>
          <a:p>
            <a:pPr marL="514350" indent="-514350">
              <a:buNone/>
            </a:pPr>
            <a:r>
              <a:rPr lang="en-US" dirty="0" smtClean="0">
                <a:latin typeface="Cambria" pitchFamily="18" charset="0"/>
              </a:rPr>
              <a:t>Characteristics : A traumatic, used for Internal organ</a:t>
            </a:r>
          </a:p>
          <a:p>
            <a:pPr marL="514350" indent="-514350">
              <a:buNone/>
            </a:pPr>
            <a:endParaRPr lang="en-US" dirty="0"/>
          </a:p>
        </p:txBody>
      </p:sp>
      <p:pic>
        <p:nvPicPr>
          <p:cNvPr id="4" name="صورة 1" descr="Taper Point need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3048000"/>
            <a:ext cx="6096000" cy="2819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990600"/>
          </a:xfrm>
          <a:noFill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66800"/>
            <a:ext cx="9144000" cy="5791200"/>
          </a:xfrm>
          <a:noFill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/>
          <a:lstStyle/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2-Cutting needles </a:t>
            </a:r>
          </a:p>
          <a:p>
            <a:pPr>
              <a:buNone/>
            </a:pPr>
            <a:r>
              <a:rPr lang="en-US" b="1" dirty="0" smtClean="0">
                <a:latin typeface="Cambria" pitchFamily="18" charset="0"/>
              </a:rPr>
              <a:t>  Characteristics: Cutting edge on inside of circle, Ideal </a:t>
            </a:r>
            <a:r>
              <a:rPr lang="en-US" b="1" dirty="0" smtClean="0">
                <a:latin typeface="Cambria" pitchFamily="18" charset="0"/>
              </a:rPr>
              <a:t>for </a:t>
            </a:r>
            <a:r>
              <a:rPr lang="en-US" b="1" dirty="0" smtClean="0">
                <a:latin typeface="Cambria" pitchFamily="18" charset="0"/>
              </a:rPr>
              <a:t>skin,  Traumatic</a:t>
            </a:r>
            <a:endParaRPr lang="en-US" b="1" dirty="0">
              <a:latin typeface="Cambria" pitchFamily="18" charset="0"/>
            </a:endParaRPr>
          </a:p>
        </p:txBody>
      </p:sp>
      <p:pic>
        <p:nvPicPr>
          <p:cNvPr id="4" name="صورة 2" descr="Cutting Needle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971800"/>
            <a:ext cx="60198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سمة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668</Words>
  <Application>Microsoft Office PowerPoint</Application>
  <PresentationFormat>On-screen Show (4:3)</PresentationFormat>
  <Paragraphs>143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Cambria</vt:lpstr>
      <vt:lpstr>Times New Roman</vt:lpstr>
      <vt:lpstr>Wingdings</vt:lpstr>
      <vt:lpstr>Office Theme</vt:lpstr>
      <vt:lpstr>سمة Office</vt:lpstr>
      <vt:lpstr>PowerPoint Presentation</vt:lpstr>
      <vt:lpstr>Introduction </vt:lpstr>
      <vt:lpstr>Types of suture</vt:lpstr>
      <vt:lpstr>Classification of Suture</vt:lpstr>
      <vt:lpstr>PowerPoint Presentation</vt:lpstr>
      <vt:lpstr>Size of Suture</vt:lpstr>
      <vt:lpstr>PowerPoint Presentation</vt:lpstr>
      <vt:lpstr> Points of Needles </vt:lpstr>
      <vt:lpstr>PowerPoint Presentation</vt:lpstr>
      <vt:lpstr>PowerPoint Presentation</vt:lpstr>
      <vt:lpstr>PowerPoint Presentation</vt:lpstr>
      <vt:lpstr> Instruments  </vt:lpstr>
      <vt:lpstr> 2-Pins  </vt:lpstr>
      <vt:lpstr>PowerPoint Presentation</vt:lpstr>
      <vt:lpstr>PowerPoint Presentation</vt:lpstr>
      <vt:lpstr>Basic suturing techniques  </vt:lpstr>
      <vt:lpstr>PowerPoint Presentation</vt:lpstr>
      <vt:lpstr>PowerPoint Presentation</vt:lpstr>
      <vt:lpstr> Evaluate Wound for suturing</vt:lpstr>
      <vt:lpstr>Wound Cleansing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Suturing </dc:title>
  <dc:creator>Rak</dc:creator>
  <cp:lastModifiedBy>Maher</cp:lastModifiedBy>
  <cp:revision>45</cp:revision>
  <dcterms:created xsi:type="dcterms:W3CDTF">2006-08-16T00:00:00Z</dcterms:created>
  <dcterms:modified xsi:type="dcterms:W3CDTF">2025-03-08T02:39:32Z</dcterms:modified>
</cp:coreProperties>
</file>