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7" r:id="rId2"/>
    <p:sldId id="295" r:id="rId3"/>
    <p:sldId id="268" r:id="rId4"/>
    <p:sldId id="257" r:id="rId5"/>
    <p:sldId id="270" r:id="rId6"/>
    <p:sldId id="271" r:id="rId7"/>
    <p:sldId id="272" r:id="rId8"/>
    <p:sldId id="273" r:id="rId9"/>
    <p:sldId id="274" r:id="rId10"/>
    <p:sldId id="275" r:id="rId11"/>
    <p:sldId id="276" r:id="rId12"/>
    <p:sldId id="278" r:id="rId13"/>
    <p:sldId id="280" r:id="rId14"/>
    <p:sldId id="261" r:id="rId15"/>
    <p:sldId id="281" r:id="rId16"/>
    <p:sldId id="289" r:id="rId17"/>
    <p:sldId id="293" r:id="rId18"/>
    <p:sldId id="294" r:id="rId19"/>
    <p:sldId id="282" r:id="rId20"/>
    <p:sldId id="288" r:id="rId21"/>
    <p:sldId id="283" r:id="rId22"/>
    <p:sldId id="287" r:id="rId23"/>
    <p:sldId id="284" r:id="rId24"/>
    <p:sldId id="286" r:id="rId25"/>
    <p:sldId id="285" r:id="rId26"/>
    <p:sldId id="290" r:id="rId27"/>
    <p:sldId id="291" r:id="rId28"/>
    <p:sldId id="265" r:id="rId29"/>
    <p:sldId id="292" r:id="rId30"/>
    <p:sldId id="266" r:id="rId3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5" d="100"/>
          <a:sy n="65" d="100"/>
        </p:scale>
        <p:origin x="1320" y="4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a:t>انقر لتحرير نمط العنوان الرئيسي</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ar-SA"/>
              <a:t>انقر لتحرير نمط العنوان الثانوي الرئيسي</a:t>
            </a:r>
            <a:endParaRPr kumimoji="0" lang="en-US"/>
          </a:p>
        </p:txBody>
      </p:sp>
      <p:sp>
        <p:nvSpPr>
          <p:cNvPr id="30" name="Date Placeholder 29"/>
          <p:cNvSpPr>
            <a:spLocks noGrp="1"/>
          </p:cNvSpPr>
          <p:nvPr>
            <p:ph type="dt" sz="half" idx="10"/>
          </p:nvPr>
        </p:nvSpPr>
        <p:spPr/>
        <p:txBody>
          <a:bodyPr/>
          <a:lstStyle/>
          <a:p>
            <a:fld id="{5CA368A9-FAE3-4016-8867-235E2780F6F1}" type="datetimeFigureOut">
              <a:rPr lang="en-US" smtClean="0"/>
              <a:t>11/17/2023</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EFD111F5-0F89-4FEF-BE37-D524FEBD1D6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a:t>انقر لتحرير نمط العنوان الرئيسي</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Date Placeholder 3"/>
          <p:cNvSpPr>
            <a:spLocks noGrp="1"/>
          </p:cNvSpPr>
          <p:nvPr>
            <p:ph type="dt" sz="half" idx="10"/>
          </p:nvPr>
        </p:nvSpPr>
        <p:spPr/>
        <p:txBody>
          <a:bodyPr/>
          <a:lstStyle/>
          <a:p>
            <a:fld id="{5CA368A9-FAE3-4016-8867-235E2780F6F1}"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111F5-0F89-4FEF-BE37-D524FEBD1D6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ar-SA"/>
              <a:t>انقر لتحرير نمط العنوان الرئيسي</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Date Placeholder 3"/>
          <p:cNvSpPr>
            <a:spLocks noGrp="1"/>
          </p:cNvSpPr>
          <p:nvPr>
            <p:ph type="dt" sz="half" idx="10"/>
          </p:nvPr>
        </p:nvSpPr>
        <p:spPr/>
        <p:txBody>
          <a:bodyPr/>
          <a:lstStyle/>
          <a:p>
            <a:fld id="{5CA368A9-FAE3-4016-8867-235E2780F6F1}"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111F5-0F89-4FEF-BE37-D524FEBD1D6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ar-SA"/>
              <a:t>انقر لتحرير نمط العنوان الرئيسي</a:t>
            </a:r>
            <a:endParaRPr kumimoji="0" lang="en-US"/>
          </a:p>
        </p:txBody>
      </p:sp>
      <p:sp>
        <p:nvSpPr>
          <p:cNvPr id="3" name="Content Placeholder 2"/>
          <p:cNvSpPr>
            <a:spLocks noGrp="1"/>
          </p:cNvSpPr>
          <p:nvPr>
            <p:ph idx="1"/>
          </p:nvPr>
        </p:nvSpPr>
        <p:spPr/>
        <p:txBody>
          <a:body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Date Placeholder 3"/>
          <p:cNvSpPr>
            <a:spLocks noGrp="1"/>
          </p:cNvSpPr>
          <p:nvPr>
            <p:ph type="dt" sz="half" idx="10"/>
          </p:nvPr>
        </p:nvSpPr>
        <p:spPr/>
        <p:txBody>
          <a:bodyPr/>
          <a:lstStyle/>
          <a:p>
            <a:fld id="{5CA368A9-FAE3-4016-8867-235E2780F6F1}"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111F5-0F89-4FEF-BE37-D524FEBD1D6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ar-SA"/>
              <a:t>انقر لتحرير نمط العنوان الرئيسي</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ar-SA"/>
              <a:t>انقر لتحرير أنماط النص الرئيسي</a:t>
            </a:r>
          </a:p>
        </p:txBody>
      </p:sp>
      <p:sp>
        <p:nvSpPr>
          <p:cNvPr id="4" name="Date Placeholder 3"/>
          <p:cNvSpPr>
            <a:spLocks noGrp="1"/>
          </p:cNvSpPr>
          <p:nvPr>
            <p:ph type="dt" sz="half" idx="10"/>
          </p:nvPr>
        </p:nvSpPr>
        <p:spPr/>
        <p:txBody>
          <a:bodyPr/>
          <a:lstStyle/>
          <a:p>
            <a:fld id="{5CA368A9-FAE3-4016-8867-235E2780F6F1}" type="datetimeFigureOut">
              <a:rPr lang="en-US" smtClean="0"/>
              <a:t>11/17/2023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D111F5-0F89-4FEF-BE37-D524FEBD1D6E}"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ar-SA"/>
              <a:t>انقر لتحرير نمط العنوان الرئيسي</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5" name="Date Placeholder 4"/>
          <p:cNvSpPr>
            <a:spLocks noGrp="1"/>
          </p:cNvSpPr>
          <p:nvPr>
            <p:ph type="dt" sz="half" idx="10"/>
          </p:nvPr>
        </p:nvSpPr>
        <p:spPr/>
        <p:txBody>
          <a:bodyPr/>
          <a:lstStyle/>
          <a:p>
            <a:fld id="{5CA368A9-FAE3-4016-8867-235E2780F6F1}"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111F5-0F89-4FEF-BE37-D524FEBD1D6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ar-SA"/>
              <a:t>انقر لتحرير نمط العنوان الرئيسي</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a:t>انقر لتحرير أنماط النص الرئيسي</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ar-SA"/>
              <a:t>انقر لتحرير أنماط النص الرئيسي</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7" name="Date Placeholder 6"/>
          <p:cNvSpPr>
            <a:spLocks noGrp="1"/>
          </p:cNvSpPr>
          <p:nvPr>
            <p:ph type="dt" sz="half" idx="10"/>
          </p:nvPr>
        </p:nvSpPr>
        <p:spPr/>
        <p:txBody>
          <a:bodyPr/>
          <a:lstStyle/>
          <a:p>
            <a:fld id="{5CA368A9-FAE3-4016-8867-235E2780F6F1}" type="datetimeFigureOut">
              <a:rPr lang="en-US" smtClean="0"/>
              <a:t>11/17/2023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FD111F5-0F89-4FEF-BE37-D524FEBD1D6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ar-SA"/>
              <a:t>انقر لتحرير نمط العنوان الرئيسي</a:t>
            </a:r>
            <a:endParaRPr kumimoji="0" lang="en-US"/>
          </a:p>
        </p:txBody>
      </p:sp>
      <p:sp>
        <p:nvSpPr>
          <p:cNvPr id="3" name="Date Placeholder 2"/>
          <p:cNvSpPr>
            <a:spLocks noGrp="1"/>
          </p:cNvSpPr>
          <p:nvPr>
            <p:ph type="dt" sz="half" idx="10"/>
          </p:nvPr>
        </p:nvSpPr>
        <p:spPr/>
        <p:txBody>
          <a:bodyPr/>
          <a:lstStyle/>
          <a:p>
            <a:fld id="{5CA368A9-FAE3-4016-8867-235E2780F6F1}" type="datetimeFigureOut">
              <a:rPr lang="en-US" smtClean="0"/>
              <a:t>11/17/2023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FD111F5-0F89-4FEF-BE37-D524FEBD1D6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A368A9-FAE3-4016-8867-235E2780F6F1}" type="datetimeFigureOut">
              <a:rPr lang="en-US" smtClean="0"/>
              <a:t>11/17/2023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FD111F5-0F89-4FEF-BE37-D524FEBD1D6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ar-SA"/>
              <a:t>انقر لتحرير نمط العنوان الرئيسي</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ar-SA"/>
              <a:t>انقر لتحرير أنماط النص الرئيسي</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ar-SA"/>
              <a:t>انقر لتحرير أنماط النص الرئيسي</a:t>
            </a:r>
          </a:p>
          <a:p>
            <a:pPr lvl="1" eaLnBrk="1" latinLnBrk="0" hangingPunct="1"/>
            <a:r>
              <a:rPr lang="ar-SA"/>
              <a:t>المستوى الثاني</a:t>
            </a:r>
          </a:p>
          <a:p>
            <a:pPr lvl="2" eaLnBrk="1" latinLnBrk="0" hangingPunct="1"/>
            <a:r>
              <a:rPr lang="ar-SA"/>
              <a:t>المستوى الثالث</a:t>
            </a:r>
          </a:p>
          <a:p>
            <a:pPr lvl="3" eaLnBrk="1" latinLnBrk="0" hangingPunct="1"/>
            <a:r>
              <a:rPr lang="ar-SA"/>
              <a:t>المستوى الرابع</a:t>
            </a:r>
          </a:p>
          <a:p>
            <a:pPr lvl="4" eaLnBrk="1" latinLnBrk="0" hangingPunct="1"/>
            <a:r>
              <a:rPr lang="ar-SA"/>
              <a:t>المستوى الخامس</a:t>
            </a:r>
            <a:endParaRPr kumimoji="0" lang="en-US"/>
          </a:p>
        </p:txBody>
      </p:sp>
      <p:sp>
        <p:nvSpPr>
          <p:cNvPr id="5" name="Date Placeholder 4"/>
          <p:cNvSpPr>
            <a:spLocks noGrp="1"/>
          </p:cNvSpPr>
          <p:nvPr>
            <p:ph type="dt" sz="half" idx="10"/>
          </p:nvPr>
        </p:nvSpPr>
        <p:spPr/>
        <p:txBody>
          <a:bodyPr/>
          <a:lstStyle/>
          <a:p>
            <a:fld id="{5CA368A9-FAE3-4016-8867-235E2780F6F1}"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FD111F5-0F89-4FEF-BE37-D524FEBD1D6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صورة ذو تسمية توضيحية">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ar-SA"/>
              <a:t>انقر لتحرير نمط العنوان الرئيسي</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ar-SA"/>
              <a:t>انقر لتحرير أنماط النص الرئيسي</a:t>
            </a:r>
          </a:p>
        </p:txBody>
      </p:sp>
      <p:sp>
        <p:nvSpPr>
          <p:cNvPr id="5" name="Date Placeholder 4"/>
          <p:cNvSpPr>
            <a:spLocks noGrp="1"/>
          </p:cNvSpPr>
          <p:nvPr>
            <p:ph type="dt" sz="half" idx="10"/>
          </p:nvPr>
        </p:nvSpPr>
        <p:spPr/>
        <p:txBody>
          <a:bodyPr/>
          <a:lstStyle/>
          <a:p>
            <a:fld id="{5CA368A9-FAE3-4016-8867-235E2780F6F1}" type="datetimeFigureOut">
              <a:rPr lang="en-US" smtClean="0"/>
              <a:t>11/17/2023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EFD111F5-0F89-4FEF-BE37-D524FEBD1D6E}"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ar-SA"/>
              <a:t>انقر فوق الأيقونة لإضافة صورة</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ar-SA"/>
              <a:t>انقر لتحرير نمط العنوان الرئيسي</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ar-SA"/>
              <a:t>انقر لتحرير أنماط النص الرئيسي</a:t>
            </a:r>
          </a:p>
          <a:p>
            <a:pPr lvl="1" eaLnBrk="1" latinLnBrk="0" hangingPunct="1"/>
            <a:r>
              <a:rPr kumimoji="0" lang="ar-SA"/>
              <a:t>المستوى الثاني</a:t>
            </a:r>
          </a:p>
          <a:p>
            <a:pPr lvl="2" eaLnBrk="1" latinLnBrk="0" hangingPunct="1"/>
            <a:r>
              <a:rPr kumimoji="0" lang="ar-SA"/>
              <a:t>المستوى الثالث</a:t>
            </a:r>
          </a:p>
          <a:p>
            <a:pPr lvl="3" eaLnBrk="1" latinLnBrk="0" hangingPunct="1"/>
            <a:r>
              <a:rPr kumimoji="0" lang="ar-SA"/>
              <a:t>المستوى الرابع</a:t>
            </a:r>
          </a:p>
          <a:p>
            <a:pPr lvl="4" eaLnBrk="1" latinLnBrk="0" hangingPunct="1"/>
            <a:r>
              <a:rPr kumimoji="0" lang="ar-SA"/>
              <a:t>المستوى الخامس</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5CA368A9-FAE3-4016-8867-235E2780F6F1}" type="datetimeFigureOut">
              <a:rPr lang="en-US" smtClean="0"/>
              <a:t>11/17/2023</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EFD111F5-0F89-4FEF-BE37-D524FEBD1D6E}"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 name="Straight Connector 6"/>
          <p:cNvCxnSpPr/>
          <p:nvPr/>
        </p:nvCxnSpPr>
        <p:spPr>
          <a:xfrm flipH="1">
            <a:off x="205168" y="1437316"/>
            <a:ext cx="86360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822763" y="239204"/>
            <a:ext cx="5196603" cy="1107996"/>
          </a:xfrm>
          <a:prstGeom prst="rect">
            <a:avLst/>
          </a:prstGeom>
        </p:spPr>
        <p:txBody>
          <a:bodyPr wrap="square">
            <a:spAutoFit/>
          </a:bodyPr>
          <a:lstStyle/>
          <a:p>
            <a:pPr algn="l" rtl="0"/>
            <a:endParaRPr lang="en-US" dirty="0">
              <a:solidFill>
                <a:prstClr val="black"/>
              </a:solidFill>
            </a:endParaRPr>
          </a:p>
          <a:p>
            <a:pPr algn="ctr" rtl="0"/>
            <a:r>
              <a:rPr lang="en-US" sz="4800" b="1" dirty="0">
                <a:solidFill>
                  <a:prstClr val="black"/>
                </a:solidFill>
                <a:cs typeface="Akhbar MT" pitchFamily="2" charset="-78"/>
              </a:rPr>
              <a:t> </a:t>
            </a:r>
            <a:r>
              <a:rPr lang="ar-IQ" sz="4800" b="1" dirty="0">
                <a:solidFill>
                  <a:prstClr val="black"/>
                </a:solidFill>
                <a:cs typeface="Akhbar MT" pitchFamily="2" charset="-78"/>
              </a:rPr>
              <a:t> </a:t>
            </a:r>
            <a:r>
              <a:rPr lang="ar-IQ" sz="3200" b="1" dirty="0" smtClean="0">
                <a:solidFill>
                  <a:prstClr val="black"/>
                </a:solidFill>
                <a:cs typeface="Akhbar MT" pitchFamily="2" charset="-78"/>
              </a:rPr>
              <a:t>المادة حقوق الإنسان</a:t>
            </a:r>
            <a:r>
              <a:rPr lang="en-US" sz="3200" b="1" dirty="0" smtClean="0">
                <a:solidFill>
                  <a:prstClr val="black"/>
                </a:solidFill>
                <a:cs typeface="Akhbar MT" pitchFamily="2" charset="-78"/>
              </a:rPr>
              <a:t>– </a:t>
            </a:r>
            <a:r>
              <a:rPr lang="ar-IQ" sz="2800" b="1" dirty="0" smtClean="0">
                <a:solidFill>
                  <a:prstClr val="black"/>
                </a:solidFill>
                <a:cs typeface="Akhbar MT" pitchFamily="2" charset="-78"/>
              </a:rPr>
              <a:t>المرحلة </a:t>
            </a:r>
            <a:r>
              <a:rPr lang="ar-IQ" sz="2800" b="1" dirty="0" smtClean="0">
                <a:solidFill>
                  <a:prstClr val="black"/>
                </a:solidFill>
                <a:cs typeface="Akhbar MT" pitchFamily="2" charset="-78"/>
              </a:rPr>
              <a:t>الاولى</a:t>
            </a:r>
            <a:r>
              <a:rPr lang="en-US" sz="2800" b="1" dirty="0" smtClean="0">
                <a:solidFill>
                  <a:prstClr val="black"/>
                </a:solidFill>
                <a:cs typeface="Akhbar MT" pitchFamily="2" charset="-78"/>
              </a:rPr>
              <a:t> </a:t>
            </a:r>
            <a:endParaRPr lang="en-US" sz="4800" b="1" dirty="0">
              <a:solidFill>
                <a:prstClr val="black"/>
              </a:solidFill>
              <a:cs typeface="Akhbar MT" pitchFamily="2" charset="-78"/>
            </a:endParaRPr>
          </a:p>
        </p:txBody>
      </p:sp>
      <p:sp>
        <p:nvSpPr>
          <p:cNvPr id="3" name="Rectangle 2"/>
          <p:cNvSpPr/>
          <p:nvPr/>
        </p:nvSpPr>
        <p:spPr>
          <a:xfrm>
            <a:off x="4523168" y="3969136"/>
            <a:ext cx="3572085" cy="1938992"/>
          </a:xfrm>
          <a:prstGeom prst="rect">
            <a:avLst/>
          </a:prstGeom>
        </p:spPr>
        <p:txBody>
          <a:bodyPr wrap="square">
            <a:spAutoFit/>
          </a:bodyPr>
          <a:lstStyle/>
          <a:p>
            <a:pPr algn="ctr" rtl="0">
              <a:defRPr/>
            </a:pPr>
            <a:endParaRPr lang="ar-IQ" sz="2400" dirty="0" smtClean="0">
              <a:solidFill>
                <a:prstClr val="black"/>
              </a:solidFill>
            </a:endParaRPr>
          </a:p>
          <a:p>
            <a:pPr algn="ctr" rtl="0">
              <a:defRPr/>
            </a:pPr>
            <a:r>
              <a:rPr lang="ar-IQ" sz="2400" dirty="0" err="1" smtClean="0">
                <a:solidFill>
                  <a:prstClr val="black"/>
                </a:solidFill>
              </a:rPr>
              <a:t>م.د</a:t>
            </a:r>
            <a:r>
              <a:rPr lang="ar-IQ" sz="2400" dirty="0" smtClean="0">
                <a:solidFill>
                  <a:prstClr val="black"/>
                </a:solidFill>
              </a:rPr>
              <a:t>. فاطمه جاسم</a:t>
            </a:r>
          </a:p>
          <a:p>
            <a:pPr algn="ctr">
              <a:defRPr/>
            </a:pPr>
            <a:r>
              <a:rPr lang="ar-IQ" sz="2400" dirty="0" smtClean="0">
                <a:solidFill>
                  <a:prstClr val="black"/>
                </a:solidFill>
              </a:rPr>
              <a:t>فرع العلوم الأساسية</a:t>
            </a:r>
          </a:p>
          <a:p>
            <a:pPr algn="ctr">
              <a:defRPr/>
            </a:pPr>
            <a:r>
              <a:rPr lang="ar-IQ" sz="2400" dirty="0" smtClean="0">
                <a:solidFill>
                  <a:prstClr val="black"/>
                </a:solidFill>
              </a:rPr>
              <a:t> الكلية التمريض</a:t>
            </a:r>
            <a:endParaRPr lang="en-GB" sz="2400" dirty="0">
              <a:solidFill>
                <a:prstClr val="black"/>
              </a:solidFill>
            </a:endParaRPr>
          </a:p>
          <a:p>
            <a:pPr algn="ctr">
              <a:defRPr/>
            </a:pPr>
            <a:r>
              <a:rPr lang="en-US" sz="2400" dirty="0" smtClean="0">
                <a:solidFill>
                  <a:prstClr val="black"/>
                </a:solidFill>
              </a:rPr>
              <a:t> </a:t>
            </a:r>
            <a:r>
              <a:rPr lang="ar-IQ" sz="2400" smtClean="0">
                <a:solidFill>
                  <a:prstClr val="black"/>
                </a:solidFill>
              </a:rPr>
              <a:t>جامعة البصرة</a:t>
            </a:r>
            <a:endParaRPr lang="ar-IQ" sz="2400" dirty="0" smtClean="0">
              <a:solidFill>
                <a:prstClr val="black"/>
              </a:solidFill>
            </a:endParaRPr>
          </a:p>
        </p:txBody>
      </p:sp>
      <p:pic>
        <p:nvPicPr>
          <p:cNvPr id="16" name="Picture 2" descr="Image result for university of basrah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638" y="195296"/>
            <a:ext cx="861332" cy="112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Rectangle 17">
            <a:extLst>
              <a:ext uri="{FF2B5EF4-FFF2-40B4-BE49-F238E27FC236}">
                <a16:creationId xmlns:a16="http://schemas.microsoft.com/office/drawing/2014/main" id="{4664DB9F-59BB-47A5-8080-662EED16E9E1}"/>
              </a:ext>
            </a:extLst>
          </p:cNvPr>
          <p:cNvSpPr/>
          <p:nvPr/>
        </p:nvSpPr>
        <p:spPr>
          <a:xfrm>
            <a:off x="4038600" y="1770090"/>
            <a:ext cx="4864328" cy="2492990"/>
          </a:xfrm>
          <a:prstGeom prst="rect">
            <a:avLst/>
          </a:prstGeom>
        </p:spPr>
        <p:txBody>
          <a:bodyPr wrap="square">
            <a:spAutoFit/>
          </a:bodyPr>
          <a:lstStyle/>
          <a:p>
            <a:pPr algn="ctr" rtl="1">
              <a:lnSpc>
                <a:spcPct val="150000"/>
              </a:lnSpc>
            </a:pPr>
            <a:r>
              <a:rPr lang="ar-IQ" sz="3600" b="1" u="sng" dirty="0" smtClean="0">
                <a:solidFill>
                  <a:srgbClr val="FF0000"/>
                </a:solidFill>
              </a:rPr>
              <a:t>خصائص </a:t>
            </a:r>
            <a:r>
              <a:rPr lang="ar-IQ" sz="3600" b="1" u="sng" dirty="0">
                <a:solidFill>
                  <a:srgbClr val="FF0000"/>
                </a:solidFill>
              </a:rPr>
              <a:t>حقوق </a:t>
            </a:r>
            <a:r>
              <a:rPr lang="ar-IQ" sz="3600" b="1" u="sng" dirty="0" smtClean="0">
                <a:solidFill>
                  <a:srgbClr val="FF0000"/>
                </a:solidFill>
              </a:rPr>
              <a:t>الإنسان </a:t>
            </a:r>
          </a:p>
          <a:p>
            <a:pPr algn="ctr" rtl="1">
              <a:lnSpc>
                <a:spcPct val="150000"/>
              </a:lnSpc>
            </a:pPr>
            <a:r>
              <a:rPr lang="ar-IQ" sz="3600" b="1" u="sng" dirty="0">
                <a:solidFill>
                  <a:srgbClr val="FF0000"/>
                </a:solidFill>
              </a:rPr>
              <a:t>أنواع حقوق </a:t>
            </a:r>
            <a:r>
              <a:rPr lang="ar-IQ" sz="3600" b="1" u="sng" dirty="0" smtClean="0">
                <a:solidFill>
                  <a:srgbClr val="FF0000"/>
                </a:solidFill>
              </a:rPr>
              <a:t>الإنسان</a:t>
            </a:r>
          </a:p>
          <a:p>
            <a:pPr algn="ctr" rtl="1">
              <a:lnSpc>
                <a:spcPct val="150000"/>
              </a:lnSpc>
            </a:pPr>
            <a:r>
              <a:rPr lang="ar-IQ" sz="3200" b="1" dirty="0" smtClean="0">
                <a:solidFill>
                  <a:prstClr val="black"/>
                </a:solidFill>
              </a:rPr>
              <a:t>المحاضرة </a:t>
            </a:r>
            <a:r>
              <a:rPr lang="ar-IQ" sz="3200" b="1" dirty="0" smtClean="0">
                <a:solidFill>
                  <a:prstClr val="black"/>
                </a:solidFill>
              </a:rPr>
              <a:t>الثانية</a:t>
            </a:r>
            <a:endParaRPr lang="en-US" sz="3200" b="1" dirty="0">
              <a:solidFill>
                <a:prstClr val="black"/>
              </a:solidFill>
            </a:endParaRPr>
          </a:p>
        </p:txBody>
      </p:sp>
      <p:grpSp>
        <p:nvGrpSpPr>
          <p:cNvPr id="17" name="Group 16">
            <a:extLst>
              <a:ext uri="{FF2B5EF4-FFF2-40B4-BE49-F238E27FC236}">
                <a16:creationId xmlns:a16="http://schemas.microsoft.com/office/drawing/2014/main" id="{EF240524-FD1C-4D7A-81C5-EC549C440BAE}"/>
              </a:ext>
            </a:extLst>
          </p:cNvPr>
          <p:cNvGrpSpPr/>
          <p:nvPr/>
        </p:nvGrpSpPr>
        <p:grpSpPr>
          <a:xfrm>
            <a:off x="139146" y="6405383"/>
            <a:ext cx="8763783" cy="646331"/>
            <a:chOff x="185528" y="6405382"/>
            <a:chExt cx="11685043" cy="922952"/>
          </a:xfrm>
        </p:grpSpPr>
        <p:cxnSp>
          <p:nvCxnSpPr>
            <p:cNvPr id="19" name="Straight Connector 18">
              <a:extLst>
                <a:ext uri="{FF2B5EF4-FFF2-40B4-BE49-F238E27FC236}">
                  <a16:creationId xmlns:a16="http://schemas.microsoft.com/office/drawing/2014/main" id="{5BA06214-1B13-4837-BBC6-F80A38D6FFEB}"/>
                </a:ext>
              </a:extLst>
            </p:cNvPr>
            <p:cNvCxnSpPr/>
            <p:nvPr/>
          </p:nvCxnSpPr>
          <p:spPr>
            <a:xfrm flipH="1">
              <a:off x="304800" y="6412317"/>
              <a:ext cx="11514667"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BFDE99E-14D5-4903-9CE7-4F43A9CB7AB8}"/>
                </a:ext>
              </a:extLst>
            </p:cNvPr>
            <p:cNvSpPr/>
            <p:nvPr/>
          </p:nvSpPr>
          <p:spPr>
            <a:xfrm>
              <a:off x="185528" y="6405382"/>
              <a:ext cx="11685043" cy="922952"/>
            </a:xfrm>
            <a:prstGeom prst="rect">
              <a:avLst/>
            </a:prstGeom>
          </p:spPr>
          <p:txBody>
            <a:bodyPr wrap="square">
              <a:spAutoFit/>
            </a:bodyPr>
            <a:lstStyle/>
            <a:p>
              <a:pPr algn="l" rtl="0">
                <a:defRPr/>
              </a:pPr>
              <a:r>
                <a:rPr lang="en-GB" b="1" dirty="0">
                  <a:solidFill>
                    <a:prstClr val="black"/>
                  </a:solidFill>
                </a:rPr>
                <a:t>University of </a:t>
              </a:r>
              <a:r>
                <a:rPr lang="en-GB" b="1" dirty="0" err="1">
                  <a:solidFill>
                    <a:prstClr val="black"/>
                  </a:solidFill>
                </a:rPr>
                <a:t>Basrah</a:t>
              </a:r>
              <a:r>
                <a:rPr lang="en-GB" b="1" dirty="0">
                  <a:solidFill>
                    <a:prstClr val="black"/>
                  </a:solidFill>
                </a:rPr>
                <a:t> –College of Nursing– </a:t>
              </a:r>
              <a:r>
                <a:rPr lang="en-US" b="1" dirty="0">
                  <a:solidFill>
                    <a:prstClr val="black"/>
                  </a:solidFill>
                </a:rPr>
                <a:t>Department </a:t>
              </a:r>
              <a:r>
                <a:rPr lang="en-US" b="1" dirty="0" smtClean="0">
                  <a:solidFill>
                    <a:prstClr val="black"/>
                  </a:solidFill>
                </a:rPr>
                <a:t>of Basic </a:t>
              </a:r>
              <a:r>
                <a:rPr lang="en-US" b="1" dirty="0">
                  <a:solidFill>
                    <a:prstClr val="black"/>
                  </a:solidFill>
                </a:rPr>
                <a:t>Medical Sciences</a:t>
              </a:r>
              <a:endParaRPr lang="en-GB" b="1" dirty="0">
                <a:solidFill>
                  <a:prstClr val="black"/>
                </a:solidFill>
              </a:endParaRPr>
            </a:p>
            <a:p>
              <a:pPr algn="l" rtl="0">
                <a:defRPr/>
              </a:pPr>
              <a:endParaRPr lang="en-GB" b="1" dirty="0">
                <a:solidFill>
                  <a:prstClr val="black"/>
                </a:solidFill>
              </a:endParaRPr>
            </a:p>
          </p:txBody>
        </p:sp>
      </p:grpSp>
      <p:sp>
        <p:nvSpPr>
          <p:cNvPr id="21" name="Rectangle 20">
            <a:extLst>
              <a:ext uri="{FF2B5EF4-FFF2-40B4-BE49-F238E27FC236}">
                <a16:creationId xmlns:a16="http://schemas.microsoft.com/office/drawing/2014/main" id="{39B0891D-ED79-4931-92F3-C208C57F6CAD}"/>
              </a:ext>
            </a:extLst>
          </p:cNvPr>
          <p:cNvSpPr/>
          <p:nvPr/>
        </p:nvSpPr>
        <p:spPr>
          <a:xfrm>
            <a:off x="7225749" y="233520"/>
            <a:ext cx="1677181" cy="923330"/>
          </a:xfrm>
          <a:prstGeom prst="rect">
            <a:avLst/>
          </a:prstGeom>
        </p:spPr>
        <p:txBody>
          <a:bodyPr wrap="square">
            <a:spAutoFit/>
          </a:bodyPr>
          <a:lstStyle/>
          <a:p>
            <a:pPr algn="l" rtl="0"/>
            <a:endParaRPr lang="en-US" dirty="0">
              <a:solidFill>
                <a:prstClr val="black"/>
              </a:solidFill>
            </a:endParaRPr>
          </a:p>
          <a:p>
            <a:pPr algn="ctr" rtl="0"/>
            <a:r>
              <a:rPr lang="en-US" sz="3600" dirty="0">
                <a:solidFill>
                  <a:prstClr val="black"/>
                </a:solidFill>
              </a:rPr>
              <a:t> </a:t>
            </a:r>
            <a:r>
              <a:rPr lang="ar-IQ" sz="3600" b="1" dirty="0">
                <a:solidFill>
                  <a:prstClr val="black"/>
                </a:solidFill>
              </a:rPr>
              <a:t> </a:t>
            </a:r>
            <a:endParaRPr lang="en-US" sz="3600" b="1" dirty="0">
              <a:solidFill>
                <a:prstClr val="black"/>
              </a:solidFill>
            </a:endParaRPr>
          </a:p>
        </p:txBody>
      </p:sp>
      <p:sp>
        <p:nvSpPr>
          <p:cNvPr id="4" name="Rectangle 3">
            <a:extLst>
              <a:ext uri="{FF2B5EF4-FFF2-40B4-BE49-F238E27FC236}">
                <a16:creationId xmlns:a16="http://schemas.microsoft.com/office/drawing/2014/main" id="{8619569C-F51C-4D5F-9554-C9384EBEA533}"/>
              </a:ext>
            </a:extLst>
          </p:cNvPr>
          <p:cNvSpPr/>
          <p:nvPr/>
        </p:nvSpPr>
        <p:spPr>
          <a:xfrm>
            <a:off x="371639" y="1844518"/>
            <a:ext cx="3395293" cy="3942821"/>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sz="4800" dirty="0">
              <a:solidFill>
                <a:prstClr val="black"/>
              </a:solidFill>
            </a:endParaRPr>
          </a:p>
        </p:txBody>
      </p:sp>
      <p:pic>
        <p:nvPicPr>
          <p:cNvPr id="1027"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340958" y="195298"/>
            <a:ext cx="1120462" cy="11287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1639" y="1844517"/>
            <a:ext cx="3514561" cy="39428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029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rtl="1">
              <a:buNone/>
            </a:pPr>
            <a:r>
              <a:rPr lang="ar-IQ" sz="3200" dirty="0"/>
              <a:t>جديرٌ بالذكر، أنّ أهمية وحدة حقوق الإنسان وعدم قابليتها للتجزئة، تنبع من حق الإنسان في العيش بكرامة، ومن منطلق منحه شعورًا بالحرية والأمان، ومستويات معيشة لائقة به كإنسان وغيرها، كلّها دون نقصان أو حرمان من أي منها</a:t>
            </a:r>
            <a:r>
              <a:rPr lang="ar-IQ" sz="3200" dirty="0" smtClean="0"/>
              <a:t>.</a:t>
            </a:r>
            <a:endParaRPr lang="ar-IQ" sz="3200" dirty="0"/>
          </a:p>
        </p:txBody>
      </p:sp>
    </p:spTree>
    <p:extLst>
      <p:ext uri="{BB962C8B-B14F-4D97-AF65-F5344CB8AC3E}">
        <p14:creationId xmlns:p14="http://schemas.microsoft.com/office/powerpoint/2010/main" val="8381828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6712"/>
            <a:ext cx="8229600" cy="5487888"/>
          </a:xfrm>
        </p:spPr>
        <p:txBody>
          <a:bodyPr>
            <a:normAutofit/>
          </a:bodyPr>
          <a:lstStyle/>
          <a:p>
            <a:pPr marL="0" indent="0" algn="just" rtl="1">
              <a:buNone/>
            </a:pPr>
            <a:r>
              <a:rPr lang="ar-IQ" dirty="0" smtClean="0"/>
              <a:t>4. المساواة وعدم التمييز: ما </a:t>
            </a:r>
            <a:r>
              <a:rPr lang="ar-IQ" dirty="0"/>
              <a:t>هي المواثيق الدولية التي نصت على وجوب المساواة وعدم التمييز؟ تمّ التأكيد على المساواة في حقوق الإنسان وعدم التمييز في المادة (1) من الإعلان العالمي لحقوق الإنسان، </a:t>
            </a:r>
            <a:r>
              <a:rPr lang="ar-IQ" dirty="0" smtClean="0"/>
              <a:t>التي </a:t>
            </a:r>
            <a:r>
              <a:rPr lang="ar-IQ" dirty="0"/>
              <a:t>نصّت على أنّ كافة الناس يولدون أحرارًا، ويتساوون فيما بينهم في الكرامة الإنسانية والحقوق، كما نصّت المادة (2) من الإعلان ذاته على حقّ كلّ إنسان بالتمتّع بجميع الحقوق والحريات الواردة في الإعلان، دون تمييز أبدًا بين شخص وآخر بسبب اللون، أو الجنس، أو اللغة، أو الدين، أو العنصر، أو الرأي السياسي أو أي رأي آخر أو الأصل الوطني أو الاجتماعي أو الثروة أو الميلاد أو غيرها، ودون تمييز بين الرّجال والنساء. كما يُمنع التمييز استنادًا للبلد الذي ينتمي إليه الفرد، أو الوضع السياسي أو القانوني أو الدولي لأي بلد أو إقليم ينتمي إليه، سواء كان هذا البلد أم الإقليم يتمتع بالاستقلالية أم تحت وصاية دولة أخرى، وهذا يشمل أيضًا البلدان التي لا تتمتع بحكم ذاتي، أو سيادتها مقيّدة لسبب أو لآخر.</a:t>
            </a:r>
          </a:p>
        </p:txBody>
      </p:sp>
    </p:spTree>
    <p:extLst>
      <p:ext uri="{BB962C8B-B14F-4D97-AF65-F5344CB8AC3E}">
        <p14:creationId xmlns:p14="http://schemas.microsoft.com/office/powerpoint/2010/main" val="35147345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631904"/>
          </a:xfrm>
        </p:spPr>
        <p:txBody>
          <a:bodyPr>
            <a:normAutofit lnSpcReduction="10000"/>
          </a:bodyPr>
          <a:lstStyle/>
          <a:p>
            <a:pPr marL="0" indent="0" algn="just" rtl="1">
              <a:buNone/>
            </a:pPr>
            <a:r>
              <a:rPr lang="ar-IQ" sz="2800" dirty="0"/>
              <a:t>5. تأصلها في الكرامة الإنسانية </a:t>
            </a:r>
            <a:r>
              <a:rPr lang="ar-IQ" sz="2800" dirty="0" smtClean="0"/>
              <a:t>: تعدّ </a:t>
            </a:r>
            <a:r>
              <a:rPr lang="ar-IQ" sz="2800" dirty="0"/>
              <a:t>الكرامة الإنسانية مصدرًا لحقوق الإنسان، إذ إنّ أي انتهاك للكرامة الإنسانية هو بمثابة انتهاك لكافّة حقوق الإنسان المنصوص فيها في القوانين الدولية، والعكس صحيح، فانتهاك حقوق الإنسان يعني أيضًا انتهاكًا للكرامة الإنسانية، وهذا يعني أنّ الكرامة تضمّ في معناها: كافّة حقوق الإنسان والحريات الأساسية، وهي واحدة من مبادئ القانون الدولي العام الأساسية. إنّ خصائص حقوق الإنسان الأخرى تتقاطع مع الكرامة الإنسانية؛ فمثلًا، مبدأ المساواة وعدم التمييز هو في أساسه احترام للكرامة الإنسانية لكلّ فرد، كما يشتمل احترام الكرامة الإنسانية على ضمان كل من المسكن والعمل والتعليم والصحة للأفراد وغيرها، وبهذا فإنّ الكرامة الإنسانية، بخلاف ما </a:t>
            </a:r>
            <a:r>
              <a:rPr lang="ar-IQ" sz="2800" dirty="0" err="1"/>
              <a:t>يعتقده</a:t>
            </a:r>
            <a:r>
              <a:rPr lang="ar-IQ" sz="2800" dirty="0"/>
              <a:t> البعض، لا تقتصر على تجريم ما يمس سلامة جسد الإنسان فقط، إنّما تمتد إلى غيرها، من مكافحة الجهل مكافحة فعّالة، وكذلك محاربة المرض والبطالة وغيرها من الأمور التي تتسبب في تدهور الحالة الاجتماعية بالفرد، وبالتالي المساس بكرامته الإنسانية.</a:t>
            </a:r>
          </a:p>
        </p:txBody>
      </p:sp>
    </p:spTree>
    <p:extLst>
      <p:ext uri="{BB962C8B-B14F-4D97-AF65-F5344CB8AC3E}">
        <p14:creationId xmlns:p14="http://schemas.microsoft.com/office/powerpoint/2010/main" val="65959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0688"/>
            <a:ext cx="8229600" cy="5703912"/>
          </a:xfrm>
        </p:spPr>
        <p:txBody>
          <a:bodyPr>
            <a:normAutofit/>
          </a:bodyPr>
          <a:lstStyle/>
          <a:p>
            <a:pPr marL="0" indent="0" algn="r" rtl="1">
              <a:buNone/>
            </a:pPr>
            <a:r>
              <a:rPr lang="ar-IQ" sz="2800" dirty="0"/>
              <a:t>6. </a:t>
            </a:r>
            <a:r>
              <a:rPr lang="ar-IQ" sz="2800" dirty="0" smtClean="0"/>
              <a:t>تتسم </a:t>
            </a:r>
            <a:r>
              <a:rPr lang="ar-IQ" sz="2800" dirty="0"/>
              <a:t>بالتطور والتجدد </a:t>
            </a:r>
            <a:r>
              <a:rPr lang="ar-IQ" sz="2800" dirty="0" smtClean="0"/>
              <a:t>والتغير: ذلك </a:t>
            </a:r>
            <a:r>
              <a:rPr lang="ar-IQ" sz="2800" dirty="0"/>
              <a:t>للعمل على مواكبة تطورات العصر التي تحدث في جميع مناحي الحياة، </a:t>
            </a:r>
            <a:r>
              <a:rPr lang="ar-IQ" sz="2800" dirty="0" smtClean="0"/>
              <a:t>حيث: ما </a:t>
            </a:r>
            <a:r>
              <a:rPr lang="ar-IQ" sz="2800" dirty="0"/>
              <a:t>يعنيه هذا هو أنه عندما يكون هناك انتهاك لأي من حقوق الإنسان الأساسية للمواطنين من قبل أي شخص أو حكومة، يمكن رفع دعوى ضد المدعى عليه (المتهمين) في المحكمة.</a:t>
            </a:r>
          </a:p>
        </p:txBody>
      </p:sp>
    </p:spTree>
    <p:extLst>
      <p:ext uri="{BB962C8B-B14F-4D97-AF65-F5344CB8AC3E}">
        <p14:creationId xmlns:p14="http://schemas.microsoft.com/office/powerpoint/2010/main" val="140862713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457200" y="704088"/>
            <a:ext cx="8229600" cy="2940936"/>
          </a:xfrm>
        </p:spPr>
        <p:txBody>
          <a:bodyPr>
            <a:normAutofit/>
          </a:bodyPr>
          <a:lstStyle/>
          <a:p>
            <a:pPr algn="ctr"/>
            <a:r>
              <a:rPr lang="ar-SA" sz="7200" b="1" dirty="0">
                <a:solidFill>
                  <a:srgbClr val="00B050"/>
                </a:solidFill>
              </a:rPr>
              <a:t>أنواع حقوق الإنسان</a:t>
            </a:r>
            <a:endParaRPr lang="en-US" sz="7200" dirty="0">
              <a:solidFill>
                <a:srgbClr val="00B050"/>
              </a:solidFill>
            </a:endParaRPr>
          </a:p>
        </p:txBody>
      </p:sp>
    </p:spTree>
    <p:extLst>
      <p:ext uri="{BB962C8B-B14F-4D97-AF65-F5344CB8AC3E}">
        <p14:creationId xmlns:p14="http://schemas.microsoft.com/office/powerpoint/2010/main" val="42945909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11824"/>
          </a:xfrm>
        </p:spPr>
        <p:txBody>
          <a:bodyPr>
            <a:normAutofit/>
          </a:bodyPr>
          <a:lstStyle/>
          <a:p>
            <a:pPr marL="0" indent="0" algn="just" rtl="1">
              <a:buNone/>
            </a:pPr>
            <a:r>
              <a:rPr lang="ar-IQ" sz="3200" dirty="0"/>
              <a:t>يُشير مفهوم حقوق الإنسان </a:t>
            </a:r>
            <a:r>
              <a:rPr lang="ar-IQ" sz="3200" dirty="0" smtClean="0"/>
              <a:t>إلى </a:t>
            </a:r>
            <a:r>
              <a:rPr lang="ar-IQ" sz="3200" dirty="0"/>
              <a:t>جميع الحقوق والحرّيات الأساسية التي يمتلكها كل شخص في العالم</a:t>
            </a:r>
            <a:r>
              <a:rPr lang="ar-IQ" sz="3200" dirty="0" smtClean="0"/>
              <a:t>، وتمّ </a:t>
            </a:r>
            <a:r>
              <a:rPr lang="ar-IQ" sz="3200" dirty="0"/>
              <a:t>تصنيفها إلى العديد من التصنيفات، وعلى الرغم من هذه التصنيفات يُشدِّد قانون حماية الإنسان على ترابط جميع تلك الحقوق معاً، ويعتبرها حقوقاً عالمية وغير قابلة للتجزئة، وبناءً على ذلك لا يُمكن اعتبار حق معيّن على أنّه أكثر أهمية من أيّ حق آخر</a:t>
            </a:r>
            <a:r>
              <a:rPr lang="ar-IQ" sz="3200" dirty="0" smtClean="0"/>
              <a:t>.</a:t>
            </a:r>
            <a:endParaRPr lang="ar-IQ" sz="3200" dirty="0"/>
          </a:p>
        </p:txBody>
      </p:sp>
    </p:spTree>
    <p:extLst>
      <p:ext uri="{BB962C8B-B14F-4D97-AF65-F5344CB8AC3E}">
        <p14:creationId xmlns:p14="http://schemas.microsoft.com/office/powerpoint/2010/main" val="10351314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589008"/>
          </a:xfrm>
        </p:spPr>
        <p:txBody>
          <a:bodyPr>
            <a:noAutofit/>
          </a:bodyPr>
          <a:lstStyle/>
          <a:p>
            <a:pPr algn="ctr" rtl="1"/>
            <a:r>
              <a:rPr lang="ar-IQ" sz="8000" b="1" dirty="0" smtClean="0">
                <a:solidFill>
                  <a:srgbClr val="FF0000"/>
                </a:solidFill>
              </a:rPr>
              <a:t>الحقوق الأساسية</a:t>
            </a:r>
            <a:br>
              <a:rPr lang="ar-IQ" sz="8000" b="1" dirty="0" smtClean="0">
                <a:solidFill>
                  <a:srgbClr val="FF0000"/>
                </a:solidFill>
              </a:rPr>
            </a:br>
            <a:endParaRPr lang="ar-IQ" sz="8000" b="1" dirty="0">
              <a:solidFill>
                <a:srgbClr val="FF0000"/>
              </a:solidFill>
            </a:endParaRPr>
          </a:p>
        </p:txBody>
      </p:sp>
    </p:spTree>
    <p:extLst>
      <p:ext uri="{BB962C8B-B14F-4D97-AF65-F5344CB8AC3E}">
        <p14:creationId xmlns:p14="http://schemas.microsoft.com/office/powerpoint/2010/main" val="163531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rtl="1">
              <a:buNone/>
            </a:pPr>
            <a:r>
              <a:rPr lang="ar-IQ" dirty="0" smtClean="0"/>
              <a:t>وهي الحقوق الضرورية لاستمرار حياة الإنسان, والتي يحصل عليها بصفة إنسانية, وتتميز بكونها من الركائز التي لا يمكن مسها أو تجاوزها أو مخالفتها. ويشكل تأمينها شرط مسبق وأساس لتحقق بقية حقوق الإنسان الأخرى والتمتع بها. ومن الأمثلة على ذلك حق الحياة والحرية.</a:t>
            </a:r>
            <a:endParaRPr lang="ar-IQ" dirty="0"/>
          </a:p>
        </p:txBody>
      </p:sp>
    </p:spTree>
    <p:extLst>
      <p:ext uri="{BB962C8B-B14F-4D97-AF65-F5344CB8AC3E}">
        <p14:creationId xmlns:p14="http://schemas.microsoft.com/office/powerpoint/2010/main" val="18066935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2652904"/>
          </a:xfrm>
        </p:spPr>
        <p:txBody>
          <a:bodyPr>
            <a:normAutofit/>
          </a:bodyPr>
          <a:lstStyle/>
          <a:p>
            <a:pPr algn="ctr" rtl="1"/>
            <a:r>
              <a:rPr lang="ar-IQ" sz="6600" b="1" dirty="0" smtClean="0">
                <a:solidFill>
                  <a:srgbClr val="FF0000"/>
                </a:solidFill>
              </a:rPr>
              <a:t>الحقوق غير الأساسية</a:t>
            </a:r>
            <a:endParaRPr lang="ar-IQ" sz="6600" b="1" dirty="0">
              <a:solidFill>
                <a:srgbClr val="FF0000"/>
              </a:solidFill>
            </a:endParaRPr>
          </a:p>
        </p:txBody>
      </p:sp>
    </p:spTree>
    <p:extLst>
      <p:ext uri="{BB962C8B-B14F-4D97-AF65-F5344CB8AC3E}">
        <p14:creationId xmlns:p14="http://schemas.microsoft.com/office/powerpoint/2010/main" val="22286963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968552"/>
          </a:xfrm>
        </p:spPr>
        <p:txBody>
          <a:bodyPr>
            <a:normAutofit/>
          </a:bodyPr>
          <a:lstStyle/>
          <a:p>
            <a:pPr marL="0" indent="0" algn="just" rtl="1">
              <a:buNone/>
            </a:pPr>
            <a:r>
              <a:rPr lang="ar-IQ" sz="3200" dirty="0"/>
              <a:t>تتطلّب تدخلاً نشطاً من جانب الدولة، وهو ما يُعرَف بالالتزام الإيجابي للدولة، فهي تُلزمها بتقديم ضمانات معينة تُتيح إمكانيّة التمتُّع بتلك الحقوق، فمعظم الحقوق الاجتماعية تضمّ بعض العناصر التي تتطلب تدخّل الدولة لتسهيل ممارستها بالكامل؛ كالحق في الغذاء، والحق في العمل، والحق في السكن، والحق في </a:t>
            </a:r>
            <a:r>
              <a:rPr lang="ar-IQ" sz="3200" dirty="0" smtClean="0"/>
              <a:t>التعليم, وهي حقوق مرتبطة برفاهية الإنسان وسعادته.</a:t>
            </a:r>
            <a:endParaRPr lang="ar-IQ" sz="3200" dirty="0"/>
          </a:p>
          <a:p>
            <a:pPr marL="0" indent="0" algn="just" rtl="1">
              <a:buNone/>
            </a:pPr>
            <a:endParaRPr lang="ar-IQ" dirty="0"/>
          </a:p>
        </p:txBody>
      </p:sp>
    </p:spTree>
    <p:extLst>
      <p:ext uri="{BB962C8B-B14F-4D97-AF65-F5344CB8AC3E}">
        <p14:creationId xmlns:p14="http://schemas.microsoft.com/office/powerpoint/2010/main" val="1390954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r" rtl="1"/>
            <a:r>
              <a:rPr lang="ar-IQ" sz="5400" b="1" dirty="0" smtClean="0">
                <a:solidFill>
                  <a:srgbClr val="00B050"/>
                </a:solidFill>
              </a:rPr>
              <a:t>أهداف المحاضرة</a:t>
            </a:r>
            <a:endParaRPr lang="ar-IQ" sz="5400" b="1" dirty="0">
              <a:solidFill>
                <a:srgbClr val="00B050"/>
              </a:solidFill>
            </a:endParaRPr>
          </a:p>
        </p:txBody>
      </p:sp>
      <p:sp>
        <p:nvSpPr>
          <p:cNvPr id="3" name="Content Placeholder 2"/>
          <p:cNvSpPr>
            <a:spLocks noGrp="1"/>
          </p:cNvSpPr>
          <p:nvPr>
            <p:ph idx="1"/>
          </p:nvPr>
        </p:nvSpPr>
        <p:spPr/>
        <p:txBody>
          <a:bodyPr>
            <a:normAutofit/>
          </a:bodyPr>
          <a:lstStyle/>
          <a:p>
            <a:pPr marL="514350" indent="-514350" algn="r" rtl="1">
              <a:buAutoNum type="arabicPeriod"/>
            </a:pPr>
            <a:r>
              <a:rPr lang="ar-IQ" sz="4400" dirty="0" smtClean="0"/>
              <a:t>نسلط الضوء على خصائص حقوق الإنسان ونعرف ماهي وكيف يتم حمايتها.</a:t>
            </a:r>
          </a:p>
          <a:p>
            <a:pPr marL="514350" indent="-514350" algn="r" rtl="1">
              <a:buAutoNum type="arabicPeriod"/>
            </a:pPr>
            <a:r>
              <a:rPr lang="ar-IQ" sz="4400" dirty="0" smtClean="0"/>
              <a:t>نفهم أنواع حقوق الإنسان بشكل مفصل.</a:t>
            </a:r>
            <a:endParaRPr lang="ar-IQ" sz="4400" dirty="0"/>
          </a:p>
        </p:txBody>
      </p:sp>
    </p:spTree>
    <p:extLst>
      <p:ext uri="{BB962C8B-B14F-4D97-AF65-F5344CB8AC3E}">
        <p14:creationId xmlns:p14="http://schemas.microsoft.com/office/powerpoint/2010/main" val="24102568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652904"/>
          </a:xfrm>
        </p:spPr>
        <p:txBody>
          <a:bodyPr>
            <a:normAutofit/>
          </a:bodyPr>
          <a:lstStyle/>
          <a:p>
            <a:pPr algn="ctr"/>
            <a:r>
              <a:rPr lang="ar-IQ" sz="6600" b="1" dirty="0" smtClean="0">
                <a:solidFill>
                  <a:srgbClr val="FF0000"/>
                </a:solidFill>
              </a:rPr>
              <a:t>الحقوق الفردية </a:t>
            </a:r>
            <a:endParaRPr lang="ar-IQ" sz="6600" b="1" dirty="0">
              <a:solidFill>
                <a:srgbClr val="FF0000"/>
              </a:solidFill>
            </a:endParaRPr>
          </a:p>
        </p:txBody>
      </p:sp>
    </p:spTree>
    <p:extLst>
      <p:ext uri="{BB962C8B-B14F-4D97-AF65-F5344CB8AC3E}">
        <p14:creationId xmlns:p14="http://schemas.microsoft.com/office/powerpoint/2010/main" val="1837114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normAutofit/>
          </a:bodyPr>
          <a:lstStyle/>
          <a:p>
            <a:pPr marL="0" indent="0" algn="just" rtl="1">
              <a:buNone/>
            </a:pPr>
            <a:r>
              <a:rPr lang="ar-IQ" sz="3200" dirty="0" smtClean="0"/>
              <a:t>تضمن </a:t>
            </a:r>
            <a:r>
              <a:rPr lang="ar-IQ" sz="3200" dirty="0"/>
              <a:t>الحقوق الفردية للأفراد حقوقهم في ممارسة بعض أشكال الحريات دون تدخّل من الحكومة أو الأفراد الآخرين، وتشمل العديد من الحقوق، مثل؛ الحق في التعبير عن الرأي من خلال التحدُّث بأيّ موضوع، والحق في حمل السلاح للصيد، أو للدفاع عن النفس وتوفير الحماية للعائلة والآخرين، والحق في التمتّع بالخصوصية ومنع أيّ تدخّلات حكومية في خصوصية الشخص دون أن تُقدّم مذكرة مخصصة بذلك، والحق في التزام الصمت إذا تمّ استجواب الفرد للتحدّث بوجود محامي له لضمان عدم الوقوع في المشاكل.</a:t>
            </a:r>
          </a:p>
          <a:p>
            <a:pPr marL="0" indent="0" algn="r" rtl="1">
              <a:buNone/>
            </a:pPr>
            <a:endParaRPr lang="ar-IQ" dirty="0"/>
          </a:p>
        </p:txBody>
      </p:sp>
    </p:spTree>
    <p:extLst>
      <p:ext uri="{BB962C8B-B14F-4D97-AF65-F5344CB8AC3E}">
        <p14:creationId xmlns:p14="http://schemas.microsoft.com/office/powerpoint/2010/main" val="4608181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96920"/>
          </a:xfrm>
        </p:spPr>
        <p:txBody>
          <a:bodyPr>
            <a:normAutofit/>
          </a:bodyPr>
          <a:lstStyle/>
          <a:p>
            <a:pPr algn="ctr" rtl="1"/>
            <a:r>
              <a:rPr lang="ar-IQ" sz="6000" b="1" dirty="0" smtClean="0">
                <a:solidFill>
                  <a:srgbClr val="FF0000"/>
                </a:solidFill>
              </a:rPr>
              <a:t>الحقوق الجماعية</a:t>
            </a:r>
            <a:endParaRPr lang="ar-IQ" sz="6000" b="1" dirty="0">
              <a:solidFill>
                <a:srgbClr val="FF0000"/>
              </a:solidFill>
            </a:endParaRPr>
          </a:p>
        </p:txBody>
      </p:sp>
    </p:spTree>
    <p:extLst>
      <p:ext uri="{BB962C8B-B14F-4D97-AF65-F5344CB8AC3E}">
        <p14:creationId xmlns:p14="http://schemas.microsoft.com/office/powerpoint/2010/main" val="33204658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52736"/>
            <a:ext cx="8229600" cy="5271864"/>
          </a:xfrm>
        </p:spPr>
        <p:txBody>
          <a:bodyPr>
            <a:normAutofit/>
          </a:bodyPr>
          <a:lstStyle/>
          <a:p>
            <a:pPr marL="0" indent="0" algn="just" rtl="1">
              <a:buNone/>
            </a:pPr>
            <a:r>
              <a:rPr lang="ar-IQ" dirty="0" smtClean="0"/>
              <a:t>ظهر </a:t>
            </a:r>
            <a:r>
              <a:rPr lang="ar-IQ" dirty="0"/>
              <a:t>مفهوم الحقوق الجماعية بعد عجْز الحقوق الفردية عن توفير الحماية الكافية للشعوب الأصلية والأقليات الأخرى التي تتسم بعدد من الميّزات </a:t>
            </a:r>
            <a:r>
              <a:rPr lang="ar-IQ" dirty="0" smtClean="0"/>
              <a:t>جماعية، وعلى الرغم </a:t>
            </a:r>
            <a:r>
              <a:rPr lang="ar-IQ" dirty="0"/>
              <a:t>من أنّ الهدف الأساسي لحقوق الإنسان توفير حماية الفرد وتنميته، والتي تتمثل بالحقوق الفردية، إلّا أنّ بعض تلك الحقوق يتمّ ممارستها ضمن مجموعات وهو ما أُطلِق عليه مُسمّى الحقوق الجماعية</a:t>
            </a:r>
            <a:r>
              <a:rPr lang="ar-IQ" dirty="0" smtClean="0"/>
              <a:t>، وتضمن </a:t>
            </a:r>
            <a:r>
              <a:rPr lang="ar-IQ" dirty="0"/>
              <a:t>هذه الحقوق للأقليّات العرقية الحفاظ على هوياتهم الثقافية وتنميتها، وإنشاء المنظمات والحفاظ عليها</a:t>
            </a:r>
            <a:r>
              <a:rPr lang="ar-IQ" dirty="0" smtClean="0"/>
              <a:t>، وتشمل </a:t>
            </a:r>
            <a:r>
              <a:rPr lang="ar-IQ" dirty="0"/>
              <a:t>الحقوق الجماعية؛ حرية التجمُّعات وتكوين الجمعيات، وحرية المُعتَقد والدين، وحرية تكوين النقابات والانضمام إليها، ويزداد وضوح الحقوق الجماعية في حال ارتباط حقوق الإنسان بشكل محدّد بالانتماء إلى مجموعة معينة، ومثال ذلك حق أفراد الأقليات العرقية والثقافية في حماية أنفسهم، والحفاظ على لغتهم وثقافتهم الخاصة.</a:t>
            </a:r>
          </a:p>
          <a:p>
            <a:pPr marL="0" indent="0" algn="r" rtl="1">
              <a:buNone/>
            </a:pPr>
            <a:endParaRPr lang="ar-IQ" dirty="0"/>
          </a:p>
        </p:txBody>
      </p:sp>
    </p:spTree>
    <p:extLst>
      <p:ext uri="{BB962C8B-B14F-4D97-AF65-F5344CB8AC3E}">
        <p14:creationId xmlns:p14="http://schemas.microsoft.com/office/powerpoint/2010/main" val="740007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2796920"/>
          </a:xfrm>
        </p:spPr>
        <p:txBody>
          <a:bodyPr>
            <a:normAutofit/>
          </a:bodyPr>
          <a:lstStyle/>
          <a:p>
            <a:pPr algn="ctr" rtl="1"/>
            <a:r>
              <a:rPr lang="ar-IQ" sz="5400" b="1" dirty="0">
                <a:solidFill>
                  <a:srgbClr val="FF0000"/>
                </a:solidFill>
              </a:rPr>
              <a:t>الحقوق المدنية والسياسية</a:t>
            </a:r>
          </a:p>
        </p:txBody>
      </p:sp>
    </p:spTree>
    <p:extLst>
      <p:ext uri="{BB962C8B-B14F-4D97-AF65-F5344CB8AC3E}">
        <p14:creationId xmlns:p14="http://schemas.microsoft.com/office/powerpoint/2010/main" val="3989303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695800"/>
          </a:xfrm>
        </p:spPr>
        <p:txBody>
          <a:bodyPr>
            <a:normAutofit/>
          </a:bodyPr>
          <a:lstStyle/>
          <a:p>
            <a:pPr marL="0" indent="0" algn="just" rtl="1">
              <a:buNone/>
            </a:pPr>
            <a:r>
              <a:rPr lang="ar-IQ" sz="3200" dirty="0" smtClean="0"/>
              <a:t>تضمن </a:t>
            </a:r>
            <a:r>
              <a:rPr lang="ar-IQ" sz="3200" dirty="0"/>
              <a:t>الحقوق المدنية والسياسية إتاحة الفرص للأفراد للمشاركة في الحياة المدنية والسياسية للمجتمع والدولة دون أيّ تمييز أو ممارسة أيّ أفعال لقمعهم، فهذه الفئة من الحقوق تحمّي الأفراد من التعدّي على حقوقهم من قِبَل الحكومات والمنظمات الاجتماعية والأفراد</a:t>
            </a:r>
            <a:r>
              <a:rPr lang="ar-IQ" sz="3200" dirty="0" smtClean="0"/>
              <a:t>، وتشمل</a:t>
            </a:r>
            <a:r>
              <a:rPr lang="ar-IQ" sz="3200" dirty="0"/>
              <a:t>؛ الحق في الحصول على محاكمة عادلة، وعدم التعرّض للتعذيب، والحقّ في حرية الضمير </a:t>
            </a:r>
            <a:r>
              <a:rPr lang="ar-IQ" sz="3200" dirty="0" smtClean="0"/>
              <a:t>والدين.</a:t>
            </a:r>
            <a:endParaRPr lang="ar-IQ" sz="3200" dirty="0"/>
          </a:p>
          <a:p>
            <a:pPr marL="0" indent="0" algn="r" rtl="1">
              <a:buNone/>
            </a:pPr>
            <a:endParaRPr lang="ar-IQ" sz="3200" dirty="0"/>
          </a:p>
        </p:txBody>
      </p:sp>
    </p:spTree>
    <p:extLst>
      <p:ext uri="{BB962C8B-B14F-4D97-AF65-F5344CB8AC3E}">
        <p14:creationId xmlns:p14="http://schemas.microsoft.com/office/powerpoint/2010/main" val="23620184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805032"/>
          </a:xfrm>
        </p:spPr>
        <p:txBody>
          <a:bodyPr>
            <a:noAutofit/>
          </a:bodyPr>
          <a:lstStyle/>
          <a:p>
            <a:pPr algn="ctr" rtl="1"/>
            <a:r>
              <a:rPr lang="ar-IQ" sz="5400" b="1" dirty="0">
                <a:solidFill>
                  <a:srgbClr val="FF0000"/>
                </a:solidFill>
              </a:rPr>
              <a:t>الحقوق الاقتصادية والاجتماعية والثقافية</a:t>
            </a:r>
            <a:br>
              <a:rPr lang="ar-IQ" sz="5400" b="1" dirty="0">
                <a:solidFill>
                  <a:srgbClr val="FF0000"/>
                </a:solidFill>
              </a:rPr>
            </a:br>
            <a:r>
              <a:rPr lang="ar-IQ" sz="5400" b="1" dirty="0">
                <a:solidFill>
                  <a:srgbClr val="FF0000"/>
                </a:solidFill>
              </a:rPr>
              <a:t/>
            </a:r>
            <a:br>
              <a:rPr lang="ar-IQ" sz="5400" b="1" dirty="0">
                <a:solidFill>
                  <a:srgbClr val="FF0000"/>
                </a:solidFill>
              </a:rPr>
            </a:br>
            <a:endParaRPr lang="ar-IQ" sz="5400" b="1" dirty="0">
              <a:solidFill>
                <a:srgbClr val="FF0000"/>
              </a:solidFill>
            </a:endParaRPr>
          </a:p>
        </p:txBody>
      </p:sp>
    </p:spTree>
    <p:extLst>
      <p:ext uri="{BB962C8B-B14F-4D97-AF65-F5344CB8AC3E}">
        <p14:creationId xmlns:p14="http://schemas.microsoft.com/office/powerpoint/2010/main" val="4302153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412776"/>
            <a:ext cx="8229600" cy="4911824"/>
          </a:xfrm>
        </p:spPr>
        <p:txBody>
          <a:bodyPr>
            <a:noAutofit/>
          </a:bodyPr>
          <a:lstStyle/>
          <a:p>
            <a:pPr marL="0" indent="0" algn="just" rtl="1">
              <a:buNone/>
            </a:pPr>
            <a:r>
              <a:rPr lang="ar-IQ" sz="3200" dirty="0"/>
              <a:t>يشمل هذا التصنيف حقوق الإنسان المتعلّقة بالظروف الاجتماعية والاقتصادية الأساسية والضرورية لعيش حياة كريمة</a:t>
            </a:r>
            <a:r>
              <a:rPr lang="ar-IQ" sz="3200" dirty="0" smtClean="0"/>
              <a:t>، وتكون </a:t>
            </a:r>
            <a:r>
              <a:rPr lang="ar-IQ" sz="3200" dirty="0"/>
              <a:t>هذه الحقوق محمية بموجب مختلف المعاهدات الدولية والإقليمية وفي مختلف الدساتير الوطنية، ويُعدّ العهد الدولي الخاص بالحقوق الاقتصادية، والاجتماعية، والثقافية أشمل معاهدة توفر حماية لحقوق الإنسان على المستوى الدوليّ</a:t>
            </a:r>
            <a:r>
              <a:rPr lang="ar-IQ" sz="3200" dirty="0" smtClean="0"/>
              <a:t>، وتتعلّق </a:t>
            </a:r>
            <a:r>
              <a:rPr lang="ar-IQ" sz="3200" dirty="0"/>
              <a:t>تلك الحقوق بحقوق العمل والعمال، والحق في الحصول على الضمان الاجتماعي، والغذاء، والماء، والبيئة الصحية، والصحة، والتعليم، والسكن، والثقافة</a:t>
            </a:r>
            <a:r>
              <a:rPr lang="ar-IQ" sz="3200" dirty="0" smtClean="0"/>
              <a:t>.</a:t>
            </a:r>
            <a:endParaRPr lang="ar-IQ" sz="3200" dirty="0"/>
          </a:p>
        </p:txBody>
      </p:sp>
    </p:spTree>
    <p:extLst>
      <p:ext uri="{BB962C8B-B14F-4D97-AF65-F5344CB8AC3E}">
        <p14:creationId xmlns:p14="http://schemas.microsoft.com/office/powerpoint/2010/main" val="106107851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normAutofit/>
          </a:bodyPr>
          <a:lstStyle/>
          <a:p>
            <a:pPr marL="0" indent="0" algn="ctr" rtl="1">
              <a:buNone/>
            </a:pPr>
            <a:r>
              <a:rPr lang="ar-IQ" sz="3600" dirty="0"/>
              <a:t>4. وهناك نوع جديد من الحقوق الحديثة ويسمى بحقوق التضامن.</a:t>
            </a:r>
            <a:endParaRPr lang="en-US" sz="3600" dirty="0"/>
          </a:p>
        </p:txBody>
      </p:sp>
    </p:spTree>
    <p:extLst>
      <p:ext uri="{BB962C8B-B14F-4D97-AF65-F5344CB8AC3E}">
        <p14:creationId xmlns:p14="http://schemas.microsoft.com/office/powerpoint/2010/main" val="17243493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rtl="1"/>
            <a:r>
              <a:rPr lang="ar-IQ" b="1" dirty="0" smtClean="0">
                <a:solidFill>
                  <a:srgbClr val="00B050"/>
                </a:solidFill>
              </a:rPr>
              <a:t>الخلاصة:</a:t>
            </a:r>
            <a:endParaRPr lang="ar-IQ" b="1" dirty="0">
              <a:solidFill>
                <a:srgbClr val="00B050"/>
              </a:solidFill>
            </a:endParaRPr>
          </a:p>
        </p:txBody>
      </p:sp>
      <p:sp>
        <p:nvSpPr>
          <p:cNvPr id="3" name="Content Placeholder 2"/>
          <p:cNvSpPr>
            <a:spLocks noGrp="1"/>
          </p:cNvSpPr>
          <p:nvPr>
            <p:ph idx="1"/>
          </p:nvPr>
        </p:nvSpPr>
        <p:spPr/>
        <p:txBody>
          <a:bodyPr>
            <a:normAutofit/>
          </a:bodyPr>
          <a:lstStyle/>
          <a:p>
            <a:pPr marL="514350" indent="-514350" algn="r" rtl="1">
              <a:buAutoNum type="arabicPeriod"/>
            </a:pPr>
            <a:r>
              <a:rPr lang="ar-IQ" sz="3200" dirty="0" smtClean="0"/>
              <a:t>حقوق </a:t>
            </a:r>
            <a:r>
              <a:rPr lang="ar-IQ" sz="3200" dirty="0"/>
              <a:t>الإنسان " عالمية". </a:t>
            </a:r>
            <a:endParaRPr lang="ar-IQ" sz="3200" dirty="0" smtClean="0"/>
          </a:p>
          <a:p>
            <a:pPr marL="514350" indent="-514350" algn="r" rtl="1">
              <a:buAutoNum type="arabicPeriod"/>
            </a:pPr>
            <a:r>
              <a:rPr lang="ar-IQ" sz="3200" dirty="0" smtClean="0"/>
              <a:t>حقوق </a:t>
            </a:r>
            <a:r>
              <a:rPr lang="ar-IQ" sz="3200" dirty="0"/>
              <a:t>الإنسان ثابتة " وغير قابلة للتصرف". </a:t>
            </a:r>
            <a:endParaRPr lang="ar-IQ" sz="3200" dirty="0" smtClean="0"/>
          </a:p>
          <a:p>
            <a:pPr marL="514350" indent="-514350" algn="r" rtl="1">
              <a:buAutoNum type="arabicPeriod"/>
            </a:pPr>
            <a:r>
              <a:rPr lang="ar-IQ" sz="3200" dirty="0" smtClean="0"/>
              <a:t>حقوق </a:t>
            </a:r>
            <a:r>
              <a:rPr lang="ar-IQ" sz="3200" dirty="0"/>
              <a:t>الإنسان " غير قابلة للتجزؤ".</a:t>
            </a:r>
          </a:p>
          <a:p>
            <a:pPr marL="514350" indent="-514350" algn="r" rtl="1">
              <a:buAutoNum type="arabicPeriod"/>
            </a:pPr>
            <a:r>
              <a:rPr lang="ar-IQ" sz="3200" dirty="0" smtClean="0"/>
              <a:t>من حيث الأهمية هناك حقوق أساسية وغير أساسية.</a:t>
            </a:r>
          </a:p>
          <a:p>
            <a:pPr marL="514350" indent="-514350" algn="r" rtl="1">
              <a:buAutoNum type="arabicPeriod"/>
            </a:pPr>
            <a:r>
              <a:rPr lang="ar-IQ" sz="3200" dirty="0" smtClean="0"/>
              <a:t>من حيث الأفراد المستفيدين منها حقوق فردية وحقوق جماعية.</a:t>
            </a:r>
          </a:p>
          <a:p>
            <a:pPr marL="514350" indent="-514350" algn="r" rtl="1">
              <a:buAutoNum type="arabicPeriod"/>
            </a:pPr>
            <a:r>
              <a:rPr lang="ar-IQ" sz="3200" dirty="0" smtClean="0"/>
              <a:t>من حيث موضوعها سياسية مدنية اقتصادية ثقافية وغيرها. </a:t>
            </a:r>
          </a:p>
          <a:p>
            <a:pPr marL="514350" indent="-514350" algn="r" rtl="1">
              <a:buAutoNum type="arabicPeriod"/>
            </a:pPr>
            <a:endParaRPr lang="ar-IQ" sz="3200" dirty="0"/>
          </a:p>
          <a:p>
            <a:pPr marL="514350" indent="-514350" algn="r" rtl="1">
              <a:buAutoNum type="arabicPeriod"/>
            </a:pPr>
            <a:endParaRPr lang="ar-IQ" sz="3200" dirty="0"/>
          </a:p>
        </p:txBody>
      </p:sp>
    </p:spTree>
    <p:extLst>
      <p:ext uri="{BB962C8B-B14F-4D97-AF65-F5344CB8AC3E}">
        <p14:creationId xmlns:p14="http://schemas.microsoft.com/office/powerpoint/2010/main" val="1820849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695800"/>
          </a:xfrm>
        </p:spPr>
        <p:txBody>
          <a:bodyPr>
            <a:normAutofit/>
          </a:bodyPr>
          <a:lstStyle/>
          <a:p>
            <a:pPr marL="0" indent="0" algn="just" rtl="1">
              <a:buNone/>
            </a:pPr>
            <a:r>
              <a:rPr lang="ar-IQ" sz="3600" dirty="0"/>
              <a:t>يَعني مفهوم حقوق الإنسان في اللّغة "التّمتع بالمزايا والحقوق والواجبات التي يتمتَّع بها الآخرون دون تمييز على أساس الجنس أو الجنسيّة أو الدِّين أو اللُّغة أو اللَّون</a:t>
            </a:r>
            <a:r>
              <a:rPr lang="ar-IQ" sz="3600" dirty="0" smtClean="0"/>
              <a:t>"، </a:t>
            </a:r>
            <a:r>
              <a:rPr lang="ar-IQ" sz="3600" dirty="0"/>
              <a:t>وفيما يأتي أهم خصائص حقوق الإنسان التي تتكفّل التشريعات الدولية بضمانها وحمايتها للأفراد على اختلافهم</a:t>
            </a:r>
            <a:r>
              <a:rPr lang="ar-IQ" sz="3600" dirty="0" smtClean="0"/>
              <a:t>.</a:t>
            </a:r>
            <a:endParaRPr lang="ar-IQ" sz="3600" dirty="0"/>
          </a:p>
        </p:txBody>
      </p:sp>
    </p:spTree>
    <p:extLst>
      <p:ext uri="{BB962C8B-B14F-4D97-AF65-F5344CB8AC3E}">
        <p14:creationId xmlns:p14="http://schemas.microsoft.com/office/powerpoint/2010/main" val="36413080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normAutofit/>
          </a:bodyPr>
          <a:lstStyle/>
          <a:p>
            <a:pPr marL="0" indent="0" algn="ctr" rtl="1">
              <a:buNone/>
            </a:pPr>
            <a:endParaRPr lang="ar-IQ" sz="5400" dirty="0">
              <a:solidFill>
                <a:srgbClr val="C00000"/>
              </a:solidFill>
            </a:endParaRPr>
          </a:p>
          <a:p>
            <a:pPr marL="0" indent="0" algn="ctr" rtl="1">
              <a:buNone/>
            </a:pPr>
            <a:r>
              <a:rPr lang="ar-IQ" sz="7200" b="1" dirty="0">
                <a:solidFill>
                  <a:srgbClr val="FF0000"/>
                </a:solidFill>
              </a:rPr>
              <a:t>شكراً جزيلاً لإصغائكم </a:t>
            </a:r>
            <a:endParaRPr lang="en-US" sz="7200" b="1" dirty="0">
              <a:solidFill>
                <a:srgbClr val="FF0000"/>
              </a:solidFill>
            </a:endParaRPr>
          </a:p>
        </p:txBody>
      </p:sp>
    </p:spTree>
    <p:extLst>
      <p:ext uri="{BB962C8B-B14F-4D97-AF65-F5344CB8AC3E}">
        <p14:creationId xmlns:p14="http://schemas.microsoft.com/office/powerpoint/2010/main" val="3553787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normAutofit/>
          </a:bodyPr>
          <a:lstStyle/>
          <a:p>
            <a:pPr algn="ctr" rtl="1"/>
            <a:r>
              <a:rPr lang="ar-IQ" sz="4400" b="1" dirty="0">
                <a:solidFill>
                  <a:srgbClr val="00B050"/>
                </a:solidFill>
              </a:rPr>
              <a:t>يمكن ذكر أهم خصائص حقوق الإنسان بما يلي:</a:t>
            </a:r>
            <a:endParaRPr lang="en-US" sz="4400" b="1" dirty="0">
              <a:solidFill>
                <a:srgbClr val="00B050"/>
              </a:solidFill>
            </a:endParaRPr>
          </a:p>
        </p:txBody>
      </p:sp>
      <p:sp>
        <p:nvSpPr>
          <p:cNvPr id="3" name="عنصر نائب للمحتوى 2"/>
          <p:cNvSpPr>
            <a:spLocks noGrp="1"/>
          </p:cNvSpPr>
          <p:nvPr>
            <p:ph idx="1"/>
          </p:nvPr>
        </p:nvSpPr>
        <p:spPr>
          <a:xfrm>
            <a:off x="457200" y="1935480"/>
            <a:ext cx="8229600" cy="3797776"/>
          </a:xfrm>
        </p:spPr>
        <p:txBody>
          <a:bodyPr>
            <a:normAutofit lnSpcReduction="10000"/>
          </a:bodyPr>
          <a:lstStyle/>
          <a:p>
            <a:pPr marL="742950" indent="-742950" algn="just" rtl="1">
              <a:buFont typeface="+mj-lt"/>
              <a:buAutoNum type="arabicPeriod"/>
            </a:pPr>
            <a:r>
              <a:rPr lang="ar-IQ" sz="2400" dirty="0" smtClean="0"/>
              <a:t>حقوق </a:t>
            </a:r>
            <a:r>
              <a:rPr lang="ar-IQ" sz="2400" dirty="0"/>
              <a:t>الإنسان لا تُشترى ولا تُكتسب ولا تورث، فهي ببساطة ملك الناس لأنهم بشـر. فحقوق الإنسان " متأصلة " في كل </a:t>
            </a:r>
            <a:r>
              <a:rPr lang="ar-IQ" sz="2400" dirty="0" smtClean="0"/>
              <a:t>فرد.</a:t>
            </a:r>
          </a:p>
          <a:p>
            <a:pPr marL="742950" indent="-742950" algn="just" rtl="1">
              <a:buFont typeface="+mj-lt"/>
              <a:buAutoNum type="arabicPeriod"/>
            </a:pPr>
            <a:r>
              <a:rPr lang="ar-IQ" sz="2400" dirty="0" smtClean="0"/>
              <a:t>العالمية: تتسم </a:t>
            </a:r>
            <a:r>
              <a:rPr lang="ar-IQ" sz="2400" dirty="0"/>
              <a:t>حقوق الإنسان بعالميتها؛ إذ إنّها صالحة للناس كافّة بصرف النظر عن معتقداتهم أو دياناتهم أو أجناسهم أو لونهم أو عرقهم أو آرائهم أو أيديولوجياتهم أو غيرها، وفي هذا الخصوص، فقد نصت المادة (2) من الإعلان العالمي لحقوق الإنسان على أنّ: "لكل إنسان حقّ التمتع بجميع الحقوق والحريات المذكورة في هذا الإعلان، دونما تمييز من أيّ نوع، ولا سيّما التمييز بسبب العنصر أو اللون أو الجنس أو اللغة أو الدين أو الرأي سياسيًّا وغير سياسي، أو الأصل الوطني أو الاجتماعي أو الثروة أو المولد أو أي وضع آخر"، وقد أكّدت على العناصر الواردة في المادة أعلاه في المؤتمر العالمي لحقوق الإنسان، الذي انعقد سنة 1993 في فينا.</a:t>
            </a:r>
          </a:p>
          <a:p>
            <a:pPr marL="0" indent="0">
              <a:buNone/>
            </a:pPr>
            <a:endParaRPr lang="ar-IQ" sz="2400" dirty="0"/>
          </a:p>
          <a:p>
            <a:pPr marL="742950" indent="-742950" algn="just" rtl="1">
              <a:buFont typeface="+mj-lt"/>
              <a:buAutoNum type="arabicPeriod"/>
            </a:pPr>
            <a:endParaRPr lang="en-US" sz="2400" dirty="0"/>
          </a:p>
        </p:txBody>
      </p:sp>
    </p:spTree>
    <p:extLst>
      <p:ext uri="{BB962C8B-B14F-4D97-AF65-F5344CB8AC3E}">
        <p14:creationId xmlns:p14="http://schemas.microsoft.com/office/powerpoint/2010/main" val="33359987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700808"/>
            <a:ext cx="8229600" cy="4623792"/>
          </a:xfrm>
        </p:spPr>
        <p:txBody>
          <a:bodyPr>
            <a:normAutofit/>
          </a:bodyPr>
          <a:lstStyle/>
          <a:p>
            <a:pPr marL="0" indent="0" algn="just" rtl="1">
              <a:buNone/>
            </a:pPr>
            <a:r>
              <a:rPr lang="ar-IQ" sz="2800" dirty="0"/>
              <a:t>جديرٌ بالذكر أنّ اعتبار مفهوم حقوق الإنسان مفهومًا عالميًا للبشر كافّة لم يكن مقبولًا من الدول بدايةً</a:t>
            </a:r>
            <a:r>
              <a:rPr lang="ar-IQ" sz="2800" dirty="0" smtClean="0"/>
              <a:t>، إلّا </a:t>
            </a:r>
            <a:r>
              <a:rPr lang="ar-IQ" sz="2800" dirty="0"/>
              <a:t>أنّه أصبح كذلك بعد الكوارث التي خلّفتها الحرب العالمية الثانية</a:t>
            </a:r>
            <a:r>
              <a:rPr lang="ar-IQ" sz="2800" dirty="0" smtClean="0"/>
              <a:t>، في </a:t>
            </a:r>
            <a:r>
              <a:rPr lang="ar-IQ" sz="2800" dirty="0"/>
              <a:t>حينها، تم عقد اتفاق بشأن الإعلان العالمي لحقوق الإنسان، وقد امتنعت 8 بلدان اشتراكية، وكذلك جنوب أفريقيا عن التصويت، ومنذ الوقت المذكور، بدأ أعداد الدول المُشاركة بالازدياد إلى أن أصبح عدد أعضاء الأمم المتحدة 191 دولة، كما لم تعترض أي دولة أبدًا على الإعلان المذكور، حتّى أصبح اليوم جزءًا لا يتجزأ من القانون الدولي </a:t>
            </a:r>
            <a:r>
              <a:rPr lang="ar-IQ" sz="2800" dirty="0" smtClean="0"/>
              <a:t>العرفي</a:t>
            </a:r>
            <a:endParaRPr lang="ar-IQ" sz="2800" dirty="0"/>
          </a:p>
        </p:txBody>
      </p:sp>
    </p:spTree>
    <p:extLst>
      <p:ext uri="{BB962C8B-B14F-4D97-AF65-F5344CB8AC3E}">
        <p14:creationId xmlns:p14="http://schemas.microsoft.com/office/powerpoint/2010/main" val="2129134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56792"/>
            <a:ext cx="8229600" cy="4767808"/>
          </a:xfrm>
        </p:spPr>
        <p:txBody>
          <a:bodyPr>
            <a:normAutofit/>
          </a:bodyPr>
          <a:lstStyle/>
          <a:p>
            <a:pPr marL="0" indent="0" algn="just" rtl="1">
              <a:buNone/>
            </a:pPr>
            <a:r>
              <a:rPr lang="ar-IQ" sz="3200" dirty="0"/>
              <a:t>وفي هذه الأيام، أصبح مفهوم حقوق الإنسان مفهومًا عالميًا بشكلٍ مكتمل، وهو بوصفه هذا، يُشكّل أساسًا </a:t>
            </a:r>
            <a:r>
              <a:rPr lang="ar-IQ" sz="3600" dirty="0"/>
              <a:t>لكل </a:t>
            </a:r>
            <a:r>
              <a:rPr lang="ar-IQ" sz="3200" dirty="0"/>
              <a:t>من المجتمع الدولي، والمنظمات الدولية والحركات الاجتماعية، تلك التي تعدّ كلٌّ منها واحدة من أعضاء المجتمع الدولي، كما أصبحت حقوق الإنسان وسيلة بإمكان الشعوب استخدامها للوصول إلى التحولات الاجتماعية التي يرغبون بها سواء على الصعيد الوطني أم الإقليمي، إلّا أنّ هذا الأمر يتوقف أولًا على مدى فهم الشعوب لمفهوم حقوق الإنسان، ومدى استعدادهم لاستخدامها كأداة للحصول على التغييرات المطلوبة</a:t>
            </a:r>
            <a:r>
              <a:rPr lang="ar-IQ" sz="3200" dirty="0" smtClean="0"/>
              <a:t>.</a:t>
            </a:r>
            <a:endParaRPr lang="ar-IQ" sz="3200" dirty="0"/>
          </a:p>
        </p:txBody>
      </p:sp>
    </p:spTree>
    <p:extLst>
      <p:ext uri="{BB962C8B-B14F-4D97-AF65-F5344CB8AC3E}">
        <p14:creationId xmlns:p14="http://schemas.microsoft.com/office/powerpoint/2010/main" val="13817625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28800"/>
            <a:ext cx="8229600" cy="4695800"/>
          </a:xfrm>
        </p:spPr>
        <p:txBody>
          <a:bodyPr>
            <a:normAutofit/>
          </a:bodyPr>
          <a:lstStyle/>
          <a:p>
            <a:pPr marL="0" indent="0" algn="just" rtl="1">
              <a:buNone/>
            </a:pPr>
            <a:r>
              <a:rPr lang="ar-IQ" sz="3600" dirty="0"/>
              <a:t>أمّا عن التحديات التي تواجه عالمية حقوق الإنسان فتتمثل بوجود الاختلافات الثقافية والدينية بين الدول، إلّا أنّ هناك مطالباتٍ دائمةً بعدم استخدام تلك الاختلافات كسبب أو وسيلة لعدم تنفيذ الالتزامات الدولية المنصوص عليها في الإعلان العالمي لحقوق الإنسان</a:t>
            </a:r>
            <a:r>
              <a:rPr lang="ar-IQ" sz="3600" dirty="0" smtClean="0"/>
              <a:t>.</a:t>
            </a:r>
            <a:endParaRPr lang="ar-IQ" sz="3600" dirty="0"/>
          </a:p>
        </p:txBody>
      </p:sp>
    </p:spTree>
    <p:extLst>
      <p:ext uri="{BB962C8B-B14F-4D97-AF65-F5344CB8AC3E}">
        <p14:creationId xmlns:p14="http://schemas.microsoft.com/office/powerpoint/2010/main" val="1877462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245192"/>
          </a:xfrm>
        </p:spPr>
        <p:txBody>
          <a:bodyPr>
            <a:noAutofit/>
          </a:bodyPr>
          <a:lstStyle/>
          <a:p>
            <a:pPr algn="just" rtl="1"/>
            <a:r>
              <a:rPr lang="ar-IQ" sz="2800" b="1" dirty="0" smtClean="0">
                <a:solidFill>
                  <a:schemeClr val="tx1"/>
                </a:solidFill>
              </a:rPr>
              <a:t/>
            </a:r>
            <a:br>
              <a:rPr lang="ar-IQ" sz="2800" b="1" dirty="0" smtClean="0">
                <a:solidFill>
                  <a:schemeClr val="tx1"/>
                </a:solidFill>
              </a:rPr>
            </a:br>
            <a:r>
              <a:rPr lang="ar-IQ" sz="2800" b="1" dirty="0">
                <a:solidFill>
                  <a:schemeClr val="tx1"/>
                </a:solidFill>
              </a:rPr>
              <a:t/>
            </a:r>
            <a:br>
              <a:rPr lang="ar-IQ" sz="2800" b="1" dirty="0">
                <a:solidFill>
                  <a:schemeClr val="tx1"/>
                </a:solidFill>
              </a:rPr>
            </a:br>
            <a:r>
              <a:rPr lang="ar-IQ" sz="2800" b="1" dirty="0" smtClean="0">
                <a:solidFill>
                  <a:schemeClr val="tx1"/>
                </a:solidFill>
              </a:rPr>
              <a:t/>
            </a:r>
            <a:br>
              <a:rPr lang="ar-IQ" sz="2800" b="1" dirty="0" smtClean="0">
                <a:solidFill>
                  <a:schemeClr val="tx1"/>
                </a:solidFill>
              </a:rPr>
            </a:br>
            <a:r>
              <a:rPr lang="ar-IQ" sz="2800" b="1" dirty="0" smtClean="0">
                <a:solidFill>
                  <a:schemeClr val="tx1"/>
                </a:solidFill>
              </a:rPr>
              <a:t>3. لوحدة </a:t>
            </a:r>
            <a:r>
              <a:rPr lang="ar-IQ" sz="2800" b="1" dirty="0">
                <a:solidFill>
                  <a:schemeClr val="tx1"/>
                </a:solidFill>
              </a:rPr>
              <a:t>والتكامل وعدم قابليتها للتجزئة</a:t>
            </a:r>
            <a:r>
              <a:rPr lang="ar-IQ" sz="2800" b="1" dirty="0" smtClean="0">
                <a:solidFill>
                  <a:schemeClr val="tx1"/>
                </a:solidFill>
              </a:rPr>
              <a:t>: هل </a:t>
            </a:r>
            <a:r>
              <a:rPr lang="ar-IQ" sz="2800" b="1" dirty="0">
                <a:solidFill>
                  <a:schemeClr val="tx1"/>
                </a:solidFill>
              </a:rPr>
              <a:t>يُمكن الحفاظ على نوع من الحقوق مقابل الحرمان من آخر؟ تعني وحدة حقوق الإنسان أنّ الحقوق -وبكلّ أنواعها: السياسية والمدنية والاقتصادية والاجتماعية والثقافية- جميعها معًا هي وحدة واحدة لا يُمكن تجزئتها، وإنّ كل مجال أو نوع من أنواع حقوق الإنسان هو مكمّل للآخر لا بديلًا عنه، وبالتالي لا يُمكن منح إنسان جزء منها وحرمانه من أجزاء أخرى، كما لا يُمكن ضمان حماية نوع من أنواع الحقوق لإنسان، وعدم ضمان حماية أنواع أخرى منها، وما أكّد هذه الخاصية، هو ما ورد في مؤتمر فيينا لحقوق الإنسان عام 1993، الذي أعلن صراحةً أنّ مفهوم حقوق الإنسان هو عالميّ وغير مجزأ، وأنّ على المجتمع الدولي التعامل مع أنواع حقوق الإنسان كافّة بناءً على مبدأ يستند إلى التكافؤ </a:t>
            </a:r>
            <a:r>
              <a:rPr lang="ar-IQ" sz="2800" b="1" dirty="0" smtClean="0">
                <a:solidFill>
                  <a:schemeClr val="tx1"/>
                </a:solidFill>
              </a:rPr>
              <a:t>والعدالة والموازنة</a:t>
            </a:r>
            <a:r>
              <a:rPr lang="ar-IQ" sz="2800" b="1" dirty="0">
                <a:solidFill>
                  <a:schemeClr val="tx1"/>
                </a:solidFill>
              </a:rPr>
              <a:t>.</a:t>
            </a:r>
            <a:br>
              <a:rPr lang="ar-IQ" sz="2800" b="1" dirty="0">
                <a:solidFill>
                  <a:schemeClr val="tx1"/>
                </a:solidFill>
              </a:rPr>
            </a:br>
            <a:endParaRPr lang="ar-IQ" sz="2800" b="1" dirty="0">
              <a:solidFill>
                <a:schemeClr val="tx1"/>
              </a:solidFill>
            </a:endParaRPr>
          </a:p>
        </p:txBody>
      </p:sp>
    </p:spTree>
    <p:extLst>
      <p:ext uri="{BB962C8B-B14F-4D97-AF65-F5344CB8AC3E}">
        <p14:creationId xmlns:p14="http://schemas.microsoft.com/office/powerpoint/2010/main" val="38193072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just" rtl="1">
              <a:buNone/>
            </a:pPr>
            <a:r>
              <a:rPr lang="ar-IQ" sz="3200" dirty="0"/>
              <a:t>من ناحيةٍ أخرى، واستكمالًا للخاصية ذاتها، فإنّ بعض حقوق الإنسان لا يُمكن التنازل عنها حتّى من قبل صاحبها، وذلك لأهميتها لعموم الجماعة؛ فلا يمتلك الفرد التنازل عنها حتى لو كان ذلك برضاه الكامل، وبالمقابل، لا يحق لأي جهة الحرمان من حقوق الإنسان حتى لو كان ذلك الحق غير منصوص عليه في قوانين بلد معيّن، فهي ثابتة في أصلها</a:t>
            </a:r>
            <a:r>
              <a:rPr lang="ar-IQ" sz="3200" dirty="0" smtClean="0"/>
              <a:t>.</a:t>
            </a:r>
            <a:endParaRPr lang="ar-IQ" sz="3200" dirty="0"/>
          </a:p>
        </p:txBody>
      </p:sp>
    </p:spTree>
    <p:extLst>
      <p:ext uri="{BB962C8B-B14F-4D97-AF65-F5344CB8AC3E}">
        <p14:creationId xmlns:p14="http://schemas.microsoft.com/office/powerpoint/2010/main" val="28007061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تدفق">
  <a:themeElements>
    <a:clrScheme name="تدفق">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تدفق">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تدفق">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effectStyle>
        <a:effectStyle>
          <a:effectLst>
            <a:outerShdw blurRad="57150" dist="38100" dir="5400000" algn="ctr" rotWithShape="0">
              <a:schemeClr val="phClr">
                <a:shade val="9000"/>
                <a:alpha val="48000"/>
                <a:satMod val="105000"/>
              </a:schemeClr>
            </a:outerShdw>
          </a:effectLst>
          <a:scene3d>
            <a:camera prst="orthographicFront">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136</TotalTime>
  <Words>1590</Words>
  <Application>Microsoft Office PowerPoint</Application>
  <PresentationFormat>عرض على الشاشة (4:3)</PresentationFormat>
  <Paragraphs>53</Paragraphs>
  <Slides>30</Slides>
  <Notes>0</Notes>
  <HiddenSlides>0</HiddenSlides>
  <MMClips>0</MMClips>
  <ScaleCrop>false</ScaleCrop>
  <HeadingPairs>
    <vt:vector size="6" baseType="variant">
      <vt:variant>
        <vt:lpstr>الخطوط المستخدمة</vt:lpstr>
      </vt:variant>
      <vt:variant>
        <vt:i4>6</vt:i4>
      </vt:variant>
      <vt:variant>
        <vt:lpstr>نسق</vt:lpstr>
      </vt:variant>
      <vt:variant>
        <vt:i4>1</vt:i4>
      </vt:variant>
      <vt:variant>
        <vt:lpstr>عناوين الشرائح</vt:lpstr>
      </vt:variant>
      <vt:variant>
        <vt:i4>30</vt:i4>
      </vt:variant>
    </vt:vector>
  </HeadingPairs>
  <TitlesOfParts>
    <vt:vector size="37" baseType="lpstr">
      <vt:lpstr>Akhbar MT</vt:lpstr>
      <vt:lpstr>Calibri</vt:lpstr>
      <vt:lpstr>Constantia</vt:lpstr>
      <vt:lpstr>Majalla UI</vt:lpstr>
      <vt:lpstr>Traditional Arabic</vt:lpstr>
      <vt:lpstr>Wingdings 2</vt:lpstr>
      <vt:lpstr>تدفق</vt:lpstr>
      <vt:lpstr>عرض تقديمي في PowerPoint</vt:lpstr>
      <vt:lpstr>أهداف المحاضرة</vt:lpstr>
      <vt:lpstr>عرض تقديمي في PowerPoint</vt:lpstr>
      <vt:lpstr>يمكن ذكر أهم خصائص حقوق الإنسان بما يلي:</vt:lpstr>
      <vt:lpstr>عرض تقديمي في PowerPoint</vt:lpstr>
      <vt:lpstr>عرض تقديمي في PowerPoint</vt:lpstr>
      <vt:lpstr>عرض تقديمي في PowerPoint</vt:lpstr>
      <vt:lpstr>   3. لوحدة والتكامل وعدم قابليتها للتجزئة: هل يُمكن الحفاظ على نوع من الحقوق مقابل الحرمان من آخر؟ تعني وحدة حقوق الإنسان أنّ الحقوق -وبكلّ أنواعها: السياسية والمدنية والاقتصادية والاجتماعية والثقافية- جميعها معًا هي وحدة واحدة لا يُمكن تجزئتها، وإنّ كل مجال أو نوع من أنواع حقوق الإنسان هو مكمّل للآخر لا بديلًا عنه، وبالتالي لا يُمكن منح إنسان جزء منها وحرمانه من أجزاء أخرى، كما لا يُمكن ضمان حماية نوع من أنواع الحقوق لإنسان، وعدم ضمان حماية أنواع أخرى منها، وما أكّد هذه الخاصية، هو ما ورد في مؤتمر فيينا لحقوق الإنسان عام 1993، الذي أعلن صراحةً أنّ مفهوم حقوق الإنسان هو عالميّ وغير مجزأ، وأنّ على المجتمع الدولي التعامل مع أنواع حقوق الإنسان كافّة بناءً على مبدأ يستند إلى التكافؤ والعدالة والموازنة. </vt:lpstr>
      <vt:lpstr>عرض تقديمي في PowerPoint</vt:lpstr>
      <vt:lpstr>عرض تقديمي في PowerPoint</vt:lpstr>
      <vt:lpstr>عرض تقديمي في PowerPoint</vt:lpstr>
      <vt:lpstr>عرض تقديمي في PowerPoint</vt:lpstr>
      <vt:lpstr>عرض تقديمي في PowerPoint</vt:lpstr>
      <vt:lpstr>أنواع حقوق الإنسان</vt:lpstr>
      <vt:lpstr>عرض تقديمي في PowerPoint</vt:lpstr>
      <vt:lpstr>الحقوق الأساسية </vt:lpstr>
      <vt:lpstr>عرض تقديمي في PowerPoint</vt:lpstr>
      <vt:lpstr>الحقوق غير الأساسية</vt:lpstr>
      <vt:lpstr>عرض تقديمي في PowerPoint</vt:lpstr>
      <vt:lpstr>الحقوق الفردية </vt:lpstr>
      <vt:lpstr>عرض تقديمي في PowerPoint</vt:lpstr>
      <vt:lpstr>الحقوق الجماعية</vt:lpstr>
      <vt:lpstr>عرض تقديمي في PowerPoint</vt:lpstr>
      <vt:lpstr>الحقوق المدنية والسياسية</vt:lpstr>
      <vt:lpstr>عرض تقديمي في PowerPoint</vt:lpstr>
      <vt:lpstr>الحقوق الاقتصادية والاجتماعية والثقافية  </vt:lpstr>
      <vt:lpstr>عرض تقديمي في PowerPoint</vt:lpstr>
      <vt:lpstr>عرض تقديمي في PowerPoint</vt:lpstr>
      <vt:lpstr>الخلاصة:</vt:lpstr>
      <vt:lpstr>عرض تقديمي في PowerPoint</vt:lpstr>
    </vt:vector>
  </TitlesOfParts>
  <Company>SACC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المحاضرة الثانيـــــــة</dc:title>
  <dc:creator>Maher</dc:creator>
  <cp:lastModifiedBy>Maher</cp:lastModifiedBy>
  <cp:revision>20</cp:revision>
  <dcterms:created xsi:type="dcterms:W3CDTF">2020-12-16T18:01:48Z</dcterms:created>
  <dcterms:modified xsi:type="dcterms:W3CDTF">2023-11-17T11:17:34Z</dcterms:modified>
</cp:coreProperties>
</file>