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0DC197-9AB9-42A9-9671-C063C269BCB3}" v="48" dt="2024-03-19T19:51:36.179"/>
    <p1510:client id="{4E8E3A92-BA17-4E0B-861A-E149CB879F1E}" v="551" dt="2024-03-18T20:17:26.007"/>
    <p1510:client id="{56851959-D319-40F5-9D31-F7F14A2287F6}" v="1" dt="2024-03-19T20:00:14.6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5" autoAdjust="0"/>
    <p:restoredTop sz="94660"/>
  </p:normalViewPr>
  <p:slideViewPr>
    <p:cSldViewPr snapToGrid="0">
      <p:cViewPr varScale="1">
        <p:scale>
          <a:sx n="86" d="100"/>
          <a:sy n="86" d="100"/>
        </p:scale>
        <p:origin x="666" y="60"/>
      </p:cViewPr>
      <p:guideLst/>
    </p:cSldViewPr>
  </p:slid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slide" Target="slides/slide7.xml" Id="rId8" /><Relationship Type="http://schemas.openxmlformats.org/officeDocument/2006/relationships/viewProps" Target="viewProps.xml" Id="rId13" /><Relationship Type="http://schemas.openxmlformats.org/officeDocument/2006/relationships/slide" Target="slides/slide2.xml" Id="rId3" /><Relationship Type="http://schemas.openxmlformats.org/officeDocument/2006/relationships/slide" Target="slides/slide6.xml" Id="rId7" /><Relationship Type="http://schemas.openxmlformats.org/officeDocument/2006/relationships/presProps" Target="presProps.xml" Id="rId12" /><Relationship Type="http://schemas.microsoft.com/office/2015/10/relationships/revisionInfo" Target="revisionInfo.xml" Id="rId17"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slide" Target="slides/slide5.xml" Id="rId6" /><Relationship Type="http://schemas.openxmlformats.org/officeDocument/2006/relationships/slide" Target="slides/slide10.xml" Id="rId11" /><Relationship Type="http://schemas.openxmlformats.org/officeDocument/2006/relationships/slide" Target="slides/slide4.xml" Id="rId5" /><Relationship Type="http://schemas.openxmlformats.org/officeDocument/2006/relationships/tableStyles" Target="tableStyles.xml" Id="rId15" /><Relationship Type="http://schemas.openxmlformats.org/officeDocument/2006/relationships/slide" Target="slides/slide9.xml" Id="rId10" /><Relationship Type="http://schemas.openxmlformats.org/officeDocument/2006/relationships/slide" Target="slides/slide3.xml" Id="rId4" /><Relationship Type="http://schemas.openxmlformats.org/officeDocument/2006/relationships/slide" Target="slides/slide8.xml" Id="rId9" /><Relationship Type="http://schemas.openxmlformats.org/officeDocument/2006/relationships/theme" Target="theme/theme1.xml" Id="rId14"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CA07B6-E464-4EE2-9BEE-A263BD75F495}" type="doc">
      <dgm:prSet loTypeId="urn:microsoft.com/office/officeart/2005/8/layout/cycle1" loCatId="cycle" qsTypeId="urn:microsoft.com/office/officeart/2005/8/quickstyle/simple1" qsCatId="simple" csTypeId="urn:microsoft.com/office/officeart/2005/8/colors/accent1_2" csCatId="accent1"/>
      <dgm:spPr/>
      <dgm:t>
        <a:bodyPr/>
        <a:lstStyle/>
        <a:p>
          <a:endParaRPr lang="en-US"/>
        </a:p>
      </dgm:t>
    </dgm:pt>
    <dgm:pt modelId="{03DE13A7-D1C9-4192-B4A2-AFE2631B023C}">
      <dgm:prSet/>
      <dgm:spPr/>
      <dgm:t>
        <a:bodyPr/>
        <a:lstStyle/>
        <a:p>
          <a:r>
            <a:rPr lang="tr-TR"/>
            <a:t>Bu çalışmada, ilişkisel ve ilişkisel olmayan veritabanı sistemlerinin performansı ve yönetim bilişim sistemleri açısından karşılaştırılması amaçlanmıştır. NoSQL teknolojisinin yükselişi ve son yıllardaki teknolojik ilerlemelerle birlikte bu alandaki çalışmaların önemi artmıştır. Literatür taramasında, özellikle NoSQL veritabanlarıyla ilgili yapılan çalışmalara değinilmiş ve farklı faktörlerin her bir veritabanının performansını nasıl etkilediği araştırılmıştır.</a:t>
          </a:r>
          <a:endParaRPr lang="en-US"/>
        </a:p>
      </dgm:t>
    </dgm:pt>
    <dgm:pt modelId="{7652B4B3-B576-478D-9099-94D297DB0D39}" type="parTrans" cxnId="{60FC872B-D5F9-4FB0-9FB0-5926F6D8A6DD}">
      <dgm:prSet/>
      <dgm:spPr/>
      <dgm:t>
        <a:bodyPr/>
        <a:lstStyle/>
        <a:p>
          <a:endParaRPr lang="en-US"/>
        </a:p>
      </dgm:t>
    </dgm:pt>
    <dgm:pt modelId="{5627419D-8710-467F-8FDA-0726F6E04BB7}" type="sibTrans" cxnId="{60FC872B-D5F9-4FB0-9FB0-5926F6D8A6DD}">
      <dgm:prSet/>
      <dgm:spPr/>
      <dgm:t>
        <a:bodyPr/>
        <a:lstStyle/>
        <a:p>
          <a:endParaRPr lang="en-US"/>
        </a:p>
      </dgm:t>
    </dgm:pt>
    <dgm:pt modelId="{1CCCA805-40F9-4946-ADCE-95136712E8AD}">
      <dgm:prSet/>
      <dgm:spPr/>
      <dgm:t>
        <a:bodyPr/>
        <a:lstStyle/>
        <a:p>
          <a:r>
            <a:rPr lang="tr-TR"/>
            <a:t>Performans karşılaştırmasında, MongoDB ve MySQL gibi popüler veritabanı yönetim sistemleri üzerinde testler yapılmıştır. Analizler, NoSQL ağırlıklı bir veritabanının büyük miktarda veri içeren çiftlerle daha etkili olduğunu, MongoDB'nin özellikle basit şeması ve veri çoğaltma konusundaki hızıyla öne çıktığını göstermiştir. Bu testlerde, MongoDB'nin özellikle karmaşık sorgular üzerinde MySQL'e göre daha iyi performans sergilediği görülmüştür.</a:t>
          </a:r>
          <a:endParaRPr lang="en-US"/>
        </a:p>
      </dgm:t>
    </dgm:pt>
    <dgm:pt modelId="{4A8937F1-89BC-4CED-A0B7-9AFB21BA1762}" type="parTrans" cxnId="{30249655-E8D6-40DB-BDEC-728CB71687C0}">
      <dgm:prSet/>
      <dgm:spPr/>
      <dgm:t>
        <a:bodyPr/>
        <a:lstStyle/>
        <a:p>
          <a:endParaRPr lang="en-US"/>
        </a:p>
      </dgm:t>
    </dgm:pt>
    <dgm:pt modelId="{F20692CC-5657-45FB-A794-3FBFAC6DD383}" type="sibTrans" cxnId="{30249655-E8D6-40DB-BDEC-728CB71687C0}">
      <dgm:prSet/>
      <dgm:spPr/>
      <dgm:t>
        <a:bodyPr/>
        <a:lstStyle/>
        <a:p>
          <a:endParaRPr lang="en-US"/>
        </a:p>
      </dgm:t>
    </dgm:pt>
    <dgm:pt modelId="{4E26D093-8174-4C87-BBF2-F9B975A12EB0}">
      <dgm:prSet/>
      <dgm:spPr/>
      <dgm:t>
        <a:bodyPr/>
        <a:lstStyle/>
        <a:p>
          <a:r>
            <a:rPr lang="tr-TR"/>
            <a:t>Ayrıca, yazma ve silme işlemleri üzerinde de testler yapılmış ve MongoDB'nin eklemeler sırasında MySQL'e göre belirgin bir performans avantajı sağladığı tespit edilmiştir. İşlemci ve işlemci çekirdeklerinin farklı yapılandırmaları üzerinde yapılan testlerle de veritabanlarının performansı değerlendirilmiş ve işletmelere hangi durumda hangi veritabanı yönetim sistemini tercih etmeleri konusunda fikir verilmiştir.</a:t>
          </a:r>
          <a:endParaRPr lang="en-US"/>
        </a:p>
      </dgm:t>
    </dgm:pt>
    <dgm:pt modelId="{607C25F5-5CB3-4E9D-8FD5-E19FDFBD4E79}" type="parTrans" cxnId="{C4D3044E-C6A5-4EBE-96DC-701B6E7EA6FA}">
      <dgm:prSet/>
      <dgm:spPr/>
      <dgm:t>
        <a:bodyPr/>
        <a:lstStyle/>
        <a:p>
          <a:endParaRPr lang="en-US"/>
        </a:p>
      </dgm:t>
    </dgm:pt>
    <dgm:pt modelId="{ACD31CBE-1D3C-4045-9334-BCA531FA7A8F}" type="sibTrans" cxnId="{C4D3044E-C6A5-4EBE-96DC-701B6E7EA6FA}">
      <dgm:prSet/>
      <dgm:spPr/>
      <dgm:t>
        <a:bodyPr/>
        <a:lstStyle/>
        <a:p>
          <a:endParaRPr lang="en-US"/>
        </a:p>
      </dgm:t>
    </dgm:pt>
    <dgm:pt modelId="{3CA3856F-0057-4112-87AA-67810B2CD3E0}">
      <dgm:prSet/>
      <dgm:spPr/>
      <dgm:t>
        <a:bodyPr/>
        <a:lstStyle/>
        <a:p>
          <a:r>
            <a:rPr lang="tr-TR"/>
            <a:t>Sonuç olarak, ilişkisel ve ilişkisel olmayan veritabanı yönetim sistemlerinin her ikisinin de avantaj ve dezavantajları olduğu görülmüştür. NoSQL veritabanlarının, özellikle hız, geliştirme zamanı ve ölçeklenebilirlik gibi özelliklerle performans açısından daha etkin sonuçlar sunduğu belirtilmiştir. Ancak, ilişkisel veritabanı sistemlerinin kullanıldığı uygulamaların NoSQL sistemlere taşınmasının bazı zorlukları olduğu da vurgulanmıştır.</a:t>
          </a:r>
          <a:endParaRPr lang="en-US"/>
        </a:p>
      </dgm:t>
    </dgm:pt>
    <dgm:pt modelId="{5FB5B0DE-020B-421D-B3B3-0383F55B2D40}" type="parTrans" cxnId="{311DF0F7-1333-4554-8A70-73DA42B72FA9}">
      <dgm:prSet/>
      <dgm:spPr/>
      <dgm:t>
        <a:bodyPr/>
        <a:lstStyle/>
        <a:p>
          <a:endParaRPr lang="en-US"/>
        </a:p>
      </dgm:t>
    </dgm:pt>
    <dgm:pt modelId="{A18A05C4-EB48-4403-B9F5-9EA3D5708E9F}" type="sibTrans" cxnId="{311DF0F7-1333-4554-8A70-73DA42B72FA9}">
      <dgm:prSet/>
      <dgm:spPr/>
      <dgm:t>
        <a:bodyPr/>
        <a:lstStyle/>
        <a:p>
          <a:endParaRPr lang="en-US"/>
        </a:p>
      </dgm:t>
    </dgm:pt>
    <dgm:pt modelId="{35ED6EE2-9124-4D9E-BF7C-AE2B3FA52A48}" type="pres">
      <dgm:prSet presAssocID="{87CA07B6-E464-4EE2-9BEE-A263BD75F495}" presName="cycle" presStyleCnt="0">
        <dgm:presLayoutVars>
          <dgm:dir/>
          <dgm:resizeHandles val="exact"/>
        </dgm:presLayoutVars>
      </dgm:prSet>
      <dgm:spPr/>
    </dgm:pt>
    <dgm:pt modelId="{3FE3D6B4-413D-4BAC-A822-DE75F173646B}" type="pres">
      <dgm:prSet presAssocID="{03DE13A7-D1C9-4192-B4A2-AFE2631B023C}" presName="dummy" presStyleCnt="0"/>
      <dgm:spPr/>
    </dgm:pt>
    <dgm:pt modelId="{2D4BB300-D81A-48F2-8026-6A8F25016BBC}" type="pres">
      <dgm:prSet presAssocID="{03DE13A7-D1C9-4192-B4A2-AFE2631B023C}" presName="node" presStyleLbl="revTx" presStyleIdx="0" presStyleCnt="4">
        <dgm:presLayoutVars>
          <dgm:bulletEnabled val="1"/>
        </dgm:presLayoutVars>
      </dgm:prSet>
      <dgm:spPr/>
    </dgm:pt>
    <dgm:pt modelId="{A7AFDDE8-8A6F-4B80-901F-E5ED357A7EC1}" type="pres">
      <dgm:prSet presAssocID="{5627419D-8710-467F-8FDA-0726F6E04BB7}" presName="sibTrans" presStyleLbl="node1" presStyleIdx="0" presStyleCnt="4"/>
      <dgm:spPr/>
    </dgm:pt>
    <dgm:pt modelId="{09AFC90C-BB67-4AF3-B200-75F33DEB9AC6}" type="pres">
      <dgm:prSet presAssocID="{1CCCA805-40F9-4946-ADCE-95136712E8AD}" presName="dummy" presStyleCnt="0"/>
      <dgm:spPr/>
    </dgm:pt>
    <dgm:pt modelId="{0372A280-8C2A-40C4-9943-238B71B2D266}" type="pres">
      <dgm:prSet presAssocID="{1CCCA805-40F9-4946-ADCE-95136712E8AD}" presName="node" presStyleLbl="revTx" presStyleIdx="1" presStyleCnt="4">
        <dgm:presLayoutVars>
          <dgm:bulletEnabled val="1"/>
        </dgm:presLayoutVars>
      </dgm:prSet>
      <dgm:spPr/>
    </dgm:pt>
    <dgm:pt modelId="{177E4C22-1A17-4446-BB4E-9E2DC93B4223}" type="pres">
      <dgm:prSet presAssocID="{F20692CC-5657-45FB-A794-3FBFAC6DD383}" presName="sibTrans" presStyleLbl="node1" presStyleIdx="1" presStyleCnt="4"/>
      <dgm:spPr/>
    </dgm:pt>
    <dgm:pt modelId="{4D210CA1-983F-4AEF-8FA0-6EA5A63C8B72}" type="pres">
      <dgm:prSet presAssocID="{4E26D093-8174-4C87-BBF2-F9B975A12EB0}" presName="dummy" presStyleCnt="0"/>
      <dgm:spPr/>
    </dgm:pt>
    <dgm:pt modelId="{55AE8746-DC65-4E68-A184-7595863215A4}" type="pres">
      <dgm:prSet presAssocID="{4E26D093-8174-4C87-BBF2-F9B975A12EB0}" presName="node" presStyleLbl="revTx" presStyleIdx="2" presStyleCnt="4">
        <dgm:presLayoutVars>
          <dgm:bulletEnabled val="1"/>
        </dgm:presLayoutVars>
      </dgm:prSet>
      <dgm:spPr/>
    </dgm:pt>
    <dgm:pt modelId="{87E166C2-D90F-4550-A3C9-6C02E8D6BC1E}" type="pres">
      <dgm:prSet presAssocID="{ACD31CBE-1D3C-4045-9334-BCA531FA7A8F}" presName="sibTrans" presStyleLbl="node1" presStyleIdx="2" presStyleCnt="4"/>
      <dgm:spPr/>
    </dgm:pt>
    <dgm:pt modelId="{A87D69B1-1045-4D8E-9B58-F2E72ADCD67E}" type="pres">
      <dgm:prSet presAssocID="{3CA3856F-0057-4112-87AA-67810B2CD3E0}" presName="dummy" presStyleCnt="0"/>
      <dgm:spPr/>
    </dgm:pt>
    <dgm:pt modelId="{3BBE88E3-E2E9-4427-9413-A2504802C3A8}" type="pres">
      <dgm:prSet presAssocID="{3CA3856F-0057-4112-87AA-67810B2CD3E0}" presName="node" presStyleLbl="revTx" presStyleIdx="3" presStyleCnt="4">
        <dgm:presLayoutVars>
          <dgm:bulletEnabled val="1"/>
        </dgm:presLayoutVars>
      </dgm:prSet>
      <dgm:spPr/>
    </dgm:pt>
    <dgm:pt modelId="{3DBC42B9-66C6-4E39-91C3-5150A702FCD9}" type="pres">
      <dgm:prSet presAssocID="{A18A05C4-EB48-4403-B9F5-9EA3D5708E9F}" presName="sibTrans" presStyleLbl="node1" presStyleIdx="3" presStyleCnt="4"/>
      <dgm:spPr/>
    </dgm:pt>
  </dgm:ptLst>
  <dgm:cxnLst>
    <dgm:cxn modelId="{A711410A-19E1-4C66-915E-C5863BB6DEDD}" type="presOf" srcId="{F20692CC-5657-45FB-A794-3FBFAC6DD383}" destId="{177E4C22-1A17-4446-BB4E-9E2DC93B4223}" srcOrd="0" destOrd="0" presId="urn:microsoft.com/office/officeart/2005/8/layout/cycle1"/>
    <dgm:cxn modelId="{60907711-1A12-4808-B440-72F5944557FD}" type="presOf" srcId="{3CA3856F-0057-4112-87AA-67810B2CD3E0}" destId="{3BBE88E3-E2E9-4427-9413-A2504802C3A8}" srcOrd="0" destOrd="0" presId="urn:microsoft.com/office/officeart/2005/8/layout/cycle1"/>
    <dgm:cxn modelId="{7908621A-72A7-4B11-B09D-A6A3B4556C57}" type="presOf" srcId="{1CCCA805-40F9-4946-ADCE-95136712E8AD}" destId="{0372A280-8C2A-40C4-9943-238B71B2D266}" srcOrd="0" destOrd="0" presId="urn:microsoft.com/office/officeart/2005/8/layout/cycle1"/>
    <dgm:cxn modelId="{3317E01F-1BF8-4A67-9F88-91F180D044D5}" type="presOf" srcId="{87CA07B6-E464-4EE2-9BEE-A263BD75F495}" destId="{35ED6EE2-9124-4D9E-BF7C-AE2B3FA52A48}" srcOrd="0" destOrd="0" presId="urn:microsoft.com/office/officeart/2005/8/layout/cycle1"/>
    <dgm:cxn modelId="{60FC872B-D5F9-4FB0-9FB0-5926F6D8A6DD}" srcId="{87CA07B6-E464-4EE2-9BEE-A263BD75F495}" destId="{03DE13A7-D1C9-4192-B4A2-AFE2631B023C}" srcOrd="0" destOrd="0" parTransId="{7652B4B3-B576-478D-9099-94D297DB0D39}" sibTransId="{5627419D-8710-467F-8FDA-0726F6E04BB7}"/>
    <dgm:cxn modelId="{AF2F2B42-9578-40B9-9B58-CC4865986715}" type="presOf" srcId="{5627419D-8710-467F-8FDA-0726F6E04BB7}" destId="{A7AFDDE8-8A6F-4B80-901F-E5ED357A7EC1}" srcOrd="0" destOrd="0" presId="urn:microsoft.com/office/officeart/2005/8/layout/cycle1"/>
    <dgm:cxn modelId="{C4D3044E-C6A5-4EBE-96DC-701B6E7EA6FA}" srcId="{87CA07B6-E464-4EE2-9BEE-A263BD75F495}" destId="{4E26D093-8174-4C87-BBF2-F9B975A12EB0}" srcOrd="2" destOrd="0" parTransId="{607C25F5-5CB3-4E9D-8FD5-E19FDFBD4E79}" sibTransId="{ACD31CBE-1D3C-4045-9334-BCA531FA7A8F}"/>
    <dgm:cxn modelId="{30249655-E8D6-40DB-BDEC-728CB71687C0}" srcId="{87CA07B6-E464-4EE2-9BEE-A263BD75F495}" destId="{1CCCA805-40F9-4946-ADCE-95136712E8AD}" srcOrd="1" destOrd="0" parTransId="{4A8937F1-89BC-4CED-A0B7-9AFB21BA1762}" sibTransId="{F20692CC-5657-45FB-A794-3FBFAC6DD383}"/>
    <dgm:cxn modelId="{0A9B5CC5-FAE2-4050-929B-FD09338DB649}" type="presOf" srcId="{03DE13A7-D1C9-4192-B4A2-AFE2631B023C}" destId="{2D4BB300-D81A-48F2-8026-6A8F25016BBC}" srcOrd="0" destOrd="0" presId="urn:microsoft.com/office/officeart/2005/8/layout/cycle1"/>
    <dgm:cxn modelId="{BC309FC9-72F7-4460-BA88-960D43BF7AFD}" type="presOf" srcId="{ACD31CBE-1D3C-4045-9334-BCA531FA7A8F}" destId="{87E166C2-D90F-4550-A3C9-6C02E8D6BC1E}" srcOrd="0" destOrd="0" presId="urn:microsoft.com/office/officeart/2005/8/layout/cycle1"/>
    <dgm:cxn modelId="{8A6BAFCC-C739-4F8B-A97B-A63978AB9247}" type="presOf" srcId="{A18A05C4-EB48-4403-B9F5-9EA3D5708E9F}" destId="{3DBC42B9-66C6-4E39-91C3-5150A702FCD9}" srcOrd="0" destOrd="0" presId="urn:microsoft.com/office/officeart/2005/8/layout/cycle1"/>
    <dgm:cxn modelId="{55830EEF-FC8E-42BD-9152-2899946C40C4}" type="presOf" srcId="{4E26D093-8174-4C87-BBF2-F9B975A12EB0}" destId="{55AE8746-DC65-4E68-A184-7595863215A4}" srcOrd="0" destOrd="0" presId="urn:microsoft.com/office/officeart/2005/8/layout/cycle1"/>
    <dgm:cxn modelId="{311DF0F7-1333-4554-8A70-73DA42B72FA9}" srcId="{87CA07B6-E464-4EE2-9BEE-A263BD75F495}" destId="{3CA3856F-0057-4112-87AA-67810B2CD3E0}" srcOrd="3" destOrd="0" parTransId="{5FB5B0DE-020B-421D-B3B3-0383F55B2D40}" sibTransId="{A18A05C4-EB48-4403-B9F5-9EA3D5708E9F}"/>
    <dgm:cxn modelId="{031C2E2A-ECE8-4A27-B1C1-5BA315136444}" type="presParOf" srcId="{35ED6EE2-9124-4D9E-BF7C-AE2B3FA52A48}" destId="{3FE3D6B4-413D-4BAC-A822-DE75F173646B}" srcOrd="0" destOrd="0" presId="urn:microsoft.com/office/officeart/2005/8/layout/cycle1"/>
    <dgm:cxn modelId="{CA8EAA4F-CFA3-498F-8F40-3A06BBB476E1}" type="presParOf" srcId="{35ED6EE2-9124-4D9E-BF7C-AE2B3FA52A48}" destId="{2D4BB300-D81A-48F2-8026-6A8F25016BBC}" srcOrd="1" destOrd="0" presId="urn:microsoft.com/office/officeart/2005/8/layout/cycle1"/>
    <dgm:cxn modelId="{5337F83B-6E77-469F-815D-D51EDF282582}" type="presParOf" srcId="{35ED6EE2-9124-4D9E-BF7C-AE2B3FA52A48}" destId="{A7AFDDE8-8A6F-4B80-901F-E5ED357A7EC1}" srcOrd="2" destOrd="0" presId="urn:microsoft.com/office/officeart/2005/8/layout/cycle1"/>
    <dgm:cxn modelId="{FDA213BA-9241-400A-A64A-0D4E07096227}" type="presParOf" srcId="{35ED6EE2-9124-4D9E-BF7C-AE2B3FA52A48}" destId="{09AFC90C-BB67-4AF3-B200-75F33DEB9AC6}" srcOrd="3" destOrd="0" presId="urn:microsoft.com/office/officeart/2005/8/layout/cycle1"/>
    <dgm:cxn modelId="{137FE281-DAE7-439E-95FA-F29E138DFB14}" type="presParOf" srcId="{35ED6EE2-9124-4D9E-BF7C-AE2B3FA52A48}" destId="{0372A280-8C2A-40C4-9943-238B71B2D266}" srcOrd="4" destOrd="0" presId="urn:microsoft.com/office/officeart/2005/8/layout/cycle1"/>
    <dgm:cxn modelId="{B5FA3E04-4BFC-406E-A2F4-3284C3599185}" type="presParOf" srcId="{35ED6EE2-9124-4D9E-BF7C-AE2B3FA52A48}" destId="{177E4C22-1A17-4446-BB4E-9E2DC93B4223}" srcOrd="5" destOrd="0" presId="urn:microsoft.com/office/officeart/2005/8/layout/cycle1"/>
    <dgm:cxn modelId="{DD34375B-E5DE-4C10-B5C4-8C5B91730A1A}" type="presParOf" srcId="{35ED6EE2-9124-4D9E-BF7C-AE2B3FA52A48}" destId="{4D210CA1-983F-4AEF-8FA0-6EA5A63C8B72}" srcOrd="6" destOrd="0" presId="urn:microsoft.com/office/officeart/2005/8/layout/cycle1"/>
    <dgm:cxn modelId="{6E2E7FF9-0EDF-4CA2-B8C2-7A3B2EC6E4CD}" type="presParOf" srcId="{35ED6EE2-9124-4D9E-BF7C-AE2B3FA52A48}" destId="{55AE8746-DC65-4E68-A184-7595863215A4}" srcOrd="7" destOrd="0" presId="urn:microsoft.com/office/officeart/2005/8/layout/cycle1"/>
    <dgm:cxn modelId="{20A4D0A2-F42A-4F08-AE4E-BF20C5A41438}" type="presParOf" srcId="{35ED6EE2-9124-4D9E-BF7C-AE2B3FA52A48}" destId="{87E166C2-D90F-4550-A3C9-6C02E8D6BC1E}" srcOrd="8" destOrd="0" presId="urn:microsoft.com/office/officeart/2005/8/layout/cycle1"/>
    <dgm:cxn modelId="{2A27A09E-306D-4F82-A26D-B37D9698DFE9}" type="presParOf" srcId="{35ED6EE2-9124-4D9E-BF7C-AE2B3FA52A48}" destId="{A87D69B1-1045-4D8E-9B58-F2E72ADCD67E}" srcOrd="9" destOrd="0" presId="urn:microsoft.com/office/officeart/2005/8/layout/cycle1"/>
    <dgm:cxn modelId="{BCF2D60A-0202-4B8B-BB10-C1F6BC2523B7}" type="presParOf" srcId="{35ED6EE2-9124-4D9E-BF7C-AE2B3FA52A48}" destId="{3BBE88E3-E2E9-4427-9413-A2504802C3A8}" srcOrd="10" destOrd="0" presId="urn:microsoft.com/office/officeart/2005/8/layout/cycle1"/>
    <dgm:cxn modelId="{FA51CC74-315E-4931-BEAE-3D6C7ECD87D3}" type="presParOf" srcId="{35ED6EE2-9124-4D9E-BF7C-AE2B3FA52A48}" destId="{3DBC42B9-66C6-4E39-91C3-5150A702FCD9}" srcOrd="11" destOrd="0" presId="urn:microsoft.com/office/officeart/2005/8/layout/cycl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4BB300-D81A-48F2-8026-6A8F25016BBC}">
      <dsp:nvSpPr>
        <dsp:cNvPr id="0" name=""/>
        <dsp:cNvSpPr/>
      </dsp:nvSpPr>
      <dsp:spPr>
        <a:xfrm>
          <a:off x="4556131" y="140497"/>
          <a:ext cx="2225771" cy="22257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tr-TR" sz="1000" kern="1200"/>
            <a:t>Bu çalışmada, ilişkisel ve ilişkisel olmayan veritabanı sistemlerinin performansı ve yönetim bilişim sistemleri açısından karşılaştırılması amaçlanmıştır. NoSQL teknolojisinin yükselişi ve son yıllardaki teknolojik ilerlemelerle birlikte bu alandaki çalışmaların önemi artmıştır. Literatür taramasında, özellikle NoSQL veritabanlarıyla ilgili yapılan çalışmalara değinilmiş ve farklı faktörlerin her bir veritabanının performansını nasıl etkilediği araştırılmıştır.</a:t>
          </a:r>
          <a:endParaRPr lang="en-US" sz="1000" kern="1200"/>
        </a:p>
      </dsp:txBody>
      <dsp:txXfrm>
        <a:off x="4556131" y="140497"/>
        <a:ext cx="2225771" cy="2225771"/>
      </dsp:txXfrm>
    </dsp:sp>
    <dsp:sp modelId="{A7AFDDE8-8A6F-4B80-901F-E5ED357A7EC1}">
      <dsp:nvSpPr>
        <dsp:cNvPr id="0" name=""/>
        <dsp:cNvSpPr/>
      </dsp:nvSpPr>
      <dsp:spPr>
        <a:xfrm>
          <a:off x="637733" y="629"/>
          <a:ext cx="6284037" cy="6284037"/>
        </a:xfrm>
        <a:prstGeom prst="circularArrow">
          <a:avLst>
            <a:gd name="adj1" fmla="val 6907"/>
            <a:gd name="adj2" fmla="val 465728"/>
            <a:gd name="adj3" fmla="val 547834"/>
            <a:gd name="adj4" fmla="val 20586438"/>
            <a:gd name="adj5" fmla="val 8058"/>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372A280-8C2A-40C4-9943-238B71B2D266}">
      <dsp:nvSpPr>
        <dsp:cNvPr id="0" name=""/>
        <dsp:cNvSpPr/>
      </dsp:nvSpPr>
      <dsp:spPr>
        <a:xfrm>
          <a:off x="4556131" y="3919027"/>
          <a:ext cx="2225771" cy="22257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tr-TR" sz="1000" kern="1200"/>
            <a:t>Performans karşılaştırmasında, MongoDB ve MySQL gibi popüler veritabanı yönetim sistemleri üzerinde testler yapılmıştır. Analizler, NoSQL ağırlıklı bir veritabanının büyük miktarda veri içeren çiftlerle daha etkili olduğunu, MongoDB'nin özellikle basit şeması ve veri çoğaltma konusundaki hızıyla öne çıktığını göstermiştir. Bu testlerde, MongoDB'nin özellikle karmaşık sorgular üzerinde MySQL'e göre daha iyi performans sergilediği görülmüştür.</a:t>
          </a:r>
          <a:endParaRPr lang="en-US" sz="1000" kern="1200"/>
        </a:p>
      </dsp:txBody>
      <dsp:txXfrm>
        <a:off x="4556131" y="3919027"/>
        <a:ext cx="2225771" cy="2225771"/>
      </dsp:txXfrm>
    </dsp:sp>
    <dsp:sp modelId="{177E4C22-1A17-4446-BB4E-9E2DC93B4223}">
      <dsp:nvSpPr>
        <dsp:cNvPr id="0" name=""/>
        <dsp:cNvSpPr/>
      </dsp:nvSpPr>
      <dsp:spPr>
        <a:xfrm>
          <a:off x="637733" y="629"/>
          <a:ext cx="6284037" cy="6284037"/>
        </a:xfrm>
        <a:prstGeom prst="circularArrow">
          <a:avLst>
            <a:gd name="adj1" fmla="val 6907"/>
            <a:gd name="adj2" fmla="val 465728"/>
            <a:gd name="adj3" fmla="val 5947834"/>
            <a:gd name="adj4" fmla="val 4386438"/>
            <a:gd name="adj5" fmla="val 8058"/>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5AE8746-DC65-4E68-A184-7595863215A4}">
      <dsp:nvSpPr>
        <dsp:cNvPr id="0" name=""/>
        <dsp:cNvSpPr/>
      </dsp:nvSpPr>
      <dsp:spPr>
        <a:xfrm>
          <a:off x="777600" y="3919027"/>
          <a:ext cx="2225771" cy="22257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tr-TR" sz="1000" kern="1200"/>
            <a:t>Ayrıca, yazma ve silme işlemleri üzerinde de testler yapılmış ve MongoDB'nin eklemeler sırasında MySQL'e göre belirgin bir performans avantajı sağladığı tespit edilmiştir. İşlemci ve işlemci çekirdeklerinin farklı yapılandırmaları üzerinde yapılan testlerle de veritabanlarının performansı değerlendirilmiş ve işletmelere hangi durumda hangi veritabanı yönetim sistemini tercih etmeleri konusunda fikir verilmiştir.</a:t>
          </a:r>
          <a:endParaRPr lang="en-US" sz="1000" kern="1200"/>
        </a:p>
      </dsp:txBody>
      <dsp:txXfrm>
        <a:off x="777600" y="3919027"/>
        <a:ext cx="2225771" cy="2225771"/>
      </dsp:txXfrm>
    </dsp:sp>
    <dsp:sp modelId="{87E166C2-D90F-4550-A3C9-6C02E8D6BC1E}">
      <dsp:nvSpPr>
        <dsp:cNvPr id="0" name=""/>
        <dsp:cNvSpPr/>
      </dsp:nvSpPr>
      <dsp:spPr>
        <a:xfrm>
          <a:off x="637733" y="629"/>
          <a:ext cx="6284037" cy="6284037"/>
        </a:xfrm>
        <a:prstGeom prst="circularArrow">
          <a:avLst>
            <a:gd name="adj1" fmla="val 6907"/>
            <a:gd name="adj2" fmla="val 465728"/>
            <a:gd name="adj3" fmla="val 11347834"/>
            <a:gd name="adj4" fmla="val 9786438"/>
            <a:gd name="adj5" fmla="val 8058"/>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BE88E3-E2E9-4427-9413-A2504802C3A8}">
      <dsp:nvSpPr>
        <dsp:cNvPr id="0" name=""/>
        <dsp:cNvSpPr/>
      </dsp:nvSpPr>
      <dsp:spPr>
        <a:xfrm>
          <a:off x="777600" y="140497"/>
          <a:ext cx="2225771" cy="22257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tr-TR" sz="1000" kern="1200"/>
            <a:t>Sonuç olarak, ilişkisel ve ilişkisel olmayan veritabanı yönetim sistemlerinin her ikisinin de avantaj ve dezavantajları olduğu görülmüştür. NoSQL veritabanlarının, özellikle hız, geliştirme zamanı ve ölçeklenebilirlik gibi özelliklerle performans açısından daha etkin sonuçlar sunduğu belirtilmiştir. Ancak, ilişkisel veritabanı sistemlerinin kullanıldığı uygulamaların NoSQL sistemlere taşınmasının bazı zorlukları olduğu da vurgulanmıştır.</a:t>
          </a:r>
          <a:endParaRPr lang="en-US" sz="1000" kern="1200"/>
        </a:p>
      </dsp:txBody>
      <dsp:txXfrm>
        <a:off x="777600" y="140497"/>
        <a:ext cx="2225771" cy="2225771"/>
      </dsp:txXfrm>
    </dsp:sp>
    <dsp:sp modelId="{3DBC42B9-66C6-4E39-91C3-5150A702FCD9}">
      <dsp:nvSpPr>
        <dsp:cNvPr id="0" name=""/>
        <dsp:cNvSpPr/>
      </dsp:nvSpPr>
      <dsp:spPr>
        <a:xfrm>
          <a:off x="637733" y="629"/>
          <a:ext cx="6284037" cy="6284037"/>
        </a:xfrm>
        <a:prstGeom prst="circularArrow">
          <a:avLst>
            <a:gd name="adj1" fmla="val 6907"/>
            <a:gd name="adj2" fmla="val 465728"/>
            <a:gd name="adj3" fmla="val 16747834"/>
            <a:gd name="adj4" fmla="val 15186438"/>
            <a:gd name="adj5" fmla="val 8058"/>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nvPr>
        </p:nvSpPr>
        <p:spPr>
          <a:xfrm>
            <a:off x="1524000" y="1122363"/>
            <a:ext cx="9144000" cy="2387600"/>
          </a:xfrm>
        </p:spPr>
        <p:txBody>
          <a:bodyPr anchor="b"/>
          <a:lstStyle>
            <a:lvl1pPr algn="ctr">
              <a:defRPr sz="6000"/>
            </a:lvl1pPr>
          </a:lstStyle>
          <a:p>
            <a:r>
              <a:rPr lang="tr-TR"/>
              <a:t>Asıl başlık stili için tıklatın</a:t>
            </a: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tıklatın</a:t>
            </a:r>
          </a:p>
        </p:txBody>
      </p:sp>
      <p:sp>
        <p:nvSpPr>
          <p:cNvPr id="4" name="Veri Yer Tutucusu 3"/>
          <p:cNvSpPr>
            <a:spLocks noGrp="1"/>
          </p:cNvSpPr>
          <p:nvPr>
            <p:ph type="dt" sz="half" idx="10"/>
          </p:nvPr>
        </p:nvSpPr>
        <p:spPr/>
        <p:txBody>
          <a:bodyPr/>
          <a:lstStyle/>
          <a:p>
            <a:fld id="{E2072480-10DA-4FB4-BEAE-2A1DEA90F248}" type="datetimeFigureOut">
              <a:rPr lang="tr-TR" smtClean="0"/>
              <a:t>19.03.2024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440994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Dikey Metin Yer Tutucusu 2"/>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2072480-10DA-4FB4-BEAE-2A1DEA90F248}" type="datetimeFigureOut">
              <a:rPr lang="tr-TR" smtClean="0"/>
              <a:t>19.03.2024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47874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a:t>Asıl başlık stili için tıklatın</a:t>
            </a: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2072480-10DA-4FB4-BEAE-2A1DEA90F248}" type="datetimeFigureOut">
              <a:rPr lang="tr-TR" smtClean="0"/>
              <a:t>19.03.2024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04856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2072480-10DA-4FB4-BEAE-2A1DEA90F248}" type="datetimeFigureOut">
              <a:rPr lang="tr-TR" smtClean="0"/>
              <a:t>19.03.2024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944319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831850" y="1709738"/>
            <a:ext cx="10515600" cy="2852737"/>
          </a:xfrm>
        </p:spPr>
        <p:txBody>
          <a:bodyPr anchor="b"/>
          <a:lstStyle>
            <a:lvl1pPr>
              <a:defRPr sz="6000"/>
            </a:lvl1pPr>
          </a:lstStyle>
          <a:p>
            <a:r>
              <a:rPr lang="tr-TR"/>
              <a:t>Asıl başlık stili için tıklatın</a:t>
            </a: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tr-TR"/>
              <a:t>Asıl metin stillerini düzenlemek için tıklatın</a:t>
            </a:r>
          </a:p>
        </p:txBody>
      </p:sp>
      <p:sp>
        <p:nvSpPr>
          <p:cNvPr id="4" name="Veri Yer Tutucusu 3"/>
          <p:cNvSpPr>
            <a:spLocks noGrp="1"/>
          </p:cNvSpPr>
          <p:nvPr>
            <p:ph type="dt" sz="half" idx="10"/>
          </p:nvPr>
        </p:nvSpPr>
        <p:spPr/>
        <p:txBody>
          <a:bodyPr/>
          <a:lstStyle/>
          <a:p>
            <a:fld id="{E2072480-10DA-4FB4-BEAE-2A1DEA90F248}" type="datetimeFigureOut">
              <a:rPr lang="tr-TR" smtClean="0"/>
              <a:t>19.03.2024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1196833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sz="half" idx="1"/>
          </p:nvPr>
        </p:nvSpPr>
        <p:spPr>
          <a:xfrm>
            <a:off x="838200" y="1825625"/>
            <a:ext cx="5181600" cy="435133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6172200" y="1825625"/>
            <a:ext cx="5181600" cy="435133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p:cNvSpPr>
            <a:spLocks noGrp="1"/>
          </p:cNvSpPr>
          <p:nvPr>
            <p:ph type="dt" sz="half" idx="10"/>
          </p:nvPr>
        </p:nvSpPr>
        <p:spPr/>
        <p:txBody>
          <a:bodyPr/>
          <a:lstStyle/>
          <a:p>
            <a:fld id="{E2072480-10DA-4FB4-BEAE-2A1DEA90F248}" type="datetimeFigureOut">
              <a:rPr lang="tr-TR" smtClean="0"/>
              <a:t>19.03.2024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652797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839788" y="365125"/>
            <a:ext cx="10515600" cy="1325563"/>
          </a:xfrm>
        </p:spPr>
        <p:txBody>
          <a:bodyPr/>
          <a:lstStyle/>
          <a:p>
            <a:r>
              <a:rPr lang="tr-TR"/>
              <a:t>Asıl başlık stili için tıklatın</a:t>
            </a: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İçerik Yer Tutucusu 3"/>
          <p:cNvSpPr>
            <a:spLocks noGrp="1"/>
          </p:cNvSpPr>
          <p:nvPr>
            <p:ph sz="half" idx="2"/>
          </p:nvPr>
        </p:nvSpPr>
        <p:spPr>
          <a:xfrm>
            <a:off x="839788" y="2505075"/>
            <a:ext cx="5157787" cy="36845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İçerik Yer Tutucusu 5"/>
          <p:cNvSpPr>
            <a:spLocks noGrp="1"/>
          </p:cNvSpPr>
          <p:nvPr>
            <p:ph sz="quarter" idx="4"/>
          </p:nvPr>
        </p:nvSpPr>
        <p:spPr>
          <a:xfrm>
            <a:off x="6172200" y="2505075"/>
            <a:ext cx="5183188" cy="36845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p:cNvSpPr>
            <a:spLocks noGrp="1"/>
          </p:cNvSpPr>
          <p:nvPr>
            <p:ph type="dt" sz="half" idx="10"/>
          </p:nvPr>
        </p:nvSpPr>
        <p:spPr/>
        <p:txBody>
          <a:bodyPr/>
          <a:lstStyle/>
          <a:p>
            <a:fld id="{E2072480-10DA-4FB4-BEAE-2A1DEA90F248}" type="datetimeFigureOut">
              <a:rPr lang="tr-TR" smtClean="0"/>
              <a:t>19.03.2024</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46744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Veri Yer Tutucusu 2"/>
          <p:cNvSpPr>
            <a:spLocks noGrp="1"/>
          </p:cNvSpPr>
          <p:nvPr>
            <p:ph type="dt" sz="half" idx="10"/>
          </p:nvPr>
        </p:nvSpPr>
        <p:spPr/>
        <p:txBody>
          <a:bodyPr/>
          <a:lstStyle/>
          <a:p>
            <a:fld id="{E2072480-10DA-4FB4-BEAE-2A1DEA90F248}" type="datetimeFigureOut">
              <a:rPr lang="tr-TR" smtClean="0"/>
              <a:t>19.03.2024</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2861482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E2072480-10DA-4FB4-BEAE-2A1DEA90F248}" type="datetimeFigureOut">
              <a:rPr lang="tr-TR" smtClean="0"/>
              <a:t>19.03.2024</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4199817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E2072480-10DA-4FB4-BEAE-2A1DEA90F248}" type="datetimeFigureOut">
              <a:rPr lang="tr-TR" smtClean="0"/>
              <a:t>19.03.2024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2700913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E2072480-10DA-4FB4-BEAE-2A1DEA90F248}" type="datetimeFigureOut">
              <a:rPr lang="tr-TR" smtClean="0"/>
              <a:t>19.03.2024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18175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 için tıklatın</a:t>
            </a: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2072480-10DA-4FB4-BEAE-2A1DEA90F248}" type="datetimeFigureOut">
              <a:rPr lang="tr-TR" smtClean="0"/>
              <a:t>19.03.2024</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20A84BC-3F9E-4B08-9743-FC4E27FA5126}" type="slidenum">
              <a:rPr lang="tr-TR" smtClean="0"/>
              <a:t>‹#›</a:t>
            </a:fld>
            <a:endParaRPr lang="tr-TR"/>
          </a:p>
        </p:txBody>
      </p:sp>
    </p:spTree>
    <p:extLst>
      <p:ext uri="{BB962C8B-B14F-4D97-AF65-F5344CB8AC3E}">
        <p14:creationId xmlns:p14="http://schemas.microsoft.com/office/powerpoint/2010/main" val="37124688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7" name="Picture 4">
            <a:extLst>
              <a:ext uri="{FF2B5EF4-FFF2-40B4-BE49-F238E27FC236}">
                <a16:creationId xmlns:a16="http://schemas.microsoft.com/office/drawing/2014/main" id="{2B6822BD-0E31-BEC1-ABC1-B674801ED4E9}"/>
              </a:ext>
            </a:extLst>
          </p:cNvPr>
          <p:cNvPicPr>
            <a:picLocks noChangeAspect="1"/>
          </p:cNvPicPr>
          <p:nvPr/>
        </p:nvPicPr>
        <p:blipFill rotWithShape="1">
          <a:blip r:embed="rId2"/>
          <a:srcRect r="25"/>
          <a:stretch/>
        </p:blipFill>
        <p:spPr>
          <a:xfrm>
            <a:off x="1524" y="10"/>
            <a:ext cx="12188952" cy="6857990"/>
          </a:xfrm>
          <a:prstGeom prst="rect">
            <a:avLst/>
          </a:prstGeom>
        </p:spPr>
      </p:pic>
      <p:sp>
        <p:nvSpPr>
          <p:cNvPr id="46" name="Freeform: Shape 45">
            <a:extLst>
              <a:ext uri="{FF2B5EF4-FFF2-40B4-BE49-F238E27FC236}">
                <a16:creationId xmlns:a16="http://schemas.microsoft.com/office/drawing/2014/main" id="{F6DD4703-FD80-4610-ACE9-01DCD86D8C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67853" y="0"/>
            <a:ext cx="10256294" cy="6858000"/>
          </a:xfrm>
          <a:custGeom>
            <a:avLst/>
            <a:gdLst>
              <a:gd name="connsiteX0" fmla="*/ 8218354 w 9841377"/>
              <a:gd name="connsiteY0" fmla="*/ 0 h 6858000"/>
              <a:gd name="connsiteX1" fmla="*/ 5551962 w 9841377"/>
              <a:gd name="connsiteY1" fmla="*/ 0 h 6858000"/>
              <a:gd name="connsiteX2" fmla="*/ 5482342 w 9841377"/>
              <a:gd name="connsiteY2" fmla="*/ 0 h 6858000"/>
              <a:gd name="connsiteX3" fmla="*/ 4359035 w 9841377"/>
              <a:gd name="connsiteY3" fmla="*/ 0 h 6858000"/>
              <a:gd name="connsiteX4" fmla="*/ 4289415 w 9841377"/>
              <a:gd name="connsiteY4" fmla="*/ 0 h 6858000"/>
              <a:gd name="connsiteX5" fmla="*/ 1623023 w 9841377"/>
              <a:gd name="connsiteY5" fmla="*/ 0 h 6858000"/>
              <a:gd name="connsiteX6" fmla="*/ 1600899 w 9841377"/>
              <a:gd name="connsiteY6" fmla="*/ 14997 h 6858000"/>
              <a:gd name="connsiteX7" fmla="*/ 0 w 9841377"/>
              <a:gd name="connsiteY7" fmla="*/ 3621656 h 6858000"/>
              <a:gd name="connsiteX8" fmla="*/ 1874350 w 9841377"/>
              <a:gd name="connsiteY8" fmla="*/ 6374814 h 6858000"/>
              <a:gd name="connsiteX9" fmla="*/ 2390998 w 9841377"/>
              <a:gd name="connsiteY9" fmla="*/ 6780599 h 6858000"/>
              <a:gd name="connsiteX10" fmla="*/ 2502754 w 9841377"/>
              <a:gd name="connsiteY10" fmla="*/ 6858000 h 6858000"/>
              <a:gd name="connsiteX11" fmla="*/ 4289415 w 9841377"/>
              <a:gd name="connsiteY11" fmla="*/ 6858000 h 6858000"/>
              <a:gd name="connsiteX12" fmla="*/ 4359035 w 9841377"/>
              <a:gd name="connsiteY12" fmla="*/ 6858000 h 6858000"/>
              <a:gd name="connsiteX13" fmla="*/ 5482342 w 9841377"/>
              <a:gd name="connsiteY13" fmla="*/ 6858000 h 6858000"/>
              <a:gd name="connsiteX14" fmla="*/ 5551962 w 9841377"/>
              <a:gd name="connsiteY14" fmla="*/ 6858000 h 6858000"/>
              <a:gd name="connsiteX15" fmla="*/ 7338623 w 9841377"/>
              <a:gd name="connsiteY15" fmla="*/ 6858000 h 6858000"/>
              <a:gd name="connsiteX16" fmla="*/ 7450379 w 9841377"/>
              <a:gd name="connsiteY16" fmla="*/ 6780599 h 6858000"/>
              <a:gd name="connsiteX17" fmla="*/ 7967027 w 9841377"/>
              <a:gd name="connsiteY17" fmla="*/ 6374814 h 6858000"/>
              <a:gd name="connsiteX18" fmla="*/ 9841377 w 9841377"/>
              <a:gd name="connsiteY18" fmla="*/ 3621656 h 6858000"/>
              <a:gd name="connsiteX19" fmla="*/ 8240478 w 9841377"/>
              <a:gd name="connsiteY19"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841377" h="6858000">
                <a:moveTo>
                  <a:pt x="8218354" y="0"/>
                </a:moveTo>
                <a:lnTo>
                  <a:pt x="5551962" y="0"/>
                </a:lnTo>
                <a:lnTo>
                  <a:pt x="5482342" y="0"/>
                </a:lnTo>
                <a:lnTo>
                  <a:pt x="4359035" y="0"/>
                </a:lnTo>
                <a:lnTo>
                  <a:pt x="4289415" y="0"/>
                </a:lnTo>
                <a:lnTo>
                  <a:pt x="1623023" y="0"/>
                </a:lnTo>
                <a:lnTo>
                  <a:pt x="1600899" y="14997"/>
                </a:lnTo>
                <a:cubicBezTo>
                  <a:pt x="573736" y="754641"/>
                  <a:pt x="0" y="2093192"/>
                  <a:pt x="0" y="3621656"/>
                </a:cubicBezTo>
                <a:cubicBezTo>
                  <a:pt x="0" y="4969131"/>
                  <a:pt x="928725" y="5602839"/>
                  <a:pt x="1874350" y="6374814"/>
                </a:cubicBezTo>
                <a:cubicBezTo>
                  <a:pt x="2046553" y="6515397"/>
                  <a:pt x="2217180" y="6653108"/>
                  <a:pt x="2390998" y="6780599"/>
                </a:cubicBezTo>
                <a:lnTo>
                  <a:pt x="2502754" y="6858000"/>
                </a:lnTo>
                <a:lnTo>
                  <a:pt x="4289415" y="6858000"/>
                </a:lnTo>
                <a:lnTo>
                  <a:pt x="4359035" y="6858000"/>
                </a:lnTo>
                <a:lnTo>
                  <a:pt x="5482342" y="6858000"/>
                </a:lnTo>
                <a:lnTo>
                  <a:pt x="5551962" y="6858000"/>
                </a:lnTo>
                <a:lnTo>
                  <a:pt x="7338623" y="6858000"/>
                </a:lnTo>
                <a:lnTo>
                  <a:pt x="7450379" y="6780599"/>
                </a:lnTo>
                <a:cubicBezTo>
                  <a:pt x="7624197" y="6653108"/>
                  <a:pt x="7794824" y="6515397"/>
                  <a:pt x="7967027" y="6374814"/>
                </a:cubicBezTo>
                <a:cubicBezTo>
                  <a:pt x="8912652" y="5602839"/>
                  <a:pt x="9841377" y="4969131"/>
                  <a:pt x="9841377" y="3621656"/>
                </a:cubicBezTo>
                <a:cubicBezTo>
                  <a:pt x="9841377" y="2093192"/>
                  <a:pt x="9267641" y="754641"/>
                  <a:pt x="8240478"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Freeform: Shape 47">
            <a:extLst>
              <a:ext uri="{FF2B5EF4-FFF2-40B4-BE49-F238E27FC236}">
                <a16:creationId xmlns:a16="http://schemas.microsoft.com/office/drawing/2014/main" id="{9CEFCBC2-6F82-4011-8D8D-90F43DCB1D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08571" y="0"/>
            <a:ext cx="9958950" cy="6858000"/>
          </a:xfrm>
          <a:custGeom>
            <a:avLst/>
            <a:gdLst>
              <a:gd name="connsiteX0" fmla="*/ 7551973 w 9174595"/>
              <a:gd name="connsiteY0" fmla="*/ 0 h 6858000"/>
              <a:gd name="connsiteX1" fmla="*/ 5634635 w 9174595"/>
              <a:gd name="connsiteY1" fmla="*/ 0 h 6858000"/>
              <a:gd name="connsiteX2" fmla="*/ 5550590 w 9174595"/>
              <a:gd name="connsiteY2" fmla="*/ 0 h 6858000"/>
              <a:gd name="connsiteX3" fmla="*/ 5480986 w 9174595"/>
              <a:gd name="connsiteY3" fmla="*/ 0 h 6858000"/>
              <a:gd name="connsiteX4" fmla="*/ 4886240 w 9174595"/>
              <a:gd name="connsiteY4" fmla="*/ 0 h 6858000"/>
              <a:gd name="connsiteX5" fmla="*/ 4816638 w 9174595"/>
              <a:gd name="connsiteY5" fmla="*/ 0 h 6858000"/>
              <a:gd name="connsiteX6" fmla="*/ 4357958 w 9174595"/>
              <a:gd name="connsiteY6" fmla="*/ 0 h 6858000"/>
              <a:gd name="connsiteX7" fmla="*/ 4288354 w 9174595"/>
              <a:gd name="connsiteY7" fmla="*/ 0 h 6858000"/>
              <a:gd name="connsiteX8" fmla="*/ 3693608 w 9174595"/>
              <a:gd name="connsiteY8" fmla="*/ 0 h 6858000"/>
              <a:gd name="connsiteX9" fmla="*/ 3624006 w 9174595"/>
              <a:gd name="connsiteY9" fmla="*/ 0 h 6858000"/>
              <a:gd name="connsiteX10" fmla="*/ 3276448 w 9174595"/>
              <a:gd name="connsiteY10" fmla="*/ 0 h 6858000"/>
              <a:gd name="connsiteX11" fmla="*/ 1622622 w 9174595"/>
              <a:gd name="connsiteY11" fmla="*/ 0 h 6858000"/>
              <a:gd name="connsiteX12" fmla="*/ 1600504 w 9174595"/>
              <a:gd name="connsiteY12" fmla="*/ 14997 h 6858000"/>
              <a:gd name="connsiteX13" fmla="*/ 0 w 9174595"/>
              <a:gd name="connsiteY13" fmla="*/ 3621656 h 6858000"/>
              <a:gd name="connsiteX14" fmla="*/ 1873886 w 9174595"/>
              <a:gd name="connsiteY14" fmla="*/ 6374814 h 6858000"/>
              <a:gd name="connsiteX15" fmla="*/ 2390406 w 9174595"/>
              <a:gd name="connsiteY15" fmla="*/ 6780599 h 6858000"/>
              <a:gd name="connsiteX16" fmla="*/ 2502136 w 9174595"/>
              <a:gd name="connsiteY16" fmla="*/ 6858000 h 6858000"/>
              <a:gd name="connsiteX17" fmla="*/ 3276448 w 9174595"/>
              <a:gd name="connsiteY17" fmla="*/ 6858000 h 6858000"/>
              <a:gd name="connsiteX18" fmla="*/ 3624006 w 9174595"/>
              <a:gd name="connsiteY18" fmla="*/ 6858000 h 6858000"/>
              <a:gd name="connsiteX19" fmla="*/ 3693608 w 9174595"/>
              <a:gd name="connsiteY19" fmla="*/ 6858000 h 6858000"/>
              <a:gd name="connsiteX20" fmla="*/ 4288354 w 9174595"/>
              <a:gd name="connsiteY20" fmla="*/ 6858000 h 6858000"/>
              <a:gd name="connsiteX21" fmla="*/ 4357958 w 9174595"/>
              <a:gd name="connsiteY21" fmla="*/ 6858000 h 6858000"/>
              <a:gd name="connsiteX22" fmla="*/ 4816638 w 9174595"/>
              <a:gd name="connsiteY22" fmla="*/ 6858000 h 6858000"/>
              <a:gd name="connsiteX23" fmla="*/ 4886240 w 9174595"/>
              <a:gd name="connsiteY23" fmla="*/ 6858000 h 6858000"/>
              <a:gd name="connsiteX24" fmla="*/ 5480986 w 9174595"/>
              <a:gd name="connsiteY24" fmla="*/ 6858000 h 6858000"/>
              <a:gd name="connsiteX25" fmla="*/ 5550590 w 9174595"/>
              <a:gd name="connsiteY25" fmla="*/ 6858000 h 6858000"/>
              <a:gd name="connsiteX26" fmla="*/ 5634635 w 9174595"/>
              <a:gd name="connsiteY26" fmla="*/ 6858000 h 6858000"/>
              <a:gd name="connsiteX27" fmla="*/ 6672460 w 9174595"/>
              <a:gd name="connsiteY27" fmla="*/ 6858000 h 6858000"/>
              <a:gd name="connsiteX28" fmla="*/ 6784188 w 9174595"/>
              <a:gd name="connsiteY28" fmla="*/ 6780599 h 6858000"/>
              <a:gd name="connsiteX29" fmla="*/ 7300708 w 9174595"/>
              <a:gd name="connsiteY29" fmla="*/ 6374814 h 6858000"/>
              <a:gd name="connsiteX30" fmla="*/ 9174595 w 9174595"/>
              <a:gd name="connsiteY30" fmla="*/ 3621656 h 6858000"/>
              <a:gd name="connsiteX31" fmla="*/ 7574092 w 9174595"/>
              <a:gd name="connsiteY3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174595" h="6858000">
                <a:moveTo>
                  <a:pt x="7551973" y="0"/>
                </a:moveTo>
                <a:lnTo>
                  <a:pt x="5634635" y="0"/>
                </a:lnTo>
                <a:lnTo>
                  <a:pt x="5550590" y="0"/>
                </a:lnTo>
                <a:lnTo>
                  <a:pt x="5480986" y="0"/>
                </a:lnTo>
                <a:lnTo>
                  <a:pt x="4886240" y="0"/>
                </a:lnTo>
                <a:lnTo>
                  <a:pt x="4816638" y="0"/>
                </a:lnTo>
                <a:lnTo>
                  <a:pt x="4357958" y="0"/>
                </a:lnTo>
                <a:lnTo>
                  <a:pt x="4288354" y="0"/>
                </a:lnTo>
                <a:lnTo>
                  <a:pt x="3693608" y="0"/>
                </a:lnTo>
                <a:lnTo>
                  <a:pt x="3624006" y="0"/>
                </a:lnTo>
                <a:lnTo>
                  <a:pt x="3276448" y="0"/>
                </a:lnTo>
                <a:lnTo>
                  <a:pt x="1622622" y="0"/>
                </a:lnTo>
                <a:lnTo>
                  <a:pt x="1600504" y="14997"/>
                </a:lnTo>
                <a:cubicBezTo>
                  <a:pt x="573594" y="754641"/>
                  <a:pt x="0" y="2093192"/>
                  <a:pt x="0" y="3621656"/>
                </a:cubicBezTo>
                <a:cubicBezTo>
                  <a:pt x="0" y="4969131"/>
                  <a:pt x="928496" y="5602839"/>
                  <a:pt x="1873886" y="6374814"/>
                </a:cubicBezTo>
                <a:cubicBezTo>
                  <a:pt x="2046046" y="6515397"/>
                  <a:pt x="2216632" y="6653108"/>
                  <a:pt x="2390406" y="6780599"/>
                </a:cubicBezTo>
                <a:lnTo>
                  <a:pt x="2502136" y="6858000"/>
                </a:lnTo>
                <a:lnTo>
                  <a:pt x="3276448" y="6858000"/>
                </a:lnTo>
                <a:lnTo>
                  <a:pt x="3624006" y="6858000"/>
                </a:lnTo>
                <a:lnTo>
                  <a:pt x="3693608" y="6858000"/>
                </a:lnTo>
                <a:lnTo>
                  <a:pt x="4288354" y="6858000"/>
                </a:lnTo>
                <a:lnTo>
                  <a:pt x="4357958" y="6858000"/>
                </a:lnTo>
                <a:lnTo>
                  <a:pt x="4816638" y="6858000"/>
                </a:lnTo>
                <a:lnTo>
                  <a:pt x="4886240" y="6858000"/>
                </a:lnTo>
                <a:lnTo>
                  <a:pt x="5480986" y="6858000"/>
                </a:lnTo>
                <a:lnTo>
                  <a:pt x="5550590" y="6858000"/>
                </a:lnTo>
                <a:lnTo>
                  <a:pt x="5634635" y="6858000"/>
                </a:lnTo>
                <a:lnTo>
                  <a:pt x="6672460" y="6858000"/>
                </a:lnTo>
                <a:lnTo>
                  <a:pt x="6784188" y="6780599"/>
                </a:lnTo>
                <a:cubicBezTo>
                  <a:pt x="6957963" y="6653108"/>
                  <a:pt x="7128548" y="6515397"/>
                  <a:pt x="7300708" y="6374814"/>
                </a:cubicBezTo>
                <a:cubicBezTo>
                  <a:pt x="8246100" y="5602839"/>
                  <a:pt x="9174595" y="4969131"/>
                  <a:pt x="9174595" y="3621656"/>
                </a:cubicBezTo>
                <a:cubicBezTo>
                  <a:pt x="9174595" y="2093192"/>
                  <a:pt x="8601001" y="754641"/>
                  <a:pt x="7574092" y="14997"/>
                </a:cubicBezTo>
                <a:close/>
              </a:path>
            </a:pathLst>
          </a:cu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Freeform: Shape 49">
            <a:extLst>
              <a:ext uri="{FF2B5EF4-FFF2-40B4-BE49-F238E27FC236}">
                <a16:creationId xmlns:a16="http://schemas.microsoft.com/office/drawing/2014/main" id="{2E9DED9E-DE30-402A-B9D1-AC3C24025A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08673" y="-35602"/>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5CCB7C65-BA06-49C5-8D3C-51F97B409D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75235" y="-35602"/>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Başlık 1"/>
          <p:cNvSpPr>
            <a:spLocks noGrp="1"/>
          </p:cNvSpPr>
          <p:nvPr>
            <p:ph type="ctrTitle"/>
          </p:nvPr>
        </p:nvSpPr>
        <p:spPr>
          <a:xfrm>
            <a:off x="2190750" y="1346268"/>
            <a:ext cx="7810500" cy="2661189"/>
          </a:xfrm>
        </p:spPr>
        <p:txBody>
          <a:bodyPr anchor="b">
            <a:normAutofit/>
          </a:bodyPr>
          <a:lstStyle/>
          <a:p>
            <a:r>
              <a:rPr lang="tr-TR" sz="3800">
                <a:ea typeface="+mj-lt"/>
                <a:cs typeface="+mj-lt"/>
              </a:rPr>
              <a:t>İlişkisel ve İlişkisel Olmayan (NoSQL) Veri Tabanı Sistemleri Mimari Performansının Yönetim Bilişim Sistemleri Kapsamında İncelenmesi</a:t>
            </a:r>
            <a:endParaRPr lang="tr-TR" sz="3800"/>
          </a:p>
        </p:txBody>
      </p:sp>
      <p:sp>
        <p:nvSpPr>
          <p:cNvPr id="3" name="Alt Başlık 2"/>
          <p:cNvSpPr>
            <a:spLocks noGrp="1"/>
          </p:cNvSpPr>
          <p:nvPr>
            <p:ph type="subTitle" idx="1"/>
          </p:nvPr>
        </p:nvSpPr>
        <p:spPr>
          <a:xfrm>
            <a:off x="2619375" y="4214191"/>
            <a:ext cx="6953250" cy="1360919"/>
          </a:xfrm>
        </p:spPr>
        <p:txBody>
          <a:bodyPr vert="horz" lIns="91440" tIns="45720" rIns="91440" bIns="45720" rtlCol="0" anchor="t">
            <a:normAutofit/>
          </a:bodyPr>
          <a:lstStyle/>
          <a:p>
            <a:r>
              <a:rPr lang="tr-TR" b="1"/>
              <a:t>VERİ ORGANİZASYONU ÖDEV 1</a:t>
            </a:r>
          </a:p>
        </p:txBody>
      </p:sp>
    </p:spTree>
    <p:extLst>
      <p:ext uri="{BB962C8B-B14F-4D97-AF65-F5344CB8AC3E}">
        <p14:creationId xmlns:p14="http://schemas.microsoft.com/office/powerpoint/2010/main" val="1674425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Slide background fill">
            <a:extLst>
              <a:ext uri="{FF2B5EF4-FFF2-40B4-BE49-F238E27FC236}">
                <a16:creationId xmlns:a16="http://schemas.microsoft.com/office/drawing/2014/main" id="{CB49665F-0298-4449-8D2D-209989CB9E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Color 2">
            <a:extLst>
              <a:ext uri="{FF2B5EF4-FFF2-40B4-BE49-F238E27FC236}">
                <a16:creationId xmlns:a16="http://schemas.microsoft.com/office/drawing/2014/main" id="{A71EEC14-174A-46FA-B046-4747504571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7" name="Group 36">
            <a:extLst>
              <a:ext uri="{FF2B5EF4-FFF2-40B4-BE49-F238E27FC236}">
                <a16:creationId xmlns:a16="http://schemas.microsoft.com/office/drawing/2014/main" id="{EEB6CB95-E653-4C6C-AE51-62FD848E8D5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89" y="-2"/>
            <a:ext cx="3468234" cy="6858000"/>
            <a:chOff x="651279" y="598259"/>
            <a:chExt cx="10889442" cy="5680742"/>
          </a:xfrm>
        </p:grpSpPr>
        <p:sp>
          <p:nvSpPr>
            <p:cNvPr id="38" name="Color">
              <a:extLst>
                <a:ext uri="{FF2B5EF4-FFF2-40B4-BE49-F238E27FC236}">
                  <a16:creationId xmlns:a16="http://schemas.microsoft.com/office/drawing/2014/main" id="{BDD3CB8E-ABA7-4F37-BB2C-64FFD19813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Color">
              <a:extLst>
                <a:ext uri="{FF2B5EF4-FFF2-40B4-BE49-F238E27FC236}">
                  <a16:creationId xmlns:a16="http://schemas.microsoft.com/office/drawing/2014/main" id="{C2CA788A-B2FD-494C-BED0-83E31F6DF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1" name="Group 40">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42" name="Freeform: Shape 41">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3" name="Freeform: Shape 42">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4" name="Freeform: Shape 43">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5" name="Freeform: Shape 44">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6" name="Freeform: Shape 45">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7" name="Freeform: Shape 46">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8" name="Freeform: Shape 47">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Başlık 1">
            <a:extLst>
              <a:ext uri="{FF2B5EF4-FFF2-40B4-BE49-F238E27FC236}">
                <a16:creationId xmlns:a16="http://schemas.microsoft.com/office/drawing/2014/main" id="{8C0D72E9-C098-C1A3-C8D1-DBC1DD22263D}"/>
              </a:ext>
            </a:extLst>
          </p:cNvPr>
          <p:cNvSpPr>
            <a:spLocks noGrp="1"/>
          </p:cNvSpPr>
          <p:nvPr>
            <p:ph type="title"/>
          </p:nvPr>
        </p:nvSpPr>
        <p:spPr>
          <a:xfrm rot="16200000">
            <a:off x="-1325880" y="1947672"/>
            <a:ext cx="5961888" cy="2788920"/>
          </a:xfrm>
        </p:spPr>
        <p:txBody>
          <a:bodyPr vert="horz" lIns="91440" tIns="45720" rIns="91440" bIns="45720" rtlCol="0" anchor="ctr">
            <a:normAutofit/>
          </a:bodyPr>
          <a:lstStyle/>
          <a:p>
            <a:r>
              <a:rPr lang="en-US" sz="4800" kern="1200">
                <a:solidFill>
                  <a:schemeClr val="bg1"/>
                </a:solidFill>
                <a:latin typeface="+mj-lt"/>
                <a:ea typeface="+mj-ea"/>
                <a:cs typeface="+mj-cs"/>
              </a:rPr>
              <a:t>7. SONUÇ VE DEĞERLENDĠRME (RESULT AND EVALUATION) </a:t>
            </a:r>
          </a:p>
        </p:txBody>
      </p:sp>
      <p:graphicFrame>
        <p:nvGraphicFramePr>
          <p:cNvPr id="6" name="Metin Yer Tutucusu 3">
            <a:extLst>
              <a:ext uri="{FF2B5EF4-FFF2-40B4-BE49-F238E27FC236}">
                <a16:creationId xmlns:a16="http://schemas.microsoft.com/office/drawing/2014/main" id="{E7BB56CD-878C-144F-8233-6F1EBEBED347}"/>
              </a:ext>
            </a:extLst>
          </p:cNvPr>
          <p:cNvGraphicFramePr/>
          <p:nvPr>
            <p:extLst>
              <p:ext uri="{D42A27DB-BD31-4B8C-83A1-F6EECF244321}">
                <p14:modId xmlns:p14="http://schemas.microsoft.com/office/powerpoint/2010/main" val="1515500271"/>
              </p:ext>
            </p:extLst>
          </p:nvPr>
        </p:nvGraphicFramePr>
        <p:xfrm>
          <a:off x="3794296" y="288758"/>
          <a:ext cx="7559504" cy="62852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29298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9" name="Rectangle 78">
            <a:extLst>
              <a:ext uri="{FF2B5EF4-FFF2-40B4-BE49-F238E27FC236}">
                <a16:creationId xmlns:a16="http://schemas.microsoft.com/office/drawing/2014/main" id="{5AA03EDC-7067-4DFF-B672-541D016AA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0EBF3E39-B0BE-496A-8604-9007470FF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6547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C5569601-459C-BDB9-4F21-15700BD775AE}"/>
              </a:ext>
            </a:extLst>
          </p:cNvPr>
          <p:cNvSpPr>
            <a:spLocks noGrp="1"/>
          </p:cNvSpPr>
          <p:nvPr>
            <p:ph type="title"/>
          </p:nvPr>
        </p:nvSpPr>
        <p:spPr>
          <a:xfrm>
            <a:off x="871442" y="685800"/>
            <a:ext cx="4353116" cy="1474666"/>
          </a:xfrm>
        </p:spPr>
        <p:txBody>
          <a:bodyPr anchor="b">
            <a:normAutofit/>
          </a:bodyPr>
          <a:lstStyle/>
          <a:p>
            <a:pPr algn="ctr"/>
            <a:r>
              <a:rPr lang="tr-TR" sz="3200">
                <a:solidFill>
                  <a:srgbClr val="595959"/>
                </a:solidFill>
              </a:rPr>
              <a:t>1.GİRİŞ</a:t>
            </a:r>
          </a:p>
        </p:txBody>
      </p:sp>
      <p:sp>
        <p:nvSpPr>
          <p:cNvPr id="3" name="İçerik Yer Tutucusu 2">
            <a:extLst>
              <a:ext uri="{FF2B5EF4-FFF2-40B4-BE49-F238E27FC236}">
                <a16:creationId xmlns:a16="http://schemas.microsoft.com/office/drawing/2014/main" id="{DAB0B45C-5468-145B-FA54-23411DA1D817}"/>
              </a:ext>
            </a:extLst>
          </p:cNvPr>
          <p:cNvSpPr>
            <a:spLocks noGrp="1"/>
          </p:cNvSpPr>
          <p:nvPr>
            <p:ph idx="1"/>
          </p:nvPr>
        </p:nvSpPr>
        <p:spPr>
          <a:xfrm>
            <a:off x="871442" y="2447337"/>
            <a:ext cx="4353116" cy="3770434"/>
          </a:xfrm>
        </p:spPr>
        <p:txBody>
          <a:bodyPr vert="horz" lIns="91440" tIns="45720" rIns="91440" bIns="45720" rtlCol="0" anchor="t">
            <a:normAutofit/>
          </a:bodyPr>
          <a:lstStyle/>
          <a:p>
            <a:r>
              <a:rPr lang="tr-TR" sz="1900">
                <a:solidFill>
                  <a:srgbClr val="595959"/>
                </a:solidFill>
                <a:ea typeface="+mn-lt"/>
                <a:cs typeface="+mn-lt"/>
              </a:rPr>
              <a:t>Bilgisayar ve iletişim teknolojilerinde yaşanan hızlı gelişim her geçen gün daha fazla organizasyonu etkileyerek farklı çözümler üretmeye zorlamaktadır. Verinin büyüklüğü, miktarı ve karmaşıklığı gibi etkenlere bağlı olarak farklı veri modelleme, veri depolama ve sorgulama yöntemleri geliştirilmiştir. Performans ve esneklik özellikleri ile ilişkisel olmayan veri tabanı yönetim sistemleri (NoSQL) eBay ve Amazon gibi dünyaca ünlü şirketler tarafından tercih edilebilir hale gelmiştir.</a:t>
            </a:r>
            <a:endParaRPr lang="tr-TR" sz="1900">
              <a:solidFill>
                <a:srgbClr val="595959"/>
              </a:solidFill>
            </a:endParaRPr>
          </a:p>
        </p:txBody>
      </p:sp>
      <p:pic>
        <p:nvPicPr>
          <p:cNvPr id="25" name="Picture 24" descr="Borsa rakamları">
            <a:extLst>
              <a:ext uri="{FF2B5EF4-FFF2-40B4-BE49-F238E27FC236}">
                <a16:creationId xmlns:a16="http://schemas.microsoft.com/office/drawing/2014/main" id="{5AB9BB67-5C27-BFC1-6118-A4AE9B91E6EF}"/>
              </a:ext>
            </a:extLst>
          </p:cNvPr>
          <p:cNvPicPr>
            <a:picLocks noChangeAspect="1"/>
          </p:cNvPicPr>
          <p:nvPr/>
        </p:nvPicPr>
        <p:blipFill rotWithShape="1">
          <a:blip r:embed="rId2"/>
          <a:srcRect l="16671" r="29705"/>
          <a:stretch/>
        </p:blipFill>
        <p:spPr>
          <a:xfrm>
            <a:off x="6958259" y="685799"/>
            <a:ext cx="4444140" cy="5531972"/>
          </a:xfrm>
          <a:prstGeom prst="rect">
            <a:avLst/>
          </a:prstGeom>
        </p:spPr>
      </p:pic>
    </p:spTree>
    <p:extLst>
      <p:ext uri="{BB962C8B-B14F-4D97-AF65-F5344CB8AC3E}">
        <p14:creationId xmlns:p14="http://schemas.microsoft.com/office/powerpoint/2010/main" val="749609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Yer Tutucusu 4" descr="daire, diyagram, yazı tipi, çizgi içeren bir resim&#10;&#10;Açıklama otomatik olarak oluşturuldu">
            <a:extLst>
              <a:ext uri="{FF2B5EF4-FFF2-40B4-BE49-F238E27FC236}">
                <a16:creationId xmlns:a16="http://schemas.microsoft.com/office/drawing/2014/main" id="{5FBC2F80-81C3-C323-26C0-39341C63D9BA}"/>
              </a:ext>
            </a:extLst>
          </p:cNvPr>
          <p:cNvPicPr>
            <a:picLocks noGrp="1" noChangeAspect="1"/>
          </p:cNvPicPr>
          <p:nvPr>
            <p:ph type="pic" idx="1"/>
          </p:nvPr>
        </p:nvPicPr>
        <p:blipFill rotWithShape="1">
          <a:blip r:embed="rId2"/>
          <a:srcRect r="4369" b="-1"/>
          <a:stretch/>
        </p:blipFill>
        <p:spPr>
          <a:xfrm>
            <a:off x="3522468" y="10"/>
            <a:ext cx="8669532" cy="6857990"/>
          </a:xfrm>
          <a:prstGeom prst="rect">
            <a:avLst/>
          </a:prstGeom>
        </p:spPr>
      </p:pic>
      <p:sp>
        <p:nvSpPr>
          <p:cNvPr id="63" name="Rectangle 62">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0FF7D591-C648-418B-FC8B-B101406BDFDC}"/>
              </a:ext>
            </a:extLst>
          </p:cNvPr>
          <p:cNvSpPr>
            <a:spLocks noGrp="1"/>
          </p:cNvSpPr>
          <p:nvPr>
            <p:ph type="title"/>
          </p:nvPr>
        </p:nvSpPr>
        <p:spPr>
          <a:xfrm>
            <a:off x="371094" y="1161288"/>
            <a:ext cx="3438144" cy="1124712"/>
          </a:xfrm>
        </p:spPr>
        <p:txBody>
          <a:bodyPr vert="horz" lIns="91440" tIns="45720" rIns="91440" bIns="45720" rtlCol="0" anchor="b">
            <a:normAutofit/>
          </a:bodyPr>
          <a:lstStyle/>
          <a:p>
            <a:r>
              <a:rPr lang="en-US" sz="2600">
                <a:solidFill>
                  <a:schemeClr val="bg1"/>
                </a:solidFill>
              </a:rPr>
              <a:t>2. BİLİŞİM SİSTEMLERİ VE YÖNETİMİ</a:t>
            </a:r>
          </a:p>
        </p:txBody>
      </p:sp>
      <p:sp>
        <p:nvSpPr>
          <p:cNvPr id="65" name="Rectangle 64">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7" name="Rectangle 66">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Metin Yer Tutucusu 3">
            <a:extLst>
              <a:ext uri="{FF2B5EF4-FFF2-40B4-BE49-F238E27FC236}">
                <a16:creationId xmlns:a16="http://schemas.microsoft.com/office/drawing/2014/main" id="{1824DFF5-BD61-BAC6-A712-118B0382610C}"/>
              </a:ext>
            </a:extLst>
          </p:cNvPr>
          <p:cNvSpPr>
            <a:spLocks noGrp="1"/>
          </p:cNvSpPr>
          <p:nvPr>
            <p:ph type="body" sz="half" idx="2"/>
          </p:nvPr>
        </p:nvSpPr>
        <p:spPr>
          <a:xfrm>
            <a:off x="371094" y="2718054"/>
            <a:ext cx="3438906" cy="3207258"/>
          </a:xfrm>
        </p:spPr>
        <p:txBody>
          <a:bodyPr vert="horz" lIns="91440" tIns="45720" rIns="91440" bIns="45720" rtlCol="0" anchor="t">
            <a:normAutofit/>
          </a:bodyPr>
          <a:lstStyle/>
          <a:p>
            <a:pPr indent="-228600">
              <a:buFont typeface="Arial" panose="020B0604020202020204" pitchFamily="34" charset="0"/>
              <a:buChar char="•"/>
            </a:pPr>
            <a:r>
              <a:rPr lang="en-US" sz="1700">
                <a:solidFill>
                  <a:schemeClr val="bg1"/>
                </a:solidFill>
              </a:rPr>
              <a:t>Bilişim sistemlerinde üç aktivite bilgiyi üretmek için gereklidir. BUNLAR: girdi, işlem ve çıktıdır. Girdi, organizasyonun içinden veya dış çevresinden, ham bilgileri (veriyi) toplamaktır. İşlem, bu ham veriyi daha anlamlı biçime çevirir. Çıktı, işlenmiş bilgiyi (enformasyon), insanlara veya kullanılacak olan aktivitelere aktarır.</a:t>
            </a:r>
          </a:p>
        </p:txBody>
      </p:sp>
    </p:spTree>
    <p:extLst>
      <p:ext uri="{BB962C8B-B14F-4D97-AF65-F5344CB8AC3E}">
        <p14:creationId xmlns:p14="http://schemas.microsoft.com/office/powerpoint/2010/main" val="2742478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 name="Rectangle 64">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Başlık 1">
            <a:extLst>
              <a:ext uri="{FF2B5EF4-FFF2-40B4-BE49-F238E27FC236}">
                <a16:creationId xmlns:a16="http://schemas.microsoft.com/office/drawing/2014/main" id="{A1618295-2913-77C8-E2CE-ED7E1D0CBE3B}"/>
              </a:ext>
            </a:extLst>
          </p:cNvPr>
          <p:cNvSpPr>
            <a:spLocks noGrp="1"/>
          </p:cNvSpPr>
          <p:nvPr>
            <p:ph type="title"/>
          </p:nvPr>
        </p:nvSpPr>
        <p:spPr>
          <a:xfrm>
            <a:off x="838200" y="448721"/>
            <a:ext cx="4707671" cy="1225650"/>
          </a:xfrm>
        </p:spPr>
        <p:txBody>
          <a:bodyPr vert="horz" lIns="91440" tIns="45720" rIns="91440" bIns="45720" rtlCol="0" anchor="b">
            <a:normAutofit/>
          </a:bodyPr>
          <a:lstStyle/>
          <a:p>
            <a:r>
              <a:rPr lang="en-US" sz="2700" kern="1200">
                <a:solidFill>
                  <a:schemeClr val="bg1"/>
                </a:solidFill>
                <a:latin typeface="+mj-lt"/>
                <a:ea typeface="+mj-ea"/>
                <a:cs typeface="+mj-cs"/>
              </a:rPr>
              <a:t>3. VERi TABANI VE VERİ TABANI YÖNETİM SİSTEMLERİ</a:t>
            </a:r>
          </a:p>
        </p:txBody>
      </p:sp>
      <p:cxnSp>
        <p:nvCxnSpPr>
          <p:cNvPr id="67" name="Straight Connector 66">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Metin Yer Tutucusu 3">
            <a:extLst>
              <a:ext uri="{FF2B5EF4-FFF2-40B4-BE49-F238E27FC236}">
                <a16:creationId xmlns:a16="http://schemas.microsoft.com/office/drawing/2014/main" id="{787010CB-6703-EF4D-6E92-C743AA1A826B}"/>
              </a:ext>
            </a:extLst>
          </p:cNvPr>
          <p:cNvSpPr>
            <a:spLocks noGrp="1"/>
          </p:cNvSpPr>
          <p:nvPr>
            <p:ph type="body" sz="half" idx="2"/>
          </p:nvPr>
        </p:nvSpPr>
        <p:spPr>
          <a:xfrm>
            <a:off x="897769" y="1909192"/>
            <a:ext cx="4586513" cy="3647710"/>
          </a:xfrm>
        </p:spPr>
        <p:txBody>
          <a:bodyPr vert="horz" lIns="91440" tIns="45720" rIns="91440" bIns="45720" rtlCol="0">
            <a:normAutofit/>
          </a:bodyPr>
          <a:lstStyle/>
          <a:p>
            <a:pPr indent="-228600">
              <a:buFont typeface="Arial" panose="020B0604020202020204" pitchFamily="34" charset="0"/>
              <a:buChar char="•"/>
            </a:pPr>
            <a:r>
              <a:rPr lang="en-US" sz="1900">
                <a:solidFill>
                  <a:schemeClr val="bg1"/>
                </a:solidFill>
              </a:rPr>
              <a:t>Veri tabanı genel tanımıyla, kullanım amacına uygun olarak düzenlenmiş verilerdir. Veri tabanı yönetim sistemleri, verilere aynı anda birden çok bağlantı sağlayabilme özelliği sağlar. Bu sistemler, veri tabanı yönetiminin bir parçası olarak, verinin nasıl depolanacağı, kullanılacağı ve erişileceğini mantıksal olarak yönlendiren bir sistemidir. Veri tabanı, VTYS ve uygulama programlarını ile kullanıcı ara yüzlerini içeren yapıya “veri tabanı sistemi" denir.</a:t>
            </a:r>
          </a:p>
        </p:txBody>
      </p:sp>
      <p:cxnSp>
        <p:nvCxnSpPr>
          <p:cNvPr id="69" name="Straight Connector 68">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5" name="İçerik Yer Tutucusu 4" descr="metin, ekran görüntüsü, diyagram, çizgi içeren bir resim&#10;&#10;Açıklama otomatik olarak oluşturuldu">
            <a:extLst>
              <a:ext uri="{FF2B5EF4-FFF2-40B4-BE49-F238E27FC236}">
                <a16:creationId xmlns:a16="http://schemas.microsoft.com/office/drawing/2014/main" id="{C22150BD-608D-F5FA-2DB6-AECC156BE0CA}"/>
              </a:ext>
            </a:extLst>
          </p:cNvPr>
          <p:cNvPicPr>
            <a:picLocks noGrp="1" noChangeAspect="1"/>
          </p:cNvPicPr>
          <p:nvPr>
            <p:ph idx="1"/>
          </p:nvPr>
        </p:nvPicPr>
        <p:blipFill rotWithShape="1">
          <a:blip r:embed="rId2"/>
          <a:srcRect r="20485" b="2"/>
          <a:stretch/>
        </p:blipFill>
        <p:spPr>
          <a:xfrm>
            <a:off x="6525453" y="0"/>
            <a:ext cx="5509465" cy="6858000"/>
          </a:xfrm>
          <a:prstGeom prst="rect">
            <a:avLst/>
          </a:prstGeom>
        </p:spPr>
      </p:pic>
    </p:spTree>
    <p:extLst>
      <p:ext uri="{BB962C8B-B14F-4D97-AF65-F5344CB8AC3E}">
        <p14:creationId xmlns:p14="http://schemas.microsoft.com/office/powerpoint/2010/main" val="1588631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ectangle 56">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İçerik Yer Tutucusu 2">
            <a:extLst>
              <a:ext uri="{FF2B5EF4-FFF2-40B4-BE49-F238E27FC236}">
                <a16:creationId xmlns:a16="http://schemas.microsoft.com/office/drawing/2014/main" id="{C7352808-BFC5-71C2-B325-52F4722FEF85}"/>
              </a:ext>
            </a:extLst>
          </p:cNvPr>
          <p:cNvSpPr>
            <a:spLocks noGrp="1"/>
          </p:cNvSpPr>
          <p:nvPr>
            <p:ph idx="1"/>
          </p:nvPr>
        </p:nvSpPr>
        <p:spPr>
          <a:xfrm>
            <a:off x="1020467" y="2891752"/>
            <a:ext cx="4707671" cy="2334517"/>
          </a:xfrm>
        </p:spPr>
        <p:txBody>
          <a:bodyPr vert="horz" lIns="91440" tIns="45720" rIns="91440" bIns="45720" rtlCol="0">
            <a:normAutofit/>
          </a:bodyPr>
          <a:lstStyle/>
          <a:p>
            <a:pPr marL="0" indent="0">
              <a:buNone/>
            </a:pPr>
            <a:r>
              <a:rPr lang="tr-TR" sz="800" b="1">
                <a:solidFill>
                  <a:schemeClr val="bg1"/>
                </a:solidFill>
                <a:ea typeface="+mn-lt"/>
                <a:cs typeface="+mn-lt"/>
              </a:rPr>
              <a:t>Veri tabanı modellerini sekiz kategoriye ayırabiliriz: </a:t>
            </a:r>
            <a:endParaRPr lang="tr-TR" sz="800">
              <a:solidFill>
                <a:schemeClr val="bg1"/>
              </a:solidFill>
            </a:endParaRPr>
          </a:p>
          <a:p>
            <a:r>
              <a:rPr lang="tr-TR" sz="800">
                <a:solidFill>
                  <a:schemeClr val="bg1"/>
                </a:solidFill>
                <a:ea typeface="+mn-lt"/>
                <a:cs typeface="+mn-lt"/>
              </a:rPr>
              <a:t>Düz model veya tablo Modeli</a:t>
            </a:r>
          </a:p>
          <a:p>
            <a:r>
              <a:rPr lang="tr-TR" sz="800">
                <a:solidFill>
                  <a:schemeClr val="bg1"/>
                </a:solidFill>
                <a:ea typeface="+mn-lt"/>
                <a:cs typeface="+mn-lt"/>
              </a:rPr>
              <a:t>Hiyerarşik Veri Modeli</a:t>
            </a:r>
          </a:p>
          <a:p>
            <a:r>
              <a:rPr lang="tr-TR" sz="800">
                <a:solidFill>
                  <a:schemeClr val="bg1"/>
                </a:solidFill>
                <a:ea typeface="+mn-lt"/>
                <a:cs typeface="+mn-lt"/>
              </a:rPr>
              <a:t>Ağ veri Modeli</a:t>
            </a:r>
          </a:p>
          <a:p>
            <a:r>
              <a:rPr lang="tr-TR" sz="800">
                <a:solidFill>
                  <a:schemeClr val="bg1"/>
                </a:solidFill>
                <a:ea typeface="+mn-lt"/>
                <a:cs typeface="+mn-lt"/>
              </a:rPr>
              <a:t>İlişkisel Veri Modeli</a:t>
            </a:r>
            <a:endParaRPr lang="tr-TR" sz="800">
              <a:solidFill>
                <a:schemeClr val="bg1"/>
              </a:solidFill>
            </a:endParaRPr>
          </a:p>
          <a:p>
            <a:r>
              <a:rPr lang="tr-TR" sz="800">
                <a:solidFill>
                  <a:schemeClr val="bg1"/>
                </a:solidFill>
                <a:ea typeface="+mn-lt"/>
                <a:cs typeface="+mn-lt"/>
              </a:rPr>
              <a:t>Nesne Yönelimli Veri Modeli</a:t>
            </a:r>
            <a:endParaRPr lang="tr-TR" sz="800">
              <a:solidFill>
                <a:schemeClr val="bg1"/>
              </a:solidFill>
            </a:endParaRPr>
          </a:p>
          <a:p>
            <a:r>
              <a:rPr lang="tr-TR" sz="800">
                <a:solidFill>
                  <a:schemeClr val="bg1"/>
                </a:solidFill>
                <a:ea typeface="+mn-lt"/>
                <a:cs typeface="+mn-lt"/>
              </a:rPr>
              <a:t>Nesne İlişkisel Veri Modeli</a:t>
            </a:r>
            <a:endParaRPr lang="tr-TR" sz="800">
              <a:solidFill>
                <a:schemeClr val="bg1"/>
              </a:solidFill>
            </a:endParaRPr>
          </a:p>
          <a:p>
            <a:r>
              <a:rPr lang="tr-TR" sz="800">
                <a:solidFill>
                  <a:schemeClr val="bg1"/>
                </a:solidFill>
                <a:ea typeface="+mn-lt"/>
                <a:cs typeface="+mn-lt"/>
              </a:rPr>
              <a:t>Çoklu Ortam Veri Modeli</a:t>
            </a:r>
            <a:endParaRPr lang="tr-TR" sz="800">
              <a:solidFill>
                <a:schemeClr val="bg1"/>
              </a:solidFill>
            </a:endParaRPr>
          </a:p>
          <a:p>
            <a:r>
              <a:rPr lang="tr-TR" sz="800">
                <a:solidFill>
                  <a:schemeClr val="bg1"/>
                </a:solidFill>
                <a:ea typeface="+mn-lt"/>
                <a:cs typeface="+mn-lt"/>
              </a:rPr>
              <a:t>Dağıtık Veri Modeli</a:t>
            </a:r>
            <a:endParaRPr lang="tr-TR" sz="800">
              <a:solidFill>
                <a:schemeClr val="bg1"/>
              </a:solidFill>
            </a:endParaRPr>
          </a:p>
          <a:p>
            <a:endParaRPr lang="tr-TR" sz="800">
              <a:solidFill>
                <a:schemeClr val="bg1"/>
              </a:solidFill>
            </a:endParaRPr>
          </a:p>
          <a:p>
            <a:endParaRPr lang="tr-TR" sz="800">
              <a:solidFill>
                <a:schemeClr val="bg1"/>
              </a:solidFill>
            </a:endParaRPr>
          </a:p>
          <a:p>
            <a:endParaRPr lang="tr-TR" sz="800">
              <a:solidFill>
                <a:schemeClr val="bg1"/>
              </a:solidFill>
            </a:endParaRPr>
          </a:p>
        </p:txBody>
      </p:sp>
      <p:pic>
        <p:nvPicPr>
          <p:cNvPr id="8" name="Picture 4" descr="Siyah çizgilerle bağlı olan küplerin üst görünümü">
            <a:extLst>
              <a:ext uri="{FF2B5EF4-FFF2-40B4-BE49-F238E27FC236}">
                <a16:creationId xmlns:a16="http://schemas.microsoft.com/office/drawing/2014/main" id="{D9ACE0A9-481A-617C-84D4-28C867A9177F}"/>
              </a:ext>
            </a:extLst>
          </p:cNvPr>
          <p:cNvPicPr>
            <a:picLocks noChangeAspect="1"/>
          </p:cNvPicPr>
          <p:nvPr/>
        </p:nvPicPr>
        <p:blipFill rotWithShape="1">
          <a:blip r:embed="rId2"/>
          <a:srcRect l="16000" r="5716" b="2"/>
          <a:stretch/>
        </p:blipFill>
        <p:spPr>
          <a:xfrm>
            <a:off x="6735467" y="977900"/>
            <a:ext cx="5037433" cy="4826000"/>
          </a:xfrm>
          <a:prstGeom prst="rect">
            <a:avLst/>
          </a:prstGeom>
        </p:spPr>
      </p:pic>
      <p:sp>
        <p:nvSpPr>
          <p:cNvPr id="55" name="Rectangle 58">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60">
            <a:extLst>
              <a:ext uri="{FF2B5EF4-FFF2-40B4-BE49-F238E27FC236}">
                <a16:creationId xmlns:a16="http://schemas.microsoft.com/office/drawing/2014/main" id="{C61F2F60-14E3-4196-B7CE-175E46F04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461" y="1159669"/>
            <a:ext cx="10987078" cy="4462463"/>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9334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0CEAAF5B-FB82-5817-9331-6C8BFBDFEB13}"/>
              </a:ext>
            </a:extLst>
          </p:cNvPr>
          <p:cNvSpPr>
            <a:spLocks noGrp="1"/>
          </p:cNvSpPr>
          <p:nvPr>
            <p:ph type="title"/>
          </p:nvPr>
        </p:nvSpPr>
        <p:spPr>
          <a:xfrm>
            <a:off x="572493" y="238539"/>
            <a:ext cx="11018520" cy="1434415"/>
          </a:xfrm>
        </p:spPr>
        <p:txBody>
          <a:bodyPr vert="horz" lIns="91440" tIns="45720" rIns="91440" bIns="45720" rtlCol="0" anchor="b">
            <a:normAutofit/>
          </a:bodyPr>
          <a:lstStyle/>
          <a:p>
            <a:r>
              <a:rPr lang="en-US" sz="5400"/>
              <a:t>4. VERİ TABANI TASARIMI</a:t>
            </a:r>
          </a:p>
        </p:txBody>
      </p:sp>
      <p:sp>
        <p:nvSpPr>
          <p:cNvPr id="56"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Metin Yer Tutucusu 3">
            <a:extLst>
              <a:ext uri="{FF2B5EF4-FFF2-40B4-BE49-F238E27FC236}">
                <a16:creationId xmlns:a16="http://schemas.microsoft.com/office/drawing/2014/main" id="{05779FDB-5116-9DB4-EE82-236AAE3199F6}"/>
              </a:ext>
            </a:extLst>
          </p:cNvPr>
          <p:cNvSpPr>
            <a:spLocks noGrp="1"/>
          </p:cNvSpPr>
          <p:nvPr>
            <p:ph type="body" sz="half" idx="2"/>
          </p:nvPr>
        </p:nvSpPr>
        <p:spPr>
          <a:xfrm>
            <a:off x="572493" y="2071316"/>
            <a:ext cx="6713552" cy="4119172"/>
          </a:xfrm>
        </p:spPr>
        <p:txBody>
          <a:bodyPr vert="horz" lIns="91440" tIns="45720" rIns="91440" bIns="45720" rtlCol="0" anchor="t">
            <a:normAutofit/>
          </a:bodyPr>
          <a:lstStyle/>
          <a:p>
            <a:pPr indent="-228600">
              <a:buFont typeface="Arial" panose="020B0604020202020204" pitchFamily="34" charset="0"/>
              <a:buChar char="•"/>
            </a:pPr>
            <a:r>
              <a:rPr lang="en-US" sz="1900"/>
              <a:t>Veri tabanı tasarımında; gerçeğin, gereksinim ve beklentiler çerçevesinde modellenerek veri tabanına aktarılması gerekir. Veri tabanı tasarımında ilk olarak, olası veri tabanı kullanıcı gereksinimlerinin belirlenmesi gerekir. Kavramsal tasarımda, gereksinimlere göre kavramsal şema belirlenir. Kavramsal şema tanımlamada, kavramsal ya da mantıksal veri modelleri kullanılabilir. Kavramsal veri modelleri oldukça yüksek düzeyli olduklarından, kavramsal bir veri modelinde tanımlı bir şema genellikle doğrudan gerçekleştirilemez. Fiziksel tasarım aşamasında, verinin en yüksek verim için, veri tabanında fiziksel olarak nasıl organize edilmesi gerektiği belirlenir. Sonuç, iç şemadır. İç şema tanımlamada, genellikle veri yapıları olarak bilinen, fiziksel veri modelleri kullanılır. İç şema, yazılım ve donanıma bağımlıdır.</a:t>
            </a:r>
          </a:p>
          <a:p>
            <a:pPr indent="-228600">
              <a:buFont typeface="Arial" panose="020B0604020202020204" pitchFamily="34" charset="0"/>
              <a:buChar char="•"/>
            </a:pPr>
            <a:endParaRPr lang="en-US" sz="1900"/>
          </a:p>
        </p:txBody>
      </p:sp>
      <p:pic>
        <p:nvPicPr>
          <p:cNvPr id="5" name="Resim Yer Tutucusu 4" descr="metin, ekran görüntüsü, yazı tipi, sayı, numara içeren bir resim&#10;&#10;Açıklama otomatik olarak oluşturuldu">
            <a:extLst>
              <a:ext uri="{FF2B5EF4-FFF2-40B4-BE49-F238E27FC236}">
                <a16:creationId xmlns:a16="http://schemas.microsoft.com/office/drawing/2014/main" id="{AFF47D81-CA6E-B761-843C-13BFA8E62789}"/>
              </a:ext>
            </a:extLst>
          </p:cNvPr>
          <p:cNvPicPr>
            <a:picLocks noGrp="1" noChangeAspect="1"/>
          </p:cNvPicPr>
          <p:nvPr>
            <p:ph type="pic" idx="1"/>
          </p:nvPr>
        </p:nvPicPr>
        <p:blipFill rotWithShape="1">
          <a:blip r:embed="rId2"/>
          <a:srcRect r="4" b="705"/>
          <a:stretch/>
        </p:blipFill>
        <p:spPr>
          <a:xfrm>
            <a:off x="7675658" y="2093976"/>
            <a:ext cx="3941064" cy="4096512"/>
          </a:xfrm>
          <a:prstGeom prst="rect">
            <a:avLst/>
          </a:prstGeom>
        </p:spPr>
      </p:pic>
    </p:spTree>
    <p:extLst>
      <p:ext uri="{BB962C8B-B14F-4D97-AF65-F5344CB8AC3E}">
        <p14:creationId xmlns:p14="http://schemas.microsoft.com/office/powerpoint/2010/main" val="2508026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6"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D94DBF92-3BBC-B556-006F-4477558AB4BD}"/>
              </a:ext>
            </a:extLst>
          </p:cNvPr>
          <p:cNvSpPr>
            <a:spLocks noGrp="1"/>
          </p:cNvSpPr>
          <p:nvPr>
            <p:ph type="title"/>
          </p:nvPr>
        </p:nvSpPr>
        <p:spPr>
          <a:xfrm>
            <a:off x="761800" y="762001"/>
            <a:ext cx="5334197" cy="1708242"/>
          </a:xfrm>
        </p:spPr>
        <p:txBody>
          <a:bodyPr anchor="ctr">
            <a:normAutofit/>
          </a:bodyPr>
          <a:lstStyle/>
          <a:p>
            <a:r>
              <a:rPr lang="tr-TR" sz="3700">
                <a:ea typeface="+mj-lt"/>
                <a:cs typeface="+mj-lt"/>
              </a:rPr>
              <a:t>5. İLİŞKİSEL VE İLİŞKİSEL OLMAYAN (NoSQL) VERİ TABANI SİSTEMLERİ</a:t>
            </a:r>
            <a:endParaRPr lang="tr-TR" sz="3700"/>
          </a:p>
        </p:txBody>
      </p:sp>
      <p:sp>
        <p:nvSpPr>
          <p:cNvPr id="3" name="İçerik Yer Tutucusu 2">
            <a:extLst>
              <a:ext uri="{FF2B5EF4-FFF2-40B4-BE49-F238E27FC236}">
                <a16:creationId xmlns:a16="http://schemas.microsoft.com/office/drawing/2014/main" id="{E53BD0FA-72AD-6B53-96F6-CFFA82212905}"/>
              </a:ext>
            </a:extLst>
          </p:cNvPr>
          <p:cNvSpPr>
            <a:spLocks noGrp="1"/>
          </p:cNvSpPr>
          <p:nvPr>
            <p:ph idx="1"/>
          </p:nvPr>
        </p:nvSpPr>
        <p:spPr>
          <a:xfrm>
            <a:off x="761800" y="2470244"/>
            <a:ext cx="5334197" cy="3769835"/>
          </a:xfrm>
        </p:spPr>
        <p:txBody>
          <a:bodyPr vert="horz" lIns="91440" tIns="45720" rIns="91440" bIns="45720" rtlCol="0" anchor="ctr">
            <a:normAutofit/>
          </a:bodyPr>
          <a:lstStyle/>
          <a:p>
            <a:r>
              <a:rPr lang="tr-TR" sz="1700">
                <a:ea typeface="+mn-lt"/>
                <a:cs typeface="+mn-lt"/>
              </a:rPr>
              <a:t>Günümüzde en yaygın kullanılan veri tabanı sistemlerinden biridir. Satır ve sütunların meydana getirdiği tablolardan oluşur. Dolayısıyla bir veri tabanında ilişkiden söz edebilmek için en az iki tablonun yer alması ve bu iki tablodaki verilerin birbiri ile bir şekilde ilişkilendiriliyor olması gerekir.</a:t>
            </a:r>
          </a:p>
          <a:p>
            <a:r>
              <a:rPr lang="tr-TR" sz="1700">
                <a:ea typeface="+mn-lt"/>
                <a:cs typeface="+mn-lt"/>
              </a:rPr>
              <a:t>ACID; klasik ilişkisel veri tabanı sistemlerinde sağlanan temel özellikler:</a:t>
            </a:r>
          </a:p>
          <a:p>
            <a:pPr marL="0" indent="0">
              <a:buNone/>
            </a:pPr>
            <a:r>
              <a:rPr lang="tr-TR" sz="1700">
                <a:ea typeface="+mn-lt"/>
                <a:cs typeface="+mn-lt"/>
              </a:rPr>
              <a:t>     Bölünmezlik (Atomicity) </a:t>
            </a:r>
          </a:p>
          <a:p>
            <a:pPr marL="0" indent="0">
              <a:buNone/>
            </a:pPr>
            <a:r>
              <a:rPr lang="tr-TR" sz="1700">
                <a:ea typeface="+mn-lt"/>
                <a:cs typeface="+mn-lt"/>
              </a:rPr>
              <a:t>     Tutarlılık (Consistency)</a:t>
            </a:r>
          </a:p>
          <a:p>
            <a:pPr marL="0" indent="0">
              <a:buNone/>
            </a:pPr>
            <a:r>
              <a:rPr lang="tr-TR" sz="1700">
                <a:ea typeface="+mn-lt"/>
                <a:cs typeface="+mn-lt"/>
              </a:rPr>
              <a:t>     İzolasyon (Isolation)</a:t>
            </a:r>
          </a:p>
          <a:p>
            <a:pPr marL="0" indent="0">
              <a:buNone/>
            </a:pPr>
            <a:r>
              <a:rPr lang="tr-TR" sz="1700">
                <a:ea typeface="+mn-lt"/>
                <a:cs typeface="+mn-lt"/>
              </a:rPr>
              <a:t>     Dayanıklılık (Durability) </a:t>
            </a:r>
            <a:endParaRPr lang="tr-TR" sz="1700"/>
          </a:p>
        </p:txBody>
      </p:sp>
      <p:pic>
        <p:nvPicPr>
          <p:cNvPr id="62" name="Picture 61" descr="Sarı arka plan üzerinde ünlem işareti">
            <a:extLst>
              <a:ext uri="{FF2B5EF4-FFF2-40B4-BE49-F238E27FC236}">
                <a16:creationId xmlns:a16="http://schemas.microsoft.com/office/drawing/2014/main" id="{E52B1A24-D1A7-0475-E100-8BF583CABFDD}"/>
              </a:ext>
            </a:extLst>
          </p:cNvPr>
          <p:cNvPicPr>
            <a:picLocks noChangeAspect="1"/>
          </p:cNvPicPr>
          <p:nvPr/>
        </p:nvPicPr>
        <p:blipFill rotWithShape="1">
          <a:blip r:embed="rId2"/>
          <a:srcRect l="27414" r="14344" b="2"/>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4293723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8" name="Rectangle 77">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0C0C6197-CCAD-8B8E-A872-71731E634E36}"/>
              </a:ext>
            </a:extLst>
          </p:cNvPr>
          <p:cNvSpPr>
            <a:spLocks noGrp="1"/>
          </p:cNvSpPr>
          <p:nvPr>
            <p:ph type="title"/>
          </p:nvPr>
        </p:nvSpPr>
        <p:spPr>
          <a:xfrm>
            <a:off x="793662" y="386930"/>
            <a:ext cx="10066122" cy="1298448"/>
          </a:xfrm>
        </p:spPr>
        <p:txBody>
          <a:bodyPr anchor="b">
            <a:normAutofit/>
          </a:bodyPr>
          <a:lstStyle/>
          <a:p>
            <a:r>
              <a:rPr lang="tr-TR">
                <a:ea typeface="+mj-lt"/>
                <a:cs typeface="+mj-lt"/>
              </a:rPr>
              <a:t>5.2 İlişkisel Olmayan (NoSQL) Veri Tabanı</a:t>
            </a:r>
            <a:endParaRPr lang="tr-TR"/>
          </a:p>
        </p:txBody>
      </p:sp>
      <p:sp>
        <p:nvSpPr>
          <p:cNvPr id="80" name="Rectangle 79">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FC2BD277-528A-520B-D12A-611CEA893FE0}"/>
              </a:ext>
            </a:extLst>
          </p:cNvPr>
          <p:cNvSpPr>
            <a:spLocks noGrp="1"/>
          </p:cNvSpPr>
          <p:nvPr>
            <p:ph idx="1"/>
          </p:nvPr>
        </p:nvSpPr>
        <p:spPr>
          <a:xfrm>
            <a:off x="793661" y="2599509"/>
            <a:ext cx="4530898" cy="3639450"/>
          </a:xfrm>
        </p:spPr>
        <p:txBody>
          <a:bodyPr vert="horz" lIns="91440" tIns="45720" rIns="91440" bIns="45720" rtlCol="0" anchor="ctr">
            <a:normAutofit/>
          </a:bodyPr>
          <a:lstStyle/>
          <a:p>
            <a:r>
              <a:rPr lang="tr-TR" sz="1100">
                <a:ea typeface="+mn-lt"/>
                <a:cs typeface="+mn-lt"/>
              </a:rPr>
              <a:t>NoSQL, ilişkisel veri tabanı sistemlerine alternatif bir çözüm olarak ortaya çıkmıştır. İlişkisel olamayan veri tabanları yatay olarak ölçeklendirilen bir veri depolama sistemidir. araştırmalar neticesinde NoSQL veri tabanına geçmek istemelerinin nedenleri şekil 5.1’de yüzde olarak gösterilmiştir. </a:t>
            </a:r>
          </a:p>
          <a:p>
            <a:r>
              <a:rPr lang="tr-TR" sz="1100">
                <a:ea typeface="+mn-lt"/>
                <a:cs typeface="+mn-lt"/>
              </a:rPr>
              <a:t> Kolay Ulaşılabilirlik (Basically Available): Veri erişim sorunlarını ortadan kaldırmak için kopyaları kullanır ve paylaşılmış ya da bölümlenmiş veriyi birçok sunucudan alır.</a:t>
            </a:r>
          </a:p>
          <a:p>
            <a:r>
              <a:rPr lang="tr-TR" sz="1100">
                <a:ea typeface="+mn-lt"/>
                <a:cs typeface="+mn-lt"/>
              </a:rPr>
              <a:t>  Esnek Durum (Soft state): ACID mantığında veri tutarlılığının olmazsa olmaz bir gereklilik olduğu savunulurdu fakat NoSQL sistemler tutarsız ve süreksiz verilerin barınmasına da izin verir.</a:t>
            </a:r>
            <a:endParaRPr lang="tr-TR" sz="1100"/>
          </a:p>
          <a:p>
            <a:r>
              <a:rPr lang="tr-TR" sz="1100">
                <a:ea typeface="+mn-lt"/>
                <a:cs typeface="+mn-lt"/>
              </a:rPr>
              <a:t> Eninde sonunda Tutarlı (Eventually consistent): Uygulamalar anlık tutarlılıkla ilgili olmasına rağmen, NoSQL sistemlerin gelecekte bir zamanda tutarlı olacağı farz edilir. ACID’in zorunlu tuttuğu tutarlılığa karşın NoSQL’de tanımlanmayan bir zamanda tutarlılığın oluşacağı garanti edilir</a:t>
            </a:r>
            <a:endParaRPr lang="tr-TR" sz="1100"/>
          </a:p>
          <a:p>
            <a:endParaRPr lang="tr-TR" sz="1100"/>
          </a:p>
        </p:txBody>
      </p:sp>
      <p:pic>
        <p:nvPicPr>
          <p:cNvPr id="4" name="Resim 3" descr="metin, ekran görüntüsü, yazı tipi, ekran, görüntüleme içeren bir resim&#10;&#10;Açıklama otomatik olarak oluşturuldu">
            <a:extLst>
              <a:ext uri="{FF2B5EF4-FFF2-40B4-BE49-F238E27FC236}">
                <a16:creationId xmlns:a16="http://schemas.microsoft.com/office/drawing/2014/main" id="{EBBC23E3-4822-087F-E7C3-ABB8D30A16B5}"/>
              </a:ext>
            </a:extLst>
          </p:cNvPr>
          <p:cNvPicPr>
            <a:picLocks noChangeAspect="1"/>
          </p:cNvPicPr>
          <p:nvPr/>
        </p:nvPicPr>
        <p:blipFill rotWithShape="1">
          <a:blip r:embed="rId2"/>
          <a:srcRect l="18685" r="4279" b="1"/>
          <a:stretch/>
        </p:blipFill>
        <p:spPr>
          <a:xfrm>
            <a:off x="5911532" y="2515018"/>
            <a:ext cx="5150277" cy="3652718"/>
          </a:xfrm>
          <a:prstGeom prst="rect">
            <a:avLst/>
          </a:prstGeom>
        </p:spPr>
      </p:pic>
      <p:sp>
        <p:nvSpPr>
          <p:cNvPr id="84" name="Rectangle 83">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8309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BA9BC59-DFEE-1DFF-6248-511879F9C863}"/>
              </a:ext>
            </a:extLst>
          </p:cNvPr>
          <p:cNvSpPr>
            <a:spLocks noGrp="1"/>
          </p:cNvSpPr>
          <p:nvPr>
            <p:ph type="title"/>
          </p:nvPr>
        </p:nvSpPr>
        <p:spPr>
          <a:xfrm>
            <a:off x="762000" y="761998"/>
            <a:ext cx="5334000" cy="1708246"/>
          </a:xfrm>
        </p:spPr>
        <p:txBody>
          <a:bodyPr vert="horz" lIns="91440" tIns="45720" rIns="91440" bIns="45720" rtlCol="0" anchor="ctr">
            <a:normAutofit/>
          </a:bodyPr>
          <a:lstStyle/>
          <a:p>
            <a:r>
              <a:rPr lang="en-US" sz="3100" kern="1200">
                <a:solidFill>
                  <a:schemeClr val="tx1"/>
                </a:solidFill>
                <a:latin typeface="+mj-lt"/>
                <a:ea typeface="+mj-ea"/>
                <a:cs typeface="+mj-cs"/>
              </a:rPr>
              <a:t>6. VERİTABANI MİMARİLERİNİN PERFORMANS KARŞILAŞTIRMASI</a:t>
            </a:r>
          </a:p>
        </p:txBody>
      </p:sp>
      <p:sp>
        <p:nvSpPr>
          <p:cNvPr id="4" name="Metin Yer Tutucusu 3">
            <a:extLst>
              <a:ext uri="{FF2B5EF4-FFF2-40B4-BE49-F238E27FC236}">
                <a16:creationId xmlns:a16="http://schemas.microsoft.com/office/drawing/2014/main" id="{D509C8A1-42D8-7FEB-1757-28D54316E49A}"/>
              </a:ext>
            </a:extLst>
          </p:cNvPr>
          <p:cNvSpPr>
            <a:spLocks noGrp="1"/>
          </p:cNvSpPr>
          <p:nvPr>
            <p:ph type="body" sz="half" idx="2"/>
          </p:nvPr>
        </p:nvSpPr>
        <p:spPr>
          <a:xfrm>
            <a:off x="761994" y="2470245"/>
            <a:ext cx="5334006" cy="3769835"/>
          </a:xfrm>
        </p:spPr>
        <p:txBody>
          <a:bodyPr vert="horz" lIns="91440" tIns="45720" rIns="91440" bIns="45720" rtlCol="0" anchor="ctr">
            <a:normAutofit/>
          </a:bodyPr>
          <a:lstStyle/>
          <a:p>
            <a:pPr indent="-228600">
              <a:buFont typeface="Arial" panose="020B0604020202020204" pitchFamily="34" charset="0"/>
              <a:buChar char="•"/>
            </a:pPr>
            <a:r>
              <a:rPr lang="en-US" sz="1900"/>
              <a:t>Veri tabanı mimarilerinde oldukça bol çeşit ve bir o kadar da seçenek vardır. MySQL ve ilişkisel olmayan (NoSQL) veri tabanı olarak ilişkisel veri tabanı sistemlerine alternatif bir çözüm olarak ortaya çıkan, yatay olarak ölçeklendirilen bir veri depolama sistemi olan MongoDB veri tabanı sistemi kullanılmıştır.  Veri Tabanı Şeması: Projede iki adet veri tabanı şeması tasarlanmıştır. Biri MySQL (şekil 6.1), diğeri ise MongoDB (şekil 6.2) veri tabanıdır. Şemalar, kendi zevk ve tercihleri doğrultusunda diğer kullanıcılara şarkılar önermek için tasarlanmış farklı algoritmalar kullanan bir müzik uygulamasıdır.</a:t>
            </a:r>
          </a:p>
        </p:txBody>
      </p:sp>
      <p:sp>
        <p:nvSpPr>
          <p:cNvPr id="57" name="Rectangle 56">
            <a:extLst>
              <a:ext uri="{FF2B5EF4-FFF2-40B4-BE49-F238E27FC236}">
                <a16:creationId xmlns:a16="http://schemas.microsoft.com/office/drawing/2014/main" id="{0D05C9B4-B5C9-2D4D-23C9-CEE72646F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1800" y="-1"/>
            <a:ext cx="5410200" cy="6858001"/>
          </a:xfrm>
          <a:prstGeom prst="rect">
            <a:avLst/>
          </a:prstGeom>
          <a:solidFill>
            <a:srgbClr val="FFFFFF"/>
          </a:solidFill>
          <a:ln>
            <a:noFill/>
          </a:ln>
          <a:effectLst>
            <a:outerShdw blurRad="266700" dist="215900" dir="858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Resim Yer Tutucusu 4" descr="metin, diyagram, paralel, ekran görüntüsü içeren bir resim&#10;&#10;Açıklama otomatik olarak oluşturuldu">
            <a:extLst>
              <a:ext uri="{FF2B5EF4-FFF2-40B4-BE49-F238E27FC236}">
                <a16:creationId xmlns:a16="http://schemas.microsoft.com/office/drawing/2014/main" id="{CF634B57-4DAD-85AD-5DD6-1FFE863336B6}"/>
              </a:ext>
            </a:extLst>
          </p:cNvPr>
          <p:cNvPicPr>
            <a:picLocks noGrp="1" noChangeAspect="1"/>
          </p:cNvPicPr>
          <p:nvPr>
            <p:ph type="pic" idx="1"/>
          </p:nvPr>
        </p:nvPicPr>
        <p:blipFill rotWithShape="1">
          <a:blip r:embed="rId2"/>
          <a:srcRect r="1149" b="3"/>
          <a:stretch/>
        </p:blipFill>
        <p:spPr>
          <a:xfrm>
            <a:off x="7788522" y="753692"/>
            <a:ext cx="3396757" cy="5348072"/>
          </a:xfrm>
          <a:prstGeom prst="rect">
            <a:avLst/>
          </a:prstGeom>
        </p:spPr>
      </p:pic>
    </p:spTree>
    <p:extLst>
      <p:ext uri="{BB962C8B-B14F-4D97-AF65-F5344CB8AC3E}">
        <p14:creationId xmlns:p14="http://schemas.microsoft.com/office/powerpoint/2010/main" val="1575120672"/>
      </p:ext>
    </p:extLst>
  </p:cSld>
  <p:clrMapOvr>
    <a:masterClrMapping/>
  </p:clrMapOvr>
</p:sld>
</file>

<file path=ppt/theme/theme1.xml><?xml version="1.0" encoding="utf-8"?>
<a:theme xmlns:a="http://schemas.openxmlformats.org/drawingml/2006/main" name="Ofis Teması">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is">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Geniş ekran</PresentationFormat>
  <Paragraphs>0</Paragraphs>
  <Slides>10</Slides>
  <Notes>0</Notes>
  <HiddenSlides>0</HiddenSlides>
  <MMClips>0</MMClips>
  <ScaleCrop>false</ScaleCrop>
  <HeadingPairs>
    <vt:vector size="4" baseType="variant">
      <vt:variant>
        <vt:lpstr>Tema</vt:lpstr>
      </vt:variant>
      <vt:variant>
        <vt:i4>1</vt:i4>
      </vt:variant>
      <vt:variant>
        <vt:lpstr>Slayt Başlıkları</vt:lpstr>
      </vt:variant>
      <vt:variant>
        <vt:i4>10</vt:i4>
      </vt:variant>
    </vt:vector>
  </HeadingPairs>
  <TitlesOfParts>
    <vt:vector size="11" baseType="lpstr">
      <vt:lpstr>Ofis Teması</vt:lpstr>
      <vt:lpstr>İlişkisel ve İlişkisel Olmayan (NoSQL) Veri Tabanı Sistemleri Mimari Performansının Yönetim Bilişim Sistemleri Kapsamında İncelenmesi</vt:lpstr>
      <vt:lpstr>1.GİRİŞ</vt:lpstr>
      <vt:lpstr>2. BİLİŞİM SİSTEMLERİ VE YÖNETİMİ</vt:lpstr>
      <vt:lpstr>3. VERi TABANI VE VERİ TABANI YÖNETİM SİSTEMLERİ</vt:lpstr>
      <vt:lpstr>PowerPoint Sunusu</vt:lpstr>
      <vt:lpstr>4. VERİ TABANI TASARIMI</vt:lpstr>
      <vt:lpstr>5. İLİŞKİSEL VE İLİŞKİSEL OLMAYAN (NoSQL) VERİ TABANI SİSTEMLERİ</vt:lpstr>
      <vt:lpstr>5.2 İlişkisel Olmayan (NoSQL) Veri Tabanı</vt:lpstr>
      <vt:lpstr>6. VERİTABANI MİMARİLERİNİN PERFORMANS KARŞILAŞTIRMASI</vt:lpstr>
      <vt:lpstr>7. SONUÇ VE DEĞERLENDĠRME (RESULT AND EVALUATION)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
  <cp:lastModifiedBy/>
  <cp:revision>308</cp:revision>
  <dcterms:created xsi:type="dcterms:W3CDTF">2024-03-18T19:25:48Z</dcterms:created>
  <dcterms:modified xsi:type="dcterms:W3CDTF">2024-03-19T20:16:08Z</dcterms:modified>
</cp:coreProperties>
</file>