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1"/>
  </p:notesMasterIdLst>
  <p:sldIdLst>
    <p:sldId id="256" r:id="rId5"/>
    <p:sldId id="257" r:id="rId6"/>
    <p:sldId id="258" r:id="rId7"/>
    <p:sldId id="259" r:id="rId8"/>
    <p:sldId id="260" r:id="rId9"/>
    <p:sldId id="261" r:id="rId10"/>
    <p:sldId id="263" r:id="rId11"/>
    <p:sldId id="33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 id="297" r:id="rId44"/>
    <p:sldId id="298" r:id="rId45"/>
    <p:sldId id="299" r:id="rId46"/>
    <p:sldId id="300" r:id="rId47"/>
    <p:sldId id="301" r:id="rId48"/>
    <p:sldId id="335" r:id="rId49"/>
    <p:sldId id="302" r:id="rId50"/>
    <p:sldId id="303" r:id="rId51"/>
    <p:sldId id="304" r:id="rId52"/>
    <p:sldId id="305" r:id="rId53"/>
    <p:sldId id="306" r:id="rId54"/>
    <p:sldId id="307" r:id="rId55"/>
    <p:sldId id="308" r:id="rId56"/>
    <p:sldId id="309" r:id="rId57"/>
    <p:sldId id="311" r:id="rId58"/>
    <p:sldId id="312" r:id="rId59"/>
    <p:sldId id="336" r:id="rId60"/>
    <p:sldId id="337" r:id="rId61"/>
    <p:sldId id="338" r:id="rId62"/>
    <p:sldId id="354" r:id="rId63"/>
    <p:sldId id="355" r:id="rId64"/>
    <p:sldId id="356" r:id="rId65"/>
    <p:sldId id="357" r:id="rId66"/>
    <p:sldId id="343" r:id="rId67"/>
    <p:sldId id="344" r:id="rId68"/>
    <p:sldId id="345" r:id="rId69"/>
    <p:sldId id="346" r:id="rId70"/>
    <p:sldId id="347" r:id="rId71"/>
    <p:sldId id="348" r:id="rId72"/>
    <p:sldId id="349" r:id="rId73"/>
    <p:sldId id="350" r:id="rId74"/>
    <p:sldId id="351" r:id="rId75"/>
    <p:sldId id="352" r:id="rId76"/>
    <p:sldId id="353" r:id="rId77"/>
    <p:sldId id="313" r:id="rId78"/>
    <p:sldId id="314" r:id="rId79"/>
    <p:sldId id="322" r:id="rId80"/>
    <p:sldId id="323" r:id="rId81"/>
    <p:sldId id="324" r:id="rId82"/>
    <p:sldId id="325" r:id="rId83"/>
    <p:sldId id="326" r:id="rId84"/>
    <p:sldId id="327" r:id="rId85"/>
    <p:sldId id="328" r:id="rId86"/>
    <p:sldId id="329" r:id="rId87"/>
    <p:sldId id="330" r:id="rId88"/>
    <p:sldId id="331" r:id="rId89"/>
    <p:sldId id="33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D" initials="AD" lastIdx="13" clrIdx="0"/>
  <p:cmAuthor id="2" name="Pettet, Geoffrey Andrew" initials="PA" lastIdx="5" clrIdx="1">
    <p:extLst>
      <p:ext uri="{19B8F6BF-5375-455C-9EA6-DF929625EA0E}">
        <p15:presenceInfo xmlns:p15="http://schemas.microsoft.com/office/powerpoint/2012/main" userId="S::geoffrey.a.pettet@vanderbilt.edu::e8dd8065-4b2e-4815-ac15-9aa0f928a0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E97-A863-4505-A327-80FAE16F6F6C}" v="50" dt="2019-12-17T05:31:10.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57" autoAdjust="0"/>
    <p:restoredTop sz="69639" autoAdjust="0"/>
  </p:normalViewPr>
  <p:slideViewPr>
    <p:cSldViewPr snapToGrid="0">
      <p:cViewPr varScale="1">
        <p:scale>
          <a:sx n="77" d="100"/>
          <a:sy n="77"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98"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ey, Abhishek" userId="fcebbf37-2e6b-4aaa-bd32-5ba1b6c49bdb" providerId="ADAL" clId="{36E00E97-A863-4505-A327-80FAE16F6F6C}"/>
    <pc:docChg chg="undo custSel addSld delSld modSld">
      <pc:chgData name="Dubey, Abhishek" userId="fcebbf37-2e6b-4aaa-bd32-5ba1b6c49bdb" providerId="ADAL" clId="{36E00E97-A863-4505-A327-80FAE16F6F6C}" dt="2019-12-17T05:32:02.814" v="387" actId="403"/>
      <pc:docMkLst>
        <pc:docMk/>
      </pc:docMkLst>
      <pc:sldChg chg="modSp">
        <pc:chgData name="Dubey, Abhishek" userId="fcebbf37-2e6b-4aaa-bd32-5ba1b6c49bdb" providerId="ADAL" clId="{36E00E97-A863-4505-A327-80FAE16F6F6C}" dt="2019-12-17T05:32:02.814" v="387" actId="403"/>
        <pc:sldMkLst>
          <pc:docMk/>
          <pc:sldMk cId="3319928343" sldId="256"/>
        </pc:sldMkLst>
        <pc:spChg chg="mod">
          <ac:chgData name="Dubey, Abhishek" userId="fcebbf37-2e6b-4aaa-bd32-5ba1b6c49bdb" providerId="ADAL" clId="{36E00E97-A863-4505-A327-80FAE16F6F6C}" dt="2019-12-17T01:40:34.490" v="0" actId="1076"/>
          <ac:spMkLst>
            <pc:docMk/>
            <pc:sldMk cId="3319928343" sldId="256"/>
            <ac:spMk id="2" creationId="{F3ED1E52-D958-4508-84F2-79D458FDB2CD}"/>
          </ac:spMkLst>
        </pc:spChg>
        <pc:spChg chg="mod">
          <ac:chgData name="Dubey, Abhishek" userId="fcebbf37-2e6b-4aaa-bd32-5ba1b6c49bdb" providerId="ADAL" clId="{36E00E97-A863-4505-A327-80FAE16F6F6C}" dt="2019-12-17T05:32:02.814" v="387" actId="403"/>
          <ac:spMkLst>
            <pc:docMk/>
            <pc:sldMk cId="3319928343" sldId="256"/>
            <ac:spMk id="3" creationId="{F55F4788-8B1F-4B05-97A6-73B3FD58512F}"/>
          </ac:spMkLst>
        </pc:spChg>
      </pc:sldChg>
      <pc:sldChg chg="modSp">
        <pc:chgData name="Dubey, Abhishek" userId="fcebbf37-2e6b-4aaa-bd32-5ba1b6c49bdb" providerId="ADAL" clId="{36E00E97-A863-4505-A327-80FAE16F6F6C}" dt="2019-12-17T01:54:38.631" v="179" actId="27636"/>
        <pc:sldMkLst>
          <pc:docMk/>
          <pc:sldMk cId="1152618957" sldId="265"/>
        </pc:sldMkLst>
        <pc:spChg chg="mod">
          <ac:chgData name="Dubey, Abhishek" userId="fcebbf37-2e6b-4aaa-bd32-5ba1b6c49bdb" providerId="ADAL" clId="{36E00E97-A863-4505-A327-80FAE16F6F6C}" dt="2019-12-17T01:54:38.631" v="179" actId="27636"/>
          <ac:spMkLst>
            <pc:docMk/>
            <pc:sldMk cId="1152618957" sldId="265"/>
            <ac:spMk id="3" creationId="{00000000-0000-0000-0000-000000000000}"/>
          </ac:spMkLst>
        </pc:spChg>
      </pc:sldChg>
      <pc:sldChg chg="modSp del">
        <pc:chgData name="Dubey, Abhishek" userId="fcebbf37-2e6b-4aaa-bd32-5ba1b6c49bdb" providerId="ADAL" clId="{36E00E97-A863-4505-A327-80FAE16F6F6C}" dt="2019-12-17T01:43:54.512" v="36" actId="2696"/>
        <pc:sldMkLst>
          <pc:docMk/>
          <pc:sldMk cId="3594883382" sldId="421"/>
        </pc:sldMkLst>
        <pc:spChg chg="mod">
          <ac:chgData name="Dubey, Abhishek" userId="fcebbf37-2e6b-4aaa-bd32-5ba1b6c49bdb" providerId="ADAL" clId="{36E00E97-A863-4505-A327-80FAE16F6F6C}" dt="2019-12-17T01:41:07.627" v="6" actId="1076"/>
          <ac:spMkLst>
            <pc:docMk/>
            <pc:sldMk cId="3594883382" sldId="421"/>
            <ac:spMk id="13" creationId="{00000000-0000-0000-0000-000000000000}"/>
          </ac:spMkLst>
        </pc:spChg>
        <pc:spChg chg="mod">
          <ac:chgData name="Dubey, Abhishek" userId="fcebbf37-2e6b-4aaa-bd32-5ba1b6c49bdb" providerId="ADAL" clId="{36E00E97-A863-4505-A327-80FAE16F6F6C}" dt="2019-12-17T01:41:02.512" v="5" actId="1076"/>
          <ac:spMkLst>
            <pc:docMk/>
            <pc:sldMk cId="3594883382" sldId="421"/>
            <ac:spMk id="16" creationId="{00000000-0000-0000-0000-000000000000}"/>
          </ac:spMkLst>
        </pc:spChg>
        <pc:spChg chg="mod">
          <ac:chgData name="Dubey, Abhishek" userId="fcebbf37-2e6b-4aaa-bd32-5ba1b6c49bdb" providerId="ADAL" clId="{36E00E97-A863-4505-A327-80FAE16F6F6C}" dt="2019-12-17T01:41:18.299" v="9" actId="1076"/>
          <ac:spMkLst>
            <pc:docMk/>
            <pc:sldMk cId="3594883382" sldId="421"/>
            <ac:spMk id="18" creationId="{AFC88653-BF52-469C-89BF-9DF606E0C18E}"/>
          </ac:spMkLst>
        </pc:spChg>
      </pc:sldChg>
      <pc:sldChg chg="del">
        <pc:chgData name="Dubey, Abhishek" userId="fcebbf37-2e6b-4aaa-bd32-5ba1b6c49bdb" providerId="ADAL" clId="{36E00E97-A863-4505-A327-80FAE16F6F6C}" dt="2019-12-17T01:44:53.858" v="47" actId="2696"/>
        <pc:sldMkLst>
          <pc:docMk/>
          <pc:sldMk cId="3531085582" sldId="665"/>
        </pc:sldMkLst>
      </pc:sldChg>
      <pc:sldChg chg="modSp">
        <pc:chgData name="Dubey, Abhishek" userId="fcebbf37-2e6b-4aaa-bd32-5ba1b6c49bdb" providerId="ADAL" clId="{36E00E97-A863-4505-A327-80FAE16F6F6C}" dt="2019-12-17T01:45:24.614" v="50" actId="115"/>
        <pc:sldMkLst>
          <pc:docMk/>
          <pc:sldMk cId="846785414" sldId="667"/>
        </pc:sldMkLst>
        <pc:spChg chg="mod">
          <ac:chgData name="Dubey, Abhishek" userId="fcebbf37-2e6b-4aaa-bd32-5ba1b6c49bdb" providerId="ADAL" clId="{36E00E97-A863-4505-A327-80FAE16F6F6C}" dt="2019-12-17T01:45:24.614" v="50" actId="115"/>
          <ac:spMkLst>
            <pc:docMk/>
            <pc:sldMk cId="846785414" sldId="667"/>
            <ac:spMk id="14" creationId="{B4F1ECA2-5321-4484-B10F-195415B0D0B9}"/>
          </ac:spMkLst>
        </pc:spChg>
      </pc:sldChg>
      <pc:sldChg chg="addSp delSp modSp">
        <pc:chgData name="Dubey, Abhishek" userId="fcebbf37-2e6b-4aaa-bd32-5ba1b6c49bdb" providerId="ADAL" clId="{36E00E97-A863-4505-A327-80FAE16F6F6C}" dt="2019-12-17T01:49:21.936" v="140" actId="478"/>
        <pc:sldMkLst>
          <pc:docMk/>
          <pc:sldMk cId="4012380139" sldId="668"/>
        </pc:sldMkLst>
        <pc:spChg chg="add mod">
          <ac:chgData name="Dubey, Abhishek" userId="fcebbf37-2e6b-4aaa-bd32-5ba1b6c49bdb" providerId="ADAL" clId="{36E00E97-A863-4505-A327-80FAE16F6F6C}" dt="2019-12-17T01:48:55.691" v="119" actId="115"/>
          <ac:spMkLst>
            <pc:docMk/>
            <pc:sldMk cId="4012380139" sldId="668"/>
            <ac:spMk id="4" creationId="{D8D7D006-0192-484D-8CB8-01D897302A32}"/>
          </ac:spMkLst>
        </pc:spChg>
        <pc:spChg chg="add mod">
          <ac:chgData name="Dubey, Abhishek" userId="fcebbf37-2e6b-4aaa-bd32-5ba1b6c49bdb" providerId="ADAL" clId="{36E00E97-A863-4505-A327-80FAE16F6F6C}" dt="2019-12-17T01:49:19.050" v="139" actId="1076"/>
          <ac:spMkLst>
            <pc:docMk/>
            <pc:sldMk cId="4012380139" sldId="668"/>
            <ac:spMk id="5" creationId="{E4291FBA-1DA1-49B1-ABC8-075652875624}"/>
          </ac:spMkLst>
        </pc:spChg>
        <pc:spChg chg="add del mod">
          <ac:chgData name="Dubey, Abhishek" userId="fcebbf37-2e6b-4aaa-bd32-5ba1b6c49bdb" providerId="ADAL" clId="{36E00E97-A863-4505-A327-80FAE16F6F6C}" dt="2019-12-17T01:47:14.303" v="67" actId="478"/>
          <ac:spMkLst>
            <pc:docMk/>
            <pc:sldMk cId="4012380139" sldId="668"/>
            <ac:spMk id="6" creationId="{0EB5758F-DE6D-48D0-8306-747238166626}"/>
          </ac:spMkLst>
        </pc:spChg>
        <pc:spChg chg="add mod">
          <ac:chgData name="Dubey, Abhishek" userId="fcebbf37-2e6b-4aaa-bd32-5ba1b6c49bdb" providerId="ADAL" clId="{36E00E97-A863-4505-A327-80FAE16F6F6C}" dt="2019-12-17T01:48:07.957" v="109" actId="1076"/>
          <ac:spMkLst>
            <pc:docMk/>
            <pc:sldMk cId="4012380139" sldId="668"/>
            <ac:spMk id="7" creationId="{5647AEAA-F2B0-41BF-B9DD-DCD3533B81E5}"/>
          </ac:spMkLst>
        </pc:spChg>
        <pc:spChg chg="add mod">
          <ac:chgData name="Dubey, Abhishek" userId="fcebbf37-2e6b-4aaa-bd32-5ba1b6c49bdb" providerId="ADAL" clId="{36E00E97-A863-4505-A327-80FAE16F6F6C}" dt="2019-12-17T01:48:32.236" v="113" actId="1076"/>
          <ac:spMkLst>
            <pc:docMk/>
            <pc:sldMk cId="4012380139" sldId="668"/>
            <ac:spMk id="8" creationId="{AAC58412-A73F-43A7-801C-7469AB106900}"/>
          </ac:spMkLst>
        </pc:spChg>
        <pc:spChg chg="add del mod">
          <ac:chgData name="Dubey, Abhishek" userId="fcebbf37-2e6b-4aaa-bd32-5ba1b6c49bdb" providerId="ADAL" clId="{36E00E97-A863-4505-A327-80FAE16F6F6C}" dt="2019-12-17T01:49:21.936" v="140" actId="478"/>
          <ac:spMkLst>
            <pc:docMk/>
            <pc:sldMk cId="4012380139" sldId="668"/>
            <ac:spMk id="9" creationId="{5699DB3C-7F4D-43E0-B768-130AE094C6BB}"/>
          </ac:spMkLst>
        </pc:spChg>
        <pc:spChg chg="mod">
          <ac:chgData name="Dubey, Abhishek" userId="fcebbf37-2e6b-4aaa-bd32-5ba1b6c49bdb" providerId="ADAL" clId="{36E00E97-A863-4505-A327-80FAE16F6F6C}" dt="2019-12-17T01:48:48.586" v="118" actId="1076"/>
          <ac:spMkLst>
            <pc:docMk/>
            <pc:sldMk cId="4012380139" sldId="668"/>
            <ac:spMk id="12" creationId="{17CE4353-F1C5-42D8-A221-B482BE445ED5}"/>
          </ac:spMkLst>
        </pc:spChg>
        <pc:cxnChg chg="add mod">
          <ac:chgData name="Dubey, Abhishek" userId="fcebbf37-2e6b-4aaa-bd32-5ba1b6c49bdb" providerId="ADAL" clId="{36E00E97-A863-4505-A327-80FAE16F6F6C}" dt="2019-12-17T01:48:17.961" v="111" actId="13822"/>
          <ac:cxnSpMkLst>
            <pc:docMk/>
            <pc:sldMk cId="4012380139" sldId="668"/>
            <ac:cxnSpMk id="3" creationId="{109A3161-2599-4E79-B779-597360D941FD}"/>
          </ac:cxnSpMkLst>
        </pc:cxnChg>
      </pc:sldChg>
      <pc:sldChg chg="modSp del">
        <pc:chgData name="Dubey, Abhishek" userId="fcebbf37-2e6b-4aaa-bd32-5ba1b6c49bdb" providerId="ADAL" clId="{36E00E97-A863-4505-A327-80FAE16F6F6C}" dt="2019-12-17T01:48:35.590" v="114" actId="2696"/>
        <pc:sldMkLst>
          <pc:docMk/>
          <pc:sldMk cId="609933071" sldId="670"/>
        </pc:sldMkLst>
        <pc:spChg chg="mod">
          <ac:chgData name="Dubey, Abhishek" userId="fcebbf37-2e6b-4aaa-bd32-5ba1b6c49bdb" providerId="ADAL" clId="{36E00E97-A863-4505-A327-80FAE16F6F6C}" dt="2019-12-17T01:45:52.856" v="57" actId="20577"/>
          <ac:spMkLst>
            <pc:docMk/>
            <pc:sldMk cId="609933071" sldId="670"/>
            <ac:spMk id="2" creationId="{46375330-7FBA-4FBC-B2CC-12AF610BB01F}"/>
          </ac:spMkLst>
        </pc:spChg>
      </pc:sldChg>
      <pc:sldChg chg="modSp">
        <pc:chgData name="Dubey, Abhishek" userId="fcebbf37-2e6b-4aaa-bd32-5ba1b6c49bdb" providerId="ADAL" clId="{36E00E97-A863-4505-A327-80FAE16F6F6C}" dt="2019-12-17T04:56:04.588" v="201" actId="20577"/>
        <pc:sldMkLst>
          <pc:docMk/>
          <pc:sldMk cId="3950138485" sldId="671"/>
        </pc:sldMkLst>
        <pc:spChg chg="mod">
          <ac:chgData name="Dubey, Abhishek" userId="fcebbf37-2e6b-4aaa-bd32-5ba1b6c49bdb" providerId="ADAL" clId="{36E00E97-A863-4505-A327-80FAE16F6F6C}" dt="2019-12-17T04:56:04.588" v="201" actId="20577"/>
          <ac:spMkLst>
            <pc:docMk/>
            <pc:sldMk cId="3950138485" sldId="671"/>
            <ac:spMk id="3" creationId="{F0E72C9B-0C87-45FA-9853-5D01F5DBDF1D}"/>
          </ac:spMkLst>
        </pc:spChg>
      </pc:sldChg>
      <pc:sldChg chg="addSp delSp modSp">
        <pc:chgData name="Dubey, Abhishek" userId="fcebbf37-2e6b-4aaa-bd32-5ba1b6c49bdb" providerId="ADAL" clId="{36E00E97-A863-4505-A327-80FAE16F6F6C}" dt="2019-12-17T01:55:38.116" v="191" actId="14100"/>
        <pc:sldMkLst>
          <pc:docMk/>
          <pc:sldMk cId="1835946134" sldId="672"/>
        </pc:sldMkLst>
        <pc:spChg chg="mod">
          <ac:chgData name="Dubey, Abhishek" userId="fcebbf37-2e6b-4aaa-bd32-5ba1b6c49bdb" providerId="ADAL" clId="{36E00E97-A863-4505-A327-80FAE16F6F6C}" dt="2019-12-17T01:55:07.171" v="187" actId="15"/>
          <ac:spMkLst>
            <pc:docMk/>
            <pc:sldMk cId="1835946134" sldId="672"/>
            <ac:spMk id="3" creationId="{00000000-0000-0000-0000-000000000000}"/>
          </ac:spMkLst>
        </pc:spChg>
        <pc:spChg chg="add mod">
          <ac:chgData name="Dubey, Abhishek" userId="fcebbf37-2e6b-4aaa-bd32-5ba1b6c49bdb" providerId="ADAL" clId="{36E00E97-A863-4505-A327-80FAE16F6F6C}" dt="2019-12-17T01:55:38.116" v="191" actId="14100"/>
          <ac:spMkLst>
            <pc:docMk/>
            <pc:sldMk cId="1835946134" sldId="672"/>
            <ac:spMk id="7" creationId="{1716B5DB-7FA5-42FE-850E-02F037D8C788}"/>
          </ac:spMkLst>
        </pc:spChg>
        <pc:picChg chg="mod">
          <ac:chgData name="Dubey, Abhishek" userId="fcebbf37-2e6b-4aaa-bd32-5ba1b6c49bdb" providerId="ADAL" clId="{36E00E97-A863-4505-A327-80FAE16F6F6C}" dt="2019-12-17T01:54:56.326" v="186" actId="1076"/>
          <ac:picMkLst>
            <pc:docMk/>
            <pc:sldMk cId="1835946134" sldId="672"/>
            <ac:picMk id="4" creationId="{66A69350-AA86-5E4E-BCD1-90A71732139B}"/>
          </ac:picMkLst>
        </pc:picChg>
        <pc:picChg chg="add mod">
          <ac:chgData name="Dubey, Abhishek" userId="fcebbf37-2e6b-4aaa-bd32-5ba1b6c49bdb" providerId="ADAL" clId="{36E00E97-A863-4505-A327-80FAE16F6F6C}" dt="2019-12-17T01:54:06.807" v="176" actId="1076"/>
          <ac:picMkLst>
            <pc:docMk/>
            <pc:sldMk cId="1835946134" sldId="672"/>
            <ac:picMk id="5" creationId="{D5529BA4-9F50-4CE5-A319-5F49703F7D10}"/>
          </ac:picMkLst>
        </pc:picChg>
        <pc:picChg chg="add del mod">
          <ac:chgData name="Dubey, Abhishek" userId="fcebbf37-2e6b-4aaa-bd32-5ba1b6c49bdb" providerId="ADAL" clId="{36E00E97-A863-4505-A327-80FAE16F6F6C}" dt="2019-12-17T01:54:52.806" v="185" actId="478"/>
          <ac:picMkLst>
            <pc:docMk/>
            <pc:sldMk cId="1835946134" sldId="672"/>
            <ac:picMk id="6" creationId="{849D4C77-7D50-45EE-86F3-9856CE6B51AA}"/>
          </ac:picMkLst>
        </pc:picChg>
      </pc:sldChg>
      <pc:sldChg chg="addSp delSp modSp add">
        <pc:chgData name="Dubey, Abhishek" userId="fcebbf37-2e6b-4aaa-bd32-5ba1b6c49bdb" providerId="ADAL" clId="{36E00E97-A863-4505-A327-80FAE16F6F6C}" dt="2019-12-17T01:44:26.488" v="41" actId="478"/>
        <pc:sldMkLst>
          <pc:docMk/>
          <pc:sldMk cId="3879965480" sldId="681"/>
        </pc:sldMkLst>
        <pc:spChg chg="mod">
          <ac:chgData name="Dubey, Abhishek" userId="fcebbf37-2e6b-4aaa-bd32-5ba1b6c49bdb" providerId="ADAL" clId="{36E00E97-A863-4505-A327-80FAE16F6F6C}" dt="2019-12-17T01:43:16.053" v="31" actId="115"/>
          <ac:spMkLst>
            <pc:docMk/>
            <pc:sldMk cId="3879965480" sldId="681"/>
            <ac:spMk id="8" creationId="{00000000-0000-0000-0000-000000000000}"/>
          </ac:spMkLst>
        </pc:spChg>
        <pc:spChg chg="del">
          <ac:chgData name="Dubey, Abhishek" userId="fcebbf37-2e6b-4aaa-bd32-5ba1b6c49bdb" providerId="ADAL" clId="{36E00E97-A863-4505-A327-80FAE16F6F6C}" dt="2019-12-17T01:41:55.024" v="14" actId="478"/>
          <ac:spMkLst>
            <pc:docMk/>
            <pc:sldMk cId="3879965480" sldId="681"/>
            <ac:spMk id="18" creationId="{AFC88653-BF52-469C-89BF-9DF606E0C18E}"/>
          </ac:spMkLst>
        </pc:spChg>
        <pc:spChg chg="add del mod">
          <ac:chgData name="Dubey, Abhishek" userId="fcebbf37-2e6b-4aaa-bd32-5ba1b6c49bdb" providerId="ADAL" clId="{36E00E97-A863-4505-A327-80FAE16F6F6C}" dt="2019-12-17T01:44:24.031" v="40" actId="478"/>
          <ac:spMkLst>
            <pc:docMk/>
            <pc:sldMk cId="3879965480" sldId="681"/>
            <ac:spMk id="19" creationId="{268990E7-EB01-4342-87F6-18C3559CB70A}"/>
          </ac:spMkLst>
        </pc:spChg>
        <pc:spChg chg="add del mod">
          <ac:chgData name="Dubey, Abhishek" userId="fcebbf37-2e6b-4aaa-bd32-5ba1b6c49bdb" providerId="ADAL" clId="{36E00E97-A863-4505-A327-80FAE16F6F6C}" dt="2019-12-17T01:44:24.031" v="40" actId="478"/>
          <ac:spMkLst>
            <pc:docMk/>
            <pc:sldMk cId="3879965480" sldId="681"/>
            <ac:spMk id="20" creationId="{0CA7FB0A-30C9-4341-9F3F-8669B83E80E9}"/>
          </ac:spMkLst>
        </pc:spChg>
        <pc:spChg chg="add del mod">
          <ac:chgData name="Dubey, Abhishek" userId="fcebbf37-2e6b-4aaa-bd32-5ba1b6c49bdb" providerId="ADAL" clId="{36E00E97-A863-4505-A327-80FAE16F6F6C}" dt="2019-12-17T01:44:24.031" v="40" actId="478"/>
          <ac:spMkLst>
            <pc:docMk/>
            <pc:sldMk cId="3879965480" sldId="681"/>
            <ac:spMk id="21" creationId="{34211D76-6F5D-4AAE-AE0C-0A466A08ACB0}"/>
          </ac:spMkLst>
        </pc:spChg>
        <pc:grpChg chg="del mod">
          <ac:chgData name="Dubey, Abhishek" userId="fcebbf37-2e6b-4aaa-bd32-5ba1b6c49bdb" providerId="ADAL" clId="{36E00E97-A863-4505-A327-80FAE16F6F6C}" dt="2019-12-17T01:44:24.031" v="40" actId="478"/>
          <ac:grpSpMkLst>
            <pc:docMk/>
            <pc:sldMk cId="3879965480" sldId="681"/>
            <ac:grpSpMk id="10" creationId="{00000000-0000-0000-0000-000000000000}"/>
          </ac:grpSpMkLst>
        </pc:grpChg>
        <pc:grpChg chg="del mod">
          <ac:chgData name="Dubey, Abhishek" userId="fcebbf37-2e6b-4aaa-bd32-5ba1b6c49bdb" providerId="ADAL" clId="{36E00E97-A863-4505-A327-80FAE16F6F6C}" dt="2019-12-17T01:44:24.031" v="40" actId="478"/>
          <ac:grpSpMkLst>
            <pc:docMk/>
            <pc:sldMk cId="3879965480" sldId="681"/>
            <ac:grpSpMk id="14" creationId="{00000000-0000-0000-0000-000000000000}"/>
          </ac:grpSpMkLst>
        </pc:grpChg>
        <pc:picChg chg="del mod">
          <ac:chgData name="Dubey, Abhishek" userId="fcebbf37-2e6b-4aaa-bd32-5ba1b6c49bdb" providerId="ADAL" clId="{36E00E97-A863-4505-A327-80FAE16F6F6C}" dt="2019-12-17T01:44:26.488" v="41" actId="478"/>
          <ac:picMkLst>
            <pc:docMk/>
            <pc:sldMk cId="3879965480" sldId="681"/>
            <ac:picMk id="7" creationId="{4F5B31D0-2B21-48B4-905D-223F6390B1D6}"/>
          </ac:picMkLst>
        </pc:picChg>
        <pc:picChg chg="add mod">
          <ac:chgData name="Dubey, Abhishek" userId="fcebbf37-2e6b-4aaa-bd32-5ba1b6c49bdb" providerId="ADAL" clId="{36E00E97-A863-4505-A327-80FAE16F6F6C}" dt="2019-12-17T01:43:39.415" v="35" actId="1076"/>
          <ac:picMkLst>
            <pc:docMk/>
            <pc:sldMk cId="3879965480" sldId="681"/>
            <ac:picMk id="12" creationId="{27E8597D-1CB5-44BF-A5F3-B476CF25E546}"/>
          </ac:picMkLst>
        </pc:picChg>
      </pc:sldChg>
      <pc:sldChg chg="delSp add">
        <pc:chgData name="Dubey, Abhishek" userId="fcebbf37-2e6b-4aaa-bd32-5ba1b6c49bdb" providerId="ADAL" clId="{36E00E97-A863-4505-A327-80FAE16F6F6C}" dt="2019-12-17T01:44:36.436" v="43" actId="478"/>
        <pc:sldMkLst>
          <pc:docMk/>
          <pc:sldMk cId="2992797095" sldId="682"/>
        </pc:sldMkLst>
        <pc:spChg chg="del topLvl">
          <ac:chgData name="Dubey, Abhishek" userId="fcebbf37-2e6b-4aaa-bd32-5ba1b6c49bdb" providerId="ADAL" clId="{36E00E97-A863-4505-A327-80FAE16F6F6C}" dt="2019-12-17T01:44:36.436" v="43" actId="478"/>
          <ac:spMkLst>
            <pc:docMk/>
            <pc:sldMk cId="2992797095" sldId="682"/>
            <ac:spMk id="13" creationId="{00000000-0000-0000-0000-000000000000}"/>
          </ac:spMkLst>
        </pc:spChg>
        <pc:spChg chg="del">
          <ac:chgData name="Dubey, Abhishek" userId="fcebbf37-2e6b-4aaa-bd32-5ba1b6c49bdb" providerId="ADAL" clId="{36E00E97-A863-4505-A327-80FAE16F6F6C}" dt="2019-12-17T01:44:32.330" v="42" actId="478"/>
          <ac:spMkLst>
            <pc:docMk/>
            <pc:sldMk cId="2992797095" sldId="682"/>
            <ac:spMk id="20" creationId="{0CA7FB0A-30C9-4341-9F3F-8669B83E80E9}"/>
          </ac:spMkLst>
        </pc:spChg>
        <pc:spChg chg="del">
          <ac:chgData name="Dubey, Abhishek" userId="fcebbf37-2e6b-4aaa-bd32-5ba1b6c49bdb" providerId="ADAL" clId="{36E00E97-A863-4505-A327-80FAE16F6F6C}" dt="2019-12-17T01:44:32.330" v="42" actId="478"/>
          <ac:spMkLst>
            <pc:docMk/>
            <pc:sldMk cId="2992797095" sldId="682"/>
            <ac:spMk id="21" creationId="{34211D76-6F5D-4AAE-AE0C-0A466A08ACB0}"/>
          </ac:spMkLst>
        </pc:spChg>
        <pc:grpChg chg="del">
          <ac:chgData name="Dubey, Abhishek" userId="fcebbf37-2e6b-4aaa-bd32-5ba1b6c49bdb" providerId="ADAL" clId="{36E00E97-A863-4505-A327-80FAE16F6F6C}" dt="2019-12-17T01:44:36.436" v="43" actId="478"/>
          <ac:grpSpMkLst>
            <pc:docMk/>
            <pc:sldMk cId="2992797095" sldId="682"/>
            <ac:grpSpMk id="10" creationId="{00000000-0000-0000-0000-000000000000}"/>
          </ac:grpSpMkLst>
        </pc:grpChg>
        <pc:grpChg chg="del">
          <ac:chgData name="Dubey, Abhishek" userId="fcebbf37-2e6b-4aaa-bd32-5ba1b6c49bdb" providerId="ADAL" clId="{36E00E97-A863-4505-A327-80FAE16F6F6C}" dt="2019-12-17T01:44:32.330" v="42" actId="478"/>
          <ac:grpSpMkLst>
            <pc:docMk/>
            <pc:sldMk cId="2992797095" sldId="682"/>
            <ac:grpSpMk id="14" creationId="{00000000-0000-0000-0000-000000000000}"/>
          </ac:grpSpMkLst>
        </pc:grpChg>
        <pc:picChg chg="del">
          <ac:chgData name="Dubey, Abhishek" userId="fcebbf37-2e6b-4aaa-bd32-5ba1b6c49bdb" providerId="ADAL" clId="{36E00E97-A863-4505-A327-80FAE16F6F6C}" dt="2019-12-17T01:44:32.330" v="42" actId="478"/>
          <ac:picMkLst>
            <pc:docMk/>
            <pc:sldMk cId="2992797095" sldId="682"/>
            <ac:picMk id="7" creationId="{4F5B31D0-2B21-48B4-905D-223F6390B1D6}"/>
          </ac:picMkLst>
        </pc:picChg>
        <pc:picChg chg="topLvl">
          <ac:chgData name="Dubey, Abhishek" userId="fcebbf37-2e6b-4aaa-bd32-5ba1b6c49bdb" providerId="ADAL" clId="{36E00E97-A863-4505-A327-80FAE16F6F6C}" dt="2019-12-17T01:44:36.436" v="43" actId="478"/>
          <ac:picMkLst>
            <pc:docMk/>
            <pc:sldMk cId="2992797095" sldId="682"/>
            <ac:picMk id="11" creationId="{00000000-0000-0000-0000-000000000000}"/>
          </ac:picMkLst>
        </pc:picChg>
      </pc:sldChg>
      <pc:sldChg chg="delSp add">
        <pc:chgData name="Dubey, Abhishek" userId="fcebbf37-2e6b-4aaa-bd32-5ba1b6c49bdb" providerId="ADAL" clId="{36E00E97-A863-4505-A327-80FAE16F6F6C}" dt="2019-12-17T01:44:45.152" v="46" actId="478"/>
        <pc:sldMkLst>
          <pc:docMk/>
          <pc:sldMk cId="4251659083" sldId="683"/>
        </pc:sldMkLst>
        <pc:spChg chg="del topLvl">
          <ac:chgData name="Dubey, Abhishek" userId="fcebbf37-2e6b-4aaa-bd32-5ba1b6c49bdb" providerId="ADAL" clId="{36E00E97-A863-4505-A327-80FAE16F6F6C}" dt="2019-12-17T01:44:42.732" v="45" actId="478"/>
          <ac:spMkLst>
            <pc:docMk/>
            <pc:sldMk cId="4251659083" sldId="683"/>
            <ac:spMk id="16" creationId="{00000000-0000-0000-0000-000000000000}"/>
          </ac:spMkLst>
        </pc:spChg>
        <pc:spChg chg="del">
          <ac:chgData name="Dubey, Abhishek" userId="fcebbf37-2e6b-4aaa-bd32-5ba1b6c49bdb" providerId="ADAL" clId="{36E00E97-A863-4505-A327-80FAE16F6F6C}" dt="2019-12-17T01:44:45.152" v="46" actId="478"/>
          <ac:spMkLst>
            <pc:docMk/>
            <pc:sldMk cId="4251659083" sldId="683"/>
            <ac:spMk id="21" creationId="{34211D76-6F5D-4AAE-AE0C-0A466A08ACB0}"/>
          </ac:spMkLst>
        </pc:spChg>
        <pc:grpChg chg="del">
          <ac:chgData name="Dubey, Abhishek" userId="fcebbf37-2e6b-4aaa-bd32-5ba1b6c49bdb" providerId="ADAL" clId="{36E00E97-A863-4505-A327-80FAE16F6F6C}" dt="2019-12-17T01:44:42.732" v="45" actId="478"/>
          <ac:grpSpMkLst>
            <pc:docMk/>
            <pc:sldMk cId="4251659083" sldId="683"/>
            <ac:grpSpMk id="14" creationId="{00000000-0000-0000-0000-000000000000}"/>
          </ac:grpSpMkLst>
        </pc:grpChg>
        <pc:picChg chg="del">
          <ac:chgData name="Dubey, Abhishek" userId="fcebbf37-2e6b-4aaa-bd32-5ba1b6c49bdb" providerId="ADAL" clId="{36E00E97-A863-4505-A327-80FAE16F6F6C}" dt="2019-12-17T01:44:39.784" v="44" actId="478"/>
          <ac:picMkLst>
            <pc:docMk/>
            <pc:sldMk cId="4251659083" sldId="683"/>
            <ac:picMk id="7" creationId="{4F5B31D0-2B21-48B4-905D-223F6390B1D6}"/>
          </ac:picMkLst>
        </pc:picChg>
        <pc:picChg chg="topLvl">
          <ac:chgData name="Dubey, Abhishek" userId="fcebbf37-2e6b-4aaa-bd32-5ba1b6c49bdb" providerId="ADAL" clId="{36E00E97-A863-4505-A327-80FAE16F6F6C}" dt="2019-12-17T01:44:42.732" v="45" actId="478"/>
          <ac:picMkLst>
            <pc:docMk/>
            <pc:sldMk cId="4251659083" sldId="683"/>
            <ac:picMk id="15" creationId="{00000000-0000-0000-0000-000000000000}"/>
          </ac:picMkLst>
        </pc:picChg>
      </pc:sldChg>
      <pc:sldChg chg="add">
        <pc:chgData name="Dubey, Abhishek" userId="fcebbf37-2e6b-4aaa-bd32-5ba1b6c49bdb" providerId="ADAL" clId="{36E00E97-A863-4505-A327-80FAE16F6F6C}" dt="2019-12-17T01:44:19.138" v="39"/>
        <pc:sldMkLst>
          <pc:docMk/>
          <pc:sldMk cId="1874865616" sldId="684"/>
        </pc:sldMkLst>
      </pc:sldChg>
      <pc:sldChg chg="modSp add">
        <pc:chgData name="Dubey, Abhishek" userId="fcebbf37-2e6b-4aaa-bd32-5ba1b6c49bdb" providerId="ADAL" clId="{36E00E97-A863-4505-A327-80FAE16F6F6C}" dt="2019-12-17T01:55:47.693" v="193" actId="14100"/>
        <pc:sldMkLst>
          <pc:docMk/>
          <pc:sldMk cId="2427526931" sldId="685"/>
        </pc:sldMkLst>
        <pc:spChg chg="mod">
          <ac:chgData name="Dubey, Abhishek" userId="fcebbf37-2e6b-4aaa-bd32-5ba1b6c49bdb" providerId="ADAL" clId="{36E00E97-A863-4505-A327-80FAE16F6F6C}" dt="2019-12-17T01:55:47.693" v="193" actId="14100"/>
          <ac:spMkLst>
            <pc:docMk/>
            <pc:sldMk cId="2427526931" sldId="685"/>
            <ac:spMk id="7" creationId="{1716B5DB-7FA5-42FE-850E-02F037D8C788}"/>
          </ac:spMkLst>
        </pc:spChg>
      </pc:sldChg>
      <pc:sldChg chg="modSp add">
        <pc:chgData name="Dubey, Abhishek" userId="fcebbf37-2e6b-4aaa-bd32-5ba1b6c49bdb" providerId="ADAL" clId="{36E00E97-A863-4505-A327-80FAE16F6F6C}" dt="2019-12-17T01:55:59.313" v="195" actId="14100"/>
        <pc:sldMkLst>
          <pc:docMk/>
          <pc:sldMk cId="2143057806" sldId="686"/>
        </pc:sldMkLst>
        <pc:spChg chg="mod">
          <ac:chgData name="Dubey, Abhishek" userId="fcebbf37-2e6b-4aaa-bd32-5ba1b6c49bdb" providerId="ADAL" clId="{36E00E97-A863-4505-A327-80FAE16F6F6C}" dt="2019-12-17T01:55:59.313" v="195" actId="14100"/>
          <ac:spMkLst>
            <pc:docMk/>
            <pc:sldMk cId="2143057806" sldId="686"/>
            <ac:spMk id="7" creationId="{1716B5DB-7FA5-42FE-850E-02F037D8C788}"/>
          </ac:spMkLst>
        </pc:spChg>
      </pc:sldChg>
      <pc:sldChg chg="delSp modSp add">
        <pc:chgData name="Dubey, Abhishek" userId="fcebbf37-2e6b-4aaa-bd32-5ba1b6c49bdb" providerId="ADAL" clId="{36E00E97-A863-4505-A327-80FAE16F6F6C}" dt="2019-12-17T01:56:15.787" v="198" actId="478"/>
        <pc:sldMkLst>
          <pc:docMk/>
          <pc:sldMk cId="2178081156" sldId="687"/>
        </pc:sldMkLst>
        <pc:spChg chg="del mod">
          <ac:chgData name="Dubey, Abhishek" userId="fcebbf37-2e6b-4aaa-bd32-5ba1b6c49bdb" providerId="ADAL" clId="{36E00E97-A863-4505-A327-80FAE16F6F6C}" dt="2019-12-17T01:56:15.787" v="198" actId="478"/>
          <ac:spMkLst>
            <pc:docMk/>
            <pc:sldMk cId="2178081156" sldId="687"/>
            <ac:spMk id="7" creationId="{1716B5DB-7FA5-42FE-850E-02F037D8C788}"/>
          </ac:spMkLst>
        </pc:spChg>
      </pc:sldChg>
    </pc:docChg>
  </pc:docChgLst>
  <pc:docChgLst>
    <pc:chgData name="Dubey, Abhishek" userId="fcebbf37-2e6b-4aaa-bd32-5ba1b6c49bdb" providerId="ADAL" clId="{441C0CE2-E4E2-47B7-ACD4-CE81607AC0DD}"/>
    <pc:docChg chg="custSel addSld delSld modSld">
      <pc:chgData name="Dubey, Abhishek" userId="fcebbf37-2e6b-4aaa-bd32-5ba1b6c49bdb" providerId="ADAL" clId="{441C0CE2-E4E2-47B7-ACD4-CE81607AC0DD}" dt="2019-12-17T00:41:22.639" v="311" actId="20577"/>
      <pc:docMkLst>
        <pc:docMk/>
      </pc:docMkLst>
      <pc:sldChg chg="modSp">
        <pc:chgData name="Dubey, Abhishek" userId="fcebbf37-2e6b-4aaa-bd32-5ba1b6c49bdb" providerId="ADAL" clId="{441C0CE2-E4E2-47B7-ACD4-CE81607AC0DD}" dt="2019-12-17T00:06:38.267" v="46" actId="20577"/>
        <pc:sldMkLst>
          <pc:docMk/>
          <pc:sldMk cId="3319928343" sldId="256"/>
        </pc:sldMkLst>
        <pc:spChg chg="mod">
          <ac:chgData name="Dubey, Abhishek" userId="fcebbf37-2e6b-4aaa-bd32-5ba1b6c49bdb" providerId="ADAL" clId="{441C0CE2-E4E2-47B7-ACD4-CE81607AC0DD}" dt="2019-12-17T00:06:38.267" v="46" actId="20577"/>
          <ac:spMkLst>
            <pc:docMk/>
            <pc:sldMk cId="3319928343" sldId="256"/>
            <ac:spMk id="3" creationId="{F55F4788-8B1F-4B05-97A6-73B3FD58512F}"/>
          </ac:spMkLst>
        </pc:spChg>
      </pc:sldChg>
      <pc:sldChg chg="del">
        <pc:chgData name="Dubey, Abhishek" userId="fcebbf37-2e6b-4aaa-bd32-5ba1b6c49bdb" providerId="ADAL" clId="{441C0CE2-E4E2-47B7-ACD4-CE81607AC0DD}" dt="2019-12-17T00:34:39.471" v="75" actId="2696"/>
        <pc:sldMkLst>
          <pc:docMk/>
          <pc:sldMk cId="1032111622" sldId="263"/>
        </pc:sldMkLst>
      </pc:sldChg>
      <pc:sldChg chg="del">
        <pc:chgData name="Dubey, Abhishek" userId="fcebbf37-2e6b-4aaa-bd32-5ba1b6c49bdb" providerId="ADAL" clId="{441C0CE2-E4E2-47B7-ACD4-CE81607AC0DD}" dt="2019-12-17T00:34:35.363" v="74" actId="2696"/>
        <pc:sldMkLst>
          <pc:docMk/>
          <pc:sldMk cId="2316854759" sldId="267"/>
        </pc:sldMkLst>
      </pc:sldChg>
      <pc:sldChg chg="addSp delSp modSp">
        <pc:chgData name="Dubey, Abhishek" userId="fcebbf37-2e6b-4aaa-bd32-5ba1b6c49bdb" providerId="ADAL" clId="{441C0CE2-E4E2-47B7-ACD4-CE81607AC0DD}" dt="2019-12-17T00:41:22.639" v="311" actId="20577"/>
        <pc:sldMkLst>
          <pc:docMk/>
          <pc:sldMk cId="3609710335" sldId="274"/>
        </pc:sldMkLst>
        <pc:spChg chg="add mod">
          <ac:chgData name="Dubey, Abhishek" userId="fcebbf37-2e6b-4aaa-bd32-5ba1b6c49bdb" providerId="ADAL" clId="{441C0CE2-E4E2-47B7-ACD4-CE81607AC0DD}" dt="2019-12-17T00:41:22.639" v="311" actId="20577"/>
          <ac:spMkLst>
            <pc:docMk/>
            <pc:sldMk cId="3609710335" sldId="274"/>
            <ac:spMk id="3" creationId="{10A3AE0C-CD15-4B1E-A24C-7DBC74E6B655}"/>
          </ac:spMkLst>
        </pc:spChg>
        <pc:spChg chg="del">
          <ac:chgData name="Dubey, Abhishek" userId="fcebbf37-2e6b-4aaa-bd32-5ba1b6c49bdb" providerId="ADAL" clId="{441C0CE2-E4E2-47B7-ACD4-CE81607AC0DD}" dt="2019-12-17T00:39:16.258" v="111" actId="478"/>
          <ac:spMkLst>
            <pc:docMk/>
            <pc:sldMk cId="3609710335" sldId="274"/>
            <ac:spMk id="13" creationId="{00000000-0000-0000-0000-000000000000}"/>
          </ac:spMkLst>
        </pc:spChg>
        <pc:spChg chg="del">
          <ac:chgData name="Dubey, Abhishek" userId="fcebbf37-2e6b-4aaa-bd32-5ba1b6c49bdb" providerId="ADAL" clId="{441C0CE2-E4E2-47B7-ACD4-CE81607AC0DD}" dt="2019-12-17T00:39:16.258" v="111" actId="478"/>
          <ac:spMkLst>
            <pc:docMk/>
            <pc:sldMk cId="3609710335" sldId="274"/>
            <ac:spMk id="14" creationId="{00000000-0000-0000-0000-000000000000}"/>
          </ac:spMkLst>
        </pc:spChg>
        <pc:spChg chg="del mod">
          <ac:chgData name="Dubey, Abhishek" userId="fcebbf37-2e6b-4aaa-bd32-5ba1b6c49bdb" providerId="ADAL" clId="{441C0CE2-E4E2-47B7-ACD4-CE81607AC0DD}" dt="2019-12-17T00:39:24.016" v="115" actId="478"/>
          <ac:spMkLst>
            <pc:docMk/>
            <pc:sldMk cId="3609710335" sldId="274"/>
            <ac:spMk id="17" creationId="{00000000-0000-0000-0000-000000000000}"/>
          </ac:spMkLst>
        </pc:spChg>
        <pc:spChg chg="del">
          <ac:chgData name="Dubey, Abhishek" userId="fcebbf37-2e6b-4aaa-bd32-5ba1b6c49bdb" providerId="ADAL" clId="{441C0CE2-E4E2-47B7-ACD4-CE81607AC0DD}" dt="2019-12-17T00:39:19.154" v="113" actId="478"/>
          <ac:spMkLst>
            <pc:docMk/>
            <pc:sldMk cId="3609710335" sldId="274"/>
            <ac:spMk id="18" creationId="{00000000-0000-0000-0000-000000000000}"/>
          </ac:spMkLst>
        </pc:spChg>
        <pc:spChg chg="del">
          <ac:chgData name="Dubey, Abhishek" userId="fcebbf37-2e6b-4aaa-bd32-5ba1b6c49bdb" providerId="ADAL" clId="{441C0CE2-E4E2-47B7-ACD4-CE81607AC0DD}" dt="2019-12-17T00:39:31.943" v="119" actId="478"/>
          <ac:spMkLst>
            <pc:docMk/>
            <pc:sldMk cId="3609710335" sldId="274"/>
            <ac:spMk id="19" creationId="{00000000-0000-0000-0000-000000000000}"/>
          </ac:spMkLst>
        </pc:spChg>
        <pc:spChg chg="del">
          <ac:chgData name="Dubey, Abhishek" userId="fcebbf37-2e6b-4aaa-bd32-5ba1b6c49bdb" providerId="ADAL" clId="{441C0CE2-E4E2-47B7-ACD4-CE81607AC0DD}" dt="2019-12-17T00:39:19.154" v="113" actId="478"/>
          <ac:spMkLst>
            <pc:docMk/>
            <pc:sldMk cId="3609710335" sldId="274"/>
            <ac:spMk id="20" creationId="{00000000-0000-0000-0000-000000000000}"/>
          </ac:spMkLst>
        </pc:spChg>
        <pc:picChg chg="del">
          <ac:chgData name="Dubey, Abhishek" userId="fcebbf37-2e6b-4aaa-bd32-5ba1b6c49bdb" providerId="ADAL" clId="{441C0CE2-E4E2-47B7-ACD4-CE81607AC0DD}" dt="2019-12-17T00:39:17.253" v="112" actId="478"/>
          <ac:picMkLst>
            <pc:docMk/>
            <pc:sldMk cId="3609710335" sldId="274"/>
            <ac:picMk id="4" creationId="{32B0AF40-7EAD-8249-88C6-CFFEE8558D5D}"/>
          </ac:picMkLst>
        </pc:picChg>
        <pc:picChg chg="mod">
          <ac:chgData name="Dubey, Abhishek" userId="fcebbf37-2e6b-4aaa-bd32-5ba1b6c49bdb" providerId="ADAL" clId="{441C0CE2-E4E2-47B7-ACD4-CE81607AC0DD}" dt="2019-12-17T00:39:38.427" v="123" actId="1076"/>
          <ac:picMkLst>
            <pc:docMk/>
            <pc:sldMk cId="3609710335" sldId="274"/>
            <ac:picMk id="5" creationId="{D975763B-75B8-7342-BE11-DCE41D7E050C}"/>
          </ac:picMkLst>
        </pc:picChg>
        <pc:picChg chg="mod">
          <ac:chgData name="Dubey, Abhishek" userId="fcebbf37-2e6b-4aaa-bd32-5ba1b6c49bdb" providerId="ADAL" clId="{441C0CE2-E4E2-47B7-ACD4-CE81607AC0DD}" dt="2019-12-17T00:39:45.177" v="125" actId="1076"/>
          <ac:picMkLst>
            <pc:docMk/>
            <pc:sldMk cId="3609710335" sldId="274"/>
            <ac:picMk id="6" creationId="{776127D8-697B-0C48-8312-0E17543363B9}"/>
          </ac:picMkLst>
        </pc:picChg>
        <pc:picChg chg="del">
          <ac:chgData name="Dubey, Abhishek" userId="fcebbf37-2e6b-4aaa-bd32-5ba1b6c49bdb" providerId="ADAL" clId="{441C0CE2-E4E2-47B7-ACD4-CE81607AC0DD}" dt="2019-12-17T00:39:19.154" v="113" actId="478"/>
          <ac:picMkLst>
            <pc:docMk/>
            <pc:sldMk cId="3609710335" sldId="274"/>
            <ac:picMk id="7" creationId="{9B86597B-8340-A54D-9FE4-E9DE52B72602}"/>
          </ac:picMkLst>
        </pc:picChg>
        <pc:picChg chg="del">
          <ac:chgData name="Dubey, Abhishek" userId="fcebbf37-2e6b-4aaa-bd32-5ba1b6c49bdb" providerId="ADAL" clId="{441C0CE2-E4E2-47B7-ACD4-CE81607AC0DD}" dt="2019-12-17T00:39:16.258" v="111" actId="478"/>
          <ac:picMkLst>
            <pc:docMk/>
            <pc:sldMk cId="3609710335" sldId="274"/>
            <ac:picMk id="8" creationId="{50B60FC9-84BA-4B47-BE46-22E5BFFB10F0}"/>
          </ac:picMkLst>
        </pc:picChg>
        <pc:picChg chg="del">
          <ac:chgData name="Dubey, Abhishek" userId="fcebbf37-2e6b-4aaa-bd32-5ba1b6c49bdb" providerId="ADAL" clId="{441C0CE2-E4E2-47B7-ACD4-CE81607AC0DD}" dt="2019-12-17T00:39:16.258" v="111" actId="478"/>
          <ac:picMkLst>
            <pc:docMk/>
            <pc:sldMk cId="3609710335" sldId="274"/>
            <ac:picMk id="9" creationId="{774F0756-9296-654F-B372-E40A308138D3}"/>
          </ac:picMkLst>
        </pc:picChg>
        <pc:picChg chg="del">
          <ac:chgData name="Dubey, Abhishek" userId="fcebbf37-2e6b-4aaa-bd32-5ba1b6c49bdb" providerId="ADAL" clId="{441C0CE2-E4E2-47B7-ACD4-CE81607AC0DD}" dt="2019-12-17T00:39:19.154" v="113" actId="478"/>
          <ac:picMkLst>
            <pc:docMk/>
            <pc:sldMk cId="3609710335" sldId="274"/>
            <ac:picMk id="10" creationId="{21E3DD05-725D-244D-9545-B31A69D8DF92}"/>
          </ac:picMkLst>
        </pc:picChg>
      </pc:sldChg>
      <pc:sldChg chg="del">
        <pc:chgData name="Dubey, Abhishek" userId="fcebbf37-2e6b-4aaa-bd32-5ba1b6c49bdb" providerId="ADAL" clId="{441C0CE2-E4E2-47B7-ACD4-CE81607AC0DD}" dt="2019-12-17T00:38:31.121" v="108" actId="2696"/>
        <pc:sldMkLst>
          <pc:docMk/>
          <pc:sldMk cId="2515661669" sldId="379"/>
        </pc:sldMkLst>
      </pc:sldChg>
      <pc:sldChg chg="del">
        <pc:chgData name="Dubey, Abhishek" userId="fcebbf37-2e6b-4aaa-bd32-5ba1b6c49bdb" providerId="ADAL" clId="{441C0CE2-E4E2-47B7-ACD4-CE81607AC0DD}" dt="2019-12-17T00:33:33.526" v="71" actId="2696"/>
        <pc:sldMkLst>
          <pc:docMk/>
          <pc:sldMk cId="3199465064" sldId="662"/>
        </pc:sldMkLst>
      </pc:sldChg>
      <pc:sldChg chg="del">
        <pc:chgData name="Dubey, Abhishek" userId="fcebbf37-2e6b-4aaa-bd32-5ba1b6c49bdb" providerId="ADAL" clId="{441C0CE2-E4E2-47B7-ACD4-CE81607AC0DD}" dt="2019-12-17T00:06:42.429" v="47" actId="2696"/>
        <pc:sldMkLst>
          <pc:docMk/>
          <pc:sldMk cId="2332313658" sldId="663"/>
        </pc:sldMkLst>
      </pc:sldChg>
      <pc:sldChg chg="addSp modSp modAnim">
        <pc:chgData name="Dubey, Abhishek" userId="fcebbf37-2e6b-4aaa-bd32-5ba1b6c49bdb" providerId="ADAL" clId="{441C0CE2-E4E2-47B7-ACD4-CE81607AC0DD}" dt="2019-12-17T00:08:52.013" v="70" actId="20577"/>
        <pc:sldMkLst>
          <pc:docMk/>
          <pc:sldMk cId="1487203951" sldId="666"/>
        </pc:sldMkLst>
        <pc:spChg chg="add mod">
          <ac:chgData name="Dubey, Abhishek" userId="fcebbf37-2e6b-4aaa-bd32-5ba1b6c49bdb" providerId="ADAL" clId="{441C0CE2-E4E2-47B7-ACD4-CE81607AC0DD}" dt="2019-12-17T00:08:33.560" v="63" actId="14100"/>
          <ac:spMkLst>
            <pc:docMk/>
            <pc:sldMk cId="1487203951" sldId="666"/>
            <ac:spMk id="6" creationId="{5FB046ED-5A57-4F71-86AB-3339EB995124}"/>
          </ac:spMkLst>
        </pc:spChg>
        <pc:spChg chg="mod">
          <ac:chgData name="Dubey, Abhishek" userId="fcebbf37-2e6b-4aaa-bd32-5ba1b6c49bdb" providerId="ADAL" clId="{441C0CE2-E4E2-47B7-ACD4-CE81607AC0DD}" dt="2019-12-17T00:08:52.013" v="70" actId="20577"/>
          <ac:spMkLst>
            <pc:docMk/>
            <pc:sldMk cId="1487203951" sldId="666"/>
            <ac:spMk id="14" creationId="{B4F1ECA2-5321-4484-B10F-195415B0D0B9}"/>
          </ac:spMkLst>
        </pc:spChg>
        <pc:picChg chg="add mod">
          <ac:chgData name="Dubey, Abhishek" userId="fcebbf37-2e6b-4aaa-bd32-5ba1b6c49bdb" providerId="ADAL" clId="{441C0CE2-E4E2-47B7-ACD4-CE81607AC0DD}" dt="2019-12-17T00:08:02.900" v="58" actId="1076"/>
          <ac:picMkLst>
            <pc:docMk/>
            <pc:sldMk cId="1487203951" sldId="666"/>
            <ac:picMk id="5" creationId="{C9BAB9AE-E3BE-4844-9216-CB78C32DB9C6}"/>
          </ac:picMkLst>
        </pc:picChg>
        <pc:picChg chg="mod modCrop">
          <ac:chgData name="Dubey, Abhishek" userId="fcebbf37-2e6b-4aaa-bd32-5ba1b6c49bdb" providerId="ADAL" clId="{441C0CE2-E4E2-47B7-ACD4-CE81607AC0DD}" dt="2019-12-17T00:08:12.350" v="60" actId="732"/>
          <ac:picMkLst>
            <pc:docMk/>
            <pc:sldMk cId="1487203951" sldId="666"/>
            <ac:picMk id="7" creationId="{2ADF22CD-77A6-4F1C-A123-DEE1BDBE005F}"/>
          </ac:picMkLst>
        </pc:picChg>
      </pc:sldChg>
      <pc:sldChg chg="del">
        <pc:chgData name="Dubey, Abhishek" userId="fcebbf37-2e6b-4aaa-bd32-5ba1b6c49bdb" providerId="ADAL" clId="{441C0CE2-E4E2-47B7-ACD4-CE81607AC0DD}" dt="2019-12-17T00:34:12.840" v="73" actId="2696"/>
        <pc:sldMkLst>
          <pc:docMk/>
          <pc:sldMk cId="3536163664" sldId="669"/>
        </pc:sldMkLst>
      </pc:sldChg>
      <pc:sldChg chg="modSp">
        <pc:chgData name="Dubey, Abhishek" userId="fcebbf37-2e6b-4aaa-bd32-5ba1b6c49bdb" providerId="ADAL" clId="{441C0CE2-E4E2-47B7-ACD4-CE81607AC0DD}" dt="2019-12-17T00:33:58.553" v="72" actId="313"/>
        <pc:sldMkLst>
          <pc:docMk/>
          <pc:sldMk cId="609933071" sldId="670"/>
        </pc:sldMkLst>
        <pc:spChg chg="mod">
          <ac:chgData name="Dubey, Abhishek" userId="fcebbf37-2e6b-4aaa-bd32-5ba1b6c49bdb" providerId="ADAL" clId="{441C0CE2-E4E2-47B7-ACD4-CE81607AC0DD}" dt="2019-12-17T00:33:58.553" v="72" actId="313"/>
          <ac:spMkLst>
            <pc:docMk/>
            <pc:sldMk cId="609933071" sldId="670"/>
            <ac:spMk id="6" creationId="{38F928F7-0B2F-4F30-80CF-AC34171AA327}"/>
          </ac:spMkLst>
        </pc:spChg>
      </pc:sldChg>
      <pc:sldChg chg="addSp modSp">
        <pc:chgData name="Dubey, Abhishek" userId="fcebbf37-2e6b-4aaa-bd32-5ba1b6c49bdb" providerId="ADAL" clId="{441C0CE2-E4E2-47B7-ACD4-CE81607AC0DD}" dt="2019-12-17T00:36:28.886" v="91" actId="1076"/>
        <pc:sldMkLst>
          <pc:docMk/>
          <pc:sldMk cId="3950138485" sldId="671"/>
        </pc:sldMkLst>
        <pc:spChg chg="mod">
          <ac:chgData name="Dubey, Abhishek" userId="fcebbf37-2e6b-4aaa-bd32-5ba1b6c49bdb" providerId="ADAL" clId="{441C0CE2-E4E2-47B7-ACD4-CE81607AC0DD}" dt="2019-12-17T00:35:59.321" v="84" actId="14100"/>
          <ac:spMkLst>
            <pc:docMk/>
            <pc:sldMk cId="3950138485" sldId="671"/>
            <ac:spMk id="3" creationId="{F0E72C9B-0C87-45FA-9853-5D01F5DBDF1D}"/>
          </ac:spMkLst>
        </pc:spChg>
        <pc:spChg chg="add mod">
          <ac:chgData name="Dubey, Abhishek" userId="fcebbf37-2e6b-4aaa-bd32-5ba1b6c49bdb" providerId="ADAL" clId="{441C0CE2-E4E2-47B7-ACD4-CE81607AC0DD}" dt="2019-12-17T00:36:28.886" v="91" actId="1076"/>
          <ac:spMkLst>
            <pc:docMk/>
            <pc:sldMk cId="3950138485" sldId="671"/>
            <ac:spMk id="5" creationId="{AF71F806-853B-4B49-B1E5-C6905A258AEA}"/>
          </ac:spMkLst>
        </pc:spChg>
        <pc:picChg chg="add mod">
          <ac:chgData name="Dubey, Abhishek" userId="fcebbf37-2e6b-4aaa-bd32-5ba1b6c49bdb" providerId="ADAL" clId="{441C0CE2-E4E2-47B7-ACD4-CE81607AC0DD}" dt="2019-12-17T00:36:24.762" v="90" actId="1076"/>
          <ac:picMkLst>
            <pc:docMk/>
            <pc:sldMk cId="3950138485" sldId="671"/>
            <ac:picMk id="4" creationId="{51BE8D44-4223-4DDD-BAEA-6EAA6CFAB25D}"/>
          </ac:picMkLst>
        </pc:picChg>
      </pc:sldChg>
      <pc:sldChg chg="del">
        <pc:chgData name="Dubey, Abhishek" userId="fcebbf37-2e6b-4aaa-bd32-5ba1b6c49bdb" providerId="ADAL" clId="{441C0CE2-E4E2-47B7-ACD4-CE81607AC0DD}" dt="2019-12-17T00:36:31.708" v="92" actId="2696"/>
        <pc:sldMkLst>
          <pc:docMk/>
          <pc:sldMk cId="1264343393" sldId="675"/>
        </pc:sldMkLst>
      </pc:sldChg>
      <pc:sldChg chg="del">
        <pc:chgData name="Dubey, Abhishek" userId="fcebbf37-2e6b-4aaa-bd32-5ba1b6c49bdb" providerId="ADAL" clId="{441C0CE2-E4E2-47B7-ACD4-CE81607AC0DD}" dt="2019-12-17T00:38:29.166" v="107" actId="2696"/>
        <pc:sldMkLst>
          <pc:docMk/>
          <pc:sldMk cId="1528665372" sldId="679"/>
        </pc:sldMkLst>
      </pc:sldChg>
      <pc:sldChg chg="addSp delSp modSp add">
        <pc:chgData name="Dubey, Abhishek" userId="fcebbf37-2e6b-4aaa-bd32-5ba1b6c49bdb" providerId="ADAL" clId="{441C0CE2-E4E2-47B7-ACD4-CE81607AC0DD}" dt="2019-12-17T00:38:23.891" v="106" actId="1076"/>
        <pc:sldMkLst>
          <pc:docMk/>
          <pc:sldMk cId="1167307807" sldId="680"/>
        </pc:sldMkLst>
        <pc:spChg chg="mod">
          <ac:chgData name="Dubey, Abhishek" userId="fcebbf37-2e6b-4aaa-bd32-5ba1b6c49bdb" providerId="ADAL" clId="{441C0CE2-E4E2-47B7-ACD4-CE81607AC0DD}" dt="2019-12-17T00:37:55.309" v="100" actId="14100"/>
          <ac:spMkLst>
            <pc:docMk/>
            <pc:sldMk cId="1167307807" sldId="680"/>
            <ac:spMk id="3" creationId="{F0E72C9B-0C87-45FA-9853-5D01F5DBDF1D}"/>
          </ac:spMkLst>
        </pc:spChg>
        <pc:spChg chg="del">
          <ac:chgData name="Dubey, Abhishek" userId="fcebbf37-2e6b-4aaa-bd32-5ba1b6c49bdb" providerId="ADAL" clId="{441C0CE2-E4E2-47B7-ACD4-CE81607AC0DD}" dt="2019-12-17T00:38:14.753" v="101" actId="478"/>
          <ac:spMkLst>
            <pc:docMk/>
            <pc:sldMk cId="1167307807" sldId="680"/>
            <ac:spMk id="5" creationId="{AF71F806-853B-4B49-B1E5-C6905A258AEA}"/>
          </ac:spMkLst>
        </pc:spChg>
        <pc:picChg chg="mod">
          <ac:chgData name="Dubey, Abhishek" userId="fcebbf37-2e6b-4aaa-bd32-5ba1b6c49bdb" providerId="ADAL" clId="{441C0CE2-E4E2-47B7-ACD4-CE81607AC0DD}" dt="2019-12-17T00:38:22.459" v="105" actId="1076"/>
          <ac:picMkLst>
            <pc:docMk/>
            <pc:sldMk cId="1167307807" sldId="680"/>
            <ac:picMk id="4" creationId="{51BE8D44-4223-4DDD-BAEA-6EAA6CFAB25D}"/>
          </ac:picMkLst>
        </pc:picChg>
        <pc:picChg chg="add mod">
          <ac:chgData name="Dubey, Abhishek" userId="fcebbf37-2e6b-4aaa-bd32-5ba1b6c49bdb" providerId="ADAL" clId="{441C0CE2-E4E2-47B7-ACD4-CE81607AC0DD}" dt="2019-12-17T00:38:23.891" v="106" actId="1076"/>
          <ac:picMkLst>
            <pc:docMk/>
            <pc:sldMk cId="1167307807" sldId="680"/>
            <ac:picMk id="6" creationId="{EC3D41DA-2CC2-47C5-BBA9-45E20784C257}"/>
          </ac:picMkLst>
        </pc:picChg>
      </pc:sldChg>
      <pc:sldChg chg="add del">
        <pc:chgData name="Dubey, Abhishek" userId="fcebbf37-2e6b-4aaa-bd32-5ba1b6c49bdb" providerId="ADAL" clId="{441C0CE2-E4E2-47B7-ACD4-CE81607AC0DD}" dt="2019-12-17T00:39:10.820" v="110"/>
        <pc:sldMkLst>
          <pc:docMk/>
          <pc:sldMk cId="2296745264" sldId="6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CB36E-6062-431D-B904-E2C6750BF802}"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0C068-5693-4512-8054-E21918860DFA}" type="slidenum">
              <a:rPr lang="en-US" smtClean="0"/>
              <a:t>‹#›</a:t>
            </a:fld>
            <a:endParaRPr lang="en-US"/>
          </a:p>
        </p:txBody>
      </p:sp>
    </p:spTree>
    <p:extLst>
      <p:ext uri="{BB962C8B-B14F-4D97-AF65-F5344CB8AC3E}">
        <p14:creationId xmlns:p14="http://schemas.microsoft.com/office/powerpoint/2010/main" val="253838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a:t>
            </a:r>
            <a:r>
              <a:rPr lang="en-US" baseline="0" dirty="0" smtClean="0"/>
              <a:t> may be asking why should we read papers about old database technology when the focus on the course is going to be on newer Big Data systems that have come out in the last five years. Or why should we read a 20 year old paper that computers from companies that don’t exist anymore.</a:t>
            </a:r>
            <a:endParaRPr lang="en-US" dirty="0"/>
          </a:p>
        </p:txBody>
      </p:sp>
      <p:sp>
        <p:nvSpPr>
          <p:cNvPr id="4" name="Slide Number Placeholder 3"/>
          <p:cNvSpPr>
            <a:spLocks noGrp="1"/>
          </p:cNvSpPr>
          <p:nvPr>
            <p:ph type="sldNum" sz="quarter" idx="10"/>
          </p:nvPr>
        </p:nvSpPr>
        <p:spPr/>
        <p:txBody>
          <a:bodyPr/>
          <a:lstStyle/>
          <a:p>
            <a:fld id="{5EB0CD5D-E129-4233-97EF-6B2AADBABDE3}" type="slidenum">
              <a:rPr lang="en-US" smtClean="0"/>
              <a:t>2</a:t>
            </a:fld>
            <a:endParaRPr lang="en-US"/>
          </a:p>
        </p:txBody>
      </p:sp>
    </p:spTree>
    <p:extLst>
      <p:ext uri="{BB962C8B-B14F-4D97-AF65-F5344CB8AC3E}">
        <p14:creationId xmlns:p14="http://schemas.microsoft.com/office/powerpoint/2010/main" val="41950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0" baseline="0" dirty="0" smtClean="0"/>
              <a:t>Find </a:t>
            </a:r>
            <a:r>
              <a:rPr lang="en-US" b="1" baseline="0" dirty="0" smtClean="0"/>
              <a:t>Supplier</a:t>
            </a:r>
            <a:r>
              <a:rPr lang="en-US" b="0" baseline="0" dirty="0" smtClean="0"/>
              <a:t> (SNO=16)</a:t>
            </a:r>
          </a:p>
          <a:p>
            <a:r>
              <a:rPr lang="en-US" b="0" baseline="0" dirty="0" smtClean="0"/>
              <a:t>Until no-more {</a:t>
            </a:r>
          </a:p>
          <a:p>
            <a:r>
              <a:rPr lang="en-US" b="0" baseline="0" dirty="0" smtClean="0"/>
              <a:t>    Find next </a:t>
            </a:r>
            <a:r>
              <a:rPr lang="en-US" b="1" baseline="0" dirty="0" smtClean="0"/>
              <a:t>Supply</a:t>
            </a:r>
            <a:r>
              <a:rPr lang="en-US" b="0" baseline="0" dirty="0" smtClean="0"/>
              <a:t> record in </a:t>
            </a:r>
            <a:r>
              <a:rPr lang="en-US" b="1" baseline="0" dirty="0" smtClean="0"/>
              <a:t>Supplies</a:t>
            </a:r>
          </a:p>
          <a:p>
            <a:r>
              <a:rPr lang="en-US" b="0" baseline="0" dirty="0" smtClean="0"/>
              <a:t>    Find owner </a:t>
            </a:r>
            <a:r>
              <a:rPr lang="en-US" b="1" baseline="0" dirty="0" smtClean="0"/>
              <a:t>Part</a:t>
            </a:r>
            <a:r>
              <a:rPr lang="en-US" b="0" baseline="0" dirty="0" smtClean="0"/>
              <a:t> record in </a:t>
            </a:r>
            <a:r>
              <a:rPr lang="en-US" b="1" baseline="0" dirty="0" err="1" smtClean="0"/>
              <a:t>Supplied_By</a:t>
            </a:r>
            <a:endParaRPr lang="en-US" b="1" baseline="0" dirty="0" smtClean="0"/>
          </a:p>
          <a:p>
            <a:r>
              <a:rPr lang="en-US" b="0" baseline="0" dirty="0" smtClean="0"/>
              <a:t>    Get current record &amp; check for </a:t>
            </a:r>
            <a:r>
              <a:rPr lang="en-US" b="0" baseline="0" dirty="0" err="1" smtClean="0"/>
              <a:t>psize</a:t>
            </a:r>
            <a:r>
              <a:rPr lang="en-US" b="0" baseline="0" dirty="0" smtClean="0"/>
              <a:t>=“large”</a:t>
            </a:r>
          </a:p>
          <a:p>
            <a:r>
              <a:rPr lang="en-US" b="0" baseline="0" dirty="0" smtClean="0"/>
              <a:t>}</a:t>
            </a:r>
          </a:p>
          <a:p>
            <a:endParaRPr lang="en-US" b="0" baseline="0" dirty="0" smtClean="0"/>
          </a:p>
          <a:p>
            <a:r>
              <a:rPr lang="en-US" b="0" baseline="0" dirty="0" smtClean="0"/>
              <a:t>Problems:</a:t>
            </a:r>
          </a:p>
          <a:p>
            <a:pPr marL="228600" indent="-228600">
              <a:buFont typeface="+mj-lt"/>
              <a:buAutoNum type="arabicPeriod"/>
            </a:pPr>
            <a:r>
              <a:rPr lang="en-US" b="0" baseline="0" dirty="0" smtClean="0"/>
              <a:t>Programs are tightly coupled to physical data layout. Schema cannot change without affecting programs.</a:t>
            </a:r>
          </a:p>
          <a:p>
            <a:pPr marL="228600" indent="-228600">
              <a:buFont typeface="+mj-lt"/>
              <a:buAutoNum type="arabicPeriod"/>
            </a:pPr>
            <a:r>
              <a:rPr lang="en-US" b="0" baseline="0" dirty="0" smtClean="0"/>
              <a:t>Programs must navigate multi-dimensional space. Need to keep track of where you are at each vertex as you traverse the network.</a:t>
            </a:r>
          </a:p>
          <a:p>
            <a:pPr marL="228600" indent="-228600">
              <a:buFont typeface="+mj-lt"/>
              <a:buAutoNum type="arabicPeriod"/>
            </a:pPr>
            <a:r>
              <a:rPr lang="en-US" b="0" baseline="0" dirty="0" smtClean="0"/>
              <a:t>Corrupting one set can cause the entire database to become corrupt.</a:t>
            </a:r>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64081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0" baseline="0" dirty="0" smtClean="0"/>
              <a:t>Find </a:t>
            </a:r>
            <a:r>
              <a:rPr lang="en-US" b="1" baseline="0" dirty="0" smtClean="0"/>
              <a:t>Supplier</a:t>
            </a:r>
            <a:r>
              <a:rPr lang="en-US" b="0" baseline="0" dirty="0" smtClean="0"/>
              <a:t> (SNO=16)</a:t>
            </a:r>
          </a:p>
          <a:p>
            <a:r>
              <a:rPr lang="en-US" b="0" baseline="0" dirty="0" smtClean="0"/>
              <a:t>Until no-more {</a:t>
            </a:r>
          </a:p>
          <a:p>
            <a:r>
              <a:rPr lang="en-US" b="0" baseline="0" dirty="0" smtClean="0"/>
              <a:t>    Find next </a:t>
            </a:r>
            <a:r>
              <a:rPr lang="en-US" b="1" baseline="0" dirty="0" smtClean="0"/>
              <a:t>Supply</a:t>
            </a:r>
            <a:r>
              <a:rPr lang="en-US" b="0" baseline="0" dirty="0" smtClean="0"/>
              <a:t> record in </a:t>
            </a:r>
            <a:r>
              <a:rPr lang="en-US" b="1" baseline="0" dirty="0" smtClean="0"/>
              <a:t>Supplies</a:t>
            </a:r>
          </a:p>
          <a:p>
            <a:r>
              <a:rPr lang="en-US" b="0" baseline="0" dirty="0" smtClean="0"/>
              <a:t>    Find owner </a:t>
            </a:r>
            <a:r>
              <a:rPr lang="en-US" b="1" baseline="0" dirty="0" smtClean="0"/>
              <a:t>Part</a:t>
            </a:r>
            <a:r>
              <a:rPr lang="en-US" b="0" baseline="0" dirty="0" smtClean="0"/>
              <a:t> record in </a:t>
            </a:r>
            <a:r>
              <a:rPr lang="en-US" b="1" baseline="0" dirty="0" err="1" smtClean="0"/>
              <a:t>Supplied_By</a:t>
            </a:r>
            <a:endParaRPr lang="en-US" b="1" baseline="0" dirty="0" smtClean="0"/>
          </a:p>
          <a:p>
            <a:r>
              <a:rPr lang="en-US" b="0" baseline="0" dirty="0" smtClean="0"/>
              <a:t>    Get current record &amp; check for </a:t>
            </a:r>
            <a:r>
              <a:rPr lang="en-US" b="0" baseline="0" dirty="0" err="1" smtClean="0"/>
              <a:t>psize</a:t>
            </a:r>
            <a:r>
              <a:rPr lang="en-US" b="0" baseline="0" dirty="0" smtClean="0"/>
              <a:t>=“large”</a:t>
            </a:r>
          </a:p>
          <a:p>
            <a:r>
              <a:rPr lang="en-US" b="0" baseline="0" dirty="0" smtClean="0"/>
              <a:t>}</a:t>
            </a:r>
          </a:p>
          <a:p>
            <a:endParaRPr lang="en-US" b="0" baseline="0" dirty="0" smtClean="0"/>
          </a:p>
          <a:p>
            <a:r>
              <a:rPr lang="en-US" b="0" baseline="0" dirty="0" smtClean="0"/>
              <a:t>Problems:</a:t>
            </a:r>
          </a:p>
          <a:p>
            <a:pPr marL="228600" indent="-228600">
              <a:buFont typeface="+mj-lt"/>
              <a:buAutoNum type="arabicPeriod"/>
            </a:pPr>
            <a:r>
              <a:rPr lang="en-US" b="0" baseline="0" dirty="0" smtClean="0"/>
              <a:t>Programs are tightly coupled to physical data layout. Schema cannot change without affecting programs.</a:t>
            </a:r>
          </a:p>
          <a:p>
            <a:pPr marL="228600" indent="-228600">
              <a:buFont typeface="+mj-lt"/>
              <a:buAutoNum type="arabicPeriod"/>
            </a:pPr>
            <a:r>
              <a:rPr lang="en-US" b="0" baseline="0" dirty="0" smtClean="0"/>
              <a:t>Programs must navigate multi-dimensional space. Need to keep track of where you are at each vertex as you traverse the network.</a:t>
            </a:r>
          </a:p>
          <a:p>
            <a:pPr marL="228600" indent="-228600">
              <a:buFont typeface="+mj-lt"/>
              <a:buAutoNum type="arabicPeriod"/>
            </a:pPr>
            <a:r>
              <a:rPr lang="en-US" b="0" baseline="0" dirty="0" smtClean="0"/>
              <a:t>Corrupting one set can cause the entire database to become corrupt.</a:t>
            </a:r>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6561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58883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04937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546250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0" baseline="0" dirty="0" smtClean="0"/>
              <a:t>Find </a:t>
            </a:r>
            <a:r>
              <a:rPr lang="en-US" b="1" baseline="0" dirty="0" smtClean="0"/>
              <a:t>Supplier</a:t>
            </a:r>
            <a:r>
              <a:rPr lang="en-US" b="0" baseline="0" dirty="0" smtClean="0"/>
              <a:t> (SNO=16)</a:t>
            </a:r>
          </a:p>
          <a:p>
            <a:r>
              <a:rPr lang="en-US" b="0" baseline="0" dirty="0" smtClean="0"/>
              <a:t>Until no-more {</a:t>
            </a:r>
          </a:p>
          <a:p>
            <a:r>
              <a:rPr lang="en-US" b="0" baseline="0" dirty="0" smtClean="0"/>
              <a:t>    Find next </a:t>
            </a:r>
            <a:r>
              <a:rPr lang="en-US" b="1" baseline="0" dirty="0" smtClean="0"/>
              <a:t>Supply</a:t>
            </a:r>
            <a:r>
              <a:rPr lang="en-US" b="0" baseline="0" dirty="0" smtClean="0"/>
              <a:t> record in </a:t>
            </a:r>
            <a:r>
              <a:rPr lang="en-US" b="1" baseline="0" dirty="0" smtClean="0"/>
              <a:t>Supplies</a:t>
            </a:r>
          </a:p>
          <a:p>
            <a:r>
              <a:rPr lang="en-US" b="0" baseline="0" dirty="0" smtClean="0"/>
              <a:t>    Find owner </a:t>
            </a:r>
            <a:r>
              <a:rPr lang="en-US" b="1" baseline="0" dirty="0" smtClean="0"/>
              <a:t>Part</a:t>
            </a:r>
            <a:r>
              <a:rPr lang="en-US" b="0" baseline="0" dirty="0" smtClean="0"/>
              <a:t> record in </a:t>
            </a:r>
            <a:r>
              <a:rPr lang="en-US" b="1" baseline="0" dirty="0" err="1" smtClean="0"/>
              <a:t>Supplied_By</a:t>
            </a:r>
            <a:endParaRPr lang="en-US" b="1" baseline="0" dirty="0" smtClean="0"/>
          </a:p>
          <a:p>
            <a:r>
              <a:rPr lang="en-US" b="0" baseline="0" dirty="0" smtClean="0"/>
              <a:t>    Get current record &amp; check for </a:t>
            </a:r>
            <a:r>
              <a:rPr lang="en-US" b="0" baseline="0" dirty="0" err="1" smtClean="0"/>
              <a:t>psize</a:t>
            </a:r>
            <a:r>
              <a:rPr lang="en-US" b="0" baseline="0" dirty="0" smtClean="0"/>
              <a:t>=“large”</a:t>
            </a:r>
          </a:p>
          <a:p>
            <a:r>
              <a:rPr lang="en-US" b="0" baseline="0" dirty="0" smtClean="0"/>
              <a:t>}</a:t>
            </a:r>
          </a:p>
          <a:p>
            <a:endParaRPr lang="en-US" b="0" baseline="0" dirty="0" smtClean="0"/>
          </a:p>
          <a:p>
            <a:r>
              <a:rPr lang="en-US" b="0" baseline="0" dirty="0" smtClean="0"/>
              <a:t>Problems:</a:t>
            </a:r>
          </a:p>
          <a:p>
            <a:pPr marL="228600" indent="-228600">
              <a:buFont typeface="+mj-lt"/>
              <a:buAutoNum type="arabicPeriod"/>
            </a:pPr>
            <a:r>
              <a:rPr lang="en-US" b="0" baseline="0" dirty="0" smtClean="0"/>
              <a:t>Programs are tightly coupled to physical data layout. Schema cannot change without affecting programs.</a:t>
            </a:r>
          </a:p>
          <a:p>
            <a:pPr marL="228600" indent="-228600">
              <a:buFont typeface="+mj-lt"/>
              <a:buAutoNum type="arabicPeriod"/>
            </a:pPr>
            <a:r>
              <a:rPr lang="en-US" b="0" baseline="0" dirty="0" smtClean="0"/>
              <a:t>Programs must navigate multi-dimensional space. Need to keep track of where you are at each vertex as you traverse the network.</a:t>
            </a:r>
          </a:p>
          <a:p>
            <a:pPr marL="228600" indent="-228600">
              <a:buFont typeface="+mj-lt"/>
              <a:buAutoNum type="arabicPeriod"/>
            </a:pPr>
            <a:r>
              <a:rPr lang="en-US" b="0" baseline="0" dirty="0" smtClean="0"/>
              <a:t>Corrupting one set can cause the entire database to become corrupt.</a:t>
            </a:r>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41881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4124571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54618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409911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66741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aseline="0" dirty="0" smtClean="0"/>
              <a:t>In </a:t>
            </a:r>
            <a:r>
              <a:rPr lang="en-US" baseline="0" dirty="0" smtClean="0"/>
              <a:t>the </a:t>
            </a:r>
            <a:r>
              <a:rPr lang="en-US" baseline="0" dirty="0" err="1" smtClean="0"/>
              <a:t>Stonebraker</a:t>
            </a:r>
            <a:r>
              <a:rPr lang="en-US" baseline="0" dirty="0" smtClean="0"/>
              <a:t> paper he talks about the “great debate” between the relational people and the CODASYL people during the 1970s. If you look back at those old annuals for those meetings, many of the things that they talk about are exactly the same thing people are saying today about </a:t>
            </a:r>
            <a:r>
              <a:rPr lang="en-US" baseline="0" dirty="0" err="1" smtClean="0"/>
              <a:t>NoSQL</a:t>
            </a:r>
            <a:r>
              <a:rPr lang="en-US" baseline="0" dirty="0" smtClean="0"/>
              <a:t> systems. That SQL is too slow. The database system can never optimize things as well as a human can. But if we look at the history, we see that the CODASYL people were wrong, and relational database systems are a billion dollar industry today. I also think we’re at the cusp of the two sides merging as well. You are starting to see certain things from the </a:t>
            </a:r>
            <a:r>
              <a:rPr lang="en-US" baseline="0" dirty="0" err="1" smtClean="0"/>
              <a:t>NoSQL</a:t>
            </a:r>
            <a:r>
              <a:rPr lang="en-US" baseline="0" dirty="0" smtClean="0"/>
              <a:t> and SQL worlds bleed into each other. For example, Cassandra has support for a variant of SQL and </a:t>
            </a:r>
            <a:r>
              <a:rPr lang="en-US" baseline="0" dirty="0" err="1" smtClean="0"/>
              <a:t>Postgres</a:t>
            </a:r>
            <a:r>
              <a:rPr lang="en-US" baseline="0" dirty="0" smtClean="0"/>
              <a:t> now has support for JSON data types.</a:t>
            </a:r>
          </a:p>
          <a:p>
            <a:endParaRPr lang="en-US" baseline="0" dirty="0" smtClean="0"/>
          </a:p>
          <a:p>
            <a:r>
              <a:rPr lang="en-US" baseline="0" dirty="0" smtClean="0"/>
              <a:t>Another thing that is important to consider as we read these papers in class is that in many cases the ideas that they are going to talk about are not new. For example, the big news last year was the announcement of Google’s Spanner system. This is one of the paper’s we’re going to read later on in the course. But when it came out, everyone was blown away because they were able to do distributed transactions over the wide-area network, which was assumed to be impossible. Sure they used custom atomic clocks and GPS devices to make this work, but the underlying concurrency control method that they’re using is not new. In fact, it’s going to be discussed in one of the papers that we’re reading for Monday that was written in 1981.</a:t>
            </a:r>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58543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4184890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441762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3540875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obtain everyone in the 94107 zip code and assign to users variable users = </a:t>
            </a:r>
            <a:r>
              <a:rPr lang="en-US" dirty="0" err="1" smtClean="0"/>
              <a:t>Users.objects.filter</a:t>
            </a:r>
            <a:r>
              <a:rPr lang="en-US" dirty="0" smtClean="0"/>
              <a:t>(</a:t>
            </a:r>
            <a:r>
              <a:rPr lang="en-US" dirty="0" err="1" smtClean="0"/>
              <a:t>zip_code</a:t>
            </a:r>
            <a:r>
              <a:rPr lang="en-US" dirty="0" smtClean="0"/>
              <a:t>=94107)</a:t>
            </a:r>
            <a:endParaRPr lang="en-US" dirty="0"/>
          </a:p>
        </p:txBody>
      </p:sp>
      <p:sp>
        <p:nvSpPr>
          <p:cNvPr id="4" name="Slide Number Placeholder 3"/>
          <p:cNvSpPr>
            <a:spLocks noGrp="1"/>
          </p:cNvSpPr>
          <p:nvPr>
            <p:ph type="sldNum" sz="quarter" idx="10"/>
          </p:nvPr>
        </p:nvSpPr>
        <p:spPr/>
        <p:txBody>
          <a:bodyPr/>
          <a:lstStyle/>
          <a:p>
            <a:fld id="{1C30C068-5693-4512-8054-E21918860DFA}" type="slidenum">
              <a:rPr lang="en-US" smtClean="0"/>
              <a:t>45</a:t>
            </a:fld>
            <a:endParaRPr lang="en-US"/>
          </a:p>
        </p:txBody>
      </p:sp>
    </p:spTree>
    <p:extLst>
      <p:ext uri="{BB962C8B-B14F-4D97-AF65-F5344CB8AC3E}">
        <p14:creationId xmlns:p14="http://schemas.microsoft.com/office/powerpoint/2010/main" val="3589750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373302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3630253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3688765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2073654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dirty="0" smtClean="0"/>
              <a:t>Everything that </a:t>
            </a:r>
            <a:r>
              <a:rPr lang="en-US" dirty="0" err="1" smtClean="0"/>
              <a:t>Stonebraker</a:t>
            </a:r>
            <a:r>
              <a:rPr lang="en-US" dirty="0" smtClean="0"/>
              <a:t> says about XML can be said about </a:t>
            </a:r>
            <a:r>
              <a:rPr lang="en-US" dirty="0" err="1" smtClean="0"/>
              <a:t>NoSQL</a:t>
            </a:r>
            <a:r>
              <a:rPr lang="en-US" dirty="0" smtClean="0"/>
              <a:t>.</a:t>
            </a:r>
          </a:p>
          <a:p>
            <a:r>
              <a:rPr lang="en-US" dirty="0" smtClean="0"/>
              <a:t>XML never took</a:t>
            </a:r>
            <a:r>
              <a:rPr lang="en-US" baseline="0" dirty="0" smtClean="0"/>
              <a:t> off. </a:t>
            </a:r>
            <a:r>
              <a:rPr lang="en-US" baseline="0" dirty="0" err="1" smtClean="0"/>
              <a:t>NoSQL</a:t>
            </a:r>
            <a:r>
              <a:rPr lang="en-US" baseline="0" dirty="0" smtClean="0"/>
              <a:t> did.</a:t>
            </a:r>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570540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75761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dirty="0" smtClean="0"/>
              <a:t>Ok so</a:t>
            </a:r>
            <a:r>
              <a:rPr lang="en-US" baseline="0" dirty="0" smtClean="0"/>
              <a:t> now let’s start from the beginning. The first “real” general purpose database system was developed in the 1960s by IBM. IMS was c</a:t>
            </a:r>
            <a:r>
              <a:rPr lang="en-US" dirty="0" smtClean="0"/>
              <a:t>reated</a:t>
            </a:r>
            <a:r>
              <a:rPr lang="en-US" baseline="0" dirty="0" smtClean="0"/>
              <a:t> </a:t>
            </a:r>
            <a:r>
              <a:rPr lang="en-US" dirty="0" smtClean="0"/>
              <a:t>in 1966</a:t>
            </a:r>
            <a:r>
              <a:rPr lang="en-US" baseline="0" dirty="0" smtClean="0"/>
              <a:t> as part of NASA’s Apollo project to keep track of large bill of materials.</a:t>
            </a:r>
          </a:p>
          <a:p>
            <a:r>
              <a:rPr lang="en-US" baseline="0" dirty="0" smtClean="0"/>
              <a:t>Came on-line in 1968.</a:t>
            </a:r>
          </a:p>
          <a:p>
            <a:r>
              <a:rPr lang="en-US" baseline="0" dirty="0" smtClean="0"/>
              <a:t>It’s still being used today and I think that it’s still IBM’s #1 best seller.</a:t>
            </a:r>
          </a:p>
          <a:p>
            <a:endParaRPr lang="en-US" baseline="0" dirty="0" smtClean="0"/>
          </a:p>
          <a:p>
            <a:r>
              <a:rPr lang="en-US" baseline="0" dirty="0" smtClean="0"/>
              <a:t>IMS uses what is known as a </a:t>
            </a:r>
            <a:r>
              <a:rPr lang="en-US" baseline="0" dirty="0" smtClean="0"/>
              <a:t>hierarchical </a:t>
            </a:r>
            <a:r>
              <a:rPr lang="en-US" baseline="0" dirty="0" smtClean="0"/>
              <a:t>data model where everything has to be laid out as a tree.</a:t>
            </a:r>
          </a:p>
          <a:p>
            <a:endParaRPr lang="en-US" baseline="0" dirty="0" smtClean="0"/>
          </a:p>
          <a:p>
            <a:r>
              <a:rPr lang="en-US" baseline="0" dirty="0" smtClean="0"/>
              <a:t>You have to tell the system when you load data how it should store it: sequential files, b-tree, or a hash table.</a:t>
            </a:r>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011348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0CD5D-E129-4233-97EF-6B2AADBABDE3}" type="slidenum">
              <a:rPr lang="en-US" smtClean="0"/>
              <a:t>59</a:t>
            </a:fld>
            <a:endParaRPr lang="en-US"/>
          </a:p>
        </p:txBody>
      </p:sp>
    </p:spTree>
    <p:extLst>
      <p:ext uri="{BB962C8B-B14F-4D97-AF65-F5344CB8AC3E}">
        <p14:creationId xmlns:p14="http://schemas.microsoft.com/office/powerpoint/2010/main" val="2001778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0CD5D-E129-4233-97EF-6B2AADBABDE3}" type="slidenum">
              <a:rPr lang="en-US" smtClean="0"/>
              <a:t>60</a:t>
            </a:fld>
            <a:endParaRPr lang="en-US"/>
          </a:p>
        </p:txBody>
      </p:sp>
    </p:spTree>
    <p:extLst>
      <p:ext uri="{BB962C8B-B14F-4D97-AF65-F5344CB8AC3E}">
        <p14:creationId xmlns:p14="http://schemas.microsoft.com/office/powerpoint/2010/main" val="3334955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0CD5D-E129-4233-97EF-6B2AADBABDE3}" type="slidenum">
              <a:rPr lang="en-US" smtClean="0"/>
              <a:t>61</a:t>
            </a:fld>
            <a:endParaRPr lang="en-US"/>
          </a:p>
        </p:txBody>
      </p:sp>
    </p:spTree>
    <p:extLst>
      <p:ext uri="{BB962C8B-B14F-4D97-AF65-F5344CB8AC3E}">
        <p14:creationId xmlns:p14="http://schemas.microsoft.com/office/powerpoint/2010/main" val="3746650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0CD5D-E129-4233-97EF-6B2AADBABDE3}" type="slidenum">
              <a:rPr lang="en-US" smtClean="0"/>
              <a:t>62</a:t>
            </a:fld>
            <a:endParaRPr lang="en-US"/>
          </a:p>
        </p:txBody>
      </p:sp>
    </p:spTree>
    <p:extLst>
      <p:ext uri="{BB962C8B-B14F-4D97-AF65-F5344CB8AC3E}">
        <p14:creationId xmlns:p14="http://schemas.microsoft.com/office/powerpoint/2010/main" val="13893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67</a:t>
            </a:fld>
            <a:endParaRPr lang="en-US"/>
          </a:p>
        </p:txBody>
      </p:sp>
    </p:spTree>
    <p:extLst>
      <p:ext uri="{BB962C8B-B14F-4D97-AF65-F5344CB8AC3E}">
        <p14:creationId xmlns:p14="http://schemas.microsoft.com/office/powerpoint/2010/main" val="4290320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69</a:t>
            </a:fld>
            <a:endParaRPr lang="en-US"/>
          </a:p>
        </p:txBody>
      </p:sp>
    </p:spTree>
    <p:extLst>
      <p:ext uri="{BB962C8B-B14F-4D97-AF65-F5344CB8AC3E}">
        <p14:creationId xmlns:p14="http://schemas.microsoft.com/office/powerpoint/2010/main" val="684525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70</a:t>
            </a:fld>
            <a:endParaRPr lang="en-US"/>
          </a:p>
        </p:txBody>
      </p:sp>
    </p:spTree>
    <p:extLst>
      <p:ext uri="{BB962C8B-B14F-4D97-AF65-F5344CB8AC3E}">
        <p14:creationId xmlns:p14="http://schemas.microsoft.com/office/powerpoint/2010/main" val="3035786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73</a:t>
            </a:fld>
            <a:endParaRPr lang="en-US"/>
          </a:p>
        </p:txBody>
      </p:sp>
    </p:spTree>
    <p:extLst>
      <p:ext uri="{BB962C8B-B14F-4D97-AF65-F5344CB8AC3E}">
        <p14:creationId xmlns:p14="http://schemas.microsoft.com/office/powerpoint/2010/main" val="10292778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1270185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6296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aseline="0" dirty="0" smtClean="0"/>
              <a:t>Problems:</a:t>
            </a:r>
          </a:p>
          <a:p>
            <a:pPr marL="228600" indent="-228600">
              <a:buFont typeface="+mj-lt"/>
              <a:buAutoNum type="arabicPeriod"/>
            </a:pPr>
            <a:r>
              <a:rPr lang="en-US" b="1" baseline="0" dirty="0" smtClean="0"/>
              <a:t>Information is repeated.</a:t>
            </a:r>
          </a:p>
          <a:p>
            <a:pPr marL="228600" indent="-228600">
              <a:buFont typeface="+mj-lt"/>
              <a:buAutoNum type="arabicPeriod"/>
            </a:pPr>
            <a:r>
              <a:rPr lang="en-US" b="1" baseline="0" dirty="0" smtClean="0"/>
              <a:t>Existence depends on parents</a:t>
            </a:r>
            <a:r>
              <a:rPr lang="en-US" baseline="0" dirty="0" smtClean="0"/>
              <a:t>. Impossible to have a part that is not currently supplied by anybody, impossible to have a supplier that does not have any parts.</a:t>
            </a:r>
          </a:p>
          <a:p>
            <a:pPr marL="228600" indent="-228600">
              <a:buFont typeface="+mj-lt"/>
              <a:buAutoNum type="arabicPeriod"/>
            </a:pPr>
            <a:r>
              <a:rPr lang="en-US" b="1" baseline="0" dirty="0" smtClean="0"/>
              <a:t>No physical storage abstraction.</a:t>
            </a:r>
            <a:r>
              <a:rPr lang="en-US" b="0" baseline="0" dirty="0" smtClean="0"/>
              <a:t> The storage format that the programmer chooses for a database determines what operations could be performed on it. For example, if you chose the sequential data format, then the programmer was not allowed to insert new records into the database. You had to write a program that scanned the entire database, insert the changes in the right location, and then create a new database.</a:t>
            </a:r>
            <a:endParaRPr lang="en-US" b="1"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7909158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78</a:t>
            </a:fld>
            <a:endParaRPr lang="en-US">
              <a:solidFill>
                <a:prstClr val="black"/>
              </a:solidFill>
            </a:endParaRPr>
          </a:p>
        </p:txBody>
      </p:sp>
    </p:spTree>
    <p:extLst>
      <p:ext uri="{BB962C8B-B14F-4D97-AF65-F5344CB8AC3E}">
        <p14:creationId xmlns:p14="http://schemas.microsoft.com/office/powerpoint/2010/main" val="1867110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79</a:t>
            </a:fld>
            <a:endParaRPr lang="en-US">
              <a:solidFill>
                <a:prstClr val="black"/>
              </a:solidFill>
            </a:endParaRPr>
          </a:p>
        </p:txBody>
      </p:sp>
    </p:spTree>
    <p:extLst>
      <p:ext uri="{BB962C8B-B14F-4D97-AF65-F5344CB8AC3E}">
        <p14:creationId xmlns:p14="http://schemas.microsoft.com/office/powerpoint/2010/main" val="3330524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86</a:t>
            </a:fld>
            <a:endParaRPr lang="en-US">
              <a:solidFill>
                <a:prstClr val="black"/>
              </a:solidFill>
            </a:endParaRPr>
          </a:p>
        </p:txBody>
      </p:sp>
    </p:spTree>
    <p:extLst>
      <p:ext uri="{BB962C8B-B14F-4D97-AF65-F5344CB8AC3E}">
        <p14:creationId xmlns:p14="http://schemas.microsoft.com/office/powerpoint/2010/main" val="168527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aseline="0" dirty="0" smtClean="0"/>
              <a:t>Problems:</a:t>
            </a:r>
          </a:p>
          <a:p>
            <a:pPr marL="228600" indent="-228600">
              <a:buFont typeface="+mj-lt"/>
              <a:buAutoNum type="arabicPeriod"/>
            </a:pPr>
            <a:r>
              <a:rPr lang="en-US" b="1" baseline="0" dirty="0" smtClean="0"/>
              <a:t>Information is repeated.</a:t>
            </a:r>
          </a:p>
          <a:p>
            <a:pPr marL="228600" indent="-228600">
              <a:buFont typeface="+mj-lt"/>
              <a:buAutoNum type="arabicPeriod"/>
            </a:pPr>
            <a:r>
              <a:rPr lang="en-US" b="1" baseline="0" dirty="0" smtClean="0"/>
              <a:t>Existence depends on parents</a:t>
            </a:r>
            <a:r>
              <a:rPr lang="en-US" baseline="0" dirty="0" smtClean="0"/>
              <a:t>. Impossible to have a part that is not currently supplied by anybody, impossible to have a supplier that does not have any parts.</a:t>
            </a:r>
          </a:p>
          <a:p>
            <a:pPr marL="228600" indent="-228600">
              <a:buFont typeface="+mj-lt"/>
              <a:buAutoNum type="arabicPeriod"/>
            </a:pPr>
            <a:r>
              <a:rPr lang="en-US" b="1" baseline="0" dirty="0" smtClean="0"/>
              <a:t>No physical storage abstraction.</a:t>
            </a:r>
            <a:r>
              <a:rPr lang="en-US" b="0" baseline="0" dirty="0" smtClean="0"/>
              <a:t> The storage format that the programmer chooses for a database determines what operations could be performed on it. For example, if you chose the sequential data format, then the programmer was not allowed to insert new records into the database. You had to write a program that scanned the entire database, insert the changes in the right location, and then create a new database.</a:t>
            </a:r>
            <a:endParaRPr lang="en-US" b="1"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25223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aseline="0" dirty="0" smtClean="0"/>
              <a:t>Problems:</a:t>
            </a:r>
          </a:p>
          <a:p>
            <a:pPr marL="228600" indent="-228600">
              <a:buFont typeface="+mj-lt"/>
              <a:buAutoNum type="arabicPeriod"/>
            </a:pPr>
            <a:r>
              <a:rPr lang="en-US" b="1" baseline="0" dirty="0" smtClean="0"/>
              <a:t>Information is repeated.</a:t>
            </a:r>
          </a:p>
          <a:p>
            <a:pPr marL="228600" indent="-228600">
              <a:buFont typeface="+mj-lt"/>
              <a:buAutoNum type="arabicPeriod"/>
            </a:pPr>
            <a:r>
              <a:rPr lang="en-US" b="1" baseline="0" dirty="0" smtClean="0"/>
              <a:t>Existence depends on parents</a:t>
            </a:r>
            <a:r>
              <a:rPr lang="en-US" baseline="0" dirty="0" smtClean="0"/>
              <a:t>. Impossible to have a part that is not currently supplied by anybody, impossible to have a supplier that does not have any parts.</a:t>
            </a:r>
          </a:p>
          <a:p>
            <a:pPr marL="228600" indent="-228600">
              <a:buFont typeface="+mj-lt"/>
              <a:buAutoNum type="arabicPeriod"/>
            </a:pPr>
            <a:r>
              <a:rPr lang="en-US" b="1" baseline="0" dirty="0" smtClean="0"/>
              <a:t>No physical storage abstraction.</a:t>
            </a:r>
            <a:r>
              <a:rPr lang="en-US" b="0" baseline="0" dirty="0" smtClean="0"/>
              <a:t> The storage format that the programmer chooses for a database determines what operations could be performed on it. For example, if you chose the sequential data format, then the programmer was not allowed to insert new records into the database. You had to write a program that scanned the entire database, insert the changes in the right location, and then create a new database.</a:t>
            </a:r>
            <a:endParaRPr lang="en-US" b="1"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62211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aseline="0" dirty="0" smtClean="0"/>
              <a:t>Problems:</a:t>
            </a:r>
          </a:p>
          <a:p>
            <a:pPr marL="228600" indent="-228600">
              <a:buFont typeface="+mj-lt"/>
              <a:buAutoNum type="arabicPeriod"/>
            </a:pPr>
            <a:r>
              <a:rPr lang="en-US" b="1" baseline="0" dirty="0" smtClean="0"/>
              <a:t>Information is repeated.</a:t>
            </a:r>
          </a:p>
          <a:p>
            <a:pPr marL="228600" indent="-228600">
              <a:buFont typeface="+mj-lt"/>
              <a:buAutoNum type="arabicPeriod"/>
            </a:pPr>
            <a:r>
              <a:rPr lang="en-US" b="1" baseline="0" dirty="0" smtClean="0"/>
              <a:t>Existence depends on parents</a:t>
            </a:r>
            <a:r>
              <a:rPr lang="en-US" baseline="0" dirty="0" smtClean="0"/>
              <a:t>. Impossible to have a part that is not currently supplied by anybody, impossible to have a supplier that does not have any parts.</a:t>
            </a:r>
          </a:p>
          <a:p>
            <a:pPr marL="228600" indent="-228600">
              <a:buFont typeface="+mj-lt"/>
              <a:buAutoNum type="arabicPeriod"/>
            </a:pPr>
            <a:r>
              <a:rPr lang="en-US" b="1" baseline="0" dirty="0" smtClean="0"/>
              <a:t>No physical storage abstraction.</a:t>
            </a:r>
            <a:r>
              <a:rPr lang="en-US" b="0" baseline="0" dirty="0" smtClean="0"/>
              <a:t> The storage format that the programmer chooses for a database determines what operations could be performed on it. For example, if you chose the sequential data format, then the programmer was not allowed to insert new records into the database. You had to write a program that scanned the entire database, insert the changes in the right location, and then create a new database.</a:t>
            </a:r>
            <a:endParaRPr lang="en-US" b="1" baseline="0" dirty="0" smtClean="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28160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dirty="0" smtClean="0"/>
              <a:t>Major CODASYL Systems:</a:t>
            </a:r>
          </a:p>
          <a:p>
            <a:pPr marL="228600" indent="-228600">
              <a:buFont typeface="+mj-lt"/>
              <a:buAutoNum type="arabicPeriod"/>
            </a:pPr>
            <a:r>
              <a:rPr lang="en-US" dirty="0" err="1" smtClean="0"/>
              <a:t>Culinaine</a:t>
            </a:r>
            <a:r>
              <a:rPr lang="en-US" baseline="0" dirty="0" smtClean="0"/>
              <a:t> Corporation’s IDMS (Integrated Database Management System)</a:t>
            </a:r>
          </a:p>
          <a:p>
            <a:pPr marL="228600" indent="-228600">
              <a:buFont typeface="+mj-lt"/>
              <a:buAutoNum type="arabicPeriod"/>
            </a:pPr>
            <a:r>
              <a:rPr lang="en-US" dirty="0" smtClean="0"/>
              <a:t>Honeywell's Integrated Data Store (IDS/2)</a:t>
            </a:r>
          </a:p>
          <a:p>
            <a:pPr marL="228600" indent="-228600">
              <a:buFont typeface="+mj-lt"/>
              <a:buAutoNum type="arabicPeriod"/>
            </a:pPr>
            <a:r>
              <a:rPr lang="en-US" dirty="0" smtClean="0"/>
              <a:t>Univac's DMS-1100</a:t>
            </a:r>
          </a:p>
          <a:p>
            <a:pPr marL="228600" indent="-228600">
              <a:buFont typeface="+mj-lt"/>
              <a:buAutoNum type="arabicPeriod"/>
            </a:pPr>
            <a:r>
              <a:rPr lang="en-US" dirty="0" smtClean="0"/>
              <a:t>Digital Equipment Corporation's DBMS32</a:t>
            </a:r>
            <a:endParaRPr lang="en-US" dirty="0"/>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2647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83300" cy="3422650"/>
          </a:xfrm>
        </p:spPr>
      </p:sp>
      <p:sp>
        <p:nvSpPr>
          <p:cNvPr id="3" name="Notes Placeholder 2"/>
          <p:cNvSpPr>
            <a:spLocks noGrp="1"/>
          </p:cNvSpPr>
          <p:nvPr>
            <p:ph type="body" idx="1"/>
          </p:nvPr>
        </p:nvSpPr>
        <p:spPr/>
        <p:txBody>
          <a:bodyPr/>
          <a:lstStyle/>
          <a:p>
            <a:r>
              <a:rPr lang="en-US" b="0" baseline="0" dirty="0" smtClean="0"/>
              <a:t>Find </a:t>
            </a:r>
            <a:r>
              <a:rPr lang="en-US" b="1" baseline="0" dirty="0" smtClean="0"/>
              <a:t>Supplier</a:t>
            </a:r>
            <a:r>
              <a:rPr lang="en-US" b="0" baseline="0" dirty="0" smtClean="0"/>
              <a:t> (SNO=16)</a:t>
            </a:r>
          </a:p>
          <a:p>
            <a:r>
              <a:rPr lang="en-US" b="0" baseline="0" dirty="0" smtClean="0"/>
              <a:t>Until no-more {</a:t>
            </a:r>
          </a:p>
          <a:p>
            <a:r>
              <a:rPr lang="en-US" b="0" baseline="0" dirty="0" smtClean="0"/>
              <a:t>    Find next </a:t>
            </a:r>
            <a:r>
              <a:rPr lang="en-US" b="1" baseline="0" dirty="0" smtClean="0"/>
              <a:t>Supply</a:t>
            </a:r>
            <a:r>
              <a:rPr lang="en-US" b="0" baseline="0" dirty="0" smtClean="0"/>
              <a:t> record in </a:t>
            </a:r>
            <a:r>
              <a:rPr lang="en-US" b="1" baseline="0" dirty="0" smtClean="0"/>
              <a:t>Supplies</a:t>
            </a:r>
          </a:p>
          <a:p>
            <a:r>
              <a:rPr lang="en-US" b="0" baseline="0" dirty="0" smtClean="0"/>
              <a:t>    Find owner </a:t>
            </a:r>
            <a:r>
              <a:rPr lang="en-US" b="1" baseline="0" dirty="0" smtClean="0"/>
              <a:t>Part</a:t>
            </a:r>
            <a:r>
              <a:rPr lang="en-US" b="0" baseline="0" dirty="0" smtClean="0"/>
              <a:t> record in </a:t>
            </a:r>
            <a:r>
              <a:rPr lang="en-US" b="1" baseline="0" dirty="0" err="1" smtClean="0"/>
              <a:t>Supplied_By</a:t>
            </a:r>
            <a:endParaRPr lang="en-US" b="1" baseline="0" dirty="0" smtClean="0"/>
          </a:p>
          <a:p>
            <a:r>
              <a:rPr lang="en-US" b="0" baseline="0" dirty="0" smtClean="0"/>
              <a:t>    Get current record &amp; check for </a:t>
            </a:r>
            <a:r>
              <a:rPr lang="en-US" b="0" baseline="0" dirty="0" err="1" smtClean="0"/>
              <a:t>psize</a:t>
            </a:r>
            <a:r>
              <a:rPr lang="en-US" b="0" baseline="0" dirty="0" smtClean="0"/>
              <a:t>=“large”</a:t>
            </a:r>
          </a:p>
          <a:p>
            <a:r>
              <a:rPr lang="en-US" b="0" baseline="0" dirty="0" smtClean="0"/>
              <a:t>}</a:t>
            </a:r>
          </a:p>
          <a:p>
            <a:endParaRPr lang="en-US" b="0" baseline="0" dirty="0" smtClean="0"/>
          </a:p>
          <a:p>
            <a:r>
              <a:rPr lang="en-US" b="0" baseline="0" dirty="0" smtClean="0"/>
              <a:t>Problems:</a:t>
            </a:r>
          </a:p>
          <a:p>
            <a:pPr marL="228600" indent="-228600">
              <a:buFont typeface="+mj-lt"/>
              <a:buAutoNum type="arabicPeriod"/>
            </a:pPr>
            <a:r>
              <a:rPr lang="en-US" b="0" baseline="0" dirty="0" smtClean="0"/>
              <a:t>Programs are tightly coupled to physical data layout. Schema cannot change without affecting programs.</a:t>
            </a:r>
          </a:p>
          <a:p>
            <a:pPr marL="228600" indent="-228600">
              <a:buFont typeface="+mj-lt"/>
              <a:buAutoNum type="arabicPeriod"/>
            </a:pPr>
            <a:r>
              <a:rPr lang="en-US" b="0" baseline="0" dirty="0" smtClean="0"/>
              <a:t>Programs must navigate multi-dimensional space. Need to keep track of where you are at each vertex as you traverse the network.</a:t>
            </a:r>
          </a:p>
          <a:p>
            <a:pPr marL="228600" indent="-228600">
              <a:buFont typeface="+mj-lt"/>
              <a:buAutoNum type="arabicPeriod"/>
            </a:pPr>
            <a:r>
              <a:rPr lang="en-US" b="0" baseline="0" dirty="0" smtClean="0"/>
              <a:t>Corrupting one set can cause the entire database to become corrupt.</a:t>
            </a:r>
          </a:p>
        </p:txBody>
      </p:sp>
      <p:sp>
        <p:nvSpPr>
          <p:cNvPr id="4" name="Slide Number Placeholder 3"/>
          <p:cNvSpPr>
            <a:spLocks noGrp="1"/>
          </p:cNvSpPr>
          <p:nvPr>
            <p:ph type="sldNum" sz="quarter" idx="10"/>
          </p:nvPr>
        </p:nvSpPr>
        <p:spPr/>
        <p:txBody>
          <a:bodyPr/>
          <a:lstStyle/>
          <a:p>
            <a:fld id="{A7DD6613-94AA-4BD2-B35F-DF243BA31A4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50828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C3D62B-C1E9-3E4D-BD97-D5773F62AC7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98BE694-5112-F54B-B82F-F128BD1E63B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A6CB5AE-481E-FC4B-9109-E559581E1B4C}"/>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98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6D6A9-AB01-BC42-9D18-CBA32EE4BC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86BFCA-29EE-A741-B8F0-860617A93E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208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Content slide 2">
    <p:spTree>
      <p:nvGrpSpPr>
        <p:cNvPr id="1" name=""/>
        <p:cNvGrpSpPr/>
        <p:nvPr/>
      </p:nvGrpSpPr>
      <p:grpSpPr>
        <a:xfrm>
          <a:off x="0" y="0"/>
          <a:ext cx="0" cy="0"/>
          <a:chOff x="0" y="0"/>
          <a:chExt cx="0" cy="0"/>
        </a:xfrm>
      </p:grpSpPr>
      <p:sp>
        <p:nvSpPr>
          <p:cNvPr id="9" name="object 10">
            <a:extLst>
              <a:ext uri="{FF2B5EF4-FFF2-40B4-BE49-F238E27FC236}">
                <a16:creationId xmlns:a16="http://schemas.microsoft.com/office/drawing/2014/main" id="{3B63E974-9B9A-924D-A440-A375CDEA7F9E}"/>
              </a:ext>
            </a:extLst>
          </p:cNvPr>
          <p:cNvSpPr/>
          <p:nvPr/>
        </p:nvSpPr>
        <p:spPr>
          <a:xfrm>
            <a:off x="-11576" y="728520"/>
            <a:ext cx="773113" cy="6141055"/>
          </a:xfrm>
          <a:custGeom>
            <a:avLst/>
            <a:gdLst/>
            <a:ahLst/>
            <a:cxnLst/>
            <a:rect l="l" t="t" r="r" b="b"/>
            <a:pathLst>
              <a:path w="1035050" h="8789670">
                <a:moveTo>
                  <a:pt x="1034473" y="0"/>
                </a:moveTo>
                <a:lnTo>
                  <a:pt x="0" y="0"/>
                </a:lnTo>
                <a:lnTo>
                  <a:pt x="0" y="8789639"/>
                </a:lnTo>
                <a:lnTo>
                  <a:pt x="371321" y="8789639"/>
                </a:lnTo>
                <a:lnTo>
                  <a:pt x="1034473" y="7641043"/>
                </a:lnTo>
                <a:lnTo>
                  <a:pt x="1034473" y="0"/>
                </a:lnTo>
                <a:close/>
              </a:path>
            </a:pathLst>
          </a:custGeom>
          <a:solidFill>
            <a:srgbClr val="00AEEF"/>
          </a:solidFill>
          <a:ln>
            <a:noFill/>
          </a:ln>
        </p:spPr>
        <p:txBody>
          <a:bodyPr wrap="square" lIns="0" tIns="0" rIns="0" bIns="0" rtlCol="0"/>
          <a:lstStyle/>
          <a:p>
            <a:endParaRPr dirty="0"/>
          </a:p>
        </p:txBody>
      </p:sp>
      <p:sp>
        <p:nvSpPr>
          <p:cNvPr id="12" name="object 35">
            <a:extLst>
              <a:ext uri="{FF2B5EF4-FFF2-40B4-BE49-F238E27FC236}">
                <a16:creationId xmlns:a16="http://schemas.microsoft.com/office/drawing/2014/main" id="{5980E139-6820-4D4E-8A33-78F8A7E726E8}"/>
              </a:ext>
            </a:extLst>
          </p:cNvPr>
          <p:cNvSpPr txBox="1">
            <a:spLocks/>
          </p:cNvSpPr>
          <p:nvPr/>
        </p:nvSpPr>
        <p:spPr>
          <a:xfrm>
            <a:off x="8854441" y="6478606"/>
            <a:ext cx="2813028" cy="250008"/>
          </a:xfrm>
          <a:prstGeom prst="rect">
            <a:avLst/>
          </a:prstGeom>
        </p:spPr>
        <p:txBody>
          <a:bodyPr vert="horz" wrap="square" lIns="0" tIns="3750" rIns="0" bIns="0" rtlCol="0">
            <a:spAutoFit/>
          </a:bodyPr>
          <a:lstStyle>
            <a:defPPr>
              <a:defRPr lang="en-US"/>
            </a:defPPr>
            <a:lvl1pPr marL="0" algn="l" defTabSz="450068" rtl="0" eaLnBrk="1" latinLnBrk="0" hangingPunct="1">
              <a:defRPr sz="591" b="0" i="0" kern="1200">
                <a:solidFill>
                  <a:srgbClr val="203467"/>
                </a:solidFill>
                <a:latin typeface="Lucida Grande"/>
                <a:ea typeface="+mn-ea"/>
                <a:cs typeface="Lucida Grande"/>
              </a:defRPr>
            </a:lvl1pPr>
            <a:lvl2pPr marL="225034" algn="l" defTabSz="450068" rtl="0" eaLnBrk="1" latinLnBrk="0" hangingPunct="1">
              <a:defRPr sz="886" kern="1200">
                <a:solidFill>
                  <a:schemeClr val="tx1"/>
                </a:solidFill>
                <a:latin typeface="+mn-lt"/>
                <a:ea typeface="+mn-ea"/>
                <a:cs typeface="+mn-cs"/>
              </a:defRPr>
            </a:lvl2pPr>
            <a:lvl3pPr marL="450068" algn="l" defTabSz="450068" rtl="0" eaLnBrk="1" latinLnBrk="0" hangingPunct="1">
              <a:defRPr sz="886" kern="1200">
                <a:solidFill>
                  <a:schemeClr val="tx1"/>
                </a:solidFill>
                <a:latin typeface="+mn-lt"/>
                <a:ea typeface="+mn-ea"/>
                <a:cs typeface="+mn-cs"/>
              </a:defRPr>
            </a:lvl3pPr>
            <a:lvl4pPr marL="675102" algn="l" defTabSz="450068" rtl="0" eaLnBrk="1" latinLnBrk="0" hangingPunct="1">
              <a:defRPr sz="886" kern="1200">
                <a:solidFill>
                  <a:schemeClr val="tx1"/>
                </a:solidFill>
                <a:latin typeface="+mn-lt"/>
                <a:ea typeface="+mn-ea"/>
                <a:cs typeface="+mn-cs"/>
              </a:defRPr>
            </a:lvl4pPr>
            <a:lvl5pPr marL="900135" algn="l" defTabSz="450068" rtl="0" eaLnBrk="1" latinLnBrk="0" hangingPunct="1">
              <a:defRPr sz="886" kern="1200">
                <a:solidFill>
                  <a:schemeClr val="tx1"/>
                </a:solidFill>
                <a:latin typeface="+mn-lt"/>
                <a:ea typeface="+mn-ea"/>
                <a:cs typeface="+mn-cs"/>
              </a:defRPr>
            </a:lvl5pPr>
            <a:lvl6pPr marL="1125169" algn="l" defTabSz="450068" rtl="0" eaLnBrk="1" latinLnBrk="0" hangingPunct="1">
              <a:defRPr sz="886" kern="1200">
                <a:solidFill>
                  <a:schemeClr val="tx1"/>
                </a:solidFill>
                <a:latin typeface="+mn-lt"/>
                <a:ea typeface="+mn-ea"/>
                <a:cs typeface="+mn-cs"/>
              </a:defRPr>
            </a:lvl6pPr>
            <a:lvl7pPr marL="1350203" algn="l" defTabSz="450068" rtl="0" eaLnBrk="1" latinLnBrk="0" hangingPunct="1">
              <a:defRPr sz="886" kern="1200">
                <a:solidFill>
                  <a:schemeClr val="tx1"/>
                </a:solidFill>
                <a:latin typeface="+mn-lt"/>
                <a:ea typeface="+mn-ea"/>
                <a:cs typeface="+mn-cs"/>
              </a:defRPr>
            </a:lvl7pPr>
            <a:lvl8pPr marL="1575237" algn="l" defTabSz="450068" rtl="0" eaLnBrk="1" latinLnBrk="0" hangingPunct="1">
              <a:defRPr sz="886" kern="1200">
                <a:solidFill>
                  <a:schemeClr val="tx1"/>
                </a:solidFill>
                <a:latin typeface="+mn-lt"/>
                <a:ea typeface="+mn-ea"/>
                <a:cs typeface="+mn-cs"/>
              </a:defRPr>
            </a:lvl8pPr>
            <a:lvl9pPr marL="1800271" algn="l" defTabSz="450068" rtl="0" eaLnBrk="1" latinLnBrk="0" hangingPunct="1">
              <a:defRPr sz="886" kern="1200">
                <a:solidFill>
                  <a:schemeClr val="tx1"/>
                </a:solidFill>
                <a:latin typeface="+mn-lt"/>
                <a:ea typeface="+mn-ea"/>
                <a:cs typeface="+mn-cs"/>
              </a:defRPr>
            </a:lvl9pPr>
          </a:lstStyle>
          <a:p>
            <a:pPr marR="2500">
              <a:spcBef>
                <a:spcPts val="30"/>
              </a:spcBef>
            </a:pPr>
            <a:r>
              <a:rPr lang="en-GB" sz="800" spc="-2" dirty="0">
                <a:solidFill>
                  <a:schemeClr val="accent1"/>
                </a:solidFill>
                <a:latin typeface="Lucida Sans Regular"/>
              </a:rPr>
              <a:t>Copyright </a:t>
            </a:r>
            <a:r>
              <a:rPr lang="en-GB" sz="800" dirty="0">
                <a:solidFill>
                  <a:schemeClr val="accent1"/>
                </a:solidFill>
                <a:latin typeface="Lucida Sans Regular"/>
              </a:rPr>
              <a:t>©2018 OMNETRIC. All </a:t>
            </a:r>
            <a:r>
              <a:rPr lang="en-GB" sz="800" spc="-2" dirty="0">
                <a:solidFill>
                  <a:schemeClr val="accent1"/>
                </a:solidFill>
                <a:latin typeface="Lucida Sans Regular"/>
              </a:rPr>
              <a:t>rights reserved.  </a:t>
            </a:r>
            <a:r>
              <a:rPr lang="en-GB" sz="800" dirty="0">
                <a:solidFill>
                  <a:schemeClr val="accent1"/>
                </a:solidFill>
                <a:latin typeface="Lucida Sans Regular"/>
              </a:rPr>
              <a:t>OMNETRIC </a:t>
            </a:r>
            <a:r>
              <a:rPr lang="en-GB" sz="800" spc="-5" dirty="0">
                <a:solidFill>
                  <a:schemeClr val="accent1"/>
                </a:solidFill>
                <a:latin typeface="Lucida Sans Regular"/>
              </a:rPr>
              <a:t>Group </a:t>
            </a:r>
            <a:r>
              <a:rPr lang="en-GB" sz="800" spc="-2" dirty="0">
                <a:solidFill>
                  <a:schemeClr val="accent1"/>
                </a:solidFill>
                <a:latin typeface="Lucida Sans Regular"/>
              </a:rPr>
              <a:t>Unrestricted Information.</a:t>
            </a:r>
          </a:p>
        </p:txBody>
      </p:sp>
      <p:sp>
        <p:nvSpPr>
          <p:cNvPr id="10" name="Text Placeholder 4">
            <a:extLst>
              <a:ext uri="{FF2B5EF4-FFF2-40B4-BE49-F238E27FC236}">
                <a16:creationId xmlns:a16="http://schemas.microsoft.com/office/drawing/2014/main" id="{523BBC30-63A4-7D40-8512-8B67951300D3}"/>
              </a:ext>
            </a:extLst>
          </p:cNvPr>
          <p:cNvSpPr>
            <a:spLocks noGrp="1"/>
          </p:cNvSpPr>
          <p:nvPr>
            <p:ph idx="13" hasCustomPrompt="1"/>
          </p:nvPr>
        </p:nvSpPr>
        <p:spPr>
          <a:xfrm>
            <a:off x="1066613" y="1713053"/>
            <a:ext cx="10322112" cy="4271058"/>
          </a:xfrm>
          <a:prstGeom prst="rect">
            <a:avLst/>
          </a:prstGeom>
        </p:spPr>
        <p:txBody>
          <a:bodyPr vert="horz" lIns="0" tIns="45720" rIns="91440" bIns="45720" rtlCol="0">
            <a:normAutofit/>
          </a:bodyPr>
          <a:lstStyle>
            <a:lvl1pPr marL="342900" indent="-342900">
              <a:buFont typeface="Wingdings 3" panose="05040102010807070707" pitchFamily="18" charset="2"/>
              <a:buChar char=""/>
              <a:defRPr sz="1600">
                <a:solidFill>
                  <a:srgbClr val="002F6B"/>
                </a:solidFill>
              </a:defRPr>
            </a:lvl1pPr>
            <a:lvl2pPr marL="798513" indent="-342900">
              <a:lnSpc>
                <a:spcPts val="2000"/>
              </a:lnSpc>
              <a:buFont typeface="Wingdings" panose="05000000000000000000" pitchFamily="2" charset="2"/>
              <a:buChar char="§"/>
              <a:defRPr sz="1600">
                <a:solidFill>
                  <a:srgbClr val="002F6B"/>
                </a:solidFill>
              </a:defRPr>
            </a:lvl2pPr>
            <a:lvl3pPr marL="1087438" indent="-292100">
              <a:lnSpc>
                <a:spcPts val="2000"/>
              </a:lnSpc>
              <a:buFont typeface="Wingdings 3" panose="05040102010807070707" pitchFamily="18" charset="2"/>
              <a:buChar char=""/>
              <a:defRPr sz="1600">
                <a:solidFill>
                  <a:srgbClr val="002F6B"/>
                </a:solidFill>
              </a:defRPr>
            </a:lvl3pPr>
            <a:lvl4pPr marL="1377950" indent="-228600">
              <a:lnSpc>
                <a:spcPts val="2000"/>
              </a:lnSpc>
              <a:defRPr sz="1600">
                <a:solidFill>
                  <a:srgbClr val="002F6B"/>
                </a:solidFill>
              </a:defRPr>
            </a:lvl4pPr>
          </a:lstStyle>
          <a:p>
            <a:pPr lvl="0"/>
            <a:r>
              <a:rPr lang="en-US" dirty="0"/>
              <a:t>Click to add content/bullets</a:t>
            </a:r>
          </a:p>
          <a:p>
            <a:pPr lvl="1"/>
            <a:r>
              <a:rPr lang="en-US" dirty="0"/>
              <a:t>Second level</a:t>
            </a:r>
          </a:p>
          <a:p>
            <a:pPr lvl="2"/>
            <a:r>
              <a:rPr lang="en-US" dirty="0"/>
              <a:t>Third level</a:t>
            </a:r>
          </a:p>
          <a:p>
            <a:pPr lvl="3"/>
            <a:r>
              <a:rPr lang="en-US" dirty="0"/>
              <a:t>Fourth level</a:t>
            </a:r>
          </a:p>
        </p:txBody>
      </p:sp>
      <p:sp>
        <p:nvSpPr>
          <p:cNvPr id="16" name="Content Placeholder 10"/>
          <p:cNvSpPr>
            <a:spLocks noGrp="1"/>
          </p:cNvSpPr>
          <p:nvPr>
            <p:ph sz="quarter" idx="14" hasCustomPrompt="1"/>
          </p:nvPr>
        </p:nvSpPr>
        <p:spPr>
          <a:xfrm>
            <a:off x="1063625" y="1146175"/>
            <a:ext cx="10325100" cy="531813"/>
          </a:xfrm>
        </p:spPr>
        <p:txBody>
          <a:bodyPr/>
          <a:lstStyle>
            <a:lvl1pPr marL="0" indent="0">
              <a:buNone/>
              <a:defRPr b="1">
                <a:solidFill>
                  <a:srgbClr val="002F6B"/>
                </a:solidFill>
              </a:defRPr>
            </a:lvl1pPr>
          </a:lstStyle>
          <a:p>
            <a:pPr lvl="0"/>
            <a:r>
              <a:rPr lang="en-US" noProof="0" dirty="0"/>
              <a:t>Click to add subtitle </a:t>
            </a:r>
          </a:p>
        </p:txBody>
      </p:sp>
      <p:pic>
        <p:nvPicPr>
          <p:cNvPr id="11" name="Picture 10">
            <a:extLst>
              <a:ext uri="{FF2B5EF4-FFF2-40B4-BE49-F238E27FC236}">
                <a16:creationId xmlns:a16="http://schemas.microsoft.com/office/drawing/2014/main" id="{BD1E189C-08AC-CD41-A3C0-56E33B39E98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02824" y="209185"/>
            <a:ext cx="1636777" cy="365760"/>
          </a:xfrm>
          <a:prstGeom prst="rect">
            <a:avLst/>
          </a:prstGeom>
        </p:spPr>
      </p:pic>
      <p:sp>
        <p:nvSpPr>
          <p:cNvPr id="17" name="object 7">
            <a:extLst>
              <a:ext uri="{FF2B5EF4-FFF2-40B4-BE49-F238E27FC236}">
                <a16:creationId xmlns:a16="http://schemas.microsoft.com/office/drawing/2014/main" id="{7D8E420F-B713-294A-B4C8-38EC38459CA2}"/>
              </a:ext>
            </a:extLst>
          </p:cNvPr>
          <p:cNvSpPr/>
          <p:nvPr/>
        </p:nvSpPr>
        <p:spPr>
          <a:xfrm>
            <a:off x="-11576" y="-12749"/>
            <a:ext cx="9818575" cy="1005840"/>
          </a:xfrm>
          <a:custGeom>
            <a:avLst/>
            <a:gdLst/>
            <a:ahLst/>
            <a:cxnLst/>
            <a:rect l="l" t="t" r="r" b="b"/>
            <a:pathLst>
              <a:path w="18170525" h="1882139">
                <a:moveTo>
                  <a:pt x="18170165" y="0"/>
                </a:moveTo>
                <a:lnTo>
                  <a:pt x="0" y="0"/>
                </a:lnTo>
                <a:lnTo>
                  <a:pt x="0" y="1881872"/>
                </a:lnTo>
                <a:lnTo>
                  <a:pt x="16996987" y="1881872"/>
                </a:lnTo>
                <a:lnTo>
                  <a:pt x="18170165" y="0"/>
                </a:lnTo>
                <a:close/>
              </a:path>
            </a:pathLst>
          </a:custGeom>
          <a:solidFill>
            <a:srgbClr val="203467"/>
          </a:solidFill>
          <a:ln>
            <a:noFill/>
          </a:ln>
        </p:spPr>
        <p:txBody>
          <a:bodyPr wrap="square" lIns="0" tIns="0" rIns="0" bIns="0" rtlCol="0"/>
          <a:lstStyle/>
          <a:p>
            <a:endParaRPr sz="4000" dirty="0">
              <a:latin typeface="Lucida Sans Regular"/>
            </a:endParaRPr>
          </a:p>
        </p:txBody>
      </p:sp>
      <p:pic>
        <p:nvPicPr>
          <p:cNvPr id="18" name="Picture 17">
            <a:extLst>
              <a:ext uri="{FF2B5EF4-FFF2-40B4-BE49-F238E27FC236}">
                <a16:creationId xmlns:a16="http://schemas.microsoft.com/office/drawing/2014/main" id="{5CCFBA78-ED16-494F-8FEA-73EB5DF695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31607" y="274965"/>
            <a:ext cx="1636777" cy="365760"/>
          </a:xfrm>
          <a:prstGeom prst="rect">
            <a:avLst/>
          </a:prstGeom>
        </p:spPr>
      </p:pic>
      <p:sp>
        <p:nvSpPr>
          <p:cNvPr id="19" name="Titel 10">
            <a:extLst>
              <a:ext uri="{FF2B5EF4-FFF2-40B4-BE49-F238E27FC236}">
                <a16:creationId xmlns:a16="http://schemas.microsoft.com/office/drawing/2014/main" id="{822B7DB4-085F-CA4B-8756-23376A6AAAB2}"/>
              </a:ext>
            </a:extLst>
          </p:cNvPr>
          <p:cNvSpPr>
            <a:spLocks noGrp="1"/>
          </p:cNvSpPr>
          <p:nvPr>
            <p:ph type="title" hasCustomPrompt="1"/>
          </p:nvPr>
        </p:nvSpPr>
        <p:spPr>
          <a:xfrm>
            <a:off x="773113" y="626"/>
            <a:ext cx="8521358" cy="976311"/>
          </a:xfrm>
        </p:spPr>
        <p:txBody>
          <a:bodyPr bIns="91440" anchor="b" anchorCtr="0"/>
          <a:lstStyle>
            <a:lvl1pPr>
              <a:defRPr sz="3200"/>
            </a:lvl1pPr>
          </a:lstStyle>
          <a:p>
            <a:r>
              <a:rPr lang="en-US" noProof="0" dirty="0"/>
              <a:t>Title</a:t>
            </a:r>
          </a:p>
        </p:txBody>
      </p:sp>
      <p:grpSp>
        <p:nvGrpSpPr>
          <p:cNvPr id="20" name="Group 33"/>
          <p:cNvGrpSpPr>
            <a:grpSpLocks noChangeAspect="1"/>
          </p:cNvGrpSpPr>
          <p:nvPr/>
        </p:nvGrpSpPr>
        <p:grpSpPr bwMode="gray">
          <a:xfrm>
            <a:off x="9796781" y="13829"/>
            <a:ext cx="1985141" cy="885030"/>
            <a:chOff x="6019" y="204"/>
            <a:chExt cx="1360" cy="576"/>
          </a:xfrm>
        </p:grpSpPr>
        <p:sp>
          <p:nvSpPr>
            <p:cNvPr id="21" name="AutoShape 32"/>
            <p:cNvSpPr>
              <a:spLocks noChangeAspect="1" noChangeArrowheads="1" noTextEdit="1"/>
            </p:cNvSpPr>
            <p:nvPr/>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Rectangle 34"/>
            <p:cNvSpPr>
              <a:spLocks noChangeArrowheads="1"/>
            </p:cNvSpPr>
            <p:nvPr/>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35"/>
            <p:cNvSpPr>
              <a:spLocks/>
            </p:cNvSpPr>
            <p:nvPr/>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36"/>
            <p:cNvSpPr>
              <a:spLocks/>
            </p:cNvSpPr>
            <p:nvPr/>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37"/>
            <p:cNvSpPr>
              <a:spLocks/>
            </p:cNvSpPr>
            <p:nvPr/>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38"/>
            <p:cNvSpPr>
              <a:spLocks/>
            </p:cNvSpPr>
            <p:nvPr/>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7" name="Freeform 39"/>
            <p:cNvSpPr>
              <a:spLocks/>
            </p:cNvSpPr>
            <p:nvPr/>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8" name="Freeform 40"/>
            <p:cNvSpPr>
              <a:spLocks/>
            </p:cNvSpPr>
            <p:nvPr/>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9" name="Freeform 41"/>
            <p:cNvSpPr>
              <a:spLocks/>
            </p:cNvSpPr>
            <p:nvPr/>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0" name="Freeform 42"/>
            <p:cNvSpPr>
              <a:spLocks/>
            </p:cNvSpPr>
            <p:nvPr/>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1" name="Freeform 43"/>
            <p:cNvSpPr>
              <a:spLocks/>
            </p:cNvSpPr>
            <p:nvPr/>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2" name="Freeform 44"/>
            <p:cNvSpPr>
              <a:spLocks/>
            </p:cNvSpPr>
            <p:nvPr/>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3" name="Freeform 45"/>
            <p:cNvSpPr>
              <a:spLocks/>
            </p:cNvSpPr>
            <p:nvPr/>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4" name="Freeform 46"/>
            <p:cNvSpPr>
              <a:spLocks/>
            </p:cNvSpPr>
            <p:nvPr/>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5" name="Freeform 47"/>
            <p:cNvSpPr>
              <a:spLocks/>
            </p:cNvSpPr>
            <p:nvPr/>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6" name="Freeform 48"/>
            <p:cNvSpPr>
              <a:spLocks/>
            </p:cNvSpPr>
            <p:nvPr/>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49"/>
            <p:cNvSpPr>
              <a:spLocks/>
            </p:cNvSpPr>
            <p:nvPr/>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50"/>
            <p:cNvSpPr>
              <a:spLocks/>
            </p:cNvSpPr>
            <p:nvPr/>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9" name="Freeform 51"/>
            <p:cNvSpPr>
              <a:spLocks/>
            </p:cNvSpPr>
            <p:nvPr/>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0" name="Freeform 52"/>
            <p:cNvSpPr>
              <a:spLocks/>
            </p:cNvSpPr>
            <p:nvPr/>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1" name="Freeform 53"/>
            <p:cNvSpPr>
              <a:spLocks/>
            </p:cNvSpPr>
            <p:nvPr/>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2" name="Freeform 54"/>
            <p:cNvSpPr>
              <a:spLocks/>
            </p:cNvSpPr>
            <p:nvPr/>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3" name="Freeform 55"/>
            <p:cNvSpPr>
              <a:spLocks/>
            </p:cNvSpPr>
            <p:nvPr/>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4" name="Freeform 56"/>
            <p:cNvSpPr>
              <a:spLocks/>
            </p:cNvSpPr>
            <p:nvPr/>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5" name="Freeform 57"/>
            <p:cNvSpPr>
              <a:spLocks/>
            </p:cNvSpPr>
            <p:nvPr/>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6" name="Freeform 58"/>
            <p:cNvSpPr>
              <a:spLocks/>
            </p:cNvSpPr>
            <p:nvPr/>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7" name="Freeform 59"/>
            <p:cNvSpPr>
              <a:spLocks/>
            </p:cNvSpPr>
            <p:nvPr/>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19083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ntent slide 4">
    <p:spTree>
      <p:nvGrpSpPr>
        <p:cNvPr id="1" name=""/>
        <p:cNvGrpSpPr/>
        <p:nvPr/>
      </p:nvGrpSpPr>
      <p:grpSpPr>
        <a:xfrm>
          <a:off x="0" y="0"/>
          <a:ext cx="0" cy="0"/>
          <a:chOff x="0" y="0"/>
          <a:chExt cx="0" cy="0"/>
        </a:xfrm>
      </p:grpSpPr>
      <p:sp>
        <p:nvSpPr>
          <p:cNvPr id="12" name="object 35">
            <a:extLst>
              <a:ext uri="{FF2B5EF4-FFF2-40B4-BE49-F238E27FC236}">
                <a16:creationId xmlns:a16="http://schemas.microsoft.com/office/drawing/2014/main" id="{5980E139-6820-4D4E-8A33-78F8A7E726E8}"/>
              </a:ext>
            </a:extLst>
          </p:cNvPr>
          <p:cNvSpPr txBox="1">
            <a:spLocks/>
          </p:cNvSpPr>
          <p:nvPr/>
        </p:nvSpPr>
        <p:spPr>
          <a:xfrm>
            <a:off x="8854441" y="6478606"/>
            <a:ext cx="2813028" cy="250008"/>
          </a:xfrm>
          <a:prstGeom prst="rect">
            <a:avLst/>
          </a:prstGeom>
        </p:spPr>
        <p:txBody>
          <a:bodyPr vert="horz" wrap="square" lIns="0" tIns="3750" rIns="0" bIns="0" rtlCol="0">
            <a:spAutoFit/>
          </a:bodyPr>
          <a:lstStyle>
            <a:defPPr>
              <a:defRPr lang="en-US"/>
            </a:defPPr>
            <a:lvl1pPr marL="0" algn="l" defTabSz="450068" rtl="0" eaLnBrk="1" latinLnBrk="0" hangingPunct="1">
              <a:defRPr sz="591" b="0" i="0" kern="1200">
                <a:solidFill>
                  <a:srgbClr val="203467"/>
                </a:solidFill>
                <a:latin typeface="Lucida Grande"/>
                <a:ea typeface="+mn-ea"/>
                <a:cs typeface="Lucida Grande"/>
              </a:defRPr>
            </a:lvl1pPr>
            <a:lvl2pPr marL="225034" algn="l" defTabSz="450068" rtl="0" eaLnBrk="1" latinLnBrk="0" hangingPunct="1">
              <a:defRPr sz="886" kern="1200">
                <a:solidFill>
                  <a:schemeClr val="tx1"/>
                </a:solidFill>
                <a:latin typeface="+mn-lt"/>
                <a:ea typeface="+mn-ea"/>
                <a:cs typeface="+mn-cs"/>
              </a:defRPr>
            </a:lvl2pPr>
            <a:lvl3pPr marL="450068" algn="l" defTabSz="450068" rtl="0" eaLnBrk="1" latinLnBrk="0" hangingPunct="1">
              <a:defRPr sz="886" kern="1200">
                <a:solidFill>
                  <a:schemeClr val="tx1"/>
                </a:solidFill>
                <a:latin typeface="+mn-lt"/>
                <a:ea typeface="+mn-ea"/>
                <a:cs typeface="+mn-cs"/>
              </a:defRPr>
            </a:lvl3pPr>
            <a:lvl4pPr marL="675102" algn="l" defTabSz="450068" rtl="0" eaLnBrk="1" latinLnBrk="0" hangingPunct="1">
              <a:defRPr sz="886" kern="1200">
                <a:solidFill>
                  <a:schemeClr val="tx1"/>
                </a:solidFill>
                <a:latin typeface="+mn-lt"/>
                <a:ea typeface="+mn-ea"/>
                <a:cs typeface="+mn-cs"/>
              </a:defRPr>
            </a:lvl4pPr>
            <a:lvl5pPr marL="900135" algn="l" defTabSz="450068" rtl="0" eaLnBrk="1" latinLnBrk="0" hangingPunct="1">
              <a:defRPr sz="886" kern="1200">
                <a:solidFill>
                  <a:schemeClr val="tx1"/>
                </a:solidFill>
                <a:latin typeface="+mn-lt"/>
                <a:ea typeface="+mn-ea"/>
                <a:cs typeface="+mn-cs"/>
              </a:defRPr>
            </a:lvl5pPr>
            <a:lvl6pPr marL="1125169" algn="l" defTabSz="450068" rtl="0" eaLnBrk="1" latinLnBrk="0" hangingPunct="1">
              <a:defRPr sz="886" kern="1200">
                <a:solidFill>
                  <a:schemeClr val="tx1"/>
                </a:solidFill>
                <a:latin typeface="+mn-lt"/>
                <a:ea typeface="+mn-ea"/>
                <a:cs typeface="+mn-cs"/>
              </a:defRPr>
            </a:lvl6pPr>
            <a:lvl7pPr marL="1350203" algn="l" defTabSz="450068" rtl="0" eaLnBrk="1" latinLnBrk="0" hangingPunct="1">
              <a:defRPr sz="886" kern="1200">
                <a:solidFill>
                  <a:schemeClr val="tx1"/>
                </a:solidFill>
                <a:latin typeface="+mn-lt"/>
                <a:ea typeface="+mn-ea"/>
                <a:cs typeface="+mn-cs"/>
              </a:defRPr>
            </a:lvl7pPr>
            <a:lvl8pPr marL="1575237" algn="l" defTabSz="450068" rtl="0" eaLnBrk="1" latinLnBrk="0" hangingPunct="1">
              <a:defRPr sz="886" kern="1200">
                <a:solidFill>
                  <a:schemeClr val="tx1"/>
                </a:solidFill>
                <a:latin typeface="+mn-lt"/>
                <a:ea typeface="+mn-ea"/>
                <a:cs typeface="+mn-cs"/>
              </a:defRPr>
            </a:lvl8pPr>
            <a:lvl9pPr marL="1800271" algn="l" defTabSz="450068" rtl="0" eaLnBrk="1" latinLnBrk="0" hangingPunct="1">
              <a:defRPr sz="886" kern="1200">
                <a:solidFill>
                  <a:schemeClr val="tx1"/>
                </a:solidFill>
                <a:latin typeface="+mn-lt"/>
                <a:ea typeface="+mn-ea"/>
                <a:cs typeface="+mn-cs"/>
              </a:defRPr>
            </a:lvl9pPr>
          </a:lstStyle>
          <a:p>
            <a:pPr marR="2500">
              <a:spcBef>
                <a:spcPts val="30"/>
              </a:spcBef>
            </a:pPr>
            <a:r>
              <a:rPr lang="en-GB" sz="800" spc="-2" dirty="0">
                <a:solidFill>
                  <a:schemeClr val="accent1"/>
                </a:solidFill>
                <a:latin typeface="Lucida Sans Regular"/>
              </a:rPr>
              <a:t>Copyright </a:t>
            </a:r>
            <a:r>
              <a:rPr lang="en-GB" sz="800" dirty="0">
                <a:solidFill>
                  <a:schemeClr val="accent1"/>
                </a:solidFill>
                <a:latin typeface="Lucida Sans Regular"/>
              </a:rPr>
              <a:t>©2018 OMNETRIC. All </a:t>
            </a:r>
            <a:r>
              <a:rPr lang="en-GB" sz="800" spc="-2" dirty="0">
                <a:solidFill>
                  <a:schemeClr val="accent1"/>
                </a:solidFill>
                <a:latin typeface="Lucida Sans Regular"/>
              </a:rPr>
              <a:t>rights reserved.  </a:t>
            </a:r>
            <a:r>
              <a:rPr lang="en-GB" sz="800" dirty="0">
                <a:solidFill>
                  <a:schemeClr val="accent1"/>
                </a:solidFill>
                <a:latin typeface="Lucida Sans Regular"/>
              </a:rPr>
              <a:t>OMNETRIC </a:t>
            </a:r>
            <a:r>
              <a:rPr lang="en-GB" sz="800" spc="-5" dirty="0">
                <a:solidFill>
                  <a:schemeClr val="accent1"/>
                </a:solidFill>
                <a:latin typeface="Lucida Sans Regular"/>
              </a:rPr>
              <a:t>Group </a:t>
            </a:r>
            <a:r>
              <a:rPr lang="en-GB" sz="800" spc="-2" dirty="0">
                <a:solidFill>
                  <a:schemeClr val="accent1"/>
                </a:solidFill>
                <a:latin typeface="Lucida Sans Regular"/>
              </a:rPr>
              <a:t>Unrestricted Information.</a:t>
            </a:r>
          </a:p>
        </p:txBody>
      </p:sp>
      <p:sp>
        <p:nvSpPr>
          <p:cNvPr id="10" name="Text Placeholder 4">
            <a:extLst>
              <a:ext uri="{FF2B5EF4-FFF2-40B4-BE49-F238E27FC236}">
                <a16:creationId xmlns:a16="http://schemas.microsoft.com/office/drawing/2014/main" id="{523BBC30-63A4-7D40-8512-8B67951300D3}"/>
              </a:ext>
            </a:extLst>
          </p:cNvPr>
          <p:cNvSpPr>
            <a:spLocks noGrp="1"/>
          </p:cNvSpPr>
          <p:nvPr>
            <p:ph idx="13" hasCustomPrompt="1"/>
          </p:nvPr>
        </p:nvSpPr>
        <p:spPr>
          <a:xfrm>
            <a:off x="1066613" y="1713053"/>
            <a:ext cx="10322112" cy="4271058"/>
          </a:xfrm>
          <a:prstGeom prst="rect">
            <a:avLst/>
          </a:prstGeom>
        </p:spPr>
        <p:txBody>
          <a:bodyPr vert="horz" lIns="0" tIns="45720" rIns="91440" bIns="45720" rtlCol="0">
            <a:normAutofit/>
          </a:bodyPr>
          <a:lstStyle>
            <a:lvl1pPr marL="342900" indent="-342900">
              <a:buFont typeface="Wingdings 3" panose="05040102010807070707" pitchFamily="18" charset="2"/>
              <a:buChar char=""/>
              <a:defRPr sz="1600">
                <a:solidFill>
                  <a:srgbClr val="002F6B"/>
                </a:solidFill>
              </a:defRPr>
            </a:lvl1pPr>
            <a:lvl2pPr marL="798513" indent="-342900">
              <a:lnSpc>
                <a:spcPts val="2000"/>
              </a:lnSpc>
              <a:buFont typeface="Wingdings" panose="05000000000000000000" pitchFamily="2" charset="2"/>
              <a:buChar char="§"/>
              <a:defRPr sz="1600">
                <a:solidFill>
                  <a:srgbClr val="002F6B"/>
                </a:solidFill>
              </a:defRPr>
            </a:lvl2pPr>
            <a:lvl3pPr marL="1087438" indent="-292100">
              <a:lnSpc>
                <a:spcPts val="2000"/>
              </a:lnSpc>
              <a:buFont typeface="Wingdings 3" panose="05040102010807070707" pitchFamily="18" charset="2"/>
              <a:buChar char=""/>
              <a:defRPr sz="1600">
                <a:solidFill>
                  <a:srgbClr val="002F6B"/>
                </a:solidFill>
              </a:defRPr>
            </a:lvl3pPr>
            <a:lvl4pPr marL="1377950" indent="-228600">
              <a:lnSpc>
                <a:spcPts val="2000"/>
              </a:lnSpc>
              <a:defRPr sz="1600">
                <a:solidFill>
                  <a:srgbClr val="002F6B"/>
                </a:solidFill>
              </a:defRPr>
            </a:lvl4pPr>
          </a:lstStyle>
          <a:p>
            <a:pPr lvl="0"/>
            <a:r>
              <a:rPr lang="en-US" dirty="0"/>
              <a:t>Click to add content/bullets</a:t>
            </a:r>
          </a:p>
          <a:p>
            <a:pPr lvl="1"/>
            <a:r>
              <a:rPr lang="en-US" dirty="0"/>
              <a:t>Second level</a:t>
            </a:r>
          </a:p>
          <a:p>
            <a:pPr lvl="2"/>
            <a:r>
              <a:rPr lang="en-US" dirty="0"/>
              <a:t>Third level</a:t>
            </a:r>
          </a:p>
          <a:p>
            <a:pPr lvl="3"/>
            <a:r>
              <a:rPr lang="en-US" dirty="0"/>
              <a:t>Fourth level</a:t>
            </a:r>
          </a:p>
        </p:txBody>
      </p:sp>
      <p:sp>
        <p:nvSpPr>
          <p:cNvPr id="14" name="Content Placeholder 10"/>
          <p:cNvSpPr>
            <a:spLocks noGrp="1"/>
          </p:cNvSpPr>
          <p:nvPr>
            <p:ph sz="quarter" idx="14" hasCustomPrompt="1"/>
          </p:nvPr>
        </p:nvSpPr>
        <p:spPr>
          <a:xfrm>
            <a:off x="1063625" y="1146175"/>
            <a:ext cx="10325100" cy="531813"/>
          </a:xfrm>
        </p:spPr>
        <p:txBody>
          <a:bodyPr/>
          <a:lstStyle>
            <a:lvl1pPr marL="0" indent="0">
              <a:buNone/>
              <a:defRPr b="1">
                <a:solidFill>
                  <a:srgbClr val="002F6B"/>
                </a:solidFill>
              </a:defRPr>
            </a:lvl1pPr>
          </a:lstStyle>
          <a:p>
            <a:pPr lvl="0"/>
            <a:r>
              <a:rPr lang="en-US" noProof="0" dirty="0"/>
              <a:t>Click to add subtitle </a:t>
            </a:r>
          </a:p>
        </p:txBody>
      </p:sp>
      <p:pic>
        <p:nvPicPr>
          <p:cNvPr id="11" name="Picture 10">
            <a:extLst>
              <a:ext uri="{FF2B5EF4-FFF2-40B4-BE49-F238E27FC236}">
                <a16:creationId xmlns:a16="http://schemas.microsoft.com/office/drawing/2014/main" id="{BD1E189C-08AC-CD41-A3C0-56E33B39E98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02824" y="209185"/>
            <a:ext cx="1636777" cy="365760"/>
          </a:xfrm>
          <a:prstGeom prst="rect">
            <a:avLst/>
          </a:prstGeom>
        </p:spPr>
      </p:pic>
      <p:sp>
        <p:nvSpPr>
          <p:cNvPr id="15" name="object 7">
            <a:extLst>
              <a:ext uri="{FF2B5EF4-FFF2-40B4-BE49-F238E27FC236}">
                <a16:creationId xmlns:a16="http://schemas.microsoft.com/office/drawing/2014/main" id="{7D8E420F-B713-294A-B4C8-38EC38459CA2}"/>
              </a:ext>
            </a:extLst>
          </p:cNvPr>
          <p:cNvSpPr/>
          <p:nvPr/>
        </p:nvSpPr>
        <p:spPr>
          <a:xfrm>
            <a:off x="-11576" y="-12749"/>
            <a:ext cx="9818575" cy="1005840"/>
          </a:xfrm>
          <a:custGeom>
            <a:avLst/>
            <a:gdLst/>
            <a:ahLst/>
            <a:cxnLst/>
            <a:rect l="l" t="t" r="r" b="b"/>
            <a:pathLst>
              <a:path w="18170525" h="1882139">
                <a:moveTo>
                  <a:pt x="18170165" y="0"/>
                </a:moveTo>
                <a:lnTo>
                  <a:pt x="0" y="0"/>
                </a:lnTo>
                <a:lnTo>
                  <a:pt x="0" y="1881872"/>
                </a:lnTo>
                <a:lnTo>
                  <a:pt x="16996987" y="1881872"/>
                </a:lnTo>
                <a:lnTo>
                  <a:pt x="18170165" y="0"/>
                </a:lnTo>
                <a:close/>
              </a:path>
            </a:pathLst>
          </a:custGeom>
          <a:solidFill>
            <a:srgbClr val="203467"/>
          </a:solidFill>
          <a:ln>
            <a:noFill/>
          </a:ln>
        </p:spPr>
        <p:txBody>
          <a:bodyPr wrap="square" lIns="0" tIns="0" rIns="0" bIns="0" rtlCol="0"/>
          <a:lstStyle/>
          <a:p>
            <a:endParaRPr sz="4000" dirty="0">
              <a:latin typeface="Lucida Sans Regular"/>
            </a:endParaRPr>
          </a:p>
        </p:txBody>
      </p:sp>
      <p:pic>
        <p:nvPicPr>
          <p:cNvPr id="16" name="Picture 15">
            <a:extLst>
              <a:ext uri="{FF2B5EF4-FFF2-40B4-BE49-F238E27FC236}">
                <a16:creationId xmlns:a16="http://schemas.microsoft.com/office/drawing/2014/main" id="{5CCFBA78-ED16-494F-8FEA-73EB5DF695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31607" y="274965"/>
            <a:ext cx="1636777" cy="365760"/>
          </a:xfrm>
          <a:prstGeom prst="rect">
            <a:avLst/>
          </a:prstGeom>
        </p:spPr>
      </p:pic>
      <p:sp>
        <p:nvSpPr>
          <p:cNvPr id="17" name="Titel 10">
            <a:extLst>
              <a:ext uri="{FF2B5EF4-FFF2-40B4-BE49-F238E27FC236}">
                <a16:creationId xmlns:a16="http://schemas.microsoft.com/office/drawing/2014/main" id="{822B7DB4-085F-CA4B-8756-23376A6AAAB2}"/>
              </a:ext>
            </a:extLst>
          </p:cNvPr>
          <p:cNvSpPr>
            <a:spLocks noGrp="1"/>
          </p:cNvSpPr>
          <p:nvPr>
            <p:ph type="title" hasCustomPrompt="1"/>
          </p:nvPr>
        </p:nvSpPr>
        <p:spPr>
          <a:xfrm>
            <a:off x="773113" y="626"/>
            <a:ext cx="8521358" cy="976311"/>
          </a:xfrm>
        </p:spPr>
        <p:txBody>
          <a:bodyPr bIns="91440" anchor="b" anchorCtr="0"/>
          <a:lstStyle>
            <a:lvl1pPr>
              <a:defRPr sz="3200"/>
            </a:lvl1pPr>
          </a:lstStyle>
          <a:p>
            <a:r>
              <a:rPr lang="en-US" noProof="0" dirty="0"/>
              <a:t>Title</a:t>
            </a:r>
          </a:p>
        </p:txBody>
      </p:sp>
      <p:grpSp>
        <p:nvGrpSpPr>
          <p:cNvPr id="18" name="Group 33"/>
          <p:cNvGrpSpPr>
            <a:grpSpLocks noChangeAspect="1"/>
          </p:cNvGrpSpPr>
          <p:nvPr/>
        </p:nvGrpSpPr>
        <p:grpSpPr bwMode="gray">
          <a:xfrm>
            <a:off x="9796781" y="13829"/>
            <a:ext cx="1985141" cy="885030"/>
            <a:chOff x="6019" y="204"/>
            <a:chExt cx="1360" cy="576"/>
          </a:xfrm>
        </p:grpSpPr>
        <p:sp>
          <p:nvSpPr>
            <p:cNvPr id="19" name="AutoShape 32"/>
            <p:cNvSpPr>
              <a:spLocks noChangeAspect="1" noChangeArrowheads="1" noTextEdit="1"/>
            </p:cNvSpPr>
            <p:nvPr/>
          </p:nvSpPr>
          <p:spPr bwMode="gray">
            <a:xfrm>
              <a:off x="6019" y="204"/>
              <a:ext cx="13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Rectangle 34"/>
            <p:cNvSpPr>
              <a:spLocks noChangeArrowheads="1"/>
            </p:cNvSpPr>
            <p:nvPr/>
          </p:nvSpPr>
          <p:spPr bwMode="gray">
            <a:xfrm>
              <a:off x="6019" y="204"/>
              <a:ext cx="1360"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35"/>
            <p:cNvSpPr>
              <a:spLocks/>
            </p:cNvSpPr>
            <p:nvPr/>
          </p:nvSpPr>
          <p:spPr bwMode="gray">
            <a:xfrm>
              <a:off x="6765" y="562"/>
              <a:ext cx="98" cy="156"/>
            </a:xfrm>
            <a:custGeom>
              <a:avLst/>
              <a:gdLst>
                <a:gd name="T0" fmla="*/ 705 w 1179"/>
                <a:gd name="T1" fmla="*/ 998 h 1866"/>
                <a:gd name="T2" fmla="*/ 588 w 1179"/>
                <a:gd name="T3" fmla="*/ 1280 h 1866"/>
                <a:gd name="T4" fmla="*/ 458 w 1179"/>
                <a:gd name="T5" fmla="*/ 1547 h 1866"/>
                <a:gd name="T6" fmla="*/ 277 w 1179"/>
                <a:gd name="T7" fmla="*/ 1824 h 1866"/>
                <a:gd name="T8" fmla="*/ 270 w 1179"/>
                <a:gd name="T9" fmla="*/ 1854 h 1866"/>
                <a:gd name="T10" fmla="*/ 295 w 1179"/>
                <a:gd name="T11" fmla="*/ 1866 h 1866"/>
                <a:gd name="T12" fmla="*/ 363 w 1179"/>
                <a:gd name="T13" fmla="*/ 1834 h 1866"/>
                <a:gd name="T14" fmla="*/ 442 w 1179"/>
                <a:gd name="T15" fmla="*/ 1757 h 1866"/>
                <a:gd name="T16" fmla="*/ 627 w 1179"/>
                <a:gd name="T17" fmla="*/ 1494 h 1866"/>
                <a:gd name="T18" fmla="*/ 832 w 1179"/>
                <a:gd name="T19" fmla="*/ 1110 h 1866"/>
                <a:gd name="T20" fmla="*/ 972 w 1179"/>
                <a:gd name="T21" fmla="*/ 852 h 1866"/>
                <a:gd name="T22" fmla="*/ 1080 w 1179"/>
                <a:gd name="T23" fmla="*/ 704 h 1866"/>
                <a:gd name="T24" fmla="*/ 1172 w 1179"/>
                <a:gd name="T25" fmla="*/ 601 h 1866"/>
                <a:gd name="T26" fmla="*/ 1178 w 1179"/>
                <a:gd name="T27" fmla="*/ 575 h 1866"/>
                <a:gd name="T28" fmla="*/ 1137 w 1179"/>
                <a:gd name="T29" fmla="*/ 537 h 1866"/>
                <a:gd name="T30" fmla="*/ 1056 w 1179"/>
                <a:gd name="T31" fmla="*/ 517 h 1866"/>
                <a:gd name="T32" fmla="*/ 1012 w 1179"/>
                <a:gd name="T33" fmla="*/ 528 h 1866"/>
                <a:gd name="T34" fmla="*/ 948 w 1179"/>
                <a:gd name="T35" fmla="*/ 593 h 1866"/>
                <a:gd name="T36" fmla="*/ 778 w 1179"/>
                <a:gd name="T37" fmla="*/ 756 h 1866"/>
                <a:gd name="T38" fmla="*/ 713 w 1179"/>
                <a:gd name="T39" fmla="*/ 790 h 1866"/>
                <a:gd name="T40" fmla="*/ 676 w 1179"/>
                <a:gd name="T41" fmla="*/ 779 h 1866"/>
                <a:gd name="T42" fmla="*/ 653 w 1179"/>
                <a:gd name="T43" fmla="*/ 730 h 1866"/>
                <a:gd name="T44" fmla="*/ 655 w 1179"/>
                <a:gd name="T45" fmla="*/ 622 h 1866"/>
                <a:gd name="T46" fmla="*/ 650 w 1179"/>
                <a:gd name="T47" fmla="*/ 579 h 1866"/>
                <a:gd name="T48" fmla="*/ 622 w 1179"/>
                <a:gd name="T49" fmla="*/ 552 h 1866"/>
                <a:gd name="T50" fmla="*/ 493 w 1179"/>
                <a:gd name="T51" fmla="*/ 530 h 1866"/>
                <a:gd name="T52" fmla="*/ 272 w 1179"/>
                <a:gd name="T53" fmla="*/ 517 h 1866"/>
                <a:gd name="T54" fmla="*/ 340 w 1179"/>
                <a:gd name="T55" fmla="*/ 248 h 1866"/>
                <a:gd name="T56" fmla="*/ 393 w 1179"/>
                <a:gd name="T57" fmla="*/ 122 h 1866"/>
                <a:gd name="T58" fmla="*/ 426 w 1179"/>
                <a:gd name="T59" fmla="*/ 45 h 1866"/>
                <a:gd name="T60" fmla="*/ 397 w 1179"/>
                <a:gd name="T61" fmla="*/ 16 h 1866"/>
                <a:gd name="T62" fmla="*/ 333 w 1179"/>
                <a:gd name="T63" fmla="*/ 0 h 1866"/>
                <a:gd name="T64" fmla="*/ 279 w 1179"/>
                <a:gd name="T65" fmla="*/ 11 h 1866"/>
                <a:gd name="T66" fmla="*/ 240 w 1179"/>
                <a:gd name="T67" fmla="*/ 61 h 1866"/>
                <a:gd name="T68" fmla="*/ 150 w 1179"/>
                <a:gd name="T69" fmla="*/ 340 h 1866"/>
                <a:gd name="T70" fmla="*/ 89 w 1179"/>
                <a:gd name="T71" fmla="*/ 509 h 1866"/>
                <a:gd name="T72" fmla="*/ 11 w 1179"/>
                <a:gd name="T73" fmla="*/ 514 h 1866"/>
                <a:gd name="T74" fmla="*/ 0 w 1179"/>
                <a:gd name="T75" fmla="*/ 531 h 1866"/>
                <a:gd name="T76" fmla="*/ 25 w 1179"/>
                <a:gd name="T77" fmla="*/ 588 h 1866"/>
                <a:gd name="T78" fmla="*/ 69 w 1179"/>
                <a:gd name="T79" fmla="*/ 627 h 1866"/>
                <a:gd name="T80" fmla="*/ 100 w 1179"/>
                <a:gd name="T81" fmla="*/ 669 h 1866"/>
                <a:gd name="T82" fmla="*/ 102 w 1179"/>
                <a:gd name="T83" fmla="*/ 825 h 1866"/>
                <a:gd name="T84" fmla="*/ 141 w 1179"/>
                <a:gd name="T85" fmla="*/ 948 h 1866"/>
                <a:gd name="T86" fmla="*/ 220 w 1179"/>
                <a:gd name="T87" fmla="*/ 1011 h 1866"/>
                <a:gd name="T88" fmla="*/ 273 w 1179"/>
                <a:gd name="T89" fmla="*/ 1012 h 1866"/>
                <a:gd name="T90" fmla="*/ 282 w 1179"/>
                <a:gd name="T91" fmla="*/ 989 h 1866"/>
                <a:gd name="T92" fmla="*/ 251 w 1179"/>
                <a:gd name="T93" fmla="*/ 888 h 1866"/>
                <a:gd name="T94" fmla="*/ 244 w 1179"/>
                <a:gd name="T95" fmla="*/ 748 h 1866"/>
                <a:gd name="T96" fmla="*/ 282 w 1179"/>
                <a:gd name="T97" fmla="*/ 625 h 1866"/>
                <a:gd name="T98" fmla="*/ 428 w 1179"/>
                <a:gd name="T99" fmla="*/ 608 h 1866"/>
                <a:gd name="T100" fmla="*/ 477 w 1179"/>
                <a:gd name="T101" fmla="*/ 617 h 1866"/>
                <a:gd name="T102" fmla="*/ 483 w 1179"/>
                <a:gd name="T103" fmla="*/ 645 h 1866"/>
                <a:gd name="T104" fmla="*/ 495 w 1179"/>
                <a:gd name="T105" fmla="*/ 741 h 1866"/>
                <a:gd name="T106" fmla="*/ 539 w 1179"/>
                <a:gd name="T107" fmla="*/ 816 h 1866"/>
                <a:gd name="T108" fmla="*/ 600 w 1179"/>
                <a:gd name="T109" fmla="*/ 858 h 1866"/>
                <a:gd name="T110" fmla="*/ 682 w 1179"/>
                <a:gd name="T111" fmla="*/ 882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9" h="1866">
                  <a:moveTo>
                    <a:pt x="756" y="885"/>
                  </a:moveTo>
                  <a:lnTo>
                    <a:pt x="752" y="893"/>
                  </a:lnTo>
                  <a:lnTo>
                    <a:pt x="741" y="919"/>
                  </a:lnTo>
                  <a:lnTo>
                    <a:pt x="729" y="944"/>
                  </a:lnTo>
                  <a:lnTo>
                    <a:pt x="718" y="971"/>
                  </a:lnTo>
                  <a:lnTo>
                    <a:pt x="705" y="998"/>
                  </a:lnTo>
                  <a:lnTo>
                    <a:pt x="694" y="1026"/>
                  </a:lnTo>
                  <a:lnTo>
                    <a:pt x="682" y="1054"/>
                  </a:lnTo>
                  <a:lnTo>
                    <a:pt x="671" y="1083"/>
                  </a:lnTo>
                  <a:lnTo>
                    <a:pt x="659" y="1112"/>
                  </a:lnTo>
                  <a:lnTo>
                    <a:pt x="624" y="1194"/>
                  </a:lnTo>
                  <a:lnTo>
                    <a:pt x="588" y="1280"/>
                  </a:lnTo>
                  <a:lnTo>
                    <a:pt x="569" y="1324"/>
                  </a:lnTo>
                  <a:lnTo>
                    <a:pt x="548" y="1368"/>
                  </a:lnTo>
                  <a:lnTo>
                    <a:pt x="527" y="1412"/>
                  </a:lnTo>
                  <a:lnTo>
                    <a:pt x="506" y="1457"/>
                  </a:lnTo>
                  <a:lnTo>
                    <a:pt x="482" y="1501"/>
                  </a:lnTo>
                  <a:lnTo>
                    <a:pt x="458" y="1547"/>
                  </a:lnTo>
                  <a:lnTo>
                    <a:pt x="432" y="1593"/>
                  </a:lnTo>
                  <a:lnTo>
                    <a:pt x="405" y="1639"/>
                  </a:lnTo>
                  <a:lnTo>
                    <a:pt x="375" y="1685"/>
                  </a:lnTo>
                  <a:lnTo>
                    <a:pt x="344" y="1731"/>
                  </a:lnTo>
                  <a:lnTo>
                    <a:pt x="312" y="1778"/>
                  </a:lnTo>
                  <a:lnTo>
                    <a:pt x="277" y="1824"/>
                  </a:lnTo>
                  <a:lnTo>
                    <a:pt x="272" y="1832"/>
                  </a:lnTo>
                  <a:lnTo>
                    <a:pt x="269" y="1840"/>
                  </a:lnTo>
                  <a:lnTo>
                    <a:pt x="269" y="1844"/>
                  </a:lnTo>
                  <a:lnTo>
                    <a:pt x="268" y="1847"/>
                  </a:lnTo>
                  <a:lnTo>
                    <a:pt x="269" y="1851"/>
                  </a:lnTo>
                  <a:lnTo>
                    <a:pt x="270" y="1854"/>
                  </a:lnTo>
                  <a:lnTo>
                    <a:pt x="272" y="1857"/>
                  </a:lnTo>
                  <a:lnTo>
                    <a:pt x="274" y="1859"/>
                  </a:lnTo>
                  <a:lnTo>
                    <a:pt x="276" y="1861"/>
                  </a:lnTo>
                  <a:lnTo>
                    <a:pt x="279" y="1863"/>
                  </a:lnTo>
                  <a:lnTo>
                    <a:pt x="287" y="1865"/>
                  </a:lnTo>
                  <a:lnTo>
                    <a:pt x="295" y="1866"/>
                  </a:lnTo>
                  <a:lnTo>
                    <a:pt x="306" y="1865"/>
                  </a:lnTo>
                  <a:lnTo>
                    <a:pt x="317" y="1862"/>
                  </a:lnTo>
                  <a:lnTo>
                    <a:pt x="327" y="1858"/>
                  </a:lnTo>
                  <a:lnTo>
                    <a:pt x="338" y="1852"/>
                  </a:lnTo>
                  <a:lnTo>
                    <a:pt x="350" y="1843"/>
                  </a:lnTo>
                  <a:lnTo>
                    <a:pt x="363" y="1834"/>
                  </a:lnTo>
                  <a:lnTo>
                    <a:pt x="375" y="1824"/>
                  </a:lnTo>
                  <a:lnTo>
                    <a:pt x="388" y="1813"/>
                  </a:lnTo>
                  <a:lnTo>
                    <a:pt x="401" y="1801"/>
                  </a:lnTo>
                  <a:lnTo>
                    <a:pt x="415" y="1786"/>
                  </a:lnTo>
                  <a:lnTo>
                    <a:pt x="429" y="1772"/>
                  </a:lnTo>
                  <a:lnTo>
                    <a:pt x="442" y="1757"/>
                  </a:lnTo>
                  <a:lnTo>
                    <a:pt x="471" y="1722"/>
                  </a:lnTo>
                  <a:lnTo>
                    <a:pt x="500" y="1684"/>
                  </a:lnTo>
                  <a:lnTo>
                    <a:pt x="531" y="1642"/>
                  </a:lnTo>
                  <a:lnTo>
                    <a:pt x="563" y="1596"/>
                  </a:lnTo>
                  <a:lnTo>
                    <a:pt x="594" y="1547"/>
                  </a:lnTo>
                  <a:lnTo>
                    <a:pt x="627" y="1494"/>
                  </a:lnTo>
                  <a:lnTo>
                    <a:pt x="661" y="1438"/>
                  </a:lnTo>
                  <a:lnTo>
                    <a:pt x="694" y="1379"/>
                  </a:lnTo>
                  <a:lnTo>
                    <a:pt x="728" y="1317"/>
                  </a:lnTo>
                  <a:lnTo>
                    <a:pt x="763" y="1250"/>
                  </a:lnTo>
                  <a:lnTo>
                    <a:pt x="797" y="1181"/>
                  </a:lnTo>
                  <a:lnTo>
                    <a:pt x="832" y="1110"/>
                  </a:lnTo>
                  <a:lnTo>
                    <a:pt x="858" y="1056"/>
                  </a:lnTo>
                  <a:lnTo>
                    <a:pt x="883" y="1008"/>
                  </a:lnTo>
                  <a:lnTo>
                    <a:pt x="906" y="964"/>
                  </a:lnTo>
                  <a:lnTo>
                    <a:pt x="930" y="923"/>
                  </a:lnTo>
                  <a:lnTo>
                    <a:pt x="951" y="886"/>
                  </a:lnTo>
                  <a:lnTo>
                    <a:pt x="972" y="852"/>
                  </a:lnTo>
                  <a:lnTo>
                    <a:pt x="992" y="822"/>
                  </a:lnTo>
                  <a:lnTo>
                    <a:pt x="1010" y="793"/>
                  </a:lnTo>
                  <a:lnTo>
                    <a:pt x="1029" y="768"/>
                  </a:lnTo>
                  <a:lnTo>
                    <a:pt x="1047" y="745"/>
                  </a:lnTo>
                  <a:lnTo>
                    <a:pt x="1063" y="724"/>
                  </a:lnTo>
                  <a:lnTo>
                    <a:pt x="1080" y="704"/>
                  </a:lnTo>
                  <a:lnTo>
                    <a:pt x="1110" y="670"/>
                  </a:lnTo>
                  <a:lnTo>
                    <a:pt x="1139" y="639"/>
                  </a:lnTo>
                  <a:lnTo>
                    <a:pt x="1152" y="625"/>
                  </a:lnTo>
                  <a:lnTo>
                    <a:pt x="1164" y="610"/>
                  </a:lnTo>
                  <a:lnTo>
                    <a:pt x="1169" y="606"/>
                  </a:lnTo>
                  <a:lnTo>
                    <a:pt x="1172" y="601"/>
                  </a:lnTo>
                  <a:lnTo>
                    <a:pt x="1175" y="597"/>
                  </a:lnTo>
                  <a:lnTo>
                    <a:pt x="1177" y="592"/>
                  </a:lnTo>
                  <a:lnTo>
                    <a:pt x="1178" y="588"/>
                  </a:lnTo>
                  <a:lnTo>
                    <a:pt x="1179" y="584"/>
                  </a:lnTo>
                  <a:lnTo>
                    <a:pt x="1179" y="580"/>
                  </a:lnTo>
                  <a:lnTo>
                    <a:pt x="1178" y="575"/>
                  </a:lnTo>
                  <a:lnTo>
                    <a:pt x="1175" y="569"/>
                  </a:lnTo>
                  <a:lnTo>
                    <a:pt x="1171" y="561"/>
                  </a:lnTo>
                  <a:lnTo>
                    <a:pt x="1164" y="555"/>
                  </a:lnTo>
                  <a:lnTo>
                    <a:pt x="1157" y="549"/>
                  </a:lnTo>
                  <a:lnTo>
                    <a:pt x="1148" y="543"/>
                  </a:lnTo>
                  <a:lnTo>
                    <a:pt x="1137" y="537"/>
                  </a:lnTo>
                  <a:lnTo>
                    <a:pt x="1125" y="532"/>
                  </a:lnTo>
                  <a:lnTo>
                    <a:pt x="1111" y="527"/>
                  </a:lnTo>
                  <a:lnTo>
                    <a:pt x="1092" y="521"/>
                  </a:lnTo>
                  <a:lnTo>
                    <a:pt x="1074" y="518"/>
                  </a:lnTo>
                  <a:lnTo>
                    <a:pt x="1065" y="517"/>
                  </a:lnTo>
                  <a:lnTo>
                    <a:pt x="1056" y="517"/>
                  </a:lnTo>
                  <a:lnTo>
                    <a:pt x="1049" y="517"/>
                  </a:lnTo>
                  <a:lnTo>
                    <a:pt x="1041" y="518"/>
                  </a:lnTo>
                  <a:lnTo>
                    <a:pt x="1034" y="520"/>
                  </a:lnTo>
                  <a:lnTo>
                    <a:pt x="1027" y="522"/>
                  </a:lnTo>
                  <a:lnTo>
                    <a:pt x="1020" y="525"/>
                  </a:lnTo>
                  <a:lnTo>
                    <a:pt x="1012" y="528"/>
                  </a:lnTo>
                  <a:lnTo>
                    <a:pt x="1006" y="532"/>
                  </a:lnTo>
                  <a:lnTo>
                    <a:pt x="1000" y="537"/>
                  </a:lnTo>
                  <a:lnTo>
                    <a:pt x="994" y="542"/>
                  </a:lnTo>
                  <a:lnTo>
                    <a:pt x="989" y="548"/>
                  </a:lnTo>
                  <a:lnTo>
                    <a:pt x="985" y="551"/>
                  </a:lnTo>
                  <a:lnTo>
                    <a:pt x="948" y="593"/>
                  </a:lnTo>
                  <a:lnTo>
                    <a:pt x="909" y="635"/>
                  </a:lnTo>
                  <a:lnTo>
                    <a:pt x="870" y="675"/>
                  </a:lnTo>
                  <a:lnTo>
                    <a:pt x="832" y="711"/>
                  </a:lnTo>
                  <a:lnTo>
                    <a:pt x="813" y="728"/>
                  </a:lnTo>
                  <a:lnTo>
                    <a:pt x="795" y="743"/>
                  </a:lnTo>
                  <a:lnTo>
                    <a:pt x="778" y="756"/>
                  </a:lnTo>
                  <a:lnTo>
                    <a:pt x="762" y="769"/>
                  </a:lnTo>
                  <a:lnTo>
                    <a:pt x="746" y="778"/>
                  </a:lnTo>
                  <a:lnTo>
                    <a:pt x="732" y="784"/>
                  </a:lnTo>
                  <a:lnTo>
                    <a:pt x="725" y="787"/>
                  </a:lnTo>
                  <a:lnTo>
                    <a:pt x="719" y="789"/>
                  </a:lnTo>
                  <a:lnTo>
                    <a:pt x="713" y="790"/>
                  </a:lnTo>
                  <a:lnTo>
                    <a:pt x="707" y="790"/>
                  </a:lnTo>
                  <a:lnTo>
                    <a:pt x="697" y="789"/>
                  </a:lnTo>
                  <a:lnTo>
                    <a:pt x="688" y="786"/>
                  </a:lnTo>
                  <a:lnTo>
                    <a:pt x="684" y="784"/>
                  </a:lnTo>
                  <a:lnTo>
                    <a:pt x="680" y="782"/>
                  </a:lnTo>
                  <a:lnTo>
                    <a:pt x="676" y="779"/>
                  </a:lnTo>
                  <a:lnTo>
                    <a:pt x="673" y="776"/>
                  </a:lnTo>
                  <a:lnTo>
                    <a:pt x="668" y="770"/>
                  </a:lnTo>
                  <a:lnTo>
                    <a:pt x="664" y="762"/>
                  </a:lnTo>
                  <a:lnTo>
                    <a:pt x="661" y="755"/>
                  </a:lnTo>
                  <a:lnTo>
                    <a:pt x="657" y="747"/>
                  </a:lnTo>
                  <a:lnTo>
                    <a:pt x="653" y="730"/>
                  </a:lnTo>
                  <a:lnTo>
                    <a:pt x="651" y="711"/>
                  </a:lnTo>
                  <a:lnTo>
                    <a:pt x="651" y="692"/>
                  </a:lnTo>
                  <a:lnTo>
                    <a:pt x="651" y="672"/>
                  </a:lnTo>
                  <a:lnTo>
                    <a:pt x="653" y="652"/>
                  </a:lnTo>
                  <a:lnTo>
                    <a:pt x="654" y="634"/>
                  </a:lnTo>
                  <a:lnTo>
                    <a:pt x="655" y="622"/>
                  </a:lnTo>
                  <a:lnTo>
                    <a:pt x="656" y="611"/>
                  </a:lnTo>
                  <a:lnTo>
                    <a:pt x="656" y="604"/>
                  </a:lnTo>
                  <a:lnTo>
                    <a:pt x="655" y="597"/>
                  </a:lnTo>
                  <a:lnTo>
                    <a:pt x="654" y="591"/>
                  </a:lnTo>
                  <a:lnTo>
                    <a:pt x="652" y="585"/>
                  </a:lnTo>
                  <a:lnTo>
                    <a:pt x="650" y="579"/>
                  </a:lnTo>
                  <a:lnTo>
                    <a:pt x="647" y="574"/>
                  </a:lnTo>
                  <a:lnTo>
                    <a:pt x="644" y="569"/>
                  </a:lnTo>
                  <a:lnTo>
                    <a:pt x="639" y="564"/>
                  </a:lnTo>
                  <a:lnTo>
                    <a:pt x="634" y="560"/>
                  </a:lnTo>
                  <a:lnTo>
                    <a:pt x="629" y="556"/>
                  </a:lnTo>
                  <a:lnTo>
                    <a:pt x="622" y="552"/>
                  </a:lnTo>
                  <a:lnTo>
                    <a:pt x="615" y="549"/>
                  </a:lnTo>
                  <a:lnTo>
                    <a:pt x="598" y="544"/>
                  </a:lnTo>
                  <a:lnTo>
                    <a:pt x="578" y="539"/>
                  </a:lnTo>
                  <a:lnTo>
                    <a:pt x="558" y="537"/>
                  </a:lnTo>
                  <a:lnTo>
                    <a:pt x="529" y="533"/>
                  </a:lnTo>
                  <a:lnTo>
                    <a:pt x="493" y="530"/>
                  </a:lnTo>
                  <a:lnTo>
                    <a:pt x="453" y="527"/>
                  </a:lnTo>
                  <a:lnTo>
                    <a:pt x="411" y="525"/>
                  </a:lnTo>
                  <a:lnTo>
                    <a:pt x="366" y="522"/>
                  </a:lnTo>
                  <a:lnTo>
                    <a:pt x="322" y="520"/>
                  </a:lnTo>
                  <a:lnTo>
                    <a:pt x="279" y="517"/>
                  </a:lnTo>
                  <a:lnTo>
                    <a:pt x="272" y="517"/>
                  </a:lnTo>
                  <a:lnTo>
                    <a:pt x="273" y="510"/>
                  </a:lnTo>
                  <a:lnTo>
                    <a:pt x="286" y="448"/>
                  </a:lnTo>
                  <a:lnTo>
                    <a:pt x="300" y="387"/>
                  </a:lnTo>
                  <a:lnTo>
                    <a:pt x="316" y="329"/>
                  </a:lnTo>
                  <a:lnTo>
                    <a:pt x="332" y="274"/>
                  </a:lnTo>
                  <a:lnTo>
                    <a:pt x="340" y="248"/>
                  </a:lnTo>
                  <a:lnTo>
                    <a:pt x="349" y="223"/>
                  </a:lnTo>
                  <a:lnTo>
                    <a:pt x="358" y="199"/>
                  </a:lnTo>
                  <a:lnTo>
                    <a:pt x="367" y="178"/>
                  </a:lnTo>
                  <a:lnTo>
                    <a:pt x="376" y="157"/>
                  </a:lnTo>
                  <a:lnTo>
                    <a:pt x="384" y="138"/>
                  </a:lnTo>
                  <a:lnTo>
                    <a:pt x="393" y="122"/>
                  </a:lnTo>
                  <a:lnTo>
                    <a:pt x="401" y="106"/>
                  </a:lnTo>
                  <a:lnTo>
                    <a:pt x="413" y="86"/>
                  </a:lnTo>
                  <a:lnTo>
                    <a:pt x="422" y="67"/>
                  </a:lnTo>
                  <a:lnTo>
                    <a:pt x="425" y="59"/>
                  </a:lnTo>
                  <a:lnTo>
                    <a:pt x="426" y="52"/>
                  </a:lnTo>
                  <a:lnTo>
                    <a:pt x="426" y="45"/>
                  </a:lnTo>
                  <a:lnTo>
                    <a:pt x="424" y="39"/>
                  </a:lnTo>
                  <a:lnTo>
                    <a:pt x="422" y="34"/>
                  </a:lnTo>
                  <a:lnTo>
                    <a:pt x="418" y="30"/>
                  </a:lnTo>
                  <a:lnTo>
                    <a:pt x="413" y="25"/>
                  </a:lnTo>
                  <a:lnTo>
                    <a:pt x="406" y="20"/>
                  </a:lnTo>
                  <a:lnTo>
                    <a:pt x="397" y="16"/>
                  </a:lnTo>
                  <a:lnTo>
                    <a:pt x="387" y="13"/>
                  </a:lnTo>
                  <a:lnTo>
                    <a:pt x="376" y="9"/>
                  </a:lnTo>
                  <a:lnTo>
                    <a:pt x="364" y="6"/>
                  </a:lnTo>
                  <a:lnTo>
                    <a:pt x="353" y="3"/>
                  </a:lnTo>
                  <a:lnTo>
                    <a:pt x="342" y="1"/>
                  </a:lnTo>
                  <a:lnTo>
                    <a:pt x="333" y="0"/>
                  </a:lnTo>
                  <a:lnTo>
                    <a:pt x="323" y="0"/>
                  </a:lnTo>
                  <a:lnTo>
                    <a:pt x="313" y="1"/>
                  </a:lnTo>
                  <a:lnTo>
                    <a:pt x="304" y="2"/>
                  </a:lnTo>
                  <a:lnTo>
                    <a:pt x="294" y="4"/>
                  </a:lnTo>
                  <a:lnTo>
                    <a:pt x="286" y="7"/>
                  </a:lnTo>
                  <a:lnTo>
                    <a:pt x="279" y="11"/>
                  </a:lnTo>
                  <a:lnTo>
                    <a:pt x="273" y="15"/>
                  </a:lnTo>
                  <a:lnTo>
                    <a:pt x="267" y="20"/>
                  </a:lnTo>
                  <a:lnTo>
                    <a:pt x="262" y="26"/>
                  </a:lnTo>
                  <a:lnTo>
                    <a:pt x="253" y="37"/>
                  </a:lnTo>
                  <a:lnTo>
                    <a:pt x="245" y="49"/>
                  </a:lnTo>
                  <a:lnTo>
                    <a:pt x="240" y="61"/>
                  </a:lnTo>
                  <a:lnTo>
                    <a:pt x="235" y="73"/>
                  </a:lnTo>
                  <a:lnTo>
                    <a:pt x="216" y="124"/>
                  </a:lnTo>
                  <a:lnTo>
                    <a:pt x="197" y="177"/>
                  </a:lnTo>
                  <a:lnTo>
                    <a:pt x="180" y="230"/>
                  </a:lnTo>
                  <a:lnTo>
                    <a:pt x="164" y="285"/>
                  </a:lnTo>
                  <a:lnTo>
                    <a:pt x="150" y="340"/>
                  </a:lnTo>
                  <a:lnTo>
                    <a:pt x="137" y="395"/>
                  </a:lnTo>
                  <a:lnTo>
                    <a:pt x="126" y="450"/>
                  </a:lnTo>
                  <a:lnTo>
                    <a:pt x="117" y="505"/>
                  </a:lnTo>
                  <a:lnTo>
                    <a:pt x="116" y="510"/>
                  </a:lnTo>
                  <a:lnTo>
                    <a:pt x="111" y="510"/>
                  </a:lnTo>
                  <a:lnTo>
                    <a:pt x="89" y="509"/>
                  </a:lnTo>
                  <a:lnTo>
                    <a:pt x="71" y="509"/>
                  </a:lnTo>
                  <a:lnTo>
                    <a:pt x="54" y="509"/>
                  </a:lnTo>
                  <a:lnTo>
                    <a:pt x="39" y="509"/>
                  </a:lnTo>
                  <a:lnTo>
                    <a:pt x="26" y="510"/>
                  </a:lnTo>
                  <a:lnTo>
                    <a:pt x="16" y="512"/>
                  </a:lnTo>
                  <a:lnTo>
                    <a:pt x="11" y="514"/>
                  </a:lnTo>
                  <a:lnTo>
                    <a:pt x="8" y="517"/>
                  </a:lnTo>
                  <a:lnTo>
                    <a:pt x="5" y="519"/>
                  </a:lnTo>
                  <a:lnTo>
                    <a:pt x="3" y="522"/>
                  </a:lnTo>
                  <a:lnTo>
                    <a:pt x="2" y="524"/>
                  </a:lnTo>
                  <a:lnTo>
                    <a:pt x="1" y="528"/>
                  </a:lnTo>
                  <a:lnTo>
                    <a:pt x="0" y="531"/>
                  </a:lnTo>
                  <a:lnTo>
                    <a:pt x="0" y="535"/>
                  </a:lnTo>
                  <a:lnTo>
                    <a:pt x="2" y="545"/>
                  </a:lnTo>
                  <a:lnTo>
                    <a:pt x="6" y="555"/>
                  </a:lnTo>
                  <a:lnTo>
                    <a:pt x="11" y="566"/>
                  </a:lnTo>
                  <a:lnTo>
                    <a:pt x="17" y="577"/>
                  </a:lnTo>
                  <a:lnTo>
                    <a:pt x="25" y="588"/>
                  </a:lnTo>
                  <a:lnTo>
                    <a:pt x="34" y="600"/>
                  </a:lnTo>
                  <a:lnTo>
                    <a:pt x="40" y="606"/>
                  </a:lnTo>
                  <a:lnTo>
                    <a:pt x="47" y="611"/>
                  </a:lnTo>
                  <a:lnTo>
                    <a:pt x="54" y="618"/>
                  </a:lnTo>
                  <a:lnTo>
                    <a:pt x="61" y="623"/>
                  </a:lnTo>
                  <a:lnTo>
                    <a:pt x="69" y="627"/>
                  </a:lnTo>
                  <a:lnTo>
                    <a:pt x="77" y="631"/>
                  </a:lnTo>
                  <a:lnTo>
                    <a:pt x="86" y="635"/>
                  </a:lnTo>
                  <a:lnTo>
                    <a:pt x="96" y="638"/>
                  </a:lnTo>
                  <a:lnTo>
                    <a:pt x="102" y="640"/>
                  </a:lnTo>
                  <a:lnTo>
                    <a:pt x="101" y="644"/>
                  </a:lnTo>
                  <a:lnTo>
                    <a:pt x="100" y="669"/>
                  </a:lnTo>
                  <a:lnTo>
                    <a:pt x="99" y="693"/>
                  </a:lnTo>
                  <a:lnTo>
                    <a:pt x="98" y="718"/>
                  </a:lnTo>
                  <a:lnTo>
                    <a:pt x="98" y="741"/>
                  </a:lnTo>
                  <a:lnTo>
                    <a:pt x="98" y="771"/>
                  </a:lnTo>
                  <a:lnTo>
                    <a:pt x="99" y="798"/>
                  </a:lnTo>
                  <a:lnTo>
                    <a:pt x="102" y="825"/>
                  </a:lnTo>
                  <a:lnTo>
                    <a:pt x="106" y="849"/>
                  </a:lnTo>
                  <a:lnTo>
                    <a:pt x="110" y="873"/>
                  </a:lnTo>
                  <a:lnTo>
                    <a:pt x="116" y="894"/>
                  </a:lnTo>
                  <a:lnTo>
                    <a:pt x="123" y="914"/>
                  </a:lnTo>
                  <a:lnTo>
                    <a:pt x="131" y="932"/>
                  </a:lnTo>
                  <a:lnTo>
                    <a:pt x="141" y="948"/>
                  </a:lnTo>
                  <a:lnTo>
                    <a:pt x="152" y="963"/>
                  </a:lnTo>
                  <a:lnTo>
                    <a:pt x="163" y="976"/>
                  </a:lnTo>
                  <a:lnTo>
                    <a:pt x="176" y="987"/>
                  </a:lnTo>
                  <a:lnTo>
                    <a:pt x="189" y="997"/>
                  </a:lnTo>
                  <a:lnTo>
                    <a:pt x="204" y="1004"/>
                  </a:lnTo>
                  <a:lnTo>
                    <a:pt x="220" y="1011"/>
                  </a:lnTo>
                  <a:lnTo>
                    <a:pt x="236" y="1016"/>
                  </a:lnTo>
                  <a:lnTo>
                    <a:pt x="242" y="1017"/>
                  </a:lnTo>
                  <a:lnTo>
                    <a:pt x="248" y="1017"/>
                  </a:lnTo>
                  <a:lnTo>
                    <a:pt x="259" y="1016"/>
                  </a:lnTo>
                  <a:lnTo>
                    <a:pt x="268" y="1014"/>
                  </a:lnTo>
                  <a:lnTo>
                    <a:pt x="273" y="1012"/>
                  </a:lnTo>
                  <a:lnTo>
                    <a:pt x="277" y="1010"/>
                  </a:lnTo>
                  <a:lnTo>
                    <a:pt x="280" y="1007"/>
                  </a:lnTo>
                  <a:lnTo>
                    <a:pt x="282" y="1004"/>
                  </a:lnTo>
                  <a:lnTo>
                    <a:pt x="284" y="999"/>
                  </a:lnTo>
                  <a:lnTo>
                    <a:pt x="284" y="994"/>
                  </a:lnTo>
                  <a:lnTo>
                    <a:pt x="282" y="989"/>
                  </a:lnTo>
                  <a:lnTo>
                    <a:pt x="279" y="982"/>
                  </a:lnTo>
                  <a:lnTo>
                    <a:pt x="271" y="966"/>
                  </a:lnTo>
                  <a:lnTo>
                    <a:pt x="265" y="948"/>
                  </a:lnTo>
                  <a:lnTo>
                    <a:pt x="259" y="929"/>
                  </a:lnTo>
                  <a:lnTo>
                    <a:pt x="254" y="909"/>
                  </a:lnTo>
                  <a:lnTo>
                    <a:pt x="251" y="888"/>
                  </a:lnTo>
                  <a:lnTo>
                    <a:pt x="247" y="866"/>
                  </a:lnTo>
                  <a:lnTo>
                    <a:pt x="245" y="843"/>
                  </a:lnTo>
                  <a:lnTo>
                    <a:pt x="244" y="820"/>
                  </a:lnTo>
                  <a:lnTo>
                    <a:pt x="243" y="796"/>
                  </a:lnTo>
                  <a:lnTo>
                    <a:pt x="243" y="773"/>
                  </a:lnTo>
                  <a:lnTo>
                    <a:pt x="244" y="748"/>
                  </a:lnTo>
                  <a:lnTo>
                    <a:pt x="245" y="725"/>
                  </a:lnTo>
                  <a:lnTo>
                    <a:pt x="249" y="678"/>
                  </a:lnTo>
                  <a:lnTo>
                    <a:pt x="254" y="633"/>
                  </a:lnTo>
                  <a:lnTo>
                    <a:pt x="255" y="629"/>
                  </a:lnTo>
                  <a:lnTo>
                    <a:pt x="259" y="628"/>
                  </a:lnTo>
                  <a:lnTo>
                    <a:pt x="282" y="625"/>
                  </a:lnTo>
                  <a:lnTo>
                    <a:pt x="307" y="622"/>
                  </a:lnTo>
                  <a:lnTo>
                    <a:pt x="332" y="618"/>
                  </a:lnTo>
                  <a:lnTo>
                    <a:pt x="357" y="615"/>
                  </a:lnTo>
                  <a:lnTo>
                    <a:pt x="381" y="612"/>
                  </a:lnTo>
                  <a:lnTo>
                    <a:pt x="406" y="610"/>
                  </a:lnTo>
                  <a:lnTo>
                    <a:pt x="428" y="608"/>
                  </a:lnTo>
                  <a:lnTo>
                    <a:pt x="448" y="607"/>
                  </a:lnTo>
                  <a:lnTo>
                    <a:pt x="450" y="607"/>
                  </a:lnTo>
                  <a:lnTo>
                    <a:pt x="459" y="608"/>
                  </a:lnTo>
                  <a:lnTo>
                    <a:pt x="466" y="610"/>
                  </a:lnTo>
                  <a:lnTo>
                    <a:pt x="472" y="612"/>
                  </a:lnTo>
                  <a:lnTo>
                    <a:pt x="477" y="617"/>
                  </a:lnTo>
                  <a:lnTo>
                    <a:pt x="479" y="620"/>
                  </a:lnTo>
                  <a:lnTo>
                    <a:pt x="481" y="623"/>
                  </a:lnTo>
                  <a:lnTo>
                    <a:pt x="482" y="626"/>
                  </a:lnTo>
                  <a:lnTo>
                    <a:pt x="483" y="630"/>
                  </a:lnTo>
                  <a:lnTo>
                    <a:pt x="483" y="637"/>
                  </a:lnTo>
                  <a:lnTo>
                    <a:pt x="483" y="645"/>
                  </a:lnTo>
                  <a:lnTo>
                    <a:pt x="483" y="657"/>
                  </a:lnTo>
                  <a:lnTo>
                    <a:pt x="483" y="674"/>
                  </a:lnTo>
                  <a:lnTo>
                    <a:pt x="485" y="693"/>
                  </a:lnTo>
                  <a:lnTo>
                    <a:pt x="489" y="717"/>
                  </a:lnTo>
                  <a:lnTo>
                    <a:pt x="492" y="728"/>
                  </a:lnTo>
                  <a:lnTo>
                    <a:pt x="495" y="741"/>
                  </a:lnTo>
                  <a:lnTo>
                    <a:pt x="500" y="753"/>
                  </a:lnTo>
                  <a:lnTo>
                    <a:pt x="506" y="766"/>
                  </a:lnTo>
                  <a:lnTo>
                    <a:pt x="513" y="779"/>
                  </a:lnTo>
                  <a:lnTo>
                    <a:pt x="520" y="791"/>
                  </a:lnTo>
                  <a:lnTo>
                    <a:pt x="529" y="803"/>
                  </a:lnTo>
                  <a:lnTo>
                    <a:pt x="539" y="816"/>
                  </a:lnTo>
                  <a:lnTo>
                    <a:pt x="548" y="824"/>
                  </a:lnTo>
                  <a:lnTo>
                    <a:pt x="558" y="832"/>
                  </a:lnTo>
                  <a:lnTo>
                    <a:pt x="568" y="840"/>
                  </a:lnTo>
                  <a:lnTo>
                    <a:pt x="578" y="846"/>
                  </a:lnTo>
                  <a:lnTo>
                    <a:pt x="589" y="853"/>
                  </a:lnTo>
                  <a:lnTo>
                    <a:pt x="600" y="858"/>
                  </a:lnTo>
                  <a:lnTo>
                    <a:pt x="613" y="865"/>
                  </a:lnTo>
                  <a:lnTo>
                    <a:pt x="626" y="869"/>
                  </a:lnTo>
                  <a:lnTo>
                    <a:pt x="639" y="873"/>
                  </a:lnTo>
                  <a:lnTo>
                    <a:pt x="652" y="877"/>
                  </a:lnTo>
                  <a:lnTo>
                    <a:pt x="668" y="879"/>
                  </a:lnTo>
                  <a:lnTo>
                    <a:pt x="682" y="882"/>
                  </a:lnTo>
                  <a:lnTo>
                    <a:pt x="697" y="883"/>
                  </a:lnTo>
                  <a:lnTo>
                    <a:pt x="714" y="884"/>
                  </a:lnTo>
                  <a:lnTo>
                    <a:pt x="730" y="885"/>
                  </a:lnTo>
                  <a:lnTo>
                    <a:pt x="747" y="885"/>
                  </a:lnTo>
                  <a:lnTo>
                    <a:pt x="756" y="8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36"/>
            <p:cNvSpPr>
              <a:spLocks/>
            </p:cNvSpPr>
            <p:nvPr/>
          </p:nvSpPr>
          <p:spPr bwMode="gray">
            <a:xfrm>
              <a:off x="6460" y="648"/>
              <a:ext cx="42" cy="70"/>
            </a:xfrm>
            <a:custGeom>
              <a:avLst/>
              <a:gdLst>
                <a:gd name="T0" fmla="*/ 395 w 504"/>
                <a:gd name="T1" fmla="*/ 126 h 840"/>
                <a:gd name="T2" fmla="*/ 353 w 504"/>
                <a:gd name="T3" fmla="*/ 165 h 840"/>
                <a:gd name="T4" fmla="*/ 314 w 504"/>
                <a:gd name="T5" fmla="*/ 203 h 840"/>
                <a:gd name="T6" fmla="*/ 279 w 504"/>
                <a:gd name="T7" fmla="*/ 243 h 840"/>
                <a:gd name="T8" fmla="*/ 248 w 504"/>
                <a:gd name="T9" fmla="*/ 283 h 840"/>
                <a:gd name="T10" fmla="*/ 219 w 504"/>
                <a:gd name="T11" fmla="*/ 323 h 840"/>
                <a:gd name="T12" fmla="*/ 195 w 504"/>
                <a:gd name="T13" fmla="*/ 365 h 840"/>
                <a:gd name="T14" fmla="*/ 174 w 504"/>
                <a:gd name="T15" fmla="*/ 407 h 840"/>
                <a:gd name="T16" fmla="*/ 156 w 504"/>
                <a:gd name="T17" fmla="*/ 451 h 840"/>
                <a:gd name="T18" fmla="*/ 135 w 504"/>
                <a:gd name="T19" fmla="*/ 514 h 840"/>
                <a:gd name="T20" fmla="*/ 122 w 504"/>
                <a:gd name="T21" fmla="*/ 567 h 840"/>
                <a:gd name="T22" fmla="*/ 115 w 504"/>
                <a:gd name="T23" fmla="*/ 613 h 840"/>
                <a:gd name="T24" fmla="*/ 114 w 504"/>
                <a:gd name="T25" fmla="*/ 650 h 840"/>
                <a:gd name="T26" fmla="*/ 116 w 504"/>
                <a:gd name="T27" fmla="*/ 681 h 840"/>
                <a:gd name="T28" fmla="*/ 121 w 504"/>
                <a:gd name="T29" fmla="*/ 704 h 840"/>
                <a:gd name="T30" fmla="*/ 127 w 504"/>
                <a:gd name="T31" fmla="*/ 723 h 840"/>
                <a:gd name="T32" fmla="*/ 135 w 504"/>
                <a:gd name="T33" fmla="*/ 736 h 840"/>
                <a:gd name="T34" fmla="*/ 146 w 504"/>
                <a:gd name="T35" fmla="*/ 748 h 840"/>
                <a:gd name="T36" fmla="*/ 159 w 504"/>
                <a:gd name="T37" fmla="*/ 757 h 840"/>
                <a:gd name="T38" fmla="*/ 173 w 504"/>
                <a:gd name="T39" fmla="*/ 762 h 840"/>
                <a:gd name="T40" fmla="*/ 188 w 504"/>
                <a:gd name="T41" fmla="*/ 764 h 840"/>
                <a:gd name="T42" fmla="*/ 208 w 504"/>
                <a:gd name="T43" fmla="*/ 840 h 840"/>
                <a:gd name="T44" fmla="*/ 182 w 504"/>
                <a:gd name="T45" fmla="*/ 839 h 840"/>
                <a:gd name="T46" fmla="*/ 159 w 504"/>
                <a:gd name="T47" fmla="*/ 835 h 840"/>
                <a:gd name="T48" fmla="*/ 136 w 504"/>
                <a:gd name="T49" fmla="*/ 829 h 840"/>
                <a:gd name="T50" fmla="*/ 115 w 504"/>
                <a:gd name="T51" fmla="*/ 821 h 840"/>
                <a:gd name="T52" fmla="*/ 96 w 504"/>
                <a:gd name="T53" fmla="*/ 809 h 840"/>
                <a:gd name="T54" fmla="*/ 77 w 504"/>
                <a:gd name="T55" fmla="*/ 795 h 840"/>
                <a:gd name="T56" fmla="*/ 61 w 504"/>
                <a:gd name="T57" fmla="*/ 780 h 840"/>
                <a:gd name="T58" fmla="*/ 47 w 504"/>
                <a:gd name="T59" fmla="*/ 761 h 840"/>
                <a:gd name="T60" fmla="*/ 28 w 504"/>
                <a:gd name="T61" fmla="*/ 731 h 840"/>
                <a:gd name="T62" fmla="*/ 14 w 504"/>
                <a:gd name="T63" fmla="*/ 696 h 840"/>
                <a:gd name="T64" fmla="*/ 5 w 504"/>
                <a:gd name="T65" fmla="*/ 658 h 840"/>
                <a:gd name="T66" fmla="*/ 1 w 504"/>
                <a:gd name="T67" fmla="*/ 618 h 840"/>
                <a:gd name="T68" fmla="*/ 1 w 504"/>
                <a:gd name="T69" fmla="*/ 576 h 840"/>
                <a:gd name="T70" fmla="*/ 5 w 504"/>
                <a:gd name="T71" fmla="*/ 532 h 840"/>
                <a:gd name="T72" fmla="*/ 14 w 504"/>
                <a:gd name="T73" fmla="*/ 486 h 840"/>
                <a:gd name="T74" fmla="*/ 27 w 504"/>
                <a:gd name="T75" fmla="*/ 439 h 840"/>
                <a:gd name="T76" fmla="*/ 51 w 504"/>
                <a:gd name="T77" fmla="*/ 380 h 840"/>
                <a:gd name="T78" fmla="*/ 81 w 504"/>
                <a:gd name="T79" fmla="*/ 321 h 840"/>
                <a:gd name="T80" fmla="*/ 118 w 504"/>
                <a:gd name="T81" fmla="*/ 264 h 840"/>
                <a:gd name="T82" fmla="*/ 162 w 504"/>
                <a:gd name="T83" fmla="*/ 209 h 840"/>
                <a:gd name="T84" fmla="*/ 212 w 504"/>
                <a:gd name="T85" fmla="*/ 156 h 840"/>
                <a:gd name="T86" fmla="*/ 269 w 504"/>
                <a:gd name="T87" fmla="*/ 103 h 840"/>
                <a:gd name="T88" fmla="*/ 332 w 504"/>
                <a:gd name="T89" fmla="*/ 52 h 840"/>
                <a:gd name="T90" fmla="*/ 403 w 504"/>
                <a:gd name="T91" fmla="*/ 2 h 840"/>
                <a:gd name="T92" fmla="*/ 504 w 504"/>
                <a:gd name="T93" fmla="*/ 2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 h="840">
                  <a:moveTo>
                    <a:pt x="406" y="118"/>
                  </a:moveTo>
                  <a:lnTo>
                    <a:pt x="395" y="126"/>
                  </a:lnTo>
                  <a:lnTo>
                    <a:pt x="374" y="146"/>
                  </a:lnTo>
                  <a:lnTo>
                    <a:pt x="353" y="165"/>
                  </a:lnTo>
                  <a:lnTo>
                    <a:pt x="333" y="184"/>
                  </a:lnTo>
                  <a:lnTo>
                    <a:pt x="314" y="203"/>
                  </a:lnTo>
                  <a:lnTo>
                    <a:pt x="295" y="223"/>
                  </a:lnTo>
                  <a:lnTo>
                    <a:pt x="279" y="243"/>
                  </a:lnTo>
                  <a:lnTo>
                    <a:pt x="263" y="262"/>
                  </a:lnTo>
                  <a:lnTo>
                    <a:pt x="248" y="283"/>
                  </a:lnTo>
                  <a:lnTo>
                    <a:pt x="233" y="303"/>
                  </a:lnTo>
                  <a:lnTo>
                    <a:pt x="219" y="323"/>
                  </a:lnTo>
                  <a:lnTo>
                    <a:pt x="207" y="344"/>
                  </a:lnTo>
                  <a:lnTo>
                    <a:pt x="195" y="365"/>
                  </a:lnTo>
                  <a:lnTo>
                    <a:pt x="184" y="386"/>
                  </a:lnTo>
                  <a:lnTo>
                    <a:pt x="174" y="407"/>
                  </a:lnTo>
                  <a:lnTo>
                    <a:pt x="165" y="430"/>
                  </a:lnTo>
                  <a:lnTo>
                    <a:pt x="156" y="451"/>
                  </a:lnTo>
                  <a:lnTo>
                    <a:pt x="145" y="484"/>
                  </a:lnTo>
                  <a:lnTo>
                    <a:pt x="135" y="514"/>
                  </a:lnTo>
                  <a:lnTo>
                    <a:pt x="128" y="542"/>
                  </a:lnTo>
                  <a:lnTo>
                    <a:pt x="122" y="567"/>
                  </a:lnTo>
                  <a:lnTo>
                    <a:pt x="118" y="591"/>
                  </a:lnTo>
                  <a:lnTo>
                    <a:pt x="115" y="613"/>
                  </a:lnTo>
                  <a:lnTo>
                    <a:pt x="114" y="633"/>
                  </a:lnTo>
                  <a:lnTo>
                    <a:pt x="114" y="650"/>
                  </a:lnTo>
                  <a:lnTo>
                    <a:pt x="114" y="666"/>
                  </a:lnTo>
                  <a:lnTo>
                    <a:pt x="116" y="681"/>
                  </a:lnTo>
                  <a:lnTo>
                    <a:pt x="118" y="693"/>
                  </a:lnTo>
                  <a:lnTo>
                    <a:pt x="121" y="704"/>
                  </a:lnTo>
                  <a:lnTo>
                    <a:pt x="124" y="714"/>
                  </a:lnTo>
                  <a:lnTo>
                    <a:pt x="127" y="723"/>
                  </a:lnTo>
                  <a:lnTo>
                    <a:pt x="131" y="730"/>
                  </a:lnTo>
                  <a:lnTo>
                    <a:pt x="135" y="736"/>
                  </a:lnTo>
                  <a:lnTo>
                    <a:pt x="140" y="742"/>
                  </a:lnTo>
                  <a:lnTo>
                    <a:pt x="146" y="748"/>
                  </a:lnTo>
                  <a:lnTo>
                    <a:pt x="152" y="753"/>
                  </a:lnTo>
                  <a:lnTo>
                    <a:pt x="159" y="757"/>
                  </a:lnTo>
                  <a:lnTo>
                    <a:pt x="166" y="760"/>
                  </a:lnTo>
                  <a:lnTo>
                    <a:pt x="173" y="762"/>
                  </a:lnTo>
                  <a:lnTo>
                    <a:pt x="180" y="763"/>
                  </a:lnTo>
                  <a:lnTo>
                    <a:pt x="188" y="764"/>
                  </a:lnTo>
                  <a:lnTo>
                    <a:pt x="230" y="801"/>
                  </a:lnTo>
                  <a:lnTo>
                    <a:pt x="208" y="840"/>
                  </a:lnTo>
                  <a:lnTo>
                    <a:pt x="195" y="840"/>
                  </a:lnTo>
                  <a:lnTo>
                    <a:pt x="182" y="839"/>
                  </a:lnTo>
                  <a:lnTo>
                    <a:pt x="170" y="838"/>
                  </a:lnTo>
                  <a:lnTo>
                    <a:pt x="159" y="835"/>
                  </a:lnTo>
                  <a:lnTo>
                    <a:pt x="148" y="833"/>
                  </a:lnTo>
                  <a:lnTo>
                    <a:pt x="136" y="829"/>
                  </a:lnTo>
                  <a:lnTo>
                    <a:pt x="125" y="825"/>
                  </a:lnTo>
                  <a:lnTo>
                    <a:pt x="115" y="821"/>
                  </a:lnTo>
                  <a:lnTo>
                    <a:pt x="105" y="814"/>
                  </a:lnTo>
                  <a:lnTo>
                    <a:pt x="96" y="809"/>
                  </a:lnTo>
                  <a:lnTo>
                    <a:pt x="86" y="802"/>
                  </a:lnTo>
                  <a:lnTo>
                    <a:pt x="77" y="795"/>
                  </a:lnTo>
                  <a:lnTo>
                    <a:pt x="69" y="788"/>
                  </a:lnTo>
                  <a:lnTo>
                    <a:pt x="61" y="780"/>
                  </a:lnTo>
                  <a:lnTo>
                    <a:pt x="54" y="771"/>
                  </a:lnTo>
                  <a:lnTo>
                    <a:pt x="47" y="761"/>
                  </a:lnTo>
                  <a:lnTo>
                    <a:pt x="36" y="746"/>
                  </a:lnTo>
                  <a:lnTo>
                    <a:pt x="28" y="731"/>
                  </a:lnTo>
                  <a:lnTo>
                    <a:pt x="21" y="713"/>
                  </a:lnTo>
                  <a:lnTo>
                    <a:pt x="14" y="696"/>
                  </a:lnTo>
                  <a:lnTo>
                    <a:pt x="9" y="678"/>
                  </a:lnTo>
                  <a:lnTo>
                    <a:pt x="5" y="658"/>
                  </a:lnTo>
                  <a:lnTo>
                    <a:pt x="2" y="639"/>
                  </a:lnTo>
                  <a:lnTo>
                    <a:pt x="1" y="618"/>
                  </a:lnTo>
                  <a:lnTo>
                    <a:pt x="0" y="597"/>
                  </a:lnTo>
                  <a:lnTo>
                    <a:pt x="1" y="576"/>
                  </a:lnTo>
                  <a:lnTo>
                    <a:pt x="2" y="554"/>
                  </a:lnTo>
                  <a:lnTo>
                    <a:pt x="5" y="532"/>
                  </a:lnTo>
                  <a:lnTo>
                    <a:pt x="9" y="509"/>
                  </a:lnTo>
                  <a:lnTo>
                    <a:pt x="14" y="486"/>
                  </a:lnTo>
                  <a:lnTo>
                    <a:pt x="20" y="462"/>
                  </a:lnTo>
                  <a:lnTo>
                    <a:pt x="27" y="439"/>
                  </a:lnTo>
                  <a:lnTo>
                    <a:pt x="38" y="409"/>
                  </a:lnTo>
                  <a:lnTo>
                    <a:pt x="51" y="380"/>
                  </a:lnTo>
                  <a:lnTo>
                    <a:pt x="66" y="350"/>
                  </a:lnTo>
                  <a:lnTo>
                    <a:pt x="81" y="321"/>
                  </a:lnTo>
                  <a:lnTo>
                    <a:pt x="99" y="293"/>
                  </a:lnTo>
                  <a:lnTo>
                    <a:pt x="118" y="264"/>
                  </a:lnTo>
                  <a:lnTo>
                    <a:pt x="139" y="237"/>
                  </a:lnTo>
                  <a:lnTo>
                    <a:pt x="162" y="209"/>
                  </a:lnTo>
                  <a:lnTo>
                    <a:pt x="185" y="183"/>
                  </a:lnTo>
                  <a:lnTo>
                    <a:pt x="212" y="156"/>
                  </a:lnTo>
                  <a:lnTo>
                    <a:pt x="239" y="130"/>
                  </a:lnTo>
                  <a:lnTo>
                    <a:pt x="269" y="103"/>
                  </a:lnTo>
                  <a:lnTo>
                    <a:pt x="300" y="77"/>
                  </a:lnTo>
                  <a:lnTo>
                    <a:pt x="332" y="52"/>
                  </a:lnTo>
                  <a:lnTo>
                    <a:pt x="367" y="26"/>
                  </a:lnTo>
                  <a:lnTo>
                    <a:pt x="403" y="2"/>
                  </a:lnTo>
                  <a:lnTo>
                    <a:pt x="406" y="0"/>
                  </a:lnTo>
                  <a:lnTo>
                    <a:pt x="504" y="26"/>
                  </a:lnTo>
                  <a:lnTo>
                    <a:pt x="406"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37"/>
            <p:cNvSpPr>
              <a:spLocks/>
            </p:cNvSpPr>
            <p:nvPr/>
          </p:nvSpPr>
          <p:spPr bwMode="gray">
            <a:xfrm>
              <a:off x="7081" y="570"/>
              <a:ext cx="66" cy="83"/>
            </a:xfrm>
            <a:custGeom>
              <a:avLst/>
              <a:gdLst>
                <a:gd name="T0" fmla="*/ 575 w 783"/>
                <a:gd name="T1" fmla="*/ 794 h 1004"/>
                <a:gd name="T2" fmla="*/ 584 w 783"/>
                <a:gd name="T3" fmla="*/ 863 h 1004"/>
                <a:gd name="T4" fmla="*/ 607 w 783"/>
                <a:gd name="T5" fmla="*/ 922 h 1004"/>
                <a:gd name="T6" fmla="*/ 643 w 783"/>
                <a:gd name="T7" fmla="*/ 967 h 1004"/>
                <a:gd name="T8" fmla="*/ 692 w 783"/>
                <a:gd name="T9" fmla="*/ 1000 h 1004"/>
                <a:gd name="T10" fmla="*/ 718 w 783"/>
                <a:gd name="T11" fmla="*/ 1004 h 1004"/>
                <a:gd name="T12" fmla="*/ 738 w 783"/>
                <a:gd name="T13" fmla="*/ 997 h 1004"/>
                <a:gd name="T14" fmla="*/ 741 w 783"/>
                <a:gd name="T15" fmla="*/ 978 h 1004"/>
                <a:gd name="T16" fmla="*/ 727 w 783"/>
                <a:gd name="T17" fmla="*/ 902 h 1004"/>
                <a:gd name="T18" fmla="*/ 728 w 783"/>
                <a:gd name="T19" fmla="*/ 819 h 1004"/>
                <a:gd name="T20" fmla="*/ 742 w 783"/>
                <a:gd name="T21" fmla="*/ 732 h 1004"/>
                <a:gd name="T22" fmla="*/ 767 w 783"/>
                <a:gd name="T23" fmla="*/ 642 h 1004"/>
                <a:gd name="T24" fmla="*/ 783 w 783"/>
                <a:gd name="T25" fmla="*/ 583 h 1004"/>
                <a:gd name="T26" fmla="*/ 779 w 783"/>
                <a:gd name="T27" fmla="*/ 550 h 1004"/>
                <a:gd name="T28" fmla="*/ 756 w 783"/>
                <a:gd name="T29" fmla="*/ 522 h 1004"/>
                <a:gd name="T30" fmla="*/ 702 w 783"/>
                <a:gd name="T31" fmla="*/ 494 h 1004"/>
                <a:gd name="T32" fmla="*/ 674 w 783"/>
                <a:gd name="T33" fmla="*/ 489 h 1004"/>
                <a:gd name="T34" fmla="*/ 651 w 783"/>
                <a:gd name="T35" fmla="*/ 493 h 1004"/>
                <a:gd name="T36" fmla="*/ 633 w 783"/>
                <a:gd name="T37" fmla="*/ 508 h 1004"/>
                <a:gd name="T38" fmla="*/ 603 w 783"/>
                <a:gd name="T39" fmla="*/ 553 h 1004"/>
                <a:gd name="T40" fmla="*/ 506 w 783"/>
                <a:gd name="T41" fmla="*/ 676 h 1004"/>
                <a:gd name="T42" fmla="*/ 401 w 783"/>
                <a:gd name="T43" fmla="*/ 783 h 1004"/>
                <a:gd name="T44" fmla="*/ 336 w 783"/>
                <a:gd name="T45" fmla="*/ 834 h 1004"/>
                <a:gd name="T46" fmla="*/ 286 w 783"/>
                <a:gd name="T47" fmla="*/ 860 h 1004"/>
                <a:gd name="T48" fmla="*/ 240 w 783"/>
                <a:gd name="T49" fmla="*/ 873 h 1004"/>
                <a:gd name="T50" fmla="*/ 209 w 783"/>
                <a:gd name="T51" fmla="*/ 871 h 1004"/>
                <a:gd name="T52" fmla="*/ 188 w 783"/>
                <a:gd name="T53" fmla="*/ 858 h 1004"/>
                <a:gd name="T54" fmla="*/ 170 w 783"/>
                <a:gd name="T55" fmla="*/ 836 h 1004"/>
                <a:gd name="T56" fmla="*/ 155 w 783"/>
                <a:gd name="T57" fmla="*/ 776 h 1004"/>
                <a:gd name="T58" fmla="*/ 159 w 783"/>
                <a:gd name="T59" fmla="*/ 665 h 1004"/>
                <a:gd name="T60" fmla="*/ 188 w 783"/>
                <a:gd name="T61" fmla="*/ 507 h 1004"/>
                <a:gd name="T62" fmla="*/ 234 w 783"/>
                <a:gd name="T63" fmla="*/ 341 h 1004"/>
                <a:gd name="T64" fmla="*/ 291 w 783"/>
                <a:gd name="T65" fmla="*/ 188 h 1004"/>
                <a:gd name="T66" fmla="*/ 345 w 783"/>
                <a:gd name="T67" fmla="*/ 81 h 1004"/>
                <a:gd name="T68" fmla="*/ 360 w 783"/>
                <a:gd name="T69" fmla="*/ 40 h 1004"/>
                <a:gd name="T70" fmla="*/ 354 w 783"/>
                <a:gd name="T71" fmla="*/ 15 h 1004"/>
                <a:gd name="T72" fmla="*/ 327 w 783"/>
                <a:gd name="T73" fmla="*/ 3 h 1004"/>
                <a:gd name="T74" fmla="*/ 291 w 783"/>
                <a:gd name="T75" fmla="*/ 0 h 1004"/>
                <a:gd name="T76" fmla="*/ 240 w 783"/>
                <a:gd name="T77" fmla="*/ 7 h 1004"/>
                <a:gd name="T78" fmla="*/ 203 w 783"/>
                <a:gd name="T79" fmla="*/ 25 h 1004"/>
                <a:gd name="T80" fmla="*/ 178 w 783"/>
                <a:gd name="T81" fmla="*/ 52 h 1004"/>
                <a:gd name="T82" fmla="*/ 135 w 783"/>
                <a:gd name="T83" fmla="*/ 146 h 1004"/>
                <a:gd name="T84" fmla="*/ 81 w 783"/>
                <a:gd name="T85" fmla="*/ 292 h 1004"/>
                <a:gd name="T86" fmla="*/ 34 w 783"/>
                <a:gd name="T87" fmla="*/ 458 h 1004"/>
                <a:gd name="T88" fmla="*/ 5 w 783"/>
                <a:gd name="T89" fmla="*/ 639 h 1004"/>
                <a:gd name="T90" fmla="*/ 1 w 783"/>
                <a:gd name="T91" fmla="*/ 756 h 1004"/>
                <a:gd name="T92" fmla="*/ 8 w 783"/>
                <a:gd name="T93" fmla="*/ 802 h 1004"/>
                <a:gd name="T94" fmla="*/ 25 w 783"/>
                <a:gd name="T95" fmla="*/ 845 h 1004"/>
                <a:gd name="T96" fmla="*/ 51 w 783"/>
                <a:gd name="T97" fmla="*/ 884 h 1004"/>
                <a:gd name="T98" fmla="*/ 91 w 783"/>
                <a:gd name="T99" fmla="*/ 923 h 1004"/>
                <a:gd name="T100" fmla="*/ 141 w 783"/>
                <a:gd name="T101" fmla="*/ 955 h 1004"/>
                <a:gd name="T102" fmla="*/ 189 w 783"/>
                <a:gd name="T103" fmla="*/ 975 h 1004"/>
                <a:gd name="T104" fmla="*/ 248 w 783"/>
                <a:gd name="T105" fmla="*/ 986 h 1004"/>
                <a:gd name="T106" fmla="*/ 294 w 783"/>
                <a:gd name="T107" fmla="*/ 979 h 1004"/>
                <a:gd name="T108" fmla="*/ 339 w 783"/>
                <a:gd name="T109" fmla="*/ 961 h 1004"/>
                <a:gd name="T110" fmla="*/ 426 w 783"/>
                <a:gd name="T111" fmla="*/ 901 h 1004"/>
                <a:gd name="T112" fmla="*/ 504 w 783"/>
                <a:gd name="T113" fmla="*/ 825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1004">
                  <a:moveTo>
                    <a:pt x="576" y="737"/>
                  </a:moveTo>
                  <a:lnTo>
                    <a:pt x="575" y="755"/>
                  </a:lnTo>
                  <a:lnTo>
                    <a:pt x="575" y="775"/>
                  </a:lnTo>
                  <a:lnTo>
                    <a:pt x="575" y="794"/>
                  </a:lnTo>
                  <a:lnTo>
                    <a:pt x="576" y="812"/>
                  </a:lnTo>
                  <a:lnTo>
                    <a:pt x="578" y="831"/>
                  </a:lnTo>
                  <a:lnTo>
                    <a:pt x="581" y="847"/>
                  </a:lnTo>
                  <a:lnTo>
                    <a:pt x="584" y="863"/>
                  </a:lnTo>
                  <a:lnTo>
                    <a:pt x="590" y="879"/>
                  </a:lnTo>
                  <a:lnTo>
                    <a:pt x="595" y="894"/>
                  </a:lnTo>
                  <a:lnTo>
                    <a:pt x="601" y="908"/>
                  </a:lnTo>
                  <a:lnTo>
                    <a:pt x="607" y="922"/>
                  </a:lnTo>
                  <a:lnTo>
                    <a:pt x="615" y="934"/>
                  </a:lnTo>
                  <a:lnTo>
                    <a:pt x="623" y="946"/>
                  </a:lnTo>
                  <a:lnTo>
                    <a:pt x="632" y="956"/>
                  </a:lnTo>
                  <a:lnTo>
                    <a:pt x="643" y="967"/>
                  </a:lnTo>
                  <a:lnTo>
                    <a:pt x="654" y="977"/>
                  </a:lnTo>
                  <a:lnTo>
                    <a:pt x="666" y="986"/>
                  </a:lnTo>
                  <a:lnTo>
                    <a:pt x="678" y="994"/>
                  </a:lnTo>
                  <a:lnTo>
                    <a:pt x="692" y="1000"/>
                  </a:lnTo>
                  <a:lnTo>
                    <a:pt x="699" y="1002"/>
                  </a:lnTo>
                  <a:lnTo>
                    <a:pt x="705" y="1003"/>
                  </a:lnTo>
                  <a:lnTo>
                    <a:pt x="712" y="1004"/>
                  </a:lnTo>
                  <a:lnTo>
                    <a:pt x="718" y="1004"/>
                  </a:lnTo>
                  <a:lnTo>
                    <a:pt x="724" y="1004"/>
                  </a:lnTo>
                  <a:lnTo>
                    <a:pt x="730" y="1003"/>
                  </a:lnTo>
                  <a:lnTo>
                    <a:pt x="735" y="1000"/>
                  </a:lnTo>
                  <a:lnTo>
                    <a:pt x="738" y="997"/>
                  </a:lnTo>
                  <a:lnTo>
                    <a:pt x="741" y="993"/>
                  </a:lnTo>
                  <a:lnTo>
                    <a:pt x="742" y="989"/>
                  </a:lnTo>
                  <a:lnTo>
                    <a:pt x="742" y="984"/>
                  </a:lnTo>
                  <a:lnTo>
                    <a:pt x="741" y="978"/>
                  </a:lnTo>
                  <a:lnTo>
                    <a:pt x="735" y="959"/>
                  </a:lnTo>
                  <a:lnTo>
                    <a:pt x="732" y="941"/>
                  </a:lnTo>
                  <a:lnTo>
                    <a:pt x="729" y="922"/>
                  </a:lnTo>
                  <a:lnTo>
                    <a:pt x="727" y="902"/>
                  </a:lnTo>
                  <a:lnTo>
                    <a:pt x="726" y="883"/>
                  </a:lnTo>
                  <a:lnTo>
                    <a:pt x="726" y="861"/>
                  </a:lnTo>
                  <a:lnTo>
                    <a:pt x="726" y="841"/>
                  </a:lnTo>
                  <a:lnTo>
                    <a:pt x="728" y="819"/>
                  </a:lnTo>
                  <a:lnTo>
                    <a:pt x="730" y="798"/>
                  </a:lnTo>
                  <a:lnTo>
                    <a:pt x="733" y="776"/>
                  </a:lnTo>
                  <a:lnTo>
                    <a:pt x="736" y="754"/>
                  </a:lnTo>
                  <a:lnTo>
                    <a:pt x="742" y="732"/>
                  </a:lnTo>
                  <a:lnTo>
                    <a:pt x="747" y="709"/>
                  </a:lnTo>
                  <a:lnTo>
                    <a:pt x="753" y="687"/>
                  </a:lnTo>
                  <a:lnTo>
                    <a:pt x="760" y="664"/>
                  </a:lnTo>
                  <a:lnTo>
                    <a:pt x="767" y="642"/>
                  </a:lnTo>
                  <a:lnTo>
                    <a:pt x="775" y="620"/>
                  </a:lnTo>
                  <a:lnTo>
                    <a:pt x="780" y="600"/>
                  </a:lnTo>
                  <a:lnTo>
                    <a:pt x="782" y="591"/>
                  </a:lnTo>
                  <a:lnTo>
                    <a:pt x="783" y="583"/>
                  </a:lnTo>
                  <a:lnTo>
                    <a:pt x="783" y="573"/>
                  </a:lnTo>
                  <a:lnTo>
                    <a:pt x="783" y="565"/>
                  </a:lnTo>
                  <a:lnTo>
                    <a:pt x="781" y="558"/>
                  </a:lnTo>
                  <a:lnTo>
                    <a:pt x="779" y="550"/>
                  </a:lnTo>
                  <a:lnTo>
                    <a:pt x="775" y="543"/>
                  </a:lnTo>
                  <a:lnTo>
                    <a:pt x="770" y="536"/>
                  </a:lnTo>
                  <a:lnTo>
                    <a:pt x="764" y="530"/>
                  </a:lnTo>
                  <a:lnTo>
                    <a:pt x="756" y="522"/>
                  </a:lnTo>
                  <a:lnTo>
                    <a:pt x="747" y="515"/>
                  </a:lnTo>
                  <a:lnTo>
                    <a:pt x="735" y="509"/>
                  </a:lnTo>
                  <a:lnTo>
                    <a:pt x="718" y="500"/>
                  </a:lnTo>
                  <a:lnTo>
                    <a:pt x="702" y="494"/>
                  </a:lnTo>
                  <a:lnTo>
                    <a:pt x="695" y="492"/>
                  </a:lnTo>
                  <a:lnTo>
                    <a:pt x="687" y="490"/>
                  </a:lnTo>
                  <a:lnTo>
                    <a:pt x="680" y="489"/>
                  </a:lnTo>
                  <a:lnTo>
                    <a:pt x="674" y="489"/>
                  </a:lnTo>
                  <a:lnTo>
                    <a:pt x="667" y="489"/>
                  </a:lnTo>
                  <a:lnTo>
                    <a:pt x="662" y="490"/>
                  </a:lnTo>
                  <a:lnTo>
                    <a:pt x="656" y="491"/>
                  </a:lnTo>
                  <a:lnTo>
                    <a:pt x="651" y="493"/>
                  </a:lnTo>
                  <a:lnTo>
                    <a:pt x="646" y="496"/>
                  </a:lnTo>
                  <a:lnTo>
                    <a:pt x="642" y="499"/>
                  </a:lnTo>
                  <a:lnTo>
                    <a:pt x="637" y="503"/>
                  </a:lnTo>
                  <a:lnTo>
                    <a:pt x="633" y="508"/>
                  </a:lnTo>
                  <a:lnTo>
                    <a:pt x="630" y="512"/>
                  </a:lnTo>
                  <a:lnTo>
                    <a:pt x="627" y="516"/>
                  </a:lnTo>
                  <a:lnTo>
                    <a:pt x="624" y="522"/>
                  </a:lnTo>
                  <a:lnTo>
                    <a:pt x="603" y="553"/>
                  </a:lnTo>
                  <a:lnTo>
                    <a:pt x="579" y="584"/>
                  </a:lnTo>
                  <a:lnTo>
                    <a:pt x="556" y="615"/>
                  </a:lnTo>
                  <a:lnTo>
                    <a:pt x="531" y="646"/>
                  </a:lnTo>
                  <a:lnTo>
                    <a:pt x="506" y="676"/>
                  </a:lnTo>
                  <a:lnTo>
                    <a:pt x="480" y="704"/>
                  </a:lnTo>
                  <a:lnTo>
                    <a:pt x="454" y="733"/>
                  </a:lnTo>
                  <a:lnTo>
                    <a:pt x="427" y="758"/>
                  </a:lnTo>
                  <a:lnTo>
                    <a:pt x="401" y="783"/>
                  </a:lnTo>
                  <a:lnTo>
                    <a:pt x="374" y="805"/>
                  </a:lnTo>
                  <a:lnTo>
                    <a:pt x="362" y="815"/>
                  </a:lnTo>
                  <a:lnTo>
                    <a:pt x="349" y="825"/>
                  </a:lnTo>
                  <a:lnTo>
                    <a:pt x="336" y="834"/>
                  </a:lnTo>
                  <a:lnTo>
                    <a:pt x="323" y="841"/>
                  </a:lnTo>
                  <a:lnTo>
                    <a:pt x="310" y="848"/>
                  </a:lnTo>
                  <a:lnTo>
                    <a:pt x="298" y="855"/>
                  </a:lnTo>
                  <a:lnTo>
                    <a:pt x="286" y="860"/>
                  </a:lnTo>
                  <a:lnTo>
                    <a:pt x="273" y="865"/>
                  </a:lnTo>
                  <a:lnTo>
                    <a:pt x="262" y="868"/>
                  </a:lnTo>
                  <a:lnTo>
                    <a:pt x="251" y="872"/>
                  </a:lnTo>
                  <a:lnTo>
                    <a:pt x="240" y="873"/>
                  </a:lnTo>
                  <a:lnTo>
                    <a:pt x="228" y="874"/>
                  </a:lnTo>
                  <a:lnTo>
                    <a:pt x="221" y="874"/>
                  </a:lnTo>
                  <a:lnTo>
                    <a:pt x="215" y="873"/>
                  </a:lnTo>
                  <a:lnTo>
                    <a:pt x="209" y="871"/>
                  </a:lnTo>
                  <a:lnTo>
                    <a:pt x="203" y="868"/>
                  </a:lnTo>
                  <a:lnTo>
                    <a:pt x="198" y="865"/>
                  </a:lnTo>
                  <a:lnTo>
                    <a:pt x="193" y="862"/>
                  </a:lnTo>
                  <a:lnTo>
                    <a:pt x="188" y="858"/>
                  </a:lnTo>
                  <a:lnTo>
                    <a:pt x="183" y="853"/>
                  </a:lnTo>
                  <a:lnTo>
                    <a:pt x="178" y="848"/>
                  </a:lnTo>
                  <a:lnTo>
                    <a:pt x="174" y="843"/>
                  </a:lnTo>
                  <a:lnTo>
                    <a:pt x="170" y="836"/>
                  </a:lnTo>
                  <a:lnTo>
                    <a:pt x="167" y="830"/>
                  </a:lnTo>
                  <a:lnTo>
                    <a:pt x="162" y="813"/>
                  </a:lnTo>
                  <a:lnTo>
                    <a:pt x="158" y="796"/>
                  </a:lnTo>
                  <a:lnTo>
                    <a:pt x="155" y="776"/>
                  </a:lnTo>
                  <a:lnTo>
                    <a:pt x="154" y="753"/>
                  </a:lnTo>
                  <a:lnTo>
                    <a:pt x="154" y="729"/>
                  </a:lnTo>
                  <a:lnTo>
                    <a:pt x="155" y="702"/>
                  </a:lnTo>
                  <a:lnTo>
                    <a:pt x="159" y="665"/>
                  </a:lnTo>
                  <a:lnTo>
                    <a:pt x="164" y="628"/>
                  </a:lnTo>
                  <a:lnTo>
                    <a:pt x="170" y="589"/>
                  </a:lnTo>
                  <a:lnTo>
                    <a:pt x="178" y="548"/>
                  </a:lnTo>
                  <a:lnTo>
                    <a:pt x="188" y="507"/>
                  </a:lnTo>
                  <a:lnTo>
                    <a:pt x="197" y="465"/>
                  </a:lnTo>
                  <a:lnTo>
                    <a:pt x="208" y="423"/>
                  </a:lnTo>
                  <a:lnTo>
                    <a:pt x="220" y="382"/>
                  </a:lnTo>
                  <a:lnTo>
                    <a:pt x="234" y="341"/>
                  </a:lnTo>
                  <a:lnTo>
                    <a:pt x="247" y="301"/>
                  </a:lnTo>
                  <a:lnTo>
                    <a:pt x="261" y="261"/>
                  </a:lnTo>
                  <a:lnTo>
                    <a:pt x="275" y="223"/>
                  </a:lnTo>
                  <a:lnTo>
                    <a:pt x="291" y="188"/>
                  </a:lnTo>
                  <a:lnTo>
                    <a:pt x="306" y="154"/>
                  </a:lnTo>
                  <a:lnTo>
                    <a:pt x="322" y="122"/>
                  </a:lnTo>
                  <a:lnTo>
                    <a:pt x="338" y="94"/>
                  </a:lnTo>
                  <a:lnTo>
                    <a:pt x="345" y="81"/>
                  </a:lnTo>
                  <a:lnTo>
                    <a:pt x="351" y="68"/>
                  </a:lnTo>
                  <a:lnTo>
                    <a:pt x="356" y="58"/>
                  </a:lnTo>
                  <a:lnTo>
                    <a:pt x="359" y="48"/>
                  </a:lnTo>
                  <a:lnTo>
                    <a:pt x="360" y="40"/>
                  </a:lnTo>
                  <a:lnTo>
                    <a:pt x="361" y="33"/>
                  </a:lnTo>
                  <a:lnTo>
                    <a:pt x="360" y="25"/>
                  </a:lnTo>
                  <a:lnTo>
                    <a:pt x="357" y="20"/>
                  </a:lnTo>
                  <a:lnTo>
                    <a:pt x="354" y="15"/>
                  </a:lnTo>
                  <a:lnTo>
                    <a:pt x="350" y="11"/>
                  </a:lnTo>
                  <a:lnTo>
                    <a:pt x="344" y="8"/>
                  </a:lnTo>
                  <a:lnTo>
                    <a:pt x="337" y="5"/>
                  </a:lnTo>
                  <a:lnTo>
                    <a:pt x="327" y="3"/>
                  </a:lnTo>
                  <a:lnTo>
                    <a:pt x="318" y="1"/>
                  </a:lnTo>
                  <a:lnTo>
                    <a:pt x="307" y="0"/>
                  </a:lnTo>
                  <a:lnTo>
                    <a:pt x="295" y="0"/>
                  </a:lnTo>
                  <a:lnTo>
                    <a:pt x="291" y="0"/>
                  </a:lnTo>
                  <a:lnTo>
                    <a:pt x="276" y="0"/>
                  </a:lnTo>
                  <a:lnTo>
                    <a:pt x="263" y="2"/>
                  </a:lnTo>
                  <a:lnTo>
                    <a:pt x="251" y="4"/>
                  </a:lnTo>
                  <a:lnTo>
                    <a:pt x="240" y="7"/>
                  </a:lnTo>
                  <a:lnTo>
                    <a:pt x="229" y="11"/>
                  </a:lnTo>
                  <a:lnTo>
                    <a:pt x="219" y="15"/>
                  </a:lnTo>
                  <a:lnTo>
                    <a:pt x="211" y="20"/>
                  </a:lnTo>
                  <a:lnTo>
                    <a:pt x="203" y="25"/>
                  </a:lnTo>
                  <a:lnTo>
                    <a:pt x="196" y="32"/>
                  </a:lnTo>
                  <a:lnTo>
                    <a:pt x="190" y="39"/>
                  </a:lnTo>
                  <a:lnTo>
                    <a:pt x="184" y="45"/>
                  </a:lnTo>
                  <a:lnTo>
                    <a:pt x="178" y="52"/>
                  </a:lnTo>
                  <a:lnTo>
                    <a:pt x="169" y="67"/>
                  </a:lnTo>
                  <a:lnTo>
                    <a:pt x="162" y="83"/>
                  </a:lnTo>
                  <a:lnTo>
                    <a:pt x="148" y="113"/>
                  </a:lnTo>
                  <a:lnTo>
                    <a:pt x="135" y="146"/>
                  </a:lnTo>
                  <a:lnTo>
                    <a:pt x="120" y="180"/>
                  </a:lnTo>
                  <a:lnTo>
                    <a:pt x="107" y="215"/>
                  </a:lnTo>
                  <a:lnTo>
                    <a:pt x="94" y="253"/>
                  </a:lnTo>
                  <a:lnTo>
                    <a:pt x="81" y="292"/>
                  </a:lnTo>
                  <a:lnTo>
                    <a:pt x="67" y="332"/>
                  </a:lnTo>
                  <a:lnTo>
                    <a:pt x="56" y="372"/>
                  </a:lnTo>
                  <a:lnTo>
                    <a:pt x="45" y="414"/>
                  </a:lnTo>
                  <a:lnTo>
                    <a:pt x="34" y="458"/>
                  </a:lnTo>
                  <a:lnTo>
                    <a:pt x="24" y="502"/>
                  </a:lnTo>
                  <a:lnTo>
                    <a:pt x="17" y="547"/>
                  </a:lnTo>
                  <a:lnTo>
                    <a:pt x="10" y="593"/>
                  </a:lnTo>
                  <a:lnTo>
                    <a:pt x="5" y="639"/>
                  </a:lnTo>
                  <a:lnTo>
                    <a:pt x="2" y="685"/>
                  </a:lnTo>
                  <a:lnTo>
                    <a:pt x="0" y="732"/>
                  </a:lnTo>
                  <a:lnTo>
                    <a:pt x="0" y="744"/>
                  </a:lnTo>
                  <a:lnTo>
                    <a:pt x="1" y="756"/>
                  </a:lnTo>
                  <a:lnTo>
                    <a:pt x="2" y="768"/>
                  </a:lnTo>
                  <a:lnTo>
                    <a:pt x="3" y="780"/>
                  </a:lnTo>
                  <a:lnTo>
                    <a:pt x="6" y="791"/>
                  </a:lnTo>
                  <a:lnTo>
                    <a:pt x="8" y="802"/>
                  </a:lnTo>
                  <a:lnTo>
                    <a:pt x="12" y="813"/>
                  </a:lnTo>
                  <a:lnTo>
                    <a:pt x="16" y="825"/>
                  </a:lnTo>
                  <a:lnTo>
                    <a:pt x="20" y="835"/>
                  </a:lnTo>
                  <a:lnTo>
                    <a:pt x="25" y="845"/>
                  </a:lnTo>
                  <a:lnTo>
                    <a:pt x="31" y="855"/>
                  </a:lnTo>
                  <a:lnTo>
                    <a:pt x="37" y="864"/>
                  </a:lnTo>
                  <a:lnTo>
                    <a:pt x="44" y="875"/>
                  </a:lnTo>
                  <a:lnTo>
                    <a:pt x="51" y="884"/>
                  </a:lnTo>
                  <a:lnTo>
                    <a:pt x="58" y="893"/>
                  </a:lnTo>
                  <a:lnTo>
                    <a:pt x="66" y="901"/>
                  </a:lnTo>
                  <a:lnTo>
                    <a:pt x="79" y="912"/>
                  </a:lnTo>
                  <a:lnTo>
                    <a:pt x="91" y="923"/>
                  </a:lnTo>
                  <a:lnTo>
                    <a:pt x="103" y="932"/>
                  </a:lnTo>
                  <a:lnTo>
                    <a:pt x="115" y="941"/>
                  </a:lnTo>
                  <a:lnTo>
                    <a:pt x="127" y="948"/>
                  </a:lnTo>
                  <a:lnTo>
                    <a:pt x="141" y="955"/>
                  </a:lnTo>
                  <a:lnTo>
                    <a:pt x="153" y="961"/>
                  </a:lnTo>
                  <a:lnTo>
                    <a:pt x="165" y="966"/>
                  </a:lnTo>
                  <a:lnTo>
                    <a:pt x="177" y="972"/>
                  </a:lnTo>
                  <a:lnTo>
                    <a:pt x="189" y="975"/>
                  </a:lnTo>
                  <a:lnTo>
                    <a:pt x="201" y="979"/>
                  </a:lnTo>
                  <a:lnTo>
                    <a:pt x="211" y="981"/>
                  </a:lnTo>
                  <a:lnTo>
                    <a:pt x="232" y="985"/>
                  </a:lnTo>
                  <a:lnTo>
                    <a:pt x="248" y="986"/>
                  </a:lnTo>
                  <a:lnTo>
                    <a:pt x="259" y="985"/>
                  </a:lnTo>
                  <a:lnTo>
                    <a:pt x="270" y="984"/>
                  </a:lnTo>
                  <a:lnTo>
                    <a:pt x="282" y="982"/>
                  </a:lnTo>
                  <a:lnTo>
                    <a:pt x="294" y="979"/>
                  </a:lnTo>
                  <a:lnTo>
                    <a:pt x="305" y="976"/>
                  </a:lnTo>
                  <a:lnTo>
                    <a:pt x="316" y="972"/>
                  </a:lnTo>
                  <a:lnTo>
                    <a:pt x="327" y="966"/>
                  </a:lnTo>
                  <a:lnTo>
                    <a:pt x="339" y="961"/>
                  </a:lnTo>
                  <a:lnTo>
                    <a:pt x="361" y="949"/>
                  </a:lnTo>
                  <a:lnTo>
                    <a:pt x="384" y="935"/>
                  </a:lnTo>
                  <a:lnTo>
                    <a:pt x="405" y="918"/>
                  </a:lnTo>
                  <a:lnTo>
                    <a:pt x="426" y="901"/>
                  </a:lnTo>
                  <a:lnTo>
                    <a:pt x="448" y="883"/>
                  </a:lnTo>
                  <a:lnTo>
                    <a:pt x="467" y="863"/>
                  </a:lnTo>
                  <a:lnTo>
                    <a:pt x="487" y="844"/>
                  </a:lnTo>
                  <a:lnTo>
                    <a:pt x="504" y="825"/>
                  </a:lnTo>
                  <a:lnTo>
                    <a:pt x="538" y="786"/>
                  </a:lnTo>
                  <a:lnTo>
                    <a:pt x="565" y="751"/>
                  </a:lnTo>
                  <a:lnTo>
                    <a:pt x="576" y="7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38"/>
            <p:cNvSpPr>
              <a:spLocks/>
            </p:cNvSpPr>
            <p:nvPr/>
          </p:nvSpPr>
          <p:spPr bwMode="gray">
            <a:xfrm>
              <a:off x="6357" y="558"/>
              <a:ext cx="28" cy="94"/>
            </a:xfrm>
            <a:custGeom>
              <a:avLst/>
              <a:gdLst>
                <a:gd name="T0" fmla="*/ 211 w 340"/>
                <a:gd name="T1" fmla="*/ 0 h 1127"/>
                <a:gd name="T2" fmla="*/ 198 w 340"/>
                <a:gd name="T3" fmla="*/ 2 h 1127"/>
                <a:gd name="T4" fmla="*/ 187 w 340"/>
                <a:gd name="T5" fmla="*/ 6 h 1127"/>
                <a:gd name="T6" fmla="*/ 178 w 340"/>
                <a:gd name="T7" fmla="*/ 12 h 1127"/>
                <a:gd name="T8" fmla="*/ 167 w 340"/>
                <a:gd name="T9" fmla="*/ 24 h 1127"/>
                <a:gd name="T10" fmla="*/ 158 w 340"/>
                <a:gd name="T11" fmla="*/ 41 h 1127"/>
                <a:gd name="T12" fmla="*/ 151 w 340"/>
                <a:gd name="T13" fmla="*/ 66 h 1127"/>
                <a:gd name="T14" fmla="*/ 144 w 340"/>
                <a:gd name="T15" fmla="*/ 103 h 1127"/>
                <a:gd name="T16" fmla="*/ 134 w 340"/>
                <a:gd name="T17" fmla="*/ 147 h 1127"/>
                <a:gd name="T18" fmla="*/ 123 w 340"/>
                <a:gd name="T19" fmla="*/ 195 h 1127"/>
                <a:gd name="T20" fmla="*/ 101 w 340"/>
                <a:gd name="T21" fmla="*/ 292 h 1127"/>
                <a:gd name="T22" fmla="*/ 67 w 340"/>
                <a:gd name="T23" fmla="*/ 447 h 1127"/>
                <a:gd name="T24" fmla="*/ 35 w 340"/>
                <a:gd name="T25" fmla="*/ 608 h 1127"/>
                <a:gd name="T26" fmla="*/ 16 w 340"/>
                <a:gd name="T27" fmla="*/ 725 h 1127"/>
                <a:gd name="T28" fmla="*/ 7 w 340"/>
                <a:gd name="T29" fmla="*/ 797 h 1127"/>
                <a:gd name="T30" fmla="*/ 1 w 340"/>
                <a:gd name="T31" fmla="*/ 872 h 1127"/>
                <a:gd name="T32" fmla="*/ 0 w 340"/>
                <a:gd name="T33" fmla="*/ 941 h 1127"/>
                <a:gd name="T34" fmla="*/ 5 w 340"/>
                <a:gd name="T35" fmla="*/ 996 h 1127"/>
                <a:gd name="T36" fmla="*/ 14 w 340"/>
                <a:gd name="T37" fmla="*/ 1039 h 1127"/>
                <a:gd name="T38" fmla="*/ 27 w 340"/>
                <a:gd name="T39" fmla="*/ 1071 h 1127"/>
                <a:gd name="T40" fmla="*/ 43 w 340"/>
                <a:gd name="T41" fmla="*/ 1094 h 1127"/>
                <a:gd name="T42" fmla="*/ 62 w 340"/>
                <a:gd name="T43" fmla="*/ 1111 h 1127"/>
                <a:gd name="T44" fmla="*/ 82 w 340"/>
                <a:gd name="T45" fmla="*/ 1121 h 1127"/>
                <a:gd name="T46" fmla="*/ 102 w 340"/>
                <a:gd name="T47" fmla="*/ 1127 h 1127"/>
                <a:gd name="T48" fmla="*/ 116 w 340"/>
                <a:gd name="T49" fmla="*/ 1127 h 1127"/>
                <a:gd name="T50" fmla="*/ 122 w 340"/>
                <a:gd name="T51" fmla="*/ 1124 h 1127"/>
                <a:gd name="T52" fmla="*/ 129 w 340"/>
                <a:gd name="T53" fmla="*/ 1116 h 1127"/>
                <a:gd name="T54" fmla="*/ 134 w 340"/>
                <a:gd name="T55" fmla="*/ 1099 h 1127"/>
                <a:gd name="T56" fmla="*/ 134 w 340"/>
                <a:gd name="T57" fmla="*/ 1070 h 1127"/>
                <a:gd name="T58" fmla="*/ 137 w 340"/>
                <a:gd name="T59" fmla="*/ 1026 h 1127"/>
                <a:gd name="T60" fmla="*/ 145 w 340"/>
                <a:gd name="T61" fmla="*/ 948 h 1127"/>
                <a:gd name="T62" fmla="*/ 165 w 340"/>
                <a:gd name="T63" fmla="*/ 829 h 1127"/>
                <a:gd name="T64" fmla="*/ 191 w 340"/>
                <a:gd name="T65" fmla="*/ 696 h 1127"/>
                <a:gd name="T66" fmla="*/ 222 w 340"/>
                <a:gd name="T67" fmla="*/ 559 h 1127"/>
                <a:gd name="T68" fmla="*/ 253 w 340"/>
                <a:gd name="T69" fmla="*/ 425 h 1127"/>
                <a:gd name="T70" fmla="*/ 286 w 340"/>
                <a:gd name="T71" fmla="*/ 301 h 1127"/>
                <a:gd name="T72" fmla="*/ 316 w 340"/>
                <a:gd name="T73" fmla="*/ 195 h 1127"/>
                <a:gd name="T74" fmla="*/ 333 w 340"/>
                <a:gd name="T75" fmla="*/ 136 h 1127"/>
                <a:gd name="T76" fmla="*/ 338 w 340"/>
                <a:gd name="T77" fmla="*/ 110 h 1127"/>
                <a:gd name="T78" fmla="*/ 340 w 340"/>
                <a:gd name="T79" fmla="*/ 88 h 1127"/>
                <a:gd name="T80" fmla="*/ 337 w 340"/>
                <a:gd name="T81" fmla="*/ 70 h 1127"/>
                <a:gd name="T82" fmla="*/ 331 w 340"/>
                <a:gd name="T83" fmla="*/ 55 h 1127"/>
                <a:gd name="T84" fmla="*/ 321 w 340"/>
                <a:gd name="T85" fmla="*/ 42 h 1127"/>
                <a:gd name="T86" fmla="*/ 307 w 340"/>
                <a:gd name="T87" fmla="*/ 31 h 1127"/>
                <a:gd name="T88" fmla="*/ 292 w 340"/>
                <a:gd name="T89" fmla="*/ 22 h 1127"/>
                <a:gd name="T90" fmla="*/ 266 w 340"/>
                <a:gd name="T91" fmla="*/ 9 h 1127"/>
                <a:gd name="T92" fmla="*/ 233 w 340"/>
                <a:gd name="T93" fmla="*/ 1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0" h="1127">
                  <a:moveTo>
                    <a:pt x="218" y="0"/>
                  </a:moveTo>
                  <a:lnTo>
                    <a:pt x="211" y="0"/>
                  </a:lnTo>
                  <a:lnTo>
                    <a:pt x="204" y="1"/>
                  </a:lnTo>
                  <a:lnTo>
                    <a:pt x="198" y="2"/>
                  </a:lnTo>
                  <a:lnTo>
                    <a:pt x="192" y="4"/>
                  </a:lnTo>
                  <a:lnTo>
                    <a:pt x="187" y="6"/>
                  </a:lnTo>
                  <a:lnTo>
                    <a:pt x="182" y="9"/>
                  </a:lnTo>
                  <a:lnTo>
                    <a:pt x="178" y="12"/>
                  </a:lnTo>
                  <a:lnTo>
                    <a:pt x="174" y="16"/>
                  </a:lnTo>
                  <a:lnTo>
                    <a:pt x="167" y="24"/>
                  </a:lnTo>
                  <a:lnTo>
                    <a:pt x="162" y="33"/>
                  </a:lnTo>
                  <a:lnTo>
                    <a:pt x="158" y="41"/>
                  </a:lnTo>
                  <a:lnTo>
                    <a:pt x="154" y="51"/>
                  </a:lnTo>
                  <a:lnTo>
                    <a:pt x="151" y="66"/>
                  </a:lnTo>
                  <a:lnTo>
                    <a:pt x="148" y="84"/>
                  </a:lnTo>
                  <a:lnTo>
                    <a:pt x="144" y="103"/>
                  </a:lnTo>
                  <a:lnTo>
                    <a:pt x="139" y="125"/>
                  </a:lnTo>
                  <a:lnTo>
                    <a:pt x="134" y="147"/>
                  </a:lnTo>
                  <a:lnTo>
                    <a:pt x="129" y="171"/>
                  </a:lnTo>
                  <a:lnTo>
                    <a:pt x="123" y="195"/>
                  </a:lnTo>
                  <a:lnTo>
                    <a:pt x="118" y="222"/>
                  </a:lnTo>
                  <a:lnTo>
                    <a:pt x="101" y="292"/>
                  </a:lnTo>
                  <a:lnTo>
                    <a:pt x="84" y="369"/>
                  </a:lnTo>
                  <a:lnTo>
                    <a:pt x="67" y="447"/>
                  </a:lnTo>
                  <a:lnTo>
                    <a:pt x="50" y="528"/>
                  </a:lnTo>
                  <a:lnTo>
                    <a:pt x="35" y="608"/>
                  </a:lnTo>
                  <a:lnTo>
                    <a:pt x="22" y="687"/>
                  </a:lnTo>
                  <a:lnTo>
                    <a:pt x="16" y="725"/>
                  </a:lnTo>
                  <a:lnTo>
                    <a:pt x="11" y="762"/>
                  </a:lnTo>
                  <a:lnTo>
                    <a:pt x="7" y="797"/>
                  </a:lnTo>
                  <a:lnTo>
                    <a:pt x="3" y="832"/>
                  </a:lnTo>
                  <a:lnTo>
                    <a:pt x="1" y="872"/>
                  </a:lnTo>
                  <a:lnTo>
                    <a:pt x="0" y="909"/>
                  </a:lnTo>
                  <a:lnTo>
                    <a:pt x="0" y="941"/>
                  </a:lnTo>
                  <a:lnTo>
                    <a:pt x="1" y="971"/>
                  </a:lnTo>
                  <a:lnTo>
                    <a:pt x="5" y="996"/>
                  </a:lnTo>
                  <a:lnTo>
                    <a:pt x="9" y="1019"/>
                  </a:lnTo>
                  <a:lnTo>
                    <a:pt x="14" y="1039"/>
                  </a:lnTo>
                  <a:lnTo>
                    <a:pt x="20" y="1057"/>
                  </a:lnTo>
                  <a:lnTo>
                    <a:pt x="27" y="1071"/>
                  </a:lnTo>
                  <a:lnTo>
                    <a:pt x="35" y="1084"/>
                  </a:lnTo>
                  <a:lnTo>
                    <a:pt x="43" y="1094"/>
                  </a:lnTo>
                  <a:lnTo>
                    <a:pt x="52" y="1103"/>
                  </a:lnTo>
                  <a:lnTo>
                    <a:pt x="62" y="1111"/>
                  </a:lnTo>
                  <a:lnTo>
                    <a:pt x="72" y="1117"/>
                  </a:lnTo>
                  <a:lnTo>
                    <a:pt x="82" y="1121"/>
                  </a:lnTo>
                  <a:lnTo>
                    <a:pt x="93" y="1125"/>
                  </a:lnTo>
                  <a:lnTo>
                    <a:pt x="102" y="1127"/>
                  </a:lnTo>
                  <a:lnTo>
                    <a:pt x="112" y="1127"/>
                  </a:lnTo>
                  <a:lnTo>
                    <a:pt x="116" y="1127"/>
                  </a:lnTo>
                  <a:lnTo>
                    <a:pt x="119" y="1125"/>
                  </a:lnTo>
                  <a:lnTo>
                    <a:pt x="122" y="1124"/>
                  </a:lnTo>
                  <a:lnTo>
                    <a:pt x="125" y="1121"/>
                  </a:lnTo>
                  <a:lnTo>
                    <a:pt x="129" y="1116"/>
                  </a:lnTo>
                  <a:lnTo>
                    <a:pt x="132" y="1109"/>
                  </a:lnTo>
                  <a:lnTo>
                    <a:pt x="134" y="1099"/>
                  </a:lnTo>
                  <a:lnTo>
                    <a:pt x="134" y="1089"/>
                  </a:lnTo>
                  <a:lnTo>
                    <a:pt x="134" y="1070"/>
                  </a:lnTo>
                  <a:lnTo>
                    <a:pt x="135" y="1048"/>
                  </a:lnTo>
                  <a:lnTo>
                    <a:pt x="137" y="1026"/>
                  </a:lnTo>
                  <a:lnTo>
                    <a:pt x="139" y="1001"/>
                  </a:lnTo>
                  <a:lnTo>
                    <a:pt x="145" y="948"/>
                  </a:lnTo>
                  <a:lnTo>
                    <a:pt x="154" y="891"/>
                  </a:lnTo>
                  <a:lnTo>
                    <a:pt x="165" y="829"/>
                  </a:lnTo>
                  <a:lnTo>
                    <a:pt x="177" y="764"/>
                  </a:lnTo>
                  <a:lnTo>
                    <a:pt x="191" y="696"/>
                  </a:lnTo>
                  <a:lnTo>
                    <a:pt x="205" y="628"/>
                  </a:lnTo>
                  <a:lnTo>
                    <a:pt x="222" y="559"/>
                  </a:lnTo>
                  <a:lnTo>
                    <a:pt x="237" y="492"/>
                  </a:lnTo>
                  <a:lnTo>
                    <a:pt x="253" y="425"/>
                  </a:lnTo>
                  <a:lnTo>
                    <a:pt x="270" y="361"/>
                  </a:lnTo>
                  <a:lnTo>
                    <a:pt x="286" y="301"/>
                  </a:lnTo>
                  <a:lnTo>
                    <a:pt x="301" y="245"/>
                  </a:lnTo>
                  <a:lnTo>
                    <a:pt x="316" y="195"/>
                  </a:lnTo>
                  <a:lnTo>
                    <a:pt x="329" y="150"/>
                  </a:lnTo>
                  <a:lnTo>
                    <a:pt x="333" y="136"/>
                  </a:lnTo>
                  <a:lnTo>
                    <a:pt x="336" y="123"/>
                  </a:lnTo>
                  <a:lnTo>
                    <a:pt x="338" y="110"/>
                  </a:lnTo>
                  <a:lnTo>
                    <a:pt x="339" y="98"/>
                  </a:lnTo>
                  <a:lnTo>
                    <a:pt x="340" y="88"/>
                  </a:lnTo>
                  <a:lnTo>
                    <a:pt x="339" y="79"/>
                  </a:lnTo>
                  <a:lnTo>
                    <a:pt x="337" y="70"/>
                  </a:lnTo>
                  <a:lnTo>
                    <a:pt x="334" y="62"/>
                  </a:lnTo>
                  <a:lnTo>
                    <a:pt x="331" y="55"/>
                  </a:lnTo>
                  <a:lnTo>
                    <a:pt x="326" y="48"/>
                  </a:lnTo>
                  <a:lnTo>
                    <a:pt x="321" y="42"/>
                  </a:lnTo>
                  <a:lnTo>
                    <a:pt x="315" y="37"/>
                  </a:lnTo>
                  <a:lnTo>
                    <a:pt x="307" y="31"/>
                  </a:lnTo>
                  <a:lnTo>
                    <a:pt x="300" y="27"/>
                  </a:lnTo>
                  <a:lnTo>
                    <a:pt x="292" y="22"/>
                  </a:lnTo>
                  <a:lnTo>
                    <a:pt x="283" y="17"/>
                  </a:lnTo>
                  <a:lnTo>
                    <a:pt x="266" y="9"/>
                  </a:lnTo>
                  <a:lnTo>
                    <a:pt x="248" y="4"/>
                  </a:lnTo>
                  <a:lnTo>
                    <a:pt x="233" y="1"/>
                  </a:lnTo>
                  <a:lnTo>
                    <a:pt x="2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39"/>
            <p:cNvSpPr>
              <a:spLocks/>
            </p:cNvSpPr>
            <p:nvPr/>
          </p:nvSpPr>
          <p:spPr bwMode="gray">
            <a:xfrm>
              <a:off x="7003" y="607"/>
              <a:ext cx="58" cy="42"/>
            </a:xfrm>
            <a:custGeom>
              <a:avLst/>
              <a:gdLst>
                <a:gd name="T0" fmla="*/ 50 w 695"/>
                <a:gd name="T1" fmla="*/ 38 h 503"/>
                <a:gd name="T2" fmla="*/ 37 w 695"/>
                <a:gd name="T3" fmla="*/ 44 h 503"/>
                <a:gd name="T4" fmla="*/ 31 w 695"/>
                <a:gd name="T5" fmla="*/ 54 h 503"/>
                <a:gd name="T6" fmla="*/ 30 w 695"/>
                <a:gd name="T7" fmla="*/ 70 h 503"/>
                <a:gd name="T8" fmla="*/ 37 w 695"/>
                <a:gd name="T9" fmla="*/ 108 h 503"/>
                <a:gd name="T10" fmla="*/ 39 w 695"/>
                <a:gd name="T11" fmla="*/ 159 h 503"/>
                <a:gd name="T12" fmla="*/ 35 w 695"/>
                <a:gd name="T13" fmla="*/ 214 h 503"/>
                <a:gd name="T14" fmla="*/ 17 w 695"/>
                <a:gd name="T15" fmla="*/ 323 h 503"/>
                <a:gd name="T16" fmla="*/ 4 w 695"/>
                <a:gd name="T17" fmla="*/ 384 h 503"/>
                <a:gd name="T18" fmla="*/ 0 w 695"/>
                <a:gd name="T19" fmla="*/ 414 h 503"/>
                <a:gd name="T20" fmla="*/ 6 w 695"/>
                <a:gd name="T21" fmla="*/ 438 h 503"/>
                <a:gd name="T22" fmla="*/ 17 w 695"/>
                <a:gd name="T23" fmla="*/ 455 h 503"/>
                <a:gd name="T24" fmla="*/ 32 w 695"/>
                <a:gd name="T25" fmla="*/ 470 h 503"/>
                <a:gd name="T26" fmla="*/ 74 w 695"/>
                <a:gd name="T27" fmla="*/ 494 h 503"/>
                <a:gd name="T28" fmla="*/ 114 w 695"/>
                <a:gd name="T29" fmla="*/ 503 h 503"/>
                <a:gd name="T30" fmla="*/ 134 w 695"/>
                <a:gd name="T31" fmla="*/ 500 h 503"/>
                <a:gd name="T32" fmla="*/ 152 w 695"/>
                <a:gd name="T33" fmla="*/ 486 h 503"/>
                <a:gd name="T34" fmla="*/ 171 w 695"/>
                <a:gd name="T35" fmla="*/ 441 h 503"/>
                <a:gd name="T36" fmla="*/ 212 w 695"/>
                <a:gd name="T37" fmla="*/ 349 h 503"/>
                <a:gd name="T38" fmla="*/ 241 w 695"/>
                <a:gd name="T39" fmla="*/ 301 h 503"/>
                <a:gd name="T40" fmla="*/ 278 w 695"/>
                <a:gd name="T41" fmla="*/ 253 h 503"/>
                <a:gd name="T42" fmla="*/ 322 w 695"/>
                <a:gd name="T43" fmla="*/ 208 h 503"/>
                <a:gd name="T44" fmla="*/ 374 w 695"/>
                <a:gd name="T45" fmla="*/ 167 h 503"/>
                <a:gd name="T46" fmla="*/ 435 w 695"/>
                <a:gd name="T47" fmla="*/ 131 h 503"/>
                <a:gd name="T48" fmla="*/ 505 w 695"/>
                <a:gd name="T49" fmla="*/ 102 h 503"/>
                <a:gd name="T50" fmla="*/ 585 w 695"/>
                <a:gd name="T51" fmla="*/ 82 h 503"/>
                <a:gd name="T52" fmla="*/ 677 w 695"/>
                <a:gd name="T53" fmla="*/ 72 h 503"/>
                <a:gd name="T54" fmla="*/ 686 w 695"/>
                <a:gd name="T55" fmla="*/ 69 h 503"/>
                <a:gd name="T56" fmla="*/ 692 w 695"/>
                <a:gd name="T57" fmla="*/ 62 h 503"/>
                <a:gd name="T58" fmla="*/ 695 w 695"/>
                <a:gd name="T59" fmla="*/ 51 h 503"/>
                <a:gd name="T60" fmla="*/ 690 w 695"/>
                <a:gd name="T61" fmla="*/ 34 h 503"/>
                <a:gd name="T62" fmla="*/ 674 w 695"/>
                <a:gd name="T63" fmla="*/ 18 h 503"/>
                <a:gd name="T64" fmla="*/ 648 w 695"/>
                <a:gd name="T65" fmla="*/ 8 h 503"/>
                <a:gd name="T66" fmla="*/ 604 w 695"/>
                <a:gd name="T67" fmla="*/ 1 h 503"/>
                <a:gd name="T68" fmla="*/ 536 w 695"/>
                <a:gd name="T69" fmla="*/ 2 h 503"/>
                <a:gd name="T70" fmla="*/ 469 w 695"/>
                <a:gd name="T71" fmla="*/ 13 h 503"/>
                <a:gd name="T72" fmla="*/ 397 w 695"/>
                <a:gd name="T73" fmla="*/ 33 h 503"/>
                <a:gd name="T74" fmla="*/ 328 w 695"/>
                <a:gd name="T75" fmla="*/ 60 h 503"/>
                <a:gd name="T76" fmla="*/ 262 w 695"/>
                <a:gd name="T77" fmla="*/ 94 h 503"/>
                <a:gd name="T78" fmla="*/ 214 w 695"/>
                <a:gd name="T79" fmla="*/ 124 h 503"/>
                <a:gd name="T80" fmla="*/ 200 w 695"/>
                <a:gd name="T81" fmla="*/ 101 h 503"/>
                <a:gd name="T82" fmla="*/ 160 w 695"/>
                <a:gd name="T83" fmla="*/ 66 h 503"/>
                <a:gd name="T84" fmla="*/ 124 w 695"/>
                <a:gd name="T85" fmla="*/ 46 h 503"/>
                <a:gd name="T86" fmla="*/ 96 w 695"/>
                <a:gd name="T87" fmla="*/ 38 h 503"/>
                <a:gd name="T88" fmla="*/ 71 w 695"/>
                <a:gd name="T89" fmla="*/ 35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503">
                  <a:moveTo>
                    <a:pt x="71" y="35"/>
                  </a:moveTo>
                  <a:lnTo>
                    <a:pt x="61" y="36"/>
                  </a:lnTo>
                  <a:lnTo>
                    <a:pt x="50" y="38"/>
                  </a:lnTo>
                  <a:lnTo>
                    <a:pt x="45" y="39"/>
                  </a:lnTo>
                  <a:lnTo>
                    <a:pt x="41" y="42"/>
                  </a:lnTo>
                  <a:lnTo>
                    <a:pt x="37" y="44"/>
                  </a:lnTo>
                  <a:lnTo>
                    <a:pt x="34" y="48"/>
                  </a:lnTo>
                  <a:lnTo>
                    <a:pt x="32" y="51"/>
                  </a:lnTo>
                  <a:lnTo>
                    <a:pt x="31" y="54"/>
                  </a:lnTo>
                  <a:lnTo>
                    <a:pt x="30" y="58"/>
                  </a:lnTo>
                  <a:lnTo>
                    <a:pt x="29" y="61"/>
                  </a:lnTo>
                  <a:lnTo>
                    <a:pt x="30" y="70"/>
                  </a:lnTo>
                  <a:lnTo>
                    <a:pt x="32" y="81"/>
                  </a:lnTo>
                  <a:lnTo>
                    <a:pt x="35" y="94"/>
                  </a:lnTo>
                  <a:lnTo>
                    <a:pt x="37" y="108"/>
                  </a:lnTo>
                  <a:lnTo>
                    <a:pt x="39" y="125"/>
                  </a:lnTo>
                  <a:lnTo>
                    <a:pt x="39" y="141"/>
                  </a:lnTo>
                  <a:lnTo>
                    <a:pt x="39" y="159"/>
                  </a:lnTo>
                  <a:lnTo>
                    <a:pt x="38" y="177"/>
                  </a:lnTo>
                  <a:lnTo>
                    <a:pt x="37" y="195"/>
                  </a:lnTo>
                  <a:lnTo>
                    <a:pt x="35" y="214"/>
                  </a:lnTo>
                  <a:lnTo>
                    <a:pt x="29" y="252"/>
                  </a:lnTo>
                  <a:lnTo>
                    <a:pt x="23" y="288"/>
                  </a:lnTo>
                  <a:lnTo>
                    <a:pt x="17" y="323"/>
                  </a:lnTo>
                  <a:lnTo>
                    <a:pt x="10" y="353"/>
                  </a:lnTo>
                  <a:lnTo>
                    <a:pt x="7" y="370"/>
                  </a:lnTo>
                  <a:lnTo>
                    <a:pt x="4" y="384"/>
                  </a:lnTo>
                  <a:lnTo>
                    <a:pt x="1" y="395"/>
                  </a:lnTo>
                  <a:lnTo>
                    <a:pt x="0" y="405"/>
                  </a:lnTo>
                  <a:lnTo>
                    <a:pt x="0" y="414"/>
                  </a:lnTo>
                  <a:lnTo>
                    <a:pt x="1" y="424"/>
                  </a:lnTo>
                  <a:lnTo>
                    <a:pt x="4" y="431"/>
                  </a:lnTo>
                  <a:lnTo>
                    <a:pt x="6" y="438"/>
                  </a:lnTo>
                  <a:lnTo>
                    <a:pt x="9" y="444"/>
                  </a:lnTo>
                  <a:lnTo>
                    <a:pt x="13" y="450"/>
                  </a:lnTo>
                  <a:lnTo>
                    <a:pt x="17" y="455"/>
                  </a:lnTo>
                  <a:lnTo>
                    <a:pt x="22" y="460"/>
                  </a:lnTo>
                  <a:lnTo>
                    <a:pt x="27" y="464"/>
                  </a:lnTo>
                  <a:lnTo>
                    <a:pt x="32" y="470"/>
                  </a:lnTo>
                  <a:lnTo>
                    <a:pt x="45" y="478"/>
                  </a:lnTo>
                  <a:lnTo>
                    <a:pt x="60" y="486"/>
                  </a:lnTo>
                  <a:lnTo>
                    <a:pt x="74" y="494"/>
                  </a:lnTo>
                  <a:lnTo>
                    <a:pt x="87" y="499"/>
                  </a:lnTo>
                  <a:lnTo>
                    <a:pt x="101" y="502"/>
                  </a:lnTo>
                  <a:lnTo>
                    <a:pt x="114" y="503"/>
                  </a:lnTo>
                  <a:lnTo>
                    <a:pt x="121" y="503"/>
                  </a:lnTo>
                  <a:lnTo>
                    <a:pt x="127" y="502"/>
                  </a:lnTo>
                  <a:lnTo>
                    <a:pt x="134" y="500"/>
                  </a:lnTo>
                  <a:lnTo>
                    <a:pt x="140" y="496"/>
                  </a:lnTo>
                  <a:lnTo>
                    <a:pt x="146" y="492"/>
                  </a:lnTo>
                  <a:lnTo>
                    <a:pt x="152" y="486"/>
                  </a:lnTo>
                  <a:lnTo>
                    <a:pt x="158" y="478"/>
                  </a:lnTo>
                  <a:lnTo>
                    <a:pt x="161" y="469"/>
                  </a:lnTo>
                  <a:lnTo>
                    <a:pt x="171" y="441"/>
                  </a:lnTo>
                  <a:lnTo>
                    <a:pt x="182" y="411"/>
                  </a:lnTo>
                  <a:lnTo>
                    <a:pt x="195" y="381"/>
                  </a:lnTo>
                  <a:lnTo>
                    <a:pt x="212" y="349"/>
                  </a:lnTo>
                  <a:lnTo>
                    <a:pt x="221" y="333"/>
                  </a:lnTo>
                  <a:lnTo>
                    <a:pt x="231" y="316"/>
                  </a:lnTo>
                  <a:lnTo>
                    <a:pt x="241" y="301"/>
                  </a:lnTo>
                  <a:lnTo>
                    <a:pt x="253" y="285"/>
                  </a:lnTo>
                  <a:lnTo>
                    <a:pt x="265" y="270"/>
                  </a:lnTo>
                  <a:lnTo>
                    <a:pt x="278" y="253"/>
                  </a:lnTo>
                  <a:lnTo>
                    <a:pt x="292" y="238"/>
                  </a:lnTo>
                  <a:lnTo>
                    <a:pt x="306" y="223"/>
                  </a:lnTo>
                  <a:lnTo>
                    <a:pt x="322" y="208"/>
                  </a:lnTo>
                  <a:lnTo>
                    <a:pt x="338" y="194"/>
                  </a:lnTo>
                  <a:lnTo>
                    <a:pt x="355" y="181"/>
                  </a:lnTo>
                  <a:lnTo>
                    <a:pt x="374" y="167"/>
                  </a:lnTo>
                  <a:lnTo>
                    <a:pt x="393" y="154"/>
                  </a:lnTo>
                  <a:lnTo>
                    <a:pt x="414" y="142"/>
                  </a:lnTo>
                  <a:lnTo>
                    <a:pt x="435" y="131"/>
                  </a:lnTo>
                  <a:lnTo>
                    <a:pt x="457" y="120"/>
                  </a:lnTo>
                  <a:lnTo>
                    <a:pt x="480" y="111"/>
                  </a:lnTo>
                  <a:lnTo>
                    <a:pt x="505" y="102"/>
                  </a:lnTo>
                  <a:lnTo>
                    <a:pt x="531" y="94"/>
                  </a:lnTo>
                  <a:lnTo>
                    <a:pt x="557" y="88"/>
                  </a:lnTo>
                  <a:lnTo>
                    <a:pt x="585" y="82"/>
                  </a:lnTo>
                  <a:lnTo>
                    <a:pt x="614" y="78"/>
                  </a:lnTo>
                  <a:lnTo>
                    <a:pt x="645" y="75"/>
                  </a:lnTo>
                  <a:lnTo>
                    <a:pt x="677" y="72"/>
                  </a:lnTo>
                  <a:lnTo>
                    <a:pt x="680" y="72"/>
                  </a:lnTo>
                  <a:lnTo>
                    <a:pt x="683" y="70"/>
                  </a:lnTo>
                  <a:lnTo>
                    <a:pt x="686" y="69"/>
                  </a:lnTo>
                  <a:lnTo>
                    <a:pt x="688" y="67"/>
                  </a:lnTo>
                  <a:lnTo>
                    <a:pt x="691" y="65"/>
                  </a:lnTo>
                  <a:lnTo>
                    <a:pt x="692" y="62"/>
                  </a:lnTo>
                  <a:lnTo>
                    <a:pt x="694" y="59"/>
                  </a:lnTo>
                  <a:lnTo>
                    <a:pt x="694" y="56"/>
                  </a:lnTo>
                  <a:lnTo>
                    <a:pt x="695" y="51"/>
                  </a:lnTo>
                  <a:lnTo>
                    <a:pt x="694" y="45"/>
                  </a:lnTo>
                  <a:lnTo>
                    <a:pt x="693" y="40"/>
                  </a:lnTo>
                  <a:lnTo>
                    <a:pt x="690" y="34"/>
                  </a:lnTo>
                  <a:lnTo>
                    <a:pt x="686" y="29"/>
                  </a:lnTo>
                  <a:lnTo>
                    <a:pt x="681" y="24"/>
                  </a:lnTo>
                  <a:lnTo>
                    <a:pt x="674" y="18"/>
                  </a:lnTo>
                  <a:lnTo>
                    <a:pt x="667" y="14"/>
                  </a:lnTo>
                  <a:lnTo>
                    <a:pt x="657" y="11"/>
                  </a:lnTo>
                  <a:lnTo>
                    <a:pt x="648" y="8"/>
                  </a:lnTo>
                  <a:lnTo>
                    <a:pt x="638" y="6"/>
                  </a:lnTo>
                  <a:lnTo>
                    <a:pt x="628" y="4"/>
                  </a:lnTo>
                  <a:lnTo>
                    <a:pt x="604" y="1"/>
                  </a:lnTo>
                  <a:lnTo>
                    <a:pt x="579" y="0"/>
                  </a:lnTo>
                  <a:lnTo>
                    <a:pt x="558" y="0"/>
                  </a:lnTo>
                  <a:lnTo>
                    <a:pt x="536" y="2"/>
                  </a:lnTo>
                  <a:lnTo>
                    <a:pt x="515" y="5"/>
                  </a:lnTo>
                  <a:lnTo>
                    <a:pt x="491" y="8"/>
                  </a:lnTo>
                  <a:lnTo>
                    <a:pt x="469" y="13"/>
                  </a:lnTo>
                  <a:lnTo>
                    <a:pt x="445" y="19"/>
                  </a:lnTo>
                  <a:lnTo>
                    <a:pt x="422" y="26"/>
                  </a:lnTo>
                  <a:lnTo>
                    <a:pt x="397" y="33"/>
                  </a:lnTo>
                  <a:lnTo>
                    <a:pt x="374" y="41"/>
                  </a:lnTo>
                  <a:lnTo>
                    <a:pt x="350" y="50"/>
                  </a:lnTo>
                  <a:lnTo>
                    <a:pt x="328" y="60"/>
                  </a:lnTo>
                  <a:lnTo>
                    <a:pt x="305" y="70"/>
                  </a:lnTo>
                  <a:lnTo>
                    <a:pt x="283" y="82"/>
                  </a:lnTo>
                  <a:lnTo>
                    <a:pt x="262" y="94"/>
                  </a:lnTo>
                  <a:lnTo>
                    <a:pt x="240" y="106"/>
                  </a:lnTo>
                  <a:lnTo>
                    <a:pt x="221" y="119"/>
                  </a:lnTo>
                  <a:lnTo>
                    <a:pt x="214" y="124"/>
                  </a:lnTo>
                  <a:lnTo>
                    <a:pt x="212" y="116"/>
                  </a:lnTo>
                  <a:lnTo>
                    <a:pt x="209" y="110"/>
                  </a:lnTo>
                  <a:lnTo>
                    <a:pt x="200" y="101"/>
                  </a:lnTo>
                  <a:lnTo>
                    <a:pt x="190" y="91"/>
                  </a:lnTo>
                  <a:lnTo>
                    <a:pt x="176" y="79"/>
                  </a:lnTo>
                  <a:lnTo>
                    <a:pt x="160" y="66"/>
                  </a:lnTo>
                  <a:lnTo>
                    <a:pt x="142" y="55"/>
                  </a:lnTo>
                  <a:lnTo>
                    <a:pt x="133" y="50"/>
                  </a:lnTo>
                  <a:lnTo>
                    <a:pt x="124" y="46"/>
                  </a:lnTo>
                  <a:lnTo>
                    <a:pt x="114" y="42"/>
                  </a:lnTo>
                  <a:lnTo>
                    <a:pt x="104" y="40"/>
                  </a:lnTo>
                  <a:lnTo>
                    <a:pt x="96" y="38"/>
                  </a:lnTo>
                  <a:lnTo>
                    <a:pt x="87" y="36"/>
                  </a:lnTo>
                  <a:lnTo>
                    <a:pt x="79" y="36"/>
                  </a:lnTo>
                  <a:lnTo>
                    <a:pt x="7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40"/>
            <p:cNvSpPr>
              <a:spLocks/>
            </p:cNvSpPr>
            <p:nvPr/>
          </p:nvSpPr>
          <p:spPr bwMode="gray">
            <a:xfrm>
              <a:off x="6388" y="599"/>
              <a:ext cx="74" cy="49"/>
            </a:xfrm>
            <a:custGeom>
              <a:avLst/>
              <a:gdLst>
                <a:gd name="T0" fmla="*/ 144 w 883"/>
                <a:gd name="T1" fmla="*/ 3 h 595"/>
                <a:gd name="T2" fmla="*/ 125 w 883"/>
                <a:gd name="T3" fmla="*/ 13 h 595"/>
                <a:gd name="T4" fmla="*/ 100 w 883"/>
                <a:gd name="T5" fmla="*/ 49 h 595"/>
                <a:gd name="T6" fmla="*/ 55 w 883"/>
                <a:gd name="T7" fmla="*/ 183 h 595"/>
                <a:gd name="T8" fmla="*/ 10 w 883"/>
                <a:gd name="T9" fmla="*/ 382 h 595"/>
                <a:gd name="T10" fmla="*/ 0 w 883"/>
                <a:gd name="T11" fmla="*/ 465 h 595"/>
                <a:gd name="T12" fmla="*/ 7 w 883"/>
                <a:gd name="T13" fmla="*/ 503 h 595"/>
                <a:gd name="T14" fmla="*/ 25 w 883"/>
                <a:gd name="T15" fmla="*/ 532 h 595"/>
                <a:gd name="T16" fmla="*/ 77 w 883"/>
                <a:gd name="T17" fmla="*/ 571 h 595"/>
                <a:gd name="T18" fmla="*/ 122 w 883"/>
                <a:gd name="T19" fmla="*/ 590 h 595"/>
                <a:gd name="T20" fmla="*/ 164 w 883"/>
                <a:gd name="T21" fmla="*/ 595 h 595"/>
                <a:gd name="T22" fmla="*/ 201 w 883"/>
                <a:gd name="T23" fmla="*/ 585 h 595"/>
                <a:gd name="T24" fmla="*/ 234 w 883"/>
                <a:gd name="T25" fmla="*/ 555 h 595"/>
                <a:gd name="T26" fmla="*/ 295 w 883"/>
                <a:gd name="T27" fmla="*/ 487 h 595"/>
                <a:gd name="T28" fmla="*/ 404 w 883"/>
                <a:gd name="T29" fmla="*/ 369 h 595"/>
                <a:gd name="T30" fmla="*/ 491 w 883"/>
                <a:gd name="T31" fmla="*/ 296 h 595"/>
                <a:gd name="T32" fmla="*/ 514 w 883"/>
                <a:gd name="T33" fmla="*/ 299 h 595"/>
                <a:gd name="T34" fmla="*/ 534 w 883"/>
                <a:gd name="T35" fmla="*/ 336 h 595"/>
                <a:gd name="T36" fmla="*/ 568 w 883"/>
                <a:gd name="T37" fmla="*/ 405 h 595"/>
                <a:gd name="T38" fmla="*/ 605 w 883"/>
                <a:gd name="T39" fmla="*/ 459 h 595"/>
                <a:gd name="T40" fmla="*/ 644 w 883"/>
                <a:gd name="T41" fmla="*/ 500 h 595"/>
                <a:gd name="T42" fmla="*/ 693 w 883"/>
                <a:gd name="T43" fmla="*/ 535 h 595"/>
                <a:gd name="T44" fmla="*/ 767 w 883"/>
                <a:gd name="T45" fmla="*/ 561 h 595"/>
                <a:gd name="T46" fmla="*/ 828 w 883"/>
                <a:gd name="T47" fmla="*/ 565 h 595"/>
                <a:gd name="T48" fmla="*/ 868 w 883"/>
                <a:gd name="T49" fmla="*/ 555 h 595"/>
                <a:gd name="T50" fmla="*/ 883 w 883"/>
                <a:gd name="T51" fmla="*/ 533 h 595"/>
                <a:gd name="T52" fmla="*/ 880 w 883"/>
                <a:gd name="T53" fmla="*/ 518 h 595"/>
                <a:gd name="T54" fmla="*/ 868 w 883"/>
                <a:gd name="T55" fmla="*/ 512 h 595"/>
                <a:gd name="T56" fmla="*/ 840 w 883"/>
                <a:gd name="T57" fmla="*/ 510 h 595"/>
                <a:gd name="T58" fmla="*/ 808 w 883"/>
                <a:gd name="T59" fmla="*/ 501 h 595"/>
                <a:gd name="T60" fmla="*/ 781 w 883"/>
                <a:gd name="T61" fmla="*/ 483 h 595"/>
                <a:gd name="T62" fmla="*/ 751 w 883"/>
                <a:gd name="T63" fmla="*/ 440 h 595"/>
                <a:gd name="T64" fmla="*/ 722 w 883"/>
                <a:gd name="T65" fmla="*/ 358 h 595"/>
                <a:gd name="T66" fmla="*/ 694 w 883"/>
                <a:gd name="T67" fmla="*/ 231 h 595"/>
                <a:gd name="T68" fmla="*/ 679 w 883"/>
                <a:gd name="T69" fmla="*/ 197 h 595"/>
                <a:gd name="T70" fmla="*/ 655 w 883"/>
                <a:gd name="T71" fmla="*/ 168 h 595"/>
                <a:gd name="T72" fmla="*/ 622 w 883"/>
                <a:gd name="T73" fmla="*/ 145 h 595"/>
                <a:gd name="T74" fmla="*/ 580 w 883"/>
                <a:gd name="T75" fmla="*/ 127 h 595"/>
                <a:gd name="T76" fmla="*/ 537 w 883"/>
                <a:gd name="T77" fmla="*/ 122 h 595"/>
                <a:gd name="T78" fmla="*/ 494 w 883"/>
                <a:gd name="T79" fmla="*/ 140 h 595"/>
                <a:gd name="T80" fmla="*/ 409 w 883"/>
                <a:gd name="T81" fmla="*/ 209 h 595"/>
                <a:gd name="T82" fmla="*/ 308 w 883"/>
                <a:gd name="T83" fmla="*/ 309 h 595"/>
                <a:gd name="T84" fmla="*/ 207 w 883"/>
                <a:gd name="T85" fmla="*/ 410 h 595"/>
                <a:gd name="T86" fmla="*/ 179 w 883"/>
                <a:gd name="T87" fmla="*/ 427 h 595"/>
                <a:gd name="T88" fmla="*/ 201 w 883"/>
                <a:gd name="T89" fmla="*/ 322 h 595"/>
                <a:gd name="T90" fmla="*/ 255 w 883"/>
                <a:gd name="T91" fmla="*/ 149 h 595"/>
                <a:gd name="T92" fmla="*/ 277 w 883"/>
                <a:gd name="T93" fmla="*/ 89 h 595"/>
                <a:gd name="T94" fmla="*/ 276 w 883"/>
                <a:gd name="T95" fmla="*/ 67 h 595"/>
                <a:gd name="T96" fmla="*/ 261 w 883"/>
                <a:gd name="T97" fmla="*/ 42 h 595"/>
                <a:gd name="T98" fmla="*/ 226 w 883"/>
                <a:gd name="T99" fmla="*/ 18 h 595"/>
                <a:gd name="T100" fmla="*/ 174 w 883"/>
                <a:gd name="T101" fmla="*/ 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3" h="595">
                  <a:moveTo>
                    <a:pt x="162" y="0"/>
                  </a:moveTo>
                  <a:lnTo>
                    <a:pt x="156" y="0"/>
                  </a:lnTo>
                  <a:lnTo>
                    <a:pt x="150" y="1"/>
                  </a:lnTo>
                  <a:lnTo>
                    <a:pt x="144" y="3"/>
                  </a:lnTo>
                  <a:lnTo>
                    <a:pt x="139" y="4"/>
                  </a:lnTo>
                  <a:lnTo>
                    <a:pt x="134" y="7"/>
                  </a:lnTo>
                  <a:lnTo>
                    <a:pt x="129" y="10"/>
                  </a:lnTo>
                  <a:lnTo>
                    <a:pt x="125" y="13"/>
                  </a:lnTo>
                  <a:lnTo>
                    <a:pt x="121" y="17"/>
                  </a:lnTo>
                  <a:lnTo>
                    <a:pt x="113" y="26"/>
                  </a:lnTo>
                  <a:lnTo>
                    <a:pt x="106" y="37"/>
                  </a:lnTo>
                  <a:lnTo>
                    <a:pt x="100" y="49"/>
                  </a:lnTo>
                  <a:lnTo>
                    <a:pt x="94" y="63"/>
                  </a:lnTo>
                  <a:lnTo>
                    <a:pt x="82" y="97"/>
                  </a:lnTo>
                  <a:lnTo>
                    <a:pt x="68" y="137"/>
                  </a:lnTo>
                  <a:lnTo>
                    <a:pt x="55" y="183"/>
                  </a:lnTo>
                  <a:lnTo>
                    <a:pt x="43" y="232"/>
                  </a:lnTo>
                  <a:lnTo>
                    <a:pt x="31" y="282"/>
                  </a:lnTo>
                  <a:lnTo>
                    <a:pt x="19" y="333"/>
                  </a:lnTo>
                  <a:lnTo>
                    <a:pt x="10" y="382"/>
                  </a:lnTo>
                  <a:lnTo>
                    <a:pt x="3" y="429"/>
                  </a:lnTo>
                  <a:lnTo>
                    <a:pt x="1" y="442"/>
                  </a:lnTo>
                  <a:lnTo>
                    <a:pt x="0" y="454"/>
                  </a:lnTo>
                  <a:lnTo>
                    <a:pt x="0" y="465"/>
                  </a:lnTo>
                  <a:lnTo>
                    <a:pt x="1" y="477"/>
                  </a:lnTo>
                  <a:lnTo>
                    <a:pt x="2" y="486"/>
                  </a:lnTo>
                  <a:lnTo>
                    <a:pt x="4" y="495"/>
                  </a:lnTo>
                  <a:lnTo>
                    <a:pt x="7" y="503"/>
                  </a:lnTo>
                  <a:lnTo>
                    <a:pt x="10" y="511"/>
                  </a:lnTo>
                  <a:lnTo>
                    <a:pt x="14" y="518"/>
                  </a:lnTo>
                  <a:lnTo>
                    <a:pt x="19" y="526"/>
                  </a:lnTo>
                  <a:lnTo>
                    <a:pt x="25" y="532"/>
                  </a:lnTo>
                  <a:lnTo>
                    <a:pt x="32" y="539"/>
                  </a:lnTo>
                  <a:lnTo>
                    <a:pt x="47" y="551"/>
                  </a:lnTo>
                  <a:lnTo>
                    <a:pt x="65" y="564"/>
                  </a:lnTo>
                  <a:lnTo>
                    <a:pt x="77" y="571"/>
                  </a:lnTo>
                  <a:lnTo>
                    <a:pt x="89" y="577"/>
                  </a:lnTo>
                  <a:lnTo>
                    <a:pt x="100" y="582"/>
                  </a:lnTo>
                  <a:lnTo>
                    <a:pt x="111" y="587"/>
                  </a:lnTo>
                  <a:lnTo>
                    <a:pt x="122" y="590"/>
                  </a:lnTo>
                  <a:lnTo>
                    <a:pt x="133" y="592"/>
                  </a:lnTo>
                  <a:lnTo>
                    <a:pt x="144" y="594"/>
                  </a:lnTo>
                  <a:lnTo>
                    <a:pt x="154" y="595"/>
                  </a:lnTo>
                  <a:lnTo>
                    <a:pt x="164" y="595"/>
                  </a:lnTo>
                  <a:lnTo>
                    <a:pt x="174" y="593"/>
                  </a:lnTo>
                  <a:lnTo>
                    <a:pt x="184" y="591"/>
                  </a:lnTo>
                  <a:lnTo>
                    <a:pt x="192" y="589"/>
                  </a:lnTo>
                  <a:lnTo>
                    <a:pt x="201" y="585"/>
                  </a:lnTo>
                  <a:lnTo>
                    <a:pt x="208" y="580"/>
                  </a:lnTo>
                  <a:lnTo>
                    <a:pt x="216" y="575"/>
                  </a:lnTo>
                  <a:lnTo>
                    <a:pt x="222" y="567"/>
                  </a:lnTo>
                  <a:lnTo>
                    <a:pt x="234" y="555"/>
                  </a:lnTo>
                  <a:lnTo>
                    <a:pt x="245" y="542"/>
                  </a:lnTo>
                  <a:lnTo>
                    <a:pt x="257" y="530"/>
                  </a:lnTo>
                  <a:lnTo>
                    <a:pt x="268" y="516"/>
                  </a:lnTo>
                  <a:lnTo>
                    <a:pt x="295" y="487"/>
                  </a:lnTo>
                  <a:lnTo>
                    <a:pt x="321" y="456"/>
                  </a:lnTo>
                  <a:lnTo>
                    <a:pt x="349" y="427"/>
                  </a:lnTo>
                  <a:lnTo>
                    <a:pt x="376" y="397"/>
                  </a:lnTo>
                  <a:lnTo>
                    <a:pt x="404" y="369"/>
                  </a:lnTo>
                  <a:lnTo>
                    <a:pt x="431" y="343"/>
                  </a:lnTo>
                  <a:lnTo>
                    <a:pt x="458" y="320"/>
                  </a:lnTo>
                  <a:lnTo>
                    <a:pt x="484" y="300"/>
                  </a:lnTo>
                  <a:lnTo>
                    <a:pt x="491" y="296"/>
                  </a:lnTo>
                  <a:lnTo>
                    <a:pt x="497" y="295"/>
                  </a:lnTo>
                  <a:lnTo>
                    <a:pt x="503" y="295"/>
                  </a:lnTo>
                  <a:lnTo>
                    <a:pt x="509" y="296"/>
                  </a:lnTo>
                  <a:lnTo>
                    <a:pt x="514" y="299"/>
                  </a:lnTo>
                  <a:lnTo>
                    <a:pt x="519" y="303"/>
                  </a:lnTo>
                  <a:lnTo>
                    <a:pt x="523" y="309"/>
                  </a:lnTo>
                  <a:lnTo>
                    <a:pt x="527" y="316"/>
                  </a:lnTo>
                  <a:lnTo>
                    <a:pt x="534" y="336"/>
                  </a:lnTo>
                  <a:lnTo>
                    <a:pt x="543" y="355"/>
                  </a:lnTo>
                  <a:lnTo>
                    <a:pt x="551" y="372"/>
                  </a:lnTo>
                  <a:lnTo>
                    <a:pt x="560" y="390"/>
                  </a:lnTo>
                  <a:lnTo>
                    <a:pt x="568" y="405"/>
                  </a:lnTo>
                  <a:lnTo>
                    <a:pt x="577" y="420"/>
                  </a:lnTo>
                  <a:lnTo>
                    <a:pt x="586" y="434"/>
                  </a:lnTo>
                  <a:lnTo>
                    <a:pt x="596" y="447"/>
                  </a:lnTo>
                  <a:lnTo>
                    <a:pt x="605" y="459"/>
                  </a:lnTo>
                  <a:lnTo>
                    <a:pt x="615" y="470"/>
                  </a:lnTo>
                  <a:lnTo>
                    <a:pt x="624" y="481"/>
                  </a:lnTo>
                  <a:lnTo>
                    <a:pt x="634" y="491"/>
                  </a:lnTo>
                  <a:lnTo>
                    <a:pt x="644" y="500"/>
                  </a:lnTo>
                  <a:lnTo>
                    <a:pt x="654" y="508"/>
                  </a:lnTo>
                  <a:lnTo>
                    <a:pt x="663" y="515"/>
                  </a:lnTo>
                  <a:lnTo>
                    <a:pt x="673" y="523"/>
                  </a:lnTo>
                  <a:lnTo>
                    <a:pt x="693" y="535"/>
                  </a:lnTo>
                  <a:lnTo>
                    <a:pt x="712" y="545"/>
                  </a:lnTo>
                  <a:lnTo>
                    <a:pt x="731" y="552"/>
                  </a:lnTo>
                  <a:lnTo>
                    <a:pt x="749" y="558"/>
                  </a:lnTo>
                  <a:lnTo>
                    <a:pt x="767" y="561"/>
                  </a:lnTo>
                  <a:lnTo>
                    <a:pt x="783" y="564"/>
                  </a:lnTo>
                  <a:lnTo>
                    <a:pt x="799" y="565"/>
                  </a:lnTo>
                  <a:lnTo>
                    <a:pt x="813" y="566"/>
                  </a:lnTo>
                  <a:lnTo>
                    <a:pt x="828" y="565"/>
                  </a:lnTo>
                  <a:lnTo>
                    <a:pt x="843" y="564"/>
                  </a:lnTo>
                  <a:lnTo>
                    <a:pt x="853" y="562"/>
                  </a:lnTo>
                  <a:lnTo>
                    <a:pt x="861" y="559"/>
                  </a:lnTo>
                  <a:lnTo>
                    <a:pt x="868" y="555"/>
                  </a:lnTo>
                  <a:lnTo>
                    <a:pt x="874" y="550"/>
                  </a:lnTo>
                  <a:lnTo>
                    <a:pt x="878" y="545"/>
                  </a:lnTo>
                  <a:lnTo>
                    <a:pt x="881" y="539"/>
                  </a:lnTo>
                  <a:lnTo>
                    <a:pt x="883" y="533"/>
                  </a:lnTo>
                  <a:lnTo>
                    <a:pt x="883" y="528"/>
                  </a:lnTo>
                  <a:lnTo>
                    <a:pt x="883" y="524"/>
                  </a:lnTo>
                  <a:lnTo>
                    <a:pt x="882" y="520"/>
                  </a:lnTo>
                  <a:lnTo>
                    <a:pt x="880" y="518"/>
                  </a:lnTo>
                  <a:lnTo>
                    <a:pt x="878" y="515"/>
                  </a:lnTo>
                  <a:lnTo>
                    <a:pt x="875" y="514"/>
                  </a:lnTo>
                  <a:lnTo>
                    <a:pt x="872" y="512"/>
                  </a:lnTo>
                  <a:lnTo>
                    <a:pt x="868" y="512"/>
                  </a:lnTo>
                  <a:lnTo>
                    <a:pt x="864" y="511"/>
                  </a:lnTo>
                  <a:lnTo>
                    <a:pt x="860" y="511"/>
                  </a:lnTo>
                  <a:lnTo>
                    <a:pt x="851" y="511"/>
                  </a:lnTo>
                  <a:lnTo>
                    <a:pt x="840" y="510"/>
                  </a:lnTo>
                  <a:lnTo>
                    <a:pt x="832" y="509"/>
                  </a:lnTo>
                  <a:lnTo>
                    <a:pt x="823" y="507"/>
                  </a:lnTo>
                  <a:lnTo>
                    <a:pt x="815" y="504"/>
                  </a:lnTo>
                  <a:lnTo>
                    <a:pt x="808" y="501"/>
                  </a:lnTo>
                  <a:lnTo>
                    <a:pt x="801" y="497"/>
                  </a:lnTo>
                  <a:lnTo>
                    <a:pt x="794" y="493"/>
                  </a:lnTo>
                  <a:lnTo>
                    <a:pt x="787" y="488"/>
                  </a:lnTo>
                  <a:lnTo>
                    <a:pt x="781" y="483"/>
                  </a:lnTo>
                  <a:lnTo>
                    <a:pt x="775" y="477"/>
                  </a:lnTo>
                  <a:lnTo>
                    <a:pt x="770" y="469"/>
                  </a:lnTo>
                  <a:lnTo>
                    <a:pt x="760" y="455"/>
                  </a:lnTo>
                  <a:lnTo>
                    <a:pt x="751" y="440"/>
                  </a:lnTo>
                  <a:lnTo>
                    <a:pt x="743" y="421"/>
                  </a:lnTo>
                  <a:lnTo>
                    <a:pt x="735" y="402"/>
                  </a:lnTo>
                  <a:lnTo>
                    <a:pt x="728" y="381"/>
                  </a:lnTo>
                  <a:lnTo>
                    <a:pt x="722" y="358"/>
                  </a:lnTo>
                  <a:lnTo>
                    <a:pt x="711" y="309"/>
                  </a:lnTo>
                  <a:lnTo>
                    <a:pt x="700" y="255"/>
                  </a:lnTo>
                  <a:lnTo>
                    <a:pt x="697" y="240"/>
                  </a:lnTo>
                  <a:lnTo>
                    <a:pt x="694" y="231"/>
                  </a:lnTo>
                  <a:lnTo>
                    <a:pt x="692" y="222"/>
                  </a:lnTo>
                  <a:lnTo>
                    <a:pt x="687" y="213"/>
                  </a:lnTo>
                  <a:lnTo>
                    <a:pt x="683" y="205"/>
                  </a:lnTo>
                  <a:lnTo>
                    <a:pt x="679" y="197"/>
                  </a:lnTo>
                  <a:lnTo>
                    <a:pt x="674" y="189"/>
                  </a:lnTo>
                  <a:lnTo>
                    <a:pt x="668" y="182"/>
                  </a:lnTo>
                  <a:lnTo>
                    <a:pt x="662" y="174"/>
                  </a:lnTo>
                  <a:lnTo>
                    <a:pt x="655" y="168"/>
                  </a:lnTo>
                  <a:lnTo>
                    <a:pt x="648" y="161"/>
                  </a:lnTo>
                  <a:lnTo>
                    <a:pt x="639" y="155"/>
                  </a:lnTo>
                  <a:lnTo>
                    <a:pt x="631" y="150"/>
                  </a:lnTo>
                  <a:lnTo>
                    <a:pt x="622" y="145"/>
                  </a:lnTo>
                  <a:lnTo>
                    <a:pt x="613" y="140"/>
                  </a:lnTo>
                  <a:lnTo>
                    <a:pt x="603" y="135"/>
                  </a:lnTo>
                  <a:lnTo>
                    <a:pt x="592" y="131"/>
                  </a:lnTo>
                  <a:lnTo>
                    <a:pt x="580" y="127"/>
                  </a:lnTo>
                  <a:lnTo>
                    <a:pt x="569" y="124"/>
                  </a:lnTo>
                  <a:lnTo>
                    <a:pt x="559" y="122"/>
                  </a:lnTo>
                  <a:lnTo>
                    <a:pt x="549" y="121"/>
                  </a:lnTo>
                  <a:lnTo>
                    <a:pt x="537" y="122"/>
                  </a:lnTo>
                  <a:lnTo>
                    <a:pt x="527" y="124"/>
                  </a:lnTo>
                  <a:lnTo>
                    <a:pt x="518" y="128"/>
                  </a:lnTo>
                  <a:lnTo>
                    <a:pt x="510" y="131"/>
                  </a:lnTo>
                  <a:lnTo>
                    <a:pt x="494" y="140"/>
                  </a:lnTo>
                  <a:lnTo>
                    <a:pt x="478" y="150"/>
                  </a:lnTo>
                  <a:lnTo>
                    <a:pt x="457" y="167"/>
                  </a:lnTo>
                  <a:lnTo>
                    <a:pt x="433" y="187"/>
                  </a:lnTo>
                  <a:lnTo>
                    <a:pt x="409" y="209"/>
                  </a:lnTo>
                  <a:lnTo>
                    <a:pt x="383" y="233"/>
                  </a:lnTo>
                  <a:lnTo>
                    <a:pt x="358" y="258"/>
                  </a:lnTo>
                  <a:lnTo>
                    <a:pt x="332" y="284"/>
                  </a:lnTo>
                  <a:lnTo>
                    <a:pt x="308" y="309"/>
                  </a:lnTo>
                  <a:lnTo>
                    <a:pt x="284" y="334"/>
                  </a:lnTo>
                  <a:lnTo>
                    <a:pt x="246" y="372"/>
                  </a:lnTo>
                  <a:lnTo>
                    <a:pt x="218" y="400"/>
                  </a:lnTo>
                  <a:lnTo>
                    <a:pt x="207" y="410"/>
                  </a:lnTo>
                  <a:lnTo>
                    <a:pt x="199" y="417"/>
                  </a:lnTo>
                  <a:lnTo>
                    <a:pt x="192" y="423"/>
                  </a:lnTo>
                  <a:lnTo>
                    <a:pt x="188" y="425"/>
                  </a:lnTo>
                  <a:lnTo>
                    <a:pt x="179" y="427"/>
                  </a:lnTo>
                  <a:lnTo>
                    <a:pt x="180" y="417"/>
                  </a:lnTo>
                  <a:lnTo>
                    <a:pt x="185" y="392"/>
                  </a:lnTo>
                  <a:lnTo>
                    <a:pt x="192" y="360"/>
                  </a:lnTo>
                  <a:lnTo>
                    <a:pt x="201" y="322"/>
                  </a:lnTo>
                  <a:lnTo>
                    <a:pt x="211" y="283"/>
                  </a:lnTo>
                  <a:lnTo>
                    <a:pt x="224" y="239"/>
                  </a:lnTo>
                  <a:lnTo>
                    <a:pt x="239" y="194"/>
                  </a:lnTo>
                  <a:lnTo>
                    <a:pt x="255" y="149"/>
                  </a:lnTo>
                  <a:lnTo>
                    <a:pt x="272" y="105"/>
                  </a:lnTo>
                  <a:lnTo>
                    <a:pt x="275" y="100"/>
                  </a:lnTo>
                  <a:lnTo>
                    <a:pt x="276" y="94"/>
                  </a:lnTo>
                  <a:lnTo>
                    <a:pt x="277" y="89"/>
                  </a:lnTo>
                  <a:lnTo>
                    <a:pt x="278" y="84"/>
                  </a:lnTo>
                  <a:lnTo>
                    <a:pt x="278" y="78"/>
                  </a:lnTo>
                  <a:lnTo>
                    <a:pt x="277" y="72"/>
                  </a:lnTo>
                  <a:lnTo>
                    <a:pt x="276" y="67"/>
                  </a:lnTo>
                  <a:lnTo>
                    <a:pt x="274" y="62"/>
                  </a:lnTo>
                  <a:lnTo>
                    <a:pt x="271" y="55"/>
                  </a:lnTo>
                  <a:lnTo>
                    <a:pt x="266" y="48"/>
                  </a:lnTo>
                  <a:lnTo>
                    <a:pt x="261" y="42"/>
                  </a:lnTo>
                  <a:lnTo>
                    <a:pt x="254" y="36"/>
                  </a:lnTo>
                  <a:lnTo>
                    <a:pt x="246" y="30"/>
                  </a:lnTo>
                  <a:lnTo>
                    <a:pt x="237" y="23"/>
                  </a:lnTo>
                  <a:lnTo>
                    <a:pt x="226" y="18"/>
                  </a:lnTo>
                  <a:lnTo>
                    <a:pt x="215" y="13"/>
                  </a:lnTo>
                  <a:lnTo>
                    <a:pt x="201" y="7"/>
                  </a:lnTo>
                  <a:lnTo>
                    <a:pt x="187" y="3"/>
                  </a:lnTo>
                  <a:lnTo>
                    <a:pt x="174" y="1"/>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7" name="Freeform 41"/>
            <p:cNvSpPr>
              <a:spLocks/>
            </p:cNvSpPr>
            <p:nvPr/>
          </p:nvSpPr>
          <p:spPr bwMode="gray">
            <a:xfrm>
              <a:off x="6666" y="603"/>
              <a:ext cx="60" cy="44"/>
            </a:xfrm>
            <a:custGeom>
              <a:avLst/>
              <a:gdLst>
                <a:gd name="T0" fmla="*/ 518 w 721"/>
                <a:gd name="T1" fmla="*/ 321 h 522"/>
                <a:gd name="T2" fmla="*/ 536 w 721"/>
                <a:gd name="T3" fmla="*/ 387 h 522"/>
                <a:gd name="T4" fmla="*/ 575 w 721"/>
                <a:gd name="T5" fmla="*/ 455 h 522"/>
                <a:gd name="T6" fmla="*/ 622 w 721"/>
                <a:gd name="T7" fmla="*/ 498 h 522"/>
                <a:gd name="T8" fmla="*/ 664 w 721"/>
                <a:gd name="T9" fmla="*/ 519 h 522"/>
                <a:gd name="T10" fmla="*/ 699 w 721"/>
                <a:gd name="T11" fmla="*/ 522 h 522"/>
                <a:gd name="T12" fmla="*/ 719 w 721"/>
                <a:gd name="T13" fmla="*/ 510 h 522"/>
                <a:gd name="T14" fmla="*/ 717 w 721"/>
                <a:gd name="T15" fmla="*/ 488 h 522"/>
                <a:gd name="T16" fmla="*/ 698 w 721"/>
                <a:gd name="T17" fmla="*/ 444 h 522"/>
                <a:gd name="T18" fmla="*/ 682 w 721"/>
                <a:gd name="T19" fmla="*/ 342 h 522"/>
                <a:gd name="T20" fmla="*/ 685 w 721"/>
                <a:gd name="T21" fmla="*/ 242 h 522"/>
                <a:gd name="T22" fmla="*/ 697 w 721"/>
                <a:gd name="T23" fmla="*/ 155 h 522"/>
                <a:gd name="T24" fmla="*/ 699 w 721"/>
                <a:gd name="T25" fmla="*/ 112 h 522"/>
                <a:gd name="T26" fmla="*/ 687 w 721"/>
                <a:gd name="T27" fmla="*/ 82 h 522"/>
                <a:gd name="T28" fmla="*/ 664 w 721"/>
                <a:gd name="T29" fmla="*/ 59 h 522"/>
                <a:gd name="T30" fmla="*/ 622 w 721"/>
                <a:gd name="T31" fmla="*/ 34 h 522"/>
                <a:gd name="T32" fmla="*/ 574 w 721"/>
                <a:gd name="T33" fmla="*/ 25 h 522"/>
                <a:gd name="T34" fmla="*/ 553 w 721"/>
                <a:gd name="T35" fmla="*/ 38 h 522"/>
                <a:gd name="T36" fmla="*/ 510 w 721"/>
                <a:gd name="T37" fmla="*/ 116 h 522"/>
                <a:gd name="T38" fmla="*/ 432 w 721"/>
                <a:gd name="T39" fmla="*/ 216 h 522"/>
                <a:gd name="T40" fmla="*/ 343 w 721"/>
                <a:gd name="T41" fmla="*/ 300 h 522"/>
                <a:gd name="T42" fmla="*/ 291 w 721"/>
                <a:gd name="T43" fmla="*/ 334 h 522"/>
                <a:gd name="T44" fmla="*/ 254 w 721"/>
                <a:gd name="T45" fmla="*/ 345 h 522"/>
                <a:gd name="T46" fmla="*/ 222 w 721"/>
                <a:gd name="T47" fmla="*/ 342 h 522"/>
                <a:gd name="T48" fmla="*/ 197 w 721"/>
                <a:gd name="T49" fmla="*/ 326 h 522"/>
                <a:gd name="T50" fmla="*/ 183 w 721"/>
                <a:gd name="T51" fmla="*/ 290 h 522"/>
                <a:gd name="T52" fmla="*/ 183 w 721"/>
                <a:gd name="T53" fmla="*/ 242 h 522"/>
                <a:gd name="T54" fmla="*/ 195 w 721"/>
                <a:gd name="T55" fmla="*/ 187 h 522"/>
                <a:gd name="T56" fmla="*/ 225 w 721"/>
                <a:gd name="T57" fmla="*/ 111 h 522"/>
                <a:gd name="T58" fmla="*/ 231 w 721"/>
                <a:gd name="T59" fmla="*/ 83 h 522"/>
                <a:gd name="T60" fmla="*/ 225 w 721"/>
                <a:gd name="T61" fmla="*/ 58 h 522"/>
                <a:gd name="T62" fmla="*/ 205 w 721"/>
                <a:gd name="T63" fmla="*/ 36 h 522"/>
                <a:gd name="T64" fmla="*/ 163 w 721"/>
                <a:gd name="T65" fmla="*/ 12 h 522"/>
                <a:gd name="T66" fmla="*/ 123 w 721"/>
                <a:gd name="T67" fmla="*/ 1 h 522"/>
                <a:gd name="T68" fmla="*/ 91 w 721"/>
                <a:gd name="T69" fmla="*/ 5 h 522"/>
                <a:gd name="T70" fmla="*/ 68 w 721"/>
                <a:gd name="T71" fmla="*/ 26 h 522"/>
                <a:gd name="T72" fmla="*/ 42 w 721"/>
                <a:gd name="T73" fmla="*/ 90 h 522"/>
                <a:gd name="T74" fmla="*/ 9 w 721"/>
                <a:gd name="T75" fmla="*/ 214 h 522"/>
                <a:gd name="T76" fmla="*/ 0 w 721"/>
                <a:gd name="T77" fmla="*/ 279 h 522"/>
                <a:gd name="T78" fmla="*/ 5 w 721"/>
                <a:gd name="T79" fmla="*/ 313 h 522"/>
                <a:gd name="T80" fmla="*/ 34 w 721"/>
                <a:gd name="T81" fmla="*/ 375 h 522"/>
                <a:gd name="T82" fmla="*/ 73 w 721"/>
                <a:gd name="T83" fmla="*/ 418 h 522"/>
                <a:gd name="T84" fmla="*/ 112 w 721"/>
                <a:gd name="T85" fmla="*/ 446 h 522"/>
                <a:gd name="T86" fmla="*/ 155 w 721"/>
                <a:gd name="T87" fmla="*/ 466 h 522"/>
                <a:gd name="T88" fmla="*/ 198 w 721"/>
                <a:gd name="T89" fmla="*/ 475 h 522"/>
                <a:gd name="T90" fmla="*/ 251 w 721"/>
                <a:gd name="T91" fmla="*/ 469 h 522"/>
                <a:gd name="T92" fmla="*/ 316 w 721"/>
                <a:gd name="T93" fmla="*/ 440 h 522"/>
                <a:gd name="T94" fmla="*/ 394 w 721"/>
                <a:gd name="T95" fmla="*/ 388 h 522"/>
                <a:gd name="T96" fmla="*/ 483 w 721"/>
                <a:gd name="T97" fmla="*/ 31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1" h="522">
                  <a:moveTo>
                    <a:pt x="515" y="282"/>
                  </a:moveTo>
                  <a:lnTo>
                    <a:pt x="516" y="294"/>
                  </a:lnTo>
                  <a:lnTo>
                    <a:pt x="516" y="307"/>
                  </a:lnTo>
                  <a:lnTo>
                    <a:pt x="518" y="321"/>
                  </a:lnTo>
                  <a:lnTo>
                    <a:pt x="520" y="332"/>
                  </a:lnTo>
                  <a:lnTo>
                    <a:pt x="522" y="344"/>
                  </a:lnTo>
                  <a:lnTo>
                    <a:pt x="528" y="367"/>
                  </a:lnTo>
                  <a:lnTo>
                    <a:pt x="536" y="387"/>
                  </a:lnTo>
                  <a:lnTo>
                    <a:pt x="544" y="406"/>
                  </a:lnTo>
                  <a:lnTo>
                    <a:pt x="553" y="424"/>
                  </a:lnTo>
                  <a:lnTo>
                    <a:pt x="564" y="440"/>
                  </a:lnTo>
                  <a:lnTo>
                    <a:pt x="575" y="455"/>
                  </a:lnTo>
                  <a:lnTo>
                    <a:pt x="587" y="468"/>
                  </a:lnTo>
                  <a:lnTo>
                    <a:pt x="599" y="480"/>
                  </a:lnTo>
                  <a:lnTo>
                    <a:pt x="610" y="490"/>
                  </a:lnTo>
                  <a:lnTo>
                    <a:pt x="622" y="498"/>
                  </a:lnTo>
                  <a:lnTo>
                    <a:pt x="634" y="505"/>
                  </a:lnTo>
                  <a:lnTo>
                    <a:pt x="645" y="511"/>
                  </a:lnTo>
                  <a:lnTo>
                    <a:pt x="655" y="516"/>
                  </a:lnTo>
                  <a:lnTo>
                    <a:pt x="664" y="519"/>
                  </a:lnTo>
                  <a:lnTo>
                    <a:pt x="673" y="521"/>
                  </a:lnTo>
                  <a:lnTo>
                    <a:pt x="683" y="522"/>
                  </a:lnTo>
                  <a:lnTo>
                    <a:pt x="692" y="522"/>
                  </a:lnTo>
                  <a:lnTo>
                    <a:pt x="699" y="522"/>
                  </a:lnTo>
                  <a:lnTo>
                    <a:pt x="706" y="520"/>
                  </a:lnTo>
                  <a:lnTo>
                    <a:pt x="712" y="518"/>
                  </a:lnTo>
                  <a:lnTo>
                    <a:pt x="716" y="515"/>
                  </a:lnTo>
                  <a:lnTo>
                    <a:pt x="719" y="510"/>
                  </a:lnTo>
                  <a:lnTo>
                    <a:pt x="721" y="505"/>
                  </a:lnTo>
                  <a:lnTo>
                    <a:pt x="721" y="500"/>
                  </a:lnTo>
                  <a:lnTo>
                    <a:pt x="720" y="494"/>
                  </a:lnTo>
                  <a:lnTo>
                    <a:pt x="717" y="488"/>
                  </a:lnTo>
                  <a:lnTo>
                    <a:pt x="711" y="478"/>
                  </a:lnTo>
                  <a:lnTo>
                    <a:pt x="706" y="467"/>
                  </a:lnTo>
                  <a:lnTo>
                    <a:pt x="702" y="455"/>
                  </a:lnTo>
                  <a:lnTo>
                    <a:pt x="698" y="444"/>
                  </a:lnTo>
                  <a:lnTo>
                    <a:pt x="692" y="420"/>
                  </a:lnTo>
                  <a:lnTo>
                    <a:pt x="687" y="394"/>
                  </a:lnTo>
                  <a:lnTo>
                    <a:pt x="684" y="368"/>
                  </a:lnTo>
                  <a:lnTo>
                    <a:pt x="682" y="342"/>
                  </a:lnTo>
                  <a:lnTo>
                    <a:pt x="682" y="315"/>
                  </a:lnTo>
                  <a:lnTo>
                    <a:pt x="682" y="290"/>
                  </a:lnTo>
                  <a:lnTo>
                    <a:pt x="683" y="265"/>
                  </a:lnTo>
                  <a:lnTo>
                    <a:pt x="685" y="242"/>
                  </a:lnTo>
                  <a:lnTo>
                    <a:pt x="687" y="221"/>
                  </a:lnTo>
                  <a:lnTo>
                    <a:pt x="690" y="202"/>
                  </a:lnTo>
                  <a:lnTo>
                    <a:pt x="694" y="172"/>
                  </a:lnTo>
                  <a:lnTo>
                    <a:pt x="697" y="155"/>
                  </a:lnTo>
                  <a:lnTo>
                    <a:pt x="699" y="143"/>
                  </a:lnTo>
                  <a:lnTo>
                    <a:pt x="700" y="132"/>
                  </a:lnTo>
                  <a:lnTo>
                    <a:pt x="700" y="122"/>
                  </a:lnTo>
                  <a:lnTo>
                    <a:pt x="699" y="112"/>
                  </a:lnTo>
                  <a:lnTo>
                    <a:pt x="697" y="103"/>
                  </a:lnTo>
                  <a:lnTo>
                    <a:pt x="695" y="96"/>
                  </a:lnTo>
                  <a:lnTo>
                    <a:pt x="691" y="89"/>
                  </a:lnTo>
                  <a:lnTo>
                    <a:pt x="687" y="82"/>
                  </a:lnTo>
                  <a:lnTo>
                    <a:pt x="682" y="76"/>
                  </a:lnTo>
                  <a:lnTo>
                    <a:pt x="676" y="69"/>
                  </a:lnTo>
                  <a:lnTo>
                    <a:pt x="671" y="64"/>
                  </a:lnTo>
                  <a:lnTo>
                    <a:pt x="664" y="59"/>
                  </a:lnTo>
                  <a:lnTo>
                    <a:pt x="651" y="50"/>
                  </a:lnTo>
                  <a:lnTo>
                    <a:pt x="638" y="42"/>
                  </a:lnTo>
                  <a:lnTo>
                    <a:pt x="636" y="41"/>
                  </a:lnTo>
                  <a:lnTo>
                    <a:pt x="622" y="34"/>
                  </a:lnTo>
                  <a:lnTo>
                    <a:pt x="609" y="29"/>
                  </a:lnTo>
                  <a:lnTo>
                    <a:pt x="596" y="26"/>
                  </a:lnTo>
                  <a:lnTo>
                    <a:pt x="584" y="24"/>
                  </a:lnTo>
                  <a:lnTo>
                    <a:pt x="574" y="25"/>
                  </a:lnTo>
                  <a:lnTo>
                    <a:pt x="565" y="28"/>
                  </a:lnTo>
                  <a:lnTo>
                    <a:pt x="561" y="30"/>
                  </a:lnTo>
                  <a:lnTo>
                    <a:pt x="557" y="34"/>
                  </a:lnTo>
                  <a:lnTo>
                    <a:pt x="553" y="38"/>
                  </a:lnTo>
                  <a:lnTo>
                    <a:pt x="551" y="43"/>
                  </a:lnTo>
                  <a:lnTo>
                    <a:pt x="540" y="66"/>
                  </a:lnTo>
                  <a:lnTo>
                    <a:pt x="526" y="91"/>
                  </a:lnTo>
                  <a:lnTo>
                    <a:pt x="510" y="116"/>
                  </a:lnTo>
                  <a:lnTo>
                    <a:pt x="493" y="142"/>
                  </a:lnTo>
                  <a:lnTo>
                    <a:pt x="473" y="167"/>
                  </a:lnTo>
                  <a:lnTo>
                    <a:pt x="453" y="192"/>
                  </a:lnTo>
                  <a:lnTo>
                    <a:pt x="432" y="216"/>
                  </a:lnTo>
                  <a:lnTo>
                    <a:pt x="409" y="240"/>
                  </a:lnTo>
                  <a:lnTo>
                    <a:pt x="388" y="262"/>
                  </a:lnTo>
                  <a:lnTo>
                    <a:pt x="365" y="282"/>
                  </a:lnTo>
                  <a:lnTo>
                    <a:pt x="343" y="300"/>
                  </a:lnTo>
                  <a:lnTo>
                    <a:pt x="322" y="315"/>
                  </a:lnTo>
                  <a:lnTo>
                    <a:pt x="310" y="323"/>
                  </a:lnTo>
                  <a:lnTo>
                    <a:pt x="300" y="329"/>
                  </a:lnTo>
                  <a:lnTo>
                    <a:pt x="291" y="334"/>
                  </a:lnTo>
                  <a:lnTo>
                    <a:pt x="281" y="338"/>
                  </a:lnTo>
                  <a:lnTo>
                    <a:pt x="272" y="341"/>
                  </a:lnTo>
                  <a:lnTo>
                    <a:pt x="262" y="344"/>
                  </a:lnTo>
                  <a:lnTo>
                    <a:pt x="254" y="345"/>
                  </a:lnTo>
                  <a:lnTo>
                    <a:pt x="246" y="346"/>
                  </a:lnTo>
                  <a:lnTo>
                    <a:pt x="238" y="345"/>
                  </a:lnTo>
                  <a:lnTo>
                    <a:pt x="230" y="344"/>
                  </a:lnTo>
                  <a:lnTo>
                    <a:pt x="222" y="342"/>
                  </a:lnTo>
                  <a:lnTo>
                    <a:pt x="214" y="339"/>
                  </a:lnTo>
                  <a:lnTo>
                    <a:pt x="208" y="336"/>
                  </a:lnTo>
                  <a:lnTo>
                    <a:pt x="202" y="331"/>
                  </a:lnTo>
                  <a:lnTo>
                    <a:pt x="197" y="326"/>
                  </a:lnTo>
                  <a:lnTo>
                    <a:pt x="193" y="320"/>
                  </a:lnTo>
                  <a:lnTo>
                    <a:pt x="188" y="310"/>
                  </a:lnTo>
                  <a:lnTo>
                    <a:pt x="185" y="301"/>
                  </a:lnTo>
                  <a:lnTo>
                    <a:pt x="183" y="290"/>
                  </a:lnTo>
                  <a:lnTo>
                    <a:pt x="181" y="279"/>
                  </a:lnTo>
                  <a:lnTo>
                    <a:pt x="181" y="267"/>
                  </a:lnTo>
                  <a:lnTo>
                    <a:pt x="181" y="255"/>
                  </a:lnTo>
                  <a:lnTo>
                    <a:pt x="183" y="242"/>
                  </a:lnTo>
                  <a:lnTo>
                    <a:pt x="185" y="229"/>
                  </a:lnTo>
                  <a:lnTo>
                    <a:pt x="187" y="214"/>
                  </a:lnTo>
                  <a:lnTo>
                    <a:pt x="191" y="201"/>
                  </a:lnTo>
                  <a:lnTo>
                    <a:pt x="195" y="187"/>
                  </a:lnTo>
                  <a:lnTo>
                    <a:pt x="199" y="174"/>
                  </a:lnTo>
                  <a:lnTo>
                    <a:pt x="209" y="146"/>
                  </a:lnTo>
                  <a:lnTo>
                    <a:pt x="221" y="120"/>
                  </a:lnTo>
                  <a:lnTo>
                    <a:pt x="225" y="111"/>
                  </a:lnTo>
                  <a:lnTo>
                    <a:pt x="227" y="104"/>
                  </a:lnTo>
                  <a:lnTo>
                    <a:pt x="229" y="97"/>
                  </a:lnTo>
                  <a:lnTo>
                    <a:pt x="231" y="90"/>
                  </a:lnTo>
                  <a:lnTo>
                    <a:pt x="231" y="83"/>
                  </a:lnTo>
                  <a:lnTo>
                    <a:pt x="231" y="77"/>
                  </a:lnTo>
                  <a:lnTo>
                    <a:pt x="229" y="71"/>
                  </a:lnTo>
                  <a:lnTo>
                    <a:pt x="228" y="64"/>
                  </a:lnTo>
                  <a:lnTo>
                    <a:pt x="225" y="58"/>
                  </a:lnTo>
                  <a:lnTo>
                    <a:pt x="221" y="52"/>
                  </a:lnTo>
                  <a:lnTo>
                    <a:pt x="216" y="47"/>
                  </a:lnTo>
                  <a:lnTo>
                    <a:pt x="211" y="42"/>
                  </a:lnTo>
                  <a:lnTo>
                    <a:pt x="205" y="36"/>
                  </a:lnTo>
                  <a:lnTo>
                    <a:pt x="198" y="31"/>
                  </a:lnTo>
                  <a:lnTo>
                    <a:pt x="190" y="26"/>
                  </a:lnTo>
                  <a:lnTo>
                    <a:pt x="181" y="20"/>
                  </a:lnTo>
                  <a:lnTo>
                    <a:pt x="163" y="12"/>
                  </a:lnTo>
                  <a:lnTo>
                    <a:pt x="146" y="5"/>
                  </a:lnTo>
                  <a:lnTo>
                    <a:pt x="138" y="3"/>
                  </a:lnTo>
                  <a:lnTo>
                    <a:pt x="130" y="2"/>
                  </a:lnTo>
                  <a:lnTo>
                    <a:pt x="123" y="1"/>
                  </a:lnTo>
                  <a:lnTo>
                    <a:pt x="115" y="0"/>
                  </a:lnTo>
                  <a:lnTo>
                    <a:pt x="106" y="1"/>
                  </a:lnTo>
                  <a:lnTo>
                    <a:pt x="98" y="2"/>
                  </a:lnTo>
                  <a:lnTo>
                    <a:pt x="91" y="5"/>
                  </a:lnTo>
                  <a:lnTo>
                    <a:pt x="84" y="8"/>
                  </a:lnTo>
                  <a:lnTo>
                    <a:pt x="78" y="13"/>
                  </a:lnTo>
                  <a:lnTo>
                    <a:pt x="73" y="18"/>
                  </a:lnTo>
                  <a:lnTo>
                    <a:pt x="68" y="26"/>
                  </a:lnTo>
                  <a:lnTo>
                    <a:pt x="63" y="33"/>
                  </a:lnTo>
                  <a:lnTo>
                    <a:pt x="57" y="48"/>
                  </a:lnTo>
                  <a:lnTo>
                    <a:pt x="50" y="66"/>
                  </a:lnTo>
                  <a:lnTo>
                    <a:pt x="42" y="90"/>
                  </a:lnTo>
                  <a:lnTo>
                    <a:pt x="34" y="116"/>
                  </a:lnTo>
                  <a:lnTo>
                    <a:pt x="25" y="146"/>
                  </a:lnTo>
                  <a:lnTo>
                    <a:pt x="17" y="179"/>
                  </a:lnTo>
                  <a:lnTo>
                    <a:pt x="9" y="214"/>
                  </a:lnTo>
                  <a:lnTo>
                    <a:pt x="2" y="252"/>
                  </a:lnTo>
                  <a:lnTo>
                    <a:pt x="1" y="260"/>
                  </a:lnTo>
                  <a:lnTo>
                    <a:pt x="0" y="270"/>
                  </a:lnTo>
                  <a:lnTo>
                    <a:pt x="0" y="279"/>
                  </a:lnTo>
                  <a:lnTo>
                    <a:pt x="1" y="287"/>
                  </a:lnTo>
                  <a:lnTo>
                    <a:pt x="2" y="296"/>
                  </a:lnTo>
                  <a:lnTo>
                    <a:pt x="3" y="305"/>
                  </a:lnTo>
                  <a:lnTo>
                    <a:pt x="5" y="313"/>
                  </a:lnTo>
                  <a:lnTo>
                    <a:pt x="8" y="323"/>
                  </a:lnTo>
                  <a:lnTo>
                    <a:pt x="14" y="340"/>
                  </a:lnTo>
                  <a:lnTo>
                    <a:pt x="24" y="357"/>
                  </a:lnTo>
                  <a:lnTo>
                    <a:pt x="34" y="375"/>
                  </a:lnTo>
                  <a:lnTo>
                    <a:pt x="46" y="391"/>
                  </a:lnTo>
                  <a:lnTo>
                    <a:pt x="55" y="400"/>
                  </a:lnTo>
                  <a:lnTo>
                    <a:pt x="63" y="408"/>
                  </a:lnTo>
                  <a:lnTo>
                    <a:pt x="73" y="418"/>
                  </a:lnTo>
                  <a:lnTo>
                    <a:pt x="83" y="425"/>
                  </a:lnTo>
                  <a:lnTo>
                    <a:pt x="92" y="433"/>
                  </a:lnTo>
                  <a:lnTo>
                    <a:pt x="102" y="440"/>
                  </a:lnTo>
                  <a:lnTo>
                    <a:pt x="112" y="446"/>
                  </a:lnTo>
                  <a:lnTo>
                    <a:pt x="124" y="452"/>
                  </a:lnTo>
                  <a:lnTo>
                    <a:pt x="134" y="457"/>
                  </a:lnTo>
                  <a:lnTo>
                    <a:pt x="145" y="461"/>
                  </a:lnTo>
                  <a:lnTo>
                    <a:pt x="155" y="466"/>
                  </a:lnTo>
                  <a:lnTo>
                    <a:pt x="166" y="469"/>
                  </a:lnTo>
                  <a:lnTo>
                    <a:pt x="177" y="472"/>
                  </a:lnTo>
                  <a:lnTo>
                    <a:pt x="188" y="474"/>
                  </a:lnTo>
                  <a:lnTo>
                    <a:pt x="198" y="475"/>
                  </a:lnTo>
                  <a:lnTo>
                    <a:pt x="208" y="475"/>
                  </a:lnTo>
                  <a:lnTo>
                    <a:pt x="222" y="475"/>
                  </a:lnTo>
                  <a:lnTo>
                    <a:pt x="236" y="473"/>
                  </a:lnTo>
                  <a:lnTo>
                    <a:pt x="251" y="469"/>
                  </a:lnTo>
                  <a:lnTo>
                    <a:pt x="266" y="463"/>
                  </a:lnTo>
                  <a:lnTo>
                    <a:pt x="283" y="457"/>
                  </a:lnTo>
                  <a:lnTo>
                    <a:pt x="299" y="449"/>
                  </a:lnTo>
                  <a:lnTo>
                    <a:pt x="316" y="440"/>
                  </a:lnTo>
                  <a:lnTo>
                    <a:pt x="335" y="430"/>
                  </a:lnTo>
                  <a:lnTo>
                    <a:pt x="354" y="418"/>
                  </a:lnTo>
                  <a:lnTo>
                    <a:pt x="374" y="403"/>
                  </a:lnTo>
                  <a:lnTo>
                    <a:pt x="394" y="388"/>
                  </a:lnTo>
                  <a:lnTo>
                    <a:pt x="414" y="372"/>
                  </a:lnTo>
                  <a:lnTo>
                    <a:pt x="437" y="353"/>
                  </a:lnTo>
                  <a:lnTo>
                    <a:pt x="459" y="334"/>
                  </a:lnTo>
                  <a:lnTo>
                    <a:pt x="483" y="313"/>
                  </a:lnTo>
                  <a:lnTo>
                    <a:pt x="506" y="291"/>
                  </a:lnTo>
                  <a:lnTo>
                    <a:pt x="515"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8" name="Freeform 42"/>
            <p:cNvSpPr>
              <a:spLocks/>
            </p:cNvSpPr>
            <p:nvPr/>
          </p:nvSpPr>
          <p:spPr bwMode="gray">
            <a:xfrm>
              <a:off x="6739" y="604"/>
              <a:ext cx="18" cy="42"/>
            </a:xfrm>
            <a:custGeom>
              <a:avLst/>
              <a:gdLst>
                <a:gd name="T0" fmla="*/ 85 w 214"/>
                <a:gd name="T1" fmla="*/ 0 h 504"/>
                <a:gd name="T2" fmla="*/ 74 w 214"/>
                <a:gd name="T3" fmla="*/ 2 h 504"/>
                <a:gd name="T4" fmla="*/ 65 w 214"/>
                <a:gd name="T5" fmla="*/ 6 h 504"/>
                <a:gd name="T6" fmla="*/ 56 w 214"/>
                <a:gd name="T7" fmla="*/ 13 h 504"/>
                <a:gd name="T8" fmla="*/ 44 w 214"/>
                <a:gd name="T9" fmla="*/ 29 h 504"/>
                <a:gd name="T10" fmla="*/ 31 w 214"/>
                <a:gd name="T11" fmla="*/ 57 h 504"/>
                <a:gd name="T12" fmla="*/ 19 w 214"/>
                <a:gd name="T13" fmla="*/ 102 h 504"/>
                <a:gd name="T14" fmla="*/ 9 w 214"/>
                <a:gd name="T15" fmla="*/ 155 h 504"/>
                <a:gd name="T16" fmla="*/ 2 w 214"/>
                <a:gd name="T17" fmla="*/ 206 h 504"/>
                <a:gd name="T18" fmla="*/ 0 w 214"/>
                <a:gd name="T19" fmla="*/ 254 h 504"/>
                <a:gd name="T20" fmla="*/ 2 w 214"/>
                <a:gd name="T21" fmla="*/ 299 h 504"/>
                <a:gd name="T22" fmla="*/ 9 w 214"/>
                <a:gd name="T23" fmla="*/ 341 h 504"/>
                <a:gd name="T24" fmla="*/ 19 w 214"/>
                <a:gd name="T25" fmla="*/ 380 h 504"/>
                <a:gd name="T26" fmla="*/ 33 w 214"/>
                <a:gd name="T27" fmla="*/ 413 h 504"/>
                <a:gd name="T28" fmla="*/ 51 w 214"/>
                <a:gd name="T29" fmla="*/ 443 h 504"/>
                <a:gd name="T30" fmla="*/ 74 w 214"/>
                <a:gd name="T31" fmla="*/ 468 h 504"/>
                <a:gd name="T32" fmla="*/ 100 w 214"/>
                <a:gd name="T33" fmla="*/ 486 h 504"/>
                <a:gd name="T34" fmla="*/ 130 w 214"/>
                <a:gd name="T35" fmla="*/ 498 h 504"/>
                <a:gd name="T36" fmla="*/ 154 w 214"/>
                <a:gd name="T37" fmla="*/ 504 h 504"/>
                <a:gd name="T38" fmla="*/ 171 w 214"/>
                <a:gd name="T39" fmla="*/ 504 h 504"/>
                <a:gd name="T40" fmla="*/ 184 w 214"/>
                <a:gd name="T41" fmla="*/ 502 h 504"/>
                <a:gd name="T42" fmla="*/ 194 w 214"/>
                <a:gd name="T43" fmla="*/ 497 h 504"/>
                <a:gd name="T44" fmla="*/ 199 w 214"/>
                <a:gd name="T45" fmla="*/ 488 h 504"/>
                <a:gd name="T46" fmla="*/ 199 w 214"/>
                <a:gd name="T47" fmla="*/ 479 h 504"/>
                <a:gd name="T48" fmla="*/ 191 w 214"/>
                <a:gd name="T49" fmla="*/ 459 h 504"/>
                <a:gd name="T50" fmla="*/ 180 w 214"/>
                <a:gd name="T51" fmla="*/ 424 h 504"/>
                <a:gd name="T52" fmla="*/ 172 w 214"/>
                <a:gd name="T53" fmla="*/ 384 h 504"/>
                <a:gd name="T54" fmla="*/ 167 w 214"/>
                <a:gd name="T55" fmla="*/ 341 h 504"/>
                <a:gd name="T56" fmla="*/ 167 w 214"/>
                <a:gd name="T57" fmla="*/ 295 h 504"/>
                <a:gd name="T58" fmla="*/ 170 w 214"/>
                <a:gd name="T59" fmla="*/ 249 h 504"/>
                <a:gd name="T60" fmla="*/ 179 w 214"/>
                <a:gd name="T61" fmla="*/ 202 h 504"/>
                <a:gd name="T62" fmla="*/ 192 w 214"/>
                <a:gd name="T63" fmla="*/ 157 h 504"/>
                <a:gd name="T64" fmla="*/ 205 w 214"/>
                <a:gd name="T65" fmla="*/ 125 h 504"/>
                <a:gd name="T66" fmla="*/ 212 w 214"/>
                <a:gd name="T67" fmla="*/ 104 h 504"/>
                <a:gd name="T68" fmla="*/ 214 w 214"/>
                <a:gd name="T69" fmla="*/ 87 h 504"/>
                <a:gd name="T70" fmla="*/ 212 w 214"/>
                <a:gd name="T71" fmla="*/ 72 h 504"/>
                <a:gd name="T72" fmla="*/ 206 w 214"/>
                <a:gd name="T73" fmla="*/ 57 h 504"/>
                <a:gd name="T74" fmla="*/ 196 w 214"/>
                <a:gd name="T75" fmla="*/ 45 h 504"/>
                <a:gd name="T76" fmla="*/ 183 w 214"/>
                <a:gd name="T77" fmla="*/ 34 h 504"/>
                <a:gd name="T78" fmla="*/ 165 w 214"/>
                <a:gd name="T79" fmla="*/ 23 h 504"/>
                <a:gd name="T80" fmla="*/ 136 w 214"/>
                <a:gd name="T81" fmla="*/ 9 h 504"/>
                <a:gd name="T82" fmla="*/ 104 w 214"/>
                <a:gd name="T83" fmla="*/ 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504">
                  <a:moveTo>
                    <a:pt x="91" y="0"/>
                  </a:moveTo>
                  <a:lnTo>
                    <a:pt x="85" y="0"/>
                  </a:lnTo>
                  <a:lnTo>
                    <a:pt x="80" y="1"/>
                  </a:lnTo>
                  <a:lnTo>
                    <a:pt x="74" y="2"/>
                  </a:lnTo>
                  <a:lnTo>
                    <a:pt x="69" y="4"/>
                  </a:lnTo>
                  <a:lnTo>
                    <a:pt x="65" y="6"/>
                  </a:lnTo>
                  <a:lnTo>
                    <a:pt x="60" y="9"/>
                  </a:lnTo>
                  <a:lnTo>
                    <a:pt x="56" y="13"/>
                  </a:lnTo>
                  <a:lnTo>
                    <a:pt x="51" y="17"/>
                  </a:lnTo>
                  <a:lnTo>
                    <a:pt x="44" y="29"/>
                  </a:lnTo>
                  <a:lnTo>
                    <a:pt x="37" y="41"/>
                  </a:lnTo>
                  <a:lnTo>
                    <a:pt x="31" y="57"/>
                  </a:lnTo>
                  <a:lnTo>
                    <a:pt x="26" y="76"/>
                  </a:lnTo>
                  <a:lnTo>
                    <a:pt x="19" y="102"/>
                  </a:lnTo>
                  <a:lnTo>
                    <a:pt x="13" y="130"/>
                  </a:lnTo>
                  <a:lnTo>
                    <a:pt x="9" y="155"/>
                  </a:lnTo>
                  <a:lnTo>
                    <a:pt x="5" y="181"/>
                  </a:lnTo>
                  <a:lnTo>
                    <a:pt x="2" y="206"/>
                  </a:lnTo>
                  <a:lnTo>
                    <a:pt x="0" y="231"/>
                  </a:lnTo>
                  <a:lnTo>
                    <a:pt x="0" y="254"/>
                  </a:lnTo>
                  <a:lnTo>
                    <a:pt x="0" y="278"/>
                  </a:lnTo>
                  <a:lnTo>
                    <a:pt x="2" y="299"/>
                  </a:lnTo>
                  <a:lnTo>
                    <a:pt x="5" y="321"/>
                  </a:lnTo>
                  <a:lnTo>
                    <a:pt x="9" y="341"/>
                  </a:lnTo>
                  <a:lnTo>
                    <a:pt x="14" y="360"/>
                  </a:lnTo>
                  <a:lnTo>
                    <a:pt x="19" y="380"/>
                  </a:lnTo>
                  <a:lnTo>
                    <a:pt x="26" y="397"/>
                  </a:lnTo>
                  <a:lnTo>
                    <a:pt x="33" y="413"/>
                  </a:lnTo>
                  <a:lnTo>
                    <a:pt x="42" y="429"/>
                  </a:lnTo>
                  <a:lnTo>
                    <a:pt x="51" y="443"/>
                  </a:lnTo>
                  <a:lnTo>
                    <a:pt x="63" y="456"/>
                  </a:lnTo>
                  <a:lnTo>
                    <a:pt x="74" y="468"/>
                  </a:lnTo>
                  <a:lnTo>
                    <a:pt x="87" y="478"/>
                  </a:lnTo>
                  <a:lnTo>
                    <a:pt x="100" y="486"/>
                  </a:lnTo>
                  <a:lnTo>
                    <a:pt x="115" y="493"/>
                  </a:lnTo>
                  <a:lnTo>
                    <a:pt x="130" y="498"/>
                  </a:lnTo>
                  <a:lnTo>
                    <a:pt x="145" y="502"/>
                  </a:lnTo>
                  <a:lnTo>
                    <a:pt x="154" y="504"/>
                  </a:lnTo>
                  <a:lnTo>
                    <a:pt x="164" y="504"/>
                  </a:lnTo>
                  <a:lnTo>
                    <a:pt x="171" y="504"/>
                  </a:lnTo>
                  <a:lnTo>
                    <a:pt x="178" y="503"/>
                  </a:lnTo>
                  <a:lnTo>
                    <a:pt x="184" y="502"/>
                  </a:lnTo>
                  <a:lnTo>
                    <a:pt x="190" y="500"/>
                  </a:lnTo>
                  <a:lnTo>
                    <a:pt x="194" y="497"/>
                  </a:lnTo>
                  <a:lnTo>
                    <a:pt x="197" y="493"/>
                  </a:lnTo>
                  <a:lnTo>
                    <a:pt x="199" y="488"/>
                  </a:lnTo>
                  <a:lnTo>
                    <a:pt x="199" y="484"/>
                  </a:lnTo>
                  <a:lnTo>
                    <a:pt x="199" y="479"/>
                  </a:lnTo>
                  <a:lnTo>
                    <a:pt x="197" y="475"/>
                  </a:lnTo>
                  <a:lnTo>
                    <a:pt x="191" y="459"/>
                  </a:lnTo>
                  <a:lnTo>
                    <a:pt x="185" y="442"/>
                  </a:lnTo>
                  <a:lnTo>
                    <a:pt x="180" y="424"/>
                  </a:lnTo>
                  <a:lnTo>
                    <a:pt x="175" y="404"/>
                  </a:lnTo>
                  <a:lnTo>
                    <a:pt x="172" y="384"/>
                  </a:lnTo>
                  <a:lnTo>
                    <a:pt x="169" y="362"/>
                  </a:lnTo>
                  <a:lnTo>
                    <a:pt x="167" y="341"/>
                  </a:lnTo>
                  <a:lnTo>
                    <a:pt x="167" y="319"/>
                  </a:lnTo>
                  <a:lnTo>
                    <a:pt x="167" y="295"/>
                  </a:lnTo>
                  <a:lnTo>
                    <a:pt x="168" y="273"/>
                  </a:lnTo>
                  <a:lnTo>
                    <a:pt x="170" y="249"/>
                  </a:lnTo>
                  <a:lnTo>
                    <a:pt x="174" y="226"/>
                  </a:lnTo>
                  <a:lnTo>
                    <a:pt x="179" y="202"/>
                  </a:lnTo>
                  <a:lnTo>
                    <a:pt x="185" y="180"/>
                  </a:lnTo>
                  <a:lnTo>
                    <a:pt x="192" y="157"/>
                  </a:lnTo>
                  <a:lnTo>
                    <a:pt x="200" y="135"/>
                  </a:lnTo>
                  <a:lnTo>
                    <a:pt x="205" y="125"/>
                  </a:lnTo>
                  <a:lnTo>
                    <a:pt x="209" y="114"/>
                  </a:lnTo>
                  <a:lnTo>
                    <a:pt x="212" y="104"/>
                  </a:lnTo>
                  <a:lnTo>
                    <a:pt x="213" y="96"/>
                  </a:lnTo>
                  <a:lnTo>
                    <a:pt x="214" y="87"/>
                  </a:lnTo>
                  <a:lnTo>
                    <a:pt x="214" y="79"/>
                  </a:lnTo>
                  <a:lnTo>
                    <a:pt x="212" y="72"/>
                  </a:lnTo>
                  <a:lnTo>
                    <a:pt x="210" y="64"/>
                  </a:lnTo>
                  <a:lnTo>
                    <a:pt x="206" y="57"/>
                  </a:lnTo>
                  <a:lnTo>
                    <a:pt x="202" y="51"/>
                  </a:lnTo>
                  <a:lnTo>
                    <a:pt x="196" y="45"/>
                  </a:lnTo>
                  <a:lnTo>
                    <a:pt x="190" y="39"/>
                  </a:lnTo>
                  <a:lnTo>
                    <a:pt x="183" y="34"/>
                  </a:lnTo>
                  <a:lnTo>
                    <a:pt x="175" y="28"/>
                  </a:lnTo>
                  <a:lnTo>
                    <a:pt x="165" y="23"/>
                  </a:lnTo>
                  <a:lnTo>
                    <a:pt x="154" y="17"/>
                  </a:lnTo>
                  <a:lnTo>
                    <a:pt x="136" y="9"/>
                  </a:lnTo>
                  <a:lnTo>
                    <a:pt x="119" y="4"/>
                  </a:lnTo>
                  <a:lnTo>
                    <a:pt x="104" y="1"/>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9" name="Freeform 43"/>
            <p:cNvSpPr>
              <a:spLocks/>
            </p:cNvSpPr>
            <p:nvPr/>
          </p:nvSpPr>
          <p:spPr bwMode="gray">
            <a:xfrm>
              <a:off x="6966" y="608"/>
              <a:ext cx="26" cy="41"/>
            </a:xfrm>
            <a:custGeom>
              <a:avLst/>
              <a:gdLst>
                <a:gd name="T0" fmla="*/ 91 w 315"/>
                <a:gd name="T1" fmla="*/ 120 h 486"/>
                <a:gd name="T2" fmla="*/ 110 w 315"/>
                <a:gd name="T3" fmla="*/ 124 h 486"/>
                <a:gd name="T4" fmla="*/ 128 w 315"/>
                <a:gd name="T5" fmla="*/ 132 h 486"/>
                <a:gd name="T6" fmla="*/ 144 w 315"/>
                <a:gd name="T7" fmla="*/ 143 h 486"/>
                <a:gd name="T8" fmla="*/ 160 w 315"/>
                <a:gd name="T9" fmla="*/ 161 h 486"/>
                <a:gd name="T10" fmla="*/ 172 w 315"/>
                <a:gd name="T11" fmla="*/ 183 h 486"/>
                <a:gd name="T12" fmla="*/ 180 w 315"/>
                <a:gd name="T13" fmla="*/ 206 h 486"/>
                <a:gd name="T14" fmla="*/ 183 w 315"/>
                <a:gd name="T15" fmla="*/ 228 h 486"/>
                <a:gd name="T16" fmla="*/ 181 w 315"/>
                <a:gd name="T17" fmla="*/ 251 h 486"/>
                <a:gd name="T18" fmla="*/ 174 w 315"/>
                <a:gd name="T19" fmla="*/ 279 h 486"/>
                <a:gd name="T20" fmla="*/ 161 w 315"/>
                <a:gd name="T21" fmla="*/ 304 h 486"/>
                <a:gd name="T22" fmla="*/ 144 w 315"/>
                <a:gd name="T23" fmla="*/ 327 h 486"/>
                <a:gd name="T24" fmla="*/ 123 w 315"/>
                <a:gd name="T25" fmla="*/ 347 h 486"/>
                <a:gd name="T26" fmla="*/ 100 w 315"/>
                <a:gd name="T27" fmla="*/ 363 h 486"/>
                <a:gd name="T28" fmla="*/ 74 w 315"/>
                <a:gd name="T29" fmla="*/ 374 h 486"/>
                <a:gd name="T30" fmla="*/ 47 w 315"/>
                <a:gd name="T31" fmla="*/ 380 h 486"/>
                <a:gd name="T32" fmla="*/ 0 w 315"/>
                <a:gd name="T33" fmla="*/ 434 h 486"/>
                <a:gd name="T34" fmla="*/ 74 w 315"/>
                <a:gd name="T35" fmla="*/ 486 h 486"/>
                <a:gd name="T36" fmla="*/ 97 w 315"/>
                <a:gd name="T37" fmla="*/ 484 h 486"/>
                <a:gd name="T38" fmla="*/ 129 w 315"/>
                <a:gd name="T39" fmla="*/ 476 h 486"/>
                <a:gd name="T40" fmla="*/ 172 w 315"/>
                <a:gd name="T41" fmla="*/ 460 h 486"/>
                <a:gd name="T42" fmla="*/ 213 w 315"/>
                <a:gd name="T43" fmla="*/ 435 h 486"/>
                <a:gd name="T44" fmla="*/ 250 w 315"/>
                <a:gd name="T45" fmla="*/ 406 h 486"/>
                <a:gd name="T46" fmla="*/ 273 w 315"/>
                <a:gd name="T47" fmla="*/ 379 h 486"/>
                <a:gd name="T48" fmla="*/ 286 w 315"/>
                <a:gd name="T49" fmla="*/ 361 h 486"/>
                <a:gd name="T50" fmla="*/ 297 w 315"/>
                <a:gd name="T51" fmla="*/ 340 h 486"/>
                <a:gd name="T52" fmla="*/ 306 w 315"/>
                <a:gd name="T53" fmla="*/ 320 h 486"/>
                <a:gd name="T54" fmla="*/ 312 w 315"/>
                <a:gd name="T55" fmla="*/ 297 h 486"/>
                <a:gd name="T56" fmla="*/ 315 w 315"/>
                <a:gd name="T57" fmla="*/ 275 h 486"/>
                <a:gd name="T58" fmla="*/ 315 w 315"/>
                <a:gd name="T59" fmla="*/ 249 h 486"/>
                <a:gd name="T60" fmla="*/ 312 w 315"/>
                <a:gd name="T61" fmla="*/ 221 h 486"/>
                <a:gd name="T62" fmla="*/ 306 w 315"/>
                <a:gd name="T63" fmla="*/ 194 h 486"/>
                <a:gd name="T64" fmla="*/ 298 w 315"/>
                <a:gd name="T65" fmla="*/ 169 h 486"/>
                <a:gd name="T66" fmla="*/ 287 w 315"/>
                <a:gd name="T67" fmla="*/ 144 h 486"/>
                <a:gd name="T68" fmla="*/ 274 w 315"/>
                <a:gd name="T69" fmla="*/ 122 h 486"/>
                <a:gd name="T70" fmla="*/ 259 w 315"/>
                <a:gd name="T71" fmla="*/ 101 h 486"/>
                <a:gd name="T72" fmla="*/ 243 w 315"/>
                <a:gd name="T73" fmla="*/ 82 h 486"/>
                <a:gd name="T74" fmla="*/ 224 w 315"/>
                <a:gd name="T75" fmla="*/ 65 h 486"/>
                <a:gd name="T76" fmla="*/ 205 w 315"/>
                <a:gd name="T77" fmla="*/ 49 h 486"/>
                <a:gd name="T78" fmla="*/ 184 w 315"/>
                <a:gd name="T79" fmla="*/ 36 h 486"/>
                <a:gd name="T80" fmla="*/ 163 w 315"/>
                <a:gd name="T81" fmla="*/ 25 h 486"/>
                <a:gd name="T82" fmla="*/ 141 w 315"/>
                <a:gd name="T83" fmla="*/ 15 h 486"/>
                <a:gd name="T84" fmla="*/ 118 w 315"/>
                <a:gd name="T85" fmla="*/ 7 h 486"/>
                <a:gd name="T86" fmla="*/ 95 w 315"/>
                <a:gd name="T87" fmla="*/ 3 h 486"/>
                <a:gd name="T88" fmla="*/ 72 w 315"/>
                <a:gd name="T89" fmla="*/ 0 h 486"/>
                <a:gd name="T90" fmla="*/ 21 w 315"/>
                <a:gd name="T91" fmla="*/ 6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5" h="486">
                  <a:moveTo>
                    <a:pt x="80" y="120"/>
                  </a:moveTo>
                  <a:lnTo>
                    <a:pt x="91" y="120"/>
                  </a:lnTo>
                  <a:lnTo>
                    <a:pt x="101" y="122"/>
                  </a:lnTo>
                  <a:lnTo>
                    <a:pt x="110" y="124"/>
                  </a:lnTo>
                  <a:lnTo>
                    <a:pt x="119" y="128"/>
                  </a:lnTo>
                  <a:lnTo>
                    <a:pt x="128" y="132"/>
                  </a:lnTo>
                  <a:lnTo>
                    <a:pt x="136" y="137"/>
                  </a:lnTo>
                  <a:lnTo>
                    <a:pt x="144" y="143"/>
                  </a:lnTo>
                  <a:lnTo>
                    <a:pt x="151" y="150"/>
                  </a:lnTo>
                  <a:lnTo>
                    <a:pt x="160" y="161"/>
                  </a:lnTo>
                  <a:lnTo>
                    <a:pt x="167" y="172"/>
                  </a:lnTo>
                  <a:lnTo>
                    <a:pt x="172" y="183"/>
                  </a:lnTo>
                  <a:lnTo>
                    <a:pt x="177" y="194"/>
                  </a:lnTo>
                  <a:lnTo>
                    <a:pt x="180" y="206"/>
                  </a:lnTo>
                  <a:lnTo>
                    <a:pt x="182" y="218"/>
                  </a:lnTo>
                  <a:lnTo>
                    <a:pt x="183" y="228"/>
                  </a:lnTo>
                  <a:lnTo>
                    <a:pt x="183" y="237"/>
                  </a:lnTo>
                  <a:lnTo>
                    <a:pt x="181" y="251"/>
                  </a:lnTo>
                  <a:lnTo>
                    <a:pt x="178" y="266"/>
                  </a:lnTo>
                  <a:lnTo>
                    <a:pt x="174" y="279"/>
                  </a:lnTo>
                  <a:lnTo>
                    <a:pt x="168" y="292"/>
                  </a:lnTo>
                  <a:lnTo>
                    <a:pt x="161" y="304"/>
                  </a:lnTo>
                  <a:lnTo>
                    <a:pt x="153" y="317"/>
                  </a:lnTo>
                  <a:lnTo>
                    <a:pt x="144" y="327"/>
                  </a:lnTo>
                  <a:lnTo>
                    <a:pt x="134" y="338"/>
                  </a:lnTo>
                  <a:lnTo>
                    <a:pt x="123" y="347"/>
                  </a:lnTo>
                  <a:lnTo>
                    <a:pt x="112" y="355"/>
                  </a:lnTo>
                  <a:lnTo>
                    <a:pt x="100" y="363"/>
                  </a:lnTo>
                  <a:lnTo>
                    <a:pt x="87" y="369"/>
                  </a:lnTo>
                  <a:lnTo>
                    <a:pt x="74" y="374"/>
                  </a:lnTo>
                  <a:lnTo>
                    <a:pt x="61" y="378"/>
                  </a:lnTo>
                  <a:lnTo>
                    <a:pt x="47" y="380"/>
                  </a:lnTo>
                  <a:lnTo>
                    <a:pt x="33" y="381"/>
                  </a:lnTo>
                  <a:lnTo>
                    <a:pt x="0" y="434"/>
                  </a:lnTo>
                  <a:lnTo>
                    <a:pt x="64" y="486"/>
                  </a:lnTo>
                  <a:lnTo>
                    <a:pt x="74" y="486"/>
                  </a:lnTo>
                  <a:lnTo>
                    <a:pt x="85" y="485"/>
                  </a:lnTo>
                  <a:lnTo>
                    <a:pt x="97" y="484"/>
                  </a:lnTo>
                  <a:lnTo>
                    <a:pt x="107" y="482"/>
                  </a:lnTo>
                  <a:lnTo>
                    <a:pt x="129" y="476"/>
                  </a:lnTo>
                  <a:lnTo>
                    <a:pt x="151" y="469"/>
                  </a:lnTo>
                  <a:lnTo>
                    <a:pt x="172" y="460"/>
                  </a:lnTo>
                  <a:lnTo>
                    <a:pt x="194" y="448"/>
                  </a:lnTo>
                  <a:lnTo>
                    <a:pt x="213" y="435"/>
                  </a:lnTo>
                  <a:lnTo>
                    <a:pt x="232" y="421"/>
                  </a:lnTo>
                  <a:lnTo>
                    <a:pt x="250" y="406"/>
                  </a:lnTo>
                  <a:lnTo>
                    <a:pt x="266" y="388"/>
                  </a:lnTo>
                  <a:lnTo>
                    <a:pt x="273" y="379"/>
                  </a:lnTo>
                  <a:lnTo>
                    <a:pt x="279" y="370"/>
                  </a:lnTo>
                  <a:lnTo>
                    <a:pt x="286" y="361"/>
                  </a:lnTo>
                  <a:lnTo>
                    <a:pt x="291" y="350"/>
                  </a:lnTo>
                  <a:lnTo>
                    <a:pt x="297" y="340"/>
                  </a:lnTo>
                  <a:lnTo>
                    <a:pt x="302" y="330"/>
                  </a:lnTo>
                  <a:lnTo>
                    <a:pt x="306" y="320"/>
                  </a:lnTo>
                  <a:lnTo>
                    <a:pt x="309" y="309"/>
                  </a:lnTo>
                  <a:lnTo>
                    <a:pt x="312" y="297"/>
                  </a:lnTo>
                  <a:lnTo>
                    <a:pt x="314" y="287"/>
                  </a:lnTo>
                  <a:lnTo>
                    <a:pt x="315" y="275"/>
                  </a:lnTo>
                  <a:lnTo>
                    <a:pt x="315" y="264"/>
                  </a:lnTo>
                  <a:lnTo>
                    <a:pt x="315" y="249"/>
                  </a:lnTo>
                  <a:lnTo>
                    <a:pt x="314" y="235"/>
                  </a:lnTo>
                  <a:lnTo>
                    <a:pt x="312" y="221"/>
                  </a:lnTo>
                  <a:lnTo>
                    <a:pt x="309" y="207"/>
                  </a:lnTo>
                  <a:lnTo>
                    <a:pt x="306" y="194"/>
                  </a:lnTo>
                  <a:lnTo>
                    <a:pt x="302" y="181"/>
                  </a:lnTo>
                  <a:lnTo>
                    <a:pt x="298" y="169"/>
                  </a:lnTo>
                  <a:lnTo>
                    <a:pt x="293" y="156"/>
                  </a:lnTo>
                  <a:lnTo>
                    <a:pt x="287" y="144"/>
                  </a:lnTo>
                  <a:lnTo>
                    <a:pt x="280" y="133"/>
                  </a:lnTo>
                  <a:lnTo>
                    <a:pt x="274" y="122"/>
                  </a:lnTo>
                  <a:lnTo>
                    <a:pt x="267" y="112"/>
                  </a:lnTo>
                  <a:lnTo>
                    <a:pt x="259" y="101"/>
                  </a:lnTo>
                  <a:lnTo>
                    <a:pt x="251" y="91"/>
                  </a:lnTo>
                  <a:lnTo>
                    <a:pt x="243" y="82"/>
                  </a:lnTo>
                  <a:lnTo>
                    <a:pt x="233" y="73"/>
                  </a:lnTo>
                  <a:lnTo>
                    <a:pt x="224" y="65"/>
                  </a:lnTo>
                  <a:lnTo>
                    <a:pt x="215" y="56"/>
                  </a:lnTo>
                  <a:lnTo>
                    <a:pt x="205" y="49"/>
                  </a:lnTo>
                  <a:lnTo>
                    <a:pt x="195" y="42"/>
                  </a:lnTo>
                  <a:lnTo>
                    <a:pt x="184" y="36"/>
                  </a:lnTo>
                  <a:lnTo>
                    <a:pt x="174" y="30"/>
                  </a:lnTo>
                  <a:lnTo>
                    <a:pt x="163" y="25"/>
                  </a:lnTo>
                  <a:lnTo>
                    <a:pt x="152" y="20"/>
                  </a:lnTo>
                  <a:lnTo>
                    <a:pt x="141" y="15"/>
                  </a:lnTo>
                  <a:lnTo>
                    <a:pt x="129" y="12"/>
                  </a:lnTo>
                  <a:lnTo>
                    <a:pt x="118" y="7"/>
                  </a:lnTo>
                  <a:lnTo>
                    <a:pt x="107" y="5"/>
                  </a:lnTo>
                  <a:lnTo>
                    <a:pt x="95" y="3"/>
                  </a:lnTo>
                  <a:lnTo>
                    <a:pt x="83" y="1"/>
                  </a:lnTo>
                  <a:lnTo>
                    <a:pt x="72" y="0"/>
                  </a:lnTo>
                  <a:lnTo>
                    <a:pt x="60" y="0"/>
                  </a:lnTo>
                  <a:lnTo>
                    <a:pt x="21" y="68"/>
                  </a:lnTo>
                  <a:lnTo>
                    <a:pt x="8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0" name="Freeform 44"/>
            <p:cNvSpPr>
              <a:spLocks/>
            </p:cNvSpPr>
            <p:nvPr/>
          </p:nvSpPr>
          <p:spPr bwMode="gray">
            <a:xfrm>
              <a:off x="6884" y="562"/>
              <a:ext cx="92" cy="118"/>
            </a:xfrm>
            <a:custGeom>
              <a:avLst/>
              <a:gdLst>
                <a:gd name="T0" fmla="*/ 1007 w 1095"/>
                <a:gd name="T1" fmla="*/ 693 h 1421"/>
                <a:gd name="T2" fmla="*/ 952 w 1095"/>
                <a:gd name="T3" fmla="*/ 735 h 1421"/>
                <a:gd name="T4" fmla="*/ 915 w 1095"/>
                <a:gd name="T5" fmla="*/ 791 h 1421"/>
                <a:gd name="T6" fmla="*/ 906 w 1095"/>
                <a:gd name="T7" fmla="*/ 852 h 1421"/>
                <a:gd name="T8" fmla="*/ 929 w 1095"/>
                <a:gd name="T9" fmla="*/ 906 h 1421"/>
                <a:gd name="T10" fmla="*/ 974 w 1095"/>
                <a:gd name="T11" fmla="*/ 937 h 1421"/>
                <a:gd name="T12" fmla="*/ 1040 w 1095"/>
                <a:gd name="T13" fmla="*/ 1047 h 1421"/>
                <a:gd name="T14" fmla="*/ 955 w 1095"/>
                <a:gd name="T15" fmla="*/ 1038 h 1421"/>
                <a:gd name="T16" fmla="*/ 881 w 1095"/>
                <a:gd name="T17" fmla="*/ 1012 h 1421"/>
                <a:gd name="T18" fmla="*/ 821 w 1095"/>
                <a:gd name="T19" fmla="*/ 976 h 1421"/>
                <a:gd name="T20" fmla="*/ 774 w 1095"/>
                <a:gd name="T21" fmla="*/ 931 h 1421"/>
                <a:gd name="T22" fmla="*/ 741 w 1095"/>
                <a:gd name="T23" fmla="*/ 883 h 1421"/>
                <a:gd name="T24" fmla="*/ 726 w 1095"/>
                <a:gd name="T25" fmla="*/ 835 h 1421"/>
                <a:gd name="T26" fmla="*/ 728 w 1095"/>
                <a:gd name="T27" fmla="*/ 774 h 1421"/>
                <a:gd name="T28" fmla="*/ 749 w 1095"/>
                <a:gd name="T29" fmla="*/ 723 h 1421"/>
                <a:gd name="T30" fmla="*/ 650 w 1095"/>
                <a:gd name="T31" fmla="*/ 723 h 1421"/>
                <a:gd name="T32" fmla="*/ 491 w 1095"/>
                <a:gd name="T33" fmla="*/ 745 h 1421"/>
                <a:gd name="T34" fmla="*/ 462 w 1095"/>
                <a:gd name="T35" fmla="*/ 886 h 1421"/>
                <a:gd name="T36" fmla="*/ 435 w 1095"/>
                <a:gd name="T37" fmla="*/ 1103 h 1421"/>
                <a:gd name="T38" fmla="*/ 427 w 1095"/>
                <a:gd name="T39" fmla="*/ 1291 h 1421"/>
                <a:gd name="T40" fmla="*/ 431 w 1095"/>
                <a:gd name="T41" fmla="*/ 1398 h 1421"/>
                <a:gd name="T42" fmla="*/ 416 w 1095"/>
                <a:gd name="T43" fmla="*/ 1418 h 1421"/>
                <a:gd name="T44" fmla="*/ 378 w 1095"/>
                <a:gd name="T45" fmla="*/ 1418 h 1421"/>
                <a:gd name="T46" fmla="*/ 337 w 1095"/>
                <a:gd name="T47" fmla="*/ 1390 h 1421"/>
                <a:gd name="T48" fmla="*/ 310 w 1095"/>
                <a:gd name="T49" fmla="*/ 1337 h 1421"/>
                <a:gd name="T50" fmla="*/ 293 w 1095"/>
                <a:gd name="T51" fmla="*/ 1256 h 1421"/>
                <a:gd name="T52" fmla="*/ 288 w 1095"/>
                <a:gd name="T53" fmla="*/ 1109 h 1421"/>
                <a:gd name="T54" fmla="*/ 313 w 1095"/>
                <a:gd name="T55" fmla="*/ 843 h 1421"/>
                <a:gd name="T56" fmla="*/ 226 w 1095"/>
                <a:gd name="T57" fmla="*/ 803 h 1421"/>
                <a:gd name="T58" fmla="*/ 161 w 1095"/>
                <a:gd name="T59" fmla="*/ 831 h 1421"/>
                <a:gd name="T60" fmla="*/ 125 w 1095"/>
                <a:gd name="T61" fmla="*/ 840 h 1421"/>
                <a:gd name="T62" fmla="*/ 86 w 1095"/>
                <a:gd name="T63" fmla="*/ 834 h 1421"/>
                <a:gd name="T64" fmla="*/ 24 w 1095"/>
                <a:gd name="T65" fmla="*/ 796 h 1421"/>
                <a:gd name="T66" fmla="*/ 0 w 1095"/>
                <a:gd name="T67" fmla="*/ 762 h 1421"/>
                <a:gd name="T68" fmla="*/ 8 w 1095"/>
                <a:gd name="T69" fmla="*/ 740 h 1421"/>
                <a:gd name="T70" fmla="*/ 62 w 1095"/>
                <a:gd name="T71" fmla="*/ 713 h 1421"/>
                <a:gd name="T72" fmla="*/ 251 w 1095"/>
                <a:gd name="T73" fmla="*/ 663 h 1421"/>
                <a:gd name="T74" fmla="*/ 364 w 1095"/>
                <a:gd name="T75" fmla="*/ 577 h 1421"/>
                <a:gd name="T76" fmla="*/ 431 w 1095"/>
                <a:gd name="T77" fmla="*/ 350 h 1421"/>
                <a:gd name="T78" fmla="*/ 514 w 1095"/>
                <a:gd name="T79" fmla="*/ 162 h 1421"/>
                <a:gd name="T80" fmla="*/ 599 w 1095"/>
                <a:gd name="T81" fmla="*/ 34 h 1421"/>
                <a:gd name="T82" fmla="*/ 669 w 1095"/>
                <a:gd name="T83" fmla="*/ 1 h 1421"/>
                <a:gd name="T84" fmla="*/ 732 w 1095"/>
                <a:gd name="T85" fmla="*/ 7 h 1421"/>
                <a:gd name="T86" fmla="*/ 799 w 1095"/>
                <a:gd name="T87" fmla="*/ 37 h 1421"/>
                <a:gd name="T88" fmla="*/ 852 w 1095"/>
                <a:gd name="T89" fmla="*/ 97 h 1421"/>
                <a:gd name="T90" fmla="*/ 866 w 1095"/>
                <a:gd name="T91" fmla="*/ 159 h 1421"/>
                <a:gd name="T92" fmla="*/ 852 w 1095"/>
                <a:gd name="T93" fmla="*/ 204 h 1421"/>
                <a:gd name="T94" fmla="*/ 824 w 1095"/>
                <a:gd name="T95" fmla="*/ 224 h 1421"/>
                <a:gd name="T96" fmla="*/ 807 w 1095"/>
                <a:gd name="T97" fmla="*/ 220 h 1421"/>
                <a:gd name="T98" fmla="*/ 778 w 1095"/>
                <a:gd name="T99" fmla="*/ 172 h 1421"/>
                <a:gd name="T100" fmla="*/ 731 w 1095"/>
                <a:gd name="T101" fmla="*/ 149 h 1421"/>
                <a:gd name="T102" fmla="*/ 697 w 1095"/>
                <a:gd name="T103" fmla="*/ 160 h 1421"/>
                <a:gd name="T104" fmla="*/ 660 w 1095"/>
                <a:gd name="T105" fmla="*/ 210 h 1421"/>
                <a:gd name="T106" fmla="*/ 601 w 1095"/>
                <a:gd name="T107" fmla="*/ 339 h 1421"/>
                <a:gd name="T108" fmla="*/ 514 w 1095"/>
                <a:gd name="T109" fmla="*/ 627 h 1421"/>
                <a:gd name="T110" fmla="*/ 618 w 1095"/>
                <a:gd name="T111" fmla="*/ 629 h 1421"/>
                <a:gd name="T112" fmla="*/ 798 w 1095"/>
                <a:gd name="T113" fmla="*/ 626 h 1421"/>
                <a:gd name="T114" fmla="*/ 892 w 1095"/>
                <a:gd name="T115" fmla="*/ 627 h 1421"/>
                <a:gd name="T116" fmla="*/ 961 w 1095"/>
                <a:gd name="T117" fmla="*/ 578 h 1421"/>
                <a:gd name="T118" fmla="*/ 1027 w 1095"/>
                <a:gd name="T119" fmla="*/ 56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95" h="1421">
                  <a:moveTo>
                    <a:pt x="1056" y="681"/>
                  </a:moveTo>
                  <a:lnTo>
                    <a:pt x="1044" y="682"/>
                  </a:lnTo>
                  <a:lnTo>
                    <a:pt x="1032" y="684"/>
                  </a:lnTo>
                  <a:lnTo>
                    <a:pt x="1020" y="688"/>
                  </a:lnTo>
                  <a:lnTo>
                    <a:pt x="1007" y="693"/>
                  </a:lnTo>
                  <a:lnTo>
                    <a:pt x="995" y="699"/>
                  </a:lnTo>
                  <a:lnTo>
                    <a:pt x="984" y="707"/>
                  </a:lnTo>
                  <a:lnTo>
                    <a:pt x="973" y="715"/>
                  </a:lnTo>
                  <a:lnTo>
                    <a:pt x="961" y="725"/>
                  </a:lnTo>
                  <a:lnTo>
                    <a:pt x="952" y="735"/>
                  </a:lnTo>
                  <a:lnTo>
                    <a:pt x="943" y="745"/>
                  </a:lnTo>
                  <a:lnTo>
                    <a:pt x="934" y="756"/>
                  </a:lnTo>
                  <a:lnTo>
                    <a:pt x="927" y="767"/>
                  </a:lnTo>
                  <a:lnTo>
                    <a:pt x="921" y="779"/>
                  </a:lnTo>
                  <a:lnTo>
                    <a:pt x="915" y="791"/>
                  </a:lnTo>
                  <a:lnTo>
                    <a:pt x="910" y="802"/>
                  </a:lnTo>
                  <a:lnTo>
                    <a:pt x="908" y="813"/>
                  </a:lnTo>
                  <a:lnTo>
                    <a:pt x="906" y="827"/>
                  </a:lnTo>
                  <a:lnTo>
                    <a:pt x="905" y="839"/>
                  </a:lnTo>
                  <a:lnTo>
                    <a:pt x="906" y="852"/>
                  </a:lnTo>
                  <a:lnTo>
                    <a:pt x="908" y="863"/>
                  </a:lnTo>
                  <a:lnTo>
                    <a:pt x="912" y="876"/>
                  </a:lnTo>
                  <a:lnTo>
                    <a:pt x="917" y="886"/>
                  </a:lnTo>
                  <a:lnTo>
                    <a:pt x="922" y="897"/>
                  </a:lnTo>
                  <a:lnTo>
                    <a:pt x="929" y="906"/>
                  </a:lnTo>
                  <a:lnTo>
                    <a:pt x="936" y="914"/>
                  </a:lnTo>
                  <a:lnTo>
                    <a:pt x="945" y="922"/>
                  </a:lnTo>
                  <a:lnTo>
                    <a:pt x="953" y="928"/>
                  </a:lnTo>
                  <a:lnTo>
                    <a:pt x="964" y="933"/>
                  </a:lnTo>
                  <a:lnTo>
                    <a:pt x="974" y="937"/>
                  </a:lnTo>
                  <a:lnTo>
                    <a:pt x="985" y="940"/>
                  </a:lnTo>
                  <a:lnTo>
                    <a:pt x="997" y="941"/>
                  </a:lnTo>
                  <a:lnTo>
                    <a:pt x="1009" y="942"/>
                  </a:lnTo>
                  <a:lnTo>
                    <a:pt x="1073" y="984"/>
                  </a:lnTo>
                  <a:lnTo>
                    <a:pt x="1040" y="1047"/>
                  </a:lnTo>
                  <a:lnTo>
                    <a:pt x="1022" y="1047"/>
                  </a:lnTo>
                  <a:lnTo>
                    <a:pt x="1004" y="1046"/>
                  </a:lnTo>
                  <a:lnTo>
                    <a:pt x="988" y="1044"/>
                  </a:lnTo>
                  <a:lnTo>
                    <a:pt x="971" y="1041"/>
                  </a:lnTo>
                  <a:lnTo>
                    <a:pt x="955" y="1038"/>
                  </a:lnTo>
                  <a:lnTo>
                    <a:pt x="939" y="1034"/>
                  </a:lnTo>
                  <a:lnTo>
                    <a:pt x="924" y="1030"/>
                  </a:lnTo>
                  <a:lnTo>
                    <a:pt x="909" y="1025"/>
                  </a:lnTo>
                  <a:lnTo>
                    <a:pt x="895" y="1019"/>
                  </a:lnTo>
                  <a:lnTo>
                    <a:pt x="881" y="1012"/>
                  </a:lnTo>
                  <a:lnTo>
                    <a:pt x="869" y="1006"/>
                  </a:lnTo>
                  <a:lnTo>
                    <a:pt x="855" y="999"/>
                  </a:lnTo>
                  <a:lnTo>
                    <a:pt x="843" y="992"/>
                  </a:lnTo>
                  <a:lnTo>
                    <a:pt x="832" y="984"/>
                  </a:lnTo>
                  <a:lnTo>
                    <a:pt x="821" y="976"/>
                  </a:lnTo>
                  <a:lnTo>
                    <a:pt x="810" y="968"/>
                  </a:lnTo>
                  <a:lnTo>
                    <a:pt x="800" y="958"/>
                  </a:lnTo>
                  <a:lnTo>
                    <a:pt x="790" y="949"/>
                  </a:lnTo>
                  <a:lnTo>
                    <a:pt x="782" y="940"/>
                  </a:lnTo>
                  <a:lnTo>
                    <a:pt x="774" y="931"/>
                  </a:lnTo>
                  <a:lnTo>
                    <a:pt x="766" y="922"/>
                  </a:lnTo>
                  <a:lnTo>
                    <a:pt x="759" y="911"/>
                  </a:lnTo>
                  <a:lnTo>
                    <a:pt x="752" y="902"/>
                  </a:lnTo>
                  <a:lnTo>
                    <a:pt x="746" y="892"/>
                  </a:lnTo>
                  <a:lnTo>
                    <a:pt x="741" y="883"/>
                  </a:lnTo>
                  <a:lnTo>
                    <a:pt x="737" y="873"/>
                  </a:lnTo>
                  <a:lnTo>
                    <a:pt x="733" y="863"/>
                  </a:lnTo>
                  <a:lnTo>
                    <a:pt x="730" y="853"/>
                  </a:lnTo>
                  <a:lnTo>
                    <a:pt x="728" y="844"/>
                  </a:lnTo>
                  <a:lnTo>
                    <a:pt x="726" y="835"/>
                  </a:lnTo>
                  <a:lnTo>
                    <a:pt x="725" y="826"/>
                  </a:lnTo>
                  <a:lnTo>
                    <a:pt x="725" y="816"/>
                  </a:lnTo>
                  <a:lnTo>
                    <a:pt x="725" y="801"/>
                  </a:lnTo>
                  <a:lnTo>
                    <a:pt x="726" y="787"/>
                  </a:lnTo>
                  <a:lnTo>
                    <a:pt x="728" y="774"/>
                  </a:lnTo>
                  <a:lnTo>
                    <a:pt x="731" y="761"/>
                  </a:lnTo>
                  <a:lnTo>
                    <a:pt x="734" y="750"/>
                  </a:lnTo>
                  <a:lnTo>
                    <a:pt x="739" y="740"/>
                  </a:lnTo>
                  <a:lnTo>
                    <a:pt x="744" y="731"/>
                  </a:lnTo>
                  <a:lnTo>
                    <a:pt x="749" y="723"/>
                  </a:lnTo>
                  <a:lnTo>
                    <a:pt x="759" y="712"/>
                  </a:lnTo>
                  <a:lnTo>
                    <a:pt x="745" y="713"/>
                  </a:lnTo>
                  <a:lnTo>
                    <a:pt x="714" y="716"/>
                  </a:lnTo>
                  <a:lnTo>
                    <a:pt x="682" y="720"/>
                  </a:lnTo>
                  <a:lnTo>
                    <a:pt x="650" y="723"/>
                  </a:lnTo>
                  <a:lnTo>
                    <a:pt x="619" y="727"/>
                  </a:lnTo>
                  <a:lnTo>
                    <a:pt x="586" y="731"/>
                  </a:lnTo>
                  <a:lnTo>
                    <a:pt x="555" y="735"/>
                  </a:lnTo>
                  <a:lnTo>
                    <a:pt x="523" y="740"/>
                  </a:lnTo>
                  <a:lnTo>
                    <a:pt x="491" y="745"/>
                  </a:lnTo>
                  <a:lnTo>
                    <a:pt x="487" y="745"/>
                  </a:lnTo>
                  <a:lnTo>
                    <a:pt x="487" y="749"/>
                  </a:lnTo>
                  <a:lnTo>
                    <a:pt x="478" y="795"/>
                  </a:lnTo>
                  <a:lnTo>
                    <a:pt x="470" y="841"/>
                  </a:lnTo>
                  <a:lnTo>
                    <a:pt x="462" y="886"/>
                  </a:lnTo>
                  <a:lnTo>
                    <a:pt x="455" y="931"/>
                  </a:lnTo>
                  <a:lnTo>
                    <a:pt x="448" y="976"/>
                  </a:lnTo>
                  <a:lnTo>
                    <a:pt x="443" y="1019"/>
                  </a:lnTo>
                  <a:lnTo>
                    <a:pt x="439" y="1061"/>
                  </a:lnTo>
                  <a:lnTo>
                    <a:pt x="435" y="1103"/>
                  </a:lnTo>
                  <a:lnTo>
                    <a:pt x="432" y="1143"/>
                  </a:lnTo>
                  <a:lnTo>
                    <a:pt x="429" y="1183"/>
                  </a:lnTo>
                  <a:lnTo>
                    <a:pt x="428" y="1221"/>
                  </a:lnTo>
                  <a:lnTo>
                    <a:pt x="427" y="1256"/>
                  </a:lnTo>
                  <a:lnTo>
                    <a:pt x="427" y="1291"/>
                  </a:lnTo>
                  <a:lnTo>
                    <a:pt x="428" y="1323"/>
                  </a:lnTo>
                  <a:lnTo>
                    <a:pt x="429" y="1353"/>
                  </a:lnTo>
                  <a:lnTo>
                    <a:pt x="432" y="1382"/>
                  </a:lnTo>
                  <a:lnTo>
                    <a:pt x="432" y="1391"/>
                  </a:lnTo>
                  <a:lnTo>
                    <a:pt x="431" y="1398"/>
                  </a:lnTo>
                  <a:lnTo>
                    <a:pt x="429" y="1405"/>
                  </a:lnTo>
                  <a:lnTo>
                    <a:pt x="426" y="1411"/>
                  </a:lnTo>
                  <a:lnTo>
                    <a:pt x="423" y="1414"/>
                  </a:lnTo>
                  <a:lnTo>
                    <a:pt x="420" y="1416"/>
                  </a:lnTo>
                  <a:lnTo>
                    <a:pt x="416" y="1418"/>
                  </a:lnTo>
                  <a:lnTo>
                    <a:pt x="413" y="1419"/>
                  </a:lnTo>
                  <a:lnTo>
                    <a:pt x="406" y="1420"/>
                  </a:lnTo>
                  <a:lnTo>
                    <a:pt x="398" y="1421"/>
                  </a:lnTo>
                  <a:lnTo>
                    <a:pt x="388" y="1420"/>
                  </a:lnTo>
                  <a:lnTo>
                    <a:pt x="378" y="1418"/>
                  </a:lnTo>
                  <a:lnTo>
                    <a:pt x="368" y="1414"/>
                  </a:lnTo>
                  <a:lnTo>
                    <a:pt x="359" y="1409"/>
                  </a:lnTo>
                  <a:lnTo>
                    <a:pt x="352" y="1403"/>
                  </a:lnTo>
                  <a:lnTo>
                    <a:pt x="344" y="1397"/>
                  </a:lnTo>
                  <a:lnTo>
                    <a:pt x="337" y="1390"/>
                  </a:lnTo>
                  <a:lnTo>
                    <a:pt x="331" y="1381"/>
                  </a:lnTo>
                  <a:lnTo>
                    <a:pt x="325" y="1372"/>
                  </a:lnTo>
                  <a:lnTo>
                    <a:pt x="319" y="1362"/>
                  </a:lnTo>
                  <a:lnTo>
                    <a:pt x="314" y="1349"/>
                  </a:lnTo>
                  <a:lnTo>
                    <a:pt x="310" y="1337"/>
                  </a:lnTo>
                  <a:lnTo>
                    <a:pt x="306" y="1323"/>
                  </a:lnTo>
                  <a:lnTo>
                    <a:pt x="302" y="1307"/>
                  </a:lnTo>
                  <a:lnTo>
                    <a:pt x="298" y="1292"/>
                  </a:lnTo>
                  <a:lnTo>
                    <a:pt x="295" y="1275"/>
                  </a:lnTo>
                  <a:lnTo>
                    <a:pt x="293" y="1256"/>
                  </a:lnTo>
                  <a:lnTo>
                    <a:pt x="291" y="1237"/>
                  </a:lnTo>
                  <a:lnTo>
                    <a:pt x="289" y="1217"/>
                  </a:lnTo>
                  <a:lnTo>
                    <a:pt x="288" y="1195"/>
                  </a:lnTo>
                  <a:lnTo>
                    <a:pt x="287" y="1154"/>
                  </a:lnTo>
                  <a:lnTo>
                    <a:pt x="288" y="1109"/>
                  </a:lnTo>
                  <a:lnTo>
                    <a:pt x="290" y="1060"/>
                  </a:lnTo>
                  <a:lnTo>
                    <a:pt x="294" y="1009"/>
                  </a:lnTo>
                  <a:lnTo>
                    <a:pt x="298" y="955"/>
                  </a:lnTo>
                  <a:lnTo>
                    <a:pt x="306" y="900"/>
                  </a:lnTo>
                  <a:lnTo>
                    <a:pt x="313" y="843"/>
                  </a:lnTo>
                  <a:lnTo>
                    <a:pt x="322" y="786"/>
                  </a:lnTo>
                  <a:lnTo>
                    <a:pt x="323" y="777"/>
                  </a:lnTo>
                  <a:lnTo>
                    <a:pt x="315" y="779"/>
                  </a:lnTo>
                  <a:lnTo>
                    <a:pt x="267" y="791"/>
                  </a:lnTo>
                  <a:lnTo>
                    <a:pt x="226" y="803"/>
                  </a:lnTo>
                  <a:lnTo>
                    <a:pt x="209" y="809"/>
                  </a:lnTo>
                  <a:lnTo>
                    <a:pt x="193" y="815"/>
                  </a:lnTo>
                  <a:lnTo>
                    <a:pt x="180" y="822"/>
                  </a:lnTo>
                  <a:lnTo>
                    <a:pt x="168" y="827"/>
                  </a:lnTo>
                  <a:lnTo>
                    <a:pt x="161" y="831"/>
                  </a:lnTo>
                  <a:lnTo>
                    <a:pt x="154" y="834"/>
                  </a:lnTo>
                  <a:lnTo>
                    <a:pt x="147" y="836"/>
                  </a:lnTo>
                  <a:lnTo>
                    <a:pt x="139" y="838"/>
                  </a:lnTo>
                  <a:lnTo>
                    <a:pt x="132" y="839"/>
                  </a:lnTo>
                  <a:lnTo>
                    <a:pt x="125" y="840"/>
                  </a:lnTo>
                  <a:lnTo>
                    <a:pt x="117" y="840"/>
                  </a:lnTo>
                  <a:lnTo>
                    <a:pt x="110" y="839"/>
                  </a:lnTo>
                  <a:lnTo>
                    <a:pt x="102" y="838"/>
                  </a:lnTo>
                  <a:lnTo>
                    <a:pt x="94" y="836"/>
                  </a:lnTo>
                  <a:lnTo>
                    <a:pt x="86" y="834"/>
                  </a:lnTo>
                  <a:lnTo>
                    <a:pt x="78" y="830"/>
                  </a:lnTo>
                  <a:lnTo>
                    <a:pt x="62" y="822"/>
                  </a:lnTo>
                  <a:lnTo>
                    <a:pt x="45" y="811"/>
                  </a:lnTo>
                  <a:lnTo>
                    <a:pt x="33" y="803"/>
                  </a:lnTo>
                  <a:lnTo>
                    <a:pt x="24" y="796"/>
                  </a:lnTo>
                  <a:lnTo>
                    <a:pt x="16" y="789"/>
                  </a:lnTo>
                  <a:lnTo>
                    <a:pt x="10" y="782"/>
                  </a:lnTo>
                  <a:lnTo>
                    <a:pt x="5" y="775"/>
                  </a:lnTo>
                  <a:lnTo>
                    <a:pt x="2" y="768"/>
                  </a:lnTo>
                  <a:lnTo>
                    <a:pt x="0" y="762"/>
                  </a:lnTo>
                  <a:lnTo>
                    <a:pt x="0" y="756"/>
                  </a:lnTo>
                  <a:lnTo>
                    <a:pt x="0" y="752"/>
                  </a:lnTo>
                  <a:lnTo>
                    <a:pt x="2" y="748"/>
                  </a:lnTo>
                  <a:lnTo>
                    <a:pt x="5" y="744"/>
                  </a:lnTo>
                  <a:lnTo>
                    <a:pt x="8" y="740"/>
                  </a:lnTo>
                  <a:lnTo>
                    <a:pt x="13" y="736"/>
                  </a:lnTo>
                  <a:lnTo>
                    <a:pt x="18" y="733"/>
                  </a:lnTo>
                  <a:lnTo>
                    <a:pt x="24" y="729"/>
                  </a:lnTo>
                  <a:lnTo>
                    <a:pt x="31" y="726"/>
                  </a:lnTo>
                  <a:lnTo>
                    <a:pt x="62" y="713"/>
                  </a:lnTo>
                  <a:lnTo>
                    <a:pt x="94" y="701"/>
                  </a:lnTo>
                  <a:lnTo>
                    <a:pt x="129" y="691"/>
                  </a:lnTo>
                  <a:lnTo>
                    <a:pt x="167" y="681"/>
                  </a:lnTo>
                  <a:lnTo>
                    <a:pt x="208" y="672"/>
                  </a:lnTo>
                  <a:lnTo>
                    <a:pt x="251" y="663"/>
                  </a:lnTo>
                  <a:lnTo>
                    <a:pt x="295" y="656"/>
                  </a:lnTo>
                  <a:lnTo>
                    <a:pt x="343" y="649"/>
                  </a:lnTo>
                  <a:lnTo>
                    <a:pt x="347" y="649"/>
                  </a:lnTo>
                  <a:lnTo>
                    <a:pt x="348" y="645"/>
                  </a:lnTo>
                  <a:lnTo>
                    <a:pt x="364" y="577"/>
                  </a:lnTo>
                  <a:lnTo>
                    <a:pt x="383" y="503"/>
                  </a:lnTo>
                  <a:lnTo>
                    <a:pt x="393" y="465"/>
                  </a:lnTo>
                  <a:lnTo>
                    <a:pt x="406" y="428"/>
                  </a:lnTo>
                  <a:lnTo>
                    <a:pt x="418" y="389"/>
                  </a:lnTo>
                  <a:lnTo>
                    <a:pt x="431" y="350"/>
                  </a:lnTo>
                  <a:lnTo>
                    <a:pt x="445" y="311"/>
                  </a:lnTo>
                  <a:lnTo>
                    <a:pt x="462" y="272"/>
                  </a:lnTo>
                  <a:lnTo>
                    <a:pt x="478" y="235"/>
                  </a:lnTo>
                  <a:lnTo>
                    <a:pt x="495" y="198"/>
                  </a:lnTo>
                  <a:lnTo>
                    <a:pt x="514" y="162"/>
                  </a:lnTo>
                  <a:lnTo>
                    <a:pt x="533" y="126"/>
                  </a:lnTo>
                  <a:lnTo>
                    <a:pt x="555" y="93"/>
                  </a:lnTo>
                  <a:lnTo>
                    <a:pt x="576" y="61"/>
                  </a:lnTo>
                  <a:lnTo>
                    <a:pt x="588" y="47"/>
                  </a:lnTo>
                  <a:lnTo>
                    <a:pt x="599" y="34"/>
                  </a:lnTo>
                  <a:lnTo>
                    <a:pt x="613" y="23"/>
                  </a:lnTo>
                  <a:lnTo>
                    <a:pt x="626" y="15"/>
                  </a:lnTo>
                  <a:lnTo>
                    <a:pt x="639" y="8"/>
                  </a:lnTo>
                  <a:lnTo>
                    <a:pt x="653" y="3"/>
                  </a:lnTo>
                  <a:lnTo>
                    <a:pt x="669" y="1"/>
                  </a:lnTo>
                  <a:lnTo>
                    <a:pt x="684" y="0"/>
                  </a:lnTo>
                  <a:lnTo>
                    <a:pt x="695" y="0"/>
                  </a:lnTo>
                  <a:lnTo>
                    <a:pt x="708" y="2"/>
                  </a:lnTo>
                  <a:lnTo>
                    <a:pt x="719" y="4"/>
                  </a:lnTo>
                  <a:lnTo>
                    <a:pt x="732" y="7"/>
                  </a:lnTo>
                  <a:lnTo>
                    <a:pt x="744" y="11"/>
                  </a:lnTo>
                  <a:lnTo>
                    <a:pt x="757" y="16"/>
                  </a:lnTo>
                  <a:lnTo>
                    <a:pt x="771" y="22"/>
                  </a:lnTo>
                  <a:lnTo>
                    <a:pt x="785" y="29"/>
                  </a:lnTo>
                  <a:lnTo>
                    <a:pt x="799" y="37"/>
                  </a:lnTo>
                  <a:lnTo>
                    <a:pt x="813" y="47"/>
                  </a:lnTo>
                  <a:lnTo>
                    <a:pt x="825" y="58"/>
                  </a:lnTo>
                  <a:lnTo>
                    <a:pt x="835" y="70"/>
                  </a:lnTo>
                  <a:lnTo>
                    <a:pt x="844" y="83"/>
                  </a:lnTo>
                  <a:lnTo>
                    <a:pt x="852" y="97"/>
                  </a:lnTo>
                  <a:lnTo>
                    <a:pt x="858" y="111"/>
                  </a:lnTo>
                  <a:lnTo>
                    <a:pt x="863" y="126"/>
                  </a:lnTo>
                  <a:lnTo>
                    <a:pt x="865" y="138"/>
                  </a:lnTo>
                  <a:lnTo>
                    <a:pt x="866" y="149"/>
                  </a:lnTo>
                  <a:lnTo>
                    <a:pt x="866" y="159"/>
                  </a:lnTo>
                  <a:lnTo>
                    <a:pt x="865" y="169"/>
                  </a:lnTo>
                  <a:lnTo>
                    <a:pt x="864" y="180"/>
                  </a:lnTo>
                  <a:lnTo>
                    <a:pt x="861" y="188"/>
                  </a:lnTo>
                  <a:lnTo>
                    <a:pt x="856" y="196"/>
                  </a:lnTo>
                  <a:lnTo>
                    <a:pt x="852" y="204"/>
                  </a:lnTo>
                  <a:lnTo>
                    <a:pt x="844" y="213"/>
                  </a:lnTo>
                  <a:lnTo>
                    <a:pt x="836" y="219"/>
                  </a:lnTo>
                  <a:lnTo>
                    <a:pt x="832" y="222"/>
                  </a:lnTo>
                  <a:lnTo>
                    <a:pt x="828" y="223"/>
                  </a:lnTo>
                  <a:lnTo>
                    <a:pt x="824" y="224"/>
                  </a:lnTo>
                  <a:lnTo>
                    <a:pt x="820" y="226"/>
                  </a:lnTo>
                  <a:lnTo>
                    <a:pt x="817" y="224"/>
                  </a:lnTo>
                  <a:lnTo>
                    <a:pt x="813" y="223"/>
                  </a:lnTo>
                  <a:lnTo>
                    <a:pt x="810" y="222"/>
                  </a:lnTo>
                  <a:lnTo>
                    <a:pt x="807" y="220"/>
                  </a:lnTo>
                  <a:lnTo>
                    <a:pt x="802" y="215"/>
                  </a:lnTo>
                  <a:lnTo>
                    <a:pt x="799" y="209"/>
                  </a:lnTo>
                  <a:lnTo>
                    <a:pt x="792" y="195"/>
                  </a:lnTo>
                  <a:lnTo>
                    <a:pt x="785" y="184"/>
                  </a:lnTo>
                  <a:lnTo>
                    <a:pt x="778" y="172"/>
                  </a:lnTo>
                  <a:lnTo>
                    <a:pt x="770" y="164"/>
                  </a:lnTo>
                  <a:lnTo>
                    <a:pt x="761" y="158"/>
                  </a:lnTo>
                  <a:lnTo>
                    <a:pt x="751" y="153"/>
                  </a:lnTo>
                  <a:lnTo>
                    <a:pt x="741" y="150"/>
                  </a:lnTo>
                  <a:lnTo>
                    <a:pt x="731" y="149"/>
                  </a:lnTo>
                  <a:lnTo>
                    <a:pt x="728" y="149"/>
                  </a:lnTo>
                  <a:lnTo>
                    <a:pt x="725" y="150"/>
                  </a:lnTo>
                  <a:lnTo>
                    <a:pt x="715" y="152"/>
                  </a:lnTo>
                  <a:lnTo>
                    <a:pt x="705" y="155"/>
                  </a:lnTo>
                  <a:lnTo>
                    <a:pt x="697" y="160"/>
                  </a:lnTo>
                  <a:lnTo>
                    <a:pt x="689" y="166"/>
                  </a:lnTo>
                  <a:lnTo>
                    <a:pt x="682" y="174"/>
                  </a:lnTo>
                  <a:lnTo>
                    <a:pt x="675" y="185"/>
                  </a:lnTo>
                  <a:lnTo>
                    <a:pt x="668" y="196"/>
                  </a:lnTo>
                  <a:lnTo>
                    <a:pt x="660" y="210"/>
                  </a:lnTo>
                  <a:lnTo>
                    <a:pt x="650" y="229"/>
                  </a:lnTo>
                  <a:lnTo>
                    <a:pt x="640" y="249"/>
                  </a:lnTo>
                  <a:lnTo>
                    <a:pt x="630" y="270"/>
                  </a:lnTo>
                  <a:lnTo>
                    <a:pt x="621" y="292"/>
                  </a:lnTo>
                  <a:lnTo>
                    <a:pt x="601" y="339"/>
                  </a:lnTo>
                  <a:lnTo>
                    <a:pt x="583" y="390"/>
                  </a:lnTo>
                  <a:lnTo>
                    <a:pt x="565" y="444"/>
                  </a:lnTo>
                  <a:lnTo>
                    <a:pt x="547" y="502"/>
                  </a:lnTo>
                  <a:lnTo>
                    <a:pt x="530" y="562"/>
                  </a:lnTo>
                  <a:lnTo>
                    <a:pt x="514" y="627"/>
                  </a:lnTo>
                  <a:lnTo>
                    <a:pt x="512" y="634"/>
                  </a:lnTo>
                  <a:lnTo>
                    <a:pt x="520" y="634"/>
                  </a:lnTo>
                  <a:lnTo>
                    <a:pt x="551" y="632"/>
                  </a:lnTo>
                  <a:lnTo>
                    <a:pt x="584" y="630"/>
                  </a:lnTo>
                  <a:lnTo>
                    <a:pt x="618" y="629"/>
                  </a:lnTo>
                  <a:lnTo>
                    <a:pt x="652" y="628"/>
                  </a:lnTo>
                  <a:lnTo>
                    <a:pt x="688" y="627"/>
                  </a:lnTo>
                  <a:lnTo>
                    <a:pt x="724" y="627"/>
                  </a:lnTo>
                  <a:lnTo>
                    <a:pt x="761" y="626"/>
                  </a:lnTo>
                  <a:lnTo>
                    <a:pt x="798" y="626"/>
                  </a:lnTo>
                  <a:lnTo>
                    <a:pt x="821" y="626"/>
                  </a:lnTo>
                  <a:lnTo>
                    <a:pt x="843" y="626"/>
                  </a:lnTo>
                  <a:lnTo>
                    <a:pt x="867" y="627"/>
                  </a:lnTo>
                  <a:lnTo>
                    <a:pt x="889" y="627"/>
                  </a:lnTo>
                  <a:lnTo>
                    <a:pt x="892" y="627"/>
                  </a:lnTo>
                  <a:lnTo>
                    <a:pt x="893" y="625"/>
                  </a:lnTo>
                  <a:lnTo>
                    <a:pt x="909" y="610"/>
                  </a:lnTo>
                  <a:lnTo>
                    <a:pt x="926" y="598"/>
                  </a:lnTo>
                  <a:lnTo>
                    <a:pt x="943" y="587"/>
                  </a:lnTo>
                  <a:lnTo>
                    <a:pt x="961" y="578"/>
                  </a:lnTo>
                  <a:lnTo>
                    <a:pt x="980" y="570"/>
                  </a:lnTo>
                  <a:lnTo>
                    <a:pt x="998" y="565"/>
                  </a:lnTo>
                  <a:lnTo>
                    <a:pt x="1007" y="563"/>
                  </a:lnTo>
                  <a:lnTo>
                    <a:pt x="1018" y="562"/>
                  </a:lnTo>
                  <a:lnTo>
                    <a:pt x="1027" y="561"/>
                  </a:lnTo>
                  <a:lnTo>
                    <a:pt x="1036" y="561"/>
                  </a:lnTo>
                  <a:lnTo>
                    <a:pt x="1095" y="622"/>
                  </a:lnTo>
                  <a:lnTo>
                    <a:pt x="1056" y="6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1" name="Freeform 45"/>
            <p:cNvSpPr>
              <a:spLocks/>
            </p:cNvSpPr>
            <p:nvPr/>
          </p:nvSpPr>
          <p:spPr bwMode="gray">
            <a:xfrm>
              <a:off x="6462" y="602"/>
              <a:ext cx="36" cy="42"/>
            </a:xfrm>
            <a:custGeom>
              <a:avLst/>
              <a:gdLst>
                <a:gd name="T0" fmla="*/ 212 w 427"/>
                <a:gd name="T1" fmla="*/ 377 h 496"/>
                <a:gd name="T2" fmla="*/ 201 w 427"/>
                <a:gd name="T3" fmla="*/ 371 h 496"/>
                <a:gd name="T4" fmla="*/ 196 w 427"/>
                <a:gd name="T5" fmla="*/ 364 h 496"/>
                <a:gd name="T6" fmla="*/ 193 w 427"/>
                <a:gd name="T7" fmla="*/ 355 h 496"/>
                <a:gd name="T8" fmla="*/ 192 w 427"/>
                <a:gd name="T9" fmla="*/ 345 h 496"/>
                <a:gd name="T10" fmla="*/ 193 w 427"/>
                <a:gd name="T11" fmla="*/ 333 h 496"/>
                <a:gd name="T12" fmla="*/ 199 w 427"/>
                <a:gd name="T13" fmla="*/ 315 h 496"/>
                <a:gd name="T14" fmla="*/ 213 w 427"/>
                <a:gd name="T15" fmla="*/ 286 h 496"/>
                <a:gd name="T16" fmla="*/ 235 w 427"/>
                <a:gd name="T17" fmla="*/ 250 h 496"/>
                <a:gd name="T18" fmla="*/ 260 w 427"/>
                <a:gd name="T19" fmla="*/ 212 h 496"/>
                <a:gd name="T20" fmla="*/ 289 w 427"/>
                <a:gd name="T21" fmla="*/ 174 h 496"/>
                <a:gd name="T22" fmla="*/ 318 w 427"/>
                <a:gd name="T23" fmla="*/ 142 h 496"/>
                <a:gd name="T24" fmla="*/ 346 w 427"/>
                <a:gd name="T25" fmla="*/ 116 h 496"/>
                <a:gd name="T26" fmla="*/ 365 w 427"/>
                <a:gd name="T27" fmla="*/ 104 h 496"/>
                <a:gd name="T28" fmla="*/ 377 w 427"/>
                <a:gd name="T29" fmla="*/ 101 h 496"/>
                <a:gd name="T30" fmla="*/ 427 w 427"/>
                <a:gd name="T31" fmla="*/ 50 h 496"/>
                <a:gd name="T32" fmla="*/ 359 w 427"/>
                <a:gd name="T33" fmla="*/ 1 h 496"/>
                <a:gd name="T34" fmla="*/ 331 w 427"/>
                <a:gd name="T35" fmla="*/ 6 h 496"/>
                <a:gd name="T36" fmla="*/ 301 w 427"/>
                <a:gd name="T37" fmla="*/ 17 h 496"/>
                <a:gd name="T38" fmla="*/ 272 w 427"/>
                <a:gd name="T39" fmla="*/ 31 h 496"/>
                <a:gd name="T40" fmla="*/ 241 w 427"/>
                <a:gd name="T41" fmla="*/ 50 h 496"/>
                <a:gd name="T42" fmla="*/ 210 w 427"/>
                <a:gd name="T43" fmla="*/ 72 h 496"/>
                <a:gd name="T44" fmla="*/ 167 w 427"/>
                <a:gd name="T45" fmla="*/ 109 h 496"/>
                <a:gd name="T46" fmla="*/ 112 w 427"/>
                <a:gd name="T47" fmla="*/ 165 h 496"/>
                <a:gd name="T48" fmla="*/ 66 w 427"/>
                <a:gd name="T49" fmla="*/ 222 h 496"/>
                <a:gd name="T50" fmla="*/ 37 w 427"/>
                <a:gd name="T51" fmla="*/ 264 h 496"/>
                <a:gd name="T52" fmla="*/ 22 w 427"/>
                <a:gd name="T53" fmla="*/ 291 h 496"/>
                <a:gd name="T54" fmla="*/ 10 w 427"/>
                <a:gd name="T55" fmla="*/ 315 h 496"/>
                <a:gd name="T56" fmla="*/ 3 w 427"/>
                <a:gd name="T57" fmla="*/ 337 h 496"/>
                <a:gd name="T58" fmla="*/ 0 w 427"/>
                <a:gd name="T59" fmla="*/ 356 h 496"/>
                <a:gd name="T60" fmla="*/ 1 w 427"/>
                <a:gd name="T61" fmla="*/ 374 h 496"/>
                <a:gd name="T62" fmla="*/ 7 w 427"/>
                <a:gd name="T63" fmla="*/ 394 h 496"/>
                <a:gd name="T64" fmla="*/ 19 w 427"/>
                <a:gd name="T65" fmla="*/ 412 h 496"/>
                <a:gd name="T66" fmla="*/ 33 w 427"/>
                <a:gd name="T67" fmla="*/ 429 h 496"/>
                <a:gd name="T68" fmla="*/ 51 w 427"/>
                <a:gd name="T69" fmla="*/ 445 h 496"/>
                <a:gd name="T70" fmla="*/ 72 w 427"/>
                <a:gd name="T71" fmla="*/ 459 h 496"/>
                <a:gd name="T72" fmla="*/ 94 w 427"/>
                <a:gd name="T73" fmla="*/ 471 h 496"/>
                <a:gd name="T74" fmla="*/ 119 w 427"/>
                <a:gd name="T75" fmla="*/ 482 h 496"/>
                <a:gd name="T76" fmla="*/ 144 w 427"/>
                <a:gd name="T77" fmla="*/ 490 h 496"/>
                <a:gd name="T78" fmla="*/ 169 w 427"/>
                <a:gd name="T79" fmla="*/ 494 h 496"/>
                <a:gd name="T80" fmla="*/ 193 w 427"/>
                <a:gd name="T81" fmla="*/ 496 h 496"/>
                <a:gd name="T82" fmla="*/ 262 w 427"/>
                <a:gd name="T83" fmla="*/ 437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496">
                  <a:moveTo>
                    <a:pt x="222" y="377"/>
                  </a:moveTo>
                  <a:lnTo>
                    <a:pt x="212" y="377"/>
                  </a:lnTo>
                  <a:lnTo>
                    <a:pt x="206" y="374"/>
                  </a:lnTo>
                  <a:lnTo>
                    <a:pt x="201" y="371"/>
                  </a:lnTo>
                  <a:lnTo>
                    <a:pt x="198" y="367"/>
                  </a:lnTo>
                  <a:lnTo>
                    <a:pt x="196" y="364"/>
                  </a:lnTo>
                  <a:lnTo>
                    <a:pt x="194" y="359"/>
                  </a:lnTo>
                  <a:lnTo>
                    <a:pt x="193" y="355"/>
                  </a:lnTo>
                  <a:lnTo>
                    <a:pt x="192" y="350"/>
                  </a:lnTo>
                  <a:lnTo>
                    <a:pt x="192" y="345"/>
                  </a:lnTo>
                  <a:lnTo>
                    <a:pt x="192" y="339"/>
                  </a:lnTo>
                  <a:lnTo>
                    <a:pt x="193" y="333"/>
                  </a:lnTo>
                  <a:lnTo>
                    <a:pt x="195" y="326"/>
                  </a:lnTo>
                  <a:lnTo>
                    <a:pt x="199" y="315"/>
                  </a:lnTo>
                  <a:lnTo>
                    <a:pt x="205" y="302"/>
                  </a:lnTo>
                  <a:lnTo>
                    <a:pt x="213" y="286"/>
                  </a:lnTo>
                  <a:lnTo>
                    <a:pt x="224" y="268"/>
                  </a:lnTo>
                  <a:lnTo>
                    <a:pt x="235" y="250"/>
                  </a:lnTo>
                  <a:lnTo>
                    <a:pt x="247" y="231"/>
                  </a:lnTo>
                  <a:lnTo>
                    <a:pt x="260" y="212"/>
                  </a:lnTo>
                  <a:lnTo>
                    <a:pt x="275" y="193"/>
                  </a:lnTo>
                  <a:lnTo>
                    <a:pt x="289" y="174"/>
                  </a:lnTo>
                  <a:lnTo>
                    <a:pt x="303" y="157"/>
                  </a:lnTo>
                  <a:lnTo>
                    <a:pt x="318" y="142"/>
                  </a:lnTo>
                  <a:lnTo>
                    <a:pt x="333" y="127"/>
                  </a:lnTo>
                  <a:lnTo>
                    <a:pt x="346" y="116"/>
                  </a:lnTo>
                  <a:lnTo>
                    <a:pt x="359" y="107"/>
                  </a:lnTo>
                  <a:lnTo>
                    <a:pt x="365" y="104"/>
                  </a:lnTo>
                  <a:lnTo>
                    <a:pt x="372" y="102"/>
                  </a:lnTo>
                  <a:lnTo>
                    <a:pt x="377" y="101"/>
                  </a:lnTo>
                  <a:lnTo>
                    <a:pt x="383" y="100"/>
                  </a:lnTo>
                  <a:lnTo>
                    <a:pt x="427" y="50"/>
                  </a:lnTo>
                  <a:lnTo>
                    <a:pt x="373" y="0"/>
                  </a:lnTo>
                  <a:lnTo>
                    <a:pt x="359" y="1"/>
                  </a:lnTo>
                  <a:lnTo>
                    <a:pt x="345" y="3"/>
                  </a:lnTo>
                  <a:lnTo>
                    <a:pt x="331" y="6"/>
                  </a:lnTo>
                  <a:lnTo>
                    <a:pt x="316" y="11"/>
                  </a:lnTo>
                  <a:lnTo>
                    <a:pt x="301" y="17"/>
                  </a:lnTo>
                  <a:lnTo>
                    <a:pt x="286" y="23"/>
                  </a:lnTo>
                  <a:lnTo>
                    <a:pt x="272" y="31"/>
                  </a:lnTo>
                  <a:lnTo>
                    <a:pt x="256" y="41"/>
                  </a:lnTo>
                  <a:lnTo>
                    <a:pt x="241" y="50"/>
                  </a:lnTo>
                  <a:lnTo>
                    <a:pt x="226" y="61"/>
                  </a:lnTo>
                  <a:lnTo>
                    <a:pt x="210" y="72"/>
                  </a:lnTo>
                  <a:lnTo>
                    <a:pt x="196" y="83"/>
                  </a:lnTo>
                  <a:lnTo>
                    <a:pt x="167" y="109"/>
                  </a:lnTo>
                  <a:lnTo>
                    <a:pt x="139" y="137"/>
                  </a:lnTo>
                  <a:lnTo>
                    <a:pt x="112" y="165"/>
                  </a:lnTo>
                  <a:lnTo>
                    <a:pt x="88" y="194"/>
                  </a:lnTo>
                  <a:lnTo>
                    <a:pt x="66" y="222"/>
                  </a:lnTo>
                  <a:lnTo>
                    <a:pt x="45" y="251"/>
                  </a:lnTo>
                  <a:lnTo>
                    <a:pt x="37" y="264"/>
                  </a:lnTo>
                  <a:lnTo>
                    <a:pt x="29" y="278"/>
                  </a:lnTo>
                  <a:lnTo>
                    <a:pt x="22" y="291"/>
                  </a:lnTo>
                  <a:lnTo>
                    <a:pt x="16" y="303"/>
                  </a:lnTo>
                  <a:lnTo>
                    <a:pt x="10" y="315"/>
                  </a:lnTo>
                  <a:lnTo>
                    <a:pt x="6" y="326"/>
                  </a:lnTo>
                  <a:lnTo>
                    <a:pt x="3" y="337"/>
                  </a:lnTo>
                  <a:lnTo>
                    <a:pt x="1" y="346"/>
                  </a:lnTo>
                  <a:lnTo>
                    <a:pt x="0" y="356"/>
                  </a:lnTo>
                  <a:lnTo>
                    <a:pt x="0" y="365"/>
                  </a:lnTo>
                  <a:lnTo>
                    <a:pt x="1" y="374"/>
                  </a:lnTo>
                  <a:lnTo>
                    <a:pt x="4" y="385"/>
                  </a:lnTo>
                  <a:lnTo>
                    <a:pt x="7" y="394"/>
                  </a:lnTo>
                  <a:lnTo>
                    <a:pt x="13" y="403"/>
                  </a:lnTo>
                  <a:lnTo>
                    <a:pt x="19" y="412"/>
                  </a:lnTo>
                  <a:lnTo>
                    <a:pt x="26" y="420"/>
                  </a:lnTo>
                  <a:lnTo>
                    <a:pt x="33" y="429"/>
                  </a:lnTo>
                  <a:lnTo>
                    <a:pt x="42" y="437"/>
                  </a:lnTo>
                  <a:lnTo>
                    <a:pt x="51" y="445"/>
                  </a:lnTo>
                  <a:lnTo>
                    <a:pt x="61" y="452"/>
                  </a:lnTo>
                  <a:lnTo>
                    <a:pt x="72" y="459"/>
                  </a:lnTo>
                  <a:lnTo>
                    <a:pt x="83" y="465"/>
                  </a:lnTo>
                  <a:lnTo>
                    <a:pt x="94" y="471"/>
                  </a:lnTo>
                  <a:lnTo>
                    <a:pt x="106" y="476"/>
                  </a:lnTo>
                  <a:lnTo>
                    <a:pt x="119" y="482"/>
                  </a:lnTo>
                  <a:lnTo>
                    <a:pt x="131" y="486"/>
                  </a:lnTo>
                  <a:lnTo>
                    <a:pt x="144" y="490"/>
                  </a:lnTo>
                  <a:lnTo>
                    <a:pt x="156" y="492"/>
                  </a:lnTo>
                  <a:lnTo>
                    <a:pt x="169" y="494"/>
                  </a:lnTo>
                  <a:lnTo>
                    <a:pt x="181" y="496"/>
                  </a:lnTo>
                  <a:lnTo>
                    <a:pt x="193" y="496"/>
                  </a:lnTo>
                  <a:lnTo>
                    <a:pt x="204" y="496"/>
                  </a:lnTo>
                  <a:lnTo>
                    <a:pt x="262" y="437"/>
                  </a:lnTo>
                  <a:lnTo>
                    <a:pt x="222" y="3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2" name="Freeform 46"/>
            <p:cNvSpPr>
              <a:spLocks/>
            </p:cNvSpPr>
            <p:nvPr/>
          </p:nvSpPr>
          <p:spPr bwMode="gray">
            <a:xfrm>
              <a:off x="7208" y="606"/>
              <a:ext cx="34" cy="28"/>
            </a:xfrm>
            <a:custGeom>
              <a:avLst/>
              <a:gdLst>
                <a:gd name="T0" fmla="*/ 217 w 410"/>
                <a:gd name="T1" fmla="*/ 96 h 335"/>
                <a:gd name="T2" fmla="*/ 233 w 410"/>
                <a:gd name="T3" fmla="*/ 100 h 335"/>
                <a:gd name="T4" fmla="*/ 248 w 410"/>
                <a:gd name="T5" fmla="*/ 107 h 335"/>
                <a:gd name="T6" fmla="*/ 258 w 410"/>
                <a:gd name="T7" fmla="*/ 117 h 335"/>
                <a:gd name="T8" fmla="*/ 264 w 410"/>
                <a:gd name="T9" fmla="*/ 129 h 335"/>
                <a:gd name="T10" fmla="*/ 265 w 410"/>
                <a:gd name="T11" fmla="*/ 141 h 335"/>
                <a:gd name="T12" fmla="*/ 263 w 410"/>
                <a:gd name="T13" fmla="*/ 155 h 335"/>
                <a:gd name="T14" fmla="*/ 256 w 410"/>
                <a:gd name="T15" fmla="*/ 169 h 335"/>
                <a:gd name="T16" fmla="*/ 245 w 410"/>
                <a:gd name="T17" fmla="*/ 183 h 335"/>
                <a:gd name="T18" fmla="*/ 227 w 410"/>
                <a:gd name="T19" fmla="*/ 199 h 335"/>
                <a:gd name="T20" fmla="*/ 208 w 410"/>
                <a:gd name="T21" fmla="*/ 211 h 335"/>
                <a:gd name="T22" fmla="*/ 185 w 410"/>
                <a:gd name="T23" fmla="*/ 221 h 335"/>
                <a:gd name="T24" fmla="*/ 151 w 410"/>
                <a:gd name="T25" fmla="*/ 233 h 335"/>
                <a:gd name="T26" fmla="*/ 107 w 410"/>
                <a:gd name="T27" fmla="*/ 245 h 335"/>
                <a:gd name="T28" fmla="*/ 81 w 410"/>
                <a:gd name="T29" fmla="*/ 249 h 335"/>
                <a:gd name="T30" fmla="*/ 112 w 410"/>
                <a:gd name="T31" fmla="*/ 335 h 335"/>
                <a:gd name="T32" fmla="*/ 144 w 410"/>
                <a:gd name="T33" fmla="*/ 331 h 335"/>
                <a:gd name="T34" fmla="*/ 189 w 410"/>
                <a:gd name="T35" fmla="*/ 321 h 335"/>
                <a:gd name="T36" fmla="*/ 232 w 410"/>
                <a:gd name="T37" fmla="*/ 308 h 335"/>
                <a:gd name="T38" fmla="*/ 275 w 410"/>
                <a:gd name="T39" fmla="*/ 292 h 335"/>
                <a:gd name="T40" fmla="*/ 315 w 410"/>
                <a:gd name="T41" fmla="*/ 273 h 335"/>
                <a:gd name="T42" fmla="*/ 349 w 410"/>
                <a:gd name="T43" fmla="*/ 253 h 335"/>
                <a:gd name="T44" fmla="*/ 376 w 410"/>
                <a:gd name="T45" fmla="*/ 232 h 335"/>
                <a:gd name="T46" fmla="*/ 395 w 410"/>
                <a:gd name="T47" fmla="*/ 212 h 335"/>
                <a:gd name="T48" fmla="*/ 404 w 410"/>
                <a:gd name="T49" fmla="*/ 194 h 335"/>
                <a:gd name="T50" fmla="*/ 408 w 410"/>
                <a:gd name="T51" fmla="*/ 177 h 335"/>
                <a:gd name="T52" fmla="*/ 410 w 410"/>
                <a:gd name="T53" fmla="*/ 162 h 335"/>
                <a:gd name="T54" fmla="*/ 409 w 410"/>
                <a:gd name="T55" fmla="*/ 147 h 335"/>
                <a:gd name="T56" fmla="*/ 405 w 410"/>
                <a:gd name="T57" fmla="*/ 126 h 335"/>
                <a:gd name="T58" fmla="*/ 395 w 410"/>
                <a:gd name="T59" fmla="*/ 103 h 335"/>
                <a:gd name="T60" fmla="*/ 381 w 410"/>
                <a:gd name="T61" fmla="*/ 83 h 335"/>
                <a:gd name="T62" fmla="*/ 365 w 410"/>
                <a:gd name="T63" fmla="*/ 64 h 335"/>
                <a:gd name="T64" fmla="*/ 346 w 410"/>
                <a:gd name="T65" fmla="*/ 48 h 335"/>
                <a:gd name="T66" fmla="*/ 323 w 410"/>
                <a:gd name="T67" fmla="*/ 32 h 335"/>
                <a:gd name="T68" fmla="*/ 301 w 410"/>
                <a:gd name="T69" fmla="*/ 20 h 335"/>
                <a:gd name="T70" fmla="*/ 276 w 410"/>
                <a:gd name="T71" fmla="*/ 11 h 335"/>
                <a:gd name="T72" fmla="*/ 251 w 410"/>
                <a:gd name="T73" fmla="*/ 4 h 335"/>
                <a:gd name="T74" fmla="*/ 225 w 410"/>
                <a:gd name="T75" fmla="*/ 1 h 335"/>
                <a:gd name="T76" fmla="*/ 162 w 410"/>
                <a:gd name="T77"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0" h="335">
                  <a:moveTo>
                    <a:pt x="209" y="96"/>
                  </a:moveTo>
                  <a:lnTo>
                    <a:pt x="217" y="96"/>
                  </a:lnTo>
                  <a:lnTo>
                    <a:pt x="226" y="98"/>
                  </a:lnTo>
                  <a:lnTo>
                    <a:pt x="233" y="100"/>
                  </a:lnTo>
                  <a:lnTo>
                    <a:pt x="241" y="103"/>
                  </a:lnTo>
                  <a:lnTo>
                    <a:pt x="248" y="107"/>
                  </a:lnTo>
                  <a:lnTo>
                    <a:pt x="253" y="111"/>
                  </a:lnTo>
                  <a:lnTo>
                    <a:pt x="258" y="117"/>
                  </a:lnTo>
                  <a:lnTo>
                    <a:pt x="261" y="123"/>
                  </a:lnTo>
                  <a:lnTo>
                    <a:pt x="264" y="129"/>
                  </a:lnTo>
                  <a:lnTo>
                    <a:pt x="265" y="135"/>
                  </a:lnTo>
                  <a:lnTo>
                    <a:pt x="265" y="141"/>
                  </a:lnTo>
                  <a:lnTo>
                    <a:pt x="264" y="148"/>
                  </a:lnTo>
                  <a:lnTo>
                    <a:pt x="263" y="155"/>
                  </a:lnTo>
                  <a:lnTo>
                    <a:pt x="260" y="162"/>
                  </a:lnTo>
                  <a:lnTo>
                    <a:pt x="256" y="169"/>
                  </a:lnTo>
                  <a:lnTo>
                    <a:pt x="252" y="175"/>
                  </a:lnTo>
                  <a:lnTo>
                    <a:pt x="245" y="183"/>
                  </a:lnTo>
                  <a:lnTo>
                    <a:pt x="236" y="192"/>
                  </a:lnTo>
                  <a:lnTo>
                    <a:pt x="227" y="199"/>
                  </a:lnTo>
                  <a:lnTo>
                    <a:pt x="218" y="205"/>
                  </a:lnTo>
                  <a:lnTo>
                    <a:pt x="208" y="211"/>
                  </a:lnTo>
                  <a:lnTo>
                    <a:pt x="197" y="216"/>
                  </a:lnTo>
                  <a:lnTo>
                    <a:pt x="185" y="221"/>
                  </a:lnTo>
                  <a:lnTo>
                    <a:pt x="174" y="226"/>
                  </a:lnTo>
                  <a:lnTo>
                    <a:pt x="151" y="233"/>
                  </a:lnTo>
                  <a:lnTo>
                    <a:pt x="128" y="239"/>
                  </a:lnTo>
                  <a:lnTo>
                    <a:pt x="107" y="245"/>
                  </a:lnTo>
                  <a:lnTo>
                    <a:pt x="88" y="248"/>
                  </a:lnTo>
                  <a:lnTo>
                    <a:pt x="81" y="249"/>
                  </a:lnTo>
                  <a:lnTo>
                    <a:pt x="0" y="328"/>
                  </a:lnTo>
                  <a:lnTo>
                    <a:pt x="112" y="335"/>
                  </a:lnTo>
                  <a:lnTo>
                    <a:pt x="121" y="334"/>
                  </a:lnTo>
                  <a:lnTo>
                    <a:pt x="144" y="331"/>
                  </a:lnTo>
                  <a:lnTo>
                    <a:pt x="165" y="326"/>
                  </a:lnTo>
                  <a:lnTo>
                    <a:pt x="189" y="321"/>
                  </a:lnTo>
                  <a:lnTo>
                    <a:pt x="211" y="315"/>
                  </a:lnTo>
                  <a:lnTo>
                    <a:pt x="232" y="308"/>
                  </a:lnTo>
                  <a:lnTo>
                    <a:pt x="255" y="300"/>
                  </a:lnTo>
                  <a:lnTo>
                    <a:pt x="275" y="292"/>
                  </a:lnTo>
                  <a:lnTo>
                    <a:pt x="296" y="282"/>
                  </a:lnTo>
                  <a:lnTo>
                    <a:pt x="315" y="273"/>
                  </a:lnTo>
                  <a:lnTo>
                    <a:pt x="332" y="263"/>
                  </a:lnTo>
                  <a:lnTo>
                    <a:pt x="349" y="253"/>
                  </a:lnTo>
                  <a:lnTo>
                    <a:pt x="363" y="243"/>
                  </a:lnTo>
                  <a:lnTo>
                    <a:pt x="376" y="232"/>
                  </a:lnTo>
                  <a:lnTo>
                    <a:pt x="386" y="222"/>
                  </a:lnTo>
                  <a:lnTo>
                    <a:pt x="395" y="212"/>
                  </a:lnTo>
                  <a:lnTo>
                    <a:pt x="400" y="203"/>
                  </a:lnTo>
                  <a:lnTo>
                    <a:pt x="404" y="194"/>
                  </a:lnTo>
                  <a:lnTo>
                    <a:pt x="406" y="185"/>
                  </a:lnTo>
                  <a:lnTo>
                    <a:pt x="408" y="177"/>
                  </a:lnTo>
                  <a:lnTo>
                    <a:pt x="409" y="169"/>
                  </a:lnTo>
                  <a:lnTo>
                    <a:pt x="410" y="162"/>
                  </a:lnTo>
                  <a:lnTo>
                    <a:pt x="409" y="154"/>
                  </a:lnTo>
                  <a:lnTo>
                    <a:pt x="409" y="147"/>
                  </a:lnTo>
                  <a:lnTo>
                    <a:pt x="408" y="139"/>
                  </a:lnTo>
                  <a:lnTo>
                    <a:pt x="405" y="126"/>
                  </a:lnTo>
                  <a:lnTo>
                    <a:pt x="400" y="114"/>
                  </a:lnTo>
                  <a:lnTo>
                    <a:pt x="395" y="103"/>
                  </a:lnTo>
                  <a:lnTo>
                    <a:pt x="388" y="93"/>
                  </a:lnTo>
                  <a:lnTo>
                    <a:pt x="381" y="83"/>
                  </a:lnTo>
                  <a:lnTo>
                    <a:pt x="373" y="73"/>
                  </a:lnTo>
                  <a:lnTo>
                    <a:pt x="365" y="64"/>
                  </a:lnTo>
                  <a:lnTo>
                    <a:pt x="355" y="56"/>
                  </a:lnTo>
                  <a:lnTo>
                    <a:pt x="346" y="48"/>
                  </a:lnTo>
                  <a:lnTo>
                    <a:pt x="334" y="39"/>
                  </a:lnTo>
                  <a:lnTo>
                    <a:pt x="323" y="32"/>
                  </a:lnTo>
                  <a:lnTo>
                    <a:pt x="312" y="26"/>
                  </a:lnTo>
                  <a:lnTo>
                    <a:pt x="301" y="20"/>
                  </a:lnTo>
                  <a:lnTo>
                    <a:pt x="288" y="15"/>
                  </a:lnTo>
                  <a:lnTo>
                    <a:pt x="276" y="11"/>
                  </a:lnTo>
                  <a:lnTo>
                    <a:pt x="263" y="7"/>
                  </a:lnTo>
                  <a:lnTo>
                    <a:pt x="251" y="4"/>
                  </a:lnTo>
                  <a:lnTo>
                    <a:pt x="239" y="2"/>
                  </a:lnTo>
                  <a:lnTo>
                    <a:pt x="225" y="1"/>
                  </a:lnTo>
                  <a:lnTo>
                    <a:pt x="213" y="0"/>
                  </a:lnTo>
                  <a:lnTo>
                    <a:pt x="162" y="56"/>
                  </a:lnTo>
                  <a:lnTo>
                    <a:pt x="209"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3" name="Freeform 47"/>
            <p:cNvSpPr>
              <a:spLocks/>
            </p:cNvSpPr>
            <p:nvPr/>
          </p:nvSpPr>
          <p:spPr bwMode="gray">
            <a:xfrm>
              <a:off x="7156" y="565"/>
              <a:ext cx="109" cy="121"/>
            </a:xfrm>
            <a:custGeom>
              <a:avLst/>
              <a:gdLst>
                <a:gd name="T0" fmla="*/ 802 w 1307"/>
                <a:gd name="T1" fmla="*/ 593 h 1456"/>
                <a:gd name="T2" fmla="*/ 746 w 1307"/>
                <a:gd name="T3" fmla="*/ 629 h 1456"/>
                <a:gd name="T4" fmla="*/ 713 w 1307"/>
                <a:gd name="T5" fmla="*/ 692 h 1456"/>
                <a:gd name="T6" fmla="*/ 748 w 1307"/>
                <a:gd name="T7" fmla="*/ 832 h 1456"/>
                <a:gd name="T8" fmla="*/ 838 w 1307"/>
                <a:gd name="T9" fmla="*/ 916 h 1456"/>
                <a:gd name="T10" fmla="*/ 970 w 1307"/>
                <a:gd name="T11" fmla="*/ 963 h 1456"/>
                <a:gd name="T12" fmla="*/ 1127 w 1307"/>
                <a:gd name="T13" fmla="*/ 971 h 1456"/>
                <a:gd name="T14" fmla="*/ 1282 w 1307"/>
                <a:gd name="T15" fmla="*/ 944 h 1456"/>
                <a:gd name="T16" fmla="*/ 1306 w 1307"/>
                <a:gd name="T17" fmla="*/ 948 h 1456"/>
                <a:gd name="T18" fmla="*/ 1299 w 1307"/>
                <a:gd name="T19" fmla="*/ 972 h 1456"/>
                <a:gd name="T20" fmla="*/ 1255 w 1307"/>
                <a:gd name="T21" fmla="*/ 1007 h 1456"/>
                <a:gd name="T22" fmla="*/ 1166 w 1307"/>
                <a:gd name="T23" fmla="*/ 1042 h 1456"/>
                <a:gd name="T24" fmla="*/ 1051 w 1307"/>
                <a:gd name="T25" fmla="*/ 1057 h 1456"/>
                <a:gd name="T26" fmla="*/ 851 w 1307"/>
                <a:gd name="T27" fmla="*/ 1032 h 1456"/>
                <a:gd name="T28" fmla="*/ 687 w 1307"/>
                <a:gd name="T29" fmla="*/ 959 h 1456"/>
                <a:gd name="T30" fmla="*/ 585 w 1307"/>
                <a:gd name="T31" fmla="*/ 864 h 1456"/>
                <a:gd name="T32" fmla="*/ 547 w 1307"/>
                <a:gd name="T33" fmla="*/ 796 h 1456"/>
                <a:gd name="T34" fmla="*/ 533 w 1307"/>
                <a:gd name="T35" fmla="*/ 728 h 1456"/>
                <a:gd name="T36" fmla="*/ 471 w 1307"/>
                <a:gd name="T37" fmla="*/ 717 h 1456"/>
                <a:gd name="T38" fmla="*/ 295 w 1307"/>
                <a:gd name="T39" fmla="*/ 760 h 1456"/>
                <a:gd name="T40" fmla="*/ 263 w 1307"/>
                <a:gd name="T41" fmla="*/ 950 h 1456"/>
                <a:gd name="T42" fmla="*/ 242 w 1307"/>
                <a:gd name="T43" fmla="*/ 1207 h 1456"/>
                <a:gd name="T44" fmla="*/ 249 w 1307"/>
                <a:gd name="T45" fmla="*/ 1425 h 1456"/>
                <a:gd name="T46" fmla="*/ 235 w 1307"/>
                <a:gd name="T47" fmla="*/ 1455 h 1456"/>
                <a:gd name="T48" fmla="*/ 183 w 1307"/>
                <a:gd name="T49" fmla="*/ 1441 h 1456"/>
                <a:gd name="T50" fmla="*/ 132 w 1307"/>
                <a:gd name="T51" fmla="*/ 1388 h 1456"/>
                <a:gd name="T52" fmla="*/ 101 w 1307"/>
                <a:gd name="T53" fmla="*/ 1291 h 1456"/>
                <a:gd name="T54" fmla="*/ 98 w 1307"/>
                <a:gd name="T55" fmla="*/ 1045 h 1456"/>
                <a:gd name="T56" fmla="*/ 123 w 1307"/>
                <a:gd name="T57" fmla="*/ 785 h 1456"/>
                <a:gd name="T58" fmla="*/ 59 w 1307"/>
                <a:gd name="T59" fmla="*/ 774 h 1456"/>
                <a:gd name="T60" fmla="*/ 29 w 1307"/>
                <a:gd name="T61" fmla="*/ 747 h 1456"/>
                <a:gd name="T62" fmla="*/ 0 w 1307"/>
                <a:gd name="T63" fmla="*/ 679 h 1456"/>
                <a:gd name="T64" fmla="*/ 21 w 1307"/>
                <a:gd name="T65" fmla="*/ 654 h 1456"/>
                <a:gd name="T66" fmla="*/ 95 w 1307"/>
                <a:gd name="T67" fmla="*/ 659 h 1456"/>
                <a:gd name="T68" fmla="*/ 174 w 1307"/>
                <a:gd name="T69" fmla="*/ 563 h 1456"/>
                <a:gd name="T70" fmla="*/ 246 w 1307"/>
                <a:gd name="T71" fmla="*/ 312 h 1456"/>
                <a:gd name="T72" fmla="*/ 332 w 1307"/>
                <a:gd name="T73" fmla="*/ 113 h 1456"/>
                <a:gd name="T74" fmla="*/ 407 w 1307"/>
                <a:gd name="T75" fmla="*/ 15 h 1456"/>
                <a:gd name="T76" fmla="*/ 488 w 1307"/>
                <a:gd name="T77" fmla="*/ 3 h 1456"/>
                <a:gd name="T78" fmla="*/ 569 w 1307"/>
                <a:gd name="T79" fmla="*/ 39 h 1456"/>
                <a:gd name="T80" fmla="*/ 619 w 1307"/>
                <a:gd name="T81" fmla="*/ 95 h 1456"/>
                <a:gd name="T82" fmla="*/ 634 w 1307"/>
                <a:gd name="T83" fmla="*/ 156 h 1456"/>
                <a:gd name="T84" fmla="*/ 621 w 1307"/>
                <a:gd name="T85" fmla="*/ 200 h 1456"/>
                <a:gd name="T86" fmla="*/ 598 w 1307"/>
                <a:gd name="T87" fmla="*/ 214 h 1456"/>
                <a:gd name="T88" fmla="*/ 578 w 1307"/>
                <a:gd name="T89" fmla="*/ 195 h 1456"/>
                <a:gd name="T90" fmla="*/ 535 w 1307"/>
                <a:gd name="T91" fmla="*/ 146 h 1456"/>
                <a:gd name="T92" fmla="*/ 494 w 1307"/>
                <a:gd name="T93" fmla="*/ 149 h 1456"/>
                <a:gd name="T94" fmla="*/ 451 w 1307"/>
                <a:gd name="T95" fmla="*/ 206 h 1456"/>
                <a:gd name="T96" fmla="*/ 345 w 1307"/>
                <a:gd name="T97" fmla="*/ 519 h 1456"/>
                <a:gd name="T98" fmla="*/ 388 w 1307"/>
                <a:gd name="T99" fmla="*/ 638 h 1456"/>
                <a:gd name="T100" fmla="*/ 594 w 1307"/>
                <a:gd name="T101" fmla="*/ 595 h 1456"/>
                <a:gd name="T102" fmla="*/ 650 w 1307"/>
                <a:gd name="T103" fmla="*/ 551 h 1456"/>
                <a:gd name="T104" fmla="*/ 746 w 1307"/>
                <a:gd name="T105" fmla="*/ 506 h 1456"/>
                <a:gd name="T106" fmla="*/ 844 w 1307"/>
                <a:gd name="T107" fmla="*/ 489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7" h="1456">
                  <a:moveTo>
                    <a:pt x="840" y="585"/>
                  </a:moveTo>
                  <a:lnTo>
                    <a:pt x="833" y="585"/>
                  </a:lnTo>
                  <a:lnTo>
                    <a:pt x="826" y="586"/>
                  </a:lnTo>
                  <a:lnTo>
                    <a:pt x="820" y="587"/>
                  </a:lnTo>
                  <a:lnTo>
                    <a:pt x="812" y="589"/>
                  </a:lnTo>
                  <a:lnTo>
                    <a:pt x="802" y="593"/>
                  </a:lnTo>
                  <a:lnTo>
                    <a:pt x="792" y="597"/>
                  </a:lnTo>
                  <a:lnTo>
                    <a:pt x="783" y="602"/>
                  </a:lnTo>
                  <a:lnTo>
                    <a:pt x="773" y="608"/>
                  </a:lnTo>
                  <a:lnTo>
                    <a:pt x="763" y="615"/>
                  </a:lnTo>
                  <a:lnTo>
                    <a:pt x="755" y="622"/>
                  </a:lnTo>
                  <a:lnTo>
                    <a:pt x="746" y="629"/>
                  </a:lnTo>
                  <a:lnTo>
                    <a:pt x="739" y="639"/>
                  </a:lnTo>
                  <a:lnTo>
                    <a:pt x="732" y="648"/>
                  </a:lnTo>
                  <a:lnTo>
                    <a:pt x="726" y="658"/>
                  </a:lnTo>
                  <a:lnTo>
                    <a:pt x="721" y="668"/>
                  </a:lnTo>
                  <a:lnTo>
                    <a:pt x="717" y="679"/>
                  </a:lnTo>
                  <a:lnTo>
                    <a:pt x="713" y="692"/>
                  </a:lnTo>
                  <a:lnTo>
                    <a:pt x="711" y="704"/>
                  </a:lnTo>
                  <a:lnTo>
                    <a:pt x="711" y="717"/>
                  </a:lnTo>
                  <a:lnTo>
                    <a:pt x="711" y="732"/>
                  </a:lnTo>
                  <a:lnTo>
                    <a:pt x="712" y="738"/>
                  </a:lnTo>
                  <a:lnTo>
                    <a:pt x="743" y="824"/>
                  </a:lnTo>
                  <a:lnTo>
                    <a:pt x="748" y="832"/>
                  </a:lnTo>
                  <a:lnTo>
                    <a:pt x="759" y="848"/>
                  </a:lnTo>
                  <a:lnTo>
                    <a:pt x="773" y="863"/>
                  </a:lnTo>
                  <a:lnTo>
                    <a:pt x="787" y="879"/>
                  </a:lnTo>
                  <a:lnTo>
                    <a:pt x="803" y="892"/>
                  </a:lnTo>
                  <a:lnTo>
                    <a:pt x="820" y="904"/>
                  </a:lnTo>
                  <a:lnTo>
                    <a:pt x="838" y="916"/>
                  </a:lnTo>
                  <a:lnTo>
                    <a:pt x="857" y="926"/>
                  </a:lnTo>
                  <a:lnTo>
                    <a:pt x="878" y="936"/>
                  </a:lnTo>
                  <a:lnTo>
                    <a:pt x="899" y="945"/>
                  </a:lnTo>
                  <a:lnTo>
                    <a:pt x="922" y="952"/>
                  </a:lnTo>
                  <a:lnTo>
                    <a:pt x="946" y="958"/>
                  </a:lnTo>
                  <a:lnTo>
                    <a:pt x="970" y="963"/>
                  </a:lnTo>
                  <a:lnTo>
                    <a:pt x="996" y="967"/>
                  </a:lnTo>
                  <a:lnTo>
                    <a:pt x="1021" y="970"/>
                  </a:lnTo>
                  <a:lnTo>
                    <a:pt x="1049" y="972"/>
                  </a:lnTo>
                  <a:lnTo>
                    <a:pt x="1077" y="973"/>
                  </a:lnTo>
                  <a:lnTo>
                    <a:pt x="1102" y="972"/>
                  </a:lnTo>
                  <a:lnTo>
                    <a:pt x="1127" y="971"/>
                  </a:lnTo>
                  <a:lnTo>
                    <a:pt x="1152" y="968"/>
                  </a:lnTo>
                  <a:lnTo>
                    <a:pt x="1178" y="965"/>
                  </a:lnTo>
                  <a:lnTo>
                    <a:pt x="1204" y="961"/>
                  </a:lnTo>
                  <a:lnTo>
                    <a:pt x="1230" y="956"/>
                  </a:lnTo>
                  <a:lnTo>
                    <a:pt x="1255" y="950"/>
                  </a:lnTo>
                  <a:lnTo>
                    <a:pt x="1282" y="944"/>
                  </a:lnTo>
                  <a:lnTo>
                    <a:pt x="1291" y="942"/>
                  </a:lnTo>
                  <a:lnTo>
                    <a:pt x="1298" y="942"/>
                  </a:lnTo>
                  <a:lnTo>
                    <a:pt x="1301" y="943"/>
                  </a:lnTo>
                  <a:lnTo>
                    <a:pt x="1303" y="944"/>
                  </a:lnTo>
                  <a:lnTo>
                    <a:pt x="1305" y="945"/>
                  </a:lnTo>
                  <a:lnTo>
                    <a:pt x="1306" y="948"/>
                  </a:lnTo>
                  <a:lnTo>
                    <a:pt x="1307" y="951"/>
                  </a:lnTo>
                  <a:lnTo>
                    <a:pt x="1307" y="954"/>
                  </a:lnTo>
                  <a:lnTo>
                    <a:pt x="1306" y="958"/>
                  </a:lnTo>
                  <a:lnTo>
                    <a:pt x="1305" y="963"/>
                  </a:lnTo>
                  <a:lnTo>
                    <a:pt x="1302" y="967"/>
                  </a:lnTo>
                  <a:lnTo>
                    <a:pt x="1299" y="972"/>
                  </a:lnTo>
                  <a:lnTo>
                    <a:pt x="1295" y="978"/>
                  </a:lnTo>
                  <a:lnTo>
                    <a:pt x="1291" y="983"/>
                  </a:lnTo>
                  <a:lnTo>
                    <a:pt x="1284" y="989"/>
                  </a:lnTo>
                  <a:lnTo>
                    <a:pt x="1275" y="995"/>
                  </a:lnTo>
                  <a:lnTo>
                    <a:pt x="1265" y="1001"/>
                  </a:lnTo>
                  <a:lnTo>
                    <a:pt x="1255" y="1007"/>
                  </a:lnTo>
                  <a:lnTo>
                    <a:pt x="1243" y="1013"/>
                  </a:lnTo>
                  <a:lnTo>
                    <a:pt x="1230" y="1019"/>
                  </a:lnTo>
                  <a:lnTo>
                    <a:pt x="1215" y="1025"/>
                  </a:lnTo>
                  <a:lnTo>
                    <a:pt x="1200" y="1032"/>
                  </a:lnTo>
                  <a:lnTo>
                    <a:pt x="1184" y="1037"/>
                  </a:lnTo>
                  <a:lnTo>
                    <a:pt x="1166" y="1042"/>
                  </a:lnTo>
                  <a:lnTo>
                    <a:pt x="1149" y="1046"/>
                  </a:lnTo>
                  <a:lnTo>
                    <a:pt x="1131" y="1050"/>
                  </a:lnTo>
                  <a:lnTo>
                    <a:pt x="1111" y="1053"/>
                  </a:lnTo>
                  <a:lnTo>
                    <a:pt x="1092" y="1055"/>
                  </a:lnTo>
                  <a:lnTo>
                    <a:pt x="1071" y="1056"/>
                  </a:lnTo>
                  <a:lnTo>
                    <a:pt x="1051" y="1057"/>
                  </a:lnTo>
                  <a:lnTo>
                    <a:pt x="1015" y="1056"/>
                  </a:lnTo>
                  <a:lnTo>
                    <a:pt x="981" y="1054"/>
                  </a:lnTo>
                  <a:lnTo>
                    <a:pt x="947" y="1050"/>
                  </a:lnTo>
                  <a:lnTo>
                    <a:pt x="914" y="1046"/>
                  </a:lnTo>
                  <a:lnTo>
                    <a:pt x="882" y="1039"/>
                  </a:lnTo>
                  <a:lnTo>
                    <a:pt x="851" y="1032"/>
                  </a:lnTo>
                  <a:lnTo>
                    <a:pt x="821" y="1022"/>
                  </a:lnTo>
                  <a:lnTo>
                    <a:pt x="792" y="1012"/>
                  </a:lnTo>
                  <a:lnTo>
                    <a:pt x="763" y="1001"/>
                  </a:lnTo>
                  <a:lnTo>
                    <a:pt x="737" y="988"/>
                  </a:lnTo>
                  <a:lnTo>
                    <a:pt x="710" y="974"/>
                  </a:lnTo>
                  <a:lnTo>
                    <a:pt x="687" y="959"/>
                  </a:lnTo>
                  <a:lnTo>
                    <a:pt x="663" y="943"/>
                  </a:lnTo>
                  <a:lnTo>
                    <a:pt x="642" y="925"/>
                  </a:lnTo>
                  <a:lnTo>
                    <a:pt x="622" y="906"/>
                  </a:lnTo>
                  <a:lnTo>
                    <a:pt x="603" y="887"/>
                  </a:lnTo>
                  <a:lnTo>
                    <a:pt x="594" y="875"/>
                  </a:lnTo>
                  <a:lnTo>
                    <a:pt x="585" y="864"/>
                  </a:lnTo>
                  <a:lnTo>
                    <a:pt x="577" y="853"/>
                  </a:lnTo>
                  <a:lnTo>
                    <a:pt x="570" y="842"/>
                  </a:lnTo>
                  <a:lnTo>
                    <a:pt x="562" y="831"/>
                  </a:lnTo>
                  <a:lnTo>
                    <a:pt x="557" y="819"/>
                  </a:lnTo>
                  <a:lnTo>
                    <a:pt x="551" y="808"/>
                  </a:lnTo>
                  <a:lnTo>
                    <a:pt x="547" y="796"/>
                  </a:lnTo>
                  <a:lnTo>
                    <a:pt x="543" y="785"/>
                  </a:lnTo>
                  <a:lnTo>
                    <a:pt x="539" y="773"/>
                  </a:lnTo>
                  <a:lnTo>
                    <a:pt x="537" y="762"/>
                  </a:lnTo>
                  <a:lnTo>
                    <a:pt x="535" y="751"/>
                  </a:lnTo>
                  <a:lnTo>
                    <a:pt x="534" y="740"/>
                  </a:lnTo>
                  <a:lnTo>
                    <a:pt x="533" y="728"/>
                  </a:lnTo>
                  <a:lnTo>
                    <a:pt x="533" y="718"/>
                  </a:lnTo>
                  <a:lnTo>
                    <a:pt x="534" y="707"/>
                  </a:lnTo>
                  <a:lnTo>
                    <a:pt x="535" y="699"/>
                  </a:lnTo>
                  <a:lnTo>
                    <a:pt x="527" y="701"/>
                  </a:lnTo>
                  <a:lnTo>
                    <a:pt x="499" y="709"/>
                  </a:lnTo>
                  <a:lnTo>
                    <a:pt x="471" y="717"/>
                  </a:lnTo>
                  <a:lnTo>
                    <a:pt x="442" y="725"/>
                  </a:lnTo>
                  <a:lnTo>
                    <a:pt x="413" y="733"/>
                  </a:lnTo>
                  <a:lnTo>
                    <a:pt x="383" y="740"/>
                  </a:lnTo>
                  <a:lnTo>
                    <a:pt x="353" y="747"/>
                  </a:lnTo>
                  <a:lnTo>
                    <a:pt x="325" y="754"/>
                  </a:lnTo>
                  <a:lnTo>
                    <a:pt x="295" y="760"/>
                  </a:lnTo>
                  <a:lnTo>
                    <a:pt x="292" y="761"/>
                  </a:lnTo>
                  <a:lnTo>
                    <a:pt x="291" y="764"/>
                  </a:lnTo>
                  <a:lnTo>
                    <a:pt x="283" y="811"/>
                  </a:lnTo>
                  <a:lnTo>
                    <a:pt x="275" y="858"/>
                  </a:lnTo>
                  <a:lnTo>
                    <a:pt x="269" y="904"/>
                  </a:lnTo>
                  <a:lnTo>
                    <a:pt x="263" y="950"/>
                  </a:lnTo>
                  <a:lnTo>
                    <a:pt x="258" y="995"/>
                  </a:lnTo>
                  <a:lnTo>
                    <a:pt x="252" y="1039"/>
                  </a:lnTo>
                  <a:lnTo>
                    <a:pt x="248" y="1083"/>
                  </a:lnTo>
                  <a:lnTo>
                    <a:pt x="245" y="1126"/>
                  </a:lnTo>
                  <a:lnTo>
                    <a:pt x="243" y="1167"/>
                  </a:lnTo>
                  <a:lnTo>
                    <a:pt x="242" y="1207"/>
                  </a:lnTo>
                  <a:lnTo>
                    <a:pt x="241" y="1247"/>
                  </a:lnTo>
                  <a:lnTo>
                    <a:pt x="241" y="1286"/>
                  </a:lnTo>
                  <a:lnTo>
                    <a:pt x="242" y="1323"/>
                  </a:lnTo>
                  <a:lnTo>
                    <a:pt x="243" y="1358"/>
                  </a:lnTo>
                  <a:lnTo>
                    <a:pt x="246" y="1392"/>
                  </a:lnTo>
                  <a:lnTo>
                    <a:pt x="249" y="1425"/>
                  </a:lnTo>
                  <a:lnTo>
                    <a:pt x="250" y="1433"/>
                  </a:lnTo>
                  <a:lnTo>
                    <a:pt x="249" y="1440"/>
                  </a:lnTo>
                  <a:lnTo>
                    <a:pt x="247" y="1446"/>
                  </a:lnTo>
                  <a:lnTo>
                    <a:pt x="245" y="1450"/>
                  </a:lnTo>
                  <a:lnTo>
                    <a:pt x="240" y="1454"/>
                  </a:lnTo>
                  <a:lnTo>
                    <a:pt x="235" y="1455"/>
                  </a:lnTo>
                  <a:lnTo>
                    <a:pt x="228" y="1456"/>
                  </a:lnTo>
                  <a:lnTo>
                    <a:pt x="221" y="1455"/>
                  </a:lnTo>
                  <a:lnTo>
                    <a:pt x="212" y="1453"/>
                  </a:lnTo>
                  <a:lnTo>
                    <a:pt x="202" y="1450"/>
                  </a:lnTo>
                  <a:lnTo>
                    <a:pt x="193" y="1446"/>
                  </a:lnTo>
                  <a:lnTo>
                    <a:pt x="183" y="1441"/>
                  </a:lnTo>
                  <a:lnTo>
                    <a:pt x="171" y="1434"/>
                  </a:lnTo>
                  <a:lnTo>
                    <a:pt x="158" y="1423"/>
                  </a:lnTo>
                  <a:lnTo>
                    <a:pt x="150" y="1415"/>
                  </a:lnTo>
                  <a:lnTo>
                    <a:pt x="144" y="1407"/>
                  </a:lnTo>
                  <a:lnTo>
                    <a:pt x="138" y="1398"/>
                  </a:lnTo>
                  <a:lnTo>
                    <a:pt x="132" y="1388"/>
                  </a:lnTo>
                  <a:lnTo>
                    <a:pt x="126" y="1376"/>
                  </a:lnTo>
                  <a:lnTo>
                    <a:pt x="120" y="1362"/>
                  </a:lnTo>
                  <a:lnTo>
                    <a:pt x="115" y="1347"/>
                  </a:lnTo>
                  <a:lnTo>
                    <a:pt x="110" y="1331"/>
                  </a:lnTo>
                  <a:lnTo>
                    <a:pt x="106" y="1311"/>
                  </a:lnTo>
                  <a:lnTo>
                    <a:pt x="101" y="1291"/>
                  </a:lnTo>
                  <a:lnTo>
                    <a:pt x="98" y="1268"/>
                  </a:lnTo>
                  <a:lnTo>
                    <a:pt x="96" y="1243"/>
                  </a:lnTo>
                  <a:lnTo>
                    <a:pt x="94" y="1201"/>
                  </a:lnTo>
                  <a:lnTo>
                    <a:pt x="94" y="1154"/>
                  </a:lnTo>
                  <a:lnTo>
                    <a:pt x="95" y="1101"/>
                  </a:lnTo>
                  <a:lnTo>
                    <a:pt x="98" y="1045"/>
                  </a:lnTo>
                  <a:lnTo>
                    <a:pt x="103" y="985"/>
                  </a:lnTo>
                  <a:lnTo>
                    <a:pt x="111" y="922"/>
                  </a:lnTo>
                  <a:lnTo>
                    <a:pt x="119" y="858"/>
                  </a:lnTo>
                  <a:lnTo>
                    <a:pt x="129" y="791"/>
                  </a:lnTo>
                  <a:lnTo>
                    <a:pt x="130" y="785"/>
                  </a:lnTo>
                  <a:lnTo>
                    <a:pt x="123" y="785"/>
                  </a:lnTo>
                  <a:lnTo>
                    <a:pt x="109" y="785"/>
                  </a:lnTo>
                  <a:lnTo>
                    <a:pt x="95" y="784"/>
                  </a:lnTo>
                  <a:lnTo>
                    <a:pt x="82" y="782"/>
                  </a:lnTo>
                  <a:lnTo>
                    <a:pt x="70" y="778"/>
                  </a:lnTo>
                  <a:lnTo>
                    <a:pt x="64" y="776"/>
                  </a:lnTo>
                  <a:lnTo>
                    <a:pt x="59" y="774"/>
                  </a:lnTo>
                  <a:lnTo>
                    <a:pt x="52" y="771"/>
                  </a:lnTo>
                  <a:lnTo>
                    <a:pt x="47" y="767"/>
                  </a:lnTo>
                  <a:lnTo>
                    <a:pt x="42" y="763"/>
                  </a:lnTo>
                  <a:lnTo>
                    <a:pt x="38" y="758"/>
                  </a:lnTo>
                  <a:lnTo>
                    <a:pt x="33" y="753"/>
                  </a:lnTo>
                  <a:lnTo>
                    <a:pt x="29" y="747"/>
                  </a:lnTo>
                  <a:lnTo>
                    <a:pt x="21" y="734"/>
                  </a:lnTo>
                  <a:lnTo>
                    <a:pt x="14" y="721"/>
                  </a:lnTo>
                  <a:lnTo>
                    <a:pt x="8" y="709"/>
                  </a:lnTo>
                  <a:lnTo>
                    <a:pt x="4" y="698"/>
                  </a:lnTo>
                  <a:lnTo>
                    <a:pt x="1" y="689"/>
                  </a:lnTo>
                  <a:lnTo>
                    <a:pt x="0" y="679"/>
                  </a:lnTo>
                  <a:lnTo>
                    <a:pt x="1" y="672"/>
                  </a:lnTo>
                  <a:lnTo>
                    <a:pt x="4" y="665"/>
                  </a:lnTo>
                  <a:lnTo>
                    <a:pt x="7" y="662"/>
                  </a:lnTo>
                  <a:lnTo>
                    <a:pt x="10" y="658"/>
                  </a:lnTo>
                  <a:lnTo>
                    <a:pt x="15" y="656"/>
                  </a:lnTo>
                  <a:lnTo>
                    <a:pt x="21" y="654"/>
                  </a:lnTo>
                  <a:lnTo>
                    <a:pt x="27" y="653"/>
                  </a:lnTo>
                  <a:lnTo>
                    <a:pt x="35" y="653"/>
                  </a:lnTo>
                  <a:lnTo>
                    <a:pt x="43" y="653"/>
                  </a:lnTo>
                  <a:lnTo>
                    <a:pt x="52" y="655"/>
                  </a:lnTo>
                  <a:lnTo>
                    <a:pt x="73" y="657"/>
                  </a:lnTo>
                  <a:lnTo>
                    <a:pt x="95" y="659"/>
                  </a:lnTo>
                  <a:lnTo>
                    <a:pt x="119" y="661"/>
                  </a:lnTo>
                  <a:lnTo>
                    <a:pt x="145" y="661"/>
                  </a:lnTo>
                  <a:lnTo>
                    <a:pt x="152" y="661"/>
                  </a:lnTo>
                  <a:lnTo>
                    <a:pt x="153" y="656"/>
                  </a:lnTo>
                  <a:lnTo>
                    <a:pt x="164" y="609"/>
                  </a:lnTo>
                  <a:lnTo>
                    <a:pt x="174" y="563"/>
                  </a:lnTo>
                  <a:lnTo>
                    <a:pt x="184" y="518"/>
                  </a:lnTo>
                  <a:lnTo>
                    <a:pt x="196" y="474"/>
                  </a:lnTo>
                  <a:lnTo>
                    <a:pt x="208" y="431"/>
                  </a:lnTo>
                  <a:lnTo>
                    <a:pt x="220" y="391"/>
                  </a:lnTo>
                  <a:lnTo>
                    <a:pt x="233" y="351"/>
                  </a:lnTo>
                  <a:lnTo>
                    <a:pt x="246" y="312"/>
                  </a:lnTo>
                  <a:lnTo>
                    <a:pt x="260" y="275"/>
                  </a:lnTo>
                  <a:lnTo>
                    <a:pt x="273" y="240"/>
                  </a:lnTo>
                  <a:lnTo>
                    <a:pt x="287" y="205"/>
                  </a:lnTo>
                  <a:lnTo>
                    <a:pt x="301" y="172"/>
                  </a:lnTo>
                  <a:lnTo>
                    <a:pt x="317" y="142"/>
                  </a:lnTo>
                  <a:lnTo>
                    <a:pt x="332" y="113"/>
                  </a:lnTo>
                  <a:lnTo>
                    <a:pt x="347" y="85"/>
                  </a:lnTo>
                  <a:lnTo>
                    <a:pt x="363" y="60"/>
                  </a:lnTo>
                  <a:lnTo>
                    <a:pt x="373" y="46"/>
                  </a:lnTo>
                  <a:lnTo>
                    <a:pt x="383" y="34"/>
                  </a:lnTo>
                  <a:lnTo>
                    <a:pt x="395" y="23"/>
                  </a:lnTo>
                  <a:lnTo>
                    <a:pt x="407" y="15"/>
                  </a:lnTo>
                  <a:lnTo>
                    <a:pt x="420" y="9"/>
                  </a:lnTo>
                  <a:lnTo>
                    <a:pt x="434" y="4"/>
                  </a:lnTo>
                  <a:lnTo>
                    <a:pt x="448" y="1"/>
                  </a:lnTo>
                  <a:lnTo>
                    <a:pt x="463" y="0"/>
                  </a:lnTo>
                  <a:lnTo>
                    <a:pt x="475" y="1"/>
                  </a:lnTo>
                  <a:lnTo>
                    <a:pt x="488" y="3"/>
                  </a:lnTo>
                  <a:lnTo>
                    <a:pt x="500" y="5"/>
                  </a:lnTo>
                  <a:lnTo>
                    <a:pt x="514" y="10"/>
                  </a:lnTo>
                  <a:lnTo>
                    <a:pt x="527" y="15"/>
                  </a:lnTo>
                  <a:lnTo>
                    <a:pt x="541" y="21"/>
                  </a:lnTo>
                  <a:lnTo>
                    <a:pt x="554" y="29"/>
                  </a:lnTo>
                  <a:lnTo>
                    <a:pt x="569" y="39"/>
                  </a:lnTo>
                  <a:lnTo>
                    <a:pt x="580" y="47"/>
                  </a:lnTo>
                  <a:lnTo>
                    <a:pt x="589" y="55"/>
                  </a:lnTo>
                  <a:lnTo>
                    <a:pt x="598" y="64"/>
                  </a:lnTo>
                  <a:lnTo>
                    <a:pt x="606" y="74"/>
                  </a:lnTo>
                  <a:lnTo>
                    <a:pt x="612" y="84"/>
                  </a:lnTo>
                  <a:lnTo>
                    <a:pt x="619" y="95"/>
                  </a:lnTo>
                  <a:lnTo>
                    <a:pt x="624" y="105"/>
                  </a:lnTo>
                  <a:lnTo>
                    <a:pt x="627" y="115"/>
                  </a:lnTo>
                  <a:lnTo>
                    <a:pt x="630" y="126"/>
                  </a:lnTo>
                  <a:lnTo>
                    <a:pt x="632" y="136"/>
                  </a:lnTo>
                  <a:lnTo>
                    <a:pt x="633" y="146"/>
                  </a:lnTo>
                  <a:lnTo>
                    <a:pt x="634" y="156"/>
                  </a:lnTo>
                  <a:lnTo>
                    <a:pt x="633" y="165"/>
                  </a:lnTo>
                  <a:lnTo>
                    <a:pt x="632" y="173"/>
                  </a:lnTo>
                  <a:lnTo>
                    <a:pt x="630" y="181"/>
                  </a:lnTo>
                  <a:lnTo>
                    <a:pt x="627" y="188"/>
                  </a:lnTo>
                  <a:lnTo>
                    <a:pt x="624" y="194"/>
                  </a:lnTo>
                  <a:lnTo>
                    <a:pt x="621" y="200"/>
                  </a:lnTo>
                  <a:lnTo>
                    <a:pt x="617" y="204"/>
                  </a:lnTo>
                  <a:lnTo>
                    <a:pt x="613" y="208"/>
                  </a:lnTo>
                  <a:lnTo>
                    <a:pt x="609" y="210"/>
                  </a:lnTo>
                  <a:lnTo>
                    <a:pt x="606" y="213"/>
                  </a:lnTo>
                  <a:lnTo>
                    <a:pt x="602" y="214"/>
                  </a:lnTo>
                  <a:lnTo>
                    <a:pt x="598" y="214"/>
                  </a:lnTo>
                  <a:lnTo>
                    <a:pt x="595" y="214"/>
                  </a:lnTo>
                  <a:lnTo>
                    <a:pt x="592" y="213"/>
                  </a:lnTo>
                  <a:lnTo>
                    <a:pt x="589" y="211"/>
                  </a:lnTo>
                  <a:lnTo>
                    <a:pt x="587" y="209"/>
                  </a:lnTo>
                  <a:lnTo>
                    <a:pt x="582" y="203"/>
                  </a:lnTo>
                  <a:lnTo>
                    <a:pt x="578" y="195"/>
                  </a:lnTo>
                  <a:lnTo>
                    <a:pt x="573" y="182"/>
                  </a:lnTo>
                  <a:lnTo>
                    <a:pt x="567" y="172"/>
                  </a:lnTo>
                  <a:lnTo>
                    <a:pt x="559" y="163"/>
                  </a:lnTo>
                  <a:lnTo>
                    <a:pt x="552" y="155"/>
                  </a:lnTo>
                  <a:lnTo>
                    <a:pt x="544" y="150"/>
                  </a:lnTo>
                  <a:lnTo>
                    <a:pt x="535" y="146"/>
                  </a:lnTo>
                  <a:lnTo>
                    <a:pt x="525" y="144"/>
                  </a:lnTo>
                  <a:lnTo>
                    <a:pt x="515" y="144"/>
                  </a:lnTo>
                  <a:lnTo>
                    <a:pt x="509" y="144"/>
                  </a:lnTo>
                  <a:lnTo>
                    <a:pt x="503" y="145"/>
                  </a:lnTo>
                  <a:lnTo>
                    <a:pt x="499" y="147"/>
                  </a:lnTo>
                  <a:lnTo>
                    <a:pt x="494" y="149"/>
                  </a:lnTo>
                  <a:lnTo>
                    <a:pt x="486" y="154"/>
                  </a:lnTo>
                  <a:lnTo>
                    <a:pt x="478" y="161"/>
                  </a:lnTo>
                  <a:lnTo>
                    <a:pt x="471" y="170"/>
                  </a:lnTo>
                  <a:lnTo>
                    <a:pt x="464" y="180"/>
                  </a:lnTo>
                  <a:lnTo>
                    <a:pt x="457" y="193"/>
                  </a:lnTo>
                  <a:lnTo>
                    <a:pt x="451" y="206"/>
                  </a:lnTo>
                  <a:lnTo>
                    <a:pt x="432" y="252"/>
                  </a:lnTo>
                  <a:lnTo>
                    <a:pt x="414" y="300"/>
                  </a:lnTo>
                  <a:lnTo>
                    <a:pt x="396" y="351"/>
                  </a:lnTo>
                  <a:lnTo>
                    <a:pt x="378" y="405"/>
                  </a:lnTo>
                  <a:lnTo>
                    <a:pt x="362" y="461"/>
                  </a:lnTo>
                  <a:lnTo>
                    <a:pt x="345" y="519"/>
                  </a:lnTo>
                  <a:lnTo>
                    <a:pt x="331" y="579"/>
                  </a:lnTo>
                  <a:lnTo>
                    <a:pt x="316" y="641"/>
                  </a:lnTo>
                  <a:lnTo>
                    <a:pt x="315" y="649"/>
                  </a:lnTo>
                  <a:lnTo>
                    <a:pt x="323" y="648"/>
                  </a:lnTo>
                  <a:lnTo>
                    <a:pt x="354" y="643"/>
                  </a:lnTo>
                  <a:lnTo>
                    <a:pt x="388" y="638"/>
                  </a:lnTo>
                  <a:lnTo>
                    <a:pt x="422" y="633"/>
                  </a:lnTo>
                  <a:lnTo>
                    <a:pt x="455" y="625"/>
                  </a:lnTo>
                  <a:lnTo>
                    <a:pt x="490" y="619"/>
                  </a:lnTo>
                  <a:lnTo>
                    <a:pt x="525" y="611"/>
                  </a:lnTo>
                  <a:lnTo>
                    <a:pt x="559" y="604"/>
                  </a:lnTo>
                  <a:lnTo>
                    <a:pt x="594" y="595"/>
                  </a:lnTo>
                  <a:lnTo>
                    <a:pt x="595" y="595"/>
                  </a:lnTo>
                  <a:lnTo>
                    <a:pt x="596" y="594"/>
                  </a:lnTo>
                  <a:lnTo>
                    <a:pt x="608" y="583"/>
                  </a:lnTo>
                  <a:lnTo>
                    <a:pt x="622" y="571"/>
                  </a:lnTo>
                  <a:lnTo>
                    <a:pt x="636" y="561"/>
                  </a:lnTo>
                  <a:lnTo>
                    <a:pt x="650" y="551"/>
                  </a:lnTo>
                  <a:lnTo>
                    <a:pt x="666" y="542"/>
                  </a:lnTo>
                  <a:lnTo>
                    <a:pt x="681" y="534"/>
                  </a:lnTo>
                  <a:lnTo>
                    <a:pt x="696" y="525"/>
                  </a:lnTo>
                  <a:lnTo>
                    <a:pt x="712" y="518"/>
                  </a:lnTo>
                  <a:lnTo>
                    <a:pt x="730" y="511"/>
                  </a:lnTo>
                  <a:lnTo>
                    <a:pt x="746" y="506"/>
                  </a:lnTo>
                  <a:lnTo>
                    <a:pt x="762" y="501"/>
                  </a:lnTo>
                  <a:lnTo>
                    <a:pt x="780" y="497"/>
                  </a:lnTo>
                  <a:lnTo>
                    <a:pt x="796" y="493"/>
                  </a:lnTo>
                  <a:lnTo>
                    <a:pt x="812" y="491"/>
                  </a:lnTo>
                  <a:lnTo>
                    <a:pt x="829" y="490"/>
                  </a:lnTo>
                  <a:lnTo>
                    <a:pt x="844" y="489"/>
                  </a:lnTo>
                  <a:lnTo>
                    <a:pt x="891" y="544"/>
                  </a:lnTo>
                  <a:lnTo>
                    <a:pt x="840" y="5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4" name="Freeform 48"/>
            <p:cNvSpPr>
              <a:spLocks/>
            </p:cNvSpPr>
            <p:nvPr/>
          </p:nvSpPr>
          <p:spPr bwMode="gray">
            <a:xfrm>
              <a:off x="6540" y="596"/>
              <a:ext cx="34" cy="32"/>
            </a:xfrm>
            <a:custGeom>
              <a:avLst/>
              <a:gdLst>
                <a:gd name="T0" fmla="*/ 255 w 405"/>
                <a:gd name="T1" fmla="*/ 101 h 383"/>
                <a:gd name="T2" fmla="*/ 269 w 405"/>
                <a:gd name="T3" fmla="*/ 105 h 383"/>
                <a:gd name="T4" fmla="*/ 281 w 405"/>
                <a:gd name="T5" fmla="*/ 113 h 383"/>
                <a:gd name="T6" fmla="*/ 289 w 405"/>
                <a:gd name="T7" fmla="*/ 122 h 383"/>
                <a:gd name="T8" fmla="*/ 293 w 405"/>
                <a:gd name="T9" fmla="*/ 132 h 383"/>
                <a:gd name="T10" fmla="*/ 294 w 405"/>
                <a:gd name="T11" fmla="*/ 143 h 383"/>
                <a:gd name="T12" fmla="*/ 290 w 405"/>
                <a:gd name="T13" fmla="*/ 159 h 383"/>
                <a:gd name="T14" fmla="*/ 277 w 405"/>
                <a:gd name="T15" fmla="*/ 177 h 383"/>
                <a:gd name="T16" fmla="*/ 254 w 405"/>
                <a:gd name="T17" fmla="*/ 199 h 383"/>
                <a:gd name="T18" fmla="*/ 221 w 405"/>
                <a:gd name="T19" fmla="*/ 224 h 383"/>
                <a:gd name="T20" fmla="*/ 182 w 405"/>
                <a:gd name="T21" fmla="*/ 249 h 383"/>
                <a:gd name="T22" fmla="*/ 136 w 405"/>
                <a:gd name="T23" fmla="*/ 275 h 383"/>
                <a:gd name="T24" fmla="*/ 99 w 405"/>
                <a:gd name="T25" fmla="*/ 294 h 383"/>
                <a:gd name="T26" fmla="*/ 95 w 405"/>
                <a:gd name="T27" fmla="*/ 383 h 383"/>
                <a:gd name="T28" fmla="*/ 141 w 405"/>
                <a:gd name="T29" fmla="*/ 362 h 383"/>
                <a:gd name="T30" fmla="*/ 223 w 405"/>
                <a:gd name="T31" fmla="*/ 322 h 383"/>
                <a:gd name="T32" fmla="*/ 279 w 405"/>
                <a:gd name="T33" fmla="*/ 289 h 383"/>
                <a:gd name="T34" fmla="*/ 312 w 405"/>
                <a:gd name="T35" fmla="*/ 268 h 383"/>
                <a:gd name="T36" fmla="*/ 341 w 405"/>
                <a:gd name="T37" fmla="*/ 244 h 383"/>
                <a:gd name="T38" fmla="*/ 367 w 405"/>
                <a:gd name="T39" fmla="*/ 221 h 383"/>
                <a:gd name="T40" fmla="*/ 384 w 405"/>
                <a:gd name="T41" fmla="*/ 200 h 383"/>
                <a:gd name="T42" fmla="*/ 394 w 405"/>
                <a:gd name="T43" fmla="*/ 183 h 383"/>
                <a:gd name="T44" fmla="*/ 401 w 405"/>
                <a:gd name="T45" fmla="*/ 167 h 383"/>
                <a:gd name="T46" fmla="*/ 404 w 405"/>
                <a:gd name="T47" fmla="*/ 150 h 383"/>
                <a:gd name="T48" fmla="*/ 405 w 405"/>
                <a:gd name="T49" fmla="*/ 129 h 383"/>
                <a:gd name="T50" fmla="*/ 400 w 405"/>
                <a:gd name="T51" fmla="*/ 103 h 383"/>
                <a:gd name="T52" fmla="*/ 390 w 405"/>
                <a:gd name="T53" fmla="*/ 83 h 383"/>
                <a:gd name="T54" fmla="*/ 378 w 405"/>
                <a:gd name="T55" fmla="*/ 65 h 383"/>
                <a:gd name="T56" fmla="*/ 363 w 405"/>
                <a:gd name="T57" fmla="*/ 48 h 383"/>
                <a:gd name="T58" fmla="*/ 344 w 405"/>
                <a:gd name="T59" fmla="*/ 34 h 383"/>
                <a:gd name="T60" fmla="*/ 324 w 405"/>
                <a:gd name="T61" fmla="*/ 22 h 383"/>
                <a:gd name="T62" fmla="*/ 302 w 405"/>
                <a:gd name="T63" fmla="*/ 12 h 383"/>
                <a:gd name="T64" fmla="*/ 281 w 405"/>
                <a:gd name="T65" fmla="*/ 4 h 383"/>
                <a:gd name="T66" fmla="*/ 259 w 405"/>
                <a:gd name="T67" fmla="*/ 1 h 383"/>
                <a:gd name="T68" fmla="*/ 198 w 405"/>
                <a:gd name="T69" fmla="*/ 5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5" h="383">
                  <a:moveTo>
                    <a:pt x="247" y="101"/>
                  </a:moveTo>
                  <a:lnTo>
                    <a:pt x="255" y="101"/>
                  </a:lnTo>
                  <a:lnTo>
                    <a:pt x="262" y="103"/>
                  </a:lnTo>
                  <a:lnTo>
                    <a:pt x="269" y="105"/>
                  </a:lnTo>
                  <a:lnTo>
                    <a:pt x="275" y="109"/>
                  </a:lnTo>
                  <a:lnTo>
                    <a:pt x="281" y="113"/>
                  </a:lnTo>
                  <a:lnTo>
                    <a:pt x="285" y="117"/>
                  </a:lnTo>
                  <a:lnTo>
                    <a:pt x="289" y="122"/>
                  </a:lnTo>
                  <a:lnTo>
                    <a:pt x="292" y="127"/>
                  </a:lnTo>
                  <a:lnTo>
                    <a:pt x="293" y="132"/>
                  </a:lnTo>
                  <a:lnTo>
                    <a:pt x="294" y="137"/>
                  </a:lnTo>
                  <a:lnTo>
                    <a:pt x="294" y="143"/>
                  </a:lnTo>
                  <a:lnTo>
                    <a:pt x="292" y="150"/>
                  </a:lnTo>
                  <a:lnTo>
                    <a:pt x="290" y="159"/>
                  </a:lnTo>
                  <a:lnTo>
                    <a:pt x="285" y="168"/>
                  </a:lnTo>
                  <a:lnTo>
                    <a:pt x="277" y="177"/>
                  </a:lnTo>
                  <a:lnTo>
                    <a:pt x="268" y="187"/>
                  </a:lnTo>
                  <a:lnTo>
                    <a:pt x="254" y="199"/>
                  </a:lnTo>
                  <a:lnTo>
                    <a:pt x="238" y="212"/>
                  </a:lnTo>
                  <a:lnTo>
                    <a:pt x="221" y="224"/>
                  </a:lnTo>
                  <a:lnTo>
                    <a:pt x="203" y="237"/>
                  </a:lnTo>
                  <a:lnTo>
                    <a:pt x="182" y="249"/>
                  </a:lnTo>
                  <a:lnTo>
                    <a:pt x="160" y="263"/>
                  </a:lnTo>
                  <a:lnTo>
                    <a:pt x="136" y="275"/>
                  </a:lnTo>
                  <a:lnTo>
                    <a:pt x="111" y="288"/>
                  </a:lnTo>
                  <a:lnTo>
                    <a:pt x="99" y="294"/>
                  </a:lnTo>
                  <a:lnTo>
                    <a:pt x="0" y="370"/>
                  </a:lnTo>
                  <a:lnTo>
                    <a:pt x="95" y="383"/>
                  </a:lnTo>
                  <a:lnTo>
                    <a:pt x="99" y="381"/>
                  </a:lnTo>
                  <a:lnTo>
                    <a:pt x="141" y="362"/>
                  </a:lnTo>
                  <a:lnTo>
                    <a:pt x="183" y="342"/>
                  </a:lnTo>
                  <a:lnTo>
                    <a:pt x="223" y="322"/>
                  </a:lnTo>
                  <a:lnTo>
                    <a:pt x="261" y="300"/>
                  </a:lnTo>
                  <a:lnTo>
                    <a:pt x="279" y="289"/>
                  </a:lnTo>
                  <a:lnTo>
                    <a:pt x="295" y="279"/>
                  </a:lnTo>
                  <a:lnTo>
                    <a:pt x="312" y="268"/>
                  </a:lnTo>
                  <a:lnTo>
                    <a:pt x="327" y="257"/>
                  </a:lnTo>
                  <a:lnTo>
                    <a:pt x="341" y="244"/>
                  </a:lnTo>
                  <a:lnTo>
                    <a:pt x="354" y="233"/>
                  </a:lnTo>
                  <a:lnTo>
                    <a:pt x="367" y="221"/>
                  </a:lnTo>
                  <a:lnTo>
                    <a:pt x="377" y="210"/>
                  </a:lnTo>
                  <a:lnTo>
                    <a:pt x="384" y="200"/>
                  </a:lnTo>
                  <a:lnTo>
                    <a:pt x="389" y="192"/>
                  </a:lnTo>
                  <a:lnTo>
                    <a:pt x="394" y="183"/>
                  </a:lnTo>
                  <a:lnTo>
                    <a:pt x="398" y="175"/>
                  </a:lnTo>
                  <a:lnTo>
                    <a:pt x="401" y="167"/>
                  </a:lnTo>
                  <a:lnTo>
                    <a:pt x="403" y="159"/>
                  </a:lnTo>
                  <a:lnTo>
                    <a:pt x="404" y="150"/>
                  </a:lnTo>
                  <a:lnTo>
                    <a:pt x="405" y="143"/>
                  </a:lnTo>
                  <a:lnTo>
                    <a:pt x="405" y="129"/>
                  </a:lnTo>
                  <a:lnTo>
                    <a:pt x="403" y="116"/>
                  </a:lnTo>
                  <a:lnTo>
                    <a:pt x="400" y="103"/>
                  </a:lnTo>
                  <a:lnTo>
                    <a:pt x="395" y="92"/>
                  </a:lnTo>
                  <a:lnTo>
                    <a:pt x="390" y="83"/>
                  </a:lnTo>
                  <a:lnTo>
                    <a:pt x="385" y="74"/>
                  </a:lnTo>
                  <a:lnTo>
                    <a:pt x="378" y="65"/>
                  </a:lnTo>
                  <a:lnTo>
                    <a:pt x="371" y="56"/>
                  </a:lnTo>
                  <a:lnTo>
                    <a:pt x="363" y="48"/>
                  </a:lnTo>
                  <a:lnTo>
                    <a:pt x="353" y="40"/>
                  </a:lnTo>
                  <a:lnTo>
                    <a:pt x="344" y="34"/>
                  </a:lnTo>
                  <a:lnTo>
                    <a:pt x="334" y="27"/>
                  </a:lnTo>
                  <a:lnTo>
                    <a:pt x="324" y="22"/>
                  </a:lnTo>
                  <a:lnTo>
                    <a:pt x="314" y="16"/>
                  </a:lnTo>
                  <a:lnTo>
                    <a:pt x="302" y="12"/>
                  </a:lnTo>
                  <a:lnTo>
                    <a:pt x="292" y="7"/>
                  </a:lnTo>
                  <a:lnTo>
                    <a:pt x="281" y="4"/>
                  </a:lnTo>
                  <a:lnTo>
                    <a:pt x="270" y="2"/>
                  </a:lnTo>
                  <a:lnTo>
                    <a:pt x="259" y="1"/>
                  </a:lnTo>
                  <a:lnTo>
                    <a:pt x="247" y="0"/>
                  </a:lnTo>
                  <a:lnTo>
                    <a:pt x="198" y="59"/>
                  </a:lnTo>
                  <a:lnTo>
                    <a:pt x="247"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5" name="Freeform 49"/>
            <p:cNvSpPr>
              <a:spLocks/>
            </p:cNvSpPr>
            <p:nvPr/>
          </p:nvSpPr>
          <p:spPr bwMode="gray">
            <a:xfrm>
              <a:off x="6473" y="596"/>
              <a:ext cx="191" cy="122"/>
            </a:xfrm>
            <a:custGeom>
              <a:avLst/>
              <a:gdLst>
                <a:gd name="T0" fmla="*/ 982 w 2289"/>
                <a:gd name="T1" fmla="*/ 130 h 1460"/>
                <a:gd name="T2" fmla="*/ 920 w 2289"/>
                <a:gd name="T3" fmla="*/ 214 h 1460"/>
                <a:gd name="T4" fmla="*/ 891 w 2289"/>
                <a:gd name="T5" fmla="*/ 387 h 1460"/>
                <a:gd name="T6" fmla="*/ 936 w 2289"/>
                <a:gd name="T7" fmla="*/ 481 h 1460"/>
                <a:gd name="T8" fmla="*/ 1034 w 2289"/>
                <a:gd name="T9" fmla="*/ 514 h 1460"/>
                <a:gd name="T10" fmla="*/ 1200 w 2289"/>
                <a:gd name="T11" fmla="*/ 464 h 1460"/>
                <a:gd name="T12" fmla="*/ 1394 w 2289"/>
                <a:gd name="T13" fmla="*/ 312 h 1460"/>
                <a:gd name="T14" fmla="*/ 1433 w 2289"/>
                <a:gd name="T15" fmla="*/ 157 h 1460"/>
                <a:gd name="T16" fmla="*/ 1486 w 2289"/>
                <a:gd name="T17" fmla="*/ 59 h 1460"/>
                <a:gd name="T18" fmla="*/ 1544 w 2289"/>
                <a:gd name="T19" fmla="*/ 51 h 1460"/>
                <a:gd name="T20" fmla="*/ 1625 w 2289"/>
                <a:gd name="T21" fmla="*/ 91 h 1460"/>
                <a:gd name="T22" fmla="*/ 1634 w 2289"/>
                <a:gd name="T23" fmla="*/ 139 h 1460"/>
                <a:gd name="T24" fmla="*/ 1565 w 2289"/>
                <a:gd name="T25" fmla="*/ 346 h 1460"/>
                <a:gd name="T26" fmla="*/ 1568 w 2289"/>
                <a:gd name="T27" fmla="*/ 436 h 1460"/>
                <a:gd name="T28" fmla="*/ 1616 w 2289"/>
                <a:gd name="T29" fmla="*/ 424 h 1460"/>
                <a:gd name="T30" fmla="*/ 1755 w 2289"/>
                <a:gd name="T31" fmla="*/ 283 h 1460"/>
                <a:gd name="T32" fmla="*/ 1888 w 2289"/>
                <a:gd name="T33" fmla="*/ 183 h 1460"/>
                <a:gd name="T34" fmla="*/ 1988 w 2289"/>
                <a:gd name="T35" fmla="*/ 199 h 1460"/>
                <a:gd name="T36" fmla="*/ 2063 w 2289"/>
                <a:gd name="T37" fmla="*/ 256 h 1460"/>
                <a:gd name="T38" fmla="*/ 2136 w 2289"/>
                <a:gd name="T39" fmla="*/ 408 h 1460"/>
                <a:gd name="T40" fmla="*/ 2229 w 2289"/>
                <a:gd name="T41" fmla="*/ 531 h 1460"/>
                <a:gd name="T42" fmla="*/ 2287 w 2289"/>
                <a:gd name="T43" fmla="*/ 580 h 1460"/>
                <a:gd name="T44" fmla="*/ 2259 w 2289"/>
                <a:gd name="T45" fmla="*/ 612 h 1460"/>
                <a:gd name="T46" fmla="*/ 2126 w 2289"/>
                <a:gd name="T47" fmla="*/ 583 h 1460"/>
                <a:gd name="T48" fmla="*/ 1973 w 2289"/>
                <a:gd name="T49" fmla="*/ 441 h 1460"/>
                <a:gd name="T50" fmla="*/ 1884 w 2289"/>
                <a:gd name="T51" fmla="*/ 335 h 1460"/>
                <a:gd name="T52" fmla="*/ 1759 w 2289"/>
                <a:gd name="T53" fmla="*/ 434 h 1460"/>
                <a:gd name="T54" fmla="*/ 1620 w 2289"/>
                <a:gd name="T55" fmla="*/ 580 h 1460"/>
                <a:gd name="T56" fmla="*/ 1534 w 2289"/>
                <a:gd name="T57" fmla="*/ 588 h 1460"/>
                <a:gd name="T58" fmla="*/ 1425 w 2289"/>
                <a:gd name="T59" fmla="*/ 523 h 1460"/>
                <a:gd name="T60" fmla="*/ 1351 w 2289"/>
                <a:gd name="T61" fmla="*/ 466 h 1460"/>
                <a:gd name="T62" fmla="*/ 1157 w 2289"/>
                <a:gd name="T63" fmla="*/ 584 h 1460"/>
                <a:gd name="T64" fmla="*/ 993 w 2289"/>
                <a:gd name="T65" fmla="*/ 613 h 1460"/>
                <a:gd name="T66" fmla="*/ 823 w 2289"/>
                <a:gd name="T67" fmla="*/ 555 h 1460"/>
                <a:gd name="T68" fmla="*/ 720 w 2289"/>
                <a:gd name="T69" fmla="*/ 457 h 1460"/>
                <a:gd name="T70" fmla="*/ 448 w 2289"/>
                <a:gd name="T71" fmla="*/ 594 h 1460"/>
                <a:gd name="T72" fmla="*/ 392 w 2289"/>
                <a:gd name="T73" fmla="*/ 862 h 1460"/>
                <a:gd name="T74" fmla="*/ 328 w 2289"/>
                <a:gd name="T75" fmla="*/ 1161 h 1460"/>
                <a:gd name="T76" fmla="*/ 215 w 2289"/>
                <a:gd name="T77" fmla="*/ 1376 h 1460"/>
                <a:gd name="T78" fmla="*/ 114 w 2289"/>
                <a:gd name="T79" fmla="*/ 1448 h 1460"/>
                <a:gd name="T80" fmla="*/ 0 w 2289"/>
                <a:gd name="T81" fmla="*/ 1423 h 1460"/>
                <a:gd name="T82" fmla="*/ 95 w 2289"/>
                <a:gd name="T83" fmla="*/ 1349 h 1460"/>
                <a:gd name="T84" fmla="*/ 163 w 2289"/>
                <a:gd name="T85" fmla="*/ 1228 h 1460"/>
                <a:gd name="T86" fmla="*/ 213 w 2289"/>
                <a:gd name="T87" fmla="*/ 1035 h 1460"/>
                <a:gd name="T88" fmla="*/ 240 w 2289"/>
                <a:gd name="T89" fmla="*/ 617 h 1460"/>
                <a:gd name="T90" fmla="*/ 195 w 2289"/>
                <a:gd name="T91" fmla="*/ 511 h 1460"/>
                <a:gd name="T92" fmla="*/ 92 w 2289"/>
                <a:gd name="T93" fmla="*/ 565 h 1460"/>
                <a:gd name="T94" fmla="*/ 143 w 2289"/>
                <a:gd name="T95" fmla="*/ 433 h 1460"/>
                <a:gd name="T96" fmla="*/ 254 w 2289"/>
                <a:gd name="T97" fmla="*/ 332 h 1460"/>
                <a:gd name="T98" fmla="*/ 297 w 2289"/>
                <a:gd name="T99" fmla="*/ 230 h 1460"/>
                <a:gd name="T100" fmla="*/ 267 w 2289"/>
                <a:gd name="T101" fmla="*/ 178 h 1460"/>
                <a:gd name="T102" fmla="*/ 261 w 2289"/>
                <a:gd name="T103" fmla="*/ 74 h 1460"/>
                <a:gd name="T104" fmla="*/ 335 w 2289"/>
                <a:gd name="T105" fmla="*/ 118 h 1460"/>
                <a:gd name="T106" fmla="*/ 398 w 2289"/>
                <a:gd name="T107" fmla="*/ 108 h 1460"/>
                <a:gd name="T108" fmla="*/ 489 w 2289"/>
                <a:gd name="T109" fmla="*/ 137 h 1460"/>
                <a:gd name="T110" fmla="*/ 505 w 2289"/>
                <a:gd name="T111" fmla="*/ 181 h 1460"/>
                <a:gd name="T112" fmla="*/ 456 w 2289"/>
                <a:gd name="T113" fmla="*/ 322 h 1460"/>
                <a:gd name="T114" fmla="*/ 427 w 2289"/>
                <a:gd name="T115" fmla="*/ 510 h 1460"/>
                <a:gd name="T116" fmla="*/ 690 w 2289"/>
                <a:gd name="T117" fmla="*/ 385 h 1460"/>
                <a:gd name="T118" fmla="*/ 720 w 2289"/>
                <a:gd name="T119" fmla="*/ 256 h 1460"/>
                <a:gd name="T120" fmla="*/ 812 w 2289"/>
                <a:gd name="T121" fmla="*/ 126 h 1460"/>
                <a:gd name="T122" fmla="*/ 957 w 2289"/>
                <a:gd name="T123" fmla="*/ 26 h 1460"/>
                <a:gd name="T124" fmla="*/ 1042 w 2289"/>
                <a:gd name="T125" fmla="*/ 101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9" h="1460">
                  <a:moveTo>
                    <a:pt x="1042" y="101"/>
                  </a:moveTo>
                  <a:lnTo>
                    <a:pt x="1034" y="101"/>
                  </a:lnTo>
                  <a:lnTo>
                    <a:pt x="1027" y="103"/>
                  </a:lnTo>
                  <a:lnTo>
                    <a:pt x="1020" y="105"/>
                  </a:lnTo>
                  <a:lnTo>
                    <a:pt x="1013" y="109"/>
                  </a:lnTo>
                  <a:lnTo>
                    <a:pt x="1003" y="116"/>
                  </a:lnTo>
                  <a:lnTo>
                    <a:pt x="992" y="122"/>
                  </a:lnTo>
                  <a:lnTo>
                    <a:pt x="982" y="130"/>
                  </a:lnTo>
                  <a:lnTo>
                    <a:pt x="973" y="138"/>
                  </a:lnTo>
                  <a:lnTo>
                    <a:pt x="964" y="147"/>
                  </a:lnTo>
                  <a:lnTo>
                    <a:pt x="956" y="158"/>
                  </a:lnTo>
                  <a:lnTo>
                    <a:pt x="948" y="168"/>
                  </a:lnTo>
                  <a:lnTo>
                    <a:pt x="939" y="178"/>
                  </a:lnTo>
                  <a:lnTo>
                    <a:pt x="932" y="189"/>
                  </a:lnTo>
                  <a:lnTo>
                    <a:pt x="926" y="201"/>
                  </a:lnTo>
                  <a:lnTo>
                    <a:pt x="920" y="214"/>
                  </a:lnTo>
                  <a:lnTo>
                    <a:pt x="914" y="226"/>
                  </a:lnTo>
                  <a:lnTo>
                    <a:pt x="909" y="239"/>
                  </a:lnTo>
                  <a:lnTo>
                    <a:pt x="905" y="253"/>
                  </a:lnTo>
                  <a:lnTo>
                    <a:pt x="901" y="268"/>
                  </a:lnTo>
                  <a:lnTo>
                    <a:pt x="898" y="282"/>
                  </a:lnTo>
                  <a:lnTo>
                    <a:pt x="894" y="294"/>
                  </a:lnTo>
                  <a:lnTo>
                    <a:pt x="890" y="383"/>
                  </a:lnTo>
                  <a:lnTo>
                    <a:pt x="891" y="387"/>
                  </a:lnTo>
                  <a:lnTo>
                    <a:pt x="893" y="401"/>
                  </a:lnTo>
                  <a:lnTo>
                    <a:pt x="898" y="416"/>
                  </a:lnTo>
                  <a:lnTo>
                    <a:pt x="902" y="429"/>
                  </a:lnTo>
                  <a:lnTo>
                    <a:pt x="907" y="441"/>
                  </a:lnTo>
                  <a:lnTo>
                    <a:pt x="913" y="453"/>
                  </a:lnTo>
                  <a:lnTo>
                    <a:pt x="920" y="463"/>
                  </a:lnTo>
                  <a:lnTo>
                    <a:pt x="928" y="472"/>
                  </a:lnTo>
                  <a:lnTo>
                    <a:pt x="936" y="481"/>
                  </a:lnTo>
                  <a:lnTo>
                    <a:pt x="947" y="488"/>
                  </a:lnTo>
                  <a:lnTo>
                    <a:pt x="957" y="495"/>
                  </a:lnTo>
                  <a:lnTo>
                    <a:pt x="968" y="500"/>
                  </a:lnTo>
                  <a:lnTo>
                    <a:pt x="979" y="506"/>
                  </a:lnTo>
                  <a:lnTo>
                    <a:pt x="992" y="510"/>
                  </a:lnTo>
                  <a:lnTo>
                    <a:pt x="1006" y="512"/>
                  </a:lnTo>
                  <a:lnTo>
                    <a:pt x="1019" y="514"/>
                  </a:lnTo>
                  <a:lnTo>
                    <a:pt x="1034" y="514"/>
                  </a:lnTo>
                  <a:lnTo>
                    <a:pt x="1054" y="513"/>
                  </a:lnTo>
                  <a:lnTo>
                    <a:pt x="1073" y="511"/>
                  </a:lnTo>
                  <a:lnTo>
                    <a:pt x="1093" y="507"/>
                  </a:lnTo>
                  <a:lnTo>
                    <a:pt x="1114" y="501"/>
                  </a:lnTo>
                  <a:lnTo>
                    <a:pt x="1135" y="494"/>
                  </a:lnTo>
                  <a:lnTo>
                    <a:pt x="1157" y="485"/>
                  </a:lnTo>
                  <a:lnTo>
                    <a:pt x="1178" y="475"/>
                  </a:lnTo>
                  <a:lnTo>
                    <a:pt x="1200" y="464"/>
                  </a:lnTo>
                  <a:lnTo>
                    <a:pt x="1224" y="449"/>
                  </a:lnTo>
                  <a:lnTo>
                    <a:pt x="1246" y="435"/>
                  </a:lnTo>
                  <a:lnTo>
                    <a:pt x="1271" y="418"/>
                  </a:lnTo>
                  <a:lnTo>
                    <a:pt x="1294" y="400"/>
                  </a:lnTo>
                  <a:lnTo>
                    <a:pt x="1319" y="380"/>
                  </a:lnTo>
                  <a:lnTo>
                    <a:pt x="1343" y="359"/>
                  </a:lnTo>
                  <a:lnTo>
                    <a:pt x="1369" y="336"/>
                  </a:lnTo>
                  <a:lnTo>
                    <a:pt x="1394" y="312"/>
                  </a:lnTo>
                  <a:lnTo>
                    <a:pt x="1395" y="311"/>
                  </a:lnTo>
                  <a:lnTo>
                    <a:pt x="1396" y="309"/>
                  </a:lnTo>
                  <a:lnTo>
                    <a:pt x="1401" y="279"/>
                  </a:lnTo>
                  <a:lnTo>
                    <a:pt x="1407" y="252"/>
                  </a:lnTo>
                  <a:lnTo>
                    <a:pt x="1413" y="227"/>
                  </a:lnTo>
                  <a:lnTo>
                    <a:pt x="1419" y="203"/>
                  </a:lnTo>
                  <a:lnTo>
                    <a:pt x="1425" y="180"/>
                  </a:lnTo>
                  <a:lnTo>
                    <a:pt x="1433" y="157"/>
                  </a:lnTo>
                  <a:lnTo>
                    <a:pt x="1441" y="133"/>
                  </a:lnTo>
                  <a:lnTo>
                    <a:pt x="1450" y="110"/>
                  </a:lnTo>
                  <a:lnTo>
                    <a:pt x="1457" y="96"/>
                  </a:lnTo>
                  <a:lnTo>
                    <a:pt x="1463" y="84"/>
                  </a:lnTo>
                  <a:lnTo>
                    <a:pt x="1470" y="74"/>
                  </a:lnTo>
                  <a:lnTo>
                    <a:pt x="1477" y="65"/>
                  </a:lnTo>
                  <a:lnTo>
                    <a:pt x="1482" y="62"/>
                  </a:lnTo>
                  <a:lnTo>
                    <a:pt x="1486" y="59"/>
                  </a:lnTo>
                  <a:lnTo>
                    <a:pt x="1491" y="55"/>
                  </a:lnTo>
                  <a:lnTo>
                    <a:pt x="1496" y="52"/>
                  </a:lnTo>
                  <a:lnTo>
                    <a:pt x="1501" y="51"/>
                  </a:lnTo>
                  <a:lnTo>
                    <a:pt x="1508" y="49"/>
                  </a:lnTo>
                  <a:lnTo>
                    <a:pt x="1515" y="48"/>
                  </a:lnTo>
                  <a:lnTo>
                    <a:pt x="1521" y="48"/>
                  </a:lnTo>
                  <a:lnTo>
                    <a:pt x="1532" y="49"/>
                  </a:lnTo>
                  <a:lnTo>
                    <a:pt x="1544" y="51"/>
                  </a:lnTo>
                  <a:lnTo>
                    <a:pt x="1557" y="54"/>
                  </a:lnTo>
                  <a:lnTo>
                    <a:pt x="1573" y="59"/>
                  </a:lnTo>
                  <a:lnTo>
                    <a:pt x="1584" y="64"/>
                  </a:lnTo>
                  <a:lnTo>
                    <a:pt x="1594" y="68"/>
                  </a:lnTo>
                  <a:lnTo>
                    <a:pt x="1603" y="73"/>
                  </a:lnTo>
                  <a:lnTo>
                    <a:pt x="1612" y="79"/>
                  </a:lnTo>
                  <a:lnTo>
                    <a:pt x="1619" y="85"/>
                  </a:lnTo>
                  <a:lnTo>
                    <a:pt x="1625" y="91"/>
                  </a:lnTo>
                  <a:lnTo>
                    <a:pt x="1629" y="97"/>
                  </a:lnTo>
                  <a:lnTo>
                    <a:pt x="1633" y="104"/>
                  </a:lnTo>
                  <a:lnTo>
                    <a:pt x="1635" y="110"/>
                  </a:lnTo>
                  <a:lnTo>
                    <a:pt x="1636" y="116"/>
                  </a:lnTo>
                  <a:lnTo>
                    <a:pt x="1636" y="121"/>
                  </a:lnTo>
                  <a:lnTo>
                    <a:pt x="1636" y="127"/>
                  </a:lnTo>
                  <a:lnTo>
                    <a:pt x="1636" y="133"/>
                  </a:lnTo>
                  <a:lnTo>
                    <a:pt x="1634" y="139"/>
                  </a:lnTo>
                  <a:lnTo>
                    <a:pt x="1632" y="145"/>
                  </a:lnTo>
                  <a:lnTo>
                    <a:pt x="1630" y="151"/>
                  </a:lnTo>
                  <a:lnTo>
                    <a:pt x="1614" y="187"/>
                  </a:lnTo>
                  <a:lnTo>
                    <a:pt x="1599" y="222"/>
                  </a:lnTo>
                  <a:lnTo>
                    <a:pt x="1588" y="254"/>
                  </a:lnTo>
                  <a:lnTo>
                    <a:pt x="1579" y="286"/>
                  </a:lnTo>
                  <a:lnTo>
                    <a:pt x="1571" y="317"/>
                  </a:lnTo>
                  <a:lnTo>
                    <a:pt x="1565" y="346"/>
                  </a:lnTo>
                  <a:lnTo>
                    <a:pt x="1562" y="376"/>
                  </a:lnTo>
                  <a:lnTo>
                    <a:pt x="1560" y="406"/>
                  </a:lnTo>
                  <a:lnTo>
                    <a:pt x="1560" y="414"/>
                  </a:lnTo>
                  <a:lnTo>
                    <a:pt x="1561" y="422"/>
                  </a:lnTo>
                  <a:lnTo>
                    <a:pt x="1562" y="426"/>
                  </a:lnTo>
                  <a:lnTo>
                    <a:pt x="1563" y="430"/>
                  </a:lnTo>
                  <a:lnTo>
                    <a:pt x="1565" y="433"/>
                  </a:lnTo>
                  <a:lnTo>
                    <a:pt x="1568" y="436"/>
                  </a:lnTo>
                  <a:lnTo>
                    <a:pt x="1572" y="439"/>
                  </a:lnTo>
                  <a:lnTo>
                    <a:pt x="1576" y="441"/>
                  </a:lnTo>
                  <a:lnTo>
                    <a:pt x="1581" y="442"/>
                  </a:lnTo>
                  <a:lnTo>
                    <a:pt x="1587" y="441"/>
                  </a:lnTo>
                  <a:lnTo>
                    <a:pt x="1593" y="439"/>
                  </a:lnTo>
                  <a:lnTo>
                    <a:pt x="1600" y="435"/>
                  </a:lnTo>
                  <a:lnTo>
                    <a:pt x="1607" y="430"/>
                  </a:lnTo>
                  <a:lnTo>
                    <a:pt x="1616" y="424"/>
                  </a:lnTo>
                  <a:lnTo>
                    <a:pt x="1626" y="414"/>
                  </a:lnTo>
                  <a:lnTo>
                    <a:pt x="1639" y="401"/>
                  </a:lnTo>
                  <a:lnTo>
                    <a:pt x="1653" y="386"/>
                  </a:lnTo>
                  <a:lnTo>
                    <a:pt x="1670" y="369"/>
                  </a:lnTo>
                  <a:lnTo>
                    <a:pt x="1690" y="348"/>
                  </a:lnTo>
                  <a:lnTo>
                    <a:pt x="1710" y="327"/>
                  </a:lnTo>
                  <a:lnTo>
                    <a:pt x="1733" y="306"/>
                  </a:lnTo>
                  <a:lnTo>
                    <a:pt x="1755" y="283"/>
                  </a:lnTo>
                  <a:lnTo>
                    <a:pt x="1778" y="262"/>
                  </a:lnTo>
                  <a:lnTo>
                    <a:pt x="1801" y="242"/>
                  </a:lnTo>
                  <a:lnTo>
                    <a:pt x="1824" y="224"/>
                  </a:lnTo>
                  <a:lnTo>
                    <a:pt x="1845" y="208"/>
                  </a:lnTo>
                  <a:lnTo>
                    <a:pt x="1850" y="204"/>
                  </a:lnTo>
                  <a:lnTo>
                    <a:pt x="1865" y="195"/>
                  </a:lnTo>
                  <a:lnTo>
                    <a:pt x="1880" y="187"/>
                  </a:lnTo>
                  <a:lnTo>
                    <a:pt x="1888" y="183"/>
                  </a:lnTo>
                  <a:lnTo>
                    <a:pt x="1897" y="181"/>
                  </a:lnTo>
                  <a:lnTo>
                    <a:pt x="1906" y="179"/>
                  </a:lnTo>
                  <a:lnTo>
                    <a:pt x="1917" y="178"/>
                  </a:lnTo>
                  <a:lnTo>
                    <a:pt x="1927" y="179"/>
                  </a:lnTo>
                  <a:lnTo>
                    <a:pt x="1937" y="181"/>
                  </a:lnTo>
                  <a:lnTo>
                    <a:pt x="1948" y="183"/>
                  </a:lnTo>
                  <a:lnTo>
                    <a:pt x="1959" y="187"/>
                  </a:lnTo>
                  <a:lnTo>
                    <a:pt x="1988" y="199"/>
                  </a:lnTo>
                  <a:lnTo>
                    <a:pt x="2011" y="212"/>
                  </a:lnTo>
                  <a:lnTo>
                    <a:pt x="2022" y="218"/>
                  </a:lnTo>
                  <a:lnTo>
                    <a:pt x="2030" y="224"/>
                  </a:lnTo>
                  <a:lnTo>
                    <a:pt x="2039" y="230"/>
                  </a:lnTo>
                  <a:lnTo>
                    <a:pt x="2046" y="236"/>
                  </a:lnTo>
                  <a:lnTo>
                    <a:pt x="2052" y="242"/>
                  </a:lnTo>
                  <a:lnTo>
                    <a:pt x="2058" y="249"/>
                  </a:lnTo>
                  <a:lnTo>
                    <a:pt x="2063" y="256"/>
                  </a:lnTo>
                  <a:lnTo>
                    <a:pt x="2069" y="263"/>
                  </a:lnTo>
                  <a:lnTo>
                    <a:pt x="2077" y="278"/>
                  </a:lnTo>
                  <a:lnTo>
                    <a:pt x="2084" y="294"/>
                  </a:lnTo>
                  <a:lnTo>
                    <a:pt x="2094" y="320"/>
                  </a:lnTo>
                  <a:lnTo>
                    <a:pt x="2104" y="343"/>
                  </a:lnTo>
                  <a:lnTo>
                    <a:pt x="2115" y="366"/>
                  </a:lnTo>
                  <a:lnTo>
                    <a:pt x="2126" y="387"/>
                  </a:lnTo>
                  <a:lnTo>
                    <a:pt x="2136" y="408"/>
                  </a:lnTo>
                  <a:lnTo>
                    <a:pt x="2147" y="427"/>
                  </a:lnTo>
                  <a:lnTo>
                    <a:pt x="2158" y="444"/>
                  </a:lnTo>
                  <a:lnTo>
                    <a:pt x="2169" y="462"/>
                  </a:lnTo>
                  <a:lnTo>
                    <a:pt x="2181" y="478"/>
                  </a:lnTo>
                  <a:lnTo>
                    <a:pt x="2192" y="492"/>
                  </a:lnTo>
                  <a:lnTo>
                    <a:pt x="2204" y="507"/>
                  </a:lnTo>
                  <a:lnTo>
                    <a:pt x="2216" y="519"/>
                  </a:lnTo>
                  <a:lnTo>
                    <a:pt x="2229" y="531"/>
                  </a:lnTo>
                  <a:lnTo>
                    <a:pt x="2241" y="541"/>
                  </a:lnTo>
                  <a:lnTo>
                    <a:pt x="2253" y="552"/>
                  </a:lnTo>
                  <a:lnTo>
                    <a:pt x="2266" y="560"/>
                  </a:lnTo>
                  <a:lnTo>
                    <a:pt x="2273" y="564"/>
                  </a:lnTo>
                  <a:lnTo>
                    <a:pt x="2278" y="568"/>
                  </a:lnTo>
                  <a:lnTo>
                    <a:pt x="2282" y="572"/>
                  </a:lnTo>
                  <a:lnTo>
                    <a:pt x="2285" y="576"/>
                  </a:lnTo>
                  <a:lnTo>
                    <a:pt x="2287" y="580"/>
                  </a:lnTo>
                  <a:lnTo>
                    <a:pt x="2289" y="584"/>
                  </a:lnTo>
                  <a:lnTo>
                    <a:pt x="2289" y="588"/>
                  </a:lnTo>
                  <a:lnTo>
                    <a:pt x="2289" y="592"/>
                  </a:lnTo>
                  <a:lnTo>
                    <a:pt x="2286" y="597"/>
                  </a:lnTo>
                  <a:lnTo>
                    <a:pt x="2282" y="602"/>
                  </a:lnTo>
                  <a:lnTo>
                    <a:pt x="2276" y="606"/>
                  </a:lnTo>
                  <a:lnTo>
                    <a:pt x="2267" y="609"/>
                  </a:lnTo>
                  <a:lnTo>
                    <a:pt x="2259" y="612"/>
                  </a:lnTo>
                  <a:lnTo>
                    <a:pt x="2249" y="613"/>
                  </a:lnTo>
                  <a:lnTo>
                    <a:pt x="2238" y="614"/>
                  </a:lnTo>
                  <a:lnTo>
                    <a:pt x="2226" y="614"/>
                  </a:lnTo>
                  <a:lnTo>
                    <a:pt x="2205" y="611"/>
                  </a:lnTo>
                  <a:lnTo>
                    <a:pt x="2186" y="607"/>
                  </a:lnTo>
                  <a:lnTo>
                    <a:pt x="2165" y="601"/>
                  </a:lnTo>
                  <a:lnTo>
                    <a:pt x="2145" y="592"/>
                  </a:lnTo>
                  <a:lnTo>
                    <a:pt x="2126" y="583"/>
                  </a:lnTo>
                  <a:lnTo>
                    <a:pt x="2106" y="571"/>
                  </a:lnTo>
                  <a:lnTo>
                    <a:pt x="2086" y="558"/>
                  </a:lnTo>
                  <a:lnTo>
                    <a:pt x="2066" y="543"/>
                  </a:lnTo>
                  <a:lnTo>
                    <a:pt x="2047" y="526"/>
                  </a:lnTo>
                  <a:lnTo>
                    <a:pt x="2029" y="508"/>
                  </a:lnTo>
                  <a:lnTo>
                    <a:pt x="2009" y="487"/>
                  </a:lnTo>
                  <a:lnTo>
                    <a:pt x="1991" y="465"/>
                  </a:lnTo>
                  <a:lnTo>
                    <a:pt x="1973" y="441"/>
                  </a:lnTo>
                  <a:lnTo>
                    <a:pt x="1954" y="416"/>
                  </a:lnTo>
                  <a:lnTo>
                    <a:pt x="1937" y="388"/>
                  </a:lnTo>
                  <a:lnTo>
                    <a:pt x="1920" y="360"/>
                  </a:lnTo>
                  <a:lnTo>
                    <a:pt x="1913" y="351"/>
                  </a:lnTo>
                  <a:lnTo>
                    <a:pt x="1906" y="344"/>
                  </a:lnTo>
                  <a:lnTo>
                    <a:pt x="1899" y="339"/>
                  </a:lnTo>
                  <a:lnTo>
                    <a:pt x="1892" y="336"/>
                  </a:lnTo>
                  <a:lnTo>
                    <a:pt x="1884" y="335"/>
                  </a:lnTo>
                  <a:lnTo>
                    <a:pt x="1875" y="335"/>
                  </a:lnTo>
                  <a:lnTo>
                    <a:pt x="1867" y="338"/>
                  </a:lnTo>
                  <a:lnTo>
                    <a:pt x="1857" y="343"/>
                  </a:lnTo>
                  <a:lnTo>
                    <a:pt x="1838" y="358"/>
                  </a:lnTo>
                  <a:lnTo>
                    <a:pt x="1821" y="372"/>
                  </a:lnTo>
                  <a:lnTo>
                    <a:pt x="1804" y="387"/>
                  </a:lnTo>
                  <a:lnTo>
                    <a:pt x="1789" y="402"/>
                  </a:lnTo>
                  <a:lnTo>
                    <a:pt x="1759" y="434"/>
                  </a:lnTo>
                  <a:lnTo>
                    <a:pt x="1730" y="468"/>
                  </a:lnTo>
                  <a:lnTo>
                    <a:pt x="1712" y="488"/>
                  </a:lnTo>
                  <a:lnTo>
                    <a:pt x="1692" y="511"/>
                  </a:lnTo>
                  <a:lnTo>
                    <a:pt x="1671" y="535"/>
                  </a:lnTo>
                  <a:lnTo>
                    <a:pt x="1647" y="560"/>
                  </a:lnTo>
                  <a:lnTo>
                    <a:pt x="1638" y="568"/>
                  </a:lnTo>
                  <a:lnTo>
                    <a:pt x="1629" y="574"/>
                  </a:lnTo>
                  <a:lnTo>
                    <a:pt x="1620" y="580"/>
                  </a:lnTo>
                  <a:lnTo>
                    <a:pt x="1611" y="585"/>
                  </a:lnTo>
                  <a:lnTo>
                    <a:pt x="1600" y="588"/>
                  </a:lnTo>
                  <a:lnTo>
                    <a:pt x="1590" y="591"/>
                  </a:lnTo>
                  <a:lnTo>
                    <a:pt x="1580" y="592"/>
                  </a:lnTo>
                  <a:lnTo>
                    <a:pt x="1569" y="593"/>
                  </a:lnTo>
                  <a:lnTo>
                    <a:pt x="1557" y="592"/>
                  </a:lnTo>
                  <a:lnTo>
                    <a:pt x="1545" y="590"/>
                  </a:lnTo>
                  <a:lnTo>
                    <a:pt x="1534" y="588"/>
                  </a:lnTo>
                  <a:lnTo>
                    <a:pt x="1522" y="584"/>
                  </a:lnTo>
                  <a:lnTo>
                    <a:pt x="1509" y="579"/>
                  </a:lnTo>
                  <a:lnTo>
                    <a:pt x="1495" y="573"/>
                  </a:lnTo>
                  <a:lnTo>
                    <a:pt x="1482" y="566"/>
                  </a:lnTo>
                  <a:lnTo>
                    <a:pt x="1469" y="558"/>
                  </a:lnTo>
                  <a:lnTo>
                    <a:pt x="1452" y="546"/>
                  </a:lnTo>
                  <a:lnTo>
                    <a:pt x="1438" y="535"/>
                  </a:lnTo>
                  <a:lnTo>
                    <a:pt x="1425" y="523"/>
                  </a:lnTo>
                  <a:lnTo>
                    <a:pt x="1414" y="510"/>
                  </a:lnTo>
                  <a:lnTo>
                    <a:pt x="1404" y="495"/>
                  </a:lnTo>
                  <a:lnTo>
                    <a:pt x="1397" y="480"/>
                  </a:lnTo>
                  <a:lnTo>
                    <a:pt x="1391" y="464"/>
                  </a:lnTo>
                  <a:lnTo>
                    <a:pt x="1387" y="446"/>
                  </a:lnTo>
                  <a:lnTo>
                    <a:pt x="1385" y="437"/>
                  </a:lnTo>
                  <a:lnTo>
                    <a:pt x="1378" y="443"/>
                  </a:lnTo>
                  <a:lnTo>
                    <a:pt x="1351" y="466"/>
                  </a:lnTo>
                  <a:lnTo>
                    <a:pt x="1319" y="491"/>
                  </a:lnTo>
                  <a:lnTo>
                    <a:pt x="1299" y="506"/>
                  </a:lnTo>
                  <a:lnTo>
                    <a:pt x="1279" y="520"/>
                  </a:lnTo>
                  <a:lnTo>
                    <a:pt x="1257" y="534"/>
                  </a:lnTo>
                  <a:lnTo>
                    <a:pt x="1233" y="547"/>
                  </a:lnTo>
                  <a:lnTo>
                    <a:pt x="1209" y="561"/>
                  </a:lnTo>
                  <a:lnTo>
                    <a:pt x="1183" y="573"/>
                  </a:lnTo>
                  <a:lnTo>
                    <a:pt x="1157" y="584"/>
                  </a:lnTo>
                  <a:lnTo>
                    <a:pt x="1130" y="594"/>
                  </a:lnTo>
                  <a:lnTo>
                    <a:pt x="1103" y="603"/>
                  </a:lnTo>
                  <a:lnTo>
                    <a:pt x="1074" y="609"/>
                  </a:lnTo>
                  <a:lnTo>
                    <a:pt x="1060" y="611"/>
                  </a:lnTo>
                  <a:lnTo>
                    <a:pt x="1045" y="613"/>
                  </a:lnTo>
                  <a:lnTo>
                    <a:pt x="1031" y="613"/>
                  </a:lnTo>
                  <a:lnTo>
                    <a:pt x="1017" y="614"/>
                  </a:lnTo>
                  <a:lnTo>
                    <a:pt x="993" y="613"/>
                  </a:lnTo>
                  <a:lnTo>
                    <a:pt x="970" y="610"/>
                  </a:lnTo>
                  <a:lnTo>
                    <a:pt x="948" y="606"/>
                  </a:lnTo>
                  <a:lnTo>
                    <a:pt x="925" y="601"/>
                  </a:lnTo>
                  <a:lnTo>
                    <a:pt x="904" y="593"/>
                  </a:lnTo>
                  <a:lnTo>
                    <a:pt x="882" y="585"/>
                  </a:lnTo>
                  <a:lnTo>
                    <a:pt x="862" y="576"/>
                  </a:lnTo>
                  <a:lnTo>
                    <a:pt x="842" y="566"/>
                  </a:lnTo>
                  <a:lnTo>
                    <a:pt x="823" y="555"/>
                  </a:lnTo>
                  <a:lnTo>
                    <a:pt x="806" y="542"/>
                  </a:lnTo>
                  <a:lnTo>
                    <a:pt x="788" y="530"/>
                  </a:lnTo>
                  <a:lnTo>
                    <a:pt x="773" y="517"/>
                  </a:lnTo>
                  <a:lnTo>
                    <a:pt x="759" y="503"/>
                  </a:lnTo>
                  <a:lnTo>
                    <a:pt x="746" y="489"/>
                  </a:lnTo>
                  <a:lnTo>
                    <a:pt x="733" y="475"/>
                  </a:lnTo>
                  <a:lnTo>
                    <a:pt x="723" y="461"/>
                  </a:lnTo>
                  <a:lnTo>
                    <a:pt x="720" y="457"/>
                  </a:lnTo>
                  <a:lnTo>
                    <a:pt x="716" y="459"/>
                  </a:lnTo>
                  <a:lnTo>
                    <a:pt x="673" y="477"/>
                  </a:lnTo>
                  <a:lnTo>
                    <a:pt x="632" y="496"/>
                  </a:lnTo>
                  <a:lnTo>
                    <a:pt x="593" y="516"/>
                  </a:lnTo>
                  <a:lnTo>
                    <a:pt x="555" y="535"/>
                  </a:lnTo>
                  <a:lnTo>
                    <a:pt x="517" y="556"/>
                  </a:lnTo>
                  <a:lnTo>
                    <a:pt x="481" y="575"/>
                  </a:lnTo>
                  <a:lnTo>
                    <a:pt x="448" y="594"/>
                  </a:lnTo>
                  <a:lnTo>
                    <a:pt x="414" y="615"/>
                  </a:lnTo>
                  <a:lnTo>
                    <a:pt x="412" y="616"/>
                  </a:lnTo>
                  <a:lnTo>
                    <a:pt x="412" y="619"/>
                  </a:lnTo>
                  <a:lnTo>
                    <a:pt x="408" y="683"/>
                  </a:lnTo>
                  <a:lnTo>
                    <a:pt x="404" y="752"/>
                  </a:lnTo>
                  <a:lnTo>
                    <a:pt x="401" y="787"/>
                  </a:lnTo>
                  <a:lnTo>
                    <a:pt x="397" y="824"/>
                  </a:lnTo>
                  <a:lnTo>
                    <a:pt x="392" y="862"/>
                  </a:lnTo>
                  <a:lnTo>
                    <a:pt x="387" y="900"/>
                  </a:lnTo>
                  <a:lnTo>
                    <a:pt x="381" y="937"/>
                  </a:lnTo>
                  <a:lnTo>
                    <a:pt x="374" y="975"/>
                  </a:lnTo>
                  <a:lnTo>
                    <a:pt x="367" y="1013"/>
                  </a:lnTo>
                  <a:lnTo>
                    <a:pt x="359" y="1051"/>
                  </a:lnTo>
                  <a:lnTo>
                    <a:pt x="350" y="1088"/>
                  </a:lnTo>
                  <a:lnTo>
                    <a:pt x="340" y="1125"/>
                  </a:lnTo>
                  <a:lnTo>
                    <a:pt x="328" y="1161"/>
                  </a:lnTo>
                  <a:lnTo>
                    <a:pt x="316" y="1196"/>
                  </a:lnTo>
                  <a:lnTo>
                    <a:pt x="304" y="1227"/>
                  </a:lnTo>
                  <a:lnTo>
                    <a:pt x="291" y="1257"/>
                  </a:lnTo>
                  <a:lnTo>
                    <a:pt x="276" y="1285"/>
                  </a:lnTo>
                  <a:lnTo>
                    <a:pt x="262" y="1311"/>
                  </a:lnTo>
                  <a:lnTo>
                    <a:pt x="247" y="1334"/>
                  </a:lnTo>
                  <a:lnTo>
                    <a:pt x="231" y="1357"/>
                  </a:lnTo>
                  <a:lnTo>
                    <a:pt x="215" y="1376"/>
                  </a:lnTo>
                  <a:lnTo>
                    <a:pt x="199" y="1394"/>
                  </a:lnTo>
                  <a:lnTo>
                    <a:pt x="180" y="1409"/>
                  </a:lnTo>
                  <a:lnTo>
                    <a:pt x="163" y="1423"/>
                  </a:lnTo>
                  <a:lnTo>
                    <a:pt x="153" y="1429"/>
                  </a:lnTo>
                  <a:lnTo>
                    <a:pt x="144" y="1434"/>
                  </a:lnTo>
                  <a:lnTo>
                    <a:pt x="135" y="1439"/>
                  </a:lnTo>
                  <a:lnTo>
                    <a:pt x="124" y="1444"/>
                  </a:lnTo>
                  <a:lnTo>
                    <a:pt x="114" y="1448"/>
                  </a:lnTo>
                  <a:lnTo>
                    <a:pt x="105" y="1451"/>
                  </a:lnTo>
                  <a:lnTo>
                    <a:pt x="95" y="1454"/>
                  </a:lnTo>
                  <a:lnTo>
                    <a:pt x="85" y="1456"/>
                  </a:lnTo>
                  <a:lnTo>
                    <a:pt x="73" y="1458"/>
                  </a:lnTo>
                  <a:lnTo>
                    <a:pt x="63" y="1459"/>
                  </a:lnTo>
                  <a:lnTo>
                    <a:pt x="52" y="1460"/>
                  </a:lnTo>
                  <a:lnTo>
                    <a:pt x="42" y="1460"/>
                  </a:lnTo>
                  <a:lnTo>
                    <a:pt x="0" y="1423"/>
                  </a:lnTo>
                  <a:lnTo>
                    <a:pt x="22" y="1384"/>
                  </a:lnTo>
                  <a:lnTo>
                    <a:pt x="34" y="1383"/>
                  </a:lnTo>
                  <a:lnTo>
                    <a:pt x="44" y="1381"/>
                  </a:lnTo>
                  <a:lnTo>
                    <a:pt x="55" y="1377"/>
                  </a:lnTo>
                  <a:lnTo>
                    <a:pt x="65" y="1372"/>
                  </a:lnTo>
                  <a:lnTo>
                    <a:pt x="75" y="1366"/>
                  </a:lnTo>
                  <a:lnTo>
                    <a:pt x="86" y="1358"/>
                  </a:lnTo>
                  <a:lnTo>
                    <a:pt x="95" y="1349"/>
                  </a:lnTo>
                  <a:lnTo>
                    <a:pt x="104" y="1337"/>
                  </a:lnTo>
                  <a:lnTo>
                    <a:pt x="113" y="1326"/>
                  </a:lnTo>
                  <a:lnTo>
                    <a:pt x="122" y="1313"/>
                  </a:lnTo>
                  <a:lnTo>
                    <a:pt x="132" y="1298"/>
                  </a:lnTo>
                  <a:lnTo>
                    <a:pt x="140" y="1282"/>
                  </a:lnTo>
                  <a:lnTo>
                    <a:pt x="148" y="1265"/>
                  </a:lnTo>
                  <a:lnTo>
                    <a:pt x="156" y="1248"/>
                  </a:lnTo>
                  <a:lnTo>
                    <a:pt x="163" y="1228"/>
                  </a:lnTo>
                  <a:lnTo>
                    <a:pt x="171" y="1208"/>
                  </a:lnTo>
                  <a:lnTo>
                    <a:pt x="177" y="1186"/>
                  </a:lnTo>
                  <a:lnTo>
                    <a:pt x="185" y="1164"/>
                  </a:lnTo>
                  <a:lnTo>
                    <a:pt x="191" y="1140"/>
                  </a:lnTo>
                  <a:lnTo>
                    <a:pt x="197" y="1115"/>
                  </a:lnTo>
                  <a:lnTo>
                    <a:pt x="203" y="1089"/>
                  </a:lnTo>
                  <a:lnTo>
                    <a:pt x="208" y="1063"/>
                  </a:lnTo>
                  <a:lnTo>
                    <a:pt x="213" y="1035"/>
                  </a:lnTo>
                  <a:lnTo>
                    <a:pt x="217" y="1008"/>
                  </a:lnTo>
                  <a:lnTo>
                    <a:pt x="225" y="949"/>
                  </a:lnTo>
                  <a:lnTo>
                    <a:pt x="231" y="885"/>
                  </a:lnTo>
                  <a:lnTo>
                    <a:pt x="237" y="820"/>
                  </a:lnTo>
                  <a:lnTo>
                    <a:pt x="239" y="752"/>
                  </a:lnTo>
                  <a:lnTo>
                    <a:pt x="240" y="738"/>
                  </a:lnTo>
                  <a:lnTo>
                    <a:pt x="240" y="620"/>
                  </a:lnTo>
                  <a:lnTo>
                    <a:pt x="240" y="617"/>
                  </a:lnTo>
                  <a:lnTo>
                    <a:pt x="239" y="585"/>
                  </a:lnTo>
                  <a:lnTo>
                    <a:pt x="238" y="553"/>
                  </a:lnTo>
                  <a:lnTo>
                    <a:pt x="236" y="519"/>
                  </a:lnTo>
                  <a:lnTo>
                    <a:pt x="235" y="485"/>
                  </a:lnTo>
                  <a:lnTo>
                    <a:pt x="234" y="470"/>
                  </a:lnTo>
                  <a:lnTo>
                    <a:pt x="224" y="481"/>
                  </a:lnTo>
                  <a:lnTo>
                    <a:pt x="210" y="496"/>
                  </a:lnTo>
                  <a:lnTo>
                    <a:pt x="195" y="511"/>
                  </a:lnTo>
                  <a:lnTo>
                    <a:pt x="176" y="525"/>
                  </a:lnTo>
                  <a:lnTo>
                    <a:pt x="157" y="538"/>
                  </a:lnTo>
                  <a:lnTo>
                    <a:pt x="147" y="544"/>
                  </a:lnTo>
                  <a:lnTo>
                    <a:pt x="136" y="549"/>
                  </a:lnTo>
                  <a:lnTo>
                    <a:pt x="125" y="555"/>
                  </a:lnTo>
                  <a:lnTo>
                    <a:pt x="114" y="559"/>
                  </a:lnTo>
                  <a:lnTo>
                    <a:pt x="103" y="562"/>
                  </a:lnTo>
                  <a:lnTo>
                    <a:pt x="92" y="565"/>
                  </a:lnTo>
                  <a:lnTo>
                    <a:pt x="80" y="567"/>
                  </a:lnTo>
                  <a:lnTo>
                    <a:pt x="68" y="568"/>
                  </a:lnTo>
                  <a:lnTo>
                    <a:pt x="27" y="514"/>
                  </a:lnTo>
                  <a:lnTo>
                    <a:pt x="86" y="449"/>
                  </a:lnTo>
                  <a:lnTo>
                    <a:pt x="99" y="448"/>
                  </a:lnTo>
                  <a:lnTo>
                    <a:pt x="113" y="445"/>
                  </a:lnTo>
                  <a:lnTo>
                    <a:pt x="128" y="440"/>
                  </a:lnTo>
                  <a:lnTo>
                    <a:pt x="143" y="433"/>
                  </a:lnTo>
                  <a:lnTo>
                    <a:pt x="158" y="425"/>
                  </a:lnTo>
                  <a:lnTo>
                    <a:pt x="172" y="415"/>
                  </a:lnTo>
                  <a:lnTo>
                    <a:pt x="188" y="402"/>
                  </a:lnTo>
                  <a:lnTo>
                    <a:pt x="202" y="390"/>
                  </a:lnTo>
                  <a:lnTo>
                    <a:pt x="216" y="377"/>
                  </a:lnTo>
                  <a:lnTo>
                    <a:pt x="229" y="363"/>
                  </a:lnTo>
                  <a:lnTo>
                    <a:pt x="242" y="347"/>
                  </a:lnTo>
                  <a:lnTo>
                    <a:pt x="254" y="332"/>
                  </a:lnTo>
                  <a:lnTo>
                    <a:pt x="265" y="316"/>
                  </a:lnTo>
                  <a:lnTo>
                    <a:pt x="274" y="300"/>
                  </a:lnTo>
                  <a:lnTo>
                    <a:pt x="284" y="285"/>
                  </a:lnTo>
                  <a:lnTo>
                    <a:pt x="291" y="269"/>
                  </a:lnTo>
                  <a:lnTo>
                    <a:pt x="294" y="260"/>
                  </a:lnTo>
                  <a:lnTo>
                    <a:pt x="296" y="249"/>
                  </a:lnTo>
                  <a:lnTo>
                    <a:pt x="297" y="240"/>
                  </a:lnTo>
                  <a:lnTo>
                    <a:pt x="297" y="230"/>
                  </a:lnTo>
                  <a:lnTo>
                    <a:pt x="296" y="221"/>
                  </a:lnTo>
                  <a:lnTo>
                    <a:pt x="293" y="212"/>
                  </a:lnTo>
                  <a:lnTo>
                    <a:pt x="290" y="202"/>
                  </a:lnTo>
                  <a:lnTo>
                    <a:pt x="285" y="194"/>
                  </a:lnTo>
                  <a:lnTo>
                    <a:pt x="281" y="189"/>
                  </a:lnTo>
                  <a:lnTo>
                    <a:pt x="277" y="185"/>
                  </a:lnTo>
                  <a:lnTo>
                    <a:pt x="272" y="181"/>
                  </a:lnTo>
                  <a:lnTo>
                    <a:pt x="267" y="178"/>
                  </a:lnTo>
                  <a:lnTo>
                    <a:pt x="263" y="175"/>
                  </a:lnTo>
                  <a:lnTo>
                    <a:pt x="257" y="174"/>
                  </a:lnTo>
                  <a:lnTo>
                    <a:pt x="252" y="172"/>
                  </a:lnTo>
                  <a:lnTo>
                    <a:pt x="247" y="172"/>
                  </a:lnTo>
                  <a:lnTo>
                    <a:pt x="193" y="124"/>
                  </a:lnTo>
                  <a:lnTo>
                    <a:pt x="237" y="72"/>
                  </a:lnTo>
                  <a:lnTo>
                    <a:pt x="250" y="73"/>
                  </a:lnTo>
                  <a:lnTo>
                    <a:pt x="261" y="74"/>
                  </a:lnTo>
                  <a:lnTo>
                    <a:pt x="272" y="77"/>
                  </a:lnTo>
                  <a:lnTo>
                    <a:pt x="282" y="80"/>
                  </a:lnTo>
                  <a:lnTo>
                    <a:pt x="292" y="84"/>
                  </a:lnTo>
                  <a:lnTo>
                    <a:pt x="301" y="89"/>
                  </a:lnTo>
                  <a:lnTo>
                    <a:pt x="308" y="94"/>
                  </a:lnTo>
                  <a:lnTo>
                    <a:pt x="315" y="99"/>
                  </a:lnTo>
                  <a:lnTo>
                    <a:pt x="326" y="109"/>
                  </a:lnTo>
                  <a:lnTo>
                    <a:pt x="335" y="118"/>
                  </a:lnTo>
                  <a:lnTo>
                    <a:pt x="340" y="124"/>
                  </a:lnTo>
                  <a:lnTo>
                    <a:pt x="342" y="127"/>
                  </a:lnTo>
                  <a:lnTo>
                    <a:pt x="345" y="132"/>
                  </a:lnTo>
                  <a:lnTo>
                    <a:pt x="350" y="128"/>
                  </a:lnTo>
                  <a:lnTo>
                    <a:pt x="361" y="120"/>
                  </a:lnTo>
                  <a:lnTo>
                    <a:pt x="372" y="114"/>
                  </a:lnTo>
                  <a:lnTo>
                    <a:pt x="386" y="110"/>
                  </a:lnTo>
                  <a:lnTo>
                    <a:pt x="398" y="108"/>
                  </a:lnTo>
                  <a:lnTo>
                    <a:pt x="412" y="106"/>
                  </a:lnTo>
                  <a:lnTo>
                    <a:pt x="425" y="109"/>
                  </a:lnTo>
                  <a:lnTo>
                    <a:pt x="440" y="112"/>
                  </a:lnTo>
                  <a:lnTo>
                    <a:pt x="454" y="118"/>
                  </a:lnTo>
                  <a:lnTo>
                    <a:pt x="464" y="123"/>
                  </a:lnTo>
                  <a:lnTo>
                    <a:pt x="473" y="127"/>
                  </a:lnTo>
                  <a:lnTo>
                    <a:pt x="481" y="132"/>
                  </a:lnTo>
                  <a:lnTo>
                    <a:pt x="489" y="137"/>
                  </a:lnTo>
                  <a:lnTo>
                    <a:pt x="494" y="141"/>
                  </a:lnTo>
                  <a:lnTo>
                    <a:pt x="498" y="146"/>
                  </a:lnTo>
                  <a:lnTo>
                    <a:pt x="502" y="151"/>
                  </a:lnTo>
                  <a:lnTo>
                    <a:pt x="504" y="157"/>
                  </a:lnTo>
                  <a:lnTo>
                    <a:pt x="505" y="162"/>
                  </a:lnTo>
                  <a:lnTo>
                    <a:pt x="506" y="168"/>
                  </a:lnTo>
                  <a:lnTo>
                    <a:pt x="506" y="174"/>
                  </a:lnTo>
                  <a:lnTo>
                    <a:pt x="505" y="181"/>
                  </a:lnTo>
                  <a:lnTo>
                    <a:pt x="504" y="188"/>
                  </a:lnTo>
                  <a:lnTo>
                    <a:pt x="501" y="196"/>
                  </a:lnTo>
                  <a:lnTo>
                    <a:pt x="498" y="206"/>
                  </a:lnTo>
                  <a:lnTo>
                    <a:pt x="494" y="215"/>
                  </a:lnTo>
                  <a:lnTo>
                    <a:pt x="485" y="233"/>
                  </a:lnTo>
                  <a:lnTo>
                    <a:pt x="476" y="258"/>
                  </a:lnTo>
                  <a:lnTo>
                    <a:pt x="466" y="287"/>
                  </a:lnTo>
                  <a:lnTo>
                    <a:pt x="456" y="322"/>
                  </a:lnTo>
                  <a:lnTo>
                    <a:pt x="445" y="362"/>
                  </a:lnTo>
                  <a:lnTo>
                    <a:pt x="435" y="406"/>
                  </a:lnTo>
                  <a:lnTo>
                    <a:pt x="430" y="429"/>
                  </a:lnTo>
                  <a:lnTo>
                    <a:pt x="426" y="454"/>
                  </a:lnTo>
                  <a:lnTo>
                    <a:pt x="422" y="478"/>
                  </a:lnTo>
                  <a:lnTo>
                    <a:pt x="419" y="504"/>
                  </a:lnTo>
                  <a:lnTo>
                    <a:pt x="418" y="515"/>
                  </a:lnTo>
                  <a:lnTo>
                    <a:pt x="427" y="510"/>
                  </a:lnTo>
                  <a:lnTo>
                    <a:pt x="464" y="490"/>
                  </a:lnTo>
                  <a:lnTo>
                    <a:pt x="501" y="472"/>
                  </a:lnTo>
                  <a:lnTo>
                    <a:pt x="536" y="455"/>
                  </a:lnTo>
                  <a:lnTo>
                    <a:pt x="571" y="438"/>
                  </a:lnTo>
                  <a:lnTo>
                    <a:pt x="604" y="423"/>
                  </a:lnTo>
                  <a:lnTo>
                    <a:pt x="635" y="410"/>
                  </a:lnTo>
                  <a:lnTo>
                    <a:pt x="664" y="396"/>
                  </a:lnTo>
                  <a:lnTo>
                    <a:pt x="690" y="385"/>
                  </a:lnTo>
                  <a:lnTo>
                    <a:pt x="694" y="383"/>
                  </a:lnTo>
                  <a:lnTo>
                    <a:pt x="694" y="380"/>
                  </a:lnTo>
                  <a:lnTo>
                    <a:pt x="695" y="358"/>
                  </a:lnTo>
                  <a:lnTo>
                    <a:pt x="697" y="335"/>
                  </a:lnTo>
                  <a:lnTo>
                    <a:pt x="701" y="315"/>
                  </a:lnTo>
                  <a:lnTo>
                    <a:pt x="706" y="294"/>
                  </a:lnTo>
                  <a:lnTo>
                    <a:pt x="712" y="274"/>
                  </a:lnTo>
                  <a:lnTo>
                    <a:pt x="720" y="256"/>
                  </a:lnTo>
                  <a:lnTo>
                    <a:pt x="728" y="236"/>
                  </a:lnTo>
                  <a:lnTo>
                    <a:pt x="737" y="219"/>
                  </a:lnTo>
                  <a:lnTo>
                    <a:pt x="749" y="201"/>
                  </a:lnTo>
                  <a:lnTo>
                    <a:pt x="760" y="185"/>
                  </a:lnTo>
                  <a:lnTo>
                    <a:pt x="772" y="169"/>
                  </a:lnTo>
                  <a:lnTo>
                    <a:pt x="784" y="153"/>
                  </a:lnTo>
                  <a:lnTo>
                    <a:pt x="798" y="139"/>
                  </a:lnTo>
                  <a:lnTo>
                    <a:pt x="812" y="126"/>
                  </a:lnTo>
                  <a:lnTo>
                    <a:pt x="826" y="113"/>
                  </a:lnTo>
                  <a:lnTo>
                    <a:pt x="840" y="99"/>
                  </a:lnTo>
                  <a:lnTo>
                    <a:pt x="855" y="88"/>
                  </a:lnTo>
                  <a:lnTo>
                    <a:pt x="870" y="77"/>
                  </a:lnTo>
                  <a:lnTo>
                    <a:pt x="884" y="67"/>
                  </a:lnTo>
                  <a:lnTo>
                    <a:pt x="900" y="58"/>
                  </a:lnTo>
                  <a:lnTo>
                    <a:pt x="928" y="40"/>
                  </a:lnTo>
                  <a:lnTo>
                    <a:pt x="957" y="26"/>
                  </a:lnTo>
                  <a:lnTo>
                    <a:pt x="982" y="15"/>
                  </a:lnTo>
                  <a:lnTo>
                    <a:pt x="1006" y="7"/>
                  </a:lnTo>
                  <a:lnTo>
                    <a:pt x="1017" y="4"/>
                  </a:lnTo>
                  <a:lnTo>
                    <a:pt x="1026" y="2"/>
                  </a:lnTo>
                  <a:lnTo>
                    <a:pt x="1035" y="1"/>
                  </a:lnTo>
                  <a:lnTo>
                    <a:pt x="1042" y="0"/>
                  </a:lnTo>
                  <a:lnTo>
                    <a:pt x="1091" y="53"/>
                  </a:lnTo>
                  <a:lnTo>
                    <a:pt x="1042"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6" name="Freeform 50"/>
            <p:cNvSpPr>
              <a:spLocks/>
            </p:cNvSpPr>
            <p:nvPr/>
          </p:nvSpPr>
          <p:spPr bwMode="gray">
            <a:xfrm>
              <a:off x="7147" y="571"/>
              <a:ext cx="17" cy="15"/>
            </a:xfrm>
            <a:custGeom>
              <a:avLst/>
              <a:gdLst>
                <a:gd name="T0" fmla="*/ 44 w 202"/>
                <a:gd name="T1" fmla="*/ 0 h 178"/>
                <a:gd name="T2" fmla="*/ 32 w 202"/>
                <a:gd name="T3" fmla="*/ 1 h 178"/>
                <a:gd name="T4" fmla="*/ 21 w 202"/>
                <a:gd name="T5" fmla="*/ 3 h 178"/>
                <a:gd name="T6" fmla="*/ 17 w 202"/>
                <a:gd name="T7" fmla="*/ 5 h 178"/>
                <a:gd name="T8" fmla="*/ 13 w 202"/>
                <a:gd name="T9" fmla="*/ 7 h 178"/>
                <a:gd name="T10" fmla="*/ 10 w 202"/>
                <a:gd name="T11" fmla="*/ 9 h 178"/>
                <a:gd name="T12" fmla="*/ 8 w 202"/>
                <a:gd name="T13" fmla="*/ 12 h 178"/>
                <a:gd name="T14" fmla="*/ 4 w 202"/>
                <a:gd name="T15" fmla="*/ 19 h 178"/>
                <a:gd name="T16" fmla="*/ 1 w 202"/>
                <a:gd name="T17" fmla="*/ 25 h 178"/>
                <a:gd name="T18" fmla="*/ 0 w 202"/>
                <a:gd name="T19" fmla="*/ 32 h 178"/>
                <a:gd name="T20" fmla="*/ 1 w 202"/>
                <a:gd name="T21" fmla="*/ 38 h 178"/>
                <a:gd name="T22" fmla="*/ 2 w 202"/>
                <a:gd name="T23" fmla="*/ 45 h 178"/>
                <a:gd name="T24" fmla="*/ 5 w 202"/>
                <a:gd name="T25" fmla="*/ 51 h 178"/>
                <a:gd name="T26" fmla="*/ 7 w 202"/>
                <a:gd name="T27" fmla="*/ 57 h 178"/>
                <a:gd name="T28" fmla="*/ 10 w 202"/>
                <a:gd name="T29" fmla="*/ 63 h 178"/>
                <a:gd name="T30" fmla="*/ 15 w 202"/>
                <a:gd name="T31" fmla="*/ 74 h 178"/>
                <a:gd name="T32" fmla="*/ 22 w 202"/>
                <a:gd name="T33" fmla="*/ 84 h 178"/>
                <a:gd name="T34" fmla="*/ 30 w 202"/>
                <a:gd name="T35" fmla="*/ 95 h 178"/>
                <a:gd name="T36" fmla="*/ 38 w 202"/>
                <a:gd name="T37" fmla="*/ 104 h 178"/>
                <a:gd name="T38" fmla="*/ 48 w 202"/>
                <a:gd name="T39" fmla="*/ 114 h 178"/>
                <a:gd name="T40" fmla="*/ 59 w 202"/>
                <a:gd name="T41" fmla="*/ 124 h 178"/>
                <a:gd name="T42" fmla="*/ 69 w 202"/>
                <a:gd name="T43" fmla="*/ 133 h 178"/>
                <a:gd name="T44" fmla="*/ 80 w 202"/>
                <a:gd name="T45" fmla="*/ 141 h 178"/>
                <a:gd name="T46" fmla="*/ 91 w 202"/>
                <a:gd name="T47" fmla="*/ 149 h 178"/>
                <a:gd name="T48" fmla="*/ 102 w 202"/>
                <a:gd name="T49" fmla="*/ 156 h 178"/>
                <a:gd name="T50" fmla="*/ 114 w 202"/>
                <a:gd name="T51" fmla="*/ 162 h 178"/>
                <a:gd name="T52" fmla="*/ 125 w 202"/>
                <a:gd name="T53" fmla="*/ 168 h 178"/>
                <a:gd name="T54" fmla="*/ 136 w 202"/>
                <a:gd name="T55" fmla="*/ 172 h 178"/>
                <a:gd name="T56" fmla="*/ 146 w 202"/>
                <a:gd name="T57" fmla="*/ 175 h 178"/>
                <a:gd name="T58" fmla="*/ 157 w 202"/>
                <a:gd name="T59" fmla="*/ 177 h 178"/>
                <a:gd name="T60" fmla="*/ 166 w 202"/>
                <a:gd name="T61" fmla="*/ 178 h 178"/>
                <a:gd name="T62" fmla="*/ 171 w 202"/>
                <a:gd name="T63" fmla="*/ 178 h 178"/>
                <a:gd name="T64" fmla="*/ 176 w 202"/>
                <a:gd name="T65" fmla="*/ 177 h 178"/>
                <a:gd name="T66" fmla="*/ 181 w 202"/>
                <a:gd name="T67" fmla="*/ 176 h 178"/>
                <a:gd name="T68" fmla="*/ 185 w 202"/>
                <a:gd name="T69" fmla="*/ 174 h 178"/>
                <a:gd name="T70" fmla="*/ 188 w 202"/>
                <a:gd name="T71" fmla="*/ 172 h 178"/>
                <a:gd name="T72" fmla="*/ 192 w 202"/>
                <a:gd name="T73" fmla="*/ 170 h 178"/>
                <a:gd name="T74" fmla="*/ 195 w 202"/>
                <a:gd name="T75" fmla="*/ 167 h 178"/>
                <a:gd name="T76" fmla="*/ 197 w 202"/>
                <a:gd name="T77" fmla="*/ 163 h 178"/>
                <a:gd name="T78" fmla="*/ 200 w 202"/>
                <a:gd name="T79" fmla="*/ 158 h 178"/>
                <a:gd name="T80" fmla="*/ 201 w 202"/>
                <a:gd name="T81" fmla="*/ 153 h 178"/>
                <a:gd name="T82" fmla="*/ 202 w 202"/>
                <a:gd name="T83" fmla="*/ 147 h 178"/>
                <a:gd name="T84" fmla="*/ 202 w 202"/>
                <a:gd name="T85" fmla="*/ 141 h 178"/>
                <a:gd name="T86" fmla="*/ 202 w 202"/>
                <a:gd name="T87" fmla="*/ 134 h 178"/>
                <a:gd name="T88" fmla="*/ 201 w 202"/>
                <a:gd name="T89" fmla="*/ 126 h 178"/>
                <a:gd name="T90" fmla="*/ 199 w 202"/>
                <a:gd name="T91" fmla="*/ 118 h 178"/>
                <a:gd name="T92" fmla="*/ 196 w 202"/>
                <a:gd name="T93" fmla="*/ 109 h 178"/>
                <a:gd name="T94" fmla="*/ 193 w 202"/>
                <a:gd name="T95" fmla="*/ 100 h 178"/>
                <a:gd name="T96" fmla="*/ 189 w 202"/>
                <a:gd name="T97" fmla="*/ 91 h 178"/>
                <a:gd name="T98" fmla="*/ 185 w 202"/>
                <a:gd name="T99" fmla="*/ 83 h 178"/>
                <a:gd name="T100" fmla="*/ 179 w 202"/>
                <a:gd name="T101" fmla="*/ 75 h 178"/>
                <a:gd name="T102" fmla="*/ 173 w 202"/>
                <a:gd name="T103" fmla="*/ 65 h 178"/>
                <a:gd name="T104" fmla="*/ 167 w 202"/>
                <a:gd name="T105" fmla="*/ 57 h 178"/>
                <a:gd name="T106" fmla="*/ 160 w 202"/>
                <a:gd name="T107" fmla="*/ 50 h 178"/>
                <a:gd name="T108" fmla="*/ 151 w 202"/>
                <a:gd name="T109" fmla="*/ 43 h 178"/>
                <a:gd name="T110" fmla="*/ 138 w 202"/>
                <a:gd name="T111" fmla="*/ 34 h 178"/>
                <a:gd name="T112" fmla="*/ 125 w 202"/>
                <a:gd name="T113" fmla="*/ 25 h 178"/>
                <a:gd name="T114" fmla="*/ 111 w 202"/>
                <a:gd name="T115" fmla="*/ 18 h 178"/>
                <a:gd name="T116" fmla="*/ 97 w 202"/>
                <a:gd name="T117" fmla="*/ 11 h 178"/>
                <a:gd name="T118" fmla="*/ 83 w 202"/>
                <a:gd name="T119" fmla="*/ 6 h 178"/>
                <a:gd name="T120" fmla="*/ 70 w 202"/>
                <a:gd name="T121" fmla="*/ 3 h 178"/>
                <a:gd name="T122" fmla="*/ 57 w 202"/>
                <a:gd name="T123" fmla="*/ 1 h 178"/>
                <a:gd name="T124" fmla="*/ 44 w 202"/>
                <a:gd name="T1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 h="178">
                  <a:moveTo>
                    <a:pt x="44" y="0"/>
                  </a:moveTo>
                  <a:lnTo>
                    <a:pt x="32" y="1"/>
                  </a:lnTo>
                  <a:lnTo>
                    <a:pt x="21" y="3"/>
                  </a:lnTo>
                  <a:lnTo>
                    <a:pt x="17" y="5"/>
                  </a:lnTo>
                  <a:lnTo>
                    <a:pt x="13" y="7"/>
                  </a:lnTo>
                  <a:lnTo>
                    <a:pt x="10" y="9"/>
                  </a:lnTo>
                  <a:lnTo>
                    <a:pt x="8" y="12"/>
                  </a:lnTo>
                  <a:lnTo>
                    <a:pt x="4" y="19"/>
                  </a:lnTo>
                  <a:lnTo>
                    <a:pt x="1" y="25"/>
                  </a:lnTo>
                  <a:lnTo>
                    <a:pt x="0" y="32"/>
                  </a:lnTo>
                  <a:lnTo>
                    <a:pt x="1" y="38"/>
                  </a:lnTo>
                  <a:lnTo>
                    <a:pt x="2" y="45"/>
                  </a:lnTo>
                  <a:lnTo>
                    <a:pt x="5" y="51"/>
                  </a:lnTo>
                  <a:lnTo>
                    <a:pt x="7" y="57"/>
                  </a:lnTo>
                  <a:lnTo>
                    <a:pt x="10" y="63"/>
                  </a:lnTo>
                  <a:lnTo>
                    <a:pt x="15" y="74"/>
                  </a:lnTo>
                  <a:lnTo>
                    <a:pt x="22" y="84"/>
                  </a:lnTo>
                  <a:lnTo>
                    <a:pt x="30" y="95"/>
                  </a:lnTo>
                  <a:lnTo>
                    <a:pt x="38" y="104"/>
                  </a:lnTo>
                  <a:lnTo>
                    <a:pt x="48" y="114"/>
                  </a:lnTo>
                  <a:lnTo>
                    <a:pt x="59" y="124"/>
                  </a:lnTo>
                  <a:lnTo>
                    <a:pt x="69" y="133"/>
                  </a:lnTo>
                  <a:lnTo>
                    <a:pt x="80" y="141"/>
                  </a:lnTo>
                  <a:lnTo>
                    <a:pt x="91" y="149"/>
                  </a:lnTo>
                  <a:lnTo>
                    <a:pt x="102" y="156"/>
                  </a:lnTo>
                  <a:lnTo>
                    <a:pt x="114" y="162"/>
                  </a:lnTo>
                  <a:lnTo>
                    <a:pt x="125" y="168"/>
                  </a:lnTo>
                  <a:lnTo>
                    <a:pt x="136" y="172"/>
                  </a:lnTo>
                  <a:lnTo>
                    <a:pt x="146" y="175"/>
                  </a:lnTo>
                  <a:lnTo>
                    <a:pt x="157" y="177"/>
                  </a:lnTo>
                  <a:lnTo>
                    <a:pt x="166" y="178"/>
                  </a:lnTo>
                  <a:lnTo>
                    <a:pt x="171" y="178"/>
                  </a:lnTo>
                  <a:lnTo>
                    <a:pt x="176" y="177"/>
                  </a:lnTo>
                  <a:lnTo>
                    <a:pt x="181" y="176"/>
                  </a:lnTo>
                  <a:lnTo>
                    <a:pt x="185" y="174"/>
                  </a:lnTo>
                  <a:lnTo>
                    <a:pt x="188" y="172"/>
                  </a:lnTo>
                  <a:lnTo>
                    <a:pt x="192" y="170"/>
                  </a:lnTo>
                  <a:lnTo>
                    <a:pt x="195" y="167"/>
                  </a:lnTo>
                  <a:lnTo>
                    <a:pt x="197" y="163"/>
                  </a:lnTo>
                  <a:lnTo>
                    <a:pt x="200" y="158"/>
                  </a:lnTo>
                  <a:lnTo>
                    <a:pt x="201" y="153"/>
                  </a:lnTo>
                  <a:lnTo>
                    <a:pt x="202" y="147"/>
                  </a:lnTo>
                  <a:lnTo>
                    <a:pt x="202" y="141"/>
                  </a:lnTo>
                  <a:lnTo>
                    <a:pt x="202" y="134"/>
                  </a:lnTo>
                  <a:lnTo>
                    <a:pt x="201" y="126"/>
                  </a:lnTo>
                  <a:lnTo>
                    <a:pt x="199" y="118"/>
                  </a:lnTo>
                  <a:lnTo>
                    <a:pt x="196" y="109"/>
                  </a:lnTo>
                  <a:lnTo>
                    <a:pt x="193" y="100"/>
                  </a:lnTo>
                  <a:lnTo>
                    <a:pt x="189" y="91"/>
                  </a:lnTo>
                  <a:lnTo>
                    <a:pt x="185" y="83"/>
                  </a:lnTo>
                  <a:lnTo>
                    <a:pt x="179" y="75"/>
                  </a:lnTo>
                  <a:lnTo>
                    <a:pt x="173" y="65"/>
                  </a:lnTo>
                  <a:lnTo>
                    <a:pt x="167" y="57"/>
                  </a:lnTo>
                  <a:lnTo>
                    <a:pt x="160" y="50"/>
                  </a:lnTo>
                  <a:lnTo>
                    <a:pt x="151" y="43"/>
                  </a:lnTo>
                  <a:lnTo>
                    <a:pt x="138" y="34"/>
                  </a:lnTo>
                  <a:lnTo>
                    <a:pt x="125" y="25"/>
                  </a:lnTo>
                  <a:lnTo>
                    <a:pt x="111" y="18"/>
                  </a:lnTo>
                  <a:lnTo>
                    <a:pt x="97" y="11"/>
                  </a:lnTo>
                  <a:lnTo>
                    <a:pt x="83" y="6"/>
                  </a:lnTo>
                  <a:lnTo>
                    <a:pt x="70" y="3"/>
                  </a:lnTo>
                  <a:lnTo>
                    <a:pt x="57" y="1"/>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51"/>
            <p:cNvSpPr>
              <a:spLocks/>
            </p:cNvSpPr>
            <p:nvPr/>
          </p:nvSpPr>
          <p:spPr bwMode="gray">
            <a:xfrm>
              <a:off x="6747" y="571"/>
              <a:ext cx="17" cy="13"/>
            </a:xfrm>
            <a:custGeom>
              <a:avLst/>
              <a:gdLst>
                <a:gd name="T0" fmla="*/ 39 w 203"/>
                <a:gd name="T1" fmla="*/ 0 h 161"/>
                <a:gd name="T2" fmla="*/ 31 w 203"/>
                <a:gd name="T3" fmla="*/ 1 h 161"/>
                <a:gd name="T4" fmla="*/ 23 w 203"/>
                <a:gd name="T5" fmla="*/ 3 h 161"/>
                <a:gd name="T6" fmla="*/ 17 w 203"/>
                <a:gd name="T7" fmla="*/ 7 h 161"/>
                <a:gd name="T8" fmla="*/ 11 w 203"/>
                <a:gd name="T9" fmla="*/ 12 h 161"/>
                <a:gd name="T10" fmla="*/ 6 w 203"/>
                <a:gd name="T11" fmla="*/ 18 h 161"/>
                <a:gd name="T12" fmla="*/ 3 w 203"/>
                <a:gd name="T13" fmla="*/ 26 h 161"/>
                <a:gd name="T14" fmla="*/ 1 w 203"/>
                <a:gd name="T15" fmla="*/ 32 h 161"/>
                <a:gd name="T16" fmla="*/ 0 w 203"/>
                <a:gd name="T17" fmla="*/ 39 h 161"/>
                <a:gd name="T18" fmla="*/ 1 w 203"/>
                <a:gd name="T19" fmla="*/ 46 h 161"/>
                <a:gd name="T20" fmla="*/ 2 w 203"/>
                <a:gd name="T21" fmla="*/ 53 h 161"/>
                <a:gd name="T22" fmla="*/ 4 w 203"/>
                <a:gd name="T23" fmla="*/ 60 h 161"/>
                <a:gd name="T24" fmla="*/ 8 w 203"/>
                <a:gd name="T25" fmla="*/ 68 h 161"/>
                <a:gd name="T26" fmla="*/ 13 w 203"/>
                <a:gd name="T27" fmla="*/ 78 h 161"/>
                <a:gd name="T28" fmla="*/ 19 w 203"/>
                <a:gd name="T29" fmla="*/ 86 h 161"/>
                <a:gd name="T30" fmla="*/ 26 w 203"/>
                <a:gd name="T31" fmla="*/ 94 h 161"/>
                <a:gd name="T32" fmla="*/ 34 w 203"/>
                <a:gd name="T33" fmla="*/ 103 h 161"/>
                <a:gd name="T34" fmla="*/ 42 w 203"/>
                <a:gd name="T35" fmla="*/ 111 h 161"/>
                <a:gd name="T36" fmla="*/ 52 w 203"/>
                <a:gd name="T37" fmla="*/ 118 h 161"/>
                <a:gd name="T38" fmla="*/ 62 w 203"/>
                <a:gd name="T39" fmla="*/ 126 h 161"/>
                <a:gd name="T40" fmla="*/ 73 w 203"/>
                <a:gd name="T41" fmla="*/ 133 h 161"/>
                <a:gd name="T42" fmla="*/ 83 w 203"/>
                <a:gd name="T43" fmla="*/ 139 h 161"/>
                <a:gd name="T44" fmla="*/ 94 w 203"/>
                <a:gd name="T45" fmla="*/ 144 h 161"/>
                <a:gd name="T46" fmla="*/ 105 w 203"/>
                <a:gd name="T47" fmla="*/ 149 h 161"/>
                <a:gd name="T48" fmla="*/ 117 w 203"/>
                <a:gd name="T49" fmla="*/ 153 h 161"/>
                <a:gd name="T50" fmla="*/ 128 w 203"/>
                <a:gd name="T51" fmla="*/ 157 h 161"/>
                <a:gd name="T52" fmla="*/ 139 w 203"/>
                <a:gd name="T53" fmla="*/ 159 h 161"/>
                <a:gd name="T54" fmla="*/ 149 w 203"/>
                <a:gd name="T55" fmla="*/ 161 h 161"/>
                <a:gd name="T56" fmla="*/ 159 w 203"/>
                <a:gd name="T57" fmla="*/ 161 h 161"/>
                <a:gd name="T58" fmla="*/ 167 w 203"/>
                <a:gd name="T59" fmla="*/ 161 h 161"/>
                <a:gd name="T60" fmla="*/ 173 w 203"/>
                <a:gd name="T61" fmla="*/ 160 h 161"/>
                <a:gd name="T62" fmla="*/ 179 w 203"/>
                <a:gd name="T63" fmla="*/ 159 h 161"/>
                <a:gd name="T64" fmla="*/ 184 w 203"/>
                <a:gd name="T65" fmla="*/ 157 h 161"/>
                <a:gd name="T66" fmla="*/ 189 w 203"/>
                <a:gd name="T67" fmla="*/ 155 h 161"/>
                <a:gd name="T68" fmla="*/ 193 w 203"/>
                <a:gd name="T69" fmla="*/ 152 h 161"/>
                <a:gd name="T70" fmla="*/ 197 w 203"/>
                <a:gd name="T71" fmla="*/ 149 h 161"/>
                <a:gd name="T72" fmla="*/ 201 w 203"/>
                <a:gd name="T73" fmla="*/ 145 h 161"/>
                <a:gd name="T74" fmla="*/ 202 w 203"/>
                <a:gd name="T75" fmla="*/ 142 h 161"/>
                <a:gd name="T76" fmla="*/ 203 w 203"/>
                <a:gd name="T77" fmla="*/ 139 h 161"/>
                <a:gd name="T78" fmla="*/ 203 w 203"/>
                <a:gd name="T79" fmla="*/ 135 h 161"/>
                <a:gd name="T80" fmla="*/ 203 w 203"/>
                <a:gd name="T81" fmla="*/ 131 h 161"/>
                <a:gd name="T82" fmla="*/ 201 w 203"/>
                <a:gd name="T83" fmla="*/ 124 h 161"/>
                <a:gd name="T84" fmla="*/ 198 w 203"/>
                <a:gd name="T85" fmla="*/ 117 h 161"/>
                <a:gd name="T86" fmla="*/ 193 w 203"/>
                <a:gd name="T87" fmla="*/ 107 h 161"/>
                <a:gd name="T88" fmla="*/ 187 w 203"/>
                <a:gd name="T89" fmla="*/ 98 h 161"/>
                <a:gd name="T90" fmla="*/ 179 w 203"/>
                <a:gd name="T91" fmla="*/ 88 h 161"/>
                <a:gd name="T92" fmla="*/ 171 w 203"/>
                <a:gd name="T93" fmla="*/ 78 h 161"/>
                <a:gd name="T94" fmla="*/ 162 w 203"/>
                <a:gd name="T95" fmla="*/ 68 h 161"/>
                <a:gd name="T96" fmla="*/ 151 w 203"/>
                <a:gd name="T97" fmla="*/ 58 h 161"/>
                <a:gd name="T98" fmla="*/ 140 w 203"/>
                <a:gd name="T99" fmla="*/ 49 h 161"/>
                <a:gd name="T100" fmla="*/ 129 w 203"/>
                <a:gd name="T101" fmla="*/ 40 h 161"/>
                <a:gd name="T102" fmla="*/ 118 w 203"/>
                <a:gd name="T103" fmla="*/ 32 h 161"/>
                <a:gd name="T104" fmla="*/ 105 w 203"/>
                <a:gd name="T105" fmla="*/ 24 h 161"/>
                <a:gd name="T106" fmla="*/ 94 w 203"/>
                <a:gd name="T107" fmla="*/ 17 h 161"/>
                <a:gd name="T108" fmla="*/ 82 w 203"/>
                <a:gd name="T109" fmla="*/ 11 h 161"/>
                <a:gd name="T110" fmla="*/ 71 w 203"/>
                <a:gd name="T111" fmla="*/ 6 h 161"/>
                <a:gd name="T112" fmla="*/ 60 w 203"/>
                <a:gd name="T113" fmla="*/ 3 h 161"/>
                <a:gd name="T114" fmla="*/ 49 w 203"/>
                <a:gd name="T115" fmla="*/ 1 h 161"/>
                <a:gd name="T116" fmla="*/ 39 w 203"/>
                <a:gd name="T1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61">
                  <a:moveTo>
                    <a:pt x="39" y="0"/>
                  </a:moveTo>
                  <a:lnTo>
                    <a:pt x="31" y="1"/>
                  </a:lnTo>
                  <a:lnTo>
                    <a:pt x="23" y="3"/>
                  </a:lnTo>
                  <a:lnTo>
                    <a:pt x="17" y="7"/>
                  </a:lnTo>
                  <a:lnTo>
                    <a:pt x="11" y="12"/>
                  </a:lnTo>
                  <a:lnTo>
                    <a:pt x="6" y="18"/>
                  </a:lnTo>
                  <a:lnTo>
                    <a:pt x="3" y="26"/>
                  </a:lnTo>
                  <a:lnTo>
                    <a:pt x="1" y="32"/>
                  </a:lnTo>
                  <a:lnTo>
                    <a:pt x="0" y="39"/>
                  </a:lnTo>
                  <a:lnTo>
                    <a:pt x="1" y="46"/>
                  </a:lnTo>
                  <a:lnTo>
                    <a:pt x="2" y="53"/>
                  </a:lnTo>
                  <a:lnTo>
                    <a:pt x="4" y="60"/>
                  </a:lnTo>
                  <a:lnTo>
                    <a:pt x="8" y="68"/>
                  </a:lnTo>
                  <a:lnTo>
                    <a:pt x="13" y="78"/>
                  </a:lnTo>
                  <a:lnTo>
                    <a:pt x="19" y="86"/>
                  </a:lnTo>
                  <a:lnTo>
                    <a:pt x="26" y="94"/>
                  </a:lnTo>
                  <a:lnTo>
                    <a:pt x="34" y="103"/>
                  </a:lnTo>
                  <a:lnTo>
                    <a:pt x="42" y="111"/>
                  </a:lnTo>
                  <a:lnTo>
                    <a:pt x="52" y="118"/>
                  </a:lnTo>
                  <a:lnTo>
                    <a:pt x="62" y="126"/>
                  </a:lnTo>
                  <a:lnTo>
                    <a:pt x="73" y="133"/>
                  </a:lnTo>
                  <a:lnTo>
                    <a:pt x="83" y="139"/>
                  </a:lnTo>
                  <a:lnTo>
                    <a:pt x="94" y="144"/>
                  </a:lnTo>
                  <a:lnTo>
                    <a:pt x="105" y="149"/>
                  </a:lnTo>
                  <a:lnTo>
                    <a:pt x="117" y="153"/>
                  </a:lnTo>
                  <a:lnTo>
                    <a:pt x="128" y="157"/>
                  </a:lnTo>
                  <a:lnTo>
                    <a:pt x="139" y="159"/>
                  </a:lnTo>
                  <a:lnTo>
                    <a:pt x="149" y="161"/>
                  </a:lnTo>
                  <a:lnTo>
                    <a:pt x="159" y="161"/>
                  </a:lnTo>
                  <a:lnTo>
                    <a:pt x="167" y="161"/>
                  </a:lnTo>
                  <a:lnTo>
                    <a:pt x="173" y="160"/>
                  </a:lnTo>
                  <a:lnTo>
                    <a:pt x="179" y="159"/>
                  </a:lnTo>
                  <a:lnTo>
                    <a:pt x="184" y="157"/>
                  </a:lnTo>
                  <a:lnTo>
                    <a:pt x="189" y="155"/>
                  </a:lnTo>
                  <a:lnTo>
                    <a:pt x="193" y="152"/>
                  </a:lnTo>
                  <a:lnTo>
                    <a:pt x="197" y="149"/>
                  </a:lnTo>
                  <a:lnTo>
                    <a:pt x="201" y="145"/>
                  </a:lnTo>
                  <a:lnTo>
                    <a:pt x="202" y="142"/>
                  </a:lnTo>
                  <a:lnTo>
                    <a:pt x="203" y="139"/>
                  </a:lnTo>
                  <a:lnTo>
                    <a:pt x="203" y="135"/>
                  </a:lnTo>
                  <a:lnTo>
                    <a:pt x="203" y="131"/>
                  </a:lnTo>
                  <a:lnTo>
                    <a:pt x="201" y="124"/>
                  </a:lnTo>
                  <a:lnTo>
                    <a:pt x="198" y="117"/>
                  </a:lnTo>
                  <a:lnTo>
                    <a:pt x="193" y="107"/>
                  </a:lnTo>
                  <a:lnTo>
                    <a:pt x="187" y="98"/>
                  </a:lnTo>
                  <a:lnTo>
                    <a:pt x="179" y="88"/>
                  </a:lnTo>
                  <a:lnTo>
                    <a:pt x="171" y="78"/>
                  </a:lnTo>
                  <a:lnTo>
                    <a:pt x="162" y="68"/>
                  </a:lnTo>
                  <a:lnTo>
                    <a:pt x="151" y="58"/>
                  </a:lnTo>
                  <a:lnTo>
                    <a:pt x="140" y="49"/>
                  </a:lnTo>
                  <a:lnTo>
                    <a:pt x="129" y="40"/>
                  </a:lnTo>
                  <a:lnTo>
                    <a:pt x="118" y="32"/>
                  </a:lnTo>
                  <a:lnTo>
                    <a:pt x="105" y="24"/>
                  </a:lnTo>
                  <a:lnTo>
                    <a:pt x="94" y="17"/>
                  </a:lnTo>
                  <a:lnTo>
                    <a:pt x="82" y="11"/>
                  </a:lnTo>
                  <a:lnTo>
                    <a:pt x="71" y="6"/>
                  </a:lnTo>
                  <a:lnTo>
                    <a:pt x="60" y="3"/>
                  </a:lnTo>
                  <a:lnTo>
                    <a:pt x="49" y="1"/>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52"/>
            <p:cNvSpPr>
              <a:spLocks/>
            </p:cNvSpPr>
            <p:nvPr/>
          </p:nvSpPr>
          <p:spPr bwMode="gray">
            <a:xfrm>
              <a:off x="6162" y="347"/>
              <a:ext cx="109" cy="148"/>
            </a:xfrm>
            <a:custGeom>
              <a:avLst/>
              <a:gdLst>
                <a:gd name="T0" fmla="*/ 139 w 1310"/>
                <a:gd name="T1" fmla="*/ 1401 h 1770"/>
                <a:gd name="T2" fmla="*/ 306 w 1310"/>
                <a:gd name="T3" fmla="*/ 1438 h 1770"/>
                <a:gd name="T4" fmla="*/ 458 w 1310"/>
                <a:gd name="T5" fmla="*/ 1457 h 1770"/>
                <a:gd name="T6" fmla="*/ 615 w 1310"/>
                <a:gd name="T7" fmla="*/ 1458 h 1770"/>
                <a:gd name="T8" fmla="*/ 741 w 1310"/>
                <a:gd name="T9" fmla="*/ 1434 h 1770"/>
                <a:gd name="T10" fmla="*/ 790 w 1310"/>
                <a:gd name="T11" fmla="*/ 1409 h 1770"/>
                <a:gd name="T12" fmla="*/ 825 w 1310"/>
                <a:gd name="T13" fmla="*/ 1378 h 1770"/>
                <a:gd name="T14" fmla="*/ 844 w 1310"/>
                <a:gd name="T15" fmla="*/ 1337 h 1770"/>
                <a:gd name="T16" fmla="*/ 848 w 1310"/>
                <a:gd name="T17" fmla="*/ 1285 h 1770"/>
                <a:gd name="T18" fmla="*/ 824 w 1310"/>
                <a:gd name="T19" fmla="*/ 1220 h 1770"/>
                <a:gd name="T20" fmla="*/ 749 w 1310"/>
                <a:gd name="T21" fmla="*/ 1161 h 1770"/>
                <a:gd name="T22" fmla="*/ 571 w 1310"/>
                <a:gd name="T23" fmla="*/ 1078 h 1770"/>
                <a:gd name="T24" fmla="*/ 321 w 1310"/>
                <a:gd name="T25" fmla="*/ 964 h 1770"/>
                <a:gd name="T26" fmla="*/ 198 w 1310"/>
                <a:gd name="T27" fmla="*/ 893 h 1770"/>
                <a:gd name="T28" fmla="*/ 116 w 1310"/>
                <a:gd name="T29" fmla="*/ 826 h 1770"/>
                <a:gd name="T30" fmla="*/ 52 w 1310"/>
                <a:gd name="T31" fmla="*/ 736 h 1770"/>
                <a:gd name="T32" fmla="*/ 13 w 1310"/>
                <a:gd name="T33" fmla="*/ 633 h 1770"/>
                <a:gd name="T34" fmla="*/ 0 w 1310"/>
                <a:gd name="T35" fmla="*/ 516 h 1770"/>
                <a:gd name="T36" fmla="*/ 19 w 1310"/>
                <a:gd name="T37" fmla="*/ 370 h 1770"/>
                <a:gd name="T38" fmla="*/ 75 w 1310"/>
                <a:gd name="T39" fmla="*/ 247 h 1770"/>
                <a:gd name="T40" fmla="*/ 169 w 1310"/>
                <a:gd name="T41" fmla="*/ 148 h 1770"/>
                <a:gd name="T42" fmla="*/ 294 w 1310"/>
                <a:gd name="T43" fmla="*/ 73 h 1770"/>
                <a:gd name="T44" fmla="*/ 443 w 1310"/>
                <a:gd name="T45" fmla="*/ 24 h 1770"/>
                <a:gd name="T46" fmla="*/ 614 w 1310"/>
                <a:gd name="T47" fmla="*/ 2 h 1770"/>
                <a:gd name="T48" fmla="*/ 836 w 1310"/>
                <a:gd name="T49" fmla="*/ 8 h 1770"/>
                <a:gd name="T50" fmla="*/ 1177 w 1310"/>
                <a:gd name="T51" fmla="*/ 61 h 1770"/>
                <a:gd name="T52" fmla="*/ 1060 w 1310"/>
                <a:gd name="T53" fmla="*/ 344 h 1770"/>
                <a:gd name="T54" fmla="*/ 921 w 1310"/>
                <a:gd name="T55" fmla="*/ 309 h 1770"/>
                <a:gd name="T56" fmla="*/ 787 w 1310"/>
                <a:gd name="T57" fmla="*/ 292 h 1770"/>
                <a:gd name="T58" fmla="*/ 638 w 1310"/>
                <a:gd name="T59" fmla="*/ 296 h 1770"/>
                <a:gd name="T60" fmla="*/ 521 w 1310"/>
                <a:gd name="T61" fmla="*/ 331 h 1770"/>
                <a:gd name="T62" fmla="*/ 483 w 1310"/>
                <a:gd name="T63" fmla="*/ 359 h 1770"/>
                <a:gd name="T64" fmla="*/ 459 w 1310"/>
                <a:gd name="T65" fmla="*/ 395 h 1770"/>
                <a:gd name="T66" fmla="*/ 450 w 1310"/>
                <a:gd name="T67" fmla="*/ 439 h 1770"/>
                <a:gd name="T68" fmla="*/ 463 w 1310"/>
                <a:gd name="T69" fmla="*/ 502 h 1770"/>
                <a:gd name="T70" fmla="*/ 521 w 1310"/>
                <a:gd name="T71" fmla="*/ 553 h 1770"/>
                <a:gd name="T72" fmla="*/ 674 w 1310"/>
                <a:gd name="T73" fmla="*/ 629 h 1770"/>
                <a:gd name="T74" fmla="*/ 946 w 1310"/>
                <a:gd name="T75" fmla="*/ 756 h 1770"/>
                <a:gd name="T76" fmla="*/ 1080 w 1310"/>
                <a:gd name="T77" fmla="*/ 832 h 1770"/>
                <a:gd name="T78" fmla="*/ 1174 w 1310"/>
                <a:gd name="T79" fmla="*/ 901 h 1770"/>
                <a:gd name="T80" fmla="*/ 1241 w 1310"/>
                <a:gd name="T81" fmla="*/ 979 h 1770"/>
                <a:gd name="T82" fmla="*/ 1287 w 1310"/>
                <a:gd name="T83" fmla="*/ 1074 h 1770"/>
                <a:gd name="T84" fmla="*/ 1308 w 1310"/>
                <a:gd name="T85" fmla="*/ 1182 h 1770"/>
                <a:gd name="T86" fmla="*/ 1301 w 1310"/>
                <a:gd name="T87" fmla="*/ 1328 h 1770"/>
                <a:gd name="T88" fmla="*/ 1276 w 1310"/>
                <a:gd name="T89" fmla="*/ 1418 h 1770"/>
                <a:gd name="T90" fmla="*/ 1242 w 1310"/>
                <a:gd name="T91" fmla="*/ 1486 h 1770"/>
                <a:gd name="T92" fmla="*/ 1196 w 1310"/>
                <a:gd name="T93" fmla="*/ 1547 h 1770"/>
                <a:gd name="T94" fmla="*/ 1098 w 1310"/>
                <a:gd name="T95" fmla="*/ 1633 h 1770"/>
                <a:gd name="T96" fmla="*/ 965 w 1310"/>
                <a:gd name="T97" fmla="*/ 1703 h 1770"/>
                <a:gd name="T98" fmla="*/ 813 w 1310"/>
                <a:gd name="T99" fmla="*/ 1747 h 1770"/>
                <a:gd name="T100" fmla="*/ 639 w 1310"/>
                <a:gd name="T101" fmla="*/ 1768 h 1770"/>
                <a:gd name="T102" fmla="*/ 366 w 1310"/>
                <a:gd name="T103" fmla="*/ 1761 h 1770"/>
                <a:gd name="T104" fmla="*/ 34 w 1310"/>
                <a:gd name="T105" fmla="*/ 170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0" h="1770">
                  <a:moveTo>
                    <a:pt x="34" y="1707"/>
                  </a:moveTo>
                  <a:lnTo>
                    <a:pt x="34" y="1371"/>
                  </a:lnTo>
                  <a:lnTo>
                    <a:pt x="70" y="1382"/>
                  </a:lnTo>
                  <a:lnTo>
                    <a:pt x="105" y="1392"/>
                  </a:lnTo>
                  <a:lnTo>
                    <a:pt x="139" y="1401"/>
                  </a:lnTo>
                  <a:lnTo>
                    <a:pt x="174" y="1410"/>
                  </a:lnTo>
                  <a:lnTo>
                    <a:pt x="208" y="1419"/>
                  </a:lnTo>
                  <a:lnTo>
                    <a:pt x="240" y="1426"/>
                  </a:lnTo>
                  <a:lnTo>
                    <a:pt x="273" y="1432"/>
                  </a:lnTo>
                  <a:lnTo>
                    <a:pt x="306" y="1438"/>
                  </a:lnTo>
                  <a:lnTo>
                    <a:pt x="336" y="1444"/>
                  </a:lnTo>
                  <a:lnTo>
                    <a:pt x="368" y="1448"/>
                  </a:lnTo>
                  <a:lnTo>
                    <a:pt x="399" y="1452"/>
                  </a:lnTo>
                  <a:lnTo>
                    <a:pt x="428" y="1455"/>
                  </a:lnTo>
                  <a:lnTo>
                    <a:pt x="458" y="1457"/>
                  </a:lnTo>
                  <a:lnTo>
                    <a:pt x="486" y="1459"/>
                  </a:lnTo>
                  <a:lnTo>
                    <a:pt x="515" y="1460"/>
                  </a:lnTo>
                  <a:lnTo>
                    <a:pt x="543" y="1461"/>
                  </a:lnTo>
                  <a:lnTo>
                    <a:pt x="580" y="1460"/>
                  </a:lnTo>
                  <a:lnTo>
                    <a:pt x="615" y="1458"/>
                  </a:lnTo>
                  <a:lnTo>
                    <a:pt x="646" y="1455"/>
                  </a:lnTo>
                  <a:lnTo>
                    <a:pt x="677" y="1451"/>
                  </a:lnTo>
                  <a:lnTo>
                    <a:pt x="705" y="1445"/>
                  </a:lnTo>
                  <a:lnTo>
                    <a:pt x="729" y="1438"/>
                  </a:lnTo>
                  <a:lnTo>
                    <a:pt x="741" y="1434"/>
                  </a:lnTo>
                  <a:lnTo>
                    <a:pt x="751" y="1430"/>
                  </a:lnTo>
                  <a:lnTo>
                    <a:pt x="763" y="1426"/>
                  </a:lnTo>
                  <a:lnTo>
                    <a:pt x="772" y="1421"/>
                  </a:lnTo>
                  <a:lnTo>
                    <a:pt x="781" y="1416"/>
                  </a:lnTo>
                  <a:lnTo>
                    <a:pt x="790" y="1409"/>
                  </a:lnTo>
                  <a:lnTo>
                    <a:pt x="798" y="1404"/>
                  </a:lnTo>
                  <a:lnTo>
                    <a:pt x="805" y="1398"/>
                  </a:lnTo>
                  <a:lnTo>
                    <a:pt x="813" y="1391"/>
                  </a:lnTo>
                  <a:lnTo>
                    <a:pt x="819" y="1385"/>
                  </a:lnTo>
                  <a:lnTo>
                    <a:pt x="825" y="1378"/>
                  </a:lnTo>
                  <a:lnTo>
                    <a:pt x="829" y="1370"/>
                  </a:lnTo>
                  <a:lnTo>
                    <a:pt x="834" y="1362"/>
                  </a:lnTo>
                  <a:lnTo>
                    <a:pt x="838" y="1354"/>
                  </a:lnTo>
                  <a:lnTo>
                    <a:pt x="841" y="1346"/>
                  </a:lnTo>
                  <a:lnTo>
                    <a:pt x="844" y="1337"/>
                  </a:lnTo>
                  <a:lnTo>
                    <a:pt x="846" y="1329"/>
                  </a:lnTo>
                  <a:lnTo>
                    <a:pt x="847" y="1319"/>
                  </a:lnTo>
                  <a:lnTo>
                    <a:pt x="848" y="1309"/>
                  </a:lnTo>
                  <a:lnTo>
                    <a:pt x="848" y="1299"/>
                  </a:lnTo>
                  <a:lnTo>
                    <a:pt x="848" y="1285"/>
                  </a:lnTo>
                  <a:lnTo>
                    <a:pt x="845" y="1271"/>
                  </a:lnTo>
                  <a:lnTo>
                    <a:pt x="842" y="1257"/>
                  </a:lnTo>
                  <a:lnTo>
                    <a:pt x="837" y="1244"/>
                  </a:lnTo>
                  <a:lnTo>
                    <a:pt x="831" y="1232"/>
                  </a:lnTo>
                  <a:lnTo>
                    <a:pt x="824" y="1220"/>
                  </a:lnTo>
                  <a:lnTo>
                    <a:pt x="815" y="1208"/>
                  </a:lnTo>
                  <a:lnTo>
                    <a:pt x="804" y="1198"/>
                  </a:lnTo>
                  <a:lnTo>
                    <a:pt x="790" y="1187"/>
                  </a:lnTo>
                  <a:lnTo>
                    <a:pt x="773" y="1175"/>
                  </a:lnTo>
                  <a:lnTo>
                    <a:pt x="749" y="1161"/>
                  </a:lnTo>
                  <a:lnTo>
                    <a:pt x="723" y="1146"/>
                  </a:lnTo>
                  <a:lnTo>
                    <a:pt x="691" y="1131"/>
                  </a:lnTo>
                  <a:lnTo>
                    <a:pt x="656" y="1114"/>
                  </a:lnTo>
                  <a:lnTo>
                    <a:pt x="616" y="1096"/>
                  </a:lnTo>
                  <a:lnTo>
                    <a:pt x="571" y="1078"/>
                  </a:lnTo>
                  <a:lnTo>
                    <a:pt x="490" y="1044"/>
                  </a:lnTo>
                  <a:lnTo>
                    <a:pt x="417" y="1011"/>
                  </a:lnTo>
                  <a:lnTo>
                    <a:pt x="383" y="995"/>
                  </a:lnTo>
                  <a:lnTo>
                    <a:pt x="352" y="980"/>
                  </a:lnTo>
                  <a:lnTo>
                    <a:pt x="321" y="964"/>
                  </a:lnTo>
                  <a:lnTo>
                    <a:pt x="292" y="949"/>
                  </a:lnTo>
                  <a:lnTo>
                    <a:pt x="266" y="935"/>
                  </a:lnTo>
                  <a:lnTo>
                    <a:pt x="241" y="921"/>
                  </a:lnTo>
                  <a:lnTo>
                    <a:pt x="219" y="906"/>
                  </a:lnTo>
                  <a:lnTo>
                    <a:pt x="198" y="893"/>
                  </a:lnTo>
                  <a:lnTo>
                    <a:pt x="178" y="880"/>
                  </a:lnTo>
                  <a:lnTo>
                    <a:pt x="161" y="866"/>
                  </a:lnTo>
                  <a:lnTo>
                    <a:pt x="146" y="854"/>
                  </a:lnTo>
                  <a:lnTo>
                    <a:pt x="132" y="842"/>
                  </a:lnTo>
                  <a:lnTo>
                    <a:pt x="116" y="826"/>
                  </a:lnTo>
                  <a:lnTo>
                    <a:pt x="101" y="808"/>
                  </a:lnTo>
                  <a:lnTo>
                    <a:pt x="87" y="791"/>
                  </a:lnTo>
                  <a:lnTo>
                    <a:pt x="74" y="773"/>
                  </a:lnTo>
                  <a:lnTo>
                    <a:pt x="62" y="754"/>
                  </a:lnTo>
                  <a:lnTo>
                    <a:pt x="52" y="736"/>
                  </a:lnTo>
                  <a:lnTo>
                    <a:pt x="42" y="715"/>
                  </a:lnTo>
                  <a:lnTo>
                    <a:pt x="32" y="696"/>
                  </a:lnTo>
                  <a:lnTo>
                    <a:pt x="25" y="676"/>
                  </a:lnTo>
                  <a:lnTo>
                    <a:pt x="18" y="654"/>
                  </a:lnTo>
                  <a:lnTo>
                    <a:pt x="13" y="633"/>
                  </a:lnTo>
                  <a:lnTo>
                    <a:pt x="8" y="610"/>
                  </a:lnTo>
                  <a:lnTo>
                    <a:pt x="5" y="588"/>
                  </a:lnTo>
                  <a:lnTo>
                    <a:pt x="2" y="564"/>
                  </a:lnTo>
                  <a:lnTo>
                    <a:pt x="1" y="541"/>
                  </a:lnTo>
                  <a:lnTo>
                    <a:pt x="0" y="516"/>
                  </a:lnTo>
                  <a:lnTo>
                    <a:pt x="1" y="485"/>
                  </a:lnTo>
                  <a:lnTo>
                    <a:pt x="3" y="455"/>
                  </a:lnTo>
                  <a:lnTo>
                    <a:pt x="7" y="425"/>
                  </a:lnTo>
                  <a:lnTo>
                    <a:pt x="12" y="397"/>
                  </a:lnTo>
                  <a:lnTo>
                    <a:pt x="19" y="370"/>
                  </a:lnTo>
                  <a:lnTo>
                    <a:pt x="27" y="344"/>
                  </a:lnTo>
                  <a:lnTo>
                    <a:pt x="36" y="318"/>
                  </a:lnTo>
                  <a:lnTo>
                    <a:pt x="48" y="294"/>
                  </a:lnTo>
                  <a:lnTo>
                    <a:pt x="61" y="269"/>
                  </a:lnTo>
                  <a:lnTo>
                    <a:pt x="75" y="247"/>
                  </a:lnTo>
                  <a:lnTo>
                    <a:pt x="90" y="225"/>
                  </a:lnTo>
                  <a:lnTo>
                    <a:pt x="108" y="204"/>
                  </a:lnTo>
                  <a:lnTo>
                    <a:pt x="127" y="185"/>
                  </a:lnTo>
                  <a:lnTo>
                    <a:pt x="148" y="165"/>
                  </a:lnTo>
                  <a:lnTo>
                    <a:pt x="169" y="148"/>
                  </a:lnTo>
                  <a:lnTo>
                    <a:pt x="192" y="131"/>
                  </a:lnTo>
                  <a:lnTo>
                    <a:pt x="217" y="115"/>
                  </a:lnTo>
                  <a:lnTo>
                    <a:pt x="241" y="100"/>
                  </a:lnTo>
                  <a:lnTo>
                    <a:pt x="268" y="86"/>
                  </a:lnTo>
                  <a:lnTo>
                    <a:pt x="294" y="73"/>
                  </a:lnTo>
                  <a:lnTo>
                    <a:pt x="323" y="61"/>
                  </a:lnTo>
                  <a:lnTo>
                    <a:pt x="352" y="51"/>
                  </a:lnTo>
                  <a:lnTo>
                    <a:pt x="381" y="41"/>
                  </a:lnTo>
                  <a:lnTo>
                    <a:pt x="412" y="33"/>
                  </a:lnTo>
                  <a:lnTo>
                    <a:pt x="443" y="24"/>
                  </a:lnTo>
                  <a:lnTo>
                    <a:pt x="476" y="18"/>
                  </a:lnTo>
                  <a:lnTo>
                    <a:pt x="509" y="12"/>
                  </a:lnTo>
                  <a:lnTo>
                    <a:pt x="543" y="8"/>
                  </a:lnTo>
                  <a:lnTo>
                    <a:pt x="578" y="4"/>
                  </a:lnTo>
                  <a:lnTo>
                    <a:pt x="614" y="2"/>
                  </a:lnTo>
                  <a:lnTo>
                    <a:pt x="651" y="0"/>
                  </a:lnTo>
                  <a:lnTo>
                    <a:pt x="689" y="0"/>
                  </a:lnTo>
                  <a:lnTo>
                    <a:pt x="733" y="0"/>
                  </a:lnTo>
                  <a:lnTo>
                    <a:pt x="783" y="3"/>
                  </a:lnTo>
                  <a:lnTo>
                    <a:pt x="836" y="8"/>
                  </a:lnTo>
                  <a:lnTo>
                    <a:pt x="895" y="15"/>
                  </a:lnTo>
                  <a:lnTo>
                    <a:pt x="958" y="23"/>
                  </a:lnTo>
                  <a:lnTo>
                    <a:pt x="1027" y="35"/>
                  </a:lnTo>
                  <a:lnTo>
                    <a:pt x="1099" y="47"/>
                  </a:lnTo>
                  <a:lnTo>
                    <a:pt x="1177" y="61"/>
                  </a:lnTo>
                  <a:lnTo>
                    <a:pt x="1177" y="386"/>
                  </a:lnTo>
                  <a:lnTo>
                    <a:pt x="1147" y="374"/>
                  </a:lnTo>
                  <a:lnTo>
                    <a:pt x="1118" y="363"/>
                  </a:lnTo>
                  <a:lnTo>
                    <a:pt x="1089" y="353"/>
                  </a:lnTo>
                  <a:lnTo>
                    <a:pt x="1060" y="344"/>
                  </a:lnTo>
                  <a:lnTo>
                    <a:pt x="1032" y="336"/>
                  </a:lnTo>
                  <a:lnTo>
                    <a:pt x="1003" y="327"/>
                  </a:lnTo>
                  <a:lnTo>
                    <a:pt x="976" y="320"/>
                  </a:lnTo>
                  <a:lnTo>
                    <a:pt x="947" y="314"/>
                  </a:lnTo>
                  <a:lnTo>
                    <a:pt x="921" y="309"/>
                  </a:lnTo>
                  <a:lnTo>
                    <a:pt x="893" y="304"/>
                  </a:lnTo>
                  <a:lnTo>
                    <a:pt x="867" y="300"/>
                  </a:lnTo>
                  <a:lnTo>
                    <a:pt x="839" y="297"/>
                  </a:lnTo>
                  <a:lnTo>
                    <a:pt x="814" y="294"/>
                  </a:lnTo>
                  <a:lnTo>
                    <a:pt x="787" y="292"/>
                  </a:lnTo>
                  <a:lnTo>
                    <a:pt x="762" y="291"/>
                  </a:lnTo>
                  <a:lnTo>
                    <a:pt x="736" y="291"/>
                  </a:lnTo>
                  <a:lnTo>
                    <a:pt x="700" y="292"/>
                  </a:lnTo>
                  <a:lnTo>
                    <a:pt x="669" y="293"/>
                  </a:lnTo>
                  <a:lnTo>
                    <a:pt x="638" y="296"/>
                  </a:lnTo>
                  <a:lnTo>
                    <a:pt x="610" y="301"/>
                  </a:lnTo>
                  <a:lnTo>
                    <a:pt x="584" y="306"/>
                  </a:lnTo>
                  <a:lnTo>
                    <a:pt x="561" y="313"/>
                  </a:lnTo>
                  <a:lnTo>
                    <a:pt x="539" y="321"/>
                  </a:lnTo>
                  <a:lnTo>
                    <a:pt x="521" y="331"/>
                  </a:lnTo>
                  <a:lnTo>
                    <a:pt x="512" y="336"/>
                  </a:lnTo>
                  <a:lnTo>
                    <a:pt x="504" y="341"/>
                  </a:lnTo>
                  <a:lnTo>
                    <a:pt x="496" y="346"/>
                  </a:lnTo>
                  <a:lnTo>
                    <a:pt x="489" y="352"/>
                  </a:lnTo>
                  <a:lnTo>
                    <a:pt x="483" y="359"/>
                  </a:lnTo>
                  <a:lnTo>
                    <a:pt x="477" y="365"/>
                  </a:lnTo>
                  <a:lnTo>
                    <a:pt x="472" y="372"/>
                  </a:lnTo>
                  <a:lnTo>
                    <a:pt x="467" y="380"/>
                  </a:lnTo>
                  <a:lnTo>
                    <a:pt x="463" y="387"/>
                  </a:lnTo>
                  <a:lnTo>
                    <a:pt x="459" y="395"/>
                  </a:lnTo>
                  <a:lnTo>
                    <a:pt x="456" y="403"/>
                  </a:lnTo>
                  <a:lnTo>
                    <a:pt x="454" y="411"/>
                  </a:lnTo>
                  <a:lnTo>
                    <a:pt x="452" y="420"/>
                  </a:lnTo>
                  <a:lnTo>
                    <a:pt x="450" y="430"/>
                  </a:lnTo>
                  <a:lnTo>
                    <a:pt x="450" y="439"/>
                  </a:lnTo>
                  <a:lnTo>
                    <a:pt x="448" y="449"/>
                  </a:lnTo>
                  <a:lnTo>
                    <a:pt x="450" y="463"/>
                  </a:lnTo>
                  <a:lnTo>
                    <a:pt x="453" y="477"/>
                  </a:lnTo>
                  <a:lnTo>
                    <a:pt x="457" y="490"/>
                  </a:lnTo>
                  <a:lnTo>
                    <a:pt x="463" y="502"/>
                  </a:lnTo>
                  <a:lnTo>
                    <a:pt x="471" y="514"/>
                  </a:lnTo>
                  <a:lnTo>
                    <a:pt x="481" y="524"/>
                  </a:lnTo>
                  <a:lnTo>
                    <a:pt x="493" y="536"/>
                  </a:lnTo>
                  <a:lnTo>
                    <a:pt x="507" y="545"/>
                  </a:lnTo>
                  <a:lnTo>
                    <a:pt x="521" y="553"/>
                  </a:lnTo>
                  <a:lnTo>
                    <a:pt x="541" y="564"/>
                  </a:lnTo>
                  <a:lnTo>
                    <a:pt x="567" y="577"/>
                  </a:lnTo>
                  <a:lnTo>
                    <a:pt x="597" y="592"/>
                  </a:lnTo>
                  <a:lnTo>
                    <a:pt x="633" y="609"/>
                  </a:lnTo>
                  <a:lnTo>
                    <a:pt x="674" y="629"/>
                  </a:lnTo>
                  <a:lnTo>
                    <a:pt x="720" y="649"/>
                  </a:lnTo>
                  <a:lnTo>
                    <a:pt x="772" y="672"/>
                  </a:lnTo>
                  <a:lnTo>
                    <a:pt x="846" y="707"/>
                  </a:lnTo>
                  <a:lnTo>
                    <a:pt x="915" y="740"/>
                  </a:lnTo>
                  <a:lnTo>
                    <a:pt x="946" y="756"/>
                  </a:lnTo>
                  <a:lnTo>
                    <a:pt x="976" y="771"/>
                  </a:lnTo>
                  <a:lnTo>
                    <a:pt x="1004" y="787"/>
                  </a:lnTo>
                  <a:lnTo>
                    <a:pt x="1032" y="802"/>
                  </a:lnTo>
                  <a:lnTo>
                    <a:pt x="1056" y="817"/>
                  </a:lnTo>
                  <a:lnTo>
                    <a:pt x="1080" y="832"/>
                  </a:lnTo>
                  <a:lnTo>
                    <a:pt x="1102" y="846"/>
                  </a:lnTo>
                  <a:lnTo>
                    <a:pt x="1123" y="860"/>
                  </a:lnTo>
                  <a:lnTo>
                    <a:pt x="1141" y="875"/>
                  </a:lnTo>
                  <a:lnTo>
                    <a:pt x="1158" y="888"/>
                  </a:lnTo>
                  <a:lnTo>
                    <a:pt x="1174" y="901"/>
                  </a:lnTo>
                  <a:lnTo>
                    <a:pt x="1187" y="913"/>
                  </a:lnTo>
                  <a:lnTo>
                    <a:pt x="1202" y="930"/>
                  </a:lnTo>
                  <a:lnTo>
                    <a:pt x="1216" y="945"/>
                  </a:lnTo>
                  <a:lnTo>
                    <a:pt x="1229" y="962"/>
                  </a:lnTo>
                  <a:lnTo>
                    <a:pt x="1241" y="979"/>
                  </a:lnTo>
                  <a:lnTo>
                    <a:pt x="1252" y="997"/>
                  </a:lnTo>
                  <a:lnTo>
                    <a:pt x="1262" y="1015"/>
                  </a:lnTo>
                  <a:lnTo>
                    <a:pt x="1271" y="1034"/>
                  </a:lnTo>
                  <a:lnTo>
                    <a:pt x="1279" y="1053"/>
                  </a:lnTo>
                  <a:lnTo>
                    <a:pt x="1287" y="1074"/>
                  </a:lnTo>
                  <a:lnTo>
                    <a:pt x="1293" y="1094"/>
                  </a:lnTo>
                  <a:lnTo>
                    <a:pt x="1298" y="1114"/>
                  </a:lnTo>
                  <a:lnTo>
                    <a:pt x="1302" y="1137"/>
                  </a:lnTo>
                  <a:lnTo>
                    <a:pt x="1305" y="1158"/>
                  </a:lnTo>
                  <a:lnTo>
                    <a:pt x="1308" y="1182"/>
                  </a:lnTo>
                  <a:lnTo>
                    <a:pt x="1309" y="1204"/>
                  </a:lnTo>
                  <a:lnTo>
                    <a:pt x="1310" y="1229"/>
                  </a:lnTo>
                  <a:lnTo>
                    <a:pt x="1309" y="1262"/>
                  </a:lnTo>
                  <a:lnTo>
                    <a:pt x="1306" y="1296"/>
                  </a:lnTo>
                  <a:lnTo>
                    <a:pt x="1301" y="1328"/>
                  </a:lnTo>
                  <a:lnTo>
                    <a:pt x="1295" y="1358"/>
                  </a:lnTo>
                  <a:lnTo>
                    <a:pt x="1291" y="1374"/>
                  </a:lnTo>
                  <a:lnTo>
                    <a:pt x="1287" y="1389"/>
                  </a:lnTo>
                  <a:lnTo>
                    <a:pt x="1282" y="1403"/>
                  </a:lnTo>
                  <a:lnTo>
                    <a:pt x="1276" y="1418"/>
                  </a:lnTo>
                  <a:lnTo>
                    <a:pt x="1271"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8" y="1633"/>
                  </a:lnTo>
                  <a:lnTo>
                    <a:pt x="1069" y="1651"/>
                  </a:lnTo>
                  <a:lnTo>
                    <a:pt x="1044" y="1666"/>
                  </a:lnTo>
                  <a:lnTo>
                    <a:pt x="1019" y="1679"/>
                  </a:lnTo>
                  <a:lnTo>
                    <a:pt x="992" y="1691"/>
                  </a:lnTo>
                  <a:lnTo>
                    <a:pt x="965" y="1703"/>
                  </a:lnTo>
                  <a:lnTo>
                    <a:pt x="936" y="1714"/>
                  </a:lnTo>
                  <a:lnTo>
                    <a:pt x="906" y="1724"/>
                  </a:lnTo>
                  <a:lnTo>
                    <a:pt x="876" y="1732"/>
                  </a:lnTo>
                  <a:lnTo>
                    <a:pt x="845" y="1740"/>
                  </a:lnTo>
                  <a:lnTo>
                    <a:pt x="813" y="1747"/>
                  </a:lnTo>
                  <a:lnTo>
                    <a:pt x="780" y="1752"/>
                  </a:lnTo>
                  <a:lnTo>
                    <a:pt x="746" y="1757"/>
                  </a:lnTo>
                  <a:lnTo>
                    <a:pt x="712" y="1762"/>
                  </a:lnTo>
                  <a:lnTo>
                    <a:pt x="676" y="1766"/>
                  </a:lnTo>
                  <a:lnTo>
                    <a:pt x="639" y="1768"/>
                  </a:lnTo>
                  <a:lnTo>
                    <a:pt x="601" y="1769"/>
                  </a:lnTo>
                  <a:lnTo>
                    <a:pt x="563" y="1770"/>
                  </a:lnTo>
                  <a:lnTo>
                    <a:pt x="497" y="1769"/>
                  </a:lnTo>
                  <a:lnTo>
                    <a:pt x="431" y="1766"/>
                  </a:lnTo>
                  <a:lnTo>
                    <a:pt x="366" y="1761"/>
                  </a:lnTo>
                  <a:lnTo>
                    <a:pt x="300" y="1754"/>
                  </a:lnTo>
                  <a:lnTo>
                    <a:pt x="233" y="1745"/>
                  </a:lnTo>
                  <a:lnTo>
                    <a:pt x="167" y="1735"/>
                  </a:lnTo>
                  <a:lnTo>
                    <a:pt x="101"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9" name="Freeform 53"/>
            <p:cNvSpPr>
              <a:spLocks/>
            </p:cNvSpPr>
            <p:nvPr/>
          </p:nvSpPr>
          <p:spPr bwMode="gray">
            <a:xfrm>
              <a:off x="6294" y="350"/>
              <a:ext cx="39" cy="142"/>
            </a:xfrm>
            <a:custGeom>
              <a:avLst/>
              <a:gdLst>
                <a:gd name="T0" fmla="*/ 476 w 476"/>
                <a:gd name="T1" fmla="*/ 0 h 1706"/>
                <a:gd name="T2" fmla="*/ 476 w 476"/>
                <a:gd name="T3" fmla="*/ 1706 h 1706"/>
                <a:gd name="T4" fmla="*/ 0 w 476"/>
                <a:gd name="T5" fmla="*/ 1706 h 1706"/>
                <a:gd name="T6" fmla="*/ 0 w 476"/>
                <a:gd name="T7" fmla="*/ 0 h 1706"/>
                <a:gd name="T8" fmla="*/ 238 w 476"/>
                <a:gd name="T9" fmla="*/ 285 h 1706"/>
                <a:gd name="T10" fmla="*/ 476 w 476"/>
                <a:gd name="T11" fmla="*/ 0 h 1706"/>
              </a:gdLst>
              <a:ahLst/>
              <a:cxnLst>
                <a:cxn ang="0">
                  <a:pos x="T0" y="T1"/>
                </a:cxn>
                <a:cxn ang="0">
                  <a:pos x="T2" y="T3"/>
                </a:cxn>
                <a:cxn ang="0">
                  <a:pos x="T4" y="T5"/>
                </a:cxn>
                <a:cxn ang="0">
                  <a:pos x="T6" y="T7"/>
                </a:cxn>
                <a:cxn ang="0">
                  <a:pos x="T8" y="T9"/>
                </a:cxn>
                <a:cxn ang="0">
                  <a:pos x="T10" y="T11"/>
                </a:cxn>
              </a:cxnLst>
              <a:rect l="0" t="0" r="r" b="b"/>
              <a:pathLst>
                <a:path w="476" h="1706">
                  <a:moveTo>
                    <a:pt x="476" y="0"/>
                  </a:moveTo>
                  <a:lnTo>
                    <a:pt x="476" y="1706"/>
                  </a:lnTo>
                  <a:lnTo>
                    <a:pt x="0" y="1706"/>
                  </a:lnTo>
                  <a:lnTo>
                    <a:pt x="0" y="0"/>
                  </a:lnTo>
                  <a:lnTo>
                    <a:pt x="238" y="285"/>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0" name="Freeform 54"/>
            <p:cNvSpPr>
              <a:spLocks/>
            </p:cNvSpPr>
            <p:nvPr/>
          </p:nvSpPr>
          <p:spPr bwMode="gray">
            <a:xfrm>
              <a:off x="6294" y="350"/>
              <a:ext cx="39" cy="44"/>
            </a:xfrm>
            <a:custGeom>
              <a:avLst/>
              <a:gdLst>
                <a:gd name="T0" fmla="*/ 476 w 476"/>
                <a:gd name="T1" fmla="*/ 0 h 530"/>
                <a:gd name="T2" fmla="*/ 0 w 476"/>
                <a:gd name="T3" fmla="*/ 0 h 530"/>
                <a:gd name="T4" fmla="*/ 238 w 476"/>
                <a:gd name="T5" fmla="*/ 530 h 530"/>
                <a:gd name="T6" fmla="*/ 476 w 476"/>
                <a:gd name="T7" fmla="*/ 0 h 530"/>
              </a:gdLst>
              <a:ahLst/>
              <a:cxnLst>
                <a:cxn ang="0">
                  <a:pos x="T0" y="T1"/>
                </a:cxn>
                <a:cxn ang="0">
                  <a:pos x="T2" y="T3"/>
                </a:cxn>
                <a:cxn ang="0">
                  <a:pos x="T4" y="T5"/>
                </a:cxn>
                <a:cxn ang="0">
                  <a:pos x="T6" y="T7"/>
                </a:cxn>
              </a:cxnLst>
              <a:rect l="0" t="0" r="r" b="b"/>
              <a:pathLst>
                <a:path w="476" h="530">
                  <a:moveTo>
                    <a:pt x="476" y="0"/>
                  </a:moveTo>
                  <a:lnTo>
                    <a:pt x="0" y="0"/>
                  </a:lnTo>
                  <a:lnTo>
                    <a:pt x="238" y="530"/>
                  </a:lnTo>
                  <a:lnTo>
                    <a:pt x="476"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1" name="Freeform 55"/>
            <p:cNvSpPr>
              <a:spLocks/>
            </p:cNvSpPr>
            <p:nvPr/>
          </p:nvSpPr>
          <p:spPr bwMode="gray">
            <a:xfrm>
              <a:off x="6370" y="350"/>
              <a:ext cx="103" cy="142"/>
            </a:xfrm>
            <a:custGeom>
              <a:avLst/>
              <a:gdLst>
                <a:gd name="T0" fmla="*/ 0 w 1241"/>
                <a:gd name="T1" fmla="*/ 1706 h 1706"/>
                <a:gd name="T2" fmla="*/ 0 w 1241"/>
                <a:gd name="T3" fmla="*/ 0 h 1706"/>
                <a:gd name="T4" fmla="*/ 1222 w 1241"/>
                <a:gd name="T5" fmla="*/ 0 h 1706"/>
                <a:gd name="T6" fmla="*/ 1222 w 1241"/>
                <a:gd name="T7" fmla="*/ 309 h 1706"/>
                <a:gd name="T8" fmla="*/ 459 w 1241"/>
                <a:gd name="T9" fmla="*/ 309 h 1706"/>
                <a:gd name="T10" fmla="*/ 459 w 1241"/>
                <a:gd name="T11" fmla="*/ 693 h 1706"/>
                <a:gd name="T12" fmla="*/ 1123 w 1241"/>
                <a:gd name="T13" fmla="*/ 693 h 1706"/>
                <a:gd name="T14" fmla="*/ 1123 w 1241"/>
                <a:gd name="T15" fmla="*/ 975 h 1706"/>
                <a:gd name="T16" fmla="*/ 459 w 1241"/>
                <a:gd name="T17" fmla="*/ 975 h 1706"/>
                <a:gd name="T18" fmla="*/ 459 w 1241"/>
                <a:gd name="T19" fmla="*/ 1380 h 1706"/>
                <a:gd name="T20" fmla="*/ 1241 w 1241"/>
                <a:gd name="T21" fmla="*/ 1380 h 1706"/>
                <a:gd name="T22" fmla="*/ 1241 w 1241"/>
                <a:gd name="T23" fmla="*/ 1706 h 1706"/>
                <a:gd name="T24" fmla="*/ 0 w 1241"/>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1" h="1706">
                  <a:moveTo>
                    <a:pt x="0" y="1706"/>
                  </a:moveTo>
                  <a:lnTo>
                    <a:pt x="0" y="0"/>
                  </a:lnTo>
                  <a:lnTo>
                    <a:pt x="1222" y="0"/>
                  </a:lnTo>
                  <a:lnTo>
                    <a:pt x="1222" y="309"/>
                  </a:lnTo>
                  <a:lnTo>
                    <a:pt x="459" y="309"/>
                  </a:lnTo>
                  <a:lnTo>
                    <a:pt x="459" y="693"/>
                  </a:lnTo>
                  <a:lnTo>
                    <a:pt x="1123" y="693"/>
                  </a:lnTo>
                  <a:lnTo>
                    <a:pt x="1123" y="975"/>
                  </a:lnTo>
                  <a:lnTo>
                    <a:pt x="459" y="975"/>
                  </a:lnTo>
                  <a:lnTo>
                    <a:pt x="459" y="1380"/>
                  </a:lnTo>
                  <a:lnTo>
                    <a:pt x="1241" y="1380"/>
                  </a:lnTo>
                  <a:lnTo>
                    <a:pt x="1241"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2" name="Freeform 56"/>
            <p:cNvSpPr>
              <a:spLocks/>
            </p:cNvSpPr>
            <p:nvPr/>
          </p:nvSpPr>
          <p:spPr bwMode="gray">
            <a:xfrm>
              <a:off x="6499" y="350"/>
              <a:ext cx="173" cy="143"/>
            </a:xfrm>
            <a:custGeom>
              <a:avLst/>
              <a:gdLst>
                <a:gd name="T0" fmla="*/ 0 w 2073"/>
                <a:gd name="T1" fmla="*/ 1706 h 1723"/>
                <a:gd name="T2" fmla="*/ 0 w 2073"/>
                <a:gd name="T3" fmla="*/ 0 h 1723"/>
                <a:gd name="T4" fmla="*/ 617 w 2073"/>
                <a:gd name="T5" fmla="*/ 0 h 1723"/>
                <a:gd name="T6" fmla="*/ 1047 w 2073"/>
                <a:gd name="T7" fmla="*/ 1090 h 1723"/>
                <a:gd name="T8" fmla="*/ 1486 w 2073"/>
                <a:gd name="T9" fmla="*/ 0 h 1723"/>
                <a:gd name="T10" fmla="*/ 2073 w 2073"/>
                <a:gd name="T11" fmla="*/ 0 h 1723"/>
                <a:gd name="T12" fmla="*/ 2073 w 2073"/>
                <a:gd name="T13" fmla="*/ 1706 h 1723"/>
                <a:gd name="T14" fmla="*/ 1621 w 2073"/>
                <a:gd name="T15" fmla="*/ 1706 h 1723"/>
                <a:gd name="T16" fmla="*/ 1621 w 2073"/>
                <a:gd name="T17" fmla="*/ 499 h 1723"/>
                <a:gd name="T18" fmla="*/ 1121 w 2073"/>
                <a:gd name="T19" fmla="*/ 1723 h 1723"/>
                <a:gd name="T20" fmla="*/ 826 w 2073"/>
                <a:gd name="T21" fmla="*/ 1723 h 1723"/>
                <a:gd name="T22" fmla="*/ 336 w 2073"/>
                <a:gd name="T23" fmla="*/ 499 h 1723"/>
                <a:gd name="T24" fmla="*/ 336 w 2073"/>
                <a:gd name="T25" fmla="*/ 1706 h 1723"/>
                <a:gd name="T26" fmla="*/ 0 w 2073"/>
                <a:gd name="T27" fmla="*/ 1706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73" h="1723">
                  <a:moveTo>
                    <a:pt x="0" y="1706"/>
                  </a:moveTo>
                  <a:lnTo>
                    <a:pt x="0" y="0"/>
                  </a:lnTo>
                  <a:lnTo>
                    <a:pt x="617" y="0"/>
                  </a:lnTo>
                  <a:lnTo>
                    <a:pt x="1047" y="1090"/>
                  </a:lnTo>
                  <a:lnTo>
                    <a:pt x="1486" y="0"/>
                  </a:lnTo>
                  <a:lnTo>
                    <a:pt x="2073" y="0"/>
                  </a:lnTo>
                  <a:lnTo>
                    <a:pt x="2073" y="1706"/>
                  </a:lnTo>
                  <a:lnTo>
                    <a:pt x="1621" y="1706"/>
                  </a:lnTo>
                  <a:lnTo>
                    <a:pt x="1621" y="499"/>
                  </a:lnTo>
                  <a:lnTo>
                    <a:pt x="1121" y="1723"/>
                  </a:lnTo>
                  <a:lnTo>
                    <a:pt x="826" y="1723"/>
                  </a:lnTo>
                  <a:lnTo>
                    <a:pt x="336" y="499"/>
                  </a:lnTo>
                  <a:lnTo>
                    <a:pt x="336"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3" name="Freeform 57"/>
            <p:cNvSpPr>
              <a:spLocks/>
            </p:cNvSpPr>
            <p:nvPr/>
          </p:nvSpPr>
          <p:spPr bwMode="gray">
            <a:xfrm>
              <a:off x="6708" y="350"/>
              <a:ext cx="104" cy="142"/>
            </a:xfrm>
            <a:custGeom>
              <a:avLst/>
              <a:gdLst>
                <a:gd name="T0" fmla="*/ 0 w 1242"/>
                <a:gd name="T1" fmla="*/ 1706 h 1706"/>
                <a:gd name="T2" fmla="*/ 0 w 1242"/>
                <a:gd name="T3" fmla="*/ 0 h 1706"/>
                <a:gd name="T4" fmla="*/ 1221 w 1242"/>
                <a:gd name="T5" fmla="*/ 0 h 1706"/>
                <a:gd name="T6" fmla="*/ 1221 w 1242"/>
                <a:gd name="T7" fmla="*/ 309 h 1706"/>
                <a:gd name="T8" fmla="*/ 459 w 1242"/>
                <a:gd name="T9" fmla="*/ 309 h 1706"/>
                <a:gd name="T10" fmla="*/ 459 w 1242"/>
                <a:gd name="T11" fmla="*/ 693 h 1706"/>
                <a:gd name="T12" fmla="*/ 1123 w 1242"/>
                <a:gd name="T13" fmla="*/ 693 h 1706"/>
                <a:gd name="T14" fmla="*/ 1123 w 1242"/>
                <a:gd name="T15" fmla="*/ 975 h 1706"/>
                <a:gd name="T16" fmla="*/ 459 w 1242"/>
                <a:gd name="T17" fmla="*/ 975 h 1706"/>
                <a:gd name="T18" fmla="*/ 459 w 1242"/>
                <a:gd name="T19" fmla="*/ 1380 h 1706"/>
                <a:gd name="T20" fmla="*/ 1242 w 1242"/>
                <a:gd name="T21" fmla="*/ 1380 h 1706"/>
                <a:gd name="T22" fmla="*/ 1242 w 1242"/>
                <a:gd name="T23" fmla="*/ 1706 h 1706"/>
                <a:gd name="T24" fmla="*/ 0 w 1242"/>
                <a:gd name="T25"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2" h="1706">
                  <a:moveTo>
                    <a:pt x="0" y="1706"/>
                  </a:moveTo>
                  <a:lnTo>
                    <a:pt x="0" y="0"/>
                  </a:lnTo>
                  <a:lnTo>
                    <a:pt x="1221" y="0"/>
                  </a:lnTo>
                  <a:lnTo>
                    <a:pt x="1221" y="309"/>
                  </a:lnTo>
                  <a:lnTo>
                    <a:pt x="459" y="309"/>
                  </a:lnTo>
                  <a:lnTo>
                    <a:pt x="459" y="693"/>
                  </a:lnTo>
                  <a:lnTo>
                    <a:pt x="1123" y="693"/>
                  </a:lnTo>
                  <a:lnTo>
                    <a:pt x="1123" y="975"/>
                  </a:lnTo>
                  <a:lnTo>
                    <a:pt x="459" y="975"/>
                  </a:lnTo>
                  <a:lnTo>
                    <a:pt x="459" y="1380"/>
                  </a:lnTo>
                  <a:lnTo>
                    <a:pt x="1242" y="1380"/>
                  </a:lnTo>
                  <a:lnTo>
                    <a:pt x="1242"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4" name="Freeform 58"/>
            <p:cNvSpPr>
              <a:spLocks/>
            </p:cNvSpPr>
            <p:nvPr/>
          </p:nvSpPr>
          <p:spPr bwMode="gray">
            <a:xfrm>
              <a:off x="6838" y="350"/>
              <a:ext cx="123" cy="142"/>
            </a:xfrm>
            <a:custGeom>
              <a:avLst/>
              <a:gdLst>
                <a:gd name="T0" fmla="*/ 0 w 1473"/>
                <a:gd name="T1" fmla="*/ 1706 h 1706"/>
                <a:gd name="T2" fmla="*/ 0 w 1473"/>
                <a:gd name="T3" fmla="*/ 0 h 1706"/>
                <a:gd name="T4" fmla="*/ 551 w 1473"/>
                <a:gd name="T5" fmla="*/ 0 h 1706"/>
                <a:gd name="T6" fmla="*/ 1137 w 1473"/>
                <a:gd name="T7" fmla="*/ 1142 h 1706"/>
                <a:gd name="T8" fmla="*/ 1137 w 1473"/>
                <a:gd name="T9" fmla="*/ 0 h 1706"/>
                <a:gd name="T10" fmla="*/ 1473 w 1473"/>
                <a:gd name="T11" fmla="*/ 0 h 1706"/>
                <a:gd name="T12" fmla="*/ 1473 w 1473"/>
                <a:gd name="T13" fmla="*/ 1706 h 1706"/>
                <a:gd name="T14" fmla="*/ 936 w 1473"/>
                <a:gd name="T15" fmla="*/ 1706 h 1706"/>
                <a:gd name="T16" fmla="*/ 335 w 1473"/>
                <a:gd name="T17" fmla="*/ 549 h 1706"/>
                <a:gd name="T18" fmla="*/ 335 w 1473"/>
                <a:gd name="T19" fmla="*/ 1706 h 1706"/>
                <a:gd name="T20" fmla="*/ 0 w 1473"/>
                <a:gd name="T21" fmla="*/ 1706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3" h="1706">
                  <a:moveTo>
                    <a:pt x="0" y="1706"/>
                  </a:moveTo>
                  <a:lnTo>
                    <a:pt x="0" y="0"/>
                  </a:lnTo>
                  <a:lnTo>
                    <a:pt x="551" y="0"/>
                  </a:lnTo>
                  <a:lnTo>
                    <a:pt x="1137" y="1142"/>
                  </a:lnTo>
                  <a:lnTo>
                    <a:pt x="1137" y="0"/>
                  </a:lnTo>
                  <a:lnTo>
                    <a:pt x="1473" y="0"/>
                  </a:lnTo>
                  <a:lnTo>
                    <a:pt x="1473" y="1706"/>
                  </a:lnTo>
                  <a:lnTo>
                    <a:pt x="936" y="1706"/>
                  </a:lnTo>
                  <a:lnTo>
                    <a:pt x="335" y="549"/>
                  </a:lnTo>
                  <a:lnTo>
                    <a:pt x="335" y="1706"/>
                  </a:lnTo>
                  <a:lnTo>
                    <a:pt x="0" y="170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45" name="Freeform 59"/>
            <p:cNvSpPr>
              <a:spLocks/>
            </p:cNvSpPr>
            <p:nvPr/>
          </p:nvSpPr>
          <p:spPr bwMode="gray">
            <a:xfrm>
              <a:off x="6986" y="347"/>
              <a:ext cx="109" cy="148"/>
            </a:xfrm>
            <a:custGeom>
              <a:avLst/>
              <a:gdLst>
                <a:gd name="T0" fmla="*/ 138 w 1309"/>
                <a:gd name="T1" fmla="*/ 1401 h 1770"/>
                <a:gd name="T2" fmla="*/ 303 w 1309"/>
                <a:gd name="T3" fmla="*/ 1438 h 1770"/>
                <a:gd name="T4" fmla="*/ 456 w 1309"/>
                <a:gd name="T5" fmla="*/ 1457 h 1770"/>
                <a:gd name="T6" fmla="*/ 615 w 1309"/>
                <a:gd name="T7" fmla="*/ 1458 h 1770"/>
                <a:gd name="T8" fmla="*/ 740 w 1309"/>
                <a:gd name="T9" fmla="*/ 1434 h 1770"/>
                <a:gd name="T10" fmla="*/ 790 w 1309"/>
                <a:gd name="T11" fmla="*/ 1409 h 1770"/>
                <a:gd name="T12" fmla="*/ 824 w 1309"/>
                <a:gd name="T13" fmla="*/ 1378 h 1770"/>
                <a:gd name="T14" fmla="*/ 843 w 1309"/>
                <a:gd name="T15" fmla="*/ 1337 h 1770"/>
                <a:gd name="T16" fmla="*/ 847 w 1309"/>
                <a:gd name="T17" fmla="*/ 1285 h 1770"/>
                <a:gd name="T18" fmla="*/ 824 w 1309"/>
                <a:gd name="T19" fmla="*/ 1220 h 1770"/>
                <a:gd name="T20" fmla="*/ 750 w 1309"/>
                <a:gd name="T21" fmla="*/ 1161 h 1770"/>
                <a:gd name="T22" fmla="*/ 571 w 1309"/>
                <a:gd name="T23" fmla="*/ 1078 h 1770"/>
                <a:gd name="T24" fmla="*/ 321 w 1309"/>
                <a:gd name="T25" fmla="*/ 965 h 1770"/>
                <a:gd name="T26" fmla="*/ 197 w 1309"/>
                <a:gd name="T27" fmla="*/ 893 h 1770"/>
                <a:gd name="T28" fmla="*/ 116 w 1309"/>
                <a:gd name="T29" fmla="*/ 826 h 1770"/>
                <a:gd name="T30" fmla="*/ 51 w 1309"/>
                <a:gd name="T31" fmla="*/ 736 h 1770"/>
                <a:gd name="T32" fmla="*/ 13 w 1309"/>
                <a:gd name="T33" fmla="*/ 633 h 1770"/>
                <a:gd name="T34" fmla="*/ 0 w 1309"/>
                <a:gd name="T35" fmla="*/ 515 h 1770"/>
                <a:gd name="T36" fmla="*/ 18 w 1309"/>
                <a:gd name="T37" fmla="*/ 369 h 1770"/>
                <a:gd name="T38" fmla="*/ 75 w 1309"/>
                <a:gd name="T39" fmla="*/ 247 h 1770"/>
                <a:gd name="T40" fmla="*/ 169 w 1309"/>
                <a:gd name="T41" fmla="*/ 148 h 1770"/>
                <a:gd name="T42" fmla="*/ 294 w 1309"/>
                <a:gd name="T43" fmla="*/ 73 h 1770"/>
                <a:gd name="T44" fmla="*/ 443 w 1309"/>
                <a:gd name="T45" fmla="*/ 24 h 1770"/>
                <a:gd name="T46" fmla="*/ 614 w 1309"/>
                <a:gd name="T47" fmla="*/ 2 h 1770"/>
                <a:gd name="T48" fmla="*/ 832 w 1309"/>
                <a:gd name="T49" fmla="*/ 7 h 1770"/>
                <a:gd name="T50" fmla="*/ 1134 w 1309"/>
                <a:gd name="T51" fmla="*/ 54 h 1770"/>
                <a:gd name="T52" fmla="*/ 1088 w 1309"/>
                <a:gd name="T53" fmla="*/ 353 h 1770"/>
                <a:gd name="T54" fmla="*/ 947 w 1309"/>
                <a:gd name="T55" fmla="*/ 314 h 1770"/>
                <a:gd name="T56" fmla="*/ 811 w 1309"/>
                <a:gd name="T57" fmla="*/ 294 h 1770"/>
                <a:gd name="T58" fmla="*/ 667 w 1309"/>
                <a:gd name="T59" fmla="*/ 293 h 1770"/>
                <a:gd name="T60" fmla="*/ 539 w 1309"/>
                <a:gd name="T61" fmla="*/ 321 h 1770"/>
                <a:gd name="T62" fmla="*/ 488 w 1309"/>
                <a:gd name="T63" fmla="*/ 352 h 1770"/>
                <a:gd name="T64" fmla="*/ 463 w 1309"/>
                <a:gd name="T65" fmla="*/ 387 h 1770"/>
                <a:gd name="T66" fmla="*/ 449 w 1309"/>
                <a:gd name="T67" fmla="*/ 430 h 1770"/>
                <a:gd name="T68" fmla="*/ 456 w 1309"/>
                <a:gd name="T69" fmla="*/ 490 h 1770"/>
                <a:gd name="T70" fmla="*/ 506 w 1309"/>
                <a:gd name="T71" fmla="*/ 545 h 1770"/>
                <a:gd name="T72" fmla="*/ 632 w 1309"/>
                <a:gd name="T73" fmla="*/ 608 h 1770"/>
                <a:gd name="T74" fmla="*/ 914 w 1309"/>
                <a:gd name="T75" fmla="*/ 740 h 1770"/>
                <a:gd name="T76" fmla="*/ 1101 w 1309"/>
                <a:gd name="T77" fmla="*/ 846 h 1770"/>
                <a:gd name="T78" fmla="*/ 1187 w 1309"/>
                <a:gd name="T79" fmla="*/ 913 h 1770"/>
                <a:gd name="T80" fmla="*/ 1251 w 1309"/>
                <a:gd name="T81" fmla="*/ 997 h 1770"/>
                <a:gd name="T82" fmla="*/ 1292 w 1309"/>
                <a:gd name="T83" fmla="*/ 1094 h 1770"/>
                <a:gd name="T84" fmla="*/ 1309 w 1309"/>
                <a:gd name="T85" fmla="*/ 1204 h 1770"/>
                <a:gd name="T86" fmla="*/ 1295 w 1309"/>
                <a:gd name="T87" fmla="*/ 1358 h 1770"/>
                <a:gd name="T88" fmla="*/ 1270 w 1309"/>
                <a:gd name="T89" fmla="*/ 1432 h 1770"/>
                <a:gd name="T90" fmla="*/ 1234 w 1309"/>
                <a:gd name="T91" fmla="*/ 1499 h 1770"/>
                <a:gd name="T92" fmla="*/ 1186 w 1309"/>
                <a:gd name="T93" fmla="*/ 1559 h 1770"/>
                <a:gd name="T94" fmla="*/ 1069 w 1309"/>
                <a:gd name="T95" fmla="*/ 1651 h 1770"/>
                <a:gd name="T96" fmla="*/ 936 w 1309"/>
                <a:gd name="T97" fmla="*/ 1714 h 1770"/>
                <a:gd name="T98" fmla="*/ 780 w 1309"/>
                <a:gd name="T99" fmla="*/ 1752 h 1770"/>
                <a:gd name="T100" fmla="*/ 601 w 1309"/>
                <a:gd name="T101" fmla="*/ 1769 h 1770"/>
                <a:gd name="T102" fmla="*/ 299 w 1309"/>
                <a:gd name="T103" fmla="*/ 1754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9" h="1770">
                  <a:moveTo>
                    <a:pt x="34" y="1707"/>
                  </a:moveTo>
                  <a:lnTo>
                    <a:pt x="34" y="1371"/>
                  </a:lnTo>
                  <a:lnTo>
                    <a:pt x="69" y="1382"/>
                  </a:lnTo>
                  <a:lnTo>
                    <a:pt x="105" y="1392"/>
                  </a:lnTo>
                  <a:lnTo>
                    <a:pt x="138" y="1401"/>
                  </a:lnTo>
                  <a:lnTo>
                    <a:pt x="173" y="1410"/>
                  </a:lnTo>
                  <a:lnTo>
                    <a:pt x="206" y="1419"/>
                  </a:lnTo>
                  <a:lnTo>
                    <a:pt x="239" y="1426"/>
                  </a:lnTo>
                  <a:lnTo>
                    <a:pt x="272" y="1432"/>
                  </a:lnTo>
                  <a:lnTo>
                    <a:pt x="303" y="1438"/>
                  </a:lnTo>
                  <a:lnTo>
                    <a:pt x="335" y="1444"/>
                  </a:lnTo>
                  <a:lnTo>
                    <a:pt x="366" y="1448"/>
                  </a:lnTo>
                  <a:lnTo>
                    <a:pt x="396" y="1452"/>
                  </a:lnTo>
                  <a:lnTo>
                    <a:pt x="427" y="1455"/>
                  </a:lnTo>
                  <a:lnTo>
                    <a:pt x="456" y="1457"/>
                  </a:lnTo>
                  <a:lnTo>
                    <a:pt x="486" y="1459"/>
                  </a:lnTo>
                  <a:lnTo>
                    <a:pt x="515" y="1460"/>
                  </a:lnTo>
                  <a:lnTo>
                    <a:pt x="542" y="1461"/>
                  </a:lnTo>
                  <a:lnTo>
                    <a:pt x="580" y="1460"/>
                  </a:lnTo>
                  <a:lnTo>
                    <a:pt x="615" y="1458"/>
                  </a:lnTo>
                  <a:lnTo>
                    <a:pt x="646" y="1455"/>
                  </a:lnTo>
                  <a:lnTo>
                    <a:pt x="676" y="1451"/>
                  </a:lnTo>
                  <a:lnTo>
                    <a:pt x="703" y="1445"/>
                  </a:lnTo>
                  <a:lnTo>
                    <a:pt x="729" y="1438"/>
                  </a:lnTo>
                  <a:lnTo>
                    <a:pt x="740" y="1434"/>
                  </a:lnTo>
                  <a:lnTo>
                    <a:pt x="751" y="1430"/>
                  </a:lnTo>
                  <a:lnTo>
                    <a:pt x="761" y="1426"/>
                  </a:lnTo>
                  <a:lnTo>
                    <a:pt x="772" y="1421"/>
                  </a:lnTo>
                  <a:lnTo>
                    <a:pt x="781" y="1416"/>
                  </a:lnTo>
                  <a:lnTo>
                    <a:pt x="790" y="1409"/>
                  </a:lnTo>
                  <a:lnTo>
                    <a:pt x="798" y="1404"/>
                  </a:lnTo>
                  <a:lnTo>
                    <a:pt x="805" y="1398"/>
                  </a:lnTo>
                  <a:lnTo>
                    <a:pt x="812" y="1391"/>
                  </a:lnTo>
                  <a:lnTo>
                    <a:pt x="819" y="1385"/>
                  </a:lnTo>
                  <a:lnTo>
                    <a:pt x="824" y="1378"/>
                  </a:lnTo>
                  <a:lnTo>
                    <a:pt x="829" y="1370"/>
                  </a:lnTo>
                  <a:lnTo>
                    <a:pt x="834" y="1362"/>
                  </a:lnTo>
                  <a:lnTo>
                    <a:pt x="837" y="1354"/>
                  </a:lnTo>
                  <a:lnTo>
                    <a:pt x="841" y="1346"/>
                  </a:lnTo>
                  <a:lnTo>
                    <a:pt x="843" y="1337"/>
                  </a:lnTo>
                  <a:lnTo>
                    <a:pt x="845" y="1329"/>
                  </a:lnTo>
                  <a:lnTo>
                    <a:pt x="847" y="1319"/>
                  </a:lnTo>
                  <a:lnTo>
                    <a:pt x="848" y="1309"/>
                  </a:lnTo>
                  <a:lnTo>
                    <a:pt x="848" y="1299"/>
                  </a:lnTo>
                  <a:lnTo>
                    <a:pt x="847" y="1285"/>
                  </a:lnTo>
                  <a:lnTo>
                    <a:pt x="845" y="1271"/>
                  </a:lnTo>
                  <a:lnTo>
                    <a:pt x="842" y="1257"/>
                  </a:lnTo>
                  <a:lnTo>
                    <a:pt x="837" y="1244"/>
                  </a:lnTo>
                  <a:lnTo>
                    <a:pt x="831" y="1232"/>
                  </a:lnTo>
                  <a:lnTo>
                    <a:pt x="824" y="1220"/>
                  </a:lnTo>
                  <a:lnTo>
                    <a:pt x="814" y="1208"/>
                  </a:lnTo>
                  <a:lnTo>
                    <a:pt x="805" y="1198"/>
                  </a:lnTo>
                  <a:lnTo>
                    <a:pt x="791" y="1187"/>
                  </a:lnTo>
                  <a:lnTo>
                    <a:pt x="773" y="1175"/>
                  </a:lnTo>
                  <a:lnTo>
                    <a:pt x="750" y="1161"/>
                  </a:lnTo>
                  <a:lnTo>
                    <a:pt x="724" y="1146"/>
                  </a:lnTo>
                  <a:lnTo>
                    <a:pt x="692" y="1131"/>
                  </a:lnTo>
                  <a:lnTo>
                    <a:pt x="655" y="1114"/>
                  </a:lnTo>
                  <a:lnTo>
                    <a:pt x="616" y="1096"/>
                  </a:lnTo>
                  <a:lnTo>
                    <a:pt x="571" y="1078"/>
                  </a:lnTo>
                  <a:lnTo>
                    <a:pt x="490" y="1044"/>
                  </a:lnTo>
                  <a:lnTo>
                    <a:pt x="417" y="1011"/>
                  </a:lnTo>
                  <a:lnTo>
                    <a:pt x="383" y="996"/>
                  </a:lnTo>
                  <a:lnTo>
                    <a:pt x="351" y="980"/>
                  </a:lnTo>
                  <a:lnTo>
                    <a:pt x="321" y="965"/>
                  </a:lnTo>
                  <a:lnTo>
                    <a:pt x="293" y="950"/>
                  </a:lnTo>
                  <a:lnTo>
                    <a:pt x="267" y="936"/>
                  </a:lnTo>
                  <a:lnTo>
                    <a:pt x="241" y="922"/>
                  </a:lnTo>
                  <a:lnTo>
                    <a:pt x="219" y="907"/>
                  </a:lnTo>
                  <a:lnTo>
                    <a:pt x="197" y="893"/>
                  </a:lnTo>
                  <a:lnTo>
                    <a:pt x="178" y="880"/>
                  </a:lnTo>
                  <a:lnTo>
                    <a:pt x="161" y="866"/>
                  </a:lnTo>
                  <a:lnTo>
                    <a:pt x="145" y="854"/>
                  </a:lnTo>
                  <a:lnTo>
                    <a:pt x="131" y="842"/>
                  </a:lnTo>
                  <a:lnTo>
                    <a:pt x="116" y="826"/>
                  </a:lnTo>
                  <a:lnTo>
                    <a:pt x="100" y="808"/>
                  </a:lnTo>
                  <a:lnTo>
                    <a:pt x="86" y="791"/>
                  </a:lnTo>
                  <a:lnTo>
                    <a:pt x="74" y="774"/>
                  </a:lnTo>
                  <a:lnTo>
                    <a:pt x="62" y="755"/>
                  </a:lnTo>
                  <a:lnTo>
                    <a:pt x="51" y="736"/>
                  </a:lnTo>
                  <a:lnTo>
                    <a:pt x="41" y="716"/>
                  </a:lnTo>
                  <a:lnTo>
                    <a:pt x="32" y="696"/>
                  </a:lnTo>
                  <a:lnTo>
                    <a:pt x="25" y="676"/>
                  </a:lnTo>
                  <a:lnTo>
                    <a:pt x="18" y="654"/>
                  </a:lnTo>
                  <a:lnTo>
                    <a:pt x="13" y="633"/>
                  </a:lnTo>
                  <a:lnTo>
                    <a:pt x="8" y="610"/>
                  </a:lnTo>
                  <a:lnTo>
                    <a:pt x="4" y="587"/>
                  </a:lnTo>
                  <a:lnTo>
                    <a:pt x="2" y="563"/>
                  </a:lnTo>
                  <a:lnTo>
                    <a:pt x="0" y="540"/>
                  </a:lnTo>
                  <a:lnTo>
                    <a:pt x="0" y="515"/>
                  </a:lnTo>
                  <a:lnTo>
                    <a:pt x="1" y="484"/>
                  </a:lnTo>
                  <a:lnTo>
                    <a:pt x="3" y="454"/>
                  </a:lnTo>
                  <a:lnTo>
                    <a:pt x="7" y="424"/>
                  </a:lnTo>
                  <a:lnTo>
                    <a:pt x="12" y="397"/>
                  </a:lnTo>
                  <a:lnTo>
                    <a:pt x="18" y="369"/>
                  </a:lnTo>
                  <a:lnTo>
                    <a:pt x="26" y="343"/>
                  </a:lnTo>
                  <a:lnTo>
                    <a:pt x="36" y="317"/>
                  </a:lnTo>
                  <a:lnTo>
                    <a:pt x="47" y="293"/>
                  </a:lnTo>
                  <a:lnTo>
                    <a:pt x="61" y="269"/>
                  </a:lnTo>
                  <a:lnTo>
                    <a:pt x="75" y="247"/>
                  </a:lnTo>
                  <a:lnTo>
                    <a:pt x="90" y="225"/>
                  </a:lnTo>
                  <a:lnTo>
                    <a:pt x="108" y="204"/>
                  </a:lnTo>
                  <a:lnTo>
                    <a:pt x="127" y="185"/>
                  </a:lnTo>
                  <a:lnTo>
                    <a:pt x="146" y="165"/>
                  </a:lnTo>
                  <a:lnTo>
                    <a:pt x="169" y="148"/>
                  </a:lnTo>
                  <a:lnTo>
                    <a:pt x="192" y="131"/>
                  </a:lnTo>
                  <a:lnTo>
                    <a:pt x="217" y="115"/>
                  </a:lnTo>
                  <a:lnTo>
                    <a:pt x="241" y="100"/>
                  </a:lnTo>
                  <a:lnTo>
                    <a:pt x="268" y="86"/>
                  </a:lnTo>
                  <a:lnTo>
                    <a:pt x="294" y="73"/>
                  </a:lnTo>
                  <a:lnTo>
                    <a:pt x="322" y="61"/>
                  </a:lnTo>
                  <a:lnTo>
                    <a:pt x="351" y="51"/>
                  </a:lnTo>
                  <a:lnTo>
                    <a:pt x="381" y="41"/>
                  </a:lnTo>
                  <a:lnTo>
                    <a:pt x="412" y="33"/>
                  </a:lnTo>
                  <a:lnTo>
                    <a:pt x="443" y="24"/>
                  </a:lnTo>
                  <a:lnTo>
                    <a:pt x="475" y="18"/>
                  </a:lnTo>
                  <a:lnTo>
                    <a:pt x="508" y="12"/>
                  </a:lnTo>
                  <a:lnTo>
                    <a:pt x="543" y="8"/>
                  </a:lnTo>
                  <a:lnTo>
                    <a:pt x="578" y="4"/>
                  </a:lnTo>
                  <a:lnTo>
                    <a:pt x="614" y="2"/>
                  </a:lnTo>
                  <a:lnTo>
                    <a:pt x="650" y="0"/>
                  </a:lnTo>
                  <a:lnTo>
                    <a:pt x="688" y="0"/>
                  </a:lnTo>
                  <a:lnTo>
                    <a:pt x="733" y="0"/>
                  </a:lnTo>
                  <a:lnTo>
                    <a:pt x="781" y="3"/>
                  </a:lnTo>
                  <a:lnTo>
                    <a:pt x="832" y="7"/>
                  </a:lnTo>
                  <a:lnTo>
                    <a:pt x="886" y="13"/>
                  </a:lnTo>
                  <a:lnTo>
                    <a:pt x="943" y="20"/>
                  </a:lnTo>
                  <a:lnTo>
                    <a:pt x="1004" y="30"/>
                  </a:lnTo>
                  <a:lnTo>
                    <a:pt x="1067" y="42"/>
                  </a:lnTo>
                  <a:lnTo>
                    <a:pt x="1134" y="54"/>
                  </a:lnTo>
                  <a:lnTo>
                    <a:pt x="1177" y="61"/>
                  </a:lnTo>
                  <a:lnTo>
                    <a:pt x="1177" y="386"/>
                  </a:lnTo>
                  <a:lnTo>
                    <a:pt x="1147" y="374"/>
                  </a:lnTo>
                  <a:lnTo>
                    <a:pt x="1117" y="363"/>
                  </a:lnTo>
                  <a:lnTo>
                    <a:pt x="1088" y="353"/>
                  </a:lnTo>
                  <a:lnTo>
                    <a:pt x="1059" y="344"/>
                  </a:lnTo>
                  <a:lnTo>
                    <a:pt x="1031" y="336"/>
                  </a:lnTo>
                  <a:lnTo>
                    <a:pt x="1003" y="327"/>
                  </a:lnTo>
                  <a:lnTo>
                    <a:pt x="975" y="320"/>
                  </a:lnTo>
                  <a:lnTo>
                    <a:pt x="947" y="314"/>
                  </a:lnTo>
                  <a:lnTo>
                    <a:pt x="920" y="309"/>
                  </a:lnTo>
                  <a:lnTo>
                    <a:pt x="892" y="304"/>
                  </a:lnTo>
                  <a:lnTo>
                    <a:pt x="865" y="300"/>
                  </a:lnTo>
                  <a:lnTo>
                    <a:pt x="838" y="297"/>
                  </a:lnTo>
                  <a:lnTo>
                    <a:pt x="811" y="294"/>
                  </a:lnTo>
                  <a:lnTo>
                    <a:pt x="786" y="292"/>
                  </a:lnTo>
                  <a:lnTo>
                    <a:pt x="759" y="291"/>
                  </a:lnTo>
                  <a:lnTo>
                    <a:pt x="734" y="291"/>
                  </a:lnTo>
                  <a:lnTo>
                    <a:pt x="699" y="292"/>
                  </a:lnTo>
                  <a:lnTo>
                    <a:pt x="667" y="293"/>
                  </a:lnTo>
                  <a:lnTo>
                    <a:pt x="637" y="296"/>
                  </a:lnTo>
                  <a:lnTo>
                    <a:pt x="609" y="301"/>
                  </a:lnTo>
                  <a:lnTo>
                    <a:pt x="583" y="306"/>
                  </a:lnTo>
                  <a:lnTo>
                    <a:pt x="559" y="313"/>
                  </a:lnTo>
                  <a:lnTo>
                    <a:pt x="539" y="321"/>
                  </a:lnTo>
                  <a:lnTo>
                    <a:pt x="520" y="331"/>
                  </a:lnTo>
                  <a:lnTo>
                    <a:pt x="512" y="336"/>
                  </a:lnTo>
                  <a:lnTo>
                    <a:pt x="503" y="341"/>
                  </a:lnTo>
                  <a:lnTo>
                    <a:pt x="495" y="346"/>
                  </a:lnTo>
                  <a:lnTo>
                    <a:pt x="488" y="352"/>
                  </a:lnTo>
                  <a:lnTo>
                    <a:pt x="482" y="359"/>
                  </a:lnTo>
                  <a:lnTo>
                    <a:pt x="476" y="365"/>
                  </a:lnTo>
                  <a:lnTo>
                    <a:pt x="471" y="372"/>
                  </a:lnTo>
                  <a:lnTo>
                    <a:pt x="467" y="380"/>
                  </a:lnTo>
                  <a:lnTo>
                    <a:pt x="463" y="387"/>
                  </a:lnTo>
                  <a:lnTo>
                    <a:pt x="459" y="395"/>
                  </a:lnTo>
                  <a:lnTo>
                    <a:pt x="455" y="403"/>
                  </a:lnTo>
                  <a:lnTo>
                    <a:pt x="453" y="411"/>
                  </a:lnTo>
                  <a:lnTo>
                    <a:pt x="451" y="420"/>
                  </a:lnTo>
                  <a:lnTo>
                    <a:pt x="449" y="430"/>
                  </a:lnTo>
                  <a:lnTo>
                    <a:pt x="448" y="439"/>
                  </a:lnTo>
                  <a:lnTo>
                    <a:pt x="448" y="449"/>
                  </a:lnTo>
                  <a:lnTo>
                    <a:pt x="449" y="463"/>
                  </a:lnTo>
                  <a:lnTo>
                    <a:pt x="452" y="477"/>
                  </a:lnTo>
                  <a:lnTo>
                    <a:pt x="456" y="490"/>
                  </a:lnTo>
                  <a:lnTo>
                    <a:pt x="463" y="502"/>
                  </a:lnTo>
                  <a:lnTo>
                    <a:pt x="471" y="514"/>
                  </a:lnTo>
                  <a:lnTo>
                    <a:pt x="481" y="524"/>
                  </a:lnTo>
                  <a:lnTo>
                    <a:pt x="492" y="536"/>
                  </a:lnTo>
                  <a:lnTo>
                    <a:pt x="506" y="545"/>
                  </a:lnTo>
                  <a:lnTo>
                    <a:pt x="521" y="553"/>
                  </a:lnTo>
                  <a:lnTo>
                    <a:pt x="540" y="564"/>
                  </a:lnTo>
                  <a:lnTo>
                    <a:pt x="565" y="577"/>
                  </a:lnTo>
                  <a:lnTo>
                    <a:pt x="595" y="592"/>
                  </a:lnTo>
                  <a:lnTo>
                    <a:pt x="632" y="608"/>
                  </a:lnTo>
                  <a:lnTo>
                    <a:pt x="673" y="628"/>
                  </a:lnTo>
                  <a:lnTo>
                    <a:pt x="720" y="649"/>
                  </a:lnTo>
                  <a:lnTo>
                    <a:pt x="773" y="672"/>
                  </a:lnTo>
                  <a:lnTo>
                    <a:pt x="846" y="707"/>
                  </a:lnTo>
                  <a:lnTo>
                    <a:pt x="914" y="740"/>
                  </a:lnTo>
                  <a:lnTo>
                    <a:pt x="976" y="771"/>
                  </a:lnTo>
                  <a:lnTo>
                    <a:pt x="1031" y="802"/>
                  </a:lnTo>
                  <a:lnTo>
                    <a:pt x="1056" y="817"/>
                  </a:lnTo>
                  <a:lnTo>
                    <a:pt x="1080" y="832"/>
                  </a:lnTo>
                  <a:lnTo>
                    <a:pt x="1101" y="846"/>
                  </a:lnTo>
                  <a:lnTo>
                    <a:pt x="1122" y="860"/>
                  </a:lnTo>
                  <a:lnTo>
                    <a:pt x="1140" y="875"/>
                  </a:lnTo>
                  <a:lnTo>
                    <a:pt x="1157" y="888"/>
                  </a:lnTo>
                  <a:lnTo>
                    <a:pt x="1173" y="901"/>
                  </a:lnTo>
                  <a:lnTo>
                    <a:pt x="1187" y="913"/>
                  </a:lnTo>
                  <a:lnTo>
                    <a:pt x="1201" y="930"/>
                  </a:lnTo>
                  <a:lnTo>
                    <a:pt x="1215" y="945"/>
                  </a:lnTo>
                  <a:lnTo>
                    <a:pt x="1229" y="962"/>
                  </a:lnTo>
                  <a:lnTo>
                    <a:pt x="1241" y="979"/>
                  </a:lnTo>
                  <a:lnTo>
                    <a:pt x="1251" y="997"/>
                  </a:lnTo>
                  <a:lnTo>
                    <a:pt x="1261" y="1015"/>
                  </a:lnTo>
                  <a:lnTo>
                    <a:pt x="1270" y="1034"/>
                  </a:lnTo>
                  <a:lnTo>
                    <a:pt x="1279" y="1053"/>
                  </a:lnTo>
                  <a:lnTo>
                    <a:pt x="1286" y="1074"/>
                  </a:lnTo>
                  <a:lnTo>
                    <a:pt x="1292" y="1094"/>
                  </a:lnTo>
                  <a:lnTo>
                    <a:pt x="1298" y="1114"/>
                  </a:lnTo>
                  <a:lnTo>
                    <a:pt x="1302" y="1137"/>
                  </a:lnTo>
                  <a:lnTo>
                    <a:pt x="1305" y="1158"/>
                  </a:lnTo>
                  <a:lnTo>
                    <a:pt x="1307" y="1182"/>
                  </a:lnTo>
                  <a:lnTo>
                    <a:pt x="1309" y="1204"/>
                  </a:lnTo>
                  <a:lnTo>
                    <a:pt x="1309" y="1229"/>
                  </a:lnTo>
                  <a:lnTo>
                    <a:pt x="1308" y="1262"/>
                  </a:lnTo>
                  <a:lnTo>
                    <a:pt x="1306" y="1296"/>
                  </a:lnTo>
                  <a:lnTo>
                    <a:pt x="1301" y="1328"/>
                  </a:lnTo>
                  <a:lnTo>
                    <a:pt x="1295" y="1358"/>
                  </a:lnTo>
                  <a:lnTo>
                    <a:pt x="1291" y="1374"/>
                  </a:lnTo>
                  <a:lnTo>
                    <a:pt x="1286" y="1389"/>
                  </a:lnTo>
                  <a:lnTo>
                    <a:pt x="1282" y="1403"/>
                  </a:lnTo>
                  <a:lnTo>
                    <a:pt x="1276" y="1418"/>
                  </a:lnTo>
                  <a:lnTo>
                    <a:pt x="1270" y="1432"/>
                  </a:lnTo>
                  <a:lnTo>
                    <a:pt x="1263" y="1446"/>
                  </a:lnTo>
                  <a:lnTo>
                    <a:pt x="1257" y="1459"/>
                  </a:lnTo>
                  <a:lnTo>
                    <a:pt x="1250" y="1473"/>
                  </a:lnTo>
                  <a:lnTo>
                    <a:pt x="1242" y="1486"/>
                  </a:lnTo>
                  <a:lnTo>
                    <a:pt x="1234" y="1499"/>
                  </a:lnTo>
                  <a:lnTo>
                    <a:pt x="1225" y="1511"/>
                  </a:lnTo>
                  <a:lnTo>
                    <a:pt x="1216" y="1524"/>
                  </a:lnTo>
                  <a:lnTo>
                    <a:pt x="1206" y="1536"/>
                  </a:lnTo>
                  <a:lnTo>
                    <a:pt x="1196" y="1547"/>
                  </a:lnTo>
                  <a:lnTo>
                    <a:pt x="1186" y="1559"/>
                  </a:lnTo>
                  <a:lnTo>
                    <a:pt x="1175" y="1571"/>
                  </a:lnTo>
                  <a:lnTo>
                    <a:pt x="1151" y="1592"/>
                  </a:lnTo>
                  <a:lnTo>
                    <a:pt x="1126" y="1613"/>
                  </a:lnTo>
                  <a:lnTo>
                    <a:pt x="1099" y="1633"/>
                  </a:lnTo>
                  <a:lnTo>
                    <a:pt x="1069" y="1651"/>
                  </a:lnTo>
                  <a:lnTo>
                    <a:pt x="1045" y="1666"/>
                  </a:lnTo>
                  <a:lnTo>
                    <a:pt x="1018" y="1679"/>
                  </a:lnTo>
                  <a:lnTo>
                    <a:pt x="992" y="1691"/>
                  </a:lnTo>
                  <a:lnTo>
                    <a:pt x="964" y="1703"/>
                  </a:lnTo>
                  <a:lnTo>
                    <a:pt x="936" y="1714"/>
                  </a:lnTo>
                  <a:lnTo>
                    <a:pt x="906" y="1724"/>
                  </a:lnTo>
                  <a:lnTo>
                    <a:pt x="876" y="1732"/>
                  </a:lnTo>
                  <a:lnTo>
                    <a:pt x="845" y="1740"/>
                  </a:lnTo>
                  <a:lnTo>
                    <a:pt x="812" y="1747"/>
                  </a:lnTo>
                  <a:lnTo>
                    <a:pt x="780" y="1752"/>
                  </a:lnTo>
                  <a:lnTo>
                    <a:pt x="746" y="1757"/>
                  </a:lnTo>
                  <a:lnTo>
                    <a:pt x="710" y="1762"/>
                  </a:lnTo>
                  <a:lnTo>
                    <a:pt x="675" y="1766"/>
                  </a:lnTo>
                  <a:lnTo>
                    <a:pt x="639" y="1768"/>
                  </a:lnTo>
                  <a:lnTo>
                    <a:pt x="601" y="1769"/>
                  </a:lnTo>
                  <a:lnTo>
                    <a:pt x="563" y="1770"/>
                  </a:lnTo>
                  <a:lnTo>
                    <a:pt x="497" y="1769"/>
                  </a:lnTo>
                  <a:lnTo>
                    <a:pt x="431" y="1766"/>
                  </a:lnTo>
                  <a:lnTo>
                    <a:pt x="365" y="1761"/>
                  </a:lnTo>
                  <a:lnTo>
                    <a:pt x="299" y="1754"/>
                  </a:lnTo>
                  <a:lnTo>
                    <a:pt x="233" y="1745"/>
                  </a:lnTo>
                  <a:lnTo>
                    <a:pt x="167" y="1735"/>
                  </a:lnTo>
                  <a:lnTo>
                    <a:pt x="100" y="1722"/>
                  </a:lnTo>
                  <a:lnTo>
                    <a:pt x="34" y="170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306331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51932"/>
            <a:ext cx="11988800" cy="1357295"/>
          </a:xfrm>
        </p:spPr>
        <p:txBody>
          <a:bodyPr vert="horz" wrap="square" lIns="0" tIns="0" rIns="0" bIns="0" rtlCol="0" anchor="ctr">
            <a:spAutoFit/>
          </a:bodyPr>
          <a:lstStyle>
            <a:lvl1pPr algn="l">
              <a:lnSpc>
                <a:spcPct val="80000"/>
              </a:lnSpc>
              <a:defRPr lang="en-US" sz="5400" dirty="0">
                <a:solidFill>
                  <a:srgbClr val="4B4B4B"/>
                </a:solidFill>
                <a:latin typeface="Museo Sans 900" pitchFamily="50" charset="0"/>
              </a:defRPr>
            </a:lvl1pPr>
          </a:lstStyle>
          <a:p>
            <a:pPr lvl="0"/>
            <a:r>
              <a:rPr lang="en-US" dirty="0" smtClean="0"/>
              <a:t>Click to edit master title style</a:t>
            </a:r>
            <a:endParaRPr lang="en-US" dirty="0"/>
          </a:p>
        </p:txBody>
      </p:sp>
      <p:sp>
        <p:nvSpPr>
          <p:cNvPr id="5" name="Slide Number Placeholder 4"/>
          <p:cNvSpPr>
            <a:spLocks noGrp="1"/>
          </p:cNvSpPr>
          <p:nvPr>
            <p:ph type="sldNum" sz="quarter" idx="12"/>
          </p:nvPr>
        </p:nvSpPr>
        <p:spPr>
          <a:xfrm>
            <a:off x="9042400" y="6356353"/>
            <a:ext cx="2844800" cy="365125"/>
          </a:xfrm>
        </p:spPr>
        <p:txBody>
          <a:bodyPr/>
          <a:lstStyle>
            <a:lvl1pPr algn="r">
              <a:defRPr>
                <a:solidFill>
                  <a:srgbClr val="323232"/>
                </a:solidFill>
                <a:latin typeface="Museo Sans 100" pitchFamily="50" charset="0"/>
              </a:defRPr>
            </a:lvl1pPr>
          </a:lstStyle>
          <a:p>
            <a:fld id="{53A69758-A4B7-43AA-8C53-2B0AFA7816F2}" type="slidenum">
              <a:rPr lang="en-US" smtClean="0"/>
              <a:pPr/>
              <a:t>‹#›</a:t>
            </a:fld>
            <a:endParaRPr lang="en-US"/>
          </a:p>
        </p:txBody>
      </p:sp>
      <p:sp>
        <p:nvSpPr>
          <p:cNvPr id="4" name="Text Placeholder 3"/>
          <p:cNvSpPr>
            <a:spLocks noGrp="1"/>
          </p:cNvSpPr>
          <p:nvPr>
            <p:ph type="body" sz="quarter" idx="13"/>
          </p:nvPr>
        </p:nvSpPr>
        <p:spPr>
          <a:xfrm>
            <a:off x="609600" y="1524000"/>
            <a:ext cx="11277600" cy="3581400"/>
          </a:xfrm>
        </p:spPr>
        <p:txBody>
          <a:bodyPr/>
          <a:lstStyle>
            <a:lvl1pPr>
              <a:lnSpc>
                <a:spcPct val="90000"/>
              </a:lnSpc>
              <a:buClr>
                <a:srgbClr val="4B4B4B"/>
              </a:buClr>
              <a:defRPr/>
            </a:lvl1pPr>
            <a:lvl2pPr>
              <a:lnSpc>
                <a:spcPct val="90000"/>
              </a:lnSpc>
              <a:defRPr i="1">
                <a:latin typeface="Museo Sans 300" pitchFamily="50" charset="0"/>
              </a:defRPr>
            </a:lvl2pPr>
            <a:lvl3pPr>
              <a:lnSpc>
                <a:spcPct val="90000"/>
              </a:lnSpc>
              <a:defRPr>
                <a:latin typeface="Museo Sans 300" pitchFamily="50" charset="0"/>
              </a:defRPr>
            </a:lvl3pPr>
            <a:lvl4pPr>
              <a:lnSpc>
                <a:spcPct val="90000"/>
              </a:lnSpc>
              <a:defRPr>
                <a:latin typeface="Museo Sans 300" pitchFamily="50" charset="0"/>
              </a:defRPr>
            </a:lvl4pPr>
            <a:lvl5pPr>
              <a:lnSpc>
                <a:spcPct val="90000"/>
              </a:lnSpc>
              <a:defRPr>
                <a:latin typeface="Museo Sans 300"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7381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61E2-8238-134D-B423-D01E86315038}"/>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US" sz="4400" b="1" kern="1200" dirty="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F61A50-3A37-6B42-ACB6-501D9335A3CA}"/>
              </a:ext>
            </a:extLst>
          </p:cNvPr>
          <p:cNvSpPr>
            <a:spLocks noGrp="1"/>
          </p:cNvSpPr>
          <p:nvPr>
            <p:ph idx="1"/>
          </p:nvPr>
        </p:nvSpPr>
        <p:spPr/>
        <p:txBody>
          <a:bodyPr>
            <a:noAutofit/>
          </a:bodyPr>
          <a:lstStyle>
            <a:lvl1pPr marL="228600" indent="-228600" algn="l" defTabSz="914400" rtl="0" eaLnBrk="1" latinLnBrk="0" hangingPunct="1">
              <a:lnSpc>
                <a:spcPct val="90000"/>
              </a:lnSpc>
              <a:buFont typeface="Arial" panose="020B0604020202020204" pitchFamily="34" charset="0"/>
              <a:buChar char="•"/>
              <a:defRPr lang="en-US" sz="2800" kern="1200" dirty="0">
                <a:solidFill>
                  <a:schemeClr val="tx1"/>
                </a:solidFill>
                <a:latin typeface="+mn-lt"/>
                <a:ea typeface="+mn-ea"/>
                <a:cs typeface="+mn-cs"/>
              </a:defRPr>
            </a:lvl1pPr>
            <a:lvl2pPr marL="685800" indent="-228600" algn="l" defTabSz="914400" rtl="0" eaLnBrk="1" latinLnBrk="0" hangingPunct="1">
              <a:lnSpc>
                <a:spcPct val="90000"/>
              </a:lnSpc>
              <a:buFont typeface="Arial" panose="020B0604020202020204" pitchFamily="34" charset="0"/>
              <a:buChar char="•"/>
              <a:defRPr lang="en-US" sz="2800" kern="1200" dirty="0">
                <a:solidFill>
                  <a:schemeClr val="tx1"/>
                </a:solidFill>
                <a:latin typeface="+mn-lt"/>
                <a:ea typeface="+mn-ea"/>
                <a:cs typeface="+mn-cs"/>
              </a:defRPr>
            </a:lvl2pPr>
            <a:lvl3pPr marL="1143000" indent="-228600" algn="l" defTabSz="914400" rtl="0" eaLnBrk="1" latinLnBrk="0" hangingPunct="1">
              <a:lnSpc>
                <a:spcPct val="90000"/>
              </a:lnSpc>
              <a:buFont typeface="Arial" panose="020B0604020202020204" pitchFamily="34" charset="0"/>
              <a:buChar char="•"/>
              <a:defRPr lang="en-US" sz="2800" kern="1200" dirty="0" smtClean="0">
                <a:solidFill>
                  <a:schemeClr val="tx1"/>
                </a:solidFill>
                <a:latin typeface="+mn-lt"/>
                <a:ea typeface="+mn-ea"/>
                <a:cs typeface="+mn-cs"/>
              </a:defRPr>
            </a:lvl3pPr>
            <a:lvl4pPr marL="1600200" indent="-228600" algn="l" defTabSz="914400" rtl="0" eaLnBrk="1" latinLnBrk="0" hangingPunct="1">
              <a:lnSpc>
                <a:spcPct val="90000"/>
              </a:lnSpc>
              <a:buFont typeface="Arial" panose="020B0604020202020204" pitchFamily="34" charset="0"/>
              <a:buChar char="•"/>
              <a:defRPr lang="en-US" sz="2800" kern="1200" dirty="0">
                <a:solidFill>
                  <a:schemeClr val="tx1"/>
                </a:solidFill>
                <a:latin typeface="+mn-lt"/>
                <a:ea typeface="+mn-ea"/>
                <a:cs typeface="+mn-cs"/>
              </a:defRPr>
            </a:lvl4pPr>
            <a:lvl5pPr marL="2057400" indent="-228600" algn="l" defTabSz="914400" rtl="0" eaLnBrk="1" latinLnBrk="0" hangingPunct="1">
              <a:lnSpc>
                <a:spcPct val="90000"/>
              </a:lnSpc>
              <a:buFont typeface="Arial" panose="020B0604020202020204" pitchFamily="34" charset="0"/>
              <a:buChar char="•"/>
              <a:defRPr lang="en-US" sz="28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07521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D966-6FA7-014B-B381-B9BF6F1B78D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90A5CEF-0FDE-6B46-B013-43F700FEEA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04C1D-2CB5-774B-AEA3-CCF69A3E3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91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7A26-C138-344C-9933-7D542204DA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D05A27-FBA6-8543-A7EB-882DF6154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F400E2-BE04-AB42-AD42-1647F36D2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670CD1-70FD-9E4C-B382-B21C648DB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23F440-7397-C34E-BCEE-E4956933A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606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24F3-768B-9F43-922D-5E7188BFA7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70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72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C990-2CFF-7843-BAF0-DFE926F80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22AB6-7A6F-FE4A-978F-EAED8DB00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031D-C70C-8B4C-9152-D40A79D45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9696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9563-1F17-BE4B-8CCE-15DC50409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96EFD-CD8D-404F-BD45-DE9302DD1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A56C584-2EE3-D247-9EA5-031292103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6473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725A-BC01-D44D-8390-97016A0BF9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CA36C-6C2B-7540-B863-ED47BFD27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A4A8A-5FFC-0243-98E2-F2A0100679AF}"/>
              </a:ext>
            </a:extLst>
          </p:cNvPr>
          <p:cNvSpPr>
            <a:spLocks noGrp="1"/>
          </p:cNvSpPr>
          <p:nvPr>
            <p:ph type="title"/>
          </p:nvPr>
        </p:nvSpPr>
        <p:spPr>
          <a:xfrm>
            <a:off x="621437" y="63284"/>
            <a:ext cx="10981679" cy="549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FDE14C-6A12-2649-86E0-1AE3300310D1}"/>
              </a:ext>
            </a:extLst>
          </p:cNvPr>
          <p:cNvSpPr>
            <a:spLocks noGrp="1"/>
          </p:cNvSpPr>
          <p:nvPr>
            <p:ph type="body" idx="1"/>
          </p:nvPr>
        </p:nvSpPr>
        <p:spPr>
          <a:xfrm>
            <a:off x="621437" y="921053"/>
            <a:ext cx="10981679" cy="52662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ISIS_PPT_P1_r2.pdf"/>
          <p:cNvPicPr>
            <a:picLocks noChangeAspect="1"/>
          </p:cNvPicPr>
          <p:nvPr/>
        </p:nvPicPr>
        <p:blipFill rotWithShape="1">
          <a:blip r:embed="rId15">
            <a:extLst>
              <a:ext uri="{28A0092B-C50C-407E-A947-70E740481C1C}">
                <a14:useLocalDpi xmlns:a14="http://schemas.microsoft.com/office/drawing/2010/main" val="0"/>
              </a:ext>
            </a:extLst>
          </a:blip>
          <a:srcRect l="-388" t="91262" r="51262" b="-259"/>
          <a:stretch/>
        </p:blipFill>
        <p:spPr>
          <a:xfrm>
            <a:off x="-35511" y="6362122"/>
            <a:ext cx="4492101" cy="616998"/>
          </a:xfrm>
          <a:prstGeom prst="rect">
            <a:avLst/>
          </a:prstGeom>
        </p:spPr>
      </p:pic>
      <p:pic>
        <p:nvPicPr>
          <p:cNvPr id="8" name="Picture 7" descr="ISIS_PPT_P1_r2.pdf"/>
          <p:cNvPicPr>
            <a:picLocks noChangeAspect="1"/>
          </p:cNvPicPr>
          <p:nvPr/>
        </p:nvPicPr>
        <p:blipFill rotWithShape="1">
          <a:blip r:embed="rId15">
            <a:extLst>
              <a:ext uri="{28A0092B-C50C-407E-A947-70E740481C1C}">
                <a14:useLocalDpi xmlns:a14="http://schemas.microsoft.com/office/drawing/2010/main" val="0"/>
              </a:ext>
            </a:extLst>
          </a:blip>
          <a:srcRect l="71052" t="91003" r="3997" b="3015"/>
          <a:stretch/>
        </p:blipFill>
        <p:spPr>
          <a:xfrm>
            <a:off x="9818703" y="6362122"/>
            <a:ext cx="2281561" cy="410268"/>
          </a:xfrm>
          <a:prstGeom prst="rect">
            <a:avLst/>
          </a:prstGeom>
        </p:spPr>
      </p:pic>
      <p:cxnSp>
        <p:nvCxnSpPr>
          <p:cNvPr id="11" name="Straight Connector 10"/>
          <p:cNvCxnSpPr/>
          <p:nvPr/>
        </p:nvCxnSpPr>
        <p:spPr>
          <a:xfrm>
            <a:off x="0" y="790113"/>
            <a:ext cx="12192000"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0" y="6284975"/>
            <a:ext cx="12192000" cy="0"/>
          </a:xfrm>
          <a:prstGeom prst="line">
            <a:avLst/>
          </a:prstGeom>
          <a:ln w="190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267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u="none" kern="1200">
          <a:solidFill>
            <a:schemeClr val="tx1"/>
          </a:solidFill>
          <a:latin typeface="Avenir Nex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wLJyjk-OGI" TargetMode="External"/><Relationship Id="rId2" Type="http://schemas.openxmlformats.org/officeDocument/2006/relationships/hyperlink" Target="https://www.youtube.com/watch?v=pJk0p-98Xz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1.jpeg"/><Relationship Id="rId5" Type="http://schemas.microsoft.com/office/2007/relationships/hdphoto" Target="../media/hdphoto1.wdp"/><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sequelize.readthedocs.io/en/v3/"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hyperlink" Target="https://www.fullstackpython.com/django-orm.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23.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highscalability.com/ebay-architecture"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highscalability.com/ebay-architecture"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5.sv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jpeg"/><Relationship Id="rId7" Type="http://schemas.openxmlformats.org/officeDocument/2006/relationships/image" Target="../media/image58.png"/><Relationship Id="rId12" Type="http://schemas.openxmlformats.org/officeDocument/2006/relationships/image" Target="../media/image63.jpe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6285" y="800248"/>
            <a:ext cx="2100211" cy="3123933"/>
          </a:xfrm>
          <a:prstGeom prst="rect">
            <a:avLst/>
          </a:prstGeom>
        </p:spPr>
      </p:pic>
      <p:sp>
        <p:nvSpPr>
          <p:cNvPr id="12" name="Rectangle 11"/>
          <p:cNvSpPr/>
          <p:nvPr/>
        </p:nvSpPr>
        <p:spPr>
          <a:xfrm>
            <a:off x="1470083" y="1302195"/>
            <a:ext cx="8538627" cy="1797415"/>
          </a:xfrm>
          <a:prstGeom prst="rect">
            <a:avLst/>
          </a:prstGeom>
        </p:spPr>
        <p:txBody>
          <a:bodyPr vert="horz" wrap="square" lIns="0" tIns="0" rIns="0" bIns="0" rtlCol="0" anchor="ctr">
            <a:spAutoFit/>
          </a:bodyPr>
          <a:lstStyle/>
          <a:p>
            <a:pPr algn="ctr" fontAlgn="base">
              <a:lnSpc>
                <a:spcPct val="80000"/>
              </a:lnSpc>
              <a:spcBef>
                <a:spcPct val="0"/>
              </a:spcBef>
              <a:spcAft>
                <a:spcPct val="0"/>
              </a:spcAft>
            </a:pPr>
            <a:r>
              <a:rPr lang="en-US" sz="5000" b="1" dirty="0">
                <a:solidFill>
                  <a:schemeClr val="bg1"/>
                </a:solidFill>
                <a:latin typeface="Museo Sans 900" pitchFamily="50" charset="0"/>
                <a:ea typeface="+mj-ea"/>
              </a:rPr>
              <a:t>Crash Course on the </a:t>
            </a:r>
            <a:r>
              <a:rPr lang="en-US" sz="4800" b="1" dirty="0">
                <a:solidFill>
                  <a:schemeClr val="bg1"/>
                </a:solidFill>
                <a:latin typeface="Museo Sans 900" pitchFamily="50" charset="0"/>
                <a:ea typeface="+mj-ea"/>
              </a:rPr>
              <a:t>History of Database Systems</a:t>
            </a:r>
            <a:endParaRPr lang="en-US" sz="4800" b="1" dirty="0">
              <a:solidFill>
                <a:schemeClr val="bg1"/>
              </a:solidFill>
              <a:latin typeface="Museo Sans 900" pitchFamily="50" charset="0"/>
              <a:ea typeface="+mj-ea"/>
            </a:endParaRPr>
          </a:p>
        </p:txBody>
      </p:sp>
      <p:sp>
        <p:nvSpPr>
          <p:cNvPr id="9" name="Rectangle 8"/>
          <p:cNvSpPr/>
          <p:nvPr/>
        </p:nvSpPr>
        <p:spPr>
          <a:xfrm>
            <a:off x="2337816" y="3994881"/>
            <a:ext cx="7315200" cy="886397"/>
          </a:xfrm>
          <a:prstGeom prst="rect">
            <a:avLst/>
          </a:prstGeom>
        </p:spPr>
        <p:txBody>
          <a:bodyPr vert="horz" wrap="square" lIns="0" tIns="0" rIns="0" bIns="0" rtlCol="0" anchor="ctr">
            <a:spAutoFit/>
          </a:bodyPr>
          <a:lstStyle/>
          <a:p>
            <a:pPr algn="ctr" fontAlgn="base">
              <a:lnSpc>
                <a:spcPct val="80000"/>
              </a:lnSpc>
              <a:spcBef>
                <a:spcPct val="0"/>
              </a:spcBef>
              <a:spcAft>
                <a:spcPct val="0"/>
              </a:spcAft>
            </a:pPr>
            <a:r>
              <a:rPr lang="en-US" sz="2400" dirty="0">
                <a:solidFill>
                  <a:schemeClr val="bg1"/>
                </a:solidFill>
                <a:latin typeface="Museo Sans 300" pitchFamily="50" charset="0"/>
                <a:ea typeface="+mj-ea"/>
              </a:rPr>
              <a:t>Adapted from </a:t>
            </a:r>
            <a:r>
              <a:rPr lang="en-US" sz="2400" i="1" dirty="0">
                <a:solidFill>
                  <a:schemeClr val="bg1"/>
                </a:solidFill>
                <a:latin typeface="Museo Sans 300" pitchFamily="50" charset="0"/>
                <a:ea typeface="+mj-ea"/>
              </a:rPr>
              <a:t>“What Goes Around Comes Around,”</a:t>
            </a:r>
            <a:endParaRPr lang="en-US" sz="2400" dirty="0">
              <a:solidFill>
                <a:schemeClr val="bg1"/>
              </a:solidFill>
              <a:latin typeface="Museo Sans 300" pitchFamily="50" charset="0"/>
              <a:ea typeface="+mj-ea"/>
            </a:endParaRPr>
          </a:p>
          <a:p>
            <a:pPr algn="ctr" fontAlgn="base">
              <a:lnSpc>
                <a:spcPct val="80000"/>
              </a:lnSpc>
              <a:spcBef>
                <a:spcPct val="0"/>
              </a:spcBef>
              <a:spcAft>
                <a:spcPct val="0"/>
              </a:spcAft>
            </a:pPr>
            <a:r>
              <a:rPr lang="en-US" sz="2400" dirty="0">
                <a:solidFill>
                  <a:schemeClr val="bg1"/>
                </a:solidFill>
                <a:latin typeface="Museo Sans 300" pitchFamily="50" charset="0"/>
                <a:ea typeface="+mj-ea"/>
              </a:rPr>
              <a:t>by </a:t>
            </a:r>
            <a:r>
              <a:rPr lang="en-US" sz="2400" dirty="0" err="1">
                <a:solidFill>
                  <a:srgbClr val="EF3E42"/>
                </a:solidFill>
                <a:latin typeface="Museo Sans 300" pitchFamily="50" charset="0"/>
                <a:ea typeface="+mj-ea"/>
              </a:rPr>
              <a:t>Hellerstein</a:t>
            </a:r>
            <a:r>
              <a:rPr lang="en-US" sz="2400" dirty="0">
                <a:solidFill>
                  <a:schemeClr val="bg1"/>
                </a:solidFill>
                <a:latin typeface="Museo Sans 300" pitchFamily="50" charset="0"/>
                <a:ea typeface="+mj-ea"/>
              </a:rPr>
              <a:t> &amp; </a:t>
            </a:r>
            <a:r>
              <a:rPr lang="en-US" sz="2400" dirty="0" err="1">
                <a:solidFill>
                  <a:srgbClr val="EF3E42"/>
                </a:solidFill>
                <a:latin typeface="Museo Sans 300" pitchFamily="50" charset="0"/>
                <a:ea typeface="+mj-ea"/>
              </a:rPr>
              <a:t>Stonebraker</a:t>
            </a:r>
            <a:endParaRPr lang="en-US" sz="2400" dirty="0">
              <a:solidFill>
                <a:srgbClr val="EF3E42"/>
              </a:solidFill>
              <a:latin typeface="Museo Sans 300" pitchFamily="50" charset="0"/>
              <a:ea typeface="+mj-ea"/>
            </a:endParaRPr>
          </a:p>
        </p:txBody>
      </p:sp>
    </p:spTree>
    <p:custDataLst>
      <p:tags r:id="rId1"/>
    </p:custDataLst>
    <p:extLst>
      <p:ext uri="{BB962C8B-B14F-4D97-AF65-F5344CB8AC3E}">
        <p14:creationId xmlns:p14="http://schemas.microsoft.com/office/powerpoint/2010/main" val="2289445294"/>
      </p:ext>
    </p:extLst>
  </p:cSld>
  <p:clrMapOvr>
    <a:masterClrMapping/>
  </p:clrMapOvr>
  <mc:AlternateContent xmlns:mc="http://schemas.openxmlformats.org/markup-compatibility/2006" xmlns:p14="http://schemas.microsoft.com/office/powerpoint/2010/main">
    <mc:Choice Requires="p14">
      <p:transition p14:dur="250" advTm="32604">
        <p:fade/>
      </p:transition>
    </mc:Choice>
    <mc:Fallback xmlns="">
      <p:transition advTm="32605">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7005"/>
            <a:ext cx="8991600" cy="692497"/>
          </a:xfrm>
        </p:spPr>
        <p:txBody>
          <a:bodyPr>
            <a:normAutofit fontScale="90000"/>
          </a:bodyPr>
          <a:lstStyle/>
          <a:p>
            <a:r>
              <a:rPr lang="en-US" dirty="0" smtClean="0"/>
              <a:t>Hierarchical Data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10</a:t>
            </a:fld>
            <a:endParaRPr dirty="0">
              <a:latin typeface="Museo Sans 100" pitchFamily="50" charset="0"/>
            </a:endParaRPr>
          </a:p>
        </p:txBody>
      </p:sp>
      <p:grpSp>
        <p:nvGrpSpPr>
          <p:cNvPr id="29" name="Group 28"/>
          <p:cNvGrpSpPr/>
          <p:nvPr/>
        </p:nvGrpSpPr>
        <p:grpSpPr>
          <a:xfrm>
            <a:off x="2286000" y="2412637"/>
            <a:ext cx="3429000" cy="3566160"/>
            <a:chOff x="762000" y="2057400"/>
            <a:chExt cx="3429000" cy="3566160"/>
          </a:xfrm>
        </p:grpSpPr>
        <p:sp>
          <p:nvSpPr>
            <p:cNvPr id="7" name="Rounded Rectangle 6"/>
            <p:cNvSpPr/>
            <p:nvPr/>
          </p:nvSpPr>
          <p:spPr>
            <a:xfrm>
              <a:off x="7620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,sname,scity,sstate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8" name="Rounded Rectangle 7"/>
            <p:cNvSpPr/>
            <p:nvPr/>
          </p:nvSpPr>
          <p:spPr>
            <a:xfrm>
              <a:off x="7620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,pname,psize,qty,price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cxnSp>
          <p:nvCxnSpPr>
            <p:cNvPr id="11" name="Straight Arrow Connector 10"/>
            <p:cNvCxnSpPr>
              <a:stCxn id="7" idx="2"/>
              <a:endCxn id="8" idx="0"/>
            </p:cNvCxnSpPr>
            <p:nvPr/>
          </p:nvCxnSpPr>
          <p:spPr>
            <a:xfrm>
              <a:off x="24765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477000" y="2412637"/>
            <a:ext cx="3429000" cy="3566160"/>
            <a:chOff x="5105400" y="2057400"/>
            <a:chExt cx="3429000" cy="3566160"/>
          </a:xfrm>
        </p:grpSpPr>
        <p:sp>
          <p:nvSpPr>
            <p:cNvPr id="18" name="Rounded Rectangle 17"/>
            <p:cNvSpPr/>
            <p:nvPr/>
          </p:nvSpPr>
          <p:spPr>
            <a:xfrm>
              <a:off x="51054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4B4B4B"/>
                  </a:solidFill>
                  <a:latin typeface="Museo Sans 300" pitchFamily="50" charset="0"/>
                </a:rPr>
                <a:t>3, “Dirty Rick’s Supplies”, New York, NY</a:t>
              </a:r>
              <a:endParaRPr lang="en-US" sz="2000" dirty="0">
                <a:solidFill>
                  <a:srgbClr val="4B4B4B"/>
                </a:solidFill>
                <a:latin typeface="Museo Sans 300" pitchFamily="50" charset="0"/>
              </a:endParaRPr>
            </a:p>
          </p:txBody>
        </p:sp>
        <p:sp>
          <p:nvSpPr>
            <p:cNvPr id="19" name="Rounded Rectangle 18"/>
            <p:cNvSpPr/>
            <p:nvPr/>
          </p:nvSpPr>
          <p:spPr>
            <a:xfrm>
              <a:off x="51054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lvl="0" algn="ctr"/>
              <a:r>
                <a:rPr lang="en-US" sz="2000" dirty="0">
                  <a:solidFill>
                    <a:srgbClr val="4B4B4B"/>
                  </a:solidFill>
                  <a:latin typeface="Museo Sans 300" pitchFamily="50" charset="0"/>
                </a:rPr>
                <a:t>1001, “Battery Pack”, Large, 500, $100</a:t>
              </a:r>
              <a:endParaRPr lang="en-US" sz="2000" dirty="0">
                <a:solidFill>
                  <a:srgbClr val="4B4B4B"/>
                </a:solidFill>
                <a:latin typeface="Museo Sans 300" pitchFamily="50" charset="0"/>
              </a:endParaRPr>
            </a:p>
          </p:txBody>
        </p:sp>
        <p:cxnSp>
          <p:nvCxnSpPr>
            <p:cNvPr id="20" name="Straight Arrow Connector 19"/>
            <p:cNvCxnSpPr>
              <a:stCxn id="18" idx="2"/>
              <a:endCxn id="19" idx="0"/>
            </p:cNvCxnSpPr>
            <p:nvPr/>
          </p:nvCxnSpPr>
          <p:spPr>
            <a:xfrm>
              <a:off x="68199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6096000" y="2267381"/>
            <a:ext cx="0" cy="4024312"/>
          </a:xfrm>
          <a:prstGeom prst="line">
            <a:avLst/>
          </a:prstGeom>
          <a:ln>
            <a:solidFill>
              <a:srgbClr val="4B4B4B"/>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45138" y="1676401"/>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34" name="TextBox 33"/>
          <p:cNvSpPr txBox="1"/>
          <p:nvPr/>
        </p:nvSpPr>
        <p:spPr>
          <a:xfrm>
            <a:off x="7277628" y="1676402"/>
            <a:ext cx="2172390" cy="584775"/>
          </a:xfrm>
          <a:prstGeom prst="rect">
            <a:avLst/>
          </a:prstGeom>
          <a:noFill/>
        </p:spPr>
        <p:txBody>
          <a:bodyPr wrap="none" rtlCol="0">
            <a:spAutoFit/>
          </a:bodyPr>
          <a:lstStyle/>
          <a:p>
            <a:r>
              <a:rPr lang="en-US" sz="3200" dirty="0">
                <a:solidFill>
                  <a:srgbClr val="4B4B4B"/>
                </a:solidFill>
                <a:latin typeface="Museo Sans 700" pitchFamily="50" charset="0"/>
              </a:rPr>
              <a:t>Instance</a:t>
            </a:r>
            <a:endParaRPr lang="en-US" sz="3200" dirty="0">
              <a:solidFill>
                <a:srgbClr val="4B4B4B"/>
              </a:solidFill>
              <a:latin typeface="Museo Sans 700" pitchFamily="50" charset="0"/>
            </a:endParaRPr>
          </a:p>
        </p:txBody>
      </p:sp>
      <p:sp>
        <p:nvSpPr>
          <p:cNvPr id="43" name="Rounded Rectangle 42"/>
          <p:cNvSpPr/>
          <p:nvPr/>
        </p:nvSpPr>
        <p:spPr>
          <a:xfrm>
            <a:off x="6591300" y="5029202"/>
            <a:ext cx="3200400"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44" name="Group 43"/>
          <p:cNvGrpSpPr/>
          <p:nvPr/>
        </p:nvGrpSpPr>
        <p:grpSpPr>
          <a:xfrm>
            <a:off x="1752600" y="1981202"/>
            <a:ext cx="8686800" cy="1371598"/>
            <a:chOff x="228600" y="3200400"/>
            <a:chExt cx="8686800" cy="1371599"/>
          </a:xfrm>
        </p:grpSpPr>
        <p:sp>
          <p:nvSpPr>
            <p:cNvPr id="45" name="Rounded Rectangle 44"/>
            <p:cNvSpPr/>
            <p:nvPr/>
          </p:nvSpPr>
          <p:spPr>
            <a:xfrm>
              <a:off x="228600" y="3200400"/>
              <a:ext cx="8686800" cy="1371599"/>
            </a:xfrm>
            <a:prstGeom prst="roundRect">
              <a:avLst>
                <a:gd name="adj" fmla="val 10185"/>
              </a:avLst>
            </a:prstGeom>
            <a:solidFill>
              <a:schemeClr val="bg1">
                <a:lumMod val="95000"/>
              </a:schemeClr>
            </a:solidFill>
            <a:ln w="165100">
              <a:solidFill>
                <a:srgbClr val="EF3E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46" name="Group 45"/>
            <p:cNvGrpSpPr/>
            <p:nvPr/>
          </p:nvGrpSpPr>
          <p:grpSpPr>
            <a:xfrm>
              <a:off x="508000" y="3479800"/>
              <a:ext cx="7969092" cy="977465"/>
              <a:chOff x="508000" y="3030414"/>
              <a:chExt cx="7969092" cy="977465"/>
            </a:xfrm>
          </p:grpSpPr>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8000" y="3030414"/>
                <a:ext cx="838200" cy="743204"/>
              </a:xfrm>
              <a:prstGeom prst="rect">
                <a:avLst/>
              </a:prstGeom>
              <a:effectLst/>
            </p:spPr>
          </p:pic>
          <p:sp>
            <p:nvSpPr>
              <p:cNvPr id="48" name="Rectangle 47"/>
              <p:cNvSpPr/>
              <p:nvPr/>
            </p:nvSpPr>
            <p:spPr>
              <a:xfrm>
                <a:off x="1402719" y="3103015"/>
                <a:ext cx="7074373" cy="904864"/>
              </a:xfrm>
              <a:prstGeom prst="rect">
                <a:avLst/>
              </a:prstGeom>
            </p:spPr>
            <p:txBody>
              <a:bodyPr wrap="none">
                <a:spAutoFit/>
              </a:bodyPr>
              <a:lstStyle/>
              <a:p>
                <a:pPr>
                  <a:lnSpc>
                    <a:spcPct val="80000"/>
                  </a:lnSpc>
                </a:pPr>
                <a:r>
                  <a:rPr lang="en-US" sz="6600" spc="-150" dirty="0">
                    <a:solidFill>
                      <a:srgbClr val="EF3E42"/>
                    </a:solidFill>
                    <a:latin typeface="Museo Sans 900" pitchFamily="50" charset="0"/>
                  </a:rPr>
                  <a:t>Duplicate Data</a:t>
                </a:r>
                <a:endParaRPr lang="en-US" sz="6600" spc="-150" dirty="0">
                  <a:solidFill>
                    <a:srgbClr val="EF3E42"/>
                  </a:solidFill>
                  <a:latin typeface="Museo Sans 900" pitchFamily="50" charset="0"/>
                </a:endParaRPr>
              </a:p>
            </p:txBody>
          </p:sp>
        </p:grpSp>
      </p:grpSp>
      <p:grpSp>
        <p:nvGrpSpPr>
          <p:cNvPr id="21" name="Group 20"/>
          <p:cNvGrpSpPr/>
          <p:nvPr/>
        </p:nvGrpSpPr>
        <p:grpSpPr>
          <a:xfrm>
            <a:off x="1752600" y="3733801"/>
            <a:ext cx="8740614" cy="1371598"/>
            <a:chOff x="228600" y="3200400"/>
            <a:chExt cx="8740614" cy="1371599"/>
          </a:xfrm>
        </p:grpSpPr>
        <p:sp>
          <p:nvSpPr>
            <p:cNvPr id="22" name="Rounded Rectangle 21"/>
            <p:cNvSpPr/>
            <p:nvPr/>
          </p:nvSpPr>
          <p:spPr>
            <a:xfrm>
              <a:off x="228600" y="3200400"/>
              <a:ext cx="8686800" cy="1371599"/>
            </a:xfrm>
            <a:prstGeom prst="roundRect">
              <a:avLst>
                <a:gd name="adj" fmla="val 10185"/>
              </a:avLst>
            </a:prstGeom>
            <a:solidFill>
              <a:schemeClr val="bg1">
                <a:lumMod val="95000"/>
              </a:schemeClr>
            </a:solidFill>
            <a:ln w="165100">
              <a:solidFill>
                <a:srgbClr val="EF3E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23" name="Group 22"/>
            <p:cNvGrpSpPr/>
            <p:nvPr/>
          </p:nvGrpSpPr>
          <p:grpSpPr>
            <a:xfrm>
              <a:off x="508000" y="3479800"/>
              <a:ext cx="8461214" cy="977443"/>
              <a:chOff x="508000" y="3030414"/>
              <a:chExt cx="8461214" cy="977443"/>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8000" y="3030414"/>
                <a:ext cx="838200" cy="743204"/>
              </a:xfrm>
              <a:prstGeom prst="rect">
                <a:avLst/>
              </a:prstGeom>
              <a:effectLst/>
            </p:spPr>
          </p:pic>
          <p:sp>
            <p:nvSpPr>
              <p:cNvPr id="25" name="Rectangle 24"/>
              <p:cNvSpPr/>
              <p:nvPr/>
            </p:nvSpPr>
            <p:spPr>
              <a:xfrm>
                <a:off x="1402719" y="3102993"/>
                <a:ext cx="7566495" cy="904864"/>
              </a:xfrm>
              <a:prstGeom prst="rect">
                <a:avLst/>
              </a:prstGeom>
            </p:spPr>
            <p:txBody>
              <a:bodyPr wrap="none">
                <a:spAutoFit/>
              </a:bodyPr>
              <a:lstStyle/>
              <a:p>
                <a:pPr>
                  <a:lnSpc>
                    <a:spcPct val="80000"/>
                  </a:lnSpc>
                </a:pPr>
                <a:r>
                  <a:rPr lang="en-US" sz="6600" spc="-150" dirty="0">
                    <a:solidFill>
                      <a:srgbClr val="EF3E42"/>
                    </a:solidFill>
                    <a:latin typeface="Museo Sans 900" pitchFamily="50" charset="0"/>
                  </a:rPr>
                  <a:t>No Independence</a:t>
                </a:r>
                <a:endParaRPr lang="en-US" sz="6600" spc="-150" dirty="0">
                  <a:solidFill>
                    <a:srgbClr val="EF3E42"/>
                  </a:solidFill>
                  <a:latin typeface="Museo Sans 900" pitchFamily="50" charset="0"/>
                </a:endParaRPr>
              </a:p>
            </p:txBody>
          </p:sp>
        </p:grpSp>
      </p:grpSp>
    </p:spTree>
    <p:extLst>
      <p:ext uri="{BB962C8B-B14F-4D97-AF65-F5344CB8AC3E}">
        <p14:creationId xmlns:p14="http://schemas.microsoft.com/office/powerpoint/2010/main" val="3435450236"/>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25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25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0"/>
            <a:ext cx="8991600" cy="692497"/>
          </a:xfrm>
        </p:spPr>
        <p:txBody>
          <a:bodyPr>
            <a:normAutofit fontScale="90000"/>
          </a:bodyPr>
          <a:lstStyle/>
          <a:p>
            <a:r>
              <a:rPr lang="en-US" dirty="0" smtClean="0"/>
              <a:t>Record-at-a-time</a:t>
            </a:r>
            <a:endParaRPr lang="en-US" dirty="0"/>
          </a:p>
        </p:txBody>
      </p:sp>
      <p:sp>
        <p:nvSpPr>
          <p:cNvPr id="5" name="Text Placeholder 2"/>
          <p:cNvSpPr txBox="1">
            <a:spLocks/>
          </p:cNvSpPr>
          <p:nvPr/>
        </p:nvSpPr>
        <p:spPr>
          <a:xfrm>
            <a:off x="488515" y="997907"/>
            <a:ext cx="11311003" cy="4351961"/>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t>Write algorithm to access data</a:t>
            </a:r>
          </a:p>
          <a:p>
            <a:r>
              <a:rPr lang="en-US" sz="4000" dirty="0"/>
              <a:t>Iterate through hierarchy</a:t>
            </a:r>
          </a:p>
          <a:p>
            <a:r>
              <a:rPr lang="en-US" sz="4000" dirty="0"/>
              <a:t>Breaks if hierarchy changes</a:t>
            </a:r>
          </a:p>
          <a:p>
            <a:r>
              <a:rPr lang="en-US" sz="4000" dirty="0"/>
              <a:t>Performance is algorithm &amp; data dependent</a:t>
            </a:r>
          </a:p>
          <a:p>
            <a:endParaRPr lang="en-US" dirty="0"/>
          </a:p>
        </p:txBody>
      </p:sp>
    </p:spTree>
    <p:extLst>
      <p:ext uri="{BB962C8B-B14F-4D97-AF65-F5344CB8AC3E}">
        <p14:creationId xmlns:p14="http://schemas.microsoft.com/office/powerpoint/2010/main" val="413936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836" y="-31293"/>
            <a:ext cx="8991600" cy="692497"/>
          </a:xfrm>
        </p:spPr>
        <p:txBody>
          <a:bodyPr>
            <a:normAutofit fontScale="90000"/>
          </a:bodyPr>
          <a:lstStyle/>
          <a:p>
            <a:r>
              <a:rPr lang="en-US" dirty="0" smtClean="0"/>
              <a:t>Schema impacts code</a:t>
            </a:r>
            <a:endParaRPr lang="en-US" dirty="0"/>
          </a:p>
        </p:txBody>
      </p:sp>
      <p:grpSp>
        <p:nvGrpSpPr>
          <p:cNvPr id="4" name="Group 3"/>
          <p:cNvGrpSpPr/>
          <p:nvPr/>
        </p:nvGrpSpPr>
        <p:grpSpPr>
          <a:xfrm>
            <a:off x="2160740" y="1573394"/>
            <a:ext cx="3429000" cy="3566160"/>
            <a:chOff x="762000" y="2057400"/>
            <a:chExt cx="3429000" cy="3566160"/>
          </a:xfrm>
        </p:grpSpPr>
        <p:sp>
          <p:nvSpPr>
            <p:cNvPr id="6" name="Rounded Rectangle 5"/>
            <p:cNvSpPr/>
            <p:nvPr/>
          </p:nvSpPr>
          <p:spPr>
            <a:xfrm>
              <a:off x="7620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,sname,scity,sstate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7" name="Rounded Rectangle 6"/>
            <p:cNvSpPr/>
            <p:nvPr/>
          </p:nvSpPr>
          <p:spPr>
            <a:xfrm>
              <a:off x="7620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,pname,psize,qty,price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cxnSp>
          <p:nvCxnSpPr>
            <p:cNvPr id="8" name="Straight Arrow Connector 7"/>
            <p:cNvCxnSpPr>
              <a:stCxn id="6" idx="2"/>
              <a:endCxn id="7" idx="0"/>
            </p:cNvCxnSpPr>
            <p:nvPr/>
          </p:nvCxnSpPr>
          <p:spPr>
            <a:xfrm>
              <a:off x="24765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5970740" y="1428138"/>
            <a:ext cx="0" cy="4024312"/>
          </a:xfrm>
          <a:prstGeom prst="line">
            <a:avLst/>
          </a:prstGeom>
          <a:ln>
            <a:solidFill>
              <a:srgbClr val="4B4B4B"/>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9878" y="837158"/>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grpSp>
        <p:nvGrpSpPr>
          <p:cNvPr id="11" name="Group 10"/>
          <p:cNvGrpSpPr/>
          <p:nvPr/>
        </p:nvGrpSpPr>
        <p:grpSpPr>
          <a:xfrm>
            <a:off x="6504140" y="1675357"/>
            <a:ext cx="3429000" cy="3429000"/>
            <a:chOff x="838200" y="2286000"/>
            <a:chExt cx="3429000" cy="3489960"/>
          </a:xfrm>
        </p:grpSpPr>
        <p:sp>
          <p:nvSpPr>
            <p:cNvPr id="12" name="Rounded Rectangle 11"/>
            <p:cNvSpPr/>
            <p:nvPr/>
          </p:nvSpPr>
          <p:spPr>
            <a:xfrm>
              <a:off x="838200" y="44958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,sname,scity,sstate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13" name="Rounded Rectangle 12"/>
            <p:cNvSpPr/>
            <p:nvPr/>
          </p:nvSpPr>
          <p:spPr>
            <a:xfrm>
              <a:off x="838200" y="22860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,pname,psize,qty,price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cxnSp>
          <p:nvCxnSpPr>
            <p:cNvPr id="14" name="Straight Arrow Connector 13"/>
            <p:cNvCxnSpPr>
              <a:stCxn id="12" idx="0"/>
              <a:endCxn id="13" idx="2"/>
            </p:cNvCxnSpPr>
            <p:nvPr/>
          </p:nvCxnSpPr>
          <p:spPr>
            <a:xfrm flipV="1">
              <a:off x="2552700" y="3566160"/>
              <a:ext cx="0" cy="929640"/>
            </a:xfrm>
            <a:prstGeom prst="straightConnector1">
              <a:avLst/>
            </a:prstGeom>
            <a:ln w="63500">
              <a:solidFill>
                <a:srgbClr val="4B4B4B"/>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0237940" y="1301501"/>
            <a:ext cx="0" cy="4024312"/>
          </a:xfrm>
          <a:prstGeom prst="line">
            <a:avLst/>
          </a:prstGeom>
          <a:ln>
            <a:solidFill>
              <a:srgbClr val="4B4B4B"/>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66141" y="913360"/>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22" name="TextBox 21"/>
          <p:cNvSpPr txBox="1"/>
          <p:nvPr/>
        </p:nvSpPr>
        <p:spPr>
          <a:xfrm>
            <a:off x="3532340" y="5332990"/>
            <a:ext cx="5521464" cy="461665"/>
          </a:xfrm>
          <a:prstGeom prst="rect">
            <a:avLst/>
          </a:prstGeom>
          <a:noFill/>
        </p:spPr>
        <p:txBody>
          <a:bodyPr wrap="none" rtlCol="0">
            <a:spAutoFit/>
          </a:bodyPr>
          <a:lstStyle/>
          <a:p>
            <a:r>
              <a:rPr lang="en-US" sz="2400" dirty="0"/>
              <a:t>What happens when the schema changes?</a:t>
            </a:r>
            <a:endParaRPr lang="en-US" sz="2400" dirty="0"/>
          </a:p>
        </p:txBody>
      </p:sp>
    </p:spTree>
    <p:extLst>
      <p:ext uri="{BB962C8B-B14F-4D97-AF65-F5344CB8AC3E}">
        <p14:creationId xmlns:p14="http://schemas.microsoft.com/office/powerpoint/2010/main" val="146935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991600" cy="692497"/>
          </a:xfrm>
        </p:spPr>
        <p:txBody>
          <a:bodyPr>
            <a:normAutofit fontScale="90000"/>
          </a:bodyPr>
          <a:lstStyle/>
          <a:p>
            <a:r>
              <a:rPr lang="en-US" dirty="0" smtClean="0"/>
              <a:t>Schema Impacts Code</a:t>
            </a:r>
            <a:endParaRPr lang="en-US" dirty="0"/>
          </a:p>
        </p:txBody>
      </p:sp>
      <p:sp>
        <p:nvSpPr>
          <p:cNvPr id="5" name="Text Placeholder 2"/>
          <p:cNvSpPr txBox="1">
            <a:spLocks/>
          </p:cNvSpPr>
          <p:nvPr/>
        </p:nvSpPr>
        <p:spPr>
          <a:xfrm>
            <a:off x="1981200" y="1524033"/>
            <a:ext cx="8458200" cy="6137065"/>
          </a:xfrm>
          <a:prstGeom prst="rect">
            <a:avLst/>
          </a:prstGeom>
        </p:spPr>
        <p:txBody>
          <a:bodyPr>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For s in suppliers:</a:t>
            </a:r>
          </a:p>
          <a:p>
            <a:pPr marL="457200" lvl="1" indent="0">
              <a:buNone/>
            </a:pPr>
            <a:r>
              <a:rPr lang="en-US" sz="2800" dirty="0"/>
              <a:t>For p in parts[s]:</a:t>
            </a:r>
          </a:p>
          <a:p>
            <a:pPr marL="457200" lvl="1" indent="0">
              <a:buNone/>
            </a:pPr>
            <a:r>
              <a:rPr lang="en-US" sz="2800" dirty="0"/>
              <a:t>	</a:t>
            </a:r>
            <a:r>
              <a:rPr lang="en-US" sz="2800" dirty="0"/>
              <a:t>print s, p</a:t>
            </a:r>
          </a:p>
          <a:p>
            <a:pPr marL="57150" indent="0">
              <a:buNone/>
            </a:pPr>
            <a:endParaRPr lang="en-US" sz="2800" dirty="0"/>
          </a:p>
          <a:p>
            <a:pPr marL="57150" indent="0">
              <a:buNone/>
            </a:pPr>
            <a:r>
              <a:rPr lang="en-US" sz="2800" dirty="0"/>
              <a:t>For p </a:t>
            </a:r>
            <a:r>
              <a:rPr lang="en-US" sz="2800" dirty="0"/>
              <a:t>in </a:t>
            </a:r>
            <a:r>
              <a:rPr lang="en-US" sz="2800" dirty="0"/>
              <a:t>parts:</a:t>
            </a:r>
            <a:endParaRPr lang="en-US" sz="2800" dirty="0"/>
          </a:p>
          <a:p>
            <a:pPr marL="457200" lvl="1" indent="0">
              <a:buNone/>
            </a:pPr>
            <a:r>
              <a:rPr lang="en-US" sz="2800" dirty="0"/>
              <a:t>For </a:t>
            </a:r>
            <a:r>
              <a:rPr lang="en-US" sz="2800" dirty="0"/>
              <a:t>s </a:t>
            </a:r>
            <a:r>
              <a:rPr lang="en-US" sz="2800" dirty="0"/>
              <a:t>in </a:t>
            </a:r>
            <a:r>
              <a:rPr lang="en-US" sz="2800" dirty="0"/>
              <a:t>suppliers[p]:</a:t>
            </a:r>
            <a:endParaRPr lang="en-US" sz="2800" dirty="0"/>
          </a:p>
          <a:p>
            <a:pPr marL="457200" lvl="1" indent="0">
              <a:buNone/>
            </a:pPr>
            <a:r>
              <a:rPr lang="en-US" sz="2800" dirty="0"/>
              <a:t>	print </a:t>
            </a:r>
            <a:r>
              <a:rPr lang="en-US" sz="2800" dirty="0"/>
              <a:t>s, </a:t>
            </a:r>
            <a:r>
              <a:rPr lang="en-US" sz="2800" dirty="0"/>
              <a:t>p</a:t>
            </a:r>
          </a:p>
          <a:p>
            <a:pPr marL="457200" lvl="1" indent="0">
              <a:buNone/>
            </a:pPr>
            <a:endParaRPr lang="en-US" sz="2800" dirty="0"/>
          </a:p>
          <a:p>
            <a:pPr marL="457200" lvl="1" indent="0">
              <a:buNone/>
            </a:pPr>
            <a:endParaRPr lang="en-US" sz="3200" dirty="0"/>
          </a:p>
          <a:p>
            <a:pPr marL="457200" lvl="1" indent="0">
              <a:buNone/>
            </a:pPr>
            <a:endParaRPr lang="en-US" sz="3200" dirty="0"/>
          </a:p>
          <a:p>
            <a:endParaRPr lang="en-US" dirty="0"/>
          </a:p>
        </p:txBody>
      </p:sp>
    </p:spTree>
    <p:extLst>
      <p:ext uri="{BB962C8B-B14F-4D97-AF65-F5344CB8AC3E}">
        <p14:creationId xmlns:p14="http://schemas.microsoft.com/office/powerpoint/2010/main" val="2611796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939" y="133187"/>
            <a:ext cx="8991600" cy="692497"/>
          </a:xfrm>
        </p:spPr>
        <p:txBody>
          <a:bodyPr>
            <a:normAutofit fontScale="90000"/>
          </a:bodyPr>
          <a:lstStyle/>
          <a:p>
            <a:r>
              <a:rPr lang="en-US" dirty="0" smtClean="0"/>
              <a:t>Data Independence</a:t>
            </a:r>
            <a:endParaRPr lang="en-US" dirty="0"/>
          </a:p>
        </p:txBody>
      </p:sp>
      <p:sp>
        <p:nvSpPr>
          <p:cNvPr id="5" name="Text Placeholder 2"/>
          <p:cNvSpPr txBox="1">
            <a:spLocks/>
          </p:cNvSpPr>
          <p:nvPr/>
        </p:nvSpPr>
        <p:spPr>
          <a:xfrm>
            <a:off x="1981200" y="1524001"/>
            <a:ext cx="8458200" cy="4105739"/>
          </a:xfrm>
          <a:prstGeom prst="rect">
            <a:avLst/>
          </a:prstGeom>
        </p:spPr>
        <p:txBody>
          <a:bodyPr>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t>Data organization can change without programming change</a:t>
            </a:r>
          </a:p>
          <a:p>
            <a:r>
              <a:rPr lang="en-US" dirty="0"/>
              <a:t>Important to work through </a:t>
            </a:r>
            <a:r>
              <a:rPr lang="en-US" b="1" dirty="0"/>
              <a:t>logical abstractions</a:t>
            </a:r>
            <a:endParaRPr lang="en-US" dirty="0"/>
          </a:p>
        </p:txBody>
      </p:sp>
    </p:spTree>
    <p:extLst>
      <p:ext uri="{BB962C8B-B14F-4D97-AF65-F5344CB8AC3E}">
        <p14:creationId xmlns:p14="http://schemas.microsoft.com/office/powerpoint/2010/main" val="3905094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5129"/>
            <a:ext cx="8991600" cy="664797"/>
          </a:xfrm>
        </p:spPr>
        <p:txBody>
          <a:bodyPr/>
          <a:lstStyle/>
          <a:p>
            <a:r>
              <a:rPr lang="en-US" dirty="0" smtClean="0"/>
              <a:t>1970s – CODASYL</a:t>
            </a:r>
            <a:endParaRPr lang="en-US" dirty="0"/>
          </a:p>
        </p:txBody>
      </p:sp>
      <p:sp>
        <p:nvSpPr>
          <p:cNvPr id="3" name="Text Placeholder 2"/>
          <p:cNvSpPr>
            <a:spLocks noGrp="1"/>
          </p:cNvSpPr>
          <p:nvPr>
            <p:ph type="body" sz="quarter" idx="13"/>
          </p:nvPr>
        </p:nvSpPr>
        <p:spPr>
          <a:xfrm>
            <a:off x="1981200" y="1524001"/>
            <a:ext cx="8458200" cy="1512209"/>
          </a:xfrm>
        </p:spPr>
        <p:txBody>
          <a:bodyPr vert="horz" lIns="91440" tIns="45720" rIns="91440" bIns="45720" rtlCol="0">
            <a:spAutoFit/>
          </a:bodyPr>
          <a:lstStyle/>
          <a:p>
            <a:r>
              <a:rPr lang="en-US" dirty="0"/>
              <a:t>COBOL people got together and proposed a standard.</a:t>
            </a:r>
          </a:p>
          <a:p>
            <a:r>
              <a:rPr lang="en-US" dirty="0"/>
              <a:t>Network data model.</a:t>
            </a:r>
          </a:p>
          <a:p>
            <a:r>
              <a:rPr lang="en-US" dirty="0" smtClean="0"/>
              <a:t>Record-</a:t>
            </a:r>
            <a:r>
              <a:rPr lang="en-US" dirty="0"/>
              <a:t>at-a-time queries.</a:t>
            </a:r>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15</a:t>
            </a:fld>
            <a:endParaRPr dirty="0">
              <a:latin typeface="Museo Sans 100" pitchFamily="50"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145" t="295" r="3385" b="19234"/>
          <a:stretch/>
        </p:blipFill>
        <p:spPr>
          <a:xfrm>
            <a:off x="6614331" y="3093830"/>
            <a:ext cx="1368580" cy="1737360"/>
          </a:xfrm>
          <a:prstGeom prst="rect">
            <a:avLst/>
          </a:prstGeom>
          <a:ln w="25400">
            <a:solidFill>
              <a:srgbClr val="4B4B4B"/>
            </a:solidFill>
          </a:ln>
        </p:spPr>
      </p:pic>
      <p:sp>
        <p:nvSpPr>
          <p:cNvPr id="8" name="TextBox 7"/>
          <p:cNvSpPr txBox="1"/>
          <p:nvPr/>
        </p:nvSpPr>
        <p:spPr>
          <a:xfrm>
            <a:off x="6772876" y="4993101"/>
            <a:ext cx="1051490" cy="338554"/>
          </a:xfrm>
          <a:prstGeom prst="rect">
            <a:avLst/>
          </a:prstGeom>
          <a:noFill/>
        </p:spPr>
        <p:txBody>
          <a:bodyPr wrap="none" rtlCol="0">
            <a:spAutoFit/>
          </a:bodyPr>
          <a:lstStyle/>
          <a:p>
            <a:r>
              <a:rPr lang="en-US" sz="1600" dirty="0">
                <a:solidFill>
                  <a:srgbClr val="4B4B4B"/>
                </a:solidFill>
                <a:latin typeface="Museo Sans 100" pitchFamily="50" charset="0"/>
              </a:rPr>
              <a:t>Bachman</a:t>
            </a:r>
            <a:endParaRPr lang="en-US" sz="1600" dirty="0">
              <a:solidFill>
                <a:srgbClr val="4B4B4B"/>
              </a:solidFill>
              <a:latin typeface="Museo Sans 100" pitchFamily="50" charset="0"/>
            </a:endParaRPr>
          </a:p>
        </p:txBody>
      </p:sp>
    </p:spTree>
    <p:extLst>
      <p:ext uri="{BB962C8B-B14F-4D97-AF65-F5344CB8AC3E}">
        <p14:creationId xmlns:p14="http://schemas.microsoft.com/office/powerpoint/2010/main" val="1664535336"/>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193088" y="4156989"/>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Supply</a:t>
            </a:r>
          </a:p>
          <a:p>
            <a:pPr algn="ctr"/>
            <a:r>
              <a:rPr lang="en-US" sz="2000" dirty="0">
                <a:solidFill>
                  <a:srgbClr val="4B4B4B"/>
                </a:solidFill>
                <a:latin typeface="Museo Sans 300" pitchFamily="50" charset="0"/>
              </a:rPr>
              <a:t>(</a:t>
            </a:r>
            <a:r>
              <a:rPr lang="en-US" sz="2000" dirty="0" err="1">
                <a:solidFill>
                  <a:srgbClr val="4B4B4B"/>
                </a:solidFill>
                <a:latin typeface="Museo Sans 300" pitchFamily="50" charset="0"/>
              </a:rPr>
              <a:t>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2" name="Title 1"/>
          <p:cNvSpPr>
            <a:spLocks noGrp="1"/>
          </p:cNvSpPr>
          <p:nvPr>
            <p:ph type="title"/>
          </p:nvPr>
        </p:nvSpPr>
        <p:spPr>
          <a:xfrm>
            <a:off x="1894482" y="113406"/>
            <a:ext cx="8991600" cy="692497"/>
          </a:xfrm>
        </p:spPr>
        <p:txBody>
          <a:bodyPr>
            <a:normAutofit fontScale="90000"/>
          </a:bodyPr>
          <a:lstStyle/>
          <a:p>
            <a:r>
              <a:rPr lang="en-US" dirty="0" smtClean="0"/>
              <a:t>Network Data Model</a:t>
            </a:r>
            <a:endParaRPr lang="en-US" dirty="0"/>
          </a:p>
        </p:txBody>
      </p:sp>
      <p:sp>
        <p:nvSpPr>
          <p:cNvPr id="7" name="Rounded Rectangle 6"/>
          <p:cNvSpPr/>
          <p:nvPr/>
        </p:nvSpPr>
        <p:spPr>
          <a:xfrm>
            <a:off x="2135688" y="1661075"/>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a:solidFill>
                  <a:srgbClr val="4B4B4B"/>
                </a:solidFill>
                <a:latin typeface="Museo Sans 300" pitchFamily="50" charset="0"/>
              </a:rPr>
              <a:t>, </a:t>
            </a:r>
            <a:r>
              <a:rPr lang="en-US" sz="2000" dirty="0" err="1">
                <a:solidFill>
                  <a:srgbClr val="4B4B4B"/>
                </a:solidFill>
                <a:latin typeface="Museo Sans 300" pitchFamily="50" charset="0"/>
              </a:rPr>
              <a:t>sname</a:t>
            </a:r>
            <a:r>
              <a:rPr lang="en-US" sz="2000" dirty="0">
                <a:solidFill>
                  <a:srgbClr val="4B4B4B"/>
                </a:solidFill>
                <a:latin typeface="Museo Sans 300" pitchFamily="50" charset="0"/>
              </a:rPr>
              <a:t>, </a:t>
            </a:r>
            <a:r>
              <a:rPr lang="en-US" sz="2000" dirty="0" err="1">
                <a:solidFill>
                  <a:srgbClr val="4B4B4B"/>
                </a:solidFill>
                <a:latin typeface="Museo Sans 300" pitchFamily="50" charset="0"/>
              </a:rPr>
              <a:t>scity</a:t>
            </a:r>
            <a:r>
              <a:rPr lang="en-US" sz="2000" dirty="0">
                <a:solidFill>
                  <a:srgbClr val="4B4B4B"/>
                </a:solidFill>
                <a:latin typeface="Museo Sans 300" pitchFamily="50" charset="0"/>
              </a:rPr>
              <a:t>, </a:t>
            </a:r>
            <a:r>
              <a:rPr lang="en-US" sz="2000" dirty="0" err="1">
                <a:solidFill>
                  <a:srgbClr val="4B4B4B"/>
                </a:solidFill>
                <a:latin typeface="Museo Sans 300" pitchFamily="50" charset="0"/>
              </a:rPr>
              <a:t>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8" name="Rounded Rectangle 7"/>
          <p:cNvSpPr/>
          <p:nvPr/>
        </p:nvSpPr>
        <p:spPr>
          <a:xfrm>
            <a:off x="6250488" y="1661075"/>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a:solidFill>
                  <a:srgbClr val="4B4B4B"/>
                </a:solidFill>
                <a:latin typeface="Museo Sans 300" pitchFamily="50" charset="0"/>
              </a:rPr>
              <a:t>, </a:t>
            </a:r>
            <a:r>
              <a:rPr lang="en-US" sz="2000" dirty="0" err="1">
                <a:solidFill>
                  <a:srgbClr val="4B4B4B"/>
                </a:solidFill>
                <a:latin typeface="Museo Sans 300" pitchFamily="50" charset="0"/>
              </a:rPr>
              <a:t>pname,psize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33" name="TextBox 32"/>
          <p:cNvSpPr txBox="1"/>
          <p:nvPr/>
        </p:nvSpPr>
        <p:spPr>
          <a:xfrm>
            <a:off x="2453674" y="3402131"/>
            <a:ext cx="1672253" cy="461665"/>
          </a:xfrm>
          <a:prstGeom prst="rect">
            <a:avLst/>
          </a:prstGeom>
          <a:noFill/>
        </p:spPr>
        <p:txBody>
          <a:bodyPr wrap="none" rtlCol="0">
            <a:spAutoFit/>
          </a:bodyPr>
          <a:lstStyle/>
          <a:p>
            <a:r>
              <a:rPr lang="en-US" sz="2400" i="1" dirty="0">
                <a:solidFill>
                  <a:srgbClr val="4B4B4B"/>
                </a:solidFill>
                <a:latin typeface="Museo Sans 700" pitchFamily="50" charset="0"/>
              </a:rPr>
              <a:t>Supplies</a:t>
            </a:r>
            <a:endParaRPr lang="en-US" sz="2400" i="1" dirty="0">
              <a:solidFill>
                <a:srgbClr val="4B4B4B"/>
              </a:solidFill>
              <a:latin typeface="Museo Sans 700" pitchFamily="50" charset="0"/>
            </a:endParaRPr>
          </a:p>
        </p:txBody>
      </p:sp>
      <p:cxnSp>
        <p:nvCxnSpPr>
          <p:cNvPr id="13" name="Elbow Connector 12"/>
          <p:cNvCxnSpPr>
            <a:stCxn id="7" idx="2"/>
            <a:endCxn id="22" idx="0"/>
          </p:cNvCxnSpPr>
          <p:nvPr/>
        </p:nvCxnSpPr>
        <p:spPr>
          <a:xfrm rot="16200000" flipH="1">
            <a:off x="4271038" y="2520411"/>
            <a:ext cx="1215753" cy="2057400"/>
          </a:xfrm>
          <a:prstGeom prst="bentConnector3">
            <a:avLst>
              <a:gd name="adj1" fmla="val 50000"/>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2"/>
            <a:endCxn id="22" idx="0"/>
          </p:cNvCxnSpPr>
          <p:nvPr/>
        </p:nvCxnSpPr>
        <p:spPr>
          <a:xfrm rot="5400000">
            <a:off x="6328445" y="2520411"/>
            <a:ext cx="1215753" cy="2057400"/>
          </a:xfrm>
          <a:prstGeom prst="bentConnector3">
            <a:avLst>
              <a:gd name="adj1" fmla="val 50000"/>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964991" y="3402131"/>
            <a:ext cx="2044149" cy="461665"/>
          </a:xfrm>
          <a:prstGeom prst="rect">
            <a:avLst/>
          </a:prstGeom>
          <a:noFill/>
        </p:spPr>
        <p:txBody>
          <a:bodyPr wrap="none" rtlCol="0">
            <a:spAutoFit/>
          </a:bodyPr>
          <a:lstStyle/>
          <a:p>
            <a:r>
              <a:rPr lang="en-US" sz="2400" i="1" dirty="0" err="1">
                <a:solidFill>
                  <a:srgbClr val="4B4B4B"/>
                </a:solidFill>
                <a:latin typeface="Museo Sans 700" pitchFamily="50" charset="0"/>
              </a:rPr>
              <a:t>SuppliedBy</a:t>
            </a:r>
            <a:endParaRPr lang="en-US" sz="2400" i="1" dirty="0">
              <a:solidFill>
                <a:srgbClr val="4B4B4B"/>
              </a:solidFill>
              <a:latin typeface="Museo Sans 700" pitchFamily="50" charset="0"/>
            </a:endParaRPr>
          </a:p>
        </p:txBody>
      </p:sp>
      <p:sp>
        <p:nvSpPr>
          <p:cNvPr id="40" name="TextBox 39"/>
          <p:cNvSpPr txBox="1"/>
          <p:nvPr/>
        </p:nvSpPr>
        <p:spPr>
          <a:xfrm>
            <a:off x="5090327" y="924839"/>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17" name="Rounded Rectangle 16"/>
          <p:cNvSpPr/>
          <p:nvPr/>
        </p:nvSpPr>
        <p:spPr>
          <a:xfrm>
            <a:off x="2170282" y="3461664"/>
            <a:ext cx="1915518"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18" name="Rounded Rectangle 17"/>
          <p:cNvSpPr/>
          <p:nvPr/>
        </p:nvSpPr>
        <p:spPr>
          <a:xfrm>
            <a:off x="7856376" y="3461664"/>
            <a:ext cx="1915518"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19" name="Rounded Rectangle 18"/>
          <p:cNvSpPr/>
          <p:nvPr/>
        </p:nvSpPr>
        <p:spPr>
          <a:xfrm>
            <a:off x="2125170" y="1664093"/>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20" name="Rounded Rectangle 19"/>
          <p:cNvSpPr/>
          <p:nvPr/>
        </p:nvSpPr>
        <p:spPr>
          <a:xfrm>
            <a:off x="6239970" y="1673190"/>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21" name="Rounded Rectangle 20"/>
          <p:cNvSpPr/>
          <p:nvPr/>
        </p:nvSpPr>
        <p:spPr>
          <a:xfrm>
            <a:off x="4190530" y="4165046"/>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Tree>
    <p:extLst>
      <p:ext uri="{BB962C8B-B14F-4D97-AF65-F5344CB8AC3E}">
        <p14:creationId xmlns:p14="http://schemas.microsoft.com/office/powerpoint/2010/main" val="2684266768"/>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5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5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991600" cy="692497"/>
          </a:xfrm>
        </p:spPr>
        <p:txBody>
          <a:bodyPr>
            <a:normAutofit fontScale="90000"/>
          </a:bodyPr>
          <a:lstStyle/>
          <a:p>
            <a:r>
              <a:rPr lang="en-US" dirty="0" smtClean="0"/>
              <a:t>Network Data Model</a:t>
            </a:r>
            <a:endParaRPr lang="en-US" dirty="0"/>
          </a:p>
        </p:txBody>
      </p:sp>
      <p:sp>
        <p:nvSpPr>
          <p:cNvPr id="3" name="TextBox 2"/>
          <p:cNvSpPr txBox="1"/>
          <p:nvPr/>
        </p:nvSpPr>
        <p:spPr>
          <a:xfrm>
            <a:off x="1981200" y="1600234"/>
            <a:ext cx="8001000" cy="2954655"/>
          </a:xfrm>
          <a:prstGeom prst="rect">
            <a:avLst/>
          </a:prstGeom>
          <a:noFill/>
        </p:spPr>
        <p:txBody>
          <a:bodyPr wrap="square" rtlCol="0">
            <a:spAutoFit/>
          </a:bodyPr>
          <a:lstStyle/>
          <a:p>
            <a:r>
              <a:rPr lang="en-US" sz="2800" dirty="0"/>
              <a:t>Find </a:t>
            </a:r>
            <a:r>
              <a:rPr lang="en-US" sz="2800" b="1" dirty="0"/>
              <a:t>Supplier</a:t>
            </a:r>
            <a:r>
              <a:rPr lang="en-US" sz="2800" dirty="0"/>
              <a:t> (SNO=16)</a:t>
            </a:r>
          </a:p>
          <a:p>
            <a:r>
              <a:rPr lang="en-US" sz="2800" dirty="0"/>
              <a:t>Until no-more {</a:t>
            </a:r>
          </a:p>
          <a:p>
            <a:r>
              <a:rPr lang="en-US" sz="2800" dirty="0"/>
              <a:t>    Find next </a:t>
            </a:r>
            <a:r>
              <a:rPr lang="en-US" sz="2800" b="1" dirty="0"/>
              <a:t>Supply</a:t>
            </a:r>
            <a:r>
              <a:rPr lang="en-US" sz="2800" dirty="0"/>
              <a:t> record in </a:t>
            </a:r>
            <a:r>
              <a:rPr lang="en-US" sz="2800" b="1" dirty="0"/>
              <a:t>Supplies</a:t>
            </a:r>
          </a:p>
          <a:p>
            <a:r>
              <a:rPr lang="en-US" sz="2800" dirty="0"/>
              <a:t>    Find owner </a:t>
            </a:r>
            <a:r>
              <a:rPr lang="en-US" sz="2800" b="1" dirty="0"/>
              <a:t>Part</a:t>
            </a:r>
            <a:r>
              <a:rPr lang="en-US" sz="2800" dirty="0"/>
              <a:t> record in </a:t>
            </a:r>
            <a:r>
              <a:rPr lang="en-US" sz="2800" b="1" dirty="0" err="1"/>
              <a:t>Supplied_By</a:t>
            </a:r>
            <a:endParaRPr lang="en-US" sz="2800" b="1" dirty="0"/>
          </a:p>
          <a:p>
            <a:r>
              <a:rPr lang="en-US" sz="2800" dirty="0"/>
              <a:t>    Get current record &amp; check for </a:t>
            </a:r>
            <a:r>
              <a:rPr lang="en-US" sz="2800" dirty="0" err="1"/>
              <a:t>psize</a:t>
            </a:r>
            <a:r>
              <a:rPr lang="en-US" sz="2800" dirty="0"/>
              <a:t>=“large”</a:t>
            </a:r>
          </a:p>
          <a:p>
            <a:r>
              <a:rPr lang="en-US" sz="2800" dirty="0"/>
              <a:t>}</a:t>
            </a:r>
          </a:p>
          <a:p>
            <a:endParaRPr lang="en-US" dirty="0"/>
          </a:p>
        </p:txBody>
      </p:sp>
      <p:sp>
        <p:nvSpPr>
          <p:cNvPr id="5" name="TextBox 4"/>
          <p:cNvSpPr txBox="1"/>
          <p:nvPr/>
        </p:nvSpPr>
        <p:spPr>
          <a:xfrm>
            <a:off x="2895648" y="5029200"/>
            <a:ext cx="6386033" cy="523220"/>
          </a:xfrm>
          <a:prstGeom prst="rect">
            <a:avLst/>
          </a:prstGeom>
          <a:noFill/>
        </p:spPr>
        <p:txBody>
          <a:bodyPr wrap="none" rtlCol="0">
            <a:spAutoFit/>
          </a:bodyPr>
          <a:lstStyle/>
          <a:p>
            <a:r>
              <a:rPr lang="en-US" sz="2800" dirty="0"/>
              <a:t>Programming defines how to retrieve data</a:t>
            </a:r>
            <a:endParaRPr lang="en-US" sz="2800" dirty="0"/>
          </a:p>
        </p:txBody>
      </p:sp>
    </p:spTree>
    <p:extLst>
      <p:ext uri="{BB962C8B-B14F-4D97-AF65-F5344CB8AC3E}">
        <p14:creationId xmlns:p14="http://schemas.microsoft.com/office/powerpoint/2010/main" val="2952814593"/>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343400" y="4908551"/>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Supply</a:t>
            </a:r>
          </a:p>
          <a:p>
            <a:pPr algn="ctr"/>
            <a:r>
              <a:rPr lang="en-US" sz="2000" dirty="0">
                <a:solidFill>
                  <a:srgbClr val="4B4B4B"/>
                </a:solidFill>
                <a:latin typeface="Museo Sans 300" pitchFamily="50" charset="0"/>
              </a:rPr>
              <a:t>(</a:t>
            </a:r>
            <a:r>
              <a:rPr lang="en-US" sz="2000" dirty="0" err="1">
                <a:solidFill>
                  <a:srgbClr val="4B4B4B"/>
                </a:solidFill>
                <a:latin typeface="Museo Sans 300" pitchFamily="50" charset="0"/>
              </a:rPr>
              <a:t>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2" name="Title 1"/>
          <p:cNvSpPr>
            <a:spLocks noGrp="1"/>
          </p:cNvSpPr>
          <p:nvPr>
            <p:ph type="title"/>
          </p:nvPr>
        </p:nvSpPr>
        <p:spPr>
          <a:xfrm>
            <a:off x="1871283" y="15510"/>
            <a:ext cx="8991600" cy="692497"/>
          </a:xfrm>
        </p:spPr>
        <p:txBody>
          <a:bodyPr>
            <a:normAutofit fontScale="90000"/>
          </a:bodyPr>
          <a:lstStyle/>
          <a:p>
            <a:r>
              <a:rPr lang="en-US" dirty="0" smtClean="0"/>
              <a:t>Network Data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18</a:t>
            </a:fld>
            <a:endParaRPr dirty="0">
              <a:latin typeface="Museo Sans 100" pitchFamily="50" charset="0"/>
            </a:endParaRPr>
          </a:p>
        </p:txBody>
      </p:sp>
      <p:sp>
        <p:nvSpPr>
          <p:cNvPr id="7" name="Rounded Rectangle 6"/>
          <p:cNvSpPr/>
          <p:nvPr/>
        </p:nvSpPr>
        <p:spPr>
          <a:xfrm>
            <a:off x="2286000" y="2412637"/>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,sname,scity,sstate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8" name="Rounded Rectangle 7"/>
          <p:cNvSpPr/>
          <p:nvPr/>
        </p:nvSpPr>
        <p:spPr>
          <a:xfrm>
            <a:off x="6400800" y="2412637"/>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,pname,psize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33" name="TextBox 32"/>
          <p:cNvSpPr txBox="1"/>
          <p:nvPr/>
        </p:nvSpPr>
        <p:spPr>
          <a:xfrm>
            <a:off x="2603986" y="4153693"/>
            <a:ext cx="1672253" cy="461665"/>
          </a:xfrm>
          <a:prstGeom prst="rect">
            <a:avLst/>
          </a:prstGeom>
          <a:noFill/>
        </p:spPr>
        <p:txBody>
          <a:bodyPr wrap="none" rtlCol="0">
            <a:spAutoFit/>
          </a:bodyPr>
          <a:lstStyle/>
          <a:p>
            <a:r>
              <a:rPr lang="en-US" sz="2400" i="1" dirty="0">
                <a:solidFill>
                  <a:srgbClr val="4B4B4B"/>
                </a:solidFill>
                <a:latin typeface="Museo Sans 700" pitchFamily="50" charset="0"/>
              </a:rPr>
              <a:t>Supplies</a:t>
            </a:r>
            <a:endParaRPr lang="en-US" sz="2400" i="1" dirty="0">
              <a:solidFill>
                <a:srgbClr val="4B4B4B"/>
              </a:solidFill>
              <a:latin typeface="Museo Sans 700" pitchFamily="50" charset="0"/>
            </a:endParaRPr>
          </a:p>
        </p:txBody>
      </p:sp>
      <p:cxnSp>
        <p:nvCxnSpPr>
          <p:cNvPr id="13" name="Elbow Connector 12"/>
          <p:cNvCxnSpPr>
            <a:stCxn id="7" idx="2"/>
            <a:endCxn id="22" idx="0"/>
          </p:cNvCxnSpPr>
          <p:nvPr/>
        </p:nvCxnSpPr>
        <p:spPr>
          <a:xfrm rot="16200000" flipH="1">
            <a:off x="4421350" y="3271973"/>
            <a:ext cx="1215753" cy="2057400"/>
          </a:xfrm>
          <a:prstGeom prst="bentConnector3">
            <a:avLst>
              <a:gd name="adj1" fmla="val 50000"/>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2"/>
            <a:endCxn id="22" idx="0"/>
          </p:cNvCxnSpPr>
          <p:nvPr/>
        </p:nvCxnSpPr>
        <p:spPr>
          <a:xfrm rot="5400000">
            <a:off x="6478757" y="3271973"/>
            <a:ext cx="1215753" cy="2057400"/>
          </a:xfrm>
          <a:prstGeom prst="bentConnector3">
            <a:avLst>
              <a:gd name="adj1" fmla="val 50000"/>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15303" y="4153693"/>
            <a:ext cx="2044149" cy="461665"/>
          </a:xfrm>
          <a:prstGeom prst="rect">
            <a:avLst/>
          </a:prstGeom>
          <a:noFill/>
        </p:spPr>
        <p:txBody>
          <a:bodyPr wrap="none" rtlCol="0">
            <a:spAutoFit/>
          </a:bodyPr>
          <a:lstStyle/>
          <a:p>
            <a:r>
              <a:rPr lang="en-US" sz="2400" i="1" dirty="0" err="1">
                <a:solidFill>
                  <a:srgbClr val="4B4B4B"/>
                </a:solidFill>
                <a:latin typeface="Museo Sans 700" pitchFamily="50" charset="0"/>
              </a:rPr>
              <a:t>SuppliedBy</a:t>
            </a:r>
            <a:endParaRPr lang="en-US" sz="2400" i="1" dirty="0">
              <a:solidFill>
                <a:srgbClr val="4B4B4B"/>
              </a:solidFill>
              <a:latin typeface="Museo Sans 700" pitchFamily="50" charset="0"/>
            </a:endParaRPr>
          </a:p>
        </p:txBody>
      </p:sp>
      <p:sp>
        <p:nvSpPr>
          <p:cNvPr id="40" name="TextBox 39"/>
          <p:cNvSpPr txBox="1"/>
          <p:nvPr/>
        </p:nvSpPr>
        <p:spPr>
          <a:xfrm>
            <a:off x="5240639" y="1676401"/>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17" name="Rounded Rectangle 16"/>
          <p:cNvSpPr/>
          <p:nvPr/>
        </p:nvSpPr>
        <p:spPr>
          <a:xfrm>
            <a:off x="2320594" y="4213226"/>
            <a:ext cx="1915518"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18" name="Rounded Rectangle 17"/>
          <p:cNvSpPr/>
          <p:nvPr/>
        </p:nvSpPr>
        <p:spPr>
          <a:xfrm>
            <a:off x="8006688" y="4213226"/>
            <a:ext cx="1915518"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19" name="Rounded Rectangle 18"/>
          <p:cNvSpPr/>
          <p:nvPr/>
        </p:nvSpPr>
        <p:spPr>
          <a:xfrm>
            <a:off x="2275482" y="2415655"/>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20" name="Rounded Rectangle 19"/>
          <p:cNvSpPr/>
          <p:nvPr/>
        </p:nvSpPr>
        <p:spPr>
          <a:xfrm>
            <a:off x="6390282" y="2424752"/>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21" name="Rounded Rectangle 20"/>
          <p:cNvSpPr/>
          <p:nvPr/>
        </p:nvSpPr>
        <p:spPr>
          <a:xfrm>
            <a:off x="4340842" y="4916608"/>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49" name="Group 48"/>
          <p:cNvGrpSpPr/>
          <p:nvPr/>
        </p:nvGrpSpPr>
        <p:grpSpPr>
          <a:xfrm>
            <a:off x="1871283" y="3047968"/>
            <a:ext cx="9317695" cy="1371598"/>
            <a:chOff x="228600" y="3200400"/>
            <a:chExt cx="9317695" cy="1371599"/>
          </a:xfrm>
        </p:grpSpPr>
        <p:sp>
          <p:nvSpPr>
            <p:cNvPr id="50" name="Rounded Rectangle 49"/>
            <p:cNvSpPr/>
            <p:nvPr/>
          </p:nvSpPr>
          <p:spPr>
            <a:xfrm>
              <a:off x="228600" y="3200400"/>
              <a:ext cx="8686800" cy="1371599"/>
            </a:xfrm>
            <a:prstGeom prst="roundRect">
              <a:avLst>
                <a:gd name="adj" fmla="val 10185"/>
              </a:avLst>
            </a:prstGeom>
            <a:solidFill>
              <a:schemeClr val="bg1">
                <a:lumMod val="95000"/>
              </a:schemeClr>
            </a:solidFill>
            <a:ln w="165100">
              <a:solidFill>
                <a:srgbClr val="EF3E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51" name="Group 50"/>
            <p:cNvGrpSpPr/>
            <p:nvPr/>
          </p:nvGrpSpPr>
          <p:grpSpPr>
            <a:xfrm>
              <a:off x="508000" y="3456842"/>
              <a:ext cx="9038295" cy="966419"/>
              <a:chOff x="508000" y="3007456"/>
              <a:chExt cx="9038295" cy="966419"/>
            </a:xfrm>
          </p:grpSpPr>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8000" y="3030414"/>
                <a:ext cx="838200" cy="743204"/>
              </a:xfrm>
              <a:prstGeom prst="rect">
                <a:avLst/>
              </a:prstGeom>
              <a:effectLst/>
            </p:spPr>
          </p:pic>
          <p:sp>
            <p:nvSpPr>
              <p:cNvPr id="53" name="Rectangle 52"/>
              <p:cNvSpPr/>
              <p:nvPr/>
            </p:nvSpPr>
            <p:spPr>
              <a:xfrm>
                <a:off x="1402719" y="3007456"/>
                <a:ext cx="8143576" cy="966419"/>
              </a:xfrm>
              <a:prstGeom prst="rect">
                <a:avLst/>
              </a:prstGeom>
            </p:spPr>
            <p:txBody>
              <a:bodyPr wrap="none">
                <a:spAutoFit/>
              </a:bodyPr>
              <a:lstStyle/>
              <a:p>
                <a:pPr>
                  <a:lnSpc>
                    <a:spcPct val="80000"/>
                  </a:lnSpc>
                </a:pPr>
                <a:r>
                  <a:rPr lang="en-US" sz="7100" spc="-150" dirty="0">
                    <a:solidFill>
                      <a:srgbClr val="EF3E42"/>
                    </a:solidFill>
                    <a:latin typeface="Museo Sans 900" pitchFamily="50" charset="0"/>
                  </a:rPr>
                  <a:t>Complex Queries</a:t>
                </a:r>
                <a:endParaRPr lang="en-US" sz="7100" spc="-150" dirty="0">
                  <a:solidFill>
                    <a:srgbClr val="EF3E42"/>
                  </a:solidFill>
                  <a:latin typeface="Museo Sans 900" pitchFamily="50" charset="0"/>
                </a:endParaRPr>
              </a:p>
            </p:txBody>
          </p:sp>
        </p:grpSp>
      </p:grpSp>
    </p:spTree>
    <p:extLst>
      <p:ext uri="{BB962C8B-B14F-4D97-AF65-F5344CB8AC3E}">
        <p14:creationId xmlns:p14="http://schemas.microsoft.com/office/powerpoint/2010/main" val="3009795733"/>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5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25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5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836" y="0"/>
            <a:ext cx="8991600" cy="664797"/>
          </a:xfrm>
        </p:spPr>
        <p:txBody>
          <a:bodyPr/>
          <a:lstStyle/>
          <a:p>
            <a:r>
              <a:rPr lang="en-US" dirty="0" err="1" smtClean="0"/>
              <a:t>Stonebraker</a:t>
            </a:r>
            <a:r>
              <a:rPr lang="en-US" dirty="0" smtClean="0"/>
              <a:t> Lessons</a:t>
            </a:r>
            <a:endParaRPr lang="en-US" dirty="0"/>
          </a:p>
        </p:txBody>
      </p:sp>
      <p:sp>
        <p:nvSpPr>
          <p:cNvPr id="3" name="Text Placeholder 2"/>
          <p:cNvSpPr>
            <a:spLocks noGrp="1"/>
          </p:cNvSpPr>
          <p:nvPr>
            <p:ph type="body" sz="quarter" idx="13"/>
          </p:nvPr>
        </p:nvSpPr>
        <p:spPr>
          <a:xfrm>
            <a:off x="1981200" y="1524033"/>
            <a:ext cx="8458200" cy="1900007"/>
          </a:xfrm>
        </p:spPr>
        <p:txBody>
          <a:bodyPr vert="horz" lIns="91440" tIns="45720" rIns="91440" bIns="45720" rtlCol="0">
            <a:spAutoFit/>
          </a:bodyPr>
          <a:lstStyle/>
          <a:p>
            <a:r>
              <a:rPr lang="en-US" dirty="0" smtClean="0"/>
              <a:t>Physical </a:t>
            </a:r>
            <a:r>
              <a:rPr lang="en-US" dirty="0"/>
              <a:t>and logical data independence are </a:t>
            </a:r>
            <a:r>
              <a:rPr lang="en-US" dirty="0" smtClean="0"/>
              <a:t>good.</a:t>
            </a:r>
            <a:endParaRPr lang="en-US" dirty="0"/>
          </a:p>
          <a:p>
            <a:r>
              <a:rPr lang="en-US" dirty="0" smtClean="0"/>
              <a:t>Tree-based data </a:t>
            </a:r>
            <a:r>
              <a:rPr lang="en-US" dirty="0"/>
              <a:t>models are </a:t>
            </a:r>
            <a:r>
              <a:rPr lang="en-US" dirty="0" smtClean="0"/>
              <a:t>too restrictive.</a:t>
            </a:r>
            <a:endParaRPr lang="en-US" dirty="0"/>
          </a:p>
          <a:p>
            <a:r>
              <a:rPr lang="en-US" dirty="0" smtClean="0"/>
              <a:t>Record-at-a-time forces </a:t>
            </a:r>
            <a:r>
              <a:rPr lang="en-US" dirty="0"/>
              <a:t>the programmer to do manual query </a:t>
            </a:r>
            <a:r>
              <a:rPr lang="en-US" dirty="0" smtClean="0"/>
              <a:t>optimization.</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19</a:t>
            </a:fld>
            <a:endParaRPr dirty="0">
              <a:latin typeface="Museo Sans 100" pitchFamily="50" charset="0"/>
            </a:endParaRPr>
          </a:p>
        </p:txBody>
      </p:sp>
    </p:spTree>
    <p:extLst>
      <p:ext uri="{BB962C8B-B14F-4D97-AF65-F5344CB8AC3E}">
        <p14:creationId xmlns:p14="http://schemas.microsoft.com/office/powerpoint/2010/main" val="2064756574"/>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90700" y="2616501"/>
            <a:ext cx="8610600" cy="1625060"/>
          </a:xfrm>
          <a:prstGeom prst="rect">
            <a:avLst/>
          </a:prstGeom>
          <a:effectLst/>
        </p:spPr>
        <p:txBody>
          <a:bodyPr wrap="square" lIns="0" tIns="0" rIns="0" bIns="0" anchor="ctr">
            <a:spAutoFit/>
          </a:bodyPr>
          <a:lstStyle/>
          <a:p>
            <a:pPr algn="ctr">
              <a:lnSpc>
                <a:spcPct val="8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3200" spc="-150" dirty="0">
                <a:latin typeface="Museo Sans 900" pitchFamily="50" charset="0"/>
              </a:rPr>
              <a:t>Why?</a:t>
            </a:r>
            <a:endParaRPr lang="en-US" sz="12000" dirty="0">
              <a:latin typeface="Museo Sans 700" pitchFamily="50" charset="0"/>
            </a:endParaRPr>
          </a:p>
        </p:txBody>
      </p:sp>
    </p:spTree>
    <p:custDataLst>
      <p:tags r:id="rId1"/>
    </p:custDataLst>
    <p:extLst>
      <p:ext uri="{BB962C8B-B14F-4D97-AF65-F5344CB8AC3E}">
        <p14:creationId xmlns:p14="http://schemas.microsoft.com/office/powerpoint/2010/main" val="3237203005"/>
      </p:ext>
    </p:extLst>
  </p:cSld>
  <p:clrMapOvr>
    <a:masterClrMapping/>
  </p:clrMapOvr>
  <mc:AlternateContent xmlns:mc="http://schemas.openxmlformats.org/markup-compatibility/2006" xmlns:p14="http://schemas.microsoft.com/office/powerpoint/2010/main">
    <mc:Choice Requires="p14">
      <p:transition p14:dur="250" advTm="32604">
        <p:fade/>
      </p:transition>
    </mc:Choice>
    <mc:Fallback xmlns="">
      <p:transition advTm="326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80" y="-204812"/>
            <a:ext cx="10706100" cy="1329595"/>
          </a:xfrm>
        </p:spPr>
        <p:txBody>
          <a:bodyPr/>
          <a:lstStyle/>
          <a:p>
            <a:r>
              <a:rPr lang="en-US" dirty="0" smtClean="0"/>
              <a:t>1970s – Relational Model</a:t>
            </a:r>
            <a:endParaRPr lang="en-US" dirty="0"/>
          </a:p>
        </p:txBody>
      </p:sp>
      <p:sp>
        <p:nvSpPr>
          <p:cNvPr id="3" name="Text Placeholder 2"/>
          <p:cNvSpPr>
            <a:spLocks noGrp="1"/>
          </p:cNvSpPr>
          <p:nvPr>
            <p:ph type="body" sz="quarter" idx="13"/>
          </p:nvPr>
        </p:nvSpPr>
        <p:spPr>
          <a:xfrm>
            <a:off x="1981200" y="1524000"/>
            <a:ext cx="8458200" cy="996170"/>
          </a:xfrm>
        </p:spPr>
        <p:txBody>
          <a:bodyPr vert="horz" lIns="91440" tIns="45720" rIns="91440" bIns="45720" rtlCol="0">
            <a:spAutoFit/>
          </a:bodyPr>
          <a:lstStyle/>
          <a:p>
            <a:r>
              <a:rPr lang="en-US" dirty="0" err="1"/>
              <a:t>Codd</a:t>
            </a:r>
            <a:r>
              <a:rPr lang="en-US" dirty="0"/>
              <a:t> saw the maintenance overhead for IMS/</a:t>
            </a:r>
            <a:r>
              <a:rPr lang="en-US" dirty="0" err="1"/>
              <a:t>Codasyl</a:t>
            </a:r>
            <a:r>
              <a:rPr lang="en-US" dirty="0"/>
              <a:t>.</a:t>
            </a:r>
          </a:p>
          <a:p>
            <a:r>
              <a:rPr lang="en-US" dirty="0"/>
              <a:t>Proposes database abstraction based on tables.</a:t>
            </a:r>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20</a:t>
            </a:fld>
            <a:endParaRPr dirty="0">
              <a:latin typeface="Museo Sans 100" pitchFamily="50"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439" r="6137" b="14228"/>
          <a:stretch/>
        </p:blipFill>
        <p:spPr>
          <a:xfrm>
            <a:off x="5219288" y="3414909"/>
            <a:ext cx="1427746" cy="1737360"/>
          </a:xfrm>
          <a:prstGeom prst="rect">
            <a:avLst/>
          </a:prstGeom>
          <a:ln w="25400">
            <a:solidFill>
              <a:srgbClr val="4B4B4B"/>
            </a:solidFill>
          </a:ln>
        </p:spPr>
      </p:pic>
      <p:sp>
        <p:nvSpPr>
          <p:cNvPr id="6" name="TextBox 5"/>
          <p:cNvSpPr txBox="1"/>
          <p:nvPr/>
        </p:nvSpPr>
        <p:spPr>
          <a:xfrm>
            <a:off x="5581191" y="5123059"/>
            <a:ext cx="675185" cy="338554"/>
          </a:xfrm>
          <a:prstGeom prst="rect">
            <a:avLst/>
          </a:prstGeom>
          <a:noFill/>
        </p:spPr>
        <p:txBody>
          <a:bodyPr wrap="none" rtlCol="0">
            <a:spAutoFit/>
          </a:bodyPr>
          <a:lstStyle/>
          <a:p>
            <a:r>
              <a:rPr lang="en-US" sz="1600" dirty="0" err="1">
                <a:solidFill>
                  <a:srgbClr val="4B4B4B"/>
                </a:solidFill>
                <a:latin typeface="Museo Sans 100" pitchFamily="50" charset="0"/>
              </a:rPr>
              <a:t>Codd</a:t>
            </a:r>
            <a:endParaRPr lang="en-US" sz="1600" dirty="0">
              <a:solidFill>
                <a:srgbClr val="4B4B4B"/>
              </a:solidFill>
              <a:latin typeface="Museo Sans 100" pitchFamily="50" charset="0"/>
            </a:endParaRPr>
          </a:p>
        </p:txBody>
      </p:sp>
    </p:spTree>
    <p:extLst>
      <p:ext uri="{BB962C8B-B14F-4D97-AF65-F5344CB8AC3E}">
        <p14:creationId xmlns:p14="http://schemas.microsoft.com/office/powerpoint/2010/main" val="2300377913"/>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2113"/>
            <a:ext cx="8991600" cy="664797"/>
          </a:xfrm>
        </p:spPr>
        <p:txBody>
          <a:bodyPr/>
          <a:lstStyle/>
          <a:p>
            <a:r>
              <a:rPr lang="en-US" dirty="0" smtClean="0"/>
              <a:t>Relational Model</a:t>
            </a:r>
            <a:endParaRPr lang="en-US" dirty="0"/>
          </a:p>
        </p:txBody>
      </p:sp>
      <p:sp>
        <p:nvSpPr>
          <p:cNvPr id="3" name="Text Placeholder 2"/>
          <p:cNvSpPr>
            <a:spLocks noGrp="1"/>
          </p:cNvSpPr>
          <p:nvPr>
            <p:ph type="body" sz="quarter" idx="13"/>
          </p:nvPr>
        </p:nvSpPr>
        <p:spPr>
          <a:xfrm>
            <a:off x="1981199" y="1524032"/>
            <a:ext cx="9392433" cy="3672801"/>
          </a:xfrm>
        </p:spPr>
        <p:txBody>
          <a:bodyPr vert="horz" wrap="square" lIns="91440" tIns="45720" rIns="91440" bIns="45720" rtlCol="0">
            <a:spAutoFit/>
          </a:bodyPr>
          <a:lstStyle/>
          <a:p>
            <a:r>
              <a:rPr lang="en-US" sz="4000" b="1" dirty="0"/>
              <a:t>Structure</a:t>
            </a:r>
            <a:r>
              <a:rPr lang="en-US" sz="4000" dirty="0"/>
              <a:t>: Store database </a:t>
            </a:r>
            <a:r>
              <a:rPr lang="en-US" sz="4000" dirty="0"/>
              <a:t>in simple data structures (i.e., tables).</a:t>
            </a:r>
          </a:p>
          <a:p>
            <a:r>
              <a:rPr lang="en-US" sz="4000" b="1" dirty="0"/>
              <a:t>Manipulation</a:t>
            </a:r>
            <a:r>
              <a:rPr lang="en-US" sz="4000" dirty="0"/>
              <a:t>: Access </a:t>
            </a:r>
            <a:r>
              <a:rPr lang="en-US" sz="4000" dirty="0"/>
              <a:t>it through high-level </a:t>
            </a:r>
            <a:r>
              <a:rPr lang="en-US" sz="4000" dirty="0"/>
              <a:t>language (i.e., SQL).</a:t>
            </a:r>
            <a:endParaRPr lang="en-US" sz="4000" dirty="0"/>
          </a:p>
          <a:p>
            <a:r>
              <a:rPr lang="en-US" sz="4000" b="1" dirty="0"/>
              <a:t>Integrity:</a:t>
            </a:r>
            <a:r>
              <a:rPr lang="en-US" sz="4000" dirty="0"/>
              <a:t> </a:t>
            </a:r>
            <a:r>
              <a:rPr lang="en-US" sz="4000" dirty="0"/>
              <a:t>Ensure content satisfies constraints</a:t>
            </a:r>
            <a:endParaRPr lang="en-US" sz="4000" b="1"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21</a:t>
            </a:fld>
            <a:endParaRPr dirty="0">
              <a:latin typeface="Museo Sans 100" pitchFamily="50" charset="0"/>
            </a:endParaRPr>
          </a:p>
        </p:txBody>
      </p:sp>
    </p:spTree>
    <p:extLst>
      <p:ext uri="{BB962C8B-B14F-4D97-AF65-F5344CB8AC3E}">
        <p14:creationId xmlns:p14="http://schemas.microsoft.com/office/powerpoint/2010/main" val="2057370294"/>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0"/>
            <a:ext cx="8991600" cy="692497"/>
          </a:xfrm>
        </p:spPr>
        <p:txBody>
          <a:bodyPr>
            <a:normAutofit fontScale="90000"/>
          </a:bodyPr>
          <a:lstStyle/>
          <a:p>
            <a:r>
              <a:rPr lang="en-US" dirty="0" smtClean="0"/>
              <a:t>Schema</a:t>
            </a:r>
            <a:endParaRPr lang="en-US" dirty="0"/>
          </a:p>
        </p:txBody>
      </p:sp>
      <p:sp>
        <p:nvSpPr>
          <p:cNvPr id="4" name="TextBox 3"/>
          <p:cNvSpPr txBox="1"/>
          <p:nvPr/>
        </p:nvSpPr>
        <p:spPr>
          <a:xfrm>
            <a:off x="1981199" y="1905000"/>
            <a:ext cx="9505167" cy="3108544"/>
          </a:xfrm>
          <a:prstGeom prst="rect">
            <a:avLst/>
          </a:prstGeom>
          <a:noFill/>
        </p:spPr>
        <p:txBody>
          <a:bodyPr wrap="square" rtlCol="0">
            <a:spAutoFit/>
          </a:bodyPr>
          <a:lstStyle/>
          <a:p>
            <a:r>
              <a:rPr lang="en-US" sz="2800" dirty="0"/>
              <a:t>"A database schema specifies, based on the database administrator's knowledge of possible applications, the facts that can enter the database, or those of interest to the possible end-users</a:t>
            </a:r>
            <a:r>
              <a:rPr lang="en-US" sz="2800" dirty="0"/>
              <a:t>.”</a:t>
            </a:r>
          </a:p>
          <a:p>
            <a:endParaRPr lang="en-US" sz="2800" dirty="0"/>
          </a:p>
          <a:p>
            <a:r>
              <a:rPr lang="en-US" sz="2800" b="1" dirty="0"/>
              <a:t>Tables / relations </a:t>
            </a:r>
            <a:r>
              <a:rPr lang="en-US" sz="2800" dirty="0"/>
              <a:t>composed of </a:t>
            </a:r>
            <a:r>
              <a:rPr lang="en-US" sz="2800" b="1" dirty="0"/>
              <a:t>attributes / fields</a:t>
            </a:r>
            <a:r>
              <a:rPr lang="en-US" sz="2800" dirty="0"/>
              <a:t>, which are of specific </a:t>
            </a:r>
            <a:r>
              <a:rPr lang="en-US" sz="2800" b="1" dirty="0"/>
              <a:t>types</a:t>
            </a:r>
            <a:r>
              <a:rPr lang="en-US" sz="2800" dirty="0"/>
              <a:t> (integer, text).</a:t>
            </a:r>
            <a:endParaRPr lang="en-US" sz="2800" dirty="0"/>
          </a:p>
        </p:txBody>
      </p:sp>
      <p:sp>
        <p:nvSpPr>
          <p:cNvPr id="5" name="TextBox 4"/>
          <p:cNvSpPr txBox="1"/>
          <p:nvPr/>
        </p:nvSpPr>
        <p:spPr>
          <a:xfrm>
            <a:off x="2362200" y="5419629"/>
            <a:ext cx="7823200" cy="646331"/>
          </a:xfrm>
          <a:prstGeom prst="rect">
            <a:avLst/>
          </a:prstGeom>
          <a:noFill/>
        </p:spPr>
        <p:txBody>
          <a:bodyPr wrap="square" rtlCol="0">
            <a:spAutoFit/>
          </a:bodyPr>
          <a:lstStyle/>
          <a:p>
            <a:r>
              <a:rPr lang="en-US" dirty="0" err="1"/>
              <a:t>Imielinski</a:t>
            </a:r>
            <a:r>
              <a:rPr lang="en-US" dirty="0"/>
              <a:t>, T.; </a:t>
            </a:r>
            <a:r>
              <a:rPr lang="en-US" dirty="0" err="1"/>
              <a:t>Lipski</a:t>
            </a:r>
            <a:r>
              <a:rPr lang="en-US" dirty="0"/>
              <a:t>, </a:t>
            </a:r>
            <a:r>
              <a:rPr lang="en-US" dirty="0"/>
              <a:t>W. </a:t>
            </a:r>
            <a:r>
              <a:rPr lang="en-US" dirty="0"/>
              <a:t>"A systematic approach to relational database theory". Proceedings of the 1982 ACM SIGMOD</a:t>
            </a:r>
          </a:p>
        </p:txBody>
      </p:sp>
    </p:spTree>
    <p:extLst>
      <p:ext uri="{BB962C8B-B14F-4D97-AF65-F5344CB8AC3E}">
        <p14:creationId xmlns:p14="http://schemas.microsoft.com/office/powerpoint/2010/main" val="2893704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330874" y="4382458"/>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Supply</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2" name="Title 1"/>
          <p:cNvSpPr>
            <a:spLocks noGrp="1"/>
          </p:cNvSpPr>
          <p:nvPr>
            <p:ph type="title"/>
          </p:nvPr>
        </p:nvSpPr>
        <p:spPr>
          <a:xfrm>
            <a:off x="1730679" y="62320"/>
            <a:ext cx="8991600" cy="692497"/>
          </a:xfrm>
        </p:spPr>
        <p:txBody>
          <a:bodyPr>
            <a:normAutofit fontScale="90000"/>
          </a:bodyPr>
          <a:lstStyle/>
          <a:p>
            <a:r>
              <a:rPr lang="en-US" dirty="0" smtClean="0"/>
              <a:t>Relational Data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23</a:t>
            </a:fld>
            <a:endParaRPr dirty="0">
              <a:latin typeface="Museo Sans 100" pitchFamily="50" charset="0"/>
            </a:endParaRPr>
          </a:p>
        </p:txBody>
      </p:sp>
      <p:sp>
        <p:nvSpPr>
          <p:cNvPr id="7" name="Rounded Rectangle 6"/>
          <p:cNvSpPr/>
          <p:nvPr/>
        </p:nvSpPr>
        <p:spPr>
          <a:xfrm>
            <a:off x="2273474" y="1886544"/>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,sname,scity,sstate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8" name="Rounded Rectangle 7"/>
          <p:cNvSpPr/>
          <p:nvPr/>
        </p:nvSpPr>
        <p:spPr>
          <a:xfrm>
            <a:off x="6388274" y="1886544"/>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,pname,psize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cxnSp>
        <p:nvCxnSpPr>
          <p:cNvPr id="13" name="Elbow Connector 12"/>
          <p:cNvCxnSpPr>
            <a:stCxn id="7" idx="2"/>
            <a:endCxn id="22" idx="0"/>
          </p:cNvCxnSpPr>
          <p:nvPr/>
        </p:nvCxnSpPr>
        <p:spPr>
          <a:xfrm rot="16200000" flipH="1">
            <a:off x="4408824" y="2745880"/>
            <a:ext cx="1215753" cy="2057400"/>
          </a:xfrm>
          <a:prstGeom prst="bentConnector3">
            <a:avLst>
              <a:gd name="adj1" fmla="val 50000"/>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2"/>
            <a:endCxn id="22" idx="0"/>
          </p:cNvCxnSpPr>
          <p:nvPr/>
        </p:nvCxnSpPr>
        <p:spPr>
          <a:xfrm rot="5400000">
            <a:off x="6466231" y="2745880"/>
            <a:ext cx="1215753" cy="2057400"/>
          </a:xfrm>
          <a:prstGeom prst="bentConnector3">
            <a:avLst>
              <a:gd name="adj1" fmla="val 50000"/>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28113" y="1150308"/>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19" name="Rounded Rectangle 18"/>
          <p:cNvSpPr/>
          <p:nvPr/>
        </p:nvSpPr>
        <p:spPr>
          <a:xfrm>
            <a:off x="2262956" y="1889562"/>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20" name="Rounded Rectangle 19"/>
          <p:cNvSpPr/>
          <p:nvPr/>
        </p:nvSpPr>
        <p:spPr>
          <a:xfrm>
            <a:off x="6377756" y="1898659"/>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21" name="Rounded Rectangle 20"/>
          <p:cNvSpPr/>
          <p:nvPr/>
        </p:nvSpPr>
        <p:spPr>
          <a:xfrm>
            <a:off x="4328316" y="4390515"/>
            <a:ext cx="3439518" cy="1255592"/>
          </a:xfrm>
          <a:prstGeom prst="roundRect">
            <a:avLst>
              <a:gd name="adj" fmla="val 11801"/>
            </a:avLst>
          </a:prstGeom>
          <a:noFill/>
          <a:ln w="762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Tree>
    <p:extLst>
      <p:ext uri="{BB962C8B-B14F-4D97-AF65-F5344CB8AC3E}">
        <p14:creationId xmlns:p14="http://schemas.microsoft.com/office/powerpoint/2010/main" val="1661117428"/>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476759-E219-44A0-9356-A0847FCED439}"/>
              </a:ext>
            </a:extLst>
          </p:cNvPr>
          <p:cNvSpPr>
            <a:spLocks noGrp="1"/>
          </p:cNvSpPr>
          <p:nvPr>
            <p:ph type="title"/>
          </p:nvPr>
        </p:nvSpPr>
        <p:spPr/>
        <p:txBody>
          <a:bodyPr>
            <a:normAutofit fontScale="90000"/>
          </a:bodyPr>
          <a:lstStyle/>
          <a:p>
            <a:r>
              <a:rPr lang="en-US" dirty="0"/>
              <a:t>RELATIONAL MODEL</a:t>
            </a:r>
          </a:p>
        </p:txBody>
      </p:sp>
      <p:sp>
        <p:nvSpPr>
          <p:cNvPr id="4" name="Content Placeholder 3">
            <a:extLst>
              <a:ext uri="{FF2B5EF4-FFF2-40B4-BE49-F238E27FC236}">
                <a16:creationId xmlns:a16="http://schemas.microsoft.com/office/drawing/2014/main" id="{4754AD78-17DC-469E-9E83-0C270320CB4F}"/>
              </a:ext>
            </a:extLst>
          </p:cNvPr>
          <p:cNvSpPr>
            <a:spLocks noGrp="1"/>
          </p:cNvSpPr>
          <p:nvPr>
            <p:ph idx="1"/>
          </p:nvPr>
        </p:nvSpPr>
        <p:spPr/>
        <p:txBody>
          <a:bodyPr/>
          <a:lstStyle/>
          <a:p>
            <a:r>
              <a:rPr lang="en-US" dirty="0"/>
              <a:t>A </a:t>
            </a:r>
            <a:r>
              <a:rPr lang="en-US" u="sng" dirty="0"/>
              <a:t>relation</a:t>
            </a:r>
            <a:r>
              <a:rPr lang="en-US" dirty="0"/>
              <a:t> is unordered set that contain the relationship of attributes that represent entities.</a:t>
            </a:r>
          </a:p>
          <a:p>
            <a:endParaRPr lang="en-US" sz="1200" dirty="0"/>
          </a:p>
          <a:p>
            <a:r>
              <a:rPr lang="en-US" dirty="0"/>
              <a:t>A </a:t>
            </a:r>
            <a:r>
              <a:rPr lang="en-US" u="sng" dirty="0"/>
              <a:t>tuple</a:t>
            </a:r>
            <a:r>
              <a:rPr lang="en-US" dirty="0"/>
              <a:t> is a set of attribute values (also known as its </a:t>
            </a:r>
            <a:r>
              <a:rPr lang="en-US" u="sng" dirty="0"/>
              <a:t>domain</a:t>
            </a:r>
            <a:r>
              <a:rPr lang="en-US" dirty="0"/>
              <a:t>) in the relation.</a:t>
            </a:r>
          </a:p>
          <a:p>
            <a:pPr lvl="1"/>
            <a:r>
              <a:rPr lang="en-US" dirty="0"/>
              <a:t>Values are (normally) atomic/scalar.</a:t>
            </a:r>
          </a:p>
          <a:p>
            <a:pPr lvl="1"/>
            <a:r>
              <a:rPr lang="en-US" dirty="0"/>
              <a:t>The special value </a:t>
            </a:r>
            <a:r>
              <a:rPr lang="en-US" b="1" dirty="0">
                <a:solidFill>
                  <a:srgbClr val="F76D6D"/>
                </a:solidFill>
                <a:latin typeface="Inconsolata" panose="00000509000000000000" pitchFamily="49" charset="0"/>
              </a:rPr>
              <a:t>NULL</a:t>
            </a:r>
            <a:r>
              <a:rPr lang="en-US" dirty="0"/>
              <a:t> is a member of every domain.</a:t>
            </a:r>
          </a:p>
          <a:p>
            <a:endParaRPr lang="en-US" dirty="0"/>
          </a:p>
        </p:txBody>
      </p:sp>
      <p:sp>
        <p:nvSpPr>
          <p:cNvPr id="2" name="Slide Number Placeholder 1">
            <a:extLst>
              <a:ext uri="{FF2B5EF4-FFF2-40B4-BE49-F238E27FC236}">
                <a16:creationId xmlns:a16="http://schemas.microsoft.com/office/drawing/2014/main" id="{ABB87712-8FF8-4B3B-802C-4D028CD29A64}"/>
              </a:ext>
            </a:extLst>
          </p:cNvPr>
          <p:cNvSpPr>
            <a:spLocks noGrp="1"/>
          </p:cNvSpPr>
          <p:nvPr>
            <p:ph type="sldNum" sz="quarter" idx="4294967295"/>
          </p:nvPr>
        </p:nvSpPr>
        <p:spPr/>
        <p:txBody>
          <a:bodyPr/>
          <a:lstStyle/>
          <a:p>
            <a:endParaRPr dirty="0"/>
          </a:p>
        </p:txBody>
      </p:sp>
      <p:sp>
        <p:nvSpPr>
          <p:cNvPr id="5" name="TextBox 4">
            <a:extLst>
              <a:ext uri="{FF2B5EF4-FFF2-40B4-BE49-F238E27FC236}">
                <a16:creationId xmlns:a16="http://schemas.microsoft.com/office/drawing/2014/main" id="{18815140-1641-4298-A1CF-5678F698727F}"/>
              </a:ext>
            </a:extLst>
          </p:cNvPr>
          <p:cNvSpPr txBox="1"/>
          <p:nvPr/>
        </p:nvSpPr>
        <p:spPr>
          <a:xfrm>
            <a:off x="6446000" y="1554000"/>
            <a:ext cx="4339651" cy="400110"/>
          </a:xfrm>
          <a:prstGeom prst="rect">
            <a:avLst/>
          </a:prstGeom>
          <a:noFill/>
        </p:spPr>
        <p:txBody>
          <a:bodyPr wrap="none" rtlCol="0">
            <a:spAutoFit/>
          </a:bodyPr>
          <a:lstStyle/>
          <a:p>
            <a:pPr algn="ctr"/>
            <a:r>
              <a:rPr lang="en-US" sz="2000" b="1" dirty="0">
                <a:solidFill>
                  <a:srgbClr val="474866"/>
                </a:solidFill>
                <a:latin typeface="Inconsolata" panose="00000509000000000000" pitchFamily="49" charset="0"/>
              </a:rPr>
              <a:t>Artist</a:t>
            </a:r>
            <a:r>
              <a:rPr lang="en-US" sz="2000" dirty="0">
                <a:solidFill>
                  <a:srgbClr val="474866"/>
                </a:solidFill>
                <a:latin typeface="Inconsolata" panose="00000509000000000000" pitchFamily="49" charset="0"/>
              </a:rPr>
              <a:t>(name, year, country)</a:t>
            </a:r>
          </a:p>
        </p:txBody>
      </p:sp>
      <p:graphicFrame>
        <p:nvGraphicFramePr>
          <p:cNvPr id="6" name="Table 5">
            <a:extLst>
              <a:ext uri="{FF2B5EF4-FFF2-40B4-BE49-F238E27FC236}">
                <a16:creationId xmlns:a16="http://schemas.microsoft.com/office/drawing/2014/main" id="{73BF08EB-5B78-4E09-BBEE-DD6704210A85}"/>
              </a:ext>
            </a:extLst>
          </p:cNvPr>
          <p:cNvGraphicFramePr>
            <a:graphicFrameLocks noGrp="1"/>
          </p:cNvGraphicFramePr>
          <p:nvPr>
            <p:extLst>
              <p:ext uri="{D42A27DB-BD31-4B8C-83A1-F6EECF244321}">
                <p14:modId xmlns:p14="http://schemas.microsoft.com/office/powerpoint/2010/main" val="1206240946"/>
              </p:ext>
            </p:extLst>
          </p:nvPr>
        </p:nvGraphicFramePr>
        <p:xfrm>
          <a:off x="6901323" y="2135900"/>
          <a:ext cx="4447257" cy="2316480"/>
        </p:xfrm>
        <a:graphic>
          <a:graphicData uri="http://schemas.openxmlformats.org/drawingml/2006/table">
            <a:tbl>
              <a:tblPr firstRow="1" bandRow="1">
                <a:tableStyleId>{793D81CF-94F2-401A-BA57-92F5A7B2D0C5}</a:tableStyleId>
              </a:tblPr>
              <a:tblGrid>
                <a:gridCol w="2108084">
                  <a:extLst>
                    <a:ext uri="{9D8B030D-6E8A-4147-A177-3AD203B41FA5}">
                      <a16:colId xmlns:a16="http://schemas.microsoft.com/office/drawing/2014/main" val="20000"/>
                    </a:ext>
                  </a:extLst>
                </a:gridCol>
                <a:gridCol w="989650">
                  <a:extLst>
                    <a:ext uri="{9D8B030D-6E8A-4147-A177-3AD203B41FA5}">
                      <a16:colId xmlns:a16="http://schemas.microsoft.com/office/drawing/2014/main" val="1366806490"/>
                    </a:ext>
                  </a:extLst>
                </a:gridCol>
                <a:gridCol w="1349523">
                  <a:extLst>
                    <a:ext uri="{9D8B030D-6E8A-4147-A177-3AD203B41FA5}">
                      <a16:colId xmlns:a16="http://schemas.microsoft.com/office/drawing/2014/main" val="1214414133"/>
                    </a:ext>
                  </a:extLst>
                </a:gridCol>
              </a:tblGrid>
              <a:tr h="731520">
                <a:tc>
                  <a:txBody>
                    <a:bodyPr/>
                    <a:lstStyle/>
                    <a:p>
                      <a:r>
                        <a:rPr lang="en-US" sz="2000" dirty="0">
                          <a:latin typeface="Inconsolata" panose="00000509000000000000" pitchFamily="49" charset="0"/>
                        </a:rPr>
                        <a:t>name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year</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country</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r>
                        <a:rPr lang="en-US" sz="2000" dirty="0">
                          <a:latin typeface="Inconsolata" panose="00000509000000000000" pitchFamily="49" charset="0"/>
                        </a:rPr>
                        <a:t>Wu Tang Clan</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1520">
                <a:tc>
                  <a:txBody>
                    <a:bodyPr/>
                    <a:lstStyle/>
                    <a:p>
                      <a:r>
                        <a:rPr lang="en-US" sz="2000" dirty="0">
                          <a:latin typeface="Inconsolata" panose="00000509000000000000" pitchFamily="49" charset="0"/>
                        </a:rPr>
                        <a:t>Notorious B.I.G.</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1989</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0" name="Group 9">
            <a:extLst>
              <a:ext uri="{FF2B5EF4-FFF2-40B4-BE49-F238E27FC236}">
                <a16:creationId xmlns:a16="http://schemas.microsoft.com/office/drawing/2014/main" id="{A374AE77-89CE-4C9A-A142-3902D93D816E}"/>
              </a:ext>
            </a:extLst>
          </p:cNvPr>
          <p:cNvGrpSpPr/>
          <p:nvPr/>
        </p:nvGrpSpPr>
        <p:grpSpPr>
          <a:xfrm>
            <a:off x="7350509" y="4648231"/>
            <a:ext cx="2513701" cy="1374639"/>
            <a:chOff x="5848325" y="3105150"/>
            <a:chExt cx="2513701" cy="1030979"/>
          </a:xfrm>
        </p:grpSpPr>
        <p:sp>
          <p:nvSpPr>
            <p:cNvPr id="7" name="TextBox 6">
              <a:extLst>
                <a:ext uri="{FF2B5EF4-FFF2-40B4-BE49-F238E27FC236}">
                  <a16:creationId xmlns:a16="http://schemas.microsoft.com/office/drawing/2014/main" id="{06B14EEA-C273-495E-AA29-466A33D567A6}"/>
                </a:ext>
              </a:extLst>
            </p:cNvPr>
            <p:cNvSpPr txBox="1"/>
            <p:nvPr/>
          </p:nvSpPr>
          <p:spPr>
            <a:xfrm>
              <a:off x="6224902" y="3105150"/>
              <a:ext cx="1760547" cy="346249"/>
            </a:xfrm>
            <a:prstGeom prst="rect">
              <a:avLst/>
            </a:prstGeom>
            <a:noFill/>
            <a:ln>
              <a:noFill/>
            </a:ln>
          </p:spPr>
          <p:txBody>
            <a:bodyPr wrap="none" rtlCol="0">
              <a:spAutoFit/>
            </a:bodyPr>
            <a:lstStyle/>
            <a:p>
              <a:pPr algn="ctr"/>
              <a:r>
                <a:rPr lang="en-US" sz="2400" i="1" dirty="0">
                  <a:solidFill>
                    <a:srgbClr val="474866"/>
                  </a:solidFill>
                  <a:latin typeface="Proxima Nova Bl" panose="02000506030000020004" pitchFamily="50" charset="0"/>
                </a:rPr>
                <a:t>n</a:t>
              </a:r>
              <a:r>
                <a:rPr lang="en-US" sz="2400" dirty="0">
                  <a:solidFill>
                    <a:srgbClr val="474866"/>
                  </a:solidFill>
                  <a:latin typeface="Proxima Nova Bl" panose="02000506030000020004" pitchFamily="50" charset="0"/>
                </a:rPr>
                <a:t>-</a:t>
              </a:r>
              <a:r>
                <a:rPr lang="en-US" sz="2400" dirty="0" err="1">
                  <a:solidFill>
                    <a:srgbClr val="474866"/>
                  </a:solidFill>
                  <a:latin typeface="Proxima Nova Bl" panose="02000506030000020004" pitchFamily="50" charset="0"/>
                </a:rPr>
                <a:t>ary</a:t>
              </a:r>
              <a:r>
                <a:rPr lang="en-US" sz="2400" dirty="0">
                  <a:solidFill>
                    <a:srgbClr val="474866"/>
                  </a:solidFill>
                  <a:latin typeface="Proxima Nova Bl" panose="02000506030000020004" pitchFamily="50" charset="0"/>
                </a:rPr>
                <a:t> Relation</a:t>
              </a:r>
            </a:p>
          </p:txBody>
        </p:sp>
        <p:sp>
          <p:nvSpPr>
            <p:cNvPr id="8" name="TextBox 7">
              <a:extLst>
                <a:ext uri="{FF2B5EF4-FFF2-40B4-BE49-F238E27FC236}">
                  <a16:creationId xmlns:a16="http://schemas.microsoft.com/office/drawing/2014/main" id="{5689C0D1-8E07-4320-B889-A88DB5EDEBD8}"/>
                </a:ext>
              </a:extLst>
            </p:cNvPr>
            <p:cNvSpPr txBox="1"/>
            <p:nvPr/>
          </p:nvSpPr>
          <p:spPr>
            <a:xfrm>
              <a:off x="5848325" y="3789880"/>
              <a:ext cx="2513701" cy="346249"/>
            </a:xfrm>
            <a:prstGeom prst="rect">
              <a:avLst/>
            </a:prstGeom>
            <a:noFill/>
            <a:ln>
              <a:noFill/>
            </a:ln>
          </p:spPr>
          <p:txBody>
            <a:bodyPr wrap="none" rtlCol="0">
              <a:spAutoFit/>
            </a:bodyPr>
            <a:lstStyle/>
            <a:p>
              <a:pPr algn="ctr"/>
              <a:r>
                <a:rPr lang="en-US" sz="2400" dirty="0">
                  <a:solidFill>
                    <a:srgbClr val="474866"/>
                  </a:solidFill>
                  <a:latin typeface="Proxima Nova Bl" panose="02000506030000020004" pitchFamily="50" charset="0"/>
                </a:rPr>
                <a:t>Table with </a:t>
              </a:r>
              <a:r>
                <a:rPr lang="en-US" sz="2400" i="1" dirty="0">
                  <a:solidFill>
                    <a:srgbClr val="474866"/>
                  </a:solidFill>
                  <a:latin typeface="Proxima Nova Bl" panose="02000506030000020004" pitchFamily="50" charset="0"/>
                </a:rPr>
                <a:t>n</a:t>
              </a:r>
              <a:r>
                <a:rPr lang="en-US" sz="2400" dirty="0">
                  <a:solidFill>
                    <a:srgbClr val="474866"/>
                  </a:solidFill>
                  <a:latin typeface="Proxima Nova Bl" panose="02000506030000020004" pitchFamily="50" charset="0"/>
                </a:rPr>
                <a:t> columns</a:t>
              </a:r>
            </a:p>
          </p:txBody>
        </p:sp>
        <p:sp>
          <p:nvSpPr>
            <p:cNvPr id="9" name="TextBox 8">
              <a:extLst>
                <a:ext uri="{FF2B5EF4-FFF2-40B4-BE49-F238E27FC236}">
                  <a16:creationId xmlns:a16="http://schemas.microsoft.com/office/drawing/2014/main" id="{298E9255-86B2-4239-998D-935CB9FB92D4}"/>
                </a:ext>
              </a:extLst>
            </p:cNvPr>
            <p:cNvSpPr txBox="1"/>
            <p:nvPr/>
          </p:nvSpPr>
          <p:spPr>
            <a:xfrm>
              <a:off x="6934296" y="3447515"/>
              <a:ext cx="341760" cy="346249"/>
            </a:xfrm>
            <a:prstGeom prst="rect">
              <a:avLst/>
            </a:prstGeom>
            <a:noFill/>
            <a:ln>
              <a:noFill/>
            </a:ln>
          </p:spPr>
          <p:txBody>
            <a:bodyPr wrap="none" rtlCol="0">
              <a:spAutoFit/>
            </a:bodyPr>
            <a:lstStyle/>
            <a:p>
              <a:pPr algn="ctr"/>
              <a:r>
                <a:rPr lang="en-US" sz="2400" dirty="0">
                  <a:solidFill>
                    <a:srgbClr val="474866"/>
                  </a:solidFill>
                  <a:latin typeface="Proxima Nova Bl" panose="02000506030000020004" pitchFamily="50" charset="0"/>
                </a:rPr>
                <a:t>=</a:t>
              </a:r>
            </a:p>
          </p:txBody>
        </p:sp>
      </p:grpSp>
    </p:spTree>
    <p:extLst>
      <p:ext uri="{BB962C8B-B14F-4D97-AF65-F5344CB8AC3E}">
        <p14:creationId xmlns:p14="http://schemas.microsoft.com/office/powerpoint/2010/main" val="331586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29F80-EFC1-4B75-BFEA-C720C2D09878}"/>
              </a:ext>
            </a:extLst>
          </p:cNvPr>
          <p:cNvSpPr>
            <a:spLocks noGrp="1"/>
          </p:cNvSpPr>
          <p:nvPr>
            <p:ph type="title"/>
          </p:nvPr>
        </p:nvSpPr>
        <p:spPr/>
        <p:txBody>
          <a:bodyPr>
            <a:normAutofit fontScale="90000"/>
          </a:bodyPr>
          <a:lstStyle/>
          <a:p>
            <a:r>
              <a:rPr lang="en-US" dirty="0"/>
              <a:t>RELATIONAL MODEL: PRIMARY KEY</a:t>
            </a:r>
          </a:p>
        </p:txBody>
      </p:sp>
      <p:sp>
        <p:nvSpPr>
          <p:cNvPr id="4" name="Content Placeholder 3">
            <a:extLst>
              <a:ext uri="{FF2B5EF4-FFF2-40B4-BE49-F238E27FC236}">
                <a16:creationId xmlns:a16="http://schemas.microsoft.com/office/drawing/2014/main" id="{987A4B7C-E23F-406A-9C5B-6D3318944CF4}"/>
              </a:ext>
            </a:extLst>
          </p:cNvPr>
          <p:cNvSpPr>
            <a:spLocks noGrp="1"/>
          </p:cNvSpPr>
          <p:nvPr>
            <p:ph idx="1"/>
          </p:nvPr>
        </p:nvSpPr>
        <p:spPr>
          <a:xfrm>
            <a:off x="320813" y="965807"/>
            <a:ext cx="5605261" cy="5266265"/>
          </a:xfrm>
        </p:spPr>
        <p:txBody>
          <a:bodyPr/>
          <a:lstStyle/>
          <a:p>
            <a:r>
              <a:rPr lang="en-US" dirty="0"/>
              <a:t>A relation’s </a:t>
            </a:r>
            <a:r>
              <a:rPr lang="en-US" u="sng" dirty="0"/>
              <a:t>primary key</a:t>
            </a:r>
            <a:r>
              <a:rPr lang="en-US" dirty="0"/>
              <a:t> is a candidate key that is deemed more “important” than other candidate keys.</a:t>
            </a:r>
          </a:p>
          <a:p>
            <a:endParaRPr lang="en-US" sz="1200" u="sng" dirty="0"/>
          </a:p>
          <a:p>
            <a:r>
              <a:rPr lang="en-US" dirty="0"/>
              <a:t>Some DBMSs automatically create an internal primary key for a table if you do not define one.</a:t>
            </a:r>
          </a:p>
        </p:txBody>
      </p:sp>
      <p:sp>
        <p:nvSpPr>
          <p:cNvPr id="2" name="Slide Number Placeholder 1">
            <a:extLst>
              <a:ext uri="{FF2B5EF4-FFF2-40B4-BE49-F238E27FC236}">
                <a16:creationId xmlns:a16="http://schemas.microsoft.com/office/drawing/2014/main" id="{28BBCFED-591A-400B-8AFC-97B83A9C7E7B}"/>
              </a:ext>
            </a:extLst>
          </p:cNvPr>
          <p:cNvSpPr>
            <a:spLocks noGrp="1"/>
          </p:cNvSpPr>
          <p:nvPr>
            <p:ph type="sldNum" sz="quarter" idx="4294967295"/>
          </p:nvPr>
        </p:nvSpPr>
        <p:spPr/>
        <p:txBody>
          <a:bodyPr/>
          <a:lstStyle/>
          <a:p>
            <a:endParaRPr dirty="0"/>
          </a:p>
        </p:txBody>
      </p:sp>
      <p:graphicFrame>
        <p:nvGraphicFramePr>
          <p:cNvPr id="6" name="Table - Original">
            <a:extLst>
              <a:ext uri="{FF2B5EF4-FFF2-40B4-BE49-F238E27FC236}">
                <a16:creationId xmlns:a16="http://schemas.microsoft.com/office/drawing/2014/main" id="{A4B4239A-3BC4-4A63-8780-BE90D195F93C}"/>
              </a:ext>
            </a:extLst>
          </p:cNvPr>
          <p:cNvGraphicFramePr>
            <a:graphicFrameLocks noGrp="1"/>
          </p:cNvGraphicFramePr>
          <p:nvPr>
            <p:extLst>
              <p:ext uri="{D42A27DB-BD31-4B8C-83A1-F6EECF244321}">
                <p14:modId xmlns:p14="http://schemas.microsoft.com/office/powerpoint/2010/main" val="1448159400"/>
              </p:ext>
            </p:extLst>
          </p:nvPr>
        </p:nvGraphicFramePr>
        <p:xfrm>
          <a:off x="7452278" y="1416744"/>
          <a:ext cx="3429000" cy="2926080"/>
        </p:xfrm>
        <a:graphic>
          <a:graphicData uri="http://schemas.openxmlformats.org/drawingml/2006/table">
            <a:tbl>
              <a:tblPr firstRow="1" bandRow="1">
                <a:tableStyleId>{793D81CF-94F2-401A-BA57-92F5A7B2D0C5}</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1366806490"/>
                    </a:ext>
                  </a:extLst>
                </a:gridCol>
                <a:gridCol w="914400">
                  <a:extLst>
                    <a:ext uri="{9D8B030D-6E8A-4147-A177-3AD203B41FA5}">
                      <a16:colId xmlns:a16="http://schemas.microsoft.com/office/drawing/2014/main" val="1214414133"/>
                    </a:ext>
                  </a:extLst>
                </a:gridCol>
              </a:tblGrid>
              <a:tr h="731520">
                <a:tc>
                  <a:txBody>
                    <a:bodyPr/>
                    <a:lstStyle/>
                    <a:p>
                      <a:r>
                        <a:rPr lang="en-US" sz="2000" dirty="0">
                          <a:latin typeface="Inconsolata" panose="00000509000000000000" pitchFamily="49" charset="0"/>
                        </a:rPr>
                        <a:t>name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year</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country</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r>
                        <a:rPr lang="en-US" sz="2000" dirty="0">
                          <a:latin typeface="Inconsolata" panose="00000509000000000000" pitchFamily="49" charset="0"/>
                        </a:rPr>
                        <a:t>Wu Tang Clan</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1520">
                <a:tc>
                  <a:txBody>
                    <a:bodyPr/>
                    <a:lstStyle/>
                    <a:p>
                      <a:r>
                        <a:rPr lang="en-US" sz="2000" dirty="0">
                          <a:latin typeface="Inconsolata" panose="00000509000000000000" pitchFamily="49" charset="0"/>
                        </a:rPr>
                        <a:t>Notorious B.I.G.</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1989</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 Id Column">
            <a:extLst>
              <a:ext uri="{FF2B5EF4-FFF2-40B4-BE49-F238E27FC236}">
                <a16:creationId xmlns:a16="http://schemas.microsoft.com/office/drawing/2014/main" id="{F9638326-602D-4C35-A473-BDFE246AAFA2}"/>
              </a:ext>
            </a:extLst>
          </p:cNvPr>
          <p:cNvGraphicFramePr>
            <a:graphicFrameLocks noGrp="1"/>
          </p:cNvGraphicFramePr>
          <p:nvPr>
            <p:extLst>
              <p:ext uri="{D42A27DB-BD31-4B8C-83A1-F6EECF244321}">
                <p14:modId xmlns:p14="http://schemas.microsoft.com/office/powerpoint/2010/main" val="1852982915"/>
              </p:ext>
            </p:extLst>
          </p:nvPr>
        </p:nvGraphicFramePr>
        <p:xfrm>
          <a:off x="6663848" y="1416744"/>
          <a:ext cx="4429591" cy="5120640"/>
        </p:xfrm>
        <a:graphic>
          <a:graphicData uri="http://schemas.openxmlformats.org/drawingml/2006/table">
            <a:tbl>
              <a:tblPr firstRow="1" bandRow="1">
                <a:tableStyleId>{793D81CF-94F2-401A-BA57-92F5A7B2D0C5}</a:tableStyleId>
              </a:tblPr>
              <a:tblGrid>
                <a:gridCol w="638826">
                  <a:extLst>
                    <a:ext uri="{9D8B030D-6E8A-4147-A177-3AD203B41FA5}">
                      <a16:colId xmlns:a16="http://schemas.microsoft.com/office/drawing/2014/main" val="3606947816"/>
                    </a:ext>
                  </a:extLst>
                </a:gridCol>
                <a:gridCol w="1950724">
                  <a:extLst>
                    <a:ext uri="{9D8B030D-6E8A-4147-A177-3AD203B41FA5}">
                      <a16:colId xmlns:a16="http://schemas.microsoft.com/office/drawing/2014/main" val="20000"/>
                    </a:ext>
                  </a:extLst>
                </a:gridCol>
                <a:gridCol w="808756">
                  <a:extLst>
                    <a:ext uri="{9D8B030D-6E8A-4147-A177-3AD203B41FA5}">
                      <a16:colId xmlns:a16="http://schemas.microsoft.com/office/drawing/2014/main" val="1366806490"/>
                    </a:ext>
                  </a:extLst>
                </a:gridCol>
                <a:gridCol w="1031285">
                  <a:extLst>
                    <a:ext uri="{9D8B030D-6E8A-4147-A177-3AD203B41FA5}">
                      <a16:colId xmlns:a16="http://schemas.microsoft.com/office/drawing/2014/main" val="1214414133"/>
                    </a:ext>
                  </a:extLst>
                </a:gridCol>
              </a:tblGrid>
              <a:tr h="731520">
                <a:tc>
                  <a:txBody>
                    <a:bodyPr/>
                    <a:lstStyle/>
                    <a:p>
                      <a:r>
                        <a:rPr lang="en-US" sz="2000" dirty="0">
                          <a:latin typeface="Inconsolata" panose="00000509000000000000" pitchFamily="49" charset="0"/>
                        </a:rPr>
                        <a:t>id</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name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year</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country</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1520">
                <a:tc>
                  <a:txBody>
                    <a:bodyPr/>
                    <a:lstStyle/>
                    <a:p>
                      <a:r>
                        <a:rPr lang="en-US" sz="2000" dirty="0">
                          <a:latin typeface="Inconsolata" panose="00000509000000000000" pitchFamily="49" charset="0"/>
                        </a:rPr>
                        <a:t>101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Wu Tang Clan</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1520">
                <a:tc>
                  <a:txBody>
                    <a:bodyPr/>
                    <a:lstStyle/>
                    <a:p>
                      <a:r>
                        <a:rPr lang="en-US" sz="2000" dirty="0">
                          <a:latin typeface="Inconsolata" panose="00000509000000000000" pitchFamily="49" charset="0"/>
                        </a:rPr>
                        <a:t>102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Notorious B.I.G.</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31520">
                <a:tc>
                  <a:txBody>
                    <a:bodyPr/>
                    <a:lstStyle/>
                    <a:p>
                      <a:r>
                        <a:rPr lang="en-US" sz="2000" dirty="0">
                          <a:latin typeface="Inconsolata" panose="00000509000000000000" pitchFamily="49" charset="0"/>
                        </a:rPr>
                        <a:t>103</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1989</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31520">
                <a:tc>
                  <a:txBody>
                    <a:bodyPr/>
                    <a:lstStyle/>
                    <a:p>
                      <a:r>
                        <a:rPr lang="en-US" sz="2000" dirty="0">
                          <a:latin typeface="Inconsolata" panose="00000509000000000000" pitchFamily="49" charset="0"/>
                        </a:rPr>
                        <a:t>104</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2017</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India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431037"/>
                  </a:ext>
                </a:extLst>
              </a:tr>
              <a:tr h="731520">
                <a:tc>
                  <a:txBody>
                    <a:bodyPr/>
                    <a:lstStyle/>
                    <a:p>
                      <a:r>
                        <a:rPr lang="en-US" sz="2000" dirty="0">
                          <a:latin typeface="Inconsolata" panose="00000509000000000000" pitchFamily="49" charset="0"/>
                        </a:rPr>
                        <a:t>105</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2017</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953820"/>
                  </a:ext>
                </a:extLst>
              </a:tr>
              <a:tr h="731520">
                <a:tc>
                  <a:txBody>
                    <a:bodyPr/>
                    <a:lstStyle/>
                    <a:p>
                      <a:r>
                        <a:rPr lang="en-US" sz="2000" dirty="0">
                          <a:latin typeface="Inconsolata" panose="00000509000000000000" pitchFamily="49" charset="0"/>
                        </a:rPr>
                        <a:t>106</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2017</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07923"/>
                  </a:ext>
                </a:extLst>
              </a:tr>
            </a:tbl>
          </a:graphicData>
        </a:graphic>
      </p:graphicFrame>
      <p:sp>
        <p:nvSpPr>
          <p:cNvPr id="11" name="TextBox 10">
            <a:extLst>
              <a:ext uri="{FF2B5EF4-FFF2-40B4-BE49-F238E27FC236}">
                <a16:creationId xmlns:a16="http://schemas.microsoft.com/office/drawing/2014/main" id="{07681BA6-5986-45F7-8CD6-6ABC9B0EBCF0}"/>
              </a:ext>
            </a:extLst>
          </p:cNvPr>
          <p:cNvSpPr txBox="1"/>
          <p:nvPr/>
        </p:nvSpPr>
        <p:spPr>
          <a:xfrm>
            <a:off x="6138235" y="891954"/>
            <a:ext cx="4955204" cy="400110"/>
          </a:xfrm>
          <a:prstGeom prst="rect">
            <a:avLst/>
          </a:prstGeom>
          <a:noFill/>
        </p:spPr>
        <p:txBody>
          <a:bodyPr wrap="none" rtlCol="0">
            <a:spAutoFit/>
          </a:bodyPr>
          <a:lstStyle/>
          <a:p>
            <a:pPr algn="ctr"/>
            <a:r>
              <a:rPr lang="en-US" sz="2000" b="1" dirty="0">
                <a:solidFill>
                  <a:srgbClr val="474866"/>
                </a:solidFill>
                <a:latin typeface="Inconsolata" panose="00000509000000000000" pitchFamily="49" charset="0"/>
              </a:rPr>
              <a:t>Artist</a:t>
            </a:r>
            <a:r>
              <a:rPr lang="en-US" sz="2000" dirty="0">
                <a:solidFill>
                  <a:srgbClr val="474866"/>
                </a:solidFill>
                <a:latin typeface="Inconsolata" panose="00000509000000000000" pitchFamily="49" charset="0"/>
              </a:rPr>
              <a:t>(</a:t>
            </a:r>
            <a:r>
              <a:rPr lang="en-US" sz="2000" u="sng" dirty="0">
                <a:solidFill>
                  <a:srgbClr val="474866"/>
                </a:solidFill>
                <a:latin typeface="Inconsolata" panose="00000509000000000000" pitchFamily="49" charset="0"/>
              </a:rPr>
              <a:t>id</a:t>
            </a:r>
            <a:r>
              <a:rPr lang="en-US" sz="2000" dirty="0">
                <a:solidFill>
                  <a:srgbClr val="474866"/>
                </a:solidFill>
                <a:latin typeface="Inconsolata" panose="00000509000000000000" pitchFamily="49" charset="0"/>
              </a:rPr>
              <a:t>, name, year, country)</a:t>
            </a:r>
          </a:p>
        </p:txBody>
      </p:sp>
    </p:spTree>
    <p:extLst>
      <p:ext uri="{BB962C8B-B14F-4D97-AF65-F5344CB8AC3E}">
        <p14:creationId xmlns:p14="http://schemas.microsoft.com/office/powerpoint/2010/main" val="68221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912474-68CD-4D81-8708-D99A6A5D0F82}"/>
              </a:ext>
            </a:extLst>
          </p:cNvPr>
          <p:cNvSpPr>
            <a:spLocks noGrp="1"/>
          </p:cNvSpPr>
          <p:nvPr>
            <p:ph type="title"/>
          </p:nvPr>
        </p:nvSpPr>
        <p:spPr/>
        <p:txBody>
          <a:bodyPr>
            <a:normAutofit fontScale="90000"/>
          </a:bodyPr>
          <a:lstStyle/>
          <a:p>
            <a:r>
              <a:rPr lang="en-US" dirty="0"/>
              <a:t>RELATIONAL MODEL: FOREIGN KEYS</a:t>
            </a:r>
          </a:p>
        </p:txBody>
      </p:sp>
      <p:sp>
        <p:nvSpPr>
          <p:cNvPr id="4" name="Content Placeholder 3">
            <a:extLst>
              <a:ext uri="{FF2B5EF4-FFF2-40B4-BE49-F238E27FC236}">
                <a16:creationId xmlns:a16="http://schemas.microsoft.com/office/drawing/2014/main" id="{953B076A-C22B-4FB8-9CD0-1755C3CC0E4D}"/>
              </a:ext>
            </a:extLst>
          </p:cNvPr>
          <p:cNvSpPr>
            <a:spLocks noGrp="1"/>
          </p:cNvSpPr>
          <p:nvPr>
            <p:ph idx="1"/>
          </p:nvPr>
        </p:nvSpPr>
        <p:spPr>
          <a:xfrm>
            <a:off x="-139657" y="1037410"/>
            <a:ext cx="4754880" cy="4322763"/>
          </a:xfrm>
        </p:spPr>
        <p:txBody>
          <a:bodyPr/>
          <a:lstStyle/>
          <a:p>
            <a:r>
              <a:rPr lang="en-US" dirty="0"/>
              <a:t>A </a:t>
            </a:r>
            <a:r>
              <a:rPr lang="en-US" u="sng" dirty="0"/>
              <a:t>foreign key</a:t>
            </a:r>
            <a:r>
              <a:rPr lang="en-US" dirty="0"/>
              <a:t> specifies that an attribute from one relation has to map to a tuple in another relation.</a:t>
            </a:r>
            <a:endParaRPr lang="en-US" u="sng" dirty="0"/>
          </a:p>
        </p:txBody>
      </p:sp>
      <p:sp>
        <p:nvSpPr>
          <p:cNvPr id="2" name="Slide Number Placeholder 1">
            <a:extLst>
              <a:ext uri="{FF2B5EF4-FFF2-40B4-BE49-F238E27FC236}">
                <a16:creationId xmlns:a16="http://schemas.microsoft.com/office/drawing/2014/main" id="{A830A529-2771-4DEC-A42F-431436B622CF}"/>
              </a:ext>
            </a:extLst>
          </p:cNvPr>
          <p:cNvSpPr>
            <a:spLocks noGrp="1"/>
          </p:cNvSpPr>
          <p:nvPr>
            <p:ph type="sldNum" sz="quarter" idx="4294967295"/>
          </p:nvPr>
        </p:nvSpPr>
        <p:spPr/>
        <p:txBody>
          <a:bodyPr/>
          <a:lstStyle/>
          <a:p>
            <a:endParaRPr dirty="0"/>
          </a:p>
        </p:txBody>
      </p:sp>
      <p:sp>
        <p:nvSpPr>
          <p:cNvPr id="7" name="TextBox 6">
            <a:extLst>
              <a:ext uri="{FF2B5EF4-FFF2-40B4-BE49-F238E27FC236}">
                <a16:creationId xmlns:a16="http://schemas.microsoft.com/office/drawing/2014/main" id="{524148EE-888F-416F-93F8-548F5B93C542}"/>
              </a:ext>
            </a:extLst>
          </p:cNvPr>
          <p:cNvSpPr txBox="1"/>
          <p:nvPr/>
        </p:nvSpPr>
        <p:spPr>
          <a:xfrm>
            <a:off x="6198971" y="737336"/>
            <a:ext cx="4955204" cy="400110"/>
          </a:xfrm>
          <a:prstGeom prst="rect">
            <a:avLst/>
          </a:prstGeom>
          <a:noFill/>
        </p:spPr>
        <p:txBody>
          <a:bodyPr wrap="none" rtlCol="0">
            <a:spAutoFit/>
          </a:bodyPr>
          <a:lstStyle/>
          <a:p>
            <a:pPr algn="ctr"/>
            <a:r>
              <a:rPr lang="en-US" sz="2000" b="1" dirty="0">
                <a:solidFill>
                  <a:srgbClr val="474866"/>
                </a:solidFill>
                <a:latin typeface="Inconsolata" panose="00000509000000000000" pitchFamily="49" charset="0"/>
              </a:rPr>
              <a:t>Artist</a:t>
            </a:r>
            <a:r>
              <a:rPr lang="en-US" sz="2000" dirty="0">
                <a:solidFill>
                  <a:srgbClr val="474866"/>
                </a:solidFill>
                <a:latin typeface="Inconsolata" panose="00000509000000000000" pitchFamily="49" charset="0"/>
              </a:rPr>
              <a:t>(</a:t>
            </a:r>
            <a:r>
              <a:rPr lang="en-US" sz="2000" u="sng" dirty="0">
                <a:solidFill>
                  <a:srgbClr val="474866"/>
                </a:solidFill>
                <a:latin typeface="Inconsolata" panose="00000509000000000000" pitchFamily="49" charset="0"/>
              </a:rPr>
              <a:t>id</a:t>
            </a:r>
            <a:r>
              <a:rPr lang="en-US" sz="2000" dirty="0">
                <a:solidFill>
                  <a:srgbClr val="474866"/>
                </a:solidFill>
                <a:latin typeface="Inconsolata" panose="00000509000000000000" pitchFamily="49" charset="0"/>
              </a:rPr>
              <a:t>, name, year, country)</a:t>
            </a:r>
          </a:p>
        </p:txBody>
      </p:sp>
      <p:sp>
        <p:nvSpPr>
          <p:cNvPr id="9" name="TextBox 8">
            <a:extLst>
              <a:ext uri="{FF2B5EF4-FFF2-40B4-BE49-F238E27FC236}">
                <a16:creationId xmlns:a16="http://schemas.microsoft.com/office/drawing/2014/main" id="{12BF1EBF-2A00-453C-A283-5A3BD6926274}"/>
              </a:ext>
            </a:extLst>
          </p:cNvPr>
          <p:cNvSpPr txBox="1"/>
          <p:nvPr/>
        </p:nvSpPr>
        <p:spPr>
          <a:xfrm>
            <a:off x="6198971" y="3401300"/>
            <a:ext cx="4801314" cy="400110"/>
          </a:xfrm>
          <a:prstGeom prst="rect">
            <a:avLst/>
          </a:prstGeom>
          <a:noFill/>
        </p:spPr>
        <p:txBody>
          <a:bodyPr wrap="none" rtlCol="0">
            <a:spAutoFit/>
          </a:bodyPr>
          <a:lstStyle/>
          <a:p>
            <a:pPr algn="ctr"/>
            <a:r>
              <a:rPr lang="en-US" sz="2000" b="1" dirty="0">
                <a:solidFill>
                  <a:srgbClr val="474866"/>
                </a:solidFill>
                <a:latin typeface="Inconsolata" panose="00000509000000000000" pitchFamily="49" charset="0"/>
              </a:rPr>
              <a:t>Album</a:t>
            </a:r>
            <a:r>
              <a:rPr lang="en-US" sz="2000" dirty="0">
                <a:solidFill>
                  <a:srgbClr val="474866"/>
                </a:solidFill>
                <a:latin typeface="Inconsolata" panose="00000509000000000000" pitchFamily="49" charset="0"/>
              </a:rPr>
              <a:t>(</a:t>
            </a:r>
            <a:r>
              <a:rPr lang="en-US" sz="2000" u="sng" dirty="0">
                <a:solidFill>
                  <a:srgbClr val="474866"/>
                </a:solidFill>
                <a:latin typeface="Inconsolata" panose="00000509000000000000" pitchFamily="49" charset="0"/>
              </a:rPr>
              <a:t>id</a:t>
            </a:r>
            <a:r>
              <a:rPr lang="en-US" sz="2000" dirty="0">
                <a:solidFill>
                  <a:srgbClr val="474866"/>
                </a:solidFill>
                <a:latin typeface="Inconsolata" panose="00000509000000000000" pitchFamily="49" charset="0"/>
              </a:rPr>
              <a:t>, name, artists, year)</a:t>
            </a:r>
          </a:p>
        </p:txBody>
      </p:sp>
      <p:graphicFrame>
        <p:nvGraphicFramePr>
          <p:cNvPr id="10" name="Table 9">
            <a:extLst>
              <a:ext uri="{FF2B5EF4-FFF2-40B4-BE49-F238E27FC236}">
                <a16:creationId xmlns:a16="http://schemas.microsoft.com/office/drawing/2014/main" id="{636E2C9A-F718-449D-B126-2819C8428D37}"/>
              </a:ext>
            </a:extLst>
          </p:cNvPr>
          <p:cNvGraphicFramePr>
            <a:graphicFrameLocks noGrp="1"/>
          </p:cNvGraphicFramePr>
          <p:nvPr>
            <p:extLst>
              <p:ext uri="{D42A27DB-BD31-4B8C-83A1-F6EECF244321}">
                <p14:modId xmlns:p14="http://schemas.microsoft.com/office/powerpoint/2010/main" val="1956301432"/>
              </p:ext>
            </p:extLst>
          </p:nvPr>
        </p:nvGraphicFramePr>
        <p:xfrm>
          <a:off x="5812077" y="4663440"/>
          <a:ext cx="5188208" cy="2194560"/>
        </p:xfrm>
        <a:graphic>
          <a:graphicData uri="http://schemas.openxmlformats.org/drawingml/2006/table">
            <a:tbl>
              <a:tblPr firstRow="1" bandRow="1">
                <a:tableStyleId>{793D81CF-94F2-401A-BA57-92F5A7B2D0C5}</a:tableStyleId>
              </a:tblPr>
              <a:tblGrid>
                <a:gridCol w="535121">
                  <a:extLst>
                    <a:ext uri="{9D8B030D-6E8A-4147-A177-3AD203B41FA5}">
                      <a16:colId xmlns:a16="http://schemas.microsoft.com/office/drawing/2014/main" val="3606947816"/>
                    </a:ext>
                  </a:extLst>
                </a:gridCol>
                <a:gridCol w="2681568">
                  <a:extLst>
                    <a:ext uri="{9D8B030D-6E8A-4147-A177-3AD203B41FA5}">
                      <a16:colId xmlns:a16="http://schemas.microsoft.com/office/drawing/2014/main" val="20000"/>
                    </a:ext>
                  </a:extLst>
                </a:gridCol>
                <a:gridCol w="1245170">
                  <a:extLst>
                    <a:ext uri="{9D8B030D-6E8A-4147-A177-3AD203B41FA5}">
                      <a16:colId xmlns:a16="http://schemas.microsoft.com/office/drawing/2014/main" val="1366806490"/>
                    </a:ext>
                  </a:extLst>
                </a:gridCol>
                <a:gridCol w="726349">
                  <a:extLst>
                    <a:ext uri="{9D8B030D-6E8A-4147-A177-3AD203B41FA5}">
                      <a16:colId xmlns:a16="http://schemas.microsoft.com/office/drawing/2014/main" val="1214414133"/>
                    </a:ext>
                  </a:extLst>
                </a:gridCol>
              </a:tblGrid>
              <a:tr h="731520">
                <a:tc>
                  <a:txBody>
                    <a:bodyPr/>
                    <a:lstStyle/>
                    <a:p>
                      <a:r>
                        <a:rPr lang="en-US" sz="2000" dirty="0">
                          <a:latin typeface="Inconsolata" panose="00000509000000000000" pitchFamily="49" charset="0"/>
                        </a:rPr>
                        <a:t>id</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name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artists</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year</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1520">
                <a:tc>
                  <a:txBody>
                    <a:bodyPr/>
                    <a:lstStyle/>
                    <a:p>
                      <a:r>
                        <a:rPr lang="en-US" sz="2000" dirty="0">
                          <a:latin typeface="Inconsolata" panose="00000509000000000000" pitchFamily="49" charset="0"/>
                        </a:rPr>
                        <a:t>11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hlinkClick r:id="rId2"/>
                        </a:rPr>
                        <a:t>Enter the Wu Tang</a:t>
                      </a:r>
                      <a:endParaRPr lang="en-US" sz="2000" dirty="0">
                        <a:latin typeface="Inconsolata" panose="00000509000000000000" pitchFamily="49" charset="0"/>
                      </a:endParaRP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latin typeface="Inconsolata" panose="00000509000000000000" pitchFamily="49" charset="0"/>
                          <a:ea typeface="+mn-ea"/>
                          <a:cs typeface="+mn-cs"/>
                        </a:rPr>
                        <a:t>101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1993</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1520">
                <a:tc>
                  <a:txBody>
                    <a:bodyPr/>
                    <a:lstStyle/>
                    <a:p>
                      <a:r>
                        <a:rPr lang="en-US" sz="2000" dirty="0">
                          <a:latin typeface="Inconsolata" panose="00000509000000000000" pitchFamily="49" charset="0"/>
                        </a:rPr>
                        <a:t>22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hlinkClick r:id="rId3"/>
                        </a:rPr>
                        <a:t>St.Ides Mix Tape</a:t>
                      </a:r>
                      <a:endParaRPr lang="en-US" sz="2000" dirty="0">
                        <a:latin typeface="Inconsolata" panose="00000509000000000000" pitchFamily="49" charset="0"/>
                      </a:endParaRP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solidFill>
                            <a:srgbClr val="F76D6D"/>
                          </a:solidFill>
                          <a:latin typeface="Inconsolata" panose="00000509000000000000" pitchFamily="49" charset="0"/>
                        </a:rPr>
                        <a:t>???</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1994</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8A43B1DE-1618-4C6F-ABA5-18DAEDA9DAA7}"/>
              </a:ext>
            </a:extLst>
          </p:cNvPr>
          <p:cNvGraphicFramePr>
            <a:graphicFrameLocks noGrp="1"/>
          </p:cNvGraphicFramePr>
          <p:nvPr>
            <p:extLst/>
          </p:nvPr>
        </p:nvGraphicFramePr>
        <p:xfrm>
          <a:off x="6477001" y="1219200"/>
          <a:ext cx="4081924" cy="2926080"/>
        </p:xfrm>
        <a:graphic>
          <a:graphicData uri="http://schemas.openxmlformats.org/drawingml/2006/table">
            <a:tbl>
              <a:tblPr firstRow="1" bandRow="1">
                <a:tableStyleId>{793D81CF-94F2-401A-BA57-92F5A7B2D0C5}</a:tableStyleId>
              </a:tblPr>
              <a:tblGrid>
                <a:gridCol w="654050">
                  <a:extLst>
                    <a:ext uri="{9D8B030D-6E8A-4147-A177-3AD203B41FA5}">
                      <a16:colId xmlns:a16="http://schemas.microsoft.com/office/drawing/2014/main" val="3606947816"/>
                    </a:ext>
                  </a:extLst>
                </a:gridCol>
                <a:gridCol w="1827213">
                  <a:extLst>
                    <a:ext uri="{9D8B030D-6E8A-4147-A177-3AD203B41FA5}">
                      <a16:colId xmlns:a16="http://schemas.microsoft.com/office/drawing/2014/main" val="20000"/>
                    </a:ext>
                  </a:extLst>
                </a:gridCol>
                <a:gridCol w="703541">
                  <a:extLst>
                    <a:ext uri="{9D8B030D-6E8A-4147-A177-3AD203B41FA5}">
                      <a16:colId xmlns:a16="http://schemas.microsoft.com/office/drawing/2014/main" val="1366806490"/>
                    </a:ext>
                  </a:extLst>
                </a:gridCol>
                <a:gridCol w="897120">
                  <a:extLst>
                    <a:ext uri="{9D8B030D-6E8A-4147-A177-3AD203B41FA5}">
                      <a16:colId xmlns:a16="http://schemas.microsoft.com/office/drawing/2014/main" val="1214414133"/>
                    </a:ext>
                  </a:extLst>
                </a:gridCol>
              </a:tblGrid>
              <a:tr h="731520">
                <a:tc>
                  <a:txBody>
                    <a:bodyPr/>
                    <a:lstStyle/>
                    <a:p>
                      <a:r>
                        <a:rPr lang="en-US" sz="2000" dirty="0">
                          <a:latin typeface="Inconsolata" panose="00000509000000000000" pitchFamily="49" charset="0"/>
                        </a:rPr>
                        <a:t>id</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name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year</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country</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1520">
                <a:tc>
                  <a:txBody>
                    <a:bodyPr/>
                    <a:lstStyle/>
                    <a:p>
                      <a:r>
                        <a:rPr lang="en-US" sz="2000" dirty="0">
                          <a:latin typeface="Inconsolata" panose="00000509000000000000" pitchFamily="49" charset="0"/>
                        </a:rPr>
                        <a:t>101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Wu Tang Clan</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1520">
                <a:tc>
                  <a:txBody>
                    <a:bodyPr/>
                    <a:lstStyle/>
                    <a:p>
                      <a:r>
                        <a:rPr lang="en-US" sz="2000" dirty="0">
                          <a:latin typeface="Inconsolata" panose="00000509000000000000" pitchFamily="49" charset="0"/>
                        </a:rPr>
                        <a:t>102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Notorious B.I.G.</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1992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31520">
                <a:tc>
                  <a:txBody>
                    <a:bodyPr/>
                    <a:lstStyle/>
                    <a:p>
                      <a:r>
                        <a:rPr lang="en-US" sz="2000" dirty="0">
                          <a:latin typeface="Inconsolata" panose="00000509000000000000" pitchFamily="49" charset="0"/>
                        </a:rPr>
                        <a:t>103</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Ice Cube</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1989</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USA</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2A3AB5A0-6D91-4EB7-A7AE-FAEFE123D511}"/>
              </a:ext>
            </a:extLst>
          </p:cNvPr>
          <p:cNvSpPr txBox="1"/>
          <p:nvPr/>
        </p:nvSpPr>
        <p:spPr>
          <a:xfrm>
            <a:off x="-133680" y="3519577"/>
            <a:ext cx="5109091" cy="400110"/>
          </a:xfrm>
          <a:prstGeom prst="rect">
            <a:avLst/>
          </a:prstGeom>
          <a:noFill/>
        </p:spPr>
        <p:txBody>
          <a:bodyPr wrap="none" rtlCol="0">
            <a:spAutoFit/>
          </a:bodyPr>
          <a:lstStyle/>
          <a:p>
            <a:pPr algn="ctr"/>
            <a:r>
              <a:rPr lang="en-US" sz="2000" b="1" dirty="0" err="1">
                <a:solidFill>
                  <a:srgbClr val="474866"/>
                </a:solidFill>
                <a:latin typeface="Inconsolata" panose="00000509000000000000" pitchFamily="49" charset="0"/>
              </a:rPr>
              <a:t>ArtistAlbum</a:t>
            </a:r>
            <a:r>
              <a:rPr lang="en-US" sz="2000" dirty="0">
                <a:solidFill>
                  <a:srgbClr val="474866"/>
                </a:solidFill>
                <a:latin typeface="Inconsolata" panose="00000509000000000000" pitchFamily="49" charset="0"/>
              </a:rPr>
              <a:t>(</a:t>
            </a:r>
            <a:r>
              <a:rPr lang="en-US" sz="2000" u="sng" dirty="0" err="1">
                <a:solidFill>
                  <a:srgbClr val="474866"/>
                </a:solidFill>
                <a:latin typeface="Inconsolata" panose="00000509000000000000" pitchFamily="49" charset="0"/>
              </a:rPr>
              <a:t>artist_id</a:t>
            </a:r>
            <a:r>
              <a:rPr lang="en-US" sz="2000" dirty="0">
                <a:solidFill>
                  <a:srgbClr val="474866"/>
                </a:solidFill>
                <a:latin typeface="Inconsolata" panose="00000509000000000000" pitchFamily="49" charset="0"/>
              </a:rPr>
              <a:t>, </a:t>
            </a:r>
            <a:r>
              <a:rPr lang="en-US" sz="2000" u="sng" dirty="0" err="1">
                <a:solidFill>
                  <a:srgbClr val="474866"/>
                </a:solidFill>
                <a:latin typeface="Inconsolata" panose="00000509000000000000" pitchFamily="49" charset="0"/>
              </a:rPr>
              <a:t>album_id</a:t>
            </a:r>
            <a:r>
              <a:rPr lang="en-US" sz="2000" dirty="0">
                <a:solidFill>
                  <a:srgbClr val="474866"/>
                </a:solidFill>
                <a:latin typeface="Inconsolata" panose="00000509000000000000" pitchFamily="49" charset="0"/>
              </a:rPr>
              <a:t>)</a:t>
            </a:r>
          </a:p>
        </p:txBody>
      </p:sp>
      <p:graphicFrame>
        <p:nvGraphicFramePr>
          <p:cNvPr id="13" name="Table 12">
            <a:extLst>
              <a:ext uri="{FF2B5EF4-FFF2-40B4-BE49-F238E27FC236}">
                <a16:creationId xmlns:a16="http://schemas.microsoft.com/office/drawing/2014/main" id="{8E9E2EE9-D3B2-40D3-8135-7AB8011BDF57}"/>
              </a:ext>
            </a:extLst>
          </p:cNvPr>
          <p:cNvGraphicFramePr>
            <a:graphicFrameLocks noGrp="1"/>
          </p:cNvGraphicFramePr>
          <p:nvPr>
            <p:extLst>
              <p:ext uri="{D42A27DB-BD31-4B8C-83A1-F6EECF244321}">
                <p14:modId xmlns:p14="http://schemas.microsoft.com/office/powerpoint/2010/main" val="156365906"/>
              </p:ext>
            </p:extLst>
          </p:nvPr>
        </p:nvGraphicFramePr>
        <p:xfrm>
          <a:off x="1329160" y="4051126"/>
          <a:ext cx="2881692" cy="2011680"/>
        </p:xfrm>
        <a:graphic>
          <a:graphicData uri="http://schemas.openxmlformats.org/drawingml/2006/table">
            <a:tbl>
              <a:tblPr firstRow="1" bandRow="1">
                <a:tableStyleId>{793D81CF-94F2-401A-BA57-92F5A7B2D0C5}</a:tableStyleId>
              </a:tblPr>
              <a:tblGrid>
                <a:gridCol w="1440846">
                  <a:extLst>
                    <a:ext uri="{9D8B030D-6E8A-4147-A177-3AD203B41FA5}">
                      <a16:colId xmlns:a16="http://schemas.microsoft.com/office/drawing/2014/main" val="3606947816"/>
                    </a:ext>
                  </a:extLst>
                </a:gridCol>
                <a:gridCol w="1440846">
                  <a:extLst>
                    <a:ext uri="{9D8B030D-6E8A-4147-A177-3AD203B41FA5}">
                      <a16:colId xmlns:a16="http://schemas.microsoft.com/office/drawing/2014/main" val="1214414133"/>
                    </a:ext>
                  </a:extLst>
                </a:gridCol>
              </a:tblGrid>
              <a:tr h="731520">
                <a:tc>
                  <a:txBody>
                    <a:bodyPr/>
                    <a:lstStyle/>
                    <a:p>
                      <a:r>
                        <a:rPr lang="en-US" sz="2000" dirty="0" err="1">
                          <a:latin typeface="Inconsolata" panose="00000509000000000000" pitchFamily="49" charset="0"/>
                        </a:rPr>
                        <a:t>artist_id</a:t>
                      </a:r>
                      <a:endParaRPr lang="en-US" sz="2000" dirty="0">
                        <a:latin typeface="Inconsolata" panose="00000509000000000000" pitchFamily="49" charset="0"/>
                      </a:endParaRP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latin typeface="Inconsolata" panose="00000509000000000000" pitchFamily="49" charset="0"/>
                        </a:rPr>
                        <a:t>album_id</a:t>
                      </a:r>
                      <a:endParaRPr lang="en-US" sz="2000" dirty="0">
                        <a:latin typeface="Inconsolata" panose="00000509000000000000" pitchFamily="49" charset="0"/>
                      </a:endParaRP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r>
                        <a:rPr lang="en-US" sz="2000" dirty="0">
                          <a:latin typeface="Inconsolata" panose="00000509000000000000" pitchFamily="49" charset="0"/>
                        </a:rPr>
                        <a:t>101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11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6720">
                <a:tc>
                  <a:txBody>
                    <a:bodyPr/>
                    <a:lstStyle/>
                    <a:p>
                      <a:r>
                        <a:rPr lang="en-US" sz="2000" dirty="0">
                          <a:latin typeface="Inconsolata" panose="00000509000000000000" pitchFamily="49" charset="0"/>
                        </a:rPr>
                        <a:t>101</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22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r>
                        <a:rPr lang="en-US" sz="2000" dirty="0">
                          <a:latin typeface="Inconsolata" panose="00000509000000000000" pitchFamily="49" charset="0"/>
                        </a:rPr>
                        <a:t>103</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Inconsolata" panose="00000509000000000000" pitchFamily="49" charset="0"/>
                        </a:rPr>
                        <a:t>22</a:t>
                      </a:r>
                    </a:p>
                  </a:txBody>
                  <a:tcPr marL="45720" marR="457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734967"/>
                  </a:ext>
                </a:extLst>
              </a:tr>
            </a:tbl>
          </a:graphicData>
        </a:graphic>
      </p:graphicFrame>
      <p:sp>
        <p:nvSpPr>
          <p:cNvPr id="14" name="TextBox 13">
            <a:extLst>
              <a:ext uri="{FF2B5EF4-FFF2-40B4-BE49-F238E27FC236}">
                <a16:creationId xmlns:a16="http://schemas.microsoft.com/office/drawing/2014/main" id="{49E4E6E6-C115-4BFF-B5FF-F49CF64AE6D6}"/>
              </a:ext>
            </a:extLst>
          </p:cNvPr>
          <p:cNvSpPr txBox="1"/>
          <p:nvPr/>
        </p:nvSpPr>
        <p:spPr>
          <a:xfrm>
            <a:off x="6891468" y="4204305"/>
            <a:ext cx="3416320" cy="400110"/>
          </a:xfrm>
          <a:prstGeom prst="rect">
            <a:avLst/>
          </a:prstGeom>
          <a:noFill/>
        </p:spPr>
        <p:txBody>
          <a:bodyPr wrap="none" rtlCol="0">
            <a:spAutoFit/>
          </a:bodyPr>
          <a:lstStyle/>
          <a:p>
            <a:pPr algn="ctr"/>
            <a:r>
              <a:rPr lang="en-US" sz="2000" b="1" dirty="0">
                <a:solidFill>
                  <a:srgbClr val="474866"/>
                </a:solidFill>
                <a:latin typeface="Inconsolata" panose="00000509000000000000" pitchFamily="49" charset="0"/>
              </a:rPr>
              <a:t>Album</a:t>
            </a:r>
            <a:r>
              <a:rPr lang="en-US" sz="2000" dirty="0">
                <a:solidFill>
                  <a:srgbClr val="474866"/>
                </a:solidFill>
                <a:latin typeface="Inconsolata" panose="00000509000000000000" pitchFamily="49" charset="0"/>
              </a:rPr>
              <a:t>(</a:t>
            </a:r>
            <a:r>
              <a:rPr lang="en-US" sz="2000" u="sng" dirty="0">
                <a:solidFill>
                  <a:srgbClr val="474866"/>
                </a:solidFill>
                <a:latin typeface="Inconsolata" panose="00000509000000000000" pitchFamily="49" charset="0"/>
              </a:rPr>
              <a:t>id</a:t>
            </a:r>
            <a:r>
              <a:rPr lang="en-US" sz="2000" dirty="0">
                <a:solidFill>
                  <a:srgbClr val="474866"/>
                </a:solidFill>
                <a:latin typeface="Inconsolata" panose="00000509000000000000" pitchFamily="49" charset="0"/>
              </a:rPr>
              <a:t>, name, year)</a:t>
            </a:r>
          </a:p>
        </p:txBody>
      </p:sp>
    </p:spTree>
    <p:extLst>
      <p:ext uri="{BB962C8B-B14F-4D97-AF65-F5344CB8AC3E}">
        <p14:creationId xmlns:p14="http://schemas.microsoft.com/office/powerpoint/2010/main" val="9707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250"/>
                                        <p:tgtEl>
                                          <p:spTgt spid="10"/>
                                        </p:tgtEl>
                                      </p:cBhvr>
                                    </p:animEffect>
                                    <p:set>
                                      <p:cBhvr>
                                        <p:cTn id="16" dur="1" fill="hold">
                                          <p:stCondLst>
                                            <p:cond delay="24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50"/>
                                        <p:tgtEl>
                                          <p:spTgt spid="9"/>
                                        </p:tgtEl>
                                      </p:cBhvr>
                                    </p:animEffect>
                                    <p:set>
                                      <p:cBhvr>
                                        <p:cTn id="19" dur="1" fill="hold">
                                          <p:stCondLst>
                                            <p:cond delay="249"/>
                                          </p:stCondLst>
                                        </p:cTn>
                                        <p:tgtEl>
                                          <p:spTgt spid="9"/>
                                        </p:tgtEl>
                                        <p:attrNameLst>
                                          <p:attrName>style.visibility</p:attrName>
                                        </p:attrNameLst>
                                      </p:cBhvr>
                                      <p:to>
                                        <p:strVal val="hidden"/>
                                      </p:to>
                                    </p:set>
                                  </p:childTnLst>
                                </p:cTn>
                              </p:par>
                            </p:childTnLst>
                          </p:cTn>
                        </p:par>
                        <p:par>
                          <p:cTn id="20" fill="hold">
                            <p:stCondLst>
                              <p:cond delay="25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0"/>
            <a:ext cx="8991600" cy="692497"/>
          </a:xfrm>
        </p:spPr>
        <p:txBody>
          <a:bodyPr>
            <a:normAutofit fontScale="90000"/>
          </a:bodyPr>
          <a:lstStyle/>
          <a:p>
            <a:r>
              <a:rPr lang="en-US" dirty="0" smtClean="0"/>
              <a:t>Schema</a:t>
            </a:r>
            <a:endParaRPr lang="en-US" dirty="0"/>
          </a:p>
        </p:txBody>
      </p:sp>
      <p:sp>
        <p:nvSpPr>
          <p:cNvPr id="6" name="Text Placeholder 2"/>
          <p:cNvSpPr txBox="1">
            <a:spLocks/>
          </p:cNvSpPr>
          <p:nvPr/>
        </p:nvSpPr>
        <p:spPr>
          <a:xfrm>
            <a:off x="112734" y="922783"/>
            <a:ext cx="10201406" cy="502906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Primary key (PK) -- unique identifier</a:t>
            </a:r>
          </a:p>
          <a:p>
            <a:r>
              <a:rPr lang="en-US" sz="3600" dirty="0"/>
              <a:t>Foreign key (FK) – reference to PK</a:t>
            </a:r>
          </a:p>
          <a:p>
            <a:r>
              <a:rPr lang="en-US" sz="3600" dirty="0"/>
              <a:t>Normalization – reduce redundancy</a:t>
            </a:r>
          </a:p>
          <a:p>
            <a:pPr lvl="1"/>
            <a:r>
              <a:rPr lang="en-US" sz="2800" dirty="0"/>
              <a:t>Divide info across smaller tables</a:t>
            </a:r>
          </a:p>
          <a:p>
            <a:pPr lvl="1"/>
            <a:r>
              <a:rPr lang="en-US" sz="2800" dirty="0"/>
              <a:t>Define relationships between tables</a:t>
            </a:r>
          </a:p>
          <a:p>
            <a:pPr lvl="1"/>
            <a:r>
              <a:rPr lang="en-US" sz="2800" dirty="0"/>
              <a:t>Isolate data so operations can modify one table</a:t>
            </a:r>
          </a:p>
          <a:p>
            <a:pPr lvl="1"/>
            <a:r>
              <a:rPr lang="en-US" sz="2800" dirty="0"/>
              <a:t>Every table should have a PK</a:t>
            </a:r>
            <a:endParaRPr lang="en-US" sz="2800" dirty="0"/>
          </a:p>
        </p:txBody>
      </p:sp>
    </p:spTree>
    <p:extLst>
      <p:ext uri="{BB962C8B-B14F-4D97-AF65-F5344CB8AC3E}">
        <p14:creationId xmlns:p14="http://schemas.microsoft.com/office/powerpoint/2010/main" val="1639135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07" y="-247993"/>
            <a:ext cx="10546915" cy="1329595"/>
          </a:xfrm>
        </p:spPr>
        <p:txBody>
          <a:bodyPr/>
          <a:lstStyle/>
          <a:p>
            <a:r>
              <a:rPr lang="en-US" dirty="0" smtClean="0"/>
              <a:t>1970s – Relational Model</a:t>
            </a:r>
            <a:endParaRPr lang="en-US" dirty="0"/>
          </a:p>
        </p:txBody>
      </p:sp>
      <p:sp>
        <p:nvSpPr>
          <p:cNvPr id="3" name="Text Placeholder 2"/>
          <p:cNvSpPr>
            <a:spLocks noGrp="1"/>
          </p:cNvSpPr>
          <p:nvPr>
            <p:ph type="body" sz="quarter" idx="13"/>
          </p:nvPr>
        </p:nvSpPr>
        <p:spPr>
          <a:xfrm>
            <a:off x="1981200" y="1524000"/>
            <a:ext cx="8458200" cy="1512209"/>
          </a:xfrm>
        </p:spPr>
        <p:txBody>
          <a:bodyPr>
            <a:spAutoFit/>
          </a:bodyPr>
          <a:lstStyle/>
          <a:p>
            <a:r>
              <a:rPr lang="en-US" dirty="0">
                <a:solidFill>
                  <a:srgbClr val="EF3E42"/>
                </a:solidFill>
              </a:rPr>
              <a:t>System R</a:t>
            </a:r>
            <a:r>
              <a:rPr lang="en-US" dirty="0"/>
              <a:t> – IBM </a:t>
            </a:r>
            <a:r>
              <a:rPr lang="en-US" dirty="0" smtClean="0"/>
              <a:t>Research</a:t>
            </a:r>
            <a:endParaRPr lang="en-US" dirty="0" smtClean="0">
              <a:solidFill>
                <a:srgbClr val="EF3E42"/>
              </a:solidFill>
            </a:endParaRPr>
          </a:p>
          <a:p>
            <a:r>
              <a:rPr lang="en-US" dirty="0" smtClean="0">
                <a:solidFill>
                  <a:srgbClr val="EF3E42"/>
                </a:solidFill>
              </a:rPr>
              <a:t>INGRES</a:t>
            </a:r>
            <a:r>
              <a:rPr lang="en-US" dirty="0" smtClean="0"/>
              <a:t> – Berkeley</a:t>
            </a:r>
          </a:p>
          <a:p>
            <a:r>
              <a:rPr lang="en-US" dirty="0" smtClean="0">
                <a:solidFill>
                  <a:srgbClr val="EF3E42"/>
                </a:solidFill>
              </a:rPr>
              <a:t>Oracle</a:t>
            </a:r>
            <a:r>
              <a:rPr lang="en-US" dirty="0" smtClean="0"/>
              <a:t> – Larry Ellison</a:t>
            </a:r>
          </a:p>
        </p:txBody>
      </p:sp>
      <p:sp>
        <p:nvSpPr>
          <p:cNvPr id="4" name="Slide Number Placeholder 6"/>
          <p:cNvSpPr txBox="1">
            <a:spLocks/>
          </p:cNvSpPr>
          <p:nvPr/>
        </p:nvSpPr>
        <p:spPr>
          <a:xfrm>
            <a:off x="8218118" y="5604792"/>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28</a:t>
            </a:fld>
            <a:endParaRPr dirty="0">
              <a:latin typeface="Museo Sans 100" pitchFamily="50"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9979" t="1" r="7713" b="58980"/>
          <a:stretch/>
        </p:blipFill>
        <p:spPr>
          <a:xfrm>
            <a:off x="7935155" y="3595858"/>
            <a:ext cx="1436709" cy="2020824"/>
          </a:xfrm>
          <a:prstGeom prst="rect">
            <a:avLst/>
          </a:prstGeom>
          <a:ln w="25400">
            <a:solidFill>
              <a:srgbClr val="4B4B4B"/>
            </a:solidFill>
          </a:ln>
        </p:spPr>
      </p:pic>
      <p:grpSp>
        <p:nvGrpSpPr>
          <p:cNvPr id="12" name="Group 11"/>
          <p:cNvGrpSpPr/>
          <p:nvPr/>
        </p:nvGrpSpPr>
        <p:grpSpPr>
          <a:xfrm>
            <a:off x="5289977" y="3595789"/>
            <a:ext cx="1586541" cy="2347561"/>
            <a:chOff x="1208468" y="4347345"/>
            <a:chExt cx="1586541" cy="2347560"/>
          </a:xfrm>
        </p:grpSpPr>
        <p:pic>
          <p:nvPicPr>
            <p:cNvPr id="5" name="Picture 4"/>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4021" t="7084" r="72875" b="11271"/>
            <a:stretch/>
          </p:blipFill>
          <p:spPr>
            <a:xfrm>
              <a:off x="1208468" y="4347345"/>
              <a:ext cx="1436709" cy="2020971"/>
            </a:xfrm>
            <a:prstGeom prst="rect">
              <a:avLst/>
            </a:prstGeom>
            <a:ln w="25400">
              <a:solidFill>
                <a:srgbClr val="4B4B4B"/>
              </a:solidFill>
            </a:ln>
          </p:spPr>
        </p:pic>
        <p:sp>
          <p:nvSpPr>
            <p:cNvPr id="8" name="TextBox 7"/>
            <p:cNvSpPr txBox="1"/>
            <p:nvPr/>
          </p:nvSpPr>
          <p:spPr>
            <a:xfrm>
              <a:off x="1252599" y="6356351"/>
              <a:ext cx="1542410" cy="338554"/>
            </a:xfrm>
            <a:prstGeom prst="rect">
              <a:avLst/>
            </a:prstGeom>
            <a:noFill/>
          </p:spPr>
          <p:txBody>
            <a:bodyPr wrap="none" rtlCol="0">
              <a:spAutoFit/>
            </a:bodyPr>
            <a:lstStyle/>
            <a:p>
              <a:r>
                <a:rPr lang="en-US" sz="1600" dirty="0" err="1">
                  <a:solidFill>
                    <a:srgbClr val="4B4B4B"/>
                  </a:solidFill>
                  <a:latin typeface="Museo Sans 100" pitchFamily="50" charset="0"/>
                </a:rPr>
                <a:t>Stonebraker</a:t>
              </a:r>
              <a:endParaRPr lang="en-US" sz="1600" dirty="0">
                <a:solidFill>
                  <a:srgbClr val="4B4B4B"/>
                </a:solidFill>
                <a:latin typeface="Museo Sans 100" pitchFamily="50" charset="0"/>
              </a:endParaRPr>
            </a:p>
          </p:txBody>
        </p:sp>
      </p:grpSp>
      <p:sp>
        <p:nvSpPr>
          <p:cNvPr id="10" name="TextBox 9"/>
          <p:cNvSpPr txBox="1"/>
          <p:nvPr/>
        </p:nvSpPr>
        <p:spPr>
          <a:xfrm>
            <a:off x="8252584" y="5604789"/>
            <a:ext cx="1048685" cy="338554"/>
          </a:xfrm>
          <a:prstGeom prst="rect">
            <a:avLst/>
          </a:prstGeom>
          <a:noFill/>
        </p:spPr>
        <p:txBody>
          <a:bodyPr wrap="none" rtlCol="0">
            <a:spAutoFit/>
          </a:bodyPr>
          <a:lstStyle/>
          <a:p>
            <a:r>
              <a:rPr lang="en-US" sz="1600" dirty="0">
                <a:solidFill>
                  <a:srgbClr val="4B4B4B"/>
                </a:solidFill>
                <a:latin typeface="Museo Sans 100" pitchFamily="50" charset="0"/>
              </a:rPr>
              <a:t>Ellison</a:t>
            </a:r>
            <a:endParaRPr lang="en-US" sz="1600" dirty="0">
              <a:solidFill>
                <a:srgbClr val="4B4B4B"/>
              </a:solidFill>
              <a:latin typeface="Museo Sans 100" pitchFamily="50" charset="0"/>
            </a:endParaRPr>
          </a:p>
        </p:txBody>
      </p:sp>
      <p:grpSp>
        <p:nvGrpSpPr>
          <p:cNvPr id="13" name="Group 12"/>
          <p:cNvGrpSpPr/>
          <p:nvPr/>
        </p:nvGrpSpPr>
        <p:grpSpPr>
          <a:xfrm>
            <a:off x="2644820" y="3595787"/>
            <a:ext cx="1436709" cy="2347486"/>
            <a:chOff x="3853645" y="4347418"/>
            <a:chExt cx="1436709" cy="2347485"/>
          </a:xfrm>
        </p:grpSpPr>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6555" t="7709" r="27995" b="63236"/>
            <a:stretch/>
          </p:blipFill>
          <p:spPr>
            <a:xfrm>
              <a:off x="3853645" y="4347418"/>
              <a:ext cx="1436709" cy="2020824"/>
            </a:xfrm>
            <a:prstGeom prst="rect">
              <a:avLst/>
            </a:prstGeom>
            <a:ln w="25400">
              <a:solidFill>
                <a:srgbClr val="4B4B4B"/>
              </a:solidFill>
            </a:ln>
          </p:spPr>
        </p:pic>
        <p:sp>
          <p:nvSpPr>
            <p:cNvPr id="15" name="TextBox 14"/>
            <p:cNvSpPr txBox="1"/>
            <p:nvPr/>
          </p:nvSpPr>
          <p:spPr>
            <a:xfrm>
              <a:off x="4322488" y="6356349"/>
              <a:ext cx="678391" cy="338554"/>
            </a:xfrm>
            <a:prstGeom prst="rect">
              <a:avLst/>
            </a:prstGeom>
            <a:noFill/>
          </p:spPr>
          <p:txBody>
            <a:bodyPr wrap="none" rtlCol="0">
              <a:spAutoFit/>
            </a:bodyPr>
            <a:lstStyle/>
            <a:p>
              <a:r>
                <a:rPr lang="en-US" sz="1600" dirty="0">
                  <a:solidFill>
                    <a:srgbClr val="4B4B4B"/>
                  </a:solidFill>
                  <a:latin typeface="Museo Sans 100" pitchFamily="50" charset="0"/>
                </a:rPr>
                <a:t>Gray</a:t>
              </a:r>
              <a:endParaRPr lang="en-US" sz="1600" dirty="0">
                <a:solidFill>
                  <a:srgbClr val="4B4B4B"/>
                </a:solidFill>
                <a:latin typeface="Museo Sans 100" pitchFamily="50" charset="0"/>
              </a:endParaRPr>
            </a:p>
          </p:txBody>
        </p:sp>
      </p:grpSp>
    </p:spTree>
    <p:extLst>
      <p:ext uri="{BB962C8B-B14F-4D97-AF65-F5344CB8AC3E}">
        <p14:creationId xmlns:p14="http://schemas.microsoft.com/office/powerpoint/2010/main" val="4231647296"/>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2" y="-236750"/>
            <a:ext cx="10747332" cy="1329595"/>
          </a:xfrm>
        </p:spPr>
        <p:txBody>
          <a:bodyPr/>
          <a:lstStyle/>
          <a:p>
            <a:r>
              <a:rPr lang="en-US" dirty="0" smtClean="0"/>
              <a:t>1980s – Relational Model</a:t>
            </a:r>
            <a:endParaRPr lang="en-US" dirty="0"/>
          </a:p>
        </p:txBody>
      </p:sp>
      <p:sp>
        <p:nvSpPr>
          <p:cNvPr id="3" name="Text Placeholder 2"/>
          <p:cNvSpPr>
            <a:spLocks noGrp="1"/>
          </p:cNvSpPr>
          <p:nvPr>
            <p:ph type="body" sz="quarter" idx="13"/>
          </p:nvPr>
        </p:nvSpPr>
        <p:spPr>
          <a:xfrm>
            <a:off x="1981200" y="1524000"/>
            <a:ext cx="8458200" cy="2028248"/>
          </a:xfrm>
        </p:spPr>
        <p:txBody>
          <a:bodyPr>
            <a:spAutoFit/>
          </a:bodyPr>
          <a:lstStyle/>
          <a:p>
            <a:r>
              <a:rPr lang="en-US" dirty="0" smtClean="0"/>
              <a:t>IBM comes out with </a:t>
            </a:r>
            <a:r>
              <a:rPr lang="en-US" dirty="0" smtClean="0">
                <a:solidFill>
                  <a:srgbClr val="EF3E42"/>
                </a:solidFill>
              </a:rPr>
              <a:t>DB2</a:t>
            </a:r>
            <a:r>
              <a:rPr lang="en-US" dirty="0" smtClean="0"/>
              <a:t>.</a:t>
            </a:r>
          </a:p>
          <a:p>
            <a:r>
              <a:rPr lang="en-US" dirty="0" smtClean="0"/>
              <a:t>SQL becomes the standard.</a:t>
            </a:r>
          </a:p>
          <a:p>
            <a:r>
              <a:rPr lang="en-US" dirty="0" smtClean="0">
                <a:solidFill>
                  <a:srgbClr val="EF3E42"/>
                </a:solidFill>
              </a:rPr>
              <a:t>Oracle</a:t>
            </a:r>
            <a:r>
              <a:rPr lang="en-US" dirty="0" smtClean="0"/>
              <a:t> wins marketplace.</a:t>
            </a:r>
          </a:p>
          <a:p>
            <a:r>
              <a:rPr lang="en-US" dirty="0" err="1" smtClean="0"/>
              <a:t>Stonebraker</a:t>
            </a:r>
            <a:r>
              <a:rPr lang="en-US" dirty="0" smtClean="0"/>
              <a:t> creates </a:t>
            </a:r>
            <a:r>
              <a:rPr lang="en-US" dirty="0" err="1" smtClean="0">
                <a:solidFill>
                  <a:srgbClr val="EF3E42"/>
                </a:solidFill>
              </a:rPr>
              <a:t>Postgres</a:t>
            </a:r>
            <a:r>
              <a:rPr lang="en-US" dirty="0" smtClean="0"/>
              <a:t>.</a:t>
            </a:r>
          </a:p>
        </p:txBody>
      </p:sp>
      <p:pic>
        <p:nvPicPr>
          <p:cNvPr id="5" name="Picture 4"/>
          <p:cNvPicPr>
            <a:picLocks/>
          </p:cNvPicPr>
          <p:nvPr/>
        </p:nvPicPr>
        <p:blipFill rotWithShape="1">
          <a:blip r:embed="rId3" cstate="print">
            <a:extLst>
              <a:ext uri="{28A0092B-C50C-407E-A947-70E740481C1C}">
                <a14:useLocalDpi xmlns:a14="http://schemas.microsoft.com/office/drawing/2010/main" val="0"/>
              </a:ext>
            </a:extLst>
          </a:blip>
          <a:srcRect l="34575" t="769" r="24322" b="49158"/>
          <a:stretch/>
        </p:blipFill>
        <p:spPr>
          <a:xfrm>
            <a:off x="7932315" y="3552248"/>
            <a:ext cx="1463040" cy="1737360"/>
          </a:xfrm>
          <a:prstGeom prst="rect">
            <a:avLst/>
          </a:prstGeom>
          <a:ln w="25400">
            <a:solidFill>
              <a:srgbClr val="4B4B4B"/>
            </a:solidFill>
          </a:ln>
        </p:spPr>
      </p:pic>
      <p:sp>
        <p:nvSpPr>
          <p:cNvPr id="6" name="TextBox 5"/>
          <p:cNvSpPr txBox="1"/>
          <p:nvPr/>
        </p:nvSpPr>
        <p:spPr>
          <a:xfrm>
            <a:off x="7989612" y="5260398"/>
            <a:ext cx="1542410" cy="338554"/>
          </a:xfrm>
          <a:prstGeom prst="rect">
            <a:avLst/>
          </a:prstGeom>
          <a:noFill/>
        </p:spPr>
        <p:txBody>
          <a:bodyPr wrap="none" rtlCol="0">
            <a:spAutoFit/>
          </a:bodyPr>
          <a:lstStyle/>
          <a:p>
            <a:r>
              <a:rPr lang="en-US" sz="1600" dirty="0" err="1">
                <a:solidFill>
                  <a:srgbClr val="4B4B4B"/>
                </a:solidFill>
                <a:latin typeface="Museo Sans 100" pitchFamily="50" charset="0"/>
              </a:rPr>
              <a:t>Stonebraker</a:t>
            </a:r>
            <a:endParaRPr lang="en-US" sz="1600" dirty="0">
              <a:solidFill>
                <a:srgbClr val="4B4B4B"/>
              </a:solidFill>
              <a:latin typeface="Museo Sans 100" pitchFamily="50" charset="0"/>
            </a:endParaRPr>
          </a:p>
        </p:txBody>
      </p:sp>
    </p:spTree>
    <p:extLst>
      <p:ext uri="{BB962C8B-B14F-4D97-AF65-F5344CB8AC3E}">
        <p14:creationId xmlns:p14="http://schemas.microsoft.com/office/powerpoint/2010/main" val="1089335051"/>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D3F146-76FF-4619-BB7D-2018DC99A01B}"/>
              </a:ext>
            </a:extLst>
          </p:cNvPr>
          <p:cNvSpPr>
            <a:spLocks noGrp="1"/>
          </p:cNvSpPr>
          <p:nvPr>
            <p:ph type="title"/>
          </p:nvPr>
        </p:nvSpPr>
        <p:spPr/>
        <p:txBody>
          <a:bodyPr>
            <a:normAutofit fontScale="90000"/>
          </a:bodyPr>
          <a:lstStyle/>
          <a:p>
            <a:r>
              <a:rPr lang="en-US" dirty="0"/>
              <a:t>DATA MODELS</a:t>
            </a:r>
          </a:p>
        </p:txBody>
      </p:sp>
      <p:sp>
        <p:nvSpPr>
          <p:cNvPr id="4" name="Content Placeholder 3">
            <a:extLst>
              <a:ext uri="{FF2B5EF4-FFF2-40B4-BE49-F238E27FC236}">
                <a16:creationId xmlns:a16="http://schemas.microsoft.com/office/drawing/2014/main" id="{4BE6DB0C-7D5A-4538-9E00-D22733855033}"/>
              </a:ext>
            </a:extLst>
          </p:cNvPr>
          <p:cNvSpPr>
            <a:spLocks noGrp="1"/>
          </p:cNvSpPr>
          <p:nvPr>
            <p:ph idx="1"/>
          </p:nvPr>
        </p:nvSpPr>
        <p:spPr/>
        <p:txBody>
          <a:bodyPr/>
          <a:lstStyle/>
          <a:p>
            <a:r>
              <a:rPr lang="en-US" dirty="0"/>
              <a:t>A </a:t>
            </a:r>
            <a:r>
              <a:rPr lang="en-US" u="sng" dirty="0"/>
              <a:t>data model</a:t>
            </a:r>
            <a:r>
              <a:rPr lang="en-US" dirty="0"/>
              <a:t> is collection of concepts for describing the data in a database.</a:t>
            </a:r>
          </a:p>
          <a:p>
            <a:endParaRPr lang="en-US" sz="1200" dirty="0"/>
          </a:p>
          <a:p>
            <a:r>
              <a:rPr lang="en-US" dirty="0"/>
              <a:t>A </a:t>
            </a:r>
            <a:r>
              <a:rPr lang="en-US" u="sng" dirty="0"/>
              <a:t>schema</a:t>
            </a:r>
            <a:r>
              <a:rPr lang="en-US" dirty="0"/>
              <a:t> is a description of a particular collection of data, using a given data model.</a:t>
            </a:r>
          </a:p>
          <a:p>
            <a:endParaRPr lang="en-US" dirty="0"/>
          </a:p>
        </p:txBody>
      </p:sp>
      <p:sp>
        <p:nvSpPr>
          <p:cNvPr id="2" name="Slide Number Placeholder 1">
            <a:extLst>
              <a:ext uri="{FF2B5EF4-FFF2-40B4-BE49-F238E27FC236}">
                <a16:creationId xmlns:a16="http://schemas.microsoft.com/office/drawing/2014/main" id="{57336EF3-A4EA-4FA9-ACCB-AC74FC5D7CB7}"/>
              </a:ext>
            </a:extLst>
          </p:cNvPr>
          <p:cNvSpPr>
            <a:spLocks noGrp="1"/>
          </p:cNvSpPr>
          <p:nvPr>
            <p:ph type="sldNum" sz="quarter" idx="4294967295"/>
          </p:nvPr>
        </p:nvSpPr>
        <p:spPr/>
        <p:txBody>
          <a:bodyPr/>
          <a:lstStyle/>
          <a:p>
            <a:endParaRPr dirty="0"/>
          </a:p>
        </p:txBody>
      </p:sp>
    </p:spTree>
    <p:extLst>
      <p:ext uri="{BB962C8B-B14F-4D97-AF65-F5344CB8AC3E}">
        <p14:creationId xmlns:p14="http://schemas.microsoft.com/office/powerpoint/2010/main" val="3717327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96933"/>
            <a:ext cx="8991600" cy="664797"/>
          </a:xfrm>
        </p:spPr>
        <p:txBody>
          <a:bodyPr/>
          <a:lstStyle/>
          <a:p>
            <a:r>
              <a:rPr lang="en-US" dirty="0" err="1" smtClean="0"/>
              <a:t>Stonebraker</a:t>
            </a:r>
            <a:r>
              <a:rPr lang="en-US" dirty="0" smtClean="0"/>
              <a:t> Lessons</a:t>
            </a:r>
            <a:endParaRPr lang="en-US" dirty="0"/>
          </a:p>
        </p:txBody>
      </p:sp>
      <p:sp>
        <p:nvSpPr>
          <p:cNvPr id="3" name="Text Placeholder 2"/>
          <p:cNvSpPr>
            <a:spLocks noGrp="1"/>
          </p:cNvSpPr>
          <p:nvPr>
            <p:ph type="body" sz="quarter" idx="13"/>
          </p:nvPr>
        </p:nvSpPr>
        <p:spPr>
          <a:xfrm>
            <a:off x="1981200" y="1524001"/>
            <a:ext cx="8458200" cy="1771767"/>
          </a:xfrm>
        </p:spPr>
        <p:txBody>
          <a:bodyPr vert="horz" lIns="91440" tIns="45720" rIns="91440" bIns="45720" rtlCol="0">
            <a:spAutoFit/>
          </a:bodyPr>
          <a:lstStyle/>
          <a:p>
            <a:r>
              <a:rPr lang="en-US" b="1" dirty="0" smtClean="0"/>
              <a:t>Set</a:t>
            </a:r>
            <a:r>
              <a:rPr lang="en-US" dirty="0" smtClean="0"/>
              <a:t>-at-a-time interface offers better physical data independence.</a:t>
            </a:r>
          </a:p>
          <a:p>
            <a:r>
              <a:rPr lang="en-US" dirty="0" smtClean="0"/>
              <a:t>Database system optimizer is better than manual tuning.</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30</a:t>
            </a:fld>
            <a:endParaRPr dirty="0">
              <a:latin typeface="Museo Sans 100" pitchFamily="50" charset="0"/>
            </a:endParaRPr>
          </a:p>
        </p:txBody>
      </p:sp>
    </p:spTree>
    <p:extLst>
      <p:ext uri="{BB962C8B-B14F-4D97-AF65-F5344CB8AC3E}">
        <p14:creationId xmlns:p14="http://schemas.microsoft.com/office/powerpoint/2010/main" val="2380314658"/>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50" y="-310623"/>
            <a:ext cx="10759858" cy="1329595"/>
          </a:xfrm>
        </p:spPr>
        <p:txBody>
          <a:bodyPr/>
          <a:lstStyle/>
          <a:p>
            <a:r>
              <a:rPr lang="en-US" dirty="0"/>
              <a:t>Set-at-a-time interface </a:t>
            </a:r>
          </a:p>
        </p:txBody>
      </p:sp>
      <p:sp>
        <p:nvSpPr>
          <p:cNvPr id="3" name="Text Placeholder 2"/>
          <p:cNvSpPr>
            <a:spLocks noGrp="1"/>
          </p:cNvSpPr>
          <p:nvPr>
            <p:ph type="body" sz="quarter" idx="13"/>
          </p:nvPr>
        </p:nvSpPr>
        <p:spPr>
          <a:xfrm>
            <a:off x="1981200" y="1524000"/>
            <a:ext cx="8458200" cy="1512209"/>
          </a:xfrm>
        </p:spPr>
        <p:txBody>
          <a:bodyPr vert="horz" lIns="91440" tIns="45720" rIns="91440" bIns="45720" rtlCol="0">
            <a:spAutoFit/>
          </a:bodyPr>
          <a:lstStyle/>
          <a:p>
            <a:r>
              <a:rPr lang="en-US" dirty="0" smtClean="0"/>
              <a:t>Operate on many rows at once</a:t>
            </a:r>
          </a:p>
          <a:p>
            <a:r>
              <a:rPr lang="en-US" dirty="0" smtClean="0"/>
              <a:t>Common operation applied across sets of data</a:t>
            </a:r>
          </a:p>
          <a:p>
            <a:r>
              <a:rPr lang="en-US" dirty="0" smtClean="0"/>
              <a:t>Mathematically easier to follow</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31</a:t>
            </a:fld>
            <a:endParaRPr dirty="0">
              <a:latin typeface="Museo Sans 100" pitchFamily="50" charset="0"/>
            </a:endParaRPr>
          </a:p>
        </p:txBody>
      </p:sp>
    </p:spTree>
    <p:extLst>
      <p:ext uri="{BB962C8B-B14F-4D97-AF65-F5344CB8AC3E}">
        <p14:creationId xmlns:p14="http://schemas.microsoft.com/office/powerpoint/2010/main" val="4201761021"/>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030260" y="525885"/>
            <a:ext cx="8610600" cy="5416868"/>
          </a:xfrm>
          <a:prstGeom prst="rect">
            <a:avLst/>
          </a:prstGeom>
          <a:effectLst/>
        </p:spPr>
        <p:txBody>
          <a:bodyPr wrap="square" lIns="0" tIns="0" rIns="0" bIns="0" anchor="ctr">
            <a:spAutoFit/>
          </a:bodyPr>
          <a:lstStyle/>
          <a:p>
            <a:pPr algn="ctr">
              <a:lnSpc>
                <a:spcPct val="8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0" spc="-150" dirty="0">
                <a:solidFill>
                  <a:prstClr val="white"/>
                </a:solidFill>
                <a:latin typeface="Museo Sans 900" pitchFamily="50" charset="0"/>
              </a:rPr>
              <a:t>Quick </a:t>
            </a:r>
            <a:r>
              <a:rPr lang="en-US" sz="11000" spc="-150" dirty="0" smtClean="0">
                <a:solidFill>
                  <a:prstClr val="white"/>
                </a:solidFill>
                <a:latin typeface="Museo Sans 900" pitchFamily="50" charset="0"/>
              </a:rPr>
              <a:t>Detour</a:t>
            </a:r>
          </a:p>
          <a:p>
            <a:pPr algn="ctr">
              <a:lnSpc>
                <a:spcPct val="8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1000" spc="-150" dirty="0">
              <a:solidFill>
                <a:prstClr val="white"/>
              </a:solidFill>
              <a:latin typeface="Museo Sans 900" pitchFamily="50" charset="0"/>
            </a:endParaRPr>
          </a:p>
          <a:p>
            <a:pPr algn="ctr">
              <a:lnSpc>
                <a:spcPct val="80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0" spc="-150" dirty="0" smtClean="0">
                <a:solidFill>
                  <a:prstClr val="white"/>
                </a:solidFill>
                <a:latin typeface="Museo Sans 900" pitchFamily="50" charset="0"/>
              </a:rPr>
              <a:t>SQL</a:t>
            </a:r>
            <a:endParaRPr lang="en-US" sz="10000" dirty="0">
              <a:solidFill>
                <a:prstClr val="white"/>
              </a:solidFill>
              <a:latin typeface="Museo Sans 700" pitchFamily="50" charset="0"/>
            </a:endParaRPr>
          </a:p>
        </p:txBody>
      </p:sp>
    </p:spTree>
    <p:custDataLst>
      <p:tags r:id="rId1"/>
    </p:custDataLst>
    <p:extLst>
      <p:ext uri="{BB962C8B-B14F-4D97-AF65-F5344CB8AC3E}">
        <p14:creationId xmlns:p14="http://schemas.microsoft.com/office/powerpoint/2010/main" val="2609814532"/>
      </p:ext>
    </p:extLst>
  </p:cSld>
  <p:clrMapOvr>
    <a:masterClrMapping/>
  </p:clrMapOvr>
  <mc:AlternateContent xmlns:mc="http://schemas.openxmlformats.org/markup-compatibility/2006" xmlns:p14="http://schemas.microsoft.com/office/powerpoint/2010/main">
    <mc:Choice Requires="p14">
      <p:transition p14:dur="250" advTm="32604">
        <p:fade/>
      </p:transition>
    </mc:Choice>
    <mc:Fallback xmlns="">
      <p:transition advTm="32605">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1" y="0"/>
            <a:ext cx="8991600" cy="692497"/>
          </a:xfrm>
        </p:spPr>
        <p:txBody>
          <a:bodyPr>
            <a:normAutofit fontScale="90000"/>
          </a:bodyPr>
          <a:lstStyle/>
          <a:p>
            <a:r>
              <a:rPr lang="en-US" dirty="0" smtClean="0"/>
              <a:t>SQL</a:t>
            </a:r>
            <a:endParaRPr lang="en-US" dirty="0"/>
          </a:p>
        </p:txBody>
      </p:sp>
      <p:sp>
        <p:nvSpPr>
          <p:cNvPr id="3" name="Text Placeholder 2"/>
          <p:cNvSpPr txBox="1">
            <a:spLocks/>
          </p:cNvSpPr>
          <p:nvPr/>
        </p:nvSpPr>
        <p:spPr>
          <a:xfrm>
            <a:off x="87682" y="931542"/>
            <a:ext cx="10467584" cy="516449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Logical language to express database operations</a:t>
            </a:r>
          </a:p>
          <a:p>
            <a:pPr lvl="1"/>
            <a:r>
              <a:rPr lang="en-US" sz="2400" dirty="0"/>
              <a:t>Data description language (DDL): </a:t>
            </a:r>
          </a:p>
          <a:p>
            <a:pPr lvl="2"/>
            <a:r>
              <a:rPr lang="en-US" sz="2400" dirty="0"/>
              <a:t>create, drop tables / views</a:t>
            </a:r>
          </a:p>
          <a:p>
            <a:pPr lvl="1"/>
            <a:r>
              <a:rPr lang="en-US" sz="2400" dirty="0"/>
              <a:t>Data manipulation language (DML): </a:t>
            </a:r>
          </a:p>
          <a:p>
            <a:pPr lvl="2"/>
            <a:r>
              <a:rPr lang="en-US" sz="2400" dirty="0"/>
              <a:t>select, insert, update, delete</a:t>
            </a:r>
          </a:p>
          <a:p>
            <a:pPr lvl="1"/>
            <a:endParaRPr lang="en-US" sz="2400" i="1" dirty="0"/>
          </a:p>
          <a:p>
            <a:pPr lvl="1"/>
            <a:r>
              <a:rPr lang="en-US" sz="2400" i="1" dirty="0"/>
              <a:t>View: Logical view of tables expressed with a select query</a:t>
            </a:r>
            <a:endParaRPr lang="en-US" sz="2400" i="1" dirty="0"/>
          </a:p>
          <a:p>
            <a:pPr lvl="1"/>
            <a:r>
              <a:rPr lang="en-US" sz="2400" i="1" dirty="0"/>
              <a:t>Index: Fast lookup to data (B-Tree, R-Tree, Hash Table)</a:t>
            </a:r>
            <a:endParaRPr lang="en-US" sz="3200" i="1" dirty="0"/>
          </a:p>
          <a:p>
            <a:pPr lvl="1"/>
            <a:endParaRPr lang="en-US" sz="2000" dirty="0"/>
          </a:p>
        </p:txBody>
      </p:sp>
      <p:sp>
        <p:nvSpPr>
          <p:cNvPr id="4" name="TextBox 3"/>
          <p:cNvSpPr txBox="1"/>
          <p:nvPr/>
        </p:nvSpPr>
        <p:spPr>
          <a:xfrm>
            <a:off x="2079171" y="5745305"/>
            <a:ext cx="8610600" cy="461665"/>
          </a:xfrm>
          <a:prstGeom prst="rect">
            <a:avLst/>
          </a:prstGeom>
          <a:noFill/>
        </p:spPr>
        <p:txBody>
          <a:bodyPr wrap="square" rtlCol="0">
            <a:spAutoFit/>
          </a:bodyPr>
          <a:lstStyle/>
          <a:p>
            <a:r>
              <a:rPr lang="en-US" sz="2400" dirty="0">
                <a:solidFill>
                  <a:srgbClr val="FF0000"/>
                </a:solidFill>
              </a:rPr>
              <a:t>SQL Review: https</a:t>
            </a:r>
            <a:r>
              <a:rPr lang="en-US" sz="2400" dirty="0">
                <a:solidFill>
                  <a:srgbClr val="FF0000"/>
                </a:solidFill>
              </a:rPr>
              <a:t>://</a:t>
            </a:r>
            <a:r>
              <a:rPr lang="en-US" sz="2400" dirty="0" err="1">
                <a:solidFill>
                  <a:srgbClr val="FF0000"/>
                </a:solidFill>
              </a:rPr>
              <a:t>github.com</a:t>
            </a:r>
            <a:r>
              <a:rPr lang="en-US" sz="2400" dirty="0">
                <a:solidFill>
                  <a:srgbClr val="FF0000"/>
                </a:solidFill>
              </a:rPr>
              <a:t>/</a:t>
            </a:r>
            <a:r>
              <a:rPr lang="en-US" sz="2400" dirty="0" err="1">
                <a:solidFill>
                  <a:srgbClr val="FF0000"/>
                </a:solidFill>
              </a:rPr>
              <a:t>swcarpentry</a:t>
            </a:r>
            <a:r>
              <a:rPr lang="en-US" sz="2400" dirty="0">
                <a:solidFill>
                  <a:srgbClr val="FF0000"/>
                </a:solidFill>
              </a:rPr>
              <a:t>/</a:t>
            </a:r>
            <a:r>
              <a:rPr lang="en-US" sz="2400" dirty="0" err="1">
                <a:solidFill>
                  <a:srgbClr val="FF0000"/>
                </a:solidFill>
              </a:rPr>
              <a:t>sql</a:t>
            </a:r>
            <a:r>
              <a:rPr lang="en-US" sz="2400" dirty="0">
                <a:solidFill>
                  <a:srgbClr val="FF0000"/>
                </a:solidFill>
              </a:rPr>
              <a:t>-novice-survey/</a:t>
            </a:r>
          </a:p>
        </p:txBody>
      </p:sp>
    </p:spTree>
    <p:extLst>
      <p:ext uri="{BB962C8B-B14F-4D97-AF65-F5344CB8AC3E}">
        <p14:creationId xmlns:p14="http://schemas.microsoft.com/office/powerpoint/2010/main" val="3501663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217" y="0"/>
            <a:ext cx="8991600" cy="692497"/>
          </a:xfrm>
        </p:spPr>
        <p:txBody>
          <a:bodyPr>
            <a:normAutofit fontScale="90000"/>
          </a:bodyPr>
          <a:lstStyle/>
          <a:p>
            <a:r>
              <a:rPr lang="en-US" dirty="0" smtClean="0"/>
              <a:t>SQL</a:t>
            </a:r>
            <a:endParaRPr lang="en-US" dirty="0"/>
          </a:p>
        </p:txBody>
      </p:sp>
      <p:sp>
        <p:nvSpPr>
          <p:cNvPr id="3" name="Text Placeholder 2"/>
          <p:cNvSpPr txBox="1">
            <a:spLocks/>
          </p:cNvSpPr>
          <p:nvPr/>
        </p:nvSpPr>
        <p:spPr>
          <a:xfrm>
            <a:off x="112734" y="1524034"/>
            <a:ext cx="10326666" cy="4425827"/>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i="1" dirty="0"/>
              <a:t>Create table tweet(attr1 </a:t>
            </a:r>
            <a:r>
              <a:rPr lang="en-US" sz="2800" i="1" dirty="0" err="1"/>
              <a:t>int</a:t>
            </a:r>
            <a:r>
              <a:rPr lang="en-US" sz="2800" i="1" dirty="0"/>
              <a:t>, attr2 </a:t>
            </a:r>
            <a:r>
              <a:rPr lang="en-US" sz="2800" i="1" dirty="0" err="1"/>
              <a:t>int</a:t>
            </a:r>
            <a:r>
              <a:rPr lang="en-US" sz="2800" i="1" dirty="0"/>
              <a:t>);</a:t>
            </a:r>
          </a:p>
          <a:p>
            <a:r>
              <a:rPr lang="en-US" sz="2800" i="1" dirty="0"/>
              <a:t>Create view v_tweet_a1 AS</a:t>
            </a:r>
            <a:br>
              <a:rPr lang="en-US" sz="2800" i="1" dirty="0"/>
            </a:br>
            <a:r>
              <a:rPr lang="en-US" sz="2800" i="1" dirty="0"/>
              <a:t>	select attr1 from tweet;</a:t>
            </a:r>
          </a:p>
          <a:p>
            <a:r>
              <a:rPr lang="en-US" sz="2800" i="1" dirty="0"/>
              <a:t>Insert into tweet VALUES (1, 2)</a:t>
            </a:r>
            <a:r>
              <a:rPr lang="en-US" sz="2800" i="1" dirty="0"/>
              <a:t>;</a:t>
            </a:r>
          </a:p>
          <a:p>
            <a:r>
              <a:rPr lang="en-US" sz="2800" i="1" dirty="0"/>
              <a:t>Select attr1, attr2 from tweet;</a:t>
            </a:r>
          </a:p>
          <a:p>
            <a:r>
              <a:rPr lang="en-US" sz="2800" i="1" dirty="0"/>
              <a:t>Update tweet set attr2 = 3 where attr1 = 1;</a:t>
            </a:r>
          </a:p>
          <a:p>
            <a:r>
              <a:rPr lang="en-US" sz="2800" i="1" dirty="0"/>
              <a:t>Delete from tweet where attr1 = 1;</a:t>
            </a:r>
          </a:p>
          <a:p>
            <a:r>
              <a:rPr lang="en-US" sz="2800" i="1" dirty="0"/>
              <a:t>Drop table tweet;</a:t>
            </a:r>
          </a:p>
          <a:p>
            <a:pPr lvl="1"/>
            <a:endParaRPr lang="en-US" sz="2000" dirty="0"/>
          </a:p>
        </p:txBody>
      </p:sp>
      <p:sp>
        <p:nvSpPr>
          <p:cNvPr id="4" name="TextBox 3"/>
          <p:cNvSpPr txBox="1"/>
          <p:nvPr/>
        </p:nvSpPr>
        <p:spPr>
          <a:xfrm>
            <a:off x="2079171" y="6096033"/>
            <a:ext cx="8610600" cy="461665"/>
          </a:xfrm>
          <a:prstGeom prst="rect">
            <a:avLst/>
          </a:prstGeom>
          <a:noFill/>
        </p:spPr>
        <p:txBody>
          <a:bodyPr wrap="square" rtlCol="0">
            <a:spAutoFit/>
          </a:bodyPr>
          <a:lstStyle/>
          <a:p>
            <a:r>
              <a:rPr lang="en-US" sz="2400" dirty="0">
                <a:solidFill>
                  <a:srgbClr val="FF0000"/>
                </a:solidFill>
              </a:rPr>
              <a:t>SQL Review: https</a:t>
            </a:r>
            <a:r>
              <a:rPr lang="en-US" sz="2400" dirty="0">
                <a:solidFill>
                  <a:srgbClr val="FF0000"/>
                </a:solidFill>
              </a:rPr>
              <a:t>://</a:t>
            </a:r>
            <a:r>
              <a:rPr lang="en-US" sz="2400" dirty="0" err="1">
                <a:solidFill>
                  <a:srgbClr val="FF0000"/>
                </a:solidFill>
              </a:rPr>
              <a:t>github.com</a:t>
            </a:r>
            <a:r>
              <a:rPr lang="en-US" sz="2400" dirty="0">
                <a:solidFill>
                  <a:srgbClr val="FF0000"/>
                </a:solidFill>
              </a:rPr>
              <a:t>/</a:t>
            </a:r>
            <a:r>
              <a:rPr lang="en-US" sz="2400" dirty="0" err="1">
                <a:solidFill>
                  <a:srgbClr val="FF0000"/>
                </a:solidFill>
              </a:rPr>
              <a:t>swcarpentry</a:t>
            </a:r>
            <a:r>
              <a:rPr lang="en-US" sz="2400" dirty="0">
                <a:solidFill>
                  <a:srgbClr val="FF0000"/>
                </a:solidFill>
              </a:rPr>
              <a:t>/</a:t>
            </a:r>
            <a:r>
              <a:rPr lang="en-US" sz="2400" dirty="0" err="1">
                <a:solidFill>
                  <a:srgbClr val="FF0000"/>
                </a:solidFill>
              </a:rPr>
              <a:t>sql</a:t>
            </a:r>
            <a:r>
              <a:rPr lang="en-US" sz="2400" dirty="0">
                <a:solidFill>
                  <a:srgbClr val="FF0000"/>
                </a:solidFill>
              </a:rPr>
              <a:t>-novice-survey/</a:t>
            </a:r>
          </a:p>
        </p:txBody>
      </p:sp>
    </p:spTree>
    <p:extLst>
      <p:ext uri="{BB962C8B-B14F-4D97-AF65-F5344CB8AC3E}">
        <p14:creationId xmlns:p14="http://schemas.microsoft.com/office/powerpoint/2010/main" val="232548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0"/>
            <a:ext cx="8991600" cy="692497"/>
          </a:xfrm>
        </p:spPr>
        <p:txBody>
          <a:bodyPr>
            <a:normAutofit fontScale="90000"/>
          </a:bodyPr>
          <a:lstStyle/>
          <a:p>
            <a:r>
              <a:rPr lang="en-US" dirty="0" smtClean="0"/>
              <a:t>Semantics</a:t>
            </a:r>
            <a:endParaRPr lang="en-US" dirty="0"/>
          </a:p>
        </p:txBody>
      </p:sp>
      <p:sp>
        <p:nvSpPr>
          <p:cNvPr id="3" name="Text Placeholder 2"/>
          <p:cNvSpPr txBox="1">
            <a:spLocks/>
          </p:cNvSpPr>
          <p:nvPr/>
        </p:nvSpPr>
        <p:spPr>
          <a:xfrm>
            <a:off x="526093" y="897700"/>
            <a:ext cx="11085534" cy="433965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Set-based</a:t>
            </a:r>
          </a:p>
          <a:p>
            <a:r>
              <a:rPr lang="en-US" sz="3600" dirty="0"/>
              <a:t>Order of rows not specified by default</a:t>
            </a:r>
          </a:p>
          <a:p>
            <a:r>
              <a:rPr lang="en-US" sz="3600" dirty="0"/>
              <a:t>Set-based operations </a:t>
            </a:r>
          </a:p>
          <a:p>
            <a:pPr lvl="1"/>
            <a:r>
              <a:rPr lang="en-US" sz="2800" dirty="0"/>
              <a:t>UNION, INTERSECT, DISTICT, …</a:t>
            </a:r>
          </a:p>
          <a:p>
            <a:r>
              <a:rPr lang="en-US" sz="3600" dirty="0"/>
              <a:t>Aggregation operations (group by):</a:t>
            </a:r>
          </a:p>
          <a:p>
            <a:pPr lvl="1"/>
            <a:r>
              <a:rPr lang="en-US" sz="2800" dirty="0"/>
              <a:t>Count, sum, average, …</a:t>
            </a:r>
          </a:p>
          <a:p>
            <a:r>
              <a:rPr lang="en-US" sz="3600" dirty="0"/>
              <a:t>Can explicitly order results</a:t>
            </a:r>
            <a:endParaRPr lang="en-US" sz="3600" dirty="0"/>
          </a:p>
        </p:txBody>
      </p:sp>
    </p:spTree>
    <p:extLst>
      <p:ext uri="{BB962C8B-B14F-4D97-AF65-F5344CB8AC3E}">
        <p14:creationId xmlns:p14="http://schemas.microsoft.com/office/powerpoint/2010/main" val="784911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632" y="0"/>
            <a:ext cx="8991600" cy="692497"/>
          </a:xfrm>
        </p:spPr>
        <p:txBody>
          <a:bodyPr>
            <a:normAutofit fontScale="90000"/>
          </a:bodyPr>
          <a:lstStyle/>
          <a:p>
            <a:r>
              <a:rPr lang="en-US" dirty="0" smtClean="0"/>
              <a:t>Optimizer</a:t>
            </a:r>
            <a:endParaRPr lang="en-US" dirty="0"/>
          </a:p>
        </p:txBody>
      </p:sp>
      <p:sp>
        <p:nvSpPr>
          <p:cNvPr id="3" name="Text Placeholder 2"/>
          <p:cNvSpPr txBox="1">
            <a:spLocks/>
          </p:cNvSpPr>
          <p:nvPr/>
        </p:nvSpPr>
        <p:spPr>
          <a:xfrm>
            <a:off x="876822" y="1022959"/>
            <a:ext cx="10542740" cy="4930581"/>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Provide DB your SQL query (logical)</a:t>
            </a:r>
          </a:p>
          <a:p>
            <a:r>
              <a:rPr lang="en-US" sz="3600" dirty="0"/>
              <a:t>It optimizes the query</a:t>
            </a:r>
          </a:p>
          <a:p>
            <a:pPr lvl="1"/>
            <a:r>
              <a:rPr lang="en-US" sz="2400" dirty="0"/>
              <a:t>Method of access (scans, indexes)</a:t>
            </a:r>
          </a:p>
          <a:p>
            <a:pPr lvl="1"/>
            <a:r>
              <a:rPr lang="en-US" sz="2400" dirty="0"/>
              <a:t>Determines access </a:t>
            </a:r>
            <a:r>
              <a:rPr lang="en-US" sz="2400" dirty="0"/>
              <a:t>path (order data are accessed)</a:t>
            </a:r>
          </a:p>
          <a:p>
            <a:pPr lvl="1"/>
            <a:r>
              <a:rPr lang="en-US" sz="2400" dirty="0"/>
              <a:t>Determines how to combine / join multiple tables </a:t>
            </a:r>
          </a:p>
          <a:p>
            <a:pPr lvl="1"/>
            <a:r>
              <a:rPr lang="en-US" sz="2400" dirty="0"/>
              <a:t>Creates a physical query plan </a:t>
            </a:r>
            <a:br>
              <a:rPr lang="en-US" sz="2400" dirty="0"/>
            </a:br>
            <a:r>
              <a:rPr lang="en-US" sz="2400" dirty="0"/>
              <a:t>(to see, run EXPLAIN &lt;query&gt;)</a:t>
            </a:r>
          </a:p>
          <a:p>
            <a:pPr lvl="1"/>
            <a:r>
              <a:rPr lang="en-US" sz="2400" dirty="0"/>
              <a:t>Uses DB stats and machine resources to optimize</a:t>
            </a:r>
          </a:p>
          <a:p>
            <a:r>
              <a:rPr lang="en-US" sz="3200" dirty="0"/>
              <a:t>T</a:t>
            </a:r>
            <a:r>
              <a:rPr lang="en-US" sz="3200" dirty="0"/>
              <a:t>he optimizer is often smarter than you</a:t>
            </a:r>
          </a:p>
          <a:p>
            <a:pPr lvl="1"/>
            <a:endParaRPr lang="en-US" sz="2400" dirty="0"/>
          </a:p>
        </p:txBody>
      </p:sp>
    </p:spTree>
    <p:extLst>
      <p:ext uri="{BB962C8B-B14F-4D97-AF65-F5344CB8AC3E}">
        <p14:creationId xmlns:p14="http://schemas.microsoft.com/office/powerpoint/2010/main" val="1152906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841" y="0"/>
            <a:ext cx="8991600" cy="692497"/>
          </a:xfrm>
        </p:spPr>
        <p:txBody>
          <a:bodyPr>
            <a:normAutofit fontScale="90000"/>
          </a:bodyPr>
          <a:lstStyle/>
          <a:p>
            <a:r>
              <a:rPr lang="en-US" dirty="0" smtClean="0"/>
              <a:t>Usage: Terminal</a:t>
            </a:r>
            <a:endParaRPr lang="en-US" dirty="0"/>
          </a:p>
        </p:txBody>
      </p:sp>
      <p:sp>
        <p:nvSpPr>
          <p:cNvPr id="3" name="Text Placeholder 2"/>
          <p:cNvSpPr txBox="1">
            <a:spLocks/>
          </p:cNvSpPr>
          <p:nvPr/>
        </p:nvSpPr>
        <p:spPr>
          <a:xfrm>
            <a:off x="200415" y="1524033"/>
            <a:ext cx="11285951" cy="374871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s</a:t>
            </a:r>
            <a:r>
              <a:rPr lang="en-US" sz="3600" dirty="0"/>
              <a:t>qlite3 </a:t>
            </a:r>
            <a:r>
              <a:rPr lang="en-US" sz="3600" dirty="0" err="1"/>
              <a:t>tempdb</a:t>
            </a:r>
            <a:endParaRPr lang="en-US" sz="3600" dirty="0"/>
          </a:p>
          <a:p>
            <a:r>
              <a:rPr lang="en-US" sz="3600" dirty="0"/>
              <a:t>&gt;run </a:t>
            </a:r>
            <a:r>
              <a:rPr lang="en-US" sz="3600" dirty="0" err="1"/>
              <a:t>sql</a:t>
            </a:r>
            <a:r>
              <a:rPr lang="en-US" sz="3600" dirty="0"/>
              <a:t> commands from previous slide</a:t>
            </a:r>
          </a:p>
          <a:p>
            <a:r>
              <a:rPr lang="en-US" sz="3600" dirty="0"/>
              <a:t>[for help] &gt;.help</a:t>
            </a:r>
          </a:p>
          <a:p>
            <a:r>
              <a:rPr lang="en-US" sz="3600" dirty="0"/>
              <a:t>[to quit] &gt;.q</a:t>
            </a:r>
          </a:p>
          <a:p>
            <a:endParaRPr lang="en-US" sz="3600" dirty="0"/>
          </a:p>
          <a:p>
            <a:pPr marL="457200" lvl="1" indent="0">
              <a:buNone/>
            </a:pPr>
            <a:endParaRPr lang="en-US" sz="2400" dirty="0"/>
          </a:p>
        </p:txBody>
      </p:sp>
      <p:sp>
        <p:nvSpPr>
          <p:cNvPr id="4" name="Text Placeholder 2"/>
          <p:cNvSpPr txBox="1">
            <a:spLocks/>
          </p:cNvSpPr>
          <p:nvPr/>
        </p:nvSpPr>
        <p:spPr>
          <a:xfrm>
            <a:off x="5185776" y="3398392"/>
            <a:ext cx="7232735" cy="2936188"/>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i="1" dirty="0"/>
              <a:t>Create table tweet(attr1 </a:t>
            </a:r>
            <a:r>
              <a:rPr lang="en-US" sz="1800" i="1" dirty="0" err="1"/>
              <a:t>int</a:t>
            </a:r>
            <a:r>
              <a:rPr lang="en-US" sz="1800" i="1" dirty="0"/>
              <a:t>, attr2 </a:t>
            </a:r>
            <a:r>
              <a:rPr lang="en-US" sz="1800" i="1" dirty="0" err="1"/>
              <a:t>int</a:t>
            </a:r>
            <a:r>
              <a:rPr lang="en-US" sz="1800" i="1" dirty="0"/>
              <a:t>);</a:t>
            </a:r>
          </a:p>
          <a:p>
            <a:r>
              <a:rPr lang="en-US" sz="1800" i="1" dirty="0"/>
              <a:t>Create view v_tweet_a1 AS</a:t>
            </a:r>
            <a:br>
              <a:rPr lang="en-US" sz="1800" i="1" dirty="0"/>
            </a:br>
            <a:r>
              <a:rPr lang="en-US" sz="1800" i="1" dirty="0"/>
              <a:t>	select attr1 from tweet;</a:t>
            </a:r>
          </a:p>
          <a:p>
            <a:r>
              <a:rPr lang="en-US" sz="1800" i="1" dirty="0"/>
              <a:t>Insert into tweet VALUES (1, 2)</a:t>
            </a:r>
            <a:r>
              <a:rPr lang="en-US" sz="1800" i="1" dirty="0"/>
              <a:t>;</a:t>
            </a:r>
          </a:p>
          <a:p>
            <a:r>
              <a:rPr lang="en-US" sz="1800" i="1" dirty="0"/>
              <a:t>Select attr1, attr2 from tweet;</a:t>
            </a:r>
          </a:p>
          <a:p>
            <a:r>
              <a:rPr lang="en-US" sz="1800" i="1" dirty="0"/>
              <a:t>Update tweet set attr2 = 3 where attr1 = 1;</a:t>
            </a:r>
          </a:p>
          <a:p>
            <a:r>
              <a:rPr lang="en-US" sz="1800" i="1" dirty="0"/>
              <a:t>Delete from tweet where attr1 = 1;</a:t>
            </a:r>
          </a:p>
          <a:p>
            <a:r>
              <a:rPr lang="en-US" sz="1800" i="1" dirty="0"/>
              <a:t>Drop table tweet;</a:t>
            </a:r>
          </a:p>
          <a:p>
            <a:pPr lvl="1"/>
            <a:endParaRPr lang="en-US" sz="1400" dirty="0"/>
          </a:p>
        </p:txBody>
      </p:sp>
    </p:spTree>
    <p:extLst>
      <p:ext uri="{BB962C8B-B14F-4D97-AF65-F5344CB8AC3E}">
        <p14:creationId xmlns:p14="http://schemas.microsoft.com/office/powerpoint/2010/main" val="248335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211" y="-93913"/>
            <a:ext cx="8991600" cy="692497"/>
          </a:xfrm>
        </p:spPr>
        <p:txBody>
          <a:bodyPr>
            <a:normAutofit fontScale="90000"/>
          </a:bodyPr>
          <a:lstStyle/>
          <a:p>
            <a:r>
              <a:rPr lang="en-US" dirty="0" smtClean="0"/>
              <a:t>Usage: Python </a:t>
            </a:r>
            <a:endParaRPr lang="en-US" dirty="0"/>
          </a:p>
        </p:txBody>
      </p:sp>
      <p:sp>
        <p:nvSpPr>
          <p:cNvPr id="3" name="Text Placeholder 2"/>
          <p:cNvSpPr txBox="1">
            <a:spLocks/>
          </p:cNvSpPr>
          <p:nvPr/>
        </p:nvSpPr>
        <p:spPr>
          <a:xfrm>
            <a:off x="237994" y="840022"/>
            <a:ext cx="11523945" cy="54230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import sqlite3</a:t>
            </a:r>
          </a:p>
          <a:p>
            <a:pPr marL="0" indent="0">
              <a:buNone/>
            </a:pPr>
            <a:r>
              <a:rPr lang="en-US" sz="2800" dirty="0"/>
              <a:t>con = sqlite3.connect('tempdb'</a:t>
            </a:r>
            <a:r>
              <a:rPr lang="en-US" sz="2800" dirty="0"/>
              <a:t>)</a:t>
            </a:r>
          </a:p>
          <a:p>
            <a:pPr marL="0" indent="0">
              <a:buNone/>
            </a:pPr>
            <a:r>
              <a:rPr lang="en-US" sz="2800" dirty="0"/>
              <a:t>cur = con.cursor(</a:t>
            </a:r>
            <a:r>
              <a:rPr lang="en-US" sz="2800" dirty="0"/>
              <a:t>)</a:t>
            </a:r>
          </a:p>
          <a:p>
            <a:pPr marL="0" indent="0">
              <a:buNone/>
            </a:pPr>
            <a:r>
              <a:rPr lang="en-US" sz="2800" dirty="0"/>
              <a:t>cur.execute('create table tweet(attr1 int, attr2 int)'</a:t>
            </a:r>
            <a:r>
              <a:rPr lang="en-US" sz="2800" dirty="0"/>
              <a:t>)</a:t>
            </a:r>
          </a:p>
          <a:p>
            <a:pPr marL="0" indent="0">
              <a:buNone/>
            </a:pPr>
            <a:r>
              <a:rPr lang="en-US" sz="2800" dirty="0" err="1"/>
              <a:t>cur.execute</a:t>
            </a:r>
            <a:r>
              <a:rPr lang="en-US" sz="2800" dirty="0"/>
              <a:t>(</a:t>
            </a:r>
            <a:r>
              <a:rPr lang="en-US" sz="2800" dirty="0"/>
              <a:t>'</a:t>
            </a:r>
            <a:r>
              <a:rPr lang="en-US" sz="2800" dirty="0"/>
              <a:t>insert </a:t>
            </a:r>
            <a:r>
              <a:rPr lang="en-US" sz="2800" dirty="0"/>
              <a:t>into tweet VALUES (1, 2)'</a:t>
            </a:r>
            <a:r>
              <a:rPr lang="en-US" sz="2800" dirty="0"/>
              <a:t>)</a:t>
            </a:r>
          </a:p>
          <a:p>
            <a:pPr marL="0" indent="0">
              <a:buNone/>
            </a:pPr>
            <a:r>
              <a:rPr lang="en-US" sz="2800" dirty="0" err="1"/>
              <a:t>c</a:t>
            </a:r>
            <a:r>
              <a:rPr lang="en-US" sz="2800" dirty="0" err="1"/>
              <a:t>on.commit</a:t>
            </a:r>
            <a:r>
              <a:rPr lang="en-US" sz="2800" dirty="0"/>
              <a:t>()</a:t>
            </a:r>
          </a:p>
          <a:p>
            <a:pPr marL="0" indent="0">
              <a:buNone/>
            </a:pPr>
            <a:r>
              <a:rPr lang="en-US" sz="2800" dirty="0"/>
              <a:t>cur.execute('select * from tweet'</a:t>
            </a:r>
            <a:r>
              <a:rPr lang="en-US" sz="2800" dirty="0"/>
              <a:t>)</a:t>
            </a:r>
          </a:p>
          <a:p>
            <a:pPr marL="0" indent="0">
              <a:buNone/>
            </a:pPr>
            <a:r>
              <a:rPr lang="en-US" sz="2800" dirty="0"/>
              <a:t>f</a:t>
            </a:r>
            <a:r>
              <a:rPr lang="en-US" sz="2800" dirty="0"/>
              <a:t>or row in </a:t>
            </a:r>
            <a:r>
              <a:rPr lang="en-US" sz="2800" dirty="0"/>
              <a:t>cur.fetchall(</a:t>
            </a:r>
            <a:r>
              <a:rPr lang="en-US" sz="2800" dirty="0"/>
              <a:t>):</a:t>
            </a:r>
          </a:p>
          <a:p>
            <a:pPr marL="0" indent="0">
              <a:buNone/>
            </a:pPr>
            <a:r>
              <a:rPr lang="en-US" sz="2800" dirty="0"/>
              <a:t>	</a:t>
            </a:r>
            <a:r>
              <a:rPr lang="en-US" sz="2800" dirty="0"/>
              <a:t>print row</a:t>
            </a:r>
            <a:endParaRPr lang="en-US" sz="2800" dirty="0"/>
          </a:p>
          <a:p>
            <a:pPr marL="457200" lvl="1" indent="0">
              <a:buNone/>
            </a:pPr>
            <a:endParaRPr lang="en-US" sz="1800" dirty="0"/>
          </a:p>
        </p:txBody>
      </p:sp>
      <p:sp>
        <p:nvSpPr>
          <p:cNvPr id="6" name="TextBox 5"/>
          <p:cNvSpPr txBox="1"/>
          <p:nvPr/>
        </p:nvSpPr>
        <p:spPr>
          <a:xfrm>
            <a:off x="3702533" y="5585564"/>
            <a:ext cx="5204269" cy="369332"/>
          </a:xfrm>
          <a:prstGeom prst="rect">
            <a:avLst/>
          </a:prstGeom>
          <a:noFill/>
        </p:spPr>
        <p:txBody>
          <a:bodyPr wrap="none" rtlCol="0">
            <a:spAutoFit/>
          </a:bodyPr>
          <a:lstStyle/>
          <a:p>
            <a:r>
              <a:rPr lang="en-US" i="1" dirty="0"/>
              <a:t>Note: </a:t>
            </a:r>
            <a:r>
              <a:rPr lang="en-US" i="1" dirty="0" err="1"/>
              <a:t>tempdb</a:t>
            </a:r>
            <a:r>
              <a:rPr lang="en-US" i="1" dirty="0"/>
              <a:t> is a file created in the current directory</a:t>
            </a:r>
            <a:endParaRPr lang="en-US" i="1" dirty="0"/>
          </a:p>
        </p:txBody>
      </p:sp>
    </p:spTree>
    <p:extLst>
      <p:ext uri="{BB962C8B-B14F-4D97-AF65-F5344CB8AC3E}">
        <p14:creationId xmlns:p14="http://schemas.microsoft.com/office/powerpoint/2010/main" val="2386309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2" y="-236751"/>
            <a:ext cx="10809962" cy="1329595"/>
          </a:xfrm>
        </p:spPr>
        <p:txBody>
          <a:bodyPr/>
          <a:lstStyle/>
          <a:p>
            <a:r>
              <a:rPr lang="en-US" dirty="0" smtClean="0"/>
              <a:t>1980s – Distributed DBs</a:t>
            </a:r>
            <a:endParaRPr lang="en-US" dirty="0"/>
          </a:p>
        </p:txBody>
      </p:sp>
      <p:sp>
        <p:nvSpPr>
          <p:cNvPr id="3" name="Text Placeholder 2"/>
          <p:cNvSpPr>
            <a:spLocks noGrp="1"/>
          </p:cNvSpPr>
          <p:nvPr>
            <p:ph type="body" sz="quarter" idx="13"/>
          </p:nvPr>
        </p:nvSpPr>
        <p:spPr>
          <a:xfrm>
            <a:off x="1981200" y="1524000"/>
            <a:ext cx="8458200" cy="2028248"/>
          </a:xfrm>
        </p:spPr>
        <p:txBody>
          <a:bodyPr>
            <a:spAutoFit/>
          </a:bodyPr>
          <a:lstStyle/>
          <a:p>
            <a:r>
              <a:rPr lang="en-US" dirty="0" smtClean="0">
                <a:solidFill>
                  <a:srgbClr val="EF3E42"/>
                </a:solidFill>
              </a:rPr>
              <a:t>SDD-1</a:t>
            </a:r>
            <a:r>
              <a:rPr lang="en-US" dirty="0" smtClean="0"/>
              <a:t> – CCA</a:t>
            </a:r>
          </a:p>
          <a:p>
            <a:r>
              <a:rPr lang="en-US" dirty="0" smtClean="0">
                <a:solidFill>
                  <a:srgbClr val="EF3E42"/>
                </a:solidFill>
              </a:rPr>
              <a:t>System R*</a:t>
            </a:r>
            <a:r>
              <a:rPr lang="en-US" dirty="0" smtClean="0"/>
              <a:t> – IBM Research</a:t>
            </a:r>
          </a:p>
          <a:p>
            <a:r>
              <a:rPr lang="en-US" dirty="0" smtClean="0">
                <a:solidFill>
                  <a:srgbClr val="EF3E42"/>
                </a:solidFill>
              </a:rPr>
              <a:t>Gamma</a:t>
            </a:r>
            <a:r>
              <a:rPr lang="en-US" dirty="0" smtClean="0"/>
              <a:t> – Univ. of Wisconsin</a:t>
            </a:r>
          </a:p>
          <a:p>
            <a:r>
              <a:rPr lang="en-US" dirty="0" err="1" smtClean="0">
                <a:solidFill>
                  <a:srgbClr val="EF3E42"/>
                </a:solidFill>
              </a:rPr>
              <a:t>NonStop</a:t>
            </a:r>
            <a:r>
              <a:rPr lang="en-US" dirty="0" smtClean="0">
                <a:solidFill>
                  <a:srgbClr val="EF3E42"/>
                </a:solidFill>
              </a:rPr>
              <a:t> SQL</a:t>
            </a:r>
            <a:r>
              <a:rPr lang="en-US" dirty="0" smtClean="0"/>
              <a:t> – Tandem</a:t>
            </a:r>
          </a:p>
        </p:txBody>
      </p:sp>
      <p:pic>
        <p:nvPicPr>
          <p:cNvPr id="6" name="Picture 5"/>
          <p:cNvPicPr>
            <a:picLocks/>
          </p:cNvPicPr>
          <p:nvPr/>
        </p:nvPicPr>
        <p:blipFill rotWithShape="1">
          <a:blip r:embed="rId3">
            <a:extLst>
              <a:ext uri="{28A0092B-C50C-407E-A947-70E740481C1C}">
                <a14:useLocalDpi xmlns:a14="http://schemas.microsoft.com/office/drawing/2010/main" val="0"/>
              </a:ext>
            </a:extLst>
          </a:blip>
          <a:srcRect l="6596" r="6596" b="13193"/>
          <a:stretch/>
        </p:blipFill>
        <p:spPr>
          <a:xfrm>
            <a:off x="4191988" y="3783905"/>
            <a:ext cx="1463040" cy="1737360"/>
          </a:xfrm>
          <a:prstGeom prst="rect">
            <a:avLst/>
          </a:prstGeom>
          <a:ln w="25400">
            <a:solidFill>
              <a:srgbClr val="4B4B4B"/>
            </a:solidFill>
          </a:ln>
        </p:spPr>
      </p:pic>
      <p:pic>
        <p:nvPicPr>
          <p:cNvPr id="7" name="Picture 6"/>
          <p:cNvPicPr>
            <a:picLocks/>
          </p:cNvPicPr>
          <p:nvPr/>
        </p:nvPicPr>
        <p:blipFill rotWithShape="1">
          <a:blip r:embed="rId4">
            <a:extLst>
              <a:ext uri="{28A0092B-C50C-407E-A947-70E740481C1C}">
                <a14:useLocalDpi xmlns:a14="http://schemas.microsoft.com/office/drawing/2010/main" val="0"/>
              </a:ext>
            </a:extLst>
          </a:blip>
          <a:srcRect l="14895" t="4661" r="14895" b="4661"/>
          <a:stretch/>
        </p:blipFill>
        <p:spPr>
          <a:xfrm>
            <a:off x="2070107" y="3783905"/>
            <a:ext cx="1463040" cy="1737360"/>
          </a:xfrm>
          <a:prstGeom prst="rect">
            <a:avLst/>
          </a:prstGeom>
          <a:ln w="25400">
            <a:solidFill>
              <a:srgbClr val="4B4B4B"/>
            </a:solidFill>
          </a:ln>
        </p:spPr>
      </p:pic>
      <p:pic>
        <p:nvPicPr>
          <p:cNvPr id="8" name="Picture 7"/>
          <p:cNvPicPr>
            <a:picLocks/>
          </p:cNvPicPr>
          <p:nvPr/>
        </p:nvPicPr>
        <p:blipFill>
          <a:blip r:embed="rId5">
            <a:extLst>
              <a:ext uri="{28A0092B-C50C-407E-A947-70E740481C1C}">
                <a14:useLocalDpi xmlns:a14="http://schemas.microsoft.com/office/drawing/2010/main" val="0"/>
              </a:ext>
            </a:extLst>
          </a:blip>
          <a:stretch>
            <a:fillRect/>
          </a:stretch>
        </p:blipFill>
        <p:spPr>
          <a:xfrm>
            <a:off x="6313869" y="3783905"/>
            <a:ext cx="1463040" cy="1737360"/>
          </a:xfrm>
          <a:prstGeom prst="rect">
            <a:avLst/>
          </a:prstGeom>
          <a:ln w="25400">
            <a:solidFill>
              <a:srgbClr val="4B4B4B"/>
            </a:solidFill>
          </a:ln>
        </p:spPr>
      </p:pic>
      <p:sp>
        <p:nvSpPr>
          <p:cNvPr id="9" name="TextBox 8"/>
          <p:cNvSpPr txBox="1"/>
          <p:nvPr/>
        </p:nvSpPr>
        <p:spPr>
          <a:xfrm>
            <a:off x="2260453" y="5524078"/>
            <a:ext cx="1051490" cy="338554"/>
          </a:xfrm>
          <a:prstGeom prst="rect">
            <a:avLst/>
          </a:prstGeom>
          <a:noFill/>
        </p:spPr>
        <p:txBody>
          <a:bodyPr wrap="none" rtlCol="0">
            <a:spAutoFit/>
          </a:bodyPr>
          <a:lstStyle/>
          <a:p>
            <a:r>
              <a:rPr lang="en-US" sz="1600" dirty="0">
                <a:solidFill>
                  <a:srgbClr val="4B4B4B"/>
                </a:solidFill>
                <a:latin typeface="Raleway" pitchFamily="34" charset="0"/>
              </a:rPr>
              <a:t>Bernstein</a:t>
            </a:r>
            <a:endParaRPr lang="en-US" sz="1600" dirty="0">
              <a:solidFill>
                <a:srgbClr val="4B4B4B"/>
              </a:solidFill>
              <a:latin typeface="Raleway" pitchFamily="34" charset="0"/>
            </a:endParaRPr>
          </a:p>
        </p:txBody>
      </p:sp>
      <p:sp>
        <p:nvSpPr>
          <p:cNvPr id="10" name="TextBox 9"/>
          <p:cNvSpPr txBox="1"/>
          <p:nvPr/>
        </p:nvSpPr>
        <p:spPr>
          <a:xfrm>
            <a:off x="4505795" y="5524078"/>
            <a:ext cx="812041" cy="338554"/>
          </a:xfrm>
          <a:prstGeom prst="rect">
            <a:avLst/>
          </a:prstGeom>
          <a:noFill/>
        </p:spPr>
        <p:txBody>
          <a:bodyPr wrap="none" rtlCol="0">
            <a:spAutoFit/>
          </a:bodyPr>
          <a:lstStyle/>
          <a:p>
            <a:r>
              <a:rPr lang="en-US" sz="1600" dirty="0">
                <a:solidFill>
                  <a:srgbClr val="4B4B4B"/>
                </a:solidFill>
                <a:latin typeface="Raleway" pitchFamily="34" charset="0"/>
              </a:rPr>
              <a:t>Mohan</a:t>
            </a:r>
            <a:endParaRPr lang="en-US" sz="1600" dirty="0">
              <a:solidFill>
                <a:srgbClr val="4B4B4B"/>
              </a:solidFill>
              <a:latin typeface="Raleway" pitchFamily="34" charset="0"/>
            </a:endParaRPr>
          </a:p>
        </p:txBody>
      </p:sp>
      <p:sp>
        <p:nvSpPr>
          <p:cNvPr id="11" name="TextBox 10"/>
          <p:cNvSpPr txBox="1"/>
          <p:nvPr/>
        </p:nvSpPr>
        <p:spPr>
          <a:xfrm>
            <a:off x="6622856" y="5524078"/>
            <a:ext cx="800219" cy="338554"/>
          </a:xfrm>
          <a:prstGeom prst="rect">
            <a:avLst/>
          </a:prstGeom>
          <a:noFill/>
        </p:spPr>
        <p:txBody>
          <a:bodyPr wrap="none" rtlCol="0">
            <a:spAutoFit/>
          </a:bodyPr>
          <a:lstStyle/>
          <a:p>
            <a:r>
              <a:rPr lang="en-US" sz="1600" dirty="0">
                <a:solidFill>
                  <a:srgbClr val="4B4B4B"/>
                </a:solidFill>
                <a:latin typeface="Raleway" pitchFamily="34" charset="0"/>
              </a:rPr>
              <a:t>DeWitt</a:t>
            </a:r>
            <a:endParaRPr lang="en-US" sz="1600" dirty="0">
              <a:solidFill>
                <a:srgbClr val="4B4B4B"/>
              </a:solidFill>
              <a:latin typeface="Raleway" pitchFamily="34" charset="0"/>
            </a:endParaRPr>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74617" t="12967" r="2998" b="47828"/>
          <a:stretch/>
        </p:blipFill>
        <p:spPr>
          <a:xfrm>
            <a:off x="8435753" y="3783904"/>
            <a:ext cx="1460675" cy="1737360"/>
          </a:xfrm>
          <a:prstGeom prst="rect">
            <a:avLst/>
          </a:prstGeom>
          <a:ln w="25400">
            <a:solidFill>
              <a:srgbClr val="4B4B4B"/>
            </a:solidFill>
          </a:ln>
        </p:spPr>
      </p:pic>
      <p:sp>
        <p:nvSpPr>
          <p:cNvPr id="13" name="TextBox 12"/>
          <p:cNvSpPr txBox="1"/>
          <p:nvPr/>
        </p:nvSpPr>
        <p:spPr>
          <a:xfrm>
            <a:off x="8852543" y="5524078"/>
            <a:ext cx="629299" cy="338554"/>
          </a:xfrm>
          <a:prstGeom prst="rect">
            <a:avLst/>
          </a:prstGeom>
          <a:noFill/>
        </p:spPr>
        <p:txBody>
          <a:bodyPr wrap="none" rtlCol="0">
            <a:spAutoFit/>
          </a:bodyPr>
          <a:lstStyle/>
          <a:p>
            <a:r>
              <a:rPr lang="en-US" sz="1600" dirty="0">
                <a:solidFill>
                  <a:srgbClr val="4B4B4B"/>
                </a:solidFill>
                <a:latin typeface="Raleway" pitchFamily="34" charset="0"/>
              </a:rPr>
              <a:t>Gray</a:t>
            </a:r>
            <a:endParaRPr lang="en-US" sz="1600" dirty="0">
              <a:solidFill>
                <a:srgbClr val="4B4B4B"/>
              </a:solidFill>
              <a:latin typeface="Raleway" pitchFamily="34" charset="0"/>
            </a:endParaRPr>
          </a:p>
        </p:txBody>
      </p:sp>
    </p:spTree>
    <p:extLst>
      <p:ext uri="{BB962C8B-B14F-4D97-AF65-F5344CB8AC3E}">
        <p14:creationId xmlns:p14="http://schemas.microsoft.com/office/powerpoint/2010/main" val="3579267086"/>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6B36AC-A035-488C-BDA1-1C5AFB34F910}"/>
              </a:ext>
            </a:extLst>
          </p:cNvPr>
          <p:cNvSpPr>
            <a:spLocks noGrp="1"/>
          </p:cNvSpPr>
          <p:nvPr>
            <p:ph type="title"/>
          </p:nvPr>
        </p:nvSpPr>
        <p:spPr/>
        <p:txBody>
          <a:bodyPr>
            <a:normAutofit fontScale="90000"/>
          </a:bodyPr>
          <a:lstStyle/>
          <a:p>
            <a:r>
              <a:rPr lang="en-US" dirty="0"/>
              <a:t>DATA MODELS</a:t>
            </a:r>
          </a:p>
        </p:txBody>
      </p:sp>
      <p:sp>
        <p:nvSpPr>
          <p:cNvPr id="4" name="Content Placeholder 3">
            <a:extLst>
              <a:ext uri="{FF2B5EF4-FFF2-40B4-BE49-F238E27FC236}">
                <a16:creationId xmlns:a16="http://schemas.microsoft.com/office/drawing/2014/main" id="{1655F32D-35C4-4B29-94E6-394DF9B8BEAB}"/>
              </a:ext>
            </a:extLst>
          </p:cNvPr>
          <p:cNvSpPr>
            <a:spLocks noGrp="1"/>
          </p:cNvSpPr>
          <p:nvPr>
            <p:ph idx="1"/>
          </p:nvPr>
        </p:nvSpPr>
        <p:spPr/>
        <p:txBody>
          <a:bodyPr/>
          <a:lstStyle/>
          <a:p>
            <a:r>
              <a:rPr lang="en-US" dirty="0"/>
              <a:t>Relational</a:t>
            </a:r>
          </a:p>
          <a:p>
            <a:r>
              <a:rPr lang="en-US" dirty="0"/>
              <a:t>Key/Value</a:t>
            </a:r>
          </a:p>
          <a:p>
            <a:r>
              <a:rPr lang="en-US" dirty="0"/>
              <a:t>Graph</a:t>
            </a:r>
          </a:p>
          <a:p>
            <a:r>
              <a:rPr lang="en-US" dirty="0"/>
              <a:t>Document</a:t>
            </a:r>
          </a:p>
          <a:p>
            <a:r>
              <a:rPr lang="en-US" dirty="0"/>
              <a:t>Column-family</a:t>
            </a:r>
          </a:p>
          <a:p>
            <a:r>
              <a:rPr lang="en-US" dirty="0"/>
              <a:t>Array / Matrix</a:t>
            </a:r>
          </a:p>
          <a:p>
            <a:r>
              <a:rPr lang="en-US" dirty="0"/>
              <a:t>Hierarchical</a:t>
            </a:r>
          </a:p>
          <a:p>
            <a:r>
              <a:rPr lang="en-US" dirty="0"/>
              <a:t>Network</a:t>
            </a:r>
          </a:p>
        </p:txBody>
      </p:sp>
      <p:sp>
        <p:nvSpPr>
          <p:cNvPr id="2" name="Slide Number Placeholder 1">
            <a:extLst>
              <a:ext uri="{FF2B5EF4-FFF2-40B4-BE49-F238E27FC236}">
                <a16:creationId xmlns:a16="http://schemas.microsoft.com/office/drawing/2014/main" id="{59E3C319-4C75-43EA-8166-1A2CC4C25612}"/>
              </a:ext>
            </a:extLst>
          </p:cNvPr>
          <p:cNvSpPr>
            <a:spLocks noGrp="1"/>
          </p:cNvSpPr>
          <p:nvPr>
            <p:ph type="sldNum" sz="quarter" idx="4294967295"/>
          </p:nvPr>
        </p:nvSpPr>
        <p:spPr/>
        <p:txBody>
          <a:bodyPr/>
          <a:lstStyle/>
          <a:p>
            <a:endParaRPr lang="en-US" dirty="0">
              <a:solidFill>
                <a:prstClr val="white">
                  <a:lumMod val="50000"/>
                </a:prstClr>
              </a:solidFill>
            </a:endParaRPr>
          </a:p>
        </p:txBody>
      </p:sp>
    </p:spTree>
    <p:extLst>
      <p:ext uri="{BB962C8B-B14F-4D97-AF65-F5344CB8AC3E}">
        <p14:creationId xmlns:p14="http://schemas.microsoft.com/office/powerpoint/2010/main" val="924033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991600" cy="692497"/>
          </a:xfrm>
        </p:spPr>
        <p:txBody>
          <a:bodyPr>
            <a:normAutofit fontScale="90000"/>
          </a:bodyPr>
          <a:lstStyle/>
          <a:p>
            <a:r>
              <a:rPr lang="en-US" dirty="0" smtClean="0"/>
              <a:t>Distributed Databases</a:t>
            </a:r>
            <a:endParaRPr lang="en-US" dirty="0"/>
          </a:p>
        </p:txBody>
      </p:sp>
      <p:sp>
        <p:nvSpPr>
          <p:cNvPr id="4" name="Text Placeholder 2"/>
          <p:cNvSpPr txBox="1">
            <a:spLocks/>
          </p:cNvSpPr>
          <p:nvPr/>
        </p:nvSpPr>
        <p:spPr>
          <a:xfrm>
            <a:off x="816279" y="835070"/>
            <a:ext cx="8686800" cy="43027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lang="en-US" sz="4400" kern="1200" dirty="0" smtClean="0">
                <a:solidFill>
                  <a:srgbClr val="4B4B4B"/>
                </a:solidFill>
                <a:latin typeface="Museo Sans 500" pitchFamily="50" charset="0"/>
                <a:ea typeface="+mn-ea"/>
                <a:cs typeface="+mn-cs"/>
              </a:defRPr>
            </a:lvl1pPr>
            <a:lvl2pPr marL="742950" indent="-285750" algn="l" defTabSz="914400" rtl="0" eaLnBrk="1" latinLnBrk="0" hangingPunct="1">
              <a:spcBef>
                <a:spcPct val="20000"/>
              </a:spcBef>
              <a:buFont typeface="Arial" pitchFamily="34" charset="0"/>
              <a:buChar char="–"/>
              <a:defRPr lang="en-US" sz="3600" kern="1200" dirty="0" smtClean="0">
                <a:solidFill>
                  <a:srgbClr val="4B4B4B"/>
                </a:solidFill>
                <a:latin typeface="Museo Sans 500" pitchFamily="50" charset="0"/>
                <a:ea typeface="+mn-ea"/>
                <a:cs typeface="+mn-cs"/>
              </a:defRPr>
            </a:lvl2pPr>
            <a:lvl3pPr marL="1143000" indent="-228600" algn="l" defTabSz="914400" rtl="0" eaLnBrk="1" latinLnBrk="0" hangingPunct="1">
              <a:spcBef>
                <a:spcPct val="20000"/>
              </a:spcBef>
              <a:buFont typeface="Arial" pitchFamily="34" charset="0"/>
              <a:buChar char="•"/>
              <a:defRPr lang="en-US" sz="3200" kern="1200" dirty="0" smtClean="0">
                <a:solidFill>
                  <a:srgbClr val="4B4B4B"/>
                </a:solidFill>
                <a:latin typeface="Museo Sans 500" pitchFamily="50" charset="0"/>
                <a:ea typeface="+mn-ea"/>
                <a:cs typeface="+mn-cs"/>
              </a:defRPr>
            </a:lvl3pPr>
            <a:lvl4pPr marL="1600200" indent="-228600" algn="l" defTabSz="914400" rtl="0" eaLnBrk="1" latinLnBrk="0" hangingPunct="1">
              <a:spcBef>
                <a:spcPct val="20000"/>
              </a:spcBef>
              <a:buFont typeface="Arial" pitchFamily="34" charset="0"/>
              <a:buChar char="–"/>
              <a:defRPr lang="en-US" sz="2800" kern="1200" dirty="0" smtClean="0">
                <a:solidFill>
                  <a:srgbClr val="4B4B4B"/>
                </a:solidFill>
                <a:latin typeface="Museo Sans 500" pitchFamily="50" charset="0"/>
                <a:ea typeface="+mn-ea"/>
                <a:cs typeface="+mn-cs"/>
              </a:defRPr>
            </a:lvl4pPr>
            <a:lvl5pPr marL="2057400" indent="-228600" algn="l" defTabSz="914400" rtl="0" eaLnBrk="1" latinLnBrk="0" hangingPunct="1">
              <a:spcBef>
                <a:spcPct val="20000"/>
              </a:spcBef>
              <a:buFont typeface="Arial" pitchFamily="34" charset="0"/>
              <a:buChar char="»"/>
              <a:defRPr lang="en-US" sz="2800" kern="1200" dirty="0">
                <a:solidFill>
                  <a:srgbClr val="4B4B4B"/>
                </a:solidFill>
                <a:latin typeface="Museo Sans 5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Data split across many machines</a:t>
            </a:r>
          </a:p>
          <a:p>
            <a:r>
              <a:rPr lang="en-US" sz="3600" dirty="0"/>
              <a:t>Execute queries that pull data from many machines</a:t>
            </a:r>
          </a:p>
          <a:p>
            <a:r>
              <a:rPr lang="en-US" sz="3600" dirty="0"/>
              <a:t>Ensure results are correct</a:t>
            </a:r>
          </a:p>
          <a:p>
            <a:r>
              <a:rPr lang="en-US" sz="3600" dirty="0"/>
              <a:t>Execute millions of operations / </a:t>
            </a:r>
            <a:r>
              <a:rPr lang="en-US" sz="3600" dirty="0" smtClean="0"/>
              <a:t>sec</a:t>
            </a:r>
            <a:endParaRPr lang="en-US" sz="3600" dirty="0"/>
          </a:p>
        </p:txBody>
      </p:sp>
    </p:spTree>
    <p:extLst>
      <p:ext uri="{BB962C8B-B14F-4D97-AF65-F5344CB8AC3E}">
        <p14:creationId xmlns:p14="http://schemas.microsoft.com/office/powerpoint/2010/main" val="942176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p:cNvSpPr/>
          <p:nvPr/>
        </p:nvSpPr>
        <p:spPr bwMode="auto">
          <a:xfrm>
            <a:off x="2149475" y="3102534"/>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DISTRICT</a:t>
            </a:r>
          </a:p>
        </p:txBody>
      </p:sp>
      <p:sp>
        <p:nvSpPr>
          <p:cNvPr id="128" name="Rectangle 127"/>
          <p:cNvSpPr/>
          <p:nvPr/>
        </p:nvSpPr>
        <p:spPr bwMode="auto">
          <a:xfrm>
            <a:off x="2149475" y="3852655"/>
            <a:ext cx="1339850" cy="412751"/>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CUSTOMER</a:t>
            </a:r>
          </a:p>
        </p:txBody>
      </p:sp>
      <p:sp>
        <p:nvSpPr>
          <p:cNvPr id="131" name="Rectangle 130"/>
          <p:cNvSpPr/>
          <p:nvPr/>
        </p:nvSpPr>
        <p:spPr bwMode="auto">
          <a:xfrm>
            <a:off x="2146300" y="5391706"/>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ORDER_ITEM</a:t>
            </a:r>
          </a:p>
        </p:txBody>
      </p:sp>
      <p:sp>
        <p:nvSpPr>
          <p:cNvPr id="133" name="Rectangle 132"/>
          <p:cNvSpPr/>
          <p:nvPr/>
        </p:nvSpPr>
        <p:spPr bwMode="auto">
          <a:xfrm>
            <a:off x="4075113" y="3093006"/>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STOCK</a:t>
            </a:r>
          </a:p>
        </p:txBody>
      </p:sp>
      <p:sp>
        <p:nvSpPr>
          <p:cNvPr id="135" name="Rectangle 134"/>
          <p:cNvSpPr/>
          <p:nvPr/>
        </p:nvSpPr>
        <p:spPr bwMode="auto">
          <a:xfrm>
            <a:off x="2149475" y="4613830"/>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ORDERS</a:t>
            </a:r>
          </a:p>
        </p:txBody>
      </p:sp>
      <p:sp>
        <p:nvSpPr>
          <p:cNvPr id="153" name="Rectangle 152"/>
          <p:cNvSpPr/>
          <p:nvPr/>
        </p:nvSpPr>
        <p:spPr bwMode="auto">
          <a:xfrm>
            <a:off x="3111500" y="2339738"/>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WAREHOUSE</a:t>
            </a:r>
          </a:p>
        </p:txBody>
      </p:sp>
      <p:cxnSp>
        <p:nvCxnSpPr>
          <p:cNvPr id="129" name="Straight Arrow Connector 8"/>
          <p:cNvCxnSpPr>
            <a:cxnSpLocks noChangeShapeType="1"/>
            <a:stCxn id="127" idx="2"/>
            <a:endCxn id="128" idx="0"/>
          </p:cNvCxnSpPr>
          <p:nvPr/>
        </p:nvCxnSpPr>
        <p:spPr bwMode="auto">
          <a:xfrm>
            <a:off x="2819400" y="3513694"/>
            <a:ext cx="0" cy="338931"/>
          </a:xfrm>
          <a:prstGeom prst="straightConnector1">
            <a:avLst/>
          </a:prstGeom>
          <a:noFill/>
          <a:ln w="57150" algn="ctr">
            <a:solidFill>
              <a:srgbClr val="4B4B4B"/>
            </a:solidFill>
            <a:round/>
            <a:headEnd/>
            <a:tailEnd type="triangle" w="lg" len="sm"/>
          </a:ln>
          <a:extLst>
            <a:ext uri="{909E8E84-426E-40dd-AFC4-6F175D3DCCD1}">
              <a14:hiddenFill xmlns:a14="http://schemas.microsoft.com/office/drawing/2010/main" xmlns="">
                <a:noFill/>
              </a14:hiddenFill>
            </a:ext>
          </a:extLst>
        </p:spPr>
      </p:cxnSp>
      <p:cxnSp>
        <p:nvCxnSpPr>
          <p:cNvPr id="130" name="Straight Arrow Connector 10"/>
          <p:cNvCxnSpPr>
            <a:cxnSpLocks noChangeShapeType="1"/>
            <a:stCxn id="128" idx="2"/>
            <a:endCxn id="135" idx="0"/>
          </p:cNvCxnSpPr>
          <p:nvPr/>
        </p:nvCxnSpPr>
        <p:spPr bwMode="auto">
          <a:xfrm>
            <a:off x="2819400" y="4265406"/>
            <a:ext cx="0" cy="348457"/>
          </a:xfrm>
          <a:prstGeom prst="straightConnector1">
            <a:avLst/>
          </a:prstGeom>
          <a:noFill/>
          <a:ln w="57150" algn="ctr">
            <a:solidFill>
              <a:srgbClr val="4B4B4B"/>
            </a:solidFill>
            <a:round/>
            <a:headEnd/>
            <a:tailEnd type="triangle" w="lg" len="sm"/>
          </a:ln>
          <a:extLst>
            <a:ext uri="{909E8E84-426E-40dd-AFC4-6F175D3DCCD1}">
              <a14:hiddenFill xmlns:a14="http://schemas.microsoft.com/office/drawing/2010/main" xmlns="">
                <a:noFill/>
              </a14:hiddenFill>
            </a:ext>
          </a:extLst>
        </p:spPr>
      </p:cxnSp>
      <p:cxnSp>
        <p:nvCxnSpPr>
          <p:cNvPr id="132" name="Straight Arrow Connector 10"/>
          <p:cNvCxnSpPr>
            <a:cxnSpLocks noChangeShapeType="1"/>
            <a:stCxn id="135" idx="2"/>
            <a:endCxn id="131" idx="0"/>
          </p:cNvCxnSpPr>
          <p:nvPr/>
        </p:nvCxnSpPr>
        <p:spPr bwMode="auto">
          <a:xfrm flipH="1">
            <a:off x="2816230" y="5025025"/>
            <a:ext cx="3175" cy="366713"/>
          </a:xfrm>
          <a:prstGeom prst="straightConnector1">
            <a:avLst/>
          </a:prstGeom>
          <a:noFill/>
          <a:ln w="57150" algn="ctr">
            <a:solidFill>
              <a:srgbClr val="4B4B4B"/>
            </a:solidFill>
            <a:round/>
            <a:headEnd/>
            <a:tailEnd type="triangle" w="lg" len="sm"/>
          </a:ln>
          <a:extLst>
            <a:ext uri="{909E8E84-426E-40dd-AFC4-6F175D3DCCD1}">
              <a14:hiddenFill xmlns:a14="http://schemas.microsoft.com/office/drawing/2010/main" xmlns="">
                <a:noFill/>
              </a14:hiddenFill>
            </a:ext>
          </a:extLst>
        </p:spPr>
      </p:cxnSp>
      <p:cxnSp>
        <p:nvCxnSpPr>
          <p:cNvPr id="134" name="Straight Arrow Connector 4"/>
          <p:cNvCxnSpPr>
            <a:cxnSpLocks noChangeShapeType="1"/>
            <a:stCxn id="153" idx="2"/>
            <a:endCxn id="133" idx="0"/>
          </p:cNvCxnSpPr>
          <p:nvPr/>
        </p:nvCxnSpPr>
        <p:spPr bwMode="auto">
          <a:xfrm>
            <a:off x="3781447" y="2750902"/>
            <a:ext cx="963613" cy="342107"/>
          </a:xfrm>
          <a:prstGeom prst="straightConnector1">
            <a:avLst/>
          </a:prstGeom>
          <a:noFill/>
          <a:ln w="57150" algn="ctr">
            <a:solidFill>
              <a:srgbClr val="4B4B4B"/>
            </a:solidFill>
            <a:round/>
            <a:headEnd/>
            <a:tailEnd type="triangle" w="lg" len="sm"/>
          </a:ln>
          <a:extLst>
            <a:ext uri="{909E8E84-426E-40dd-AFC4-6F175D3DCCD1}">
              <a14:hiddenFill xmlns:a14="http://schemas.microsoft.com/office/drawing/2010/main" xmlns="">
                <a:noFill/>
              </a14:hiddenFill>
            </a:ext>
          </a:extLst>
        </p:spPr>
      </p:cxnSp>
      <p:cxnSp>
        <p:nvCxnSpPr>
          <p:cNvPr id="152" name="Straight Arrow Connector 4"/>
          <p:cNvCxnSpPr>
            <a:cxnSpLocks noChangeShapeType="1"/>
            <a:stCxn id="153" idx="2"/>
            <a:endCxn id="127" idx="0"/>
          </p:cNvCxnSpPr>
          <p:nvPr/>
        </p:nvCxnSpPr>
        <p:spPr bwMode="auto">
          <a:xfrm flipH="1">
            <a:off x="2819432" y="2750932"/>
            <a:ext cx="962025" cy="351631"/>
          </a:xfrm>
          <a:prstGeom prst="straightConnector1">
            <a:avLst/>
          </a:prstGeom>
          <a:noFill/>
          <a:ln w="57150" algn="ctr">
            <a:solidFill>
              <a:srgbClr val="4B4B4B"/>
            </a:solidFill>
            <a:round/>
            <a:headEnd/>
            <a:tailEnd type="triangle" w="lg" len="sm"/>
          </a:ln>
          <a:extLst>
            <a:ext uri="{909E8E84-426E-40dd-AFC4-6F175D3DCCD1}">
              <a14:hiddenFill xmlns:a14="http://schemas.microsoft.com/office/drawing/2010/main" xmlns="">
                <a:noFill/>
              </a14:hiddenFill>
            </a:ext>
          </a:extLst>
        </p:spPr>
      </p:cxnSp>
      <p:sp>
        <p:nvSpPr>
          <p:cNvPr id="18434" name="Rounded Rectangle 68"/>
          <p:cNvSpPr>
            <a:spLocks noChangeArrowheads="1"/>
          </p:cNvSpPr>
          <p:nvPr/>
        </p:nvSpPr>
        <p:spPr bwMode="auto">
          <a:xfrm>
            <a:off x="3787775" y="4473575"/>
            <a:ext cx="1905000" cy="990600"/>
          </a:xfrm>
          <a:prstGeom prst="roundRect">
            <a:avLst>
              <a:gd name="adj" fmla="val 16667"/>
            </a:avLst>
          </a:prstGeom>
          <a:noFill/>
          <a:ln w="57150" algn="ctr">
            <a:solidFill>
              <a:srgbClr val="EF3E42"/>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pic>
        <p:nvPicPr>
          <p:cNvPr id="5" name="Picture 4" descr="Database.png"/>
          <p:cNvPicPr>
            <a:picLocks noChangeAspect="1"/>
          </p:cNvPicPr>
          <p:nvPr/>
        </p:nvPicPr>
        <p:blipFill>
          <a:blip r:embed="rId2"/>
          <a:stretch>
            <a:fillRect/>
          </a:stretch>
        </p:blipFill>
        <p:spPr>
          <a:xfrm>
            <a:off x="6705600" y="2422525"/>
            <a:ext cx="1131888" cy="990600"/>
          </a:xfrm>
          <a:prstGeom prst="rect">
            <a:avLst/>
          </a:prstGeom>
          <a:effectLst>
            <a:outerShdw blurRad="50800" dist="38100" dir="2700000" algn="tl" rotWithShape="0">
              <a:prstClr val="black">
                <a:alpha val="40000"/>
              </a:prstClr>
            </a:outerShdw>
          </a:effectLst>
        </p:spPr>
      </p:pic>
      <p:pic>
        <p:nvPicPr>
          <p:cNvPr id="10" name="Picture 9" descr="Database.png"/>
          <p:cNvPicPr>
            <a:picLocks noChangeAspect="1"/>
          </p:cNvPicPr>
          <p:nvPr/>
        </p:nvPicPr>
        <p:blipFill>
          <a:blip r:embed="rId2"/>
          <a:stretch>
            <a:fillRect/>
          </a:stretch>
        </p:blipFill>
        <p:spPr>
          <a:xfrm>
            <a:off x="8467741" y="2422525"/>
            <a:ext cx="1133475" cy="990600"/>
          </a:xfrm>
          <a:prstGeom prst="rect">
            <a:avLst/>
          </a:prstGeom>
          <a:effectLst>
            <a:outerShdw blurRad="50800" dist="38100" dir="2700000" algn="tl" rotWithShape="0">
              <a:prstClr val="black">
                <a:alpha val="40000"/>
              </a:prstClr>
            </a:outerShdw>
          </a:effectLst>
        </p:spPr>
      </p:pic>
      <p:pic>
        <p:nvPicPr>
          <p:cNvPr id="7" name="Picture 6" descr="Database.png"/>
          <p:cNvPicPr>
            <a:picLocks noChangeAspect="1"/>
          </p:cNvPicPr>
          <p:nvPr/>
        </p:nvPicPr>
        <p:blipFill>
          <a:blip r:embed="rId2"/>
          <a:stretch>
            <a:fillRect/>
          </a:stretch>
        </p:blipFill>
        <p:spPr>
          <a:xfrm>
            <a:off x="7578725" y="4784725"/>
            <a:ext cx="1131888" cy="990600"/>
          </a:xfrm>
          <a:prstGeom prst="rect">
            <a:avLst/>
          </a:prstGeom>
          <a:effectLst>
            <a:outerShdw blurRad="50800" dist="38100" dir="2700000" algn="tl" rotWithShape="0">
              <a:prstClr val="black">
                <a:alpha val="40000"/>
              </a:prstClr>
            </a:outerShdw>
          </a:effectLst>
        </p:spPr>
      </p:pic>
      <p:pic>
        <p:nvPicPr>
          <p:cNvPr id="6" name="Picture 5" descr="Database.png"/>
          <p:cNvPicPr>
            <a:picLocks noChangeAspect="1"/>
          </p:cNvPicPr>
          <p:nvPr/>
        </p:nvPicPr>
        <p:blipFill>
          <a:blip r:embed="rId2"/>
          <a:stretch>
            <a:fillRect/>
          </a:stretch>
        </p:blipFill>
        <p:spPr>
          <a:xfrm>
            <a:off x="6705600" y="3603625"/>
            <a:ext cx="1131888" cy="990600"/>
          </a:xfrm>
          <a:prstGeom prst="rect">
            <a:avLst/>
          </a:prstGeom>
          <a:effectLst>
            <a:outerShdw blurRad="50800" dist="38100" dir="2700000" algn="tl" rotWithShape="0">
              <a:prstClr val="black">
                <a:alpha val="40000"/>
              </a:prstClr>
            </a:outerShdw>
          </a:effectLst>
        </p:spPr>
      </p:pic>
      <p:pic>
        <p:nvPicPr>
          <p:cNvPr id="9" name="Picture 8" descr="Database.png"/>
          <p:cNvPicPr>
            <a:picLocks noChangeAspect="1"/>
          </p:cNvPicPr>
          <p:nvPr/>
        </p:nvPicPr>
        <p:blipFill>
          <a:blip r:embed="rId2"/>
          <a:stretch>
            <a:fillRect/>
          </a:stretch>
        </p:blipFill>
        <p:spPr>
          <a:xfrm>
            <a:off x="8467741" y="3603625"/>
            <a:ext cx="1133475" cy="990600"/>
          </a:xfrm>
          <a:prstGeom prst="rect">
            <a:avLst/>
          </a:prstGeom>
          <a:effectLst>
            <a:outerShdw blurRad="50800" dist="38100" dir="2700000" algn="tl" rotWithShape="0">
              <a:prstClr val="black">
                <a:alpha val="40000"/>
              </a:prstClr>
            </a:outerShdw>
          </a:effectLst>
        </p:spPr>
      </p:pic>
      <p:sp>
        <p:nvSpPr>
          <p:cNvPr id="144" name="Rectangle 143"/>
          <p:cNvSpPr/>
          <p:nvPr/>
        </p:nvSpPr>
        <p:spPr bwMode="auto">
          <a:xfrm>
            <a:off x="4064000" y="4629154"/>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ITEM</a:t>
            </a:r>
          </a:p>
        </p:txBody>
      </p:sp>
      <p:sp>
        <p:nvSpPr>
          <p:cNvPr id="146" name="Rectangle 145"/>
          <p:cNvSpPr/>
          <p:nvPr/>
        </p:nvSpPr>
        <p:spPr bwMode="auto">
          <a:xfrm>
            <a:off x="4064000" y="4629154"/>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ITEM</a:t>
            </a:r>
          </a:p>
        </p:txBody>
      </p:sp>
      <p:sp>
        <p:nvSpPr>
          <p:cNvPr id="147" name="Rectangle 146"/>
          <p:cNvSpPr/>
          <p:nvPr/>
        </p:nvSpPr>
        <p:spPr bwMode="auto">
          <a:xfrm>
            <a:off x="4064000" y="4629154"/>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ITEM</a:t>
            </a:r>
          </a:p>
        </p:txBody>
      </p:sp>
      <p:sp>
        <p:nvSpPr>
          <p:cNvPr id="148" name="Rectangle 147"/>
          <p:cNvSpPr/>
          <p:nvPr/>
        </p:nvSpPr>
        <p:spPr bwMode="auto">
          <a:xfrm>
            <a:off x="4064000" y="4629154"/>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ITEM</a:t>
            </a:r>
          </a:p>
        </p:txBody>
      </p:sp>
      <p:sp>
        <p:nvSpPr>
          <p:cNvPr id="67" name="Rectangle 66"/>
          <p:cNvSpPr/>
          <p:nvPr/>
        </p:nvSpPr>
        <p:spPr bwMode="auto">
          <a:xfrm>
            <a:off x="4059238" y="4621214"/>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ITEM</a:t>
            </a:r>
          </a:p>
        </p:txBody>
      </p:sp>
      <p:sp>
        <p:nvSpPr>
          <p:cNvPr id="18445" name="Title 1"/>
          <p:cNvSpPr>
            <a:spLocks noGrp="1"/>
          </p:cNvSpPr>
          <p:nvPr>
            <p:ph type="title"/>
          </p:nvPr>
        </p:nvSpPr>
        <p:spPr>
          <a:xfrm>
            <a:off x="1371600" y="-20224"/>
            <a:ext cx="8991600" cy="692497"/>
          </a:xfrm>
        </p:spPr>
        <p:txBody>
          <a:bodyPr>
            <a:normAutofit fontScale="90000"/>
          </a:bodyPr>
          <a:lstStyle/>
          <a:p>
            <a:r>
              <a:rPr lang="en-US" dirty="0" smtClean="0"/>
              <a:t>Database Partitioning</a:t>
            </a:r>
          </a:p>
        </p:txBody>
      </p:sp>
      <p:grpSp>
        <p:nvGrpSpPr>
          <p:cNvPr id="3" name="Group 67"/>
          <p:cNvGrpSpPr>
            <a:grpSpLocks/>
          </p:cNvGrpSpPr>
          <p:nvPr/>
        </p:nvGrpSpPr>
        <p:grpSpPr bwMode="auto">
          <a:xfrm>
            <a:off x="8748728" y="2762187"/>
            <a:ext cx="611187" cy="254000"/>
            <a:chOff x="3353908" y="2980303"/>
            <a:chExt cx="658184" cy="274638"/>
          </a:xfrm>
        </p:grpSpPr>
        <p:sp>
          <p:nvSpPr>
            <p:cNvPr id="18546"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47" name="Rectangle 218"/>
            <p:cNvSpPr>
              <a:spLocks noChangeArrowheads="1"/>
            </p:cNvSpPr>
            <p:nvPr/>
          </p:nvSpPr>
          <p:spPr bwMode="auto">
            <a:xfrm>
              <a:off x="3353908" y="2980303"/>
              <a:ext cx="658184" cy="274638"/>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40" name="TextBox 39"/>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P2</a:t>
              </a:r>
            </a:p>
          </p:txBody>
        </p:sp>
      </p:grpSp>
      <p:grpSp>
        <p:nvGrpSpPr>
          <p:cNvPr id="8" name="Group 79"/>
          <p:cNvGrpSpPr>
            <a:grpSpLocks/>
          </p:cNvGrpSpPr>
          <p:nvPr/>
        </p:nvGrpSpPr>
        <p:grpSpPr bwMode="auto">
          <a:xfrm>
            <a:off x="8748728" y="3943287"/>
            <a:ext cx="611187" cy="254000"/>
            <a:chOff x="3353908" y="2980303"/>
            <a:chExt cx="658184" cy="274638"/>
          </a:xfrm>
        </p:grpSpPr>
        <p:sp>
          <p:nvSpPr>
            <p:cNvPr id="18543"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44" name="Rectangle 218"/>
            <p:cNvSpPr>
              <a:spLocks noChangeArrowheads="1"/>
            </p:cNvSpPr>
            <p:nvPr/>
          </p:nvSpPr>
          <p:spPr bwMode="auto">
            <a:xfrm>
              <a:off x="3353908" y="2980303"/>
              <a:ext cx="658184" cy="274638"/>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52" name="TextBox 51"/>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P4</a:t>
              </a:r>
            </a:p>
          </p:txBody>
        </p:sp>
      </p:grpSp>
      <p:sp>
        <p:nvSpPr>
          <p:cNvPr id="68" name="TextBox 67"/>
          <p:cNvSpPr txBox="1"/>
          <p:nvPr/>
        </p:nvSpPr>
        <p:spPr>
          <a:xfrm>
            <a:off x="3859386" y="4992688"/>
            <a:ext cx="1739580" cy="400110"/>
          </a:xfrm>
          <a:prstGeom prst="rect">
            <a:avLst/>
          </a:prstGeom>
          <a:noFill/>
        </p:spPr>
        <p:txBody>
          <a:bodyPr wrap="none">
            <a:spAutoFit/>
          </a:bodyPr>
          <a:lstStyle/>
          <a:p>
            <a:pPr algn="ctr" fontAlgn="base">
              <a:spcBef>
                <a:spcPct val="0"/>
              </a:spcBef>
              <a:spcAft>
                <a:spcPct val="0"/>
              </a:spcAft>
              <a:defRPr/>
            </a:pPr>
            <a:r>
              <a:rPr lang="en-US" sz="2000" i="1" dirty="0">
                <a:solidFill>
                  <a:srgbClr val="EF3E42"/>
                </a:solidFill>
                <a:latin typeface="Museo Sans 700" pitchFamily="50" charset="0"/>
              </a:rPr>
              <a:t>Replicated</a:t>
            </a:r>
          </a:p>
        </p:txBody>
      </p:sp>
      <p:sp>
        <p:nvSpPr>
          <p:cNvPr id="27" name="TextBox 26"/>
          <p:cNvSpPr txBox="1"/>
          <p:nvPr/>
        </p:nvSpPr>
        <p:spPr>
          <a:xfrm>
            <a:off x="3076575" y="2143125"/>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P1</a:t>
            </a:r>
          </a:p>
        </p:txBody>
      </p:sp>
      <p:sp>
        <p:nvSpPr>
          <p:cNvPr id="21" name="Rectangle 20"/>
          <p:cNvSpPr>
            <a:spLocks noChangeArrowheads="1"/>
          </p:cNvSpPr>
          <p:nvPr/>
        </p:nvSpPr>
        <p:spPr bwMode="auto">
          <a:xfrm>
            <a:off x="3076575" y="2340563"/>
            <a:ext cx="274638" cy="409575"/>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77" name="TextBox 76"/>
          <p:cNvSpPr txBox="1"/>
          <p:nvPr/>
        </p:nvSpPr>
        <p:spPr>
          <a:xfrm>
            <a:off x="2124075" y="2913063"/>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P1</a:t>
            </a:r>
          </a:p>
        </p:txBody>
      </p:sp>
      <p:sp>
        <p:nvSpPr>
          <p:cNvPr id="82" name="Rectangle 81"/>
          <p:cNvSpPr>
            <a:spLocks noChangeArrowheads="1"/>
          </p:cNvSpPr>
          <p:nvPr/>
        </p:nvSpPr>
        <p:spPr bwMode="auto">
          <a:xfrm>
            <a:off x="2124075" y="3103358"/>
            <a:ext cx="274638" cy="409575"/>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87" name="TextBox 86"/>
          <p:cNvSpPr txBox="1"/>
          <p:nvPr/>
        </p:nvSpPr>
        <p:spPr>
          <a:xfrm>
            <a:off x="2124075" y="3665539"/>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P1</a:t>
            </a:r>
          </a:p>
        </p:txBody>
      </p:sp>
      <p:sp>
        <p:nvSpPr>
          <p:cNvPr id="92" name="Rectangle 91"/>
          <p:cNvSpPr>
            <a:spLocks noChangeArrowheads="1"/>
          </p:cNvSpPr>
          <p:nvPr/>
        </p:nvSpPr>
        <p:spPr bwMode="auto">
          <a:xfrm>
            <a:off x="2124075" y="3854244"/>
            <a:ext cx="274638" cy="409575"/>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97" name="TextBox 96"/>
          <p:cNvSpPr txBox="1"/>
          <p:nvPr/>
        </p:nvSpPr>
        <p:spPr>
          <a:xfrm>
            <a:off x="2125676" y="4419600"/>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P1</a:t>
            </a:r>
          </a:p>
        </p:txBody>
      </p:sp>
      <p:sp>
        <p:nvSpPr>
          <p:cNvPr id="102" name="Rectangle 101"/>
          <p:cNvSpPr>
            <a:spLocks noChangeArrowheads="1"/>
          </p:cNvSpPr>
          <p:nvPr/>
        </p:nvSpPr>
        <p:spPr bwMode="auto">
          <a:xfrm>
            <a:off x="2125676" y="4614658"/>
            <a:ext cx="274637" cy="409575"/>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07" name="TextBox 106"/>
          <p:cNvSpPr txBox="1"/>
          <p:nvPr/>
        </p:nvSpPr>
        <p:spPr>
          <a:xfrm>
            <a:off x="2125676" y="519906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P1</a:t>
            </a:r>
          </a:p>
        </p:txBody>
      </p:sp>
      <p:sp>
        <p:nvSpPr>
          <p:cNvPr id="112" name="Rectangle 111"/>
          <p:cNvSpPr>
            <a:spLocks noChangeArrowheads="1"/>
          </p:cNvSpPr>
          <p:nvPr/>
        </p:nvSpPr>
        <p:spPr bwMode="auto">
          <a:xfrm>
            <a:off x="2125676" y="5392532"/>
            <a:ext cx="274637" cy="409575"/>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17" name="TextBox 116"/>
          <p:cNvSpPr txBox="1"/>
          <p:nvPr/>
        </p:nvSpPr>
        <p:spPr>
          <a:xfrm>
            <a:off x="4049732" y="289401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P1</a:t>
            </a:r>
          </a:p>
        </p:txBody>
      </p:sp>
      <p:sp>
        <p:nvSpPr>
          <p:cNvPr id="122" name="Rectangle 121"/>
          <p:cNvSpPr>
            <a:spLocks noChangeArrowheads="1"/>
          </p:cNvSpPr>
          <p:nvPr/>
        </p:nvSpPr>
        <p:spPr bwMode="auto">
          <a:xfrm>
            <a:off x="4049732" y="3093832"/>
            <a:ext cx="274637" cy="409575"/>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28" name="TextBox 27"/>
          <p:cNvSpPr txBox="1"/>
          <p:nvPr/>
        </p:nvSpPr>
        <p:spPr>
          <a:xfrm>
            <a:off x="3351223" y="2143125"/>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P2</a:t>
            </a:r>
          </a:p>
        </p:txBody>
      </p:sp>
      <p:sp>
        <p:nvSpPr>
          <p:cNvPr id="22" name="Rectangle 21"/>
          <p:cNvSpPr>
            <a:spLocks noChangeArrowheads="1"/>
          </p:cNvSpPr>
          <p:nvPr/>
        </p:nvSpPr>
        <p:spPr bwMode="auto">
          <a:xfrm>
            <a:off x="3351223" y="2339738"/>
            <a:ext cx="274637"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78" name="TextBox 77"/>
          <p:cNvSpPr txBox="1"/>
          <p:nvPr/>
        </p:nvSpPr>
        <p:spPr>
          <a:xfrm>
            <a:off x="2398725" y="291306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P2</a:t>
            </a:r>
          </a:p>
        </p:txBody>
      </p:sp>
      <p:sp>
        <p:nvSpPr>
          <p:cNvPr id="83" name="Rectangle 82"/>
          <p:cNvSpPr>
            <a:spLocks noChangeArrowheads="1"/>
          </p:cNvSpPr>
          <p:nvPr/>
        </p:nvSpPr>
        <p:spPr bwMode="auto">
          <a:xfrm>
            <a:off x="2398725" y="3102530"/>
            <a:ext cx="274637"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88" name="TextBox 87"/>
          <p:cNvSpPr txBox="1"/>
          <p:nvPr/>
        </p:nvSpPr>
        <p:spPr>
          <a:xfrm>
            <a:off x="2398725" y="3665539"/>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P2</a:t>
            </a:r>
          </a:p>
        </p:txBody>
      </p:sp>
      <p:sp>
        <p:nvSpPr>
          <p:cNvPr id="93" name="Rectangle 92"/>
          <p:cNvSpPr>
            <a:spLocks noChangeArrowheads="1"/>
          </p:cNvSpPr>
          <p:nvPr/>
        </p:nvSpPr>
        <p:spPr bwMode="auto">
          <a:xfrm>
            <a:off x="2398725" y="3853418"/>
            <a:ext cx="274637"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98" name="TextBox 97"/>
          <p:cNvSpPr txBox="1"/>
          <p:nvPr/>
        </p:nvSpPr>
        <p:spPr>
          <a:xfrm>
            <a:off x="2400300" y="4419600"/>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P2</a:t>
            </a:r>
          </a:p>
        </p:txBody>
      </p:sp>
      <p:sp>
        <p:nvSpPr>
          <p:cNvPr id="103" name="Rectangle 102"/>
          <p:cNvSpPr>
            <a:spLocks noChangeArrowheads="1"/>
          </p:cNvSpPr>
          <p:nvPr/>
        </p:nvSpPr>
        <p:spPr bwMode="auto">
          <a:xfrm>
            <a:off x="2400300" y="4613834"/>
            <a:ext cx="274638"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08" name="TextBox 107"/>
          <p:cNvSpPr txBox="1"/>
          <p:nvPr/>
        </p:nvSpPr>
        <p:spPr>
          <a:xfrm>
            <a:off x="2400300" y="5199063"/>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P2</a:t>
            </a:r>
          </a:p>
        </p:txBody>
      </p:sp>
      <p:sp>
        <p:nvSpPr>
          <p:cNvPr id="113" name="Rectangle 112"/>
          <p:cNvSpPr>
            <a:spLocks noChangeArrowheads="1"/>
          </p:cNvSpPr>
          <p:nvPr/>
        </p:nvSpPr>
        <p:spPr bwMode="auto">
          <a:xfrm>
            <a:off x="2400300" y="5391706"/>
            <a:ext cx="274638"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18" name="TextBox 117"/>
          <p:cNvSpPr txBox="1"/>
          <p:nvPr/>
        </p:nvSpPr>
        <p:spPr>
          <a:xfrm>
            <a:off x="4324350" y="2894013"/>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P2</a:t>
            </a:r>
          </a:p>
        </p:txBody>
      </p:sp>
      <p:sp>
        <p:nvSpPr>
          <p:cNvPr id="123" name="Rectangle 122"/>
          <p:cNvSpPr>
            <a:spLocks noChangeArrowheads="1"/>
          </p:cNvSpPr>
          <p:nvPr/>
        </p:nvSpPr>
        <p:spPr bwMode="auto">
          <a:xfrm>
            <a:off x="4324350" y="3093006"/>
            <a:ext cx="274638"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29" name="TextBox 28"/>
          <p:cNvSpPr txBox="1"/>
          <p:nvPr/>
        </p:nvSpPr>
        <p:spPr>
          <a:xfrm>
            <a:off x="3622675" y="2143125"/>
            <a:ext cx="273050"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P3</a:t>
            </a:r>
          </a:p>
        </p:txBody>
      </p:sp>
      <p:sp>
        <p:nvSpPr>
          <p:cNvPr id="23" name="Rectangle 22"/>
          <p:cNvSpPr>
            <a:spLocks noChangeArrowheads="1"/>
          </p:cNvSpPr>
          <p:nvPr/>
        </p:nvSpPr>
        <p:spPr bwMode="auto">
          <a:xfrm>
            <a:off x="3622675" y="2339738"/>
            <a:ext cx="273050"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79" name="TextBox 78"/>
          <p:cNvSpPr txBox="1"/>
          <p:nvPr/>
        </p:nvSpPr>
        <p:spPr>
          <a:xfrm>
            <a:off x="2670175" y="2913063"/>
            <a:ext cx="273050"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P3</a:t>
            </a:r>
          </a:p>
        </p:txBody>
      </p:sp>
      <p:sp>
        <p:nvSpPr>
          <p:cNvPr id="84" name="Rectangle 83"/>
          <p:cNvSpPr>
            <a:spLocks noChangeArrowheads="1"/>
          </p:cNvSpPr>
          <p:nvPr/>
        </p:nvSpPr>
        <p:spPr bwMode="auto">
          <a:xfrm>
            <a:off x="2670175" y="3102530"/>
            <a:ext cx="273050"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89" name="TextBox 88"/>
          <p:cNvSpPr txBox="1"/>
          <p:nvPr/>
        </p:nvSpPr>
        <p:spPr>
          <a:xfrm>
            <a:off x="2670175" y="3665539"/>
            <a:ext cx="273050"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P3</a:t>
            </a:r>
          </a:p>
        </p:txBody>
      </p:sp>
      <p:sp>
        <p:nvSpPr>
          <p:cNvPr id="94" name="Rectangle 93"/>
          <p:cNvSpPr>
            <a:spLocks noChangeArrowheads="1"/>
          </p:cNvSpPr>
          <p:nvPr/>
        </p:nvSpPr>
        <p:spPr bwMode="auto">
          <a:xfrm>
            <a:off x="2670175" y="3853418"/>
            <a:ext cx="273050"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99" name="TextBox 98"/>
          <p:cNvSpPr txBox="1"/>
          <p:nvPr/>
        </p:nvSpPr>
        <p:spPr>
          <a:xfrm>
            <a:off x="2671763" y="4419600"/>
            <a:ext cx="273050"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P3</a:t>
            </a:r>
          </a:p>
        </p:txBody>
      </p:sp>
      <p:sp>
        <p:nvSpPr>
          <p:cNvPr id="104" name="Rectangle 103"/>
          <p:cNvSpPr>
            <a:spLocks noChangeArrowheads="1"/>
          </p:cNvSpPr>
          <p:nvPr/>
        </p:nvSpPr>
        <p:spPr bwMode="auto">
          <a:xfrm>
            <a:off x="2671763" y="4613834"/>
            <a:ext cx="273050"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09" name="TextBox 108"/>
          <p:cNvSpPr txBox="1"/>
          <p:nvPr/>
        </p:nvSpPr>
        <p:spPr>
          <a:xfrm>
            <a:off x="2671763" y="5199063"/>
            <a:ext cx="273050"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P3</a:t>
            </a:r>
          </a:p>
        </p:txBody>
      </p:sp>
      <p:sp>
        <p:nvSpPr>
          <p:cNvPr id="114" name="Rectangle 113"/>
          <p:cNvSpPr>
            <a:spLocks noChangeArrowheads="1"/>
          </p:cNvSpPr>
          <p:nvPr/>
        </p:nvSpPr>
        <p:spPr bwMode="auto">
          <a:xfrm>
            <a:off x="2671763" y="5391706"/>
            <a:ext cx="273050"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19" name="TextBox 118"/>
          <p:cNvSpPr txBox="1"/>
          <p:nvPr/>
        </p:nvSpPr>
        <p:spPr>
          <a:xfrm>
            <a:off x="4595813" y="2894013"/>
            <a:ext cx="273050"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P3</a:t>
            </a:r>
          </a:p>
        </p:txBody>
      </p:sp>
      <p:sp>
        <p:nvSpPr>
          <p:cNvPr id="124" name="Rectangle 123"/>
          <p:cNvSpPr>
            <a:spLocks noChangeArrowheads="1"/>
          </p:cNvSpPr>
          <p:nvPr/>
        </p:nvSpPr>
        <p:spPr bwMode="auto">
          <a:xfrm>
            <a:off x="4595813" y="3093006"/>
            <a:ext cx="273050"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30" name="TextBox 29"/>
          <p:cNvSpPr txBox="1"/>
          <p:nvPr/>
        </p:nvSpPr>
        <p:spPr>
          <a:xfrm>
            <a:off x="3895725" y="2143125"/>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P4</a:t>
            </a:r>
          </a:p>
        </p:txBody>
      </p:sp>
      <p:sp>
        <p:nvSpPr>
          <p:cNvPr id="24" name="Rectangle 23"/>
          <p:cNvSpPr>
            <a:spLocks noChangeArrowheads="1"/>
          </p:cNvSpPr>
          <p:nvPr/>
        </p:nvSpPr>
        <p:spPr bwMode="auto">
          <a:xfrm>
            <a:off x="3895725" y="2339738"/>
            <a:ext cx="274638"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80" name="TextBox 79"/>
          <p:cNvSpPr txBox="1"/>
          <p:nvPr/>
        </p:nvSpPr>
        <p:spPr>
          <a:xfrm>
            <a:off x="2943225" y="2913063"/>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P4</a:t>
            </a:r>
          </a:p>
        </p:txBody>
      </p:sp>
      <p:sp>
        <p:nvSpPr>
          <p:cNvPr id="85" name="Rectangle 84"/>
          <p:cNvSpPr>
            <a:spLocks noChangeArrowheads="1"/>
          </p:cNvSpPr>
          <p:nvPr/>
        </p:nvSpPr>
        <p:spPr bwMode="auto">
          <a:xfrm>
            <a:off x="2943225" y="3102530"/>
            <a:ext cx="274638"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90" name="TextBox 89"/>
          <p:cNvSpPr txBox="1"/>
          <p:nvPr/>
        </p:nvSpPr>
        <p:spPr>
          <a:xfrm>
            <a:off x="2943225" y="3665539"/>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P4</a:t>
            </a:r>
          </a:p>
        </p:txBody>
      </p:sp>
      <p:sp>
        <p:nvSpPr>
          <p:cNvPr id="95" name="Rectangle 94"/>
          <p:cNvSpPr>
            <a:spLocks noChangeArrowheads="1"/>
          </p:cNvSpPr>
          <p:nvPr/>
        </p:nvSpPr>
        <p:spPr bwMode="auto">
          <a:xfrm>
            <a:off x="2943225" y="3853418"/>
            <a:ext cx="274638"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00" name="TextBox 99"/>
          <p:cNvSpPr txBox="1"/>
          <p:nvPr/>
        </p:nvSpPr>
        <p:spPr>
          <a:xfrm>
            <a:off x="2944822" y="4419600"/>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P4</a:t>
            </a:r>
          </a:p>
        </p:txBody>
      </p:sp>
      <p:sp>
        <p:nvSpPr>
          <p:cNvPr id="105" name="Rectangle 104"/>
          <p:cNvSpPr>
            <a:spLocks noChangeArrowheads="1"/>
          </p:cNvSpPr>
          <p:nvPr/>
        </p:nvSpPr>
        <p:spPr bwMode="auto">
          <a:xfrm>
            <a:off x="2944822" y="4613834"/>
            <a:ext cx="274637"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10" name="TextBox 109"/>
          <p:cNvSpPr txBox="1"/>
          <p:nvPr/>
        </p:nvSpPr>
        <p:spPr>
          <a:xfrm>
            <a:off x="2944822" y="519906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P4</a:t>
            </a:r>
          </a:p>
        </p:txBody>
      </p:sp>
      <p:sp>
        <p:nvSpPr>
          <p:cNvPr id="115" name="Rectangle 114"/>
          <p:cNvSpPr>
            <a:spLocks noChangeArrowheads="1"/>
          </p:cNvSpPr>
          <p:nvPr/>
        </p:nvSpPr>
        <p:spPr bwMode="auto">
          <a:xfrm>
            <a:off x="2944822" y="5391706"/>
            <a:ext cx="274637"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20" name="TextBox 119"/>
          <p:cNvSpPr txBox="1"/>
          <p:nvPr/>
        </p:nvSpPr>
        <p:spPr>
          <a:xfrm>
            <a:off x="4868864" y="289401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P4</a:t>
            </a:r>
          </a:p>
        </p:txBody>
      </p:sp>
      <p:sp>
        <p:nvSpPr>
          <p:cNvPr id="125" name="Rectangle 124"/>
          <p:cNvSpPr>
            <a:spLocks noChangeArrowheads="1"/>
          </p:cNvSpPr>
          <p:nvPr/>
        </p:nvSpPr>
        <p:spPr bwMode="auto">
          <a:xfrm>
            <a:off x="4868864" y="3093006"/>
            <a:ext cx="274637" cy="411163"/>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31" name="TextBox 30"/>
          <p:cNvSpPr txBox="1"/>
          <p:nvPr/>
        </p:nvSpPr>
        <p:spPr>
          <a:xfrm>
            <a:off x="4171950" y="2143125"/>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P5</a:t>
            </a:r>
          </a:p>
        </p:txBody>
      </p:sp>
      <p:sp>
        <p:nvSpPr>
          <p:cNvPr id="25" name="Rectangle 24"/>
          <p:cNvSpPr>
            <a:spLocks noChangeArrowheads="1"/>
          </p:cNvSpPr>
          <p:nvPr/>
        </p:nvSpPr>
        <p:spPr bwMode="auto">
          <a:xfrm>
            <a:off x="4171950" y="2339738"/>
            <a:ext cx="274638"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81" name="TextBox 80"/>
          <p:cNvSpPr txBox="1"/>
          <p:nvPr/>
        </p:nvSpPr>
        <p:spPr>
          <a:xfrm>
            <a:off x="3219450" y="2913063"/>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P5</a:t>
            </a:r>
          </a:p>
        </p:txBody>
      </p:sp>
      <p:sp>
        <p:nvSpPr>
          <p:cNvPr id="86" name="Rectangle 85"/>
          <p:cNvSpPr>
            <a:spLocks noChangeArrowheads="1"/>
          </p:cNvSpPr>
          <p:nvPr/>
        </p:nvSpPr>
        <p:spPr bwMode="auto">
          <a:xfrm>
            <a:off x="3219450" y="3102530"/>
            <a:ext cx="274638"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91" name="TextBox 90"/>
          <p:cNvSpPr txBox="1"/>
          <p:nvPr/>
        </p:nvSpPr>
        <p:spPr>
          <a:xfrm>
            <a:off x="3219450" y="3665539"/>
            <a:ext cx="274638"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P5</a:t>
            </a:r>
          </a:p>
        </p:txBody>
      </p:sp>
      <p:sp>
        <p:nvSpPr>
          <p:cNvPr id="96" name="Rectangle 95"/>
          <p:cNvSpPr>
            <a:spLocks noChangeArrowheads="1"/>
          </p:cNvSpPr>
          <p:nvPr/>
        </p:nvSpPr>
        <p:spPr bwMode="auto">
          <a:xfrm>
            <a:off x="3219450" y="3853418"/>
            <a:ext cx="274638"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01" name="TextBox 100"/>
          <p:cNvSpPr txBox="1"/>
          <p:nvPr/>
        </p:nvSpPr>
        <p:spPr>
          <a:xfrm>
            <a:off x="3221054" y="4419600"/>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P5</a:t>
            </a:r>
          </a:p>
        </p:txBody>
      </p:sp>
      <p:sp>
        <p:nvSpPr>
          <p:cNvPr id="106" name="Rectangle 105"/>
          <p:cNvSpPr>
            <a:spLocks noChangeArrowheads="1"/>
          </p:cNvSpPr>
          <p:nvPr/>
        </p:nvSpPr>
        <p:spPr bwMode="auto">
          <a:xfrm>
            <a:off x="3221054" y="4613834"/>
            <a:ext cx="274637"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11" name="TextBox 110"/>
          <p:cNvSpPr txBox="1"/>
          <p:nvPr/>
        </p:nvSpPr>
        <p:spPr>
          <a:xfrm>
            <a:off x="3221054" y="519906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P5</a:t>
            </a:r>
          </a:p>
        </p:txBody>
      </p:sp>
      <p:sp>
        <p:nvSpPr>
          <p:cNvPr id="116" name="Rectangle 115"/>
          <p:cNvSpPr>
            <a:spLocks noChangeArrowheads="1"/>
          </p:cNvSpPr>
          <p:nvPr/>
        </p:nvSpPr>
        <p:spPr bwMode="auto">
          <a:xfrm>
            <a:off x="3221054" y="5391706"/>
            <a:ext cx="274637"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
        <p:nvSpPr>
          <p:cNvPr id="121" name="TextBox 120"/>
          <p:cNvSpPr txBox="1"/>
          <p:nvPr/>
        </p:nvSpPr>
        <p:spPr>
          <a:xfrm>
            <a:off x="5145096" y="2894013"/>
            <a:ext cx="274637" cy="215444"/>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rPr>
              <a:t>P5</a:t>
            </a:r>
          </a:p>
        </p:txBody>
      </p:sp>
      <p:sp>
        <p:nvSpPr>
          <p:cNvPr id="126" name="Rectangle 125"/>
          <p:cNvSpPr>
            <a:spLocks noChangeArrowheads="1"/>
          </p:cNvSpPr>
          <p:nvPr/>
        </p:nvSpPr>
        <p:spPr bwMode="auto">
          <a:xfrm>
            <a:off x="5145096" y="3093006"/>
            <a:ext cx="274637" cy="411163"/>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grpSp>
        <p:nvGrpSpPr>
          <p:cNvPr id="11" name="Group 75"/>
          <p:cNvGrpSpPr>
            <a:grpSpLocks/>
          </p:cNvGrpSpPr>
          <p:nvPr/>
        </p:nvGrpSpPr>
        <p:grpSpPr bwMode="auto">
          <a:xfrm>
            <a:off x="7859723" y="5124387"/>
            <a:ext cx="611187" cy="254000"/>
            <a:chOff x="3353908" y="2980303"/>
            <a:chExt cx="658184" cy="274638"/>
          </a:xfrm>
        </p:grpSpPr>
        <p:sp>
          <p:nvSpPr>
            <p:cNvPr id="18540"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41" name="Rectangle 218"/>
            <p:cNvSpPr>
              <a:spLocks noChangeArrowheads="1"/>
            </p:cNvSpPr>
            <p:nvPr/>
          </p:nvSpPr>
          <p:spPr bwMode="auto">
            <a:xfrm>
              <a:off x="3353908" y="2980303"/>
              <a:ext cx="658184" cy="274638"/>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48" name="TextBox 47"/>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P5</a:t>
              </a:r>
            </a:p>
          </p:txBody>
        </p:sp>
      </p:grpSp>
      <p:grpSp>
        <p:nvGrpSpPr>
          <p:cNvPr id="12" name="Group 71"/>
          <p:cNvGrpSpPr>
            <a:grpSpLocks/>
          </p:cNvGrpSpPr>
          <p:nvPr/>
        </p:nvGrpSpPr>
        <p:grpSpPr bwMode="auto">
          <a:xfrm>
            <a:off x="6986592" y="3946456"/>
            <a:ext cx="611187" cy="255588"/>
            <a:chOff x="3353908" y="2980303"/>
            <a:chExt cx="658184" cy="274638"/>
          </a:xfrm>
        </p:grpSpPr>
        <p:sp>
          <p:nvSpPr>
            <p:cNvPr id="18537"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38" name="Rectangle 218"/>
            <p:cNvSpPr>
              <a:spLocks noChangeArrowheads="1"/>
            </p:cNvSpPr>
            <p:nvPr/>
          </p:nvSpPr>
          <p:spPr bwMode="auto">
            <a:xfrm>
              <a:off x="3353908" y="2980303"/>
              <a:ext cx="658184" cy="274638"/>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44" name="TextBox 43"/>
            <p:cNvSpPr txBox="1"/>
            <p:nvPr/>
          </p:nvSpPr>
          <p:spPr>
            <a:xfrm>
              <a:off x="3545380" y="3009303"/>
              <a:ext cx="275240" cy="231502"/>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P3</a:t>
              </a:r>
            </a:p>
          </p:txBody>
        </p:sp>
      </p:grpSp>
      <p:grpSp>
        <p:nvGrpSpPr>
          <p:cNvPr id="13" name="Group 66"/>
          <p:cNvGrpSpPr>
            <a:grpSpLocks/>
          </p:cNvGrpSpPr>
          <p:nvPr/>
        </p:nvGrpSpPr>
        <p:grpSpPr bwMode="auto">
          <a:xfrm>
            <a:off x="6986592" y="2762187"/>
            <a:ext cx="611187" cy="254000"/>
            <a:chOff x="3353908" y="2980303"/>
            <a:chExt cx="658184" cy="274638"/>
          </a:xfrm>
        </p:grpSpPr>
        <p:sp>
          <p:nvSpPr>
            <p:cNvPr id="18534"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35" name="Rectangle 218"/>
            <p:cNvSpPr>
              <a:spLocks noChangeArrowheads="1"/>
            </p:cNvSpPr>
            <p:nvPr/>
          </p:nvSpPr>
          <p:spPr bwMode="auto">
            <a:xfrm>
              <a:off x="3353908" y="2980303"/>
              <a:ext cx="658184" cy="274638"/>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36" name="TextBox 35"/>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P1</a:t>
              </a:r>
            </a:p>
          </p:txBody>
        </p:sp>
      </p:grpSp>
      <p:sp>
        <p:nvSpPr>
          <p:cNvPr id="137" name="Rectangle 136"/>
          <p:cNvSpPr/>
          <p:nvPr/>
        </p:nvSpPr>
        <p:spPr bwMode="auto">
          <a:xfrm>
            <a:off x="8748713" y="4238625"/>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39" name="Rectangle 138"/>
          <p:cNvSpPr/>
          <p:nvPr/>
        </p:nvSpPr>
        <p:spPr bwMode="auto">
          <a:xfrm>
            <a:off x="6991350" y="4238625"/>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0" name="Rectangle 139"/>
          <p:cNvSpPr/>
          <p:nvPr/>
        </p:nvSpPr>
        <p:spPr bwMode="auto">
          <a:xfrm>
            <a:off x="6991350" y="3067051"/>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1" name="Rectangle 140"/>
          <p:cNvSpPr/>
          <p:nvPr/>
        </p:nvSpPr>
        <p:spPr bwMode="auto">
          <a:xfrm>
            <a:off x="8748713" y="3076575"/>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2" name="Rectangle 141"/>
          <p:cNvSpPr/>
          <p:nvPr/>
        </p:nvSpPr>
        <p:spPr bwMode="auto">
          <a:xfrm>
            <a:off x="7862888" y="5429251"/>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3" name="TextBox 142"/>
          <p:cNvSpPr txBox="1"/>
          <p:nvPr/>
        </p:nvSpPr>
        <p:spPr bwMode="auto">
          <a:xfrm>
            <a:off x="6844149" y="1752601"/>
            <a:ext cx="2669320" cy="486287"/>
          </a:xfrm>
          <a:prstGeom prst="rect">
            <a:avLst/>
          </a:prstGeom>
          <a:noFill/>
          <a:ln>
            <a:noFill/>
          </a:ln>
        </p:spPr>
        <p:txBody>
          <a:bodyPr wrap="none">
            <a:spAutoFit/>
          </a:bodyPr>
          <a:lstStyle>
            <a:defPPr>
              <a:defRPr lang="en-US"/>
            </a:defPPr>
            <a:lvl1pPr algn="ctr">
              <a:lnSpc>
                <a:spcPct val="80000"/>
              </a:lnSpc>
              <a:defRPr sz="3200">
                <a:solidFill>
                  <a:srgbClr val="4B4B4B"/>
                </a:solidFill>
                <a:latin typeface="Museo Sans 700" pitchFamily="50" charset="0"/>
              </a:defRPr>
            </a:lvl1pPr>
          </a:lstStyle>
          <a:p>
            <a:r>
              <a:rPr lang="en-US" dirty="0"/>
              <a:t>Partitions</a:t>
            </a:r>
          </a:p>
        </p:txBody>
      </p:sp>
      <p:sp>
        <p:nvSpPr>
          <p:cNvPr id="149" name="Rectangle 148"/>
          <p:cNvSpPr/>
          <p:nvPr/>
        </p:nvSpPr>
        <p:spPr bwMode="auto">
          <a:xfrm>
            <a:off x="4054475" y="4629150"/>
            <a:ext cx="1339850" cy="411163"/>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381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rgbClr val="4B4B4B"/>
                </a:solidFill>
                <a:latin typeface="Museo Sans 700" pitchFamily="50" charset="0"/>
              </a:rPr>
              <a:t>ITEM</a:t>
            </a:r>
          </a:p>
        </p:txBody>
      </p:sp>
      <p:sp>
        <p:nvSpPr>
          <p:cNvPr id="150" name="TextBox 149"/>
          <p:cNvSpPr txBox="1"/>
          <p:nvPr/>
        </p:nvSpPr>
        <p:spPr bwMode="auto">
          <a:xfrm>
            <a:off x="2338408" y="1752601"/>
            <a:ext cx="2917786" cy="486287"/>
          </a:xfrm>
          <a:prstGeom prst="rect">
            <a:avLst/>
          </a:prstGeom>
          <a:noFill/>
          <a:ln>
            <a:noFill/>
          </a:ln>
        </p:spPr>
        <p:txBody>
          <a:bodyPr wrap="none">
            <a:spAutoFit/>
          </a:bodyPr>
          <a:lstStyle>
            <a:defPPr>
              <a:defRPr lang="en-US"/>
            </a:defPPr>
            <a:lvl1pPr algn="ctr">
              <a:lnSpc>
                <a:spcPct val="80000"/>
              </a:lnSpc>
              <a:defRPr sz="3200">
                <a:solidFill>
                  <a:srgbClr val="4B4B4B"/>
                </a:solidFill>
                <a:latin typeface="Museo Sans 700" pitchFamily="50" charset="0"/>
              </a:defRPr>
            </a:lvl1pPr>
          </a:lstStyle>
          <a:p>
            <a:r>
              <a:rPr lang="en-US" dirty="0"/>
              <a:t>Schema Tree</a:t>
            </a:r>
          </a:p>
        </p:txBody>
      </p:sp>
      <p:sp>
        <p:nvSpPr>
          <p:cNvPr id="136" name="Right Arrow 135"/>
          <p:cNvSpPr>
            <a:spLocks noChangeArrowheads="1"/>
          </p:cNvSpPr>
          <p:nvPr/>
        </p:nvSpPr>
        <p:spPr bwMode="auto">
          <a:xfrm>
            <a:off x="5867400" y="3386139"/>
            <a:ext cx="609600" cy="609600"/>
          </a:xfrm>
          <a:prstGeom prst="rightArrow">
            <a:avLst>
              <a:gd name="adj1" fmla="val 50000"/>
              <a:gd name="adj2" fmla="val 50000"/>
            </a:avLst>
          </a:prstGeom>
          <a:solidFill>
            <a:srgbClr val="4B4B4B"/>
          </a:solidFill>
          <a:ln w="9525" algn="ctr">
            <a:noFill/>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Arial" pitchFamily="34" charset="0"/>
            </a:endParaRPr>
          </a:p>
        </p:txBody>
      </p:sp>
    </p:spTree>
    <p:extLst>
      <p:ext uri="{BB962C8B-B14F-4D97-AF65-F5344CB8AC3E}">
        <p14:creationId xmlns:p14="http://schemas.microsoft.com/office/powerpoint/2010/main" val="3521113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250"/>
                                        <p:tgtEl>
                                          <p:spTgt spid="13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5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5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2"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fade">
                                      <p:cBhvr>
                                        <p:cTn id="46" dur="500"/>
                                        <p:tgtEl>
                                          <p:spTgt spid="9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22"/>
                                        </p:tgtEl>
                                        <p:attrNameLst>
                                          <p:attrName>style.visibility</p:attrName>
                                        </p:attrNameLst>
                                      </p:cBhvr>
                                      <p:to>
                                        <p:strVal val="visible"/>
                                      </p:to>
                                    </p:set>
                                    <p:animEffect transition="in" filter="fade">
                                      <p:cBhvr>
                                        <p:cTn id="58" dur="500"/>
                                        <p:tgtEl>
                                          <p:spTgt spid="1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fade">
                                      <p:cBhvr>
                                        <p:cTn id="61" dur="500"/>
                                        <p:tgtEl>
                                          <p:spTgt spid="117"/>
                                        </p:tgtEl>
                                      </p:cBhvr>
                                    </p:animEffect>
                                  </p:childTnLst>
                                </p:cTn>
                              </p:par>
                            </p:childTnLst>
                          </p:cTn>
                        </p:par>
                        <p:par>
                          <p:cTn id="62" fill="hold" nodeType="afterGroup">
                            <p:stCondLst>
                              <p:cond delay="500"/>
                            </p:stCondLst>
                            <p:childTnLst>
                              <p:par>
                                <p:cTn id="63" presetID="10" presetClass="entr" presetSubtype="0" fill="hold" grpId="2" nodeType="afterEffect">
                                  <p:stCondLst>
                                    <p:cond delay="0"/>
                                  </p:stCondLst>
                                  <p:childTnLst>
                                    <p:set>
                                      <p:cBhvr>
                                        <p:cTn id="64" dur="1" fill="hold">
                                          <p:stCondLst>
                                            <p:cond delay="0"/>
                                          </p:stCondLst>
                                        </p:cTn>
                                        <p:tgtEl>
                                          <p:spTgt spid="123"/>
                                        </p:tgtEl>
                                        <p:attrNameLst>
                                          <p:attrName>style.visibility</p:attrName>
                                        </p:attrNameLst>
                                      </p:cBhvr>
                                      <p:to>
                                        <p:strVal val="visible"/>
                                      </p:to>
                                    </p:set>
                                    <p:animEffect transition="in" filter="fade">
                                      <p:cBhvr>
                                        <p:cTn id="65" dur="500"/>
                                        <p:tgtEl>
                                          <p:spTgt spid="1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8"/>
                                        </p:tgtEl>
                                        <p:attrNameLst>
                                          <p:attrName>style.visibility</p:attrName>
                                        </p:attrNameLst>
                                      </p:cBhvr>
                                      <p:to>
                                        <p:strVal val="visible"/>
                                      </p:to>
                                    </p:set>
                                    <p:animEffect transition="in" filter="fade">
                                      <p:cBhvr>
                                        <p:cTn id="68" dur="500"/>
                                        <p:tgtEl>
                                          <p:spTgt spid="118"/>
                                        </p:tgtEl>
                                      </p:cBhvr>
                                    </p:animEffect>
                                  </p:childTnLst>
                                </p:cTn>
                              </p:par>
                              <p:par>
                                <p:cTn id="69" presetID="10" presetClass="entr" presetSubtype="0" fill="hold" grpId="2"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2" nodeType="with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fade">
                                      <p:cBhvr>
                                        <p:cTn id="77" dur="500"/>
                                        <p:tgtEl>
                                          <p:spTgt spid="8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fade">
                                      <p:cBhvr>
                                        <p:cTn id="80" dur="500"/>
                                        <p:tgtEl>
                                          <p:spTgt spid="78"/>
                                        </p:tgtEl>
                                      </p:cBhvr>
                                    </p:animEffect>
                                  </p:childTnLst>
                                </p:cTn>
                              </p:par>
                              <p:par>
                                <p:cTn id="81" presetID="10" presetClass="entr" presetSubtype="0" fill="hold" grpId="2"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fade">
                                      <p:cBhvr>
                                        <p:cTn id="83" dur="500"/>
                                        <p:tgtEl>
                                          <p:spTgt spid="9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par>
                                <p:cTn id="87" presetID="10" presetClass="entr" presetSubtype="0" fill="hold" grpId="2" nodeType="withEffect">
                                  <p:stCondLst>
                                    <p:cond delay="0"/>
                                  </p:stCondLst>
                                  <p:childTnLst>
                                    <p:set>
                                      <p:cBhvr>
                                        <p:cTn id="88" dur="1" fill="hold">
                                          <p:stCondLst>
                                            <p:cond delay="0"/>
                                          </p:stCondLst>
                                        </p:cTn>
                                        <p:tgtEl>
                                          <p:spTgt spid="103"/>
                                        </p:tgtEl>
                                        <p:attrNameLst>
                                          <p:attrName>style.visibility</p:attrName>
                                        </p:attrNameLst>
                                      </p:cBhvr>
                                      <p:to>
                                        <p:strVal val="visible"/>
                                      </p:to>
                                    </p:set>
                                    <p:animEffect transition="in" filter="fade">
                                      <p:cBhvr>
                                        <p:cTn id="89" dur="500"/>
                                        <p:tgtEl>
                                          <p:spTgt spid="10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fade">
                                      <p:cBhvr>
                                        <p:cTn id="92" dur="500"/>
                                        <p:tgtEl>
                                          <p:spTgt spid="98"/>
                                        </p:tgtEl>
                                      </p:cBhvr>
                                    </p:animEffect>
                                  </p:childTnLst>
                                </p:cTn>
                              </p:par>
                              <p:par>
                                <p:cTn id="93" presetID="10" presetClass="entr" presetSubtype="0" fill="hold" grpId="2" nodeType="withEffect">
                                  <p:stCondLst>
                                    <p:cond delay="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500"/>
                                        <p:tgtEl>
                                          <p:spTgt spid="11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8"/>
                                        </p:tgtEl>
                                        <p:attrNameLst>
                                          <p:attrName>style.visibility</p:attrName>
                                        </p:attrNameLst>
                                      </p:cBhvr>
                                      <p:to>
                                        <p:strVal val="visible"/>
                                      </p:to>
                                    </p:set>
                                    <p:animEffect transition="in" filter="fade">
                                      <p:cBhvr>
                                        <p:cTn id="98" dur="500"/>
                                        <p:tgtEl>
                                          <p:spTgt spid="108"/>
                                        </p:tgtEl>
                                      </p:cBhvr>
                                    </p:animEffect>
                                  </p:childTnLst>
                                </p:cTn>
                              </p:par>
                            </p:childTnLst>
                          </p:cTn>
                        </p:par>
                        <p:par>
                          <p:cTn id="99" fill="hold" nodeType="afterGroup">
                            <p:stCondLst>
                              <p:cond delay="1000"/>
                            </p:stCondLst>
                            <p:childTnLst>
                              <p:par>
                                <p:cTn id="100" presetID="10" presetClass="entr" presetSubtype="0" fill="hold" grpId="2" nodeType="after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fade">
                                      <p:cBhvr>
                                        <p:cTn id="102" dur="500"/>
                                        <p:tgtEl>
                                          <p:spTgt spid="11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9"/>
                                        </p:tgtEl>
                                        <p:attrNameLst>
                                          <p:attrName>style.visibility</p:attrName>
                                        </p:attrNameLst>
                                      </p:cBhvr>
                                      <p:to>
                                        <p:strVal val="visible"/>
                                      </p:to>
                                    </p:set>
                                    <p:animEffect transition="in" filter="fade">
                                      <p:cBhvr>
                                        <p:cTn id="105" dur="500"/>
                                        <p:tgtEl>
                                          <p:spTgt spid="109"/>
                                        </p:tgtEl>
                                      </p:cBhvr>
                                    </p:animEffect>
                                  </p:childTnLst>
                                </p:cTn>
                              </p:par>
                              <p:par>
                                <p:cTn id="106" presetID="10" presetClass="entr" presetSubtype="0" fill="hold" grpId="2" nodeType="withEffect">
                                  <p:stCondLst>
                                    <p:cond delay="0"/>
                                  </p:stCondLst>
                                  <p:childTnLst>
                                    <p:set>
                                      <p:cBhvr>
                                        <p:cTn id="107" dur="1" fill="hold">
                                          <p:stCondLst>
                                            <p:cond delay="0"/>
                                          </p:stCondLst>
                                        </p:cTn>
                                        <p:tgtEl>
                                          <p:spTgt spid="104"/>
                                        </p:tgtEl>
                                        <p:attrNameLst>
                                          <p:attrName>style.visibility</p:attrName>
                                        </p:attrNameLst>
                                      </p:cBhvr>
                                      <p:to>
                                        <p:strVal val="visible"/>
                                      </p:to>
                                    </p:set>
                                    <p:animEffect transition="in" filter="fade">
                                      <p:cBhvr>
                                        <p:cTn id="108" dur="500"/>
                                        <p:tgtEl>
                                          <p:spTgt spid="10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fade">
                                      <p:cBhvr>
                                        <p:cTn id="111" dur="500"/>
                                        <p:tgtEl>
                                          <p:spTgt spid="99"/>
                                        </p:tgtEl>
                                      </p:cBhvr>
                                    </p:animEffect>
                                  </p:childTnLst>
                                </p:cTn>
                              </p:par>
                              <p:par>
                                <p:cTn id="112" presetID="10" presetClass="entr" presetSubtype="0" fill="hold" grpId="2"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fade">
                                      <p:cBhvr>
                                        <p:cTn id="114" dur="500"/>
                                        <p:tgtEl>
                                          <p:spTgt spid="9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9"/>
                                        </p:tgtEl>
                                        <p:attrNameLst>
                                          <p:attrName>style.visibility</p:attrName>
                                        </p:attrNameLst>
                                      </p:cBhvr>
                                      <p:to>
                                        <p:strVal val="visible"/>
                                      </p:to>
                                    </p:set>
                                    <p:animEffect transition="in" filter="fade">
                                      <p:cBhvr>
                                        <p:cTn id="117" dur="500"/>
                                        <p:tgtEl>
                                          <p:spTgt spid="89"/>
                                        </p:tgtEl>
                                      </p:cBhvr>
                                    </p:animEffect>
                                  </p:childTnLst>
                                </p:cTn>
                              </p:par>
                              <p:par>
                                <p:cTn id="118" presetID="10" presetClass="entr" presetSubtype="0" fill="hold" grpId="2" nodeType="withEffect">
                                  <p:stCondLst>
                                    <p:cond delay="0"/>
                                  </p:stCondLst>
                                  <p:childTnLst>
                                    <p:set>
                                      <p:cBhvr>
                                        <p:cTn id="119" dur="1" fill="hold">
                                          <p:stCondLst>
                                            <p:cond delay="0"/>
                                          </p:stCondLst>
                                        </p:cTn>
                                        <p:tgtEl>
                                          <p:spTgt spid="84"/>
                                        </p:tgtEl>
                                        <p:attrNameLst>
                                          <p:attrName>style.visibility</p:attrName>
                                        </p:attrNameLst>
                                      </p:cBhvr>
                                      <p:to>
                                        <p:strVal val="visible"/>
                                      </p:to>
                                    </p:set>
                                    <p:animEffect transition="in" filter="fade">
                                      <p:cBhvr>
                                        <p:cTn id="120" dur="500"/>
                                        <p:tgtEl>
                                          <p:spTgt spid="8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animEffect transition="in" filter="fade">
                                      <p:cBhvr>
                                        <p:cTn id="123" dur="500"/>
                                        <p:tgtEl>
                                          <p:spTgt spid="7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grpId="2" nodeType="with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fade">
                                      <p:cBhvr>
                                        <p:cTn id="129" dur="500"/>
                                        <p:tgtEl>
                                          <p:spTgt spid="23"/>
                                        </p:tgtEl>
                                      </p:cBhvr>
                                    </p:animEffect>
                                  </p:childTnLst>
                                </p:cTn>
                              </p:par>
                              <p:par>
                                <p:cTn id="130" presetID="10" presetClass="entr" presetSubtype="0" fill="hold" grpId="2" nodeType="withEffect">
                                  <p:stCondLst>
                                    <p:cond delay="0"/>
                                  </p:stCondLst>
                                  <p:childTnLst>
                                    <p:set>
                                      <p:cBhvr>
                                        <p:cTn id="131" dur="1" fill="hold">
                                          <p:stCondLst>
                                            <p:cond delay="0"/>
                                          </p:stCondLst>
                                        </p:cTn>
                                        <p:tgtEl>
                                          <p:spTgt spid="124"/>
                                        </p:tgtEl>
                                        <p:attrNameLst>
                                          <p:attrName>style.visibility</p:attrName>
                                        </p:attrNameLst>
                                      </p:cBhvr>
                                      <p:to>
                                        <p:strVal val="visible"/>
                                      </p:to>
                                    </p:set>
                                    <p:animEffect transition="in" filter="fade">
                                      <p:cBhvr>
                                        <p:cTn id="132" dur="500"/>
                                        <p:tgtEl>
                                          <p:spTgt spid="12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animEffect transition="in" filter="fade">
                                      <p:cBhvr>
                                        <p:cTn id="135" dur="500"/>
                                        <p:tgtEl>
                                          <p:spTgt spid="119"/>
                                        </p:tgtEl>
                                      </p:cBhvr>
                                    </p:animEffect>
                                  </p:childTnLst>
                                </p:cTn>
                              </p:par>
                            </p:childTnLst>
                          </p:cTn>
                        </p:par>
                        <p:par>
                          <p:cTn id="136" fill="hold" nodeType="afterGroup">
                            <p:stCondLst>
                              <p:cond delay="1500"/>
                            </p:stCondLst>
                            <p:childTnLst>
                              <p:par>
                                <p:cTn id="137" presetID="10" presetClass="entr" presetSubtype="0" fill="hold" grpId="2" nodeType="afterEffect">
                                  <p:stCondLst>
                                    <p:cond delay="0"/>
                                  </p:stCondLst>
                                  <p:childTnLst>
                                    <p:set>
                                      <p:cBhvr>
                                        <p:cTn id="138" dur="1" fill="hold">
                                          <p:stCondLst>
                                            <p:cond delay="0"/>
                                          </p:stCondLst>
                                        </p:cTn>
                                        <p:tgtEl>
                                          <p:spTgt spid="125"/>
                                        </p:tgtEl>
                                        <p:attrNameLst>
                                          <p:attrName>style.visibility</p:attrName>
                                        </p:attrNameLst>
                                      </p:cBhvr>
                                      <p:to>
                                        <p:strVal val="visible"/>
                                      </p:to>
                                    </p:set>
                                    <p:animEffect transition="in" filter="fade">
                                      <p:cBhvr>
                                        <p:cTn id="139" dur="500"/>
                                        <p:tgtEl>
                                          <p:spTgt spid="12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0"/>
                                        </p:tgtEl>
                                        <p:attrNameLst>
                                          <p:attrName>style.visibility</p:attrName>
                                        </p:attrNameLst>
                                      </p:cBhvr>
                                      <p:to>
                                        <p:strVal val="visible"/>
                                      </p:to>
                                    </p:set>
                                    <p:animEffect transition="in" filter="fade">
                                      <p:cBhvr>
                                        <p:cTn id="142" dur="500"/>
                                        <p:tgtEl>
                                          <p:spTgt spid="120"/>
                                        </p:tgtEl>
                                      </p:cBhvr>
                                    </p:animEffect>
                                  </p:childTnLst>
                                </p:cTn>
                              </p:par>
                              <p:par>
                                <p:cTn id="143" presetID="10" presetClass="entr" presetSubtype="0" fill="hold" grpId="2" nodeType="withEffect">
                                  <p:stCondLst>
                                    <p:cond delay="0"/>
                                  </p:stCondLst>
                                  <p:childTnLst>
                                    <p:set>
                                      <p:cBhvr>
                                        <p:cTn id="144" dur="1" fill="hold">
                                          <p:stCondLst>
                                            <p:cond delay="0"/>
                                          </p:stCondLst>
                                        </p:cTn>
                                        <p:tgtEl>
                                          <p:spTgt spid="24"/>
                                        </p:tgtEl>
                                        <p:attrNameLst>
                                          <p:attrName>style.visibility</p:attrName>
                                        </p:attrNameLst>
                                      </p:cBhvr>
                                      <p:to>
                                        <p:strVal val="visible"/>
                                      </p:to>
                                    </p:set>
                                    <p:animEffect transition="in" filter="fade">
                                      <p:cBhvr>
                                        <p:cTn id="145" dur="500"/>
                                        <p:tgtEl>
                                          <p:spTgt spid="2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0"/>
                                        </p:tgtEl>
                                        <p:attrNameLst>
                                          <p:attrName>style.visibility</p:attrName>
                                        </p:attrNameLst>
                                      </p:cBhvr>
                                      <p:to>
                                        <p:strVal val="visible"/>
                                      </p:to>
                                    </p:set>
                                    <p:animEffect transition="in" filter="fade">
                                      <p:cBhvr>
                                        <p:cTn id="148" dur="500"/>
                                        <p:tgtEl>
                                          <p:spTgt spid="30"/>
                                        </p:tgtEl>
                                      </p:cBhvr>
                                    </p:animEffect>
                                  </p:childTnLst>
                                </p:cTn>
                              </p:par>
                              <p:par>
                                <p:cTn id="149" presetID="10" presetClass="entr" presetSubtype="0" fill="hold" grpId="2" nodeType="with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500"/>
                                        <p:tgtEl>
                                          <p:spTgt spid="8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2" nodeType="withEffect">
                                  <p:stCondLst>
                                    <p:cond delay="0"/>
                                  </p:stCondLst>
                                  <p:childTnLst>
                                    <p:set>
                                      <p:cBhvr>
                                        <p:cTn id="156" dur="1" fill="hold">
                                          <p:stCondLst>
                                            <p:cond delay="0"/>
                                          </p:stCondLst>
                                        </p:cTn>
                                        <p:tgtEl>
                                          <p:spTgt spid="95"/>
                                        </p:tgtEl>
                                        <p:attrNameLst>
                                          <p:attrName>style.visibility</p:attrName>
                                        </p:attrNameLst>
                                      </p:cBhvr>
                                      <p:to>
                                        <p:strVal val="visible"/>
                                      </p:to>
                                    </p:set>
                                    <p:animEffect transition="in" filter="fade">
                                      <p:cBhvr>
                                        <p:cTn id="157" dur="500"/>
                                        <p:tgtEl>
                                          <p:spTgt spid="95"/>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0"/>
                                        </p:tgtEl>
                                        <p:attrNameLst>
                                          <p:attrName>style.visibility</p:attrName>
                                        </p:attrNameLst>
                                      </p:cBhvr>
                                      <p:to>
                                        <p:strVal val="visible"/>
                                      </p:to>
                                    </p:set>
                                    <p:animEffect transition="in" filter="fade">
                                      <p:cBhvr>
                                        <p:cTn id="160" dur="500"/>
                                        <p:tgtEl>
                                          <p:spTgt spid="90"/>
                                        </p:tgtEl>
                                      </p:cBhvr>
                                    </p:animEffect>
                                  </p:childTnLst>
                                </p:cTn>
                              </p:par>
                              <p:par>
                                <p:cTn id="161" presetID="10" presetClass="entr" presetSubtype="0" fill="hold" grpId="2" nodeType="withEffect">
                                  <p:stCondLst>
                                    <p:cond delay="0"/>
                                  </p:stCondLst>
                                  <p:childTnLst>
                                    <p:set>
                                      <p:cBhvr>
                                        <p:cTn id="162" dur="1" fill="hold">
                                          <p:stCondLst>
                                            <p:cond delay="0"/>
                                          </p:stCondLst>
                                        </p:cTn>
                                        <p:tgtEl>
                                          <p:spTgt spid="105"/>
                                        </p:tgtEl>
                                        <p:attrNameLst>
                                          <p:attrName>style.visibility</p:attrName>
                                        </p:attrNameLst>
                                      </p:cBhvr>
                                      <p:to>
                                        <p:strVal val="visible"/>
                                      </p:to>
                                    </p:set>
                                    <p:animEffect transition="in" filter="fade">
                                      <p:cBhvr>
                                        <p:cTn id="163" dur="500"/>
                                        <p:tgtEl>
                                          <p:spTgt spid="105"/>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0"/>
                                        </p:tgtEl>
                                        <p:attrNameLst>
                                          <p:attrName>style.visibility</p:attrName>
                                        </p:attrNameLst>
                                      </p:cBhvr>
                                      <p:to>
                                        <p:strVal val="visible"/>
                                      </p:to>
                                    </p:set>
                                    <p:animEffect transition="in" filter="fade">
                                      <p:cBhvr>
                                        <p:cTn id="166" dur="500"/>
                                        <p:tgtEl>
                                          <p:spTgt spid="100"/>
                                        </p:tgtEl>
                                      </p:cBhvr>
                                    </p:animEffect>
                                  </p:childTnLst>
                                </p:cTn>
                              </p:par>
                              <p:par>
                                <p:cTn id="167" presetID="10" presetClass="entr" presetSubtype="0" fill="hold" grpId="2" nodeType="withEffect">
                                  <p:stCondLst>
                                    <p:cond delay="0"/>
                                  </p:stCondLst>
                                  <p:childTnLst>
                                    <p:set>
                                      <p:cBhvr>
                                        <p:cTn id="168" dur="1" fill="hold">
                                          <p:stCondLst>
                                            <p:cond delay="0"/>
                                          </p:stCondLst>
                                        </p:cTn>
                                        <p:tgtEl>
                                          <p:spTgt spid="115"/>
                                        </p:tgtEl>
                                        <p:attrNameLst>
                                          <p:attrName>style.visibility</p:attrName>
                                        </p:attrNameLst>
                                      </p:cBhvr>
                                      <p:to>
                                        <p:strVal val="visible"/>
                                      </p:to>
                                    </p:set>
                                    <p:animEffect transition="in" filter="fade">
                                      <p:cBhvr>
                                        <p:cTn id="169" dur="500"/>
                                        <p:tgtEl>
                                          <p:spTgt spid="11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10"/>
                                        </p:tgtEl>
                                        <p:attrNameLst>
                                          <p:attrName>style.visibility</p:attrName>
                                        </p:attrNameLst>
                                      </p:cBhvr>
                                      <p:to>
                                        <p:strVal val="visible"/>
                                      </p:to>
                                    </p:set>
                                    <p:animEffect transition="in" filter="fade">
                                      <p:cBhvr>
                                        <p:cTn id="172" dur="500"/>
                                        <p:tgtEl>
                                          <p:spTgt spid="110"/>
                                        </p:tgtEl>
                                      </p:cBhvr>
                                    </p:animEffect>
                                  </p:childTnLst>
                                </p:cTn>
                              </p:par>
                            </p:childTnLst>
                          </p:cTn>
                        </p:par>
                        <p:par>
                          <p:cTn id="173" fill="hold" nodeType="afterGroup">
                            <p:stCondLst>
                              <p:cond delay="2000"/>
                            </p:stCondLst>
                            <p:childTnLst>
                              <p:par>
                                <p:cTn id="174" presetID="10" presetClass="entr" presetSubtype="0" fill="hold" grpId="0" nodeType="afterEffect">
                                  <p:stCondLst>
                                    <p:cond delay="0"/>
                                  </p:stCondLst>
                                  <p:childTnLst>
                                    <p:set>
                                      <p:cBhvr>
                                        <p:cTn id="175" dur="1" fill="hold">
                                          <p:stCondLst>
                                            <p:cond delay="0"/>
                                          </p:stCondLst>
                                        </p:cTn>
                                        <p:tgtEl>
                                          <p:spTgt spid="111"/>
                                        </p:tgtEl>
                                        <p:attrNameLst>
                                          <p:attrName>style.visibility</p:attrName>
                                        </p:attrNameLst>
                                      </p:cBhvr>
                                      <p:to>
                                        <p:strVal val="visible"/>
                                      </p:to>
                                    </p:set>
                                    <p:animEffect transition="in" filter="fade">
                                      <p:cBhvr>
                                        <p:cTn id="176" dur="500"/>
                                        <p:tgtEl>
                                          <p:spTgt spid="111"/>
                                        </p:tgtEl>
                                      </p:cBhvr>
                                    </p:animEffect>
                                  </p:childTnLst>
                                </p:cTn>
                              </p:par>
                              <p:par>
                                <p:cTn id="177" presetID="10" presetClass="entr" presetSubtype="0" fill="hold" grpId="2" nodeType="withEffect">
                                  <p:stCondLst>
                                    <p:cond delay="0"/>
                                  </p:stCondLst>
                                  <p:childTnLst>
                                    <p:set>
                                      <p:cBhvr>
                                        <p:cTn id="178" dur="1" fill="hold">
                                          <p:stCondLst>
                                            <p:cond delay="0"/>
                                          </p:stCondLst>
                                        </p:cTn>
                                        <p:tgtEl>
                                          <p:spTgt spid="116"/>
                                        </p:tgtEl>
                                        <p:attrNameLst>
                                          <p:attrName>style.visibility</p:attrName>
                                        </p:attrNameLst>
                                      </p:cBhvr>
                                      <p:to>
                                        <p:strVal val="visible"/>
                                      </p:to>
                                    </p:set>
                                    <p:animEffect transition="in" filter="fade">
                                      <p:cBhvr>
                                        <p:cTn id="179" dur="500"/>
                                        <p:tgtEl>
                                          <p:spTgt spid="116"/>
                                        </p:tgtEl>
                                      </p:cBhvr>
                                    </p:animEffect>
                                  </p:childTnLst>
                                </p:cTn>
                              </p:par>
                              <p:par>
                                <p:cTn id="180" presetID="10" presetClass="entr" presetSubtype="0" fill="hold" grpId="2" nodeType="withEffect">
                                  <p:stCondLst>
                                    <p:cond delay="0"/>
                                  </p:stCondLst>
                                  <p:childTnLst>
                                    <p:set>
                                      <p:cBhvr>
                                        <p:cTn id="181" dur="1" fill="hold">
                                          <p:stCondLst>
                                            <p:cond delay="0"/>
                                          </p:stCondLst>
                                        </p:cTn>
                                        <p:tgtEl>
                                          <p:spTgt spid="106"/>
                                        </p:tgtEl>
                                        <p:attrNameLst>
                                          <p:attrName>style.visibility</p:attrName>
                                        </p:attrNameLst>
                                      </p:cBhvr>
                                      <p:to>
                                        <p:strVal val="visible"/>
                                      </p:to>
                                    </p:set>
                                    <p:animEffect transition="in" filter="fade">
                                      <p:cBhvr>
                                        <p:cTn id="182" dur="500"/>
                                        <p:tgtEl>
                                          <p:spTgt spid="10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01"/>
                                        </p:tgtEl>
                                        <p:attrNameLst>
                                          <p:attrName>style.visibility</p:attrName>
                                        </p:attrNameLst>
                                      </p:cBhvr>
                                      <p:to>
                                        <p:strVal val="visible"/>
                                      </p:to>
                                    </p:set>
                                    <p:animEffect transition="in" filter="fade">
                                      <p:cBhvr>
                                        <p:cTn id="185" dur="500"/>
                                        <p:tgtEl>
                                          <p:spTgt spid="101"/>
                                        </p:tgtEl>
                                      </p:cBhvr>
                                    </p:animEffect>
                                  </p:childTnLst>
                                </p:cTn>
                              </p:par>
                              <p:par>
                                <p:cTn id="186" presetID="10" presetClass="entr" presetSubtype="0" fill="hold" grpId="2" nodeType="withEffect">
                                  <p:stCondLst>
                                    <p:cond delay="0"/>
                                  </p:stCondLst>
                                  <p:childTnLst>
                                    <p:set>
                                      <p:cBhvr>
                                        <p:cTn id="187" dur="1" fill="hold">
                                          <p:stCondLst>
                                            <p:cond delay="0"/>
                                          </p:stCondLst>
                                        </p:cTn>
                                        <p:tgtEl>
                                          <p:spTgt spid="96"/>
                                        </p:tgtEl>
                                        <p:attrNameLst>
                                          <p:attrName>style.visibility</p:attrName>
                                        </p:attrNameLst>
                                      </p:cBhvr>
                                      <p:to>
                                        <p:strVal val="visible"/>
                                      </p:to>
                                    </p:set>
                                    <p:animEffect transition="in" filter="fade">
                                      <p:cBhvr>
                                        <p:cTn id="188" dur="500"/>
                                        <p:tgtEl>
                                          <p:spTgt spid="96"/>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91"/>
                                        </p:tgtEl>
                                        <p:attrNameLst>
                                          <p:attrName>style.visibility</p:attrName>
                                        </p:attrNameLst>
                                      </p:cBhvr>
                                      <p:to>
                                        <p:strVal val="visible"/>
                                      </p:to>
                                    </p:set>
                                    <p:animEffect transition="in" filter="fade">
                                      <p:cBhvr>
                                        <p:cTn id="191" dur="500"/>
                                        <p:tgtEl>
                                          <p:spTgt spid="91"/>
                                        </p:tgtEl>
                                      </p:cBhvr>
                                    </p:animEffect>
                                  </p:childTnLst>
                                </p:cTn>
                              </p:par>
                              <p:par>
                                <p:cTn id="192" presetID="10" presetClass="entr" presetSubtype="0" fill="hold" grpId="2" nodeType="withEffect">
                                  <p:stCondLst>
                                    <p:cond delay="0"/>
                                  </p:stCondLst>
                                  <p:childTnLst>
                                    <p:set>
                                      <p:cBhvr>
                                        <p:cTn id="193" dur="1" fill="hold">
                                          <p:stCondLst>
                                            <p:cond delay="0"/>
                                          </p:stCondLst>
                                        </p:cTn>
                                        <p:tgtEl>
                                          <p:spTgt spid="86"/>
                                        </p:tgtEl>
                                        <p:attrNameLst>
                                          <p:attrName>style.visibility</p:attrName>
                                        </p:attrNameLst>
                                      </p:cBhvr>
                                      <p:to>
                                        <p:strVal val="visible"/>
                                      </p:to>
                                    </p:set>
                                    <p:animEffect transition="in" filter="fade">
                                      <p:cBhvr>
                                        <p:cTn id="194" dur="500"/>
                                        <p:tgtEl>
                                          <p:spTgt spid="86"/>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81"/>
                                        </p:tgtEl>
                                        <p:attrNameLst>
                                          <p:attrName>style.visibility</p:attrName>
                                        </p:attrNameLst>
                                      </p:cBhvr>
                                      <p:to>
                                        <p:strVal val="visible"/>
                                      </p:to>
                                    </p:set>
                                    <p:animEffect transition="in" filter="fade">
                                      <p:cBhvr>
                                        <p:cTn id="197" dur="500"/>
                                        <p:tgtEl>
                                          <p:spTgt spid="81"/>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31"/>
                                        </p:tgtEl>
                                        <p:attrNameLst>
                                          <p:attrName>style.visibility</p:attrName>
                                        </p:attrNameLst>
                                      </p:cBhvr>
                                      <p:to>
                                        <p:strVal val="visible"/>
                                      </p:to>
                                    </p:set>
                                    <p:animEffect transition="in" filter="fade">
                                      <p:cBhvr>
                                        <p:cTn id="200" dur="500"/>
                                        <p:tgtEl>
                                          <p:spTgt spid="31"/>
                                        </p:tgtEl>
                                      </p:cBhvr>
                                    </p:animEffect>
                                  </p:childTnLst>
                                </p:cTn>
                              </p:par>
                              <p:par>
                                <p:cTn id="201" presetID="10" presetClass="entr" presetSubtype="0" fill="hold" grpId="2" nodeType="withEffect">
                                  <p:stCondLst>
                                    <p:cond delay="0"/>
                                  </p:stCondLst>
                                  <p:childTnLst>
                                    <p:set>
                                      <p:cBhvr>
                                        <p:cTn id="202" dur="1" fill="hold">
                                          <p:stCondLst>
                                            <p:cond delay="0"/>
                                          </p:stCondLst>
                                        </p:cTn>
                                        <p:tgtEl>
                                          <p:spTgt spid="25"/>
                                        </p:tgtEl>
                                        <p:attrNameLst>
                                          <p:attrName>style.visibility</p:attrName>
                                        </p:attrNameLst>
                                      </p:cBhvr>
                                      <p:to>
                                        <p:strVal val="visible"/>
                                      </p:to>
                                    </p:set>
                                    <p:animEffect transition="in" filter="fade">
                                      <p:cBhvr>
                                        <p:cTn id="203" dur="500"/>
                                        <p:tgtEl>
                                          <p:spTgt spid="2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21"/>
                                        </p:tgtEl>
                                        <p:attrNameLst>
                                          <p:attrName>style.visibility</p:attrName>
                                        </p:attrNameLst>
                                      </p:cBhvr>
                                      <p:to>
                                        <p:strVal val="visible"/>
                                      </p:to>
                                    </p:set>
                                    <p:animEffect transition="in" filter="fade">
                                      <p:cBhvr>
                                        <p:cTn id="206" dur="500"/>
                                        <p:tgtEl>
                                          <p:spTgt spid="121"/>
                                        </p:tgtEl>
                                      </p:cBhvr>
                                    </p:animEffect>
                                  </p:childTnLst>
                                </p:cTn>
                              </p:par>
                              <p:par>
                                <p:cTn id="207" presetID="10" presetClass="entr" presetSubtype="0" fill="hold" grpId="2" nodeType="withEffect">
                                  <p:stCondLst>
                                    <p:cond delay="0"/>
                                  </p:stCondLst>
                                  <p:childTnLst>
                                    <p:set>
                                      <p:cBhvr>
                                        <p:cTn id="208" dur="1" fill="hold">
                                          <p:stCondLst>
                                            <p:cond delay="0"/>
                                          </p:stCondLst>
                                        </p:cTn>
                                        <p:tgtEl>
                                          <p:spTgt spid="126"/>
                                        </p:tgtEl>
                                        <p:attrNameLst>
                                          <p:attrName>style.visibility</p:attrName>
                                        </p:attrNameLst>
                                      </p:cBhvr>
                                      <p:to>
                                        <p:strVal val="visible"/>
                                      </p:to>
                                    </p:set>
                                    <p:animEffect transition="in" filter="fade">
                                      <p:cBhvr>
                                        <p:cTn id="209" dur="500"/>
                                        <p:tgtEl>
                                          <p:spTgt spid="126"/>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0" presetClass="path" presetSubtype="0" accel="50000" decel="50000" fill="hold" grpId="0" nodeType="clickEffect">
                                  <p:stCondLst>
                                    <p:cond delay="0"/>
                                  </p:stCondLst>
                                  <p:childTnLst>
                                    <p:animMotion origin="layout" path="M 2.5E-6 3.7037E-6 L 0.31406 0.29398 " pathEditMode="relative" rAng="0" ptsTypes="AA">
                                      <p:cBhvr>
                                        <p:cTn id="213" dur="2000" fill="hold"/>
                                        <p:tgtEl>
                                          <p:spTgt spid="126"/>
                                        </p:tgtEl>
                                        <p:attrNameLst>
                                          <p:attrName>ppt_x</p:attrName>
                                          <p:attrName>ppt_y</p:attrName>
                                        </p:attrNameLst>
                                      </p:cBhvr>
                                      <p:rCtr x="15694" y="14699"/>
                                    </p:animMotion>
                                  </p:childTnLst>
                                </p:cTn>
                              </p:par>
                              <p:par>
                                <p:cTn id="214" presetID="0" presetClass="path" presetSubtype="0" accel="50000" decel="50000" fill="hold" grpId="0" nodeType="withEffect">
                                  <p:stCondLst>
                                    <p:cond delay="0"/>
                                  </p:stCondLst>
                                  <p:childTnLst>
                                    <p:animMotion origin="layout" path="M -3.88889E-6 4.44444E-6 L 0.42049 0.39236 " pathEditMode="relative" rAng="0" ptsTypes="AA">
                                      <p:cBhvr>
                                        <p:cTn id="215" dur="2000" fill="hold"/>
                                        <p:tgtEl>
                                          <p:spTgt spid="25"/>
                                        </p:tgtEl>
                                        <p:attrNameLst>
                                          <p:attrName>ppt_x</p:attrName>
                                          <p:attrName>ppt_y</p:attrName>
                                        </p:attrNameLst>
                                      </p:cBhvr>
                                      <p:rCtr x="21024" y="19606"/>
                                    </p:animMotion>
                                  </p:childTnLst>
                                </p:cTn>
                              </p:par>
                              <p:par>
                                <p:cTn id="216" presetID="0" presetClass="path" presetSubtype="0" accel="50000" decel="50000" fill="hold" grpId="0" nodeType="withEffect">
                                  <p:stCondLst>
                                    <p:cond delay="0"/>
                                  </p:stCondLst>
                                  <p:childTnLst>
                                    <p:animMotion origin="layout" path="M 2.77778E-6 -4.07407E-6 L 0.52465 0.2801 " pathEditMode="relative" rAng="0" ptsTypes="AA">
                                      <p:cBhvr>
                                        <p:cTn id="217" dur="2000" fill="hold"/>
                                        <p:tgtEl>
                                          <p:spTgt spid="86"/>
                                        </p:tgtEl>
                                        <p:attrNameLst>
                                          <p:attrName>ppt_x</p:attrName>
                                          <p:attrName>ppt_y</p:attrName>
                                        </p:attrNameLst>
                                      </p:cBhvr>
                                      <p:rCtr x="26233" y="14005"/>
                                    </p:animMotion>
                                  </p:childTnLst>
                                </p:cTn>
                              </p:par>
                              <p:par>
                                <p:cTn id="218" presetID="0" presetClass="path" presetSubtype="0" accel="50000" decel="50000" fill="hold" grpId="0" nodeType="withEffect">
                                  <p:stCondLst>
                                    <p:cond delay="0"/>
                                  </p:stCondLst>
                                  <p:childTnLst>
                                    <p:animMotion origin="layout" path="M 2.77778E-6 3.7037E-6 L 0.52465 0.17037 " pathEditMode="relative" rAng="0" ptsTypes="AA">
                                      <p:cBhvr>
                                        <p:cTn id="219" dur="2000" fill="hold"/>
                                        <p:tgtEl>
                                          <p:spTgt spid="96"/>
                                        </p:tgtEl>
                                        <p:attrNameLst>
                                          <p:attrName>ppt_x</p:attrName>
                                          <p:attrName>ppt_y</p:attrName>
                                        </p:attrNameLst>
                                      </p:cBhvr>
                                      <p:rCtr x="26233" y="8519"/>
                                    </p:animMotion>
                                  </p:childTnLst>
                                </p:cTn>
                              </p:par>
                              <p:par>
                                <p:cTn id="220" presetID="0" presetClass="path" presetSubtype="0" accel="50000" decel="50000" fill="hold" grpId="0" nodeType="withEffect">
                                  <p:stCondLst>
                                    <p:cond delay="0"/>
                                  </p:stCondLst>
                                  <p:childTnLst>
                                    <p:animMotion origin="layout" path="M -8.33333E-7 0 L 0.52448 0.06042 " pathEditMode="relative" rAng="0" ptsTypes="AA">
                                      <p:cBhvr>
                                        <p:cTn id="221" dur="2000" fill="hold"/>
                                        <p:tgtEl>
                                          <p:spTgt spid="106"/>
                                        </p:tgtEl>
                                        <p:attrNameLst>
                                          <p:attrName>ppt_x</p:attrName>
                                          <p:attrName>ppt_y</p:attrName>
                                        </p:attrNameLst>
                                      </p:cBhvr>
                                      <p:rCtr x="26215" y="3009"/>
                                    </p:animMotion>
                                  </p:childTnLst>
                                </p:cTn>
                              </p:par>
                              <p:par>
                                <p:cTn id="222" presetID="0" presetClass="path" presetSubtype="0" accel="50000" decel="50000" fill="hold" grpId="0" nodeType="withEffect">
                                  <p:stCondLst>
                                    <p:cond delay="0"/>
                                  </p:stCondLst>
                                  <p:childTnLst>
                                    <p:animMotion origin="layout" path="M -8.33333E-7 2.59259E-6 L 0.52448 -0.05324 " pathEditMode="relative" rAng="0" ptsTypes="AA">
                                      <p:cBhvr>
                                        <p:cTn id="223" dur="2000" fill="hold"/>
                                        <p:tgtEl>
                                          <p:spTgt spid="116"/>
                                        </p:tgtEl>
                                        <p:attrNameLst>
                                          <p:attrName>ppt_x</p:attrName>
                                          <p:attrName>ppt_y</p:attrName>
                                        </p:attrNameLst>
                                      </p:cBhvr>
                                      <p:rCtr x="26215" y="-2662"/>
                                    </p:animMotion>
                                  </p:childTnLst>
                                </p:cTn>
                              </p:par>
                              <p:par>
                                <p:cTn id="224" presetID="0" presetClass="path" presetSubtype="0" accel="50000" decel="50000" fill="hold" grpId="0" nodeType="withEffect">
                                  <p:stCondLst>
                                    <p:cond delay="0"/>
                                  </p:stCondLst>
                                  <p:childTnLst>
                                    <p:animMotion origin="layout" path="M 8.33333E-7 3.7037E-6 L 0.43594 0.1162 " pathEditMode="relative" rAng="0" ptsTypes="AA">
                                      <p:cBhvr>
                                        <p:cTn id="225" dur="2000" fill="hold"/>
                                        <p:tgtEl>
                                          <p:spTgt spid="125"/>
                                        </p:tgtEl>
                                        <p:attrNameLst>
                                          <p:attrName>ppt_x</p:attrName>
                                          <p:attrName>ppt_y</p:attrName>
                                        </p:attrNameLst>
                                      </p:cBhvr>
                                      <p:rCtr x="21788" y="5810"/>
                                    </p:animMotion>
                                  </p:childTnLst>
                                </p:cTn>
                              </p:par>
                              <p:par>
                                <p:cTn id="226" presetID="0" presetClass="path" presetSubtype="0" accel="50000" decel="50000" fill="hold" grpId="0" nodeType="withEffect">
                                  <p:stCondLst>
                                    <p:cond delay="0"/>
                                  </p:stCondLst>
                                  <p:childTnLst>
                                    <p:animMotion origin="layout" path="M 4.44444E-6 4.44444E-6 L 0.55069 0.22569 " pathEditMode="relative" rAng="0" ptsTypes="AA">
                                      <p:cBhvr>
                                        <p:cTn id="227" dur="2000" fill="hold"/>
                                        <p:tgtEl>
                                          <p:spTgt spid="24"/>
                                        </p:tgtEl>
                                        <p:attrNameLst>
                                          <p:attrName>ppt_x</p:attrName>
                                          <p:attrName>ppt_y</p:attrName>
                                        </p:attrNameLst>
                                      </p:cBhvr>
                                      <p:rCtr x="27535" y="11273"/>
                                    </p:animMotion>
                                  </p:childTnLst>
                                </p:cTn>
                              </p:par>
                              <p:par>
                                <p:cTn id="228" presetID="0" presetClass="path" presetSubtype="0" accel="50000" decel="50000" fill="hold" grpId="0" nodeType="withEffect">
                                  <p:stCondLst>
                                    <p:cond delay="0"/>
                                  </p:stCondLst>
                                  <p:childTnLst>
                                    <p:animMotion origin="layout" path="M 1.11111E-6 -4.07407E-6 L 0.64653 0.11343 " pathEditMode="relative" rAng="0" ptsTypes="AA">
                                      <p:cBhvr>
                                        <p:cTn id="229" dur="2000" fill="hold"/>
                                        <p:tgtEl>
                                          <p:spTgt spid="85"/>
                                        </p:tgtEl>
                                        <p:attrNameLst>
                                          <p:attrName>ppt_x</p:attrName>
                                          <p:attrName>ppt_y</p:attrName>
                                        </p:attrNameLst>
                                      </p:cBhvr>
                                      <p:rCtr x="32326" y="5671"/>
                                    </p:animMotion>
                                  </p:childTnLst>
                                </p:cTn>
                              </p:par>
                              <p:par>
                                <p:cTn id="230" presetID="0" presetClass="path" presetSubtype="0" accel="50000" decel="50000" fill="hold" grpId="0" nodeType="withEffect">
                                  <p:stCondLst>
                                    <p:cond delay="0"/>
                                  </p:stCondLst>
                                  <p:childTnLst>
                                    <p:animMotion origin="layout" path="M 1.11111E-6 3.7037E-6 L 0.64653 0.0037 " pathEditMode="relative" rAng="0" ptsTypes="AA">
                                      <p:cBhvr>
                                        <p:cTn id="231" dur="2000" fill="hold"/>
                                        <p:tgtEl>
                                          <p:spTgt spid="95"/>
                                        </p:tgtEl>
                                        <p:attrNameLst>
                                          <p:attrName>ppt_x</p:attrName>
                                          <p:attrName>ppt_y</p:attrName>
                                        </p:attrNameLst>
                                      </p:cBhvr>
                                      <p:rCtr x="32326" y="185"/>
                                    </p:animMotion>
                                  </p:childTnLst>
                                </p:cTn>
                              </p:par>
                              <p:par>
                                <p:cTn id="232" presetID="0" presetClass="path" presetSubtype="0" accel="50000" decel="50000" fill="hold" grpId="0" nodeType="withEffect">
                                  <p:stCondLst>
                                    <p:cond delay="0"/>
                                  </p:stCondLst>
                                  <p:childTnLst>
                                    <p:animMotion origin="layout" path="M -2.5E-6 0 L 0.64636 -0.10625 " pathEditMode="relative" rAng="0" ptsTypes="AA">
                                      <p:cBhvr>
                                        <p:cTn id="233" dur="2000" fill="hold"/>
                                        <p:tgtEl>
                                          <p:spTgt spid="105"/>
                                        </p:tgtEl>
                                        <p:attrNameLst>
                                          <p:attrName>ppt_x</p:attrName>
                                          <p:attrName>ppt_y</p:attrName>
                                        </p:attrNameLst>
                                      </p:cBhvr>
                                      <p:rCtr x="32309" y="-5324"/>
                                    </p:animMotion>
                                  </p:childTnLst>
                                </p:cTn>
                              </p:par>
                              <p:par>
                                <p:cTn id="234" presetID="0" presetClass="path" presetSubtype="0" accel="50000" decel="50000" fill="hold" grpId="0" nodeType="withEffect">
                                  <p:stCondLst>
                                    <p:cond delay="0"/>
                                  </p:stCondLst>
                                  <p:childTnLst>
                                    <p:animMotion origin="layout" path="M -2.5E-6 2.59259E-6 L 0.65469 -0.21991 " pathEditMode="relative" rAng="0" ptsTypes="AA">
                                      <p:cBhvr>
                                        <p:cTn id="235" dur="2000" fill="hold"/>
                                        <p:tgtEl>
                                          <p:spTgt spid="115"/>
                                        </p:tgtEl>
                                        <p:attrNameLst>
                                          <p:attrName>ppt_x</p:attrName>
                                          <p:attrName>ppt_y</p:attrName>
                                        </p:attrNameLst>
                                      </p:cBhvr>
                                      <p:rCtr x="32726" y="-10995"/>
                                    </p:animMotion>
                                  </p:childTnLst>
                                </p:cTn>
                              </p:par>
                              <p:par>
                                <p:cTn id="236" presetID="0" presetClass="path" presetSubtype="0" accel="50000" decel="50000" fill="hold" grpId="0" nodeType="withEffect">
                                  <p:stCondLst>
                                    <p:cond delay="0"/>
                                  </p:stCondLst>
                                  <p:childTnLst>
                                    <p:animMotion origin="layout" path="M -4.44444E-6 7.03053E-7 L 0.38056 0.21438 " pathEditMode="relative" rAng="0" ptsTypes="AA">
                                      <p:cBhvr>
                                        <p:cTn id="237" dur="2000" fill="hold"/>
                                        <p:tgtEl>
                                          <p:spTgt spid="23"/>
                                        </p:tgtEl>
                                        <p:attrNameLst>
                                          <p:attrName>ppt_x</p:attrName>
                                          <p:attrName>ppt_y</p:attrName>
                                        </p:attrNameLst>
                                      </p:cBhvr>
                                      <p:rCtr x="19028" y="10708"/>
                                    </p:animMotion>
                                  </p:childTnLst>
                                </p:cTn>
                              </p:par>
                              <p:par>
                                <p:cTn id="238" presetID="0" presetClass="path" presetSubtype="0" accel="50000" decel="50000" fill="hold" grpId="0" nodeType="withEffect">
                                  <p:stCondLst>
                                    <p:cond delay="0"/>
                                  </p:stCondLst>
                                  <p:childTnLst>
                                    <p:animMotion origin="layout" path="M 1.94444E-6 1.24884E-6 L 0.28246 0.10499 " pathEditMode="relative" rAng="0" ptsTypes="AA">
                                      <p:cBhvr>
                                        <p:cTn id="239" dur="2000" fill="hold"/>
                                        <p:tgtEl>
                                          <p:spTgt spid="124"/>
                                        </p:tgtEl>
                                        <p:attrNameLst>
                                          <p:attrName>ppt_x</p:attrName>
                                          <p:attrName>ppt_y</p:attrName>
                                        </p:attrNameLst>
                                      </p:cBhvr>
                                      <p:rCtr x="14115" y="5250"/>
                                    </p:animMotion>
                                  </p:childTnLst>
                                </p:cTn>
                              </p:par>
                              <p:par>
                                <p:cTn id="240" presetID="0" presetClass="path" presetSubtype="0" accel="50000" decel="50000" fill="hold" grpId="0" nodeType="withEffect">
                                  <p:stCondLst>
                                    <p:cond delay="0"/>
                                  </p:stCondLst>
                                  <p:childTnLst>
                                    <p:animMotion origin="layout" path="M 0 0 L 0.49166 0.0999 " pathEditMode="relative" ptsTypes="AA">
                                      <p:cBhvr>
                                        <p:cTn id="241" dur="2000" fill="hold"/>
                                        <p:tgtEl>
                                          <p:spTgt spid="84"/>
                                        </p:tgtEl>
                                        <p:attrNameLst>
                                          <p:attrName>ppt_x</p:attrName>
                                          <p:attrName>ppt_y</p:attrName>
                                        </p:attrNameLst>
                                      </p:cBhvr>
                                    </p:animMotion>
                                  </p:childTnLst>
                                </p:cTn>
                              </p:par>
                              <p:par>
                                <p:cTn id="242" presetID="0" presetClass="path" presetSubtype="0" accel="50000" decel="50000" fill="hold" grpId="0" nodeType="withEffect">
                                  <p:stCondLst>
                                    <p:cond delay="0"/>
                                  </p:stCondLst>
                                  <p:childTnLst>
                                    <p:animMotion origin="layout" path="M 2.22222E-6 -4.68085E-6 L 0.49305 0.0037 " pathEditMode="relative" rAng="0" ptsTypes="AA">
                                      <p:cBhvr>
                                        <p:cTn id="243" dur="2000" fill="hold"/>
                                        <p:tgtEl>
                                          <p:spTgt spid="94"/>
                                        </p:tgtEl>
                                        <p:attrNameLst>
                                          <p:attrName>ppt_x</p:attrName>
                                          <p:attrName>ppt_y</p:attrName>
                                        </p:attrNameLst>
                                      </p:cBhvr>
                                      <p:rCtr x="24653" y="185"/>
                                    </p:animMotion>
                                  </p:childTnLst>
                                </p:cTn>
                              </p:par>
                              <p:par>
                                <p:cTn id="244" presetID="0" presetClass="path" presetSubtype="0" accel="50000" decel="50000" fill="hold" grpId="0" nodeType="withEffect">
                                  <p:stCondLst>
                                    <p:cond delay="0"/>
                                  </p:stCondLst>
                                  <p:childTnLst>
                                    <p:animMotion origin="layout" path="M -1.38889E-6 3.33025E-6 L 0.49288 -0.11726 " pathEditMode="relative" rAng="0" ptsTypes="AA">
                                      <p:cBhvr>
                                        <p:cTn id="245" dur="2000" fill="hold"/>
                                        <p:tgtEl>
                                          <p:spTgt spid="104"/>
                                        </p:tgtEl>
                                        <p:attrNameLst>
                                          <p:attrName>ppt_x</p:attrName>
                                          <p:attrName>ppt_y</p:attrName>
                                        </p:attrNameLst>
                                      </p:cBhvr>
                                      <p:rCtr x="24635" y="-5874"/>
                                    </p:animMotion>
                                  </p:childTnLst>
                                </p:cTn>
                              </p:par>
                              <p:par>
                                <p:cTn id="246" presetID="0" presetClass="path" presetSubtype="0" accel="50000" decel="50000" fill="hold" grpId="0" nodeType="withEffect">
                                  <p:stCondLst>
                                    <p:cond delay="0"/>
                                  </p:stCondLst>
                                  <p:childTnLst>
                                    <p:animMotion origin="layout" path="M -1.38889E-6 1.06383E-6 L 0.49288 -0.21971 " pathEditMode="relative" rAng="0" ptsTypes="AA">
                                      <p:cBhvr>
                                        <p:cTn id="247" dur="2000" fill="hold"/>
                                        <p:tgtEl>
                                          <p:spTgt spid="114"/>
                                        </p:tgtEl>
                                        <p:attrNameLst>
                                          <p:attrName>ppt_x</p:attrName>
                                          <p:attrName>ppt_y</p:attrName>
                                        </p:attrNameLst>
                                      </p:cBhvr>
                                      <p:rCtr x="24635" y="-10985"/>
                                    </p:animMotion>
                                  </p:childTnLst>
                                </p:cTn>
                              </p:par>
                              <p:par>
                                <p:cTn id="248" presetID="0" presetClass="path" presetSubtype="0" accel="50000" decel="50000" fill="hold" grpId="0" nodeType="withEffect">
                                  <p:stCondLst>
                                    <p:cond delay="0"/>
                                  </p:stCondLst>
                                  <p:childTnLst>
                                    <p:animMotion origin="layout" path="M -3.88889E-6 0 L 0.71424 -0.28403 " pathEditMode="relative" rAng="0" ptsTypes="AA">
                                      <p:cBhvr>
                                        <p:cTn id="249" dur="2000" fill="hold"/>
                                        <p:tgtEl>
                                          <p:spTgt spid="103"/>
                                        </p:tgtEl>
                                        <p:attrNameLst>
                                          <p:attrName>ppt_x</p:attrName>
                                          <p:attrName>ppt_y</p:attrName>
                                        </p:attrNameLst>
                                      </p:cBhvr>
                                      <p:rCtr x="35712" y="-14213"/>
                                    </p:animMotion>
                                  </p:childTnLst>
                                </p:cTn>
                              </p:par>
                              <p:par>
                                <p:cTn id="250" presetID="0" presetClass="path" presetSubtype="0" accel="50000" decel="50000" fill="hold" grpId="0" nodeType="withEffect">
                                  <p:stCondLst>
                                    <p:cond delay="0"/>
                                  </p:stCondLst>
                                  <p:childTnLst>
                                    <p:animMotion origin="layout" path="M -2.77778E-7 3.7037E-6 L 0.70608 -0.17408 " pathEditMode="relative" rAng="0" ptsTypes="AA">
                                      <p:cBhvr>
                                        <p:cTn id="251" dur="2000" fill="hold"/>
                                        <p:tgtEl>
                                          <p:spTgt spid="93"/>
                                        </p:tgtEl>
                                        <p:attrNameLst>
                                          <p:attrName>ppt_x</p:attrName>
                                          <p:attrName>ppt_y</p:attrName>
                                        </p:attrNameLst>
                                      </p:cBhvr>
                                      <p:rCtr x="35295" y="-8704"/>
                                    </p:animMotion>
                                  </p:childTnLst>
                                </p:cTn>
                              </p:par>
                              <p:par>
                                <p:cTn id="252" presetID="0" presetClass="path" presetSubtype="0" accel="50000" decel="50000" fill="hold" grpId="0" nodeType="withEffect">
                                  <p:stCondLst>
                                    <p:cond delay="0"/>
                                  </p:stCondLst>
                                  <p:childTnLst>
                                    <p:animMotion origin="layout" path="M -2.77778E-7 -4.07407E-6 L 0.71441 -0.06435 " pathEditMode="relative" rAng="0" ptsTypes="AA">
                                      <p:cBhvr>
                                        <p:cTn id="253" dur="2000" fill="hold"/>
                                        <p:tgtEl>
                                          <p:spTgt spid="83"/>
                                        </p:tgtEl>
                                        <p:attrNameLst>
                                          <p:attrName>ppt_x</p:attrName>
                                          <p:attrName>ppt_y</p:attrName>
                                        </p:attrNameLst>
                                      </p:cBhvr>
                                      <p:rCtr x="35712" y="-3218"/>
                                    </p:animMotion>
                                  </p:childTnLst>
                                </p:cTn>
                              </p:par>
                              <p:par>
                                <p:cTn id="254" presetID="0" presetClass="path" presetSubtype="0" accel="50000" decel="50000" fill="hold" grpId="0" nodeType="withEffect">
                                  <p:stCondLst>
                                    <p:cond delay="0"/>
                                  </p:stCondLst>
                                  <p:childTnLst>
                                    <p:animMotion origin="layout" path="M 3.05556E-6 4.44444E-6 L 0.61024 0.04791 " pathEditMode="relative" rAng="0" ptsTypes="AA">
                                      <p:cBhvr>
                                        <p:cTn id="255" dur="2000" fill="hold"/>
                                        <p:tgtEl>
                                          <p:spTgt spid="22"/>
                                        </p:tgtEl>
                                        <p:attrNameLst>
                                          <p:attrName>ppt_x</p:attrName>
                                          <p:attrName>ppt_y</p:attrName>
                                        </p:attrNameLst>
                                      </p:cBhvr>
                                      <p:rCtr x="30503" y="2384"/>
                                    </p:animMotion>
                                  </p:childTnLst>
                                </p:cTn>
                              </p:par>
                              <p:par>
                                <p:cTn id="256" presetID="0" presetClass="path" presetSubtype="0" accel="50000" decel="50000" fill="hold" grpId="0" nodeType="withEffect">
                                  <p:stCondLst>
                                    <p:cond delay="0"/>
                                  </p:stCondLst>
                                  <p:childTnLst>
                                    <p:animMotion origin="layout" path="M -3.88889E-6 2.59259E-6 L 0.71424 -0.39769 " pathEditMode="relative" rAng="0" ptsTypes="AA">
                                      <p:cBhvr>
                                        <p:cTn id="257" dur="2000" fill="hold"/>
                                        <p:tgtEl>
                                          <p:spTgt spid="113"/>
                                        </p:tgtEl>
                                        <p:attrNameLst>
                                          <p:attrName>ppt_x</p:attrName>
                                          <p:attrName>ppt_y</p:attrName>
                                        </p:attrNameLst>
                                      </p:cBhvr>
                                      <p:rCtr x="35712" y="-19884"/>
                                    </p:animMotion>
                                  </p:childTnLst>
                                </p:cTn>
                              </p:par>
                              <p:par>
                                <p:cTn id="258" presetID="0" presetClass="path" presetSubtype="0" accel="50000" decel="50000" fill="hold" grpId="0" nodeType="withEffect">
                                  <p:stCondLst>
                                    <p:cond delay="0"/>
                                  </p:stCondLst>
                                  <p:childTnLst>
                                    <p:animMotion origin="layout" path="M -5.55556E-7 3.7037E-6 L 0.49549 -0.06158 " pathEditMode="relative" rAng="0" ptsTypes="AA">
                                      <p:cBhvr>
                                        <p:cTn id="259" dur="2000" fill="hold"/>
                                        <p:tgtEl>
                                          <p:spTgt spid="123"/>
                                        </p:tgtEl>
                                        <p:attrNameLst>
                                          <p:attrName>ppt_x</p:attrName>
                                          <p:attrName>ppt_y</p:attrName>
                                        </p:attrNameLst>
                                      </p:cBhvr>
                                      <p:rCtr x="24774" y="-3079"/>
                                    </p:animMotion>
                                  </p:childTnLst>
                                </p:cTn>
                              </p:par>
                              <p:par>
                                <p:cTn id="260" presetID="0" presetClass="path" presetSubtype="0" accel="50000" decel="50000" fill="hold" grpId="0" nodeType="withEffect">
                                  <p:stCondLst>
                                    <p:cond delay="0"/>
                                  </p:stCondLst>
                                  <p:childTnLst>
                                    <p:animMotion origin="layout" path="M -2.22222E-6 7.03053E-7 L 0.44861 0.04787 " pathEditMode="relative" rAng="0" ptsTypes="AA">
                                      <p:cBhvr>
                                        <p:cTn id="261" dur="2000" fill="hold"/>
                                        <p:tgtEl>
                                          <p:spTgt spid="21"/>
                                        </p:tgtEl>
                                        <p:attrNameLst>
                                          <p:attrName>ppt_x</p:attrName>
                                          <p:attrName>ppt_y</p:attrName>
                                        </p:attrNameLst>
                                      </p:cBhvr>
                                      <p:rCtr x="22431" y="2382"/>
                                    </p:animMotion>
                                  </p:childTnLst>
                                </p:cTn>
                              </p:par>
                              <p:par>
                                <p:cTn id="262" presetID="0" presetClass="path" presetSubtype="0" accel="50000" decel="50000" fill="hold" grpId="0" nodeType="withEffect">
                                  <p:stCondLst>
                                    <p:cond delay="0"/>
                                  </p:stCondLst>
                                  <p:childTnLst>
                                    <p:animMotion origin="layout" path="M 4.16667E-6 2.37743E-6 L 0.34218 -0.05204 " pathEditMode="relative" rAng="0" ptsTypes="AA">
                                      <p:cBhvr>
                                        <p:cTn id="263" dur="2000" fill="hold"/>
                                        <p:tgtEl>
                                          <p:spTgt spid="122"/>
                                        </p:tgtEl>
                                        <p:attrNameLst>
                                          <p:attrName>ppt_x</p:attrName>
                                          <p:attrName>ppt_y</p:attrName>
                                        </p:attrNameLst>
                                      </p:cBhvr>
                                      <p:rCtr x="17101" y="-2613"/>
                                    </p:animMotion>
                                  </p:childTnLst>
                                </p:cTn>
                              </p:par>
                              <p:par>
                                <p:cTn id="264" presetID="0" presetClass="path" presetSubtype="0" accel="50000" decel="50000" fill="hold" grpId="0" nodeType="withEffect">
                                  <p:stCondLst>
                                    <p:cond delay="0"/>
                                  </p:stCondLst>
                                  <p:childTnLst>
                                    <p:animMotion origin="layout" path="M 4.44444E-6 -3.9593E-6 L 0.54444 -0.06429 " pathEditMode="relative" rAng="0" ptsTypes="AA">
                                      <p:cBhvr>
                                        <p:cTn id="265" dur="2000" fill="hold"/>
                                        <p:tgtEl>
                                          <p:spTgt spid="82"/>
                                        </p:tgtEl>
                                        <p:attrNameLst>
                                          <p:attrName>ppt_x</p:attrName>
                                          <p:attrName>ppt_y</p:attrName>
                                        </p:attrNameLst>
                                      </p:cBhvr>
                                      <p:rCtr x="27222" y="-3215"/>
                                    </p:animMotion>
                                  </p:childTnLst>
                                </p:cTn>
                              </p:par>
                              <p:par>
                                <p:cTn id="266" presetID="0" presetClass="path" presetSubtype="0" accel="50000" decel="50000" fill="hold" grpId="0" nodeType="withEffect">
                                  <p:stCondLst>
                                    <p:cond delay="0"/>
                                  </p:stCondLst>
                                  <p:childTnLst>
                                    <p:animMotion origin="layout" path="M 4.44444E-6 -4.68085E-6 L 0.55277 -0.16281 " pathEditMode="relative" rAng="0" ptsTypes="AA">
                                      <p:cBhvr>
                                        <p:cTn id="267" dur="2000" fill="hold"/>
                                        <p:tgtEl>
                                          <p:spTgt spid="92"/>
                                        </p:tgtEl>
                                        <p:attrNameLst>
                                          <p:attrName>ppt_x</p:attrName>
                                          <p:attrName>ppt_y</p:attrName>
                                        </p:attrNameLst>
                                      </p:cBhvr>
                                      <p:rCtr x="27639" y="-8141"/>
                                    </p:animMotion>
                                  </p:childTnLst>
                                </p:cTn>
                              </p:par>
                              <p:par>
                                <p:cTn id="268" presetID="0" presetClass="path" presetSubtype="0" accel="50000" decel="50000" fill="hold" grpId="0" nodeType="withEffect">
                                  <p:stCondLst>
                                    <p:cond delay="0"/>
                                  </p:stCondLst>
                                  <p:childTnLst>
                                    <p:animMotion origin="layout" path="M 8.33333E-7 3.33025E-6 L 0.5526 -0.28377 " pathEditMode="relative" rAng="0" ptsTypes="AA">
                                      <p:cBhvr>
                                        <p:cTn id="269" dur="2000" fill="hold"/>
                                        <p:tgtEl>
                                          <p:spTgt spid="102"/>
                                        </p:tgtEl>
                                        <p:attrNameLst>
                                          <p:attrName>ppt_x</p:attrName>
                                          <p:attrName>ppt_y</p:attrName>
                                        </p:attrNameLst>
                                      </p:cBhvr>
                                      <p:rCtr x="27622" y="-14200"/>
                                    </p:animMotion>
                                  </p:childTnLst>
                                </p:cTn>
                              </p:par>
                              <p:par>
                                <p:cTn id="270" presetID="0" presetClass="path" presetSubtype="0" accel="50000" decel="50000" fill="hold" grpId="0" nodeType="withEffect">
                                  <p:stCondLst>
                                    <p:cond delay="0"/>
                                  </p:stCondLst>
                                  <p:childTnLst>
                                    <p:animMotion origin="layout" path="M 0 0 L 0.55833 -0.41073 " pathEditMode="relative" ptsTypes="AA">
                                      <p:cBhvr>
                                        <p:cTn id="271" dur="2000" fill="hold"/>
                                        <p:tgtEl>
                                          <p:spTgt spid="112"/>
                                        </p:tgtEl>
                                        <p:attrNameLst>
                                          <p:attrName>ppt_x</p:attrName>
                                          <p:attrName>ppt_y</p:attrName>
                                        </p:attrNameLst>
                                      </p:cBhvr>
                                    </p:animMotion>
                                  </p:childTnLst>
                                </p:cTn>
                              </p:par>
                              <p:par>
                                <p:cTn id="272" presetID="10" presetClass="exit" presetSubtype="0" fill="hold" grpId="1" nodeType="withEffect">
                                  <p:stCondLst>
                                    <p:cond delay="0"/>
                                  </p:stCondLst>
                                  <p:childTnLst>
                                    <p:animEffect transition="out" filter="fade">
                                      <p:cBhvr>
                                        <p:cTn id="273" dur="2000"/>
                                        <p:tgtEl>
                                          <p:spTgt spid="31"/>
                                        </p:tgtEl>
                                      </p:cBhvr>
                                    </p:animEffect>
                                    <p:set>
                                      <p:cBhvr>
                                        <p:cTn id="274" dur="1" fill="hold">
                                          <p:stCondLst>
                                            <p:cond delay="1999"/>
                                          </p:stCondLst>
                                        </p:cTn>
                                        <p:tgtEl>
                                          <p:spTgt spid="31"/>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2000"/>
                                        <p:tgtEl>
                                          <p:spTgt spid="81"/>
                                        </p:tgtEl>
                                      </p:cBhvr>
                                    </p:animEffect>
                                    <p:set>
                                      <p:cBhvr>
                                        <p:cTn id="277" dur="1" fill="hold">
                                          <p:stCondLst>
                                            <p:cond delay="1999"/>
                                          </p:stCondLst>
                                        </p:cTn>
                                        <p:tgtEl>
                                          <p:spTgt spid="81"/>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2000"/>
                                        <p:tgtEl>
                                          <p:spTgt spid="91"/>
                                        </p:tgtEl>
                                      </p:cBhvr>
                                    </p:animEffect>
                                    <p:set>
                                      <p:cBhvr>
                                        <p:cTn id="280" dur="1" fill="hold">
                                          <p:stCondLst>
                                            <p:cond delay="1999"/>
                                          </p:stCondLst>
                                        </p:cTn>
                                        <p:tgtEl>
                                          <p:spTgt spid="91"/>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2000"/>
                                        <p:tgtEl>
                                          <p:spTgt spid="101"/>
                                        </p:tgtEl>
                                      </p:cBhvr>
                                    </p:animEffect>
                                    <p:set>
                                      <p:cBhvr>
                                        <p:cTn id="283" dur="1" fill="hold">
                                          <p:stCondLst>
                                            <p:cond delay="1999"/>
                                          </p:stCondLst>
                                        </p:cTn>
                                        <p:tgtEl>
                                          <p:spTgt spid="101"/>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2000"/>
                                        <p:tgtEl>
                                          <p:spTgt spid="111"/>
                                        </p:tgtEl>
                                      </p:cBhvr>
                                    </p:animEffect>
                                    <p:set>
                                      <p:cBhvr>
                                        <p:cTn id="286" dur="1" fill="hold">
                                          <p:stCondLst>
                                            <p:cond delay="1999"/>
                                          </p:stCondLst>
                                        </p:cTn>
                                        <p:tgtEl>
                                          <p:spTgt spid="111"/>
                                        </p:tgtEl>
                                        <p:attrNameLst>
                                          <p:attrName>style.visibility</p:attrName>
                                        </p:attrNameLst>
                                      </p:cBhvr>
                                      <p:to>
                                        <p:strVal val="hidden"/>
                                      </p:to>
                                    </p:set>
                                  </p:childTnLst>
                                </p:cTn>
                              </p:par>
                              <p:par>
                                <p:cTn id="287" presetID="10" presetClass="exit" presetSubtype="0" fill="hold" grpId="1" nodeType="withEffect">
                                  <p:stCondLst>
                                    <p:cond delay="0"/>
                                  </p:stCondLst>
                                  <p:childTnLst>
                                    <p:animEffect transition="out" filter="fade">
                                      <p:cBhvr>
                                        <p:cTn id="288" dur="2000"/>
                                        <p:tgtEl>
                                          <p:spTgt spid="121"/>
                                        </p:tgtEl>
                                      </p:cBhvr>
                                    </p:animEffect>
                                    <p:set>
                                      <p:cBhvr>
                                        <p:cTn id="289" dur="1" fill="hold">
                                          <p:stCondLst>
                                            <p:cond delay="1999"/>
                                          </p:stCondLst>
                                        </p:cTn>
                                        <p:tgtEl>
                                          <p:spTgt spid="121"/>
                                        </p:tgtEl>
                                        <p:attrNameLst>
                                          <p:attrName>style.visibility</p:attrName>
                                        </p:attrNameLst>
                                      </p:cBhvr>
                                      <p:to>
                                        <p:strVal val="hidden"/>
                                      </p:to>
                                    </p:set>
                                  </p:childTnLst>
                                </p:cTn>
                              </p:par>
                              <p:par>
                                <p:cTn id="290" presetID="10" presetClass="exit" presetSubtype="0" fill="hold" grpId="1" nodeType="withEffect">
                                  <p:stCondLst>
                                    <p:cond delay="0"/>
                                  </p:stCondLst>
                                  <p:childTnLst>
                                    <p:animEffect transition="out" filter="fade">
                                      <p:cBhvr>
                                        <p:cTn id="291" dur="2000"/>
                                        <p:tgtEl>
                                          <p:spTgt spid="120"/>
                                        </p:tgtEl>
                                      </p:cBhvr>
                                    </p:animEffect>
                                    <p:set>
                                      <p:cBhvr>
                                        <p:cTn id="292" dur="1" fill="hold">
                                          <p:stCondLst>
                                            <p:cond delay="1999"/>
                                          </p:stCondLst>
                                        </p:cTn>
                                        <p:tgtEl>
                                          <p:spTgt spid="120"/>
                                        </p:tgtEl>
                                        <p:attrNameLst>
                                          <p:attrName>style.visibility</p:attrName>
                                        </p:attrNameLst>
                                      </p:cBhvr>
                                      <p:to>
                                        <p:strVal val="hidden"/>
                                      </p:to>
                                    </p:set>
                                  </p:childTnLst>
                                </p:cTn>
                              </p:par>
                              <p:par>
                                <p:cTn id="293" presetID="10" presetClass="exit" presetSubtype="0" fill="hold" grpId="1" nodeType="withEffect">
                                  <p:stCondLst>
                                    <p:cond delay="0"/>
                                  </p:stCondLst>
                                  <p:childTnLst>
                                    <p:animEffect transition="out" filter="fade">
                                      <p:cBhvr>
                                        <p:cTn id="294" dur="2000"/>
                                        <p:tgtEl>
                                          <p:spTgt spid="110"/>
                                        </p:tgtEl>
                                      </p:cBhvr>
                                    </p:animEffect>
                                    <p:set>
                                      <p:cBhvr>
                                        <p:cTn id="295" dur="1" fill="hold">
                                          <p:stCondLst>
                                            <p:cond delay="1999"/>
                                          </p:stCondLst>
                                        </p:cTn>
                                        <p:tgtEl>
                                          <p:spTgt spid="110"/>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2000"/>
                                        <p:tgtEl>
                                          <p:spTgt spid="100"/>
                                        </p:tgtEl>
                                      </p:cBhvr>
                                    </p:animEffect>
                                    <p:set>
                                      <p:cBhvr>
                                        <p:cTn id="298" dur="1" fill="hold">
                                          <p:stCondLst>
                                            <p:cond delay="1999"/>
                                          </p:stCondLst>
                                        </p:cTn>
                                        <p:tgtEl>
                                          <p:spTgt spid="100"/>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2000"/>
                                        <p:tgtEl>
                                          <p:spTgt spid="90"/>
                                        </p:tgtEl>
                                      </p:cBhvr>
                                    </p:animEffect>
                                    <p:set>
                                      <p:cBhvr>
                                        <p:cTn id="301" dur="1" fill="hold">
                                          <p:stCondLst>
                                            <p:cond delay="1999"/>
                                          </p:stCondLst>
                                        </p:cTn>
                                        <p:tgtEl>
                                          <p:spTgt spid="90"/>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2000"/>
                                        <p:tgtEl>
                                          <p:spTgt spid="80"/>
                                        </p:tgtEl>
                                      </p:cBhvr>
                                    </p:animEffect>
                                    <p:set>
                                      <p:cBhvr>
                                        <p:cTn id="304" dur="1" fill="hold">
                                          <p:stCondLst>
                                            <p:cond delay="1999"/>
                                          </p:stCondLst>
                                        </p:cTn>
                                        <p:tgtEl>
                                          <p:spTgt spid="80"/>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2000"/>
                                        <p:tgtEl>
                                          <p:spTgt spid="30"/>
                                        </p:tgtEl>
                                      </p:cBhvr>
                                    </p:animEffect>
                                    <p:set>
                                      <p:cBhvr>
                                        <p:cTn id="307" dur="1" fill="hold">
                                          <p:stCondLst>
                                            <p:cond delay="1999"/>
                                          </p:stCondLst>
                                        </p:cTn>
                                        <p:tgtEl>
                                          <p:spTgt spid="30"/>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2000"/>
                                        <p:tgtEl>
                                          <p:spTgt spid="119"/>
                                        </p:tgtEl>
                                      </p:cBhvr>
                                    </p:animEffect>
                                    <p:set>
                                      <p:cBhvr>
                                        <p:cTn id="310" dur="1" fill="hold">
                                          <p:stCondLst>
                                            <p:cond delay="1999"/>
                                          </p:stCondLst>
                                        </p:cTn>
                                        <p:tgtEl>
                                          <p:spTgt spid="119"/>
                                        </p:tgtEl>
                                        <p:attrNameLst>
                                          <p:attrName>style.visibility</p:attrName>
                                        </p:attrNameLst>
                                      </p:cBhvr>
                                      <p:to>
                                        <p:strVal val="hidden"/>
                                      </p:to>
                                    </p:set>
                                  </p:childTnLst>
                                </p:cTn>
                              </p:par>
                              <p:par>
                                <p:cTn id="311" presetID="10" presetClass="exit" presetSubtype="0" fill="hold" grpId="1" nodeType="withEffect">
                                  <p:stCondLst>
                                    <p:cond delay="0"/>
                                  </p:stCondLst>
                                  <p:childTnLst>
                                    <p:animEffect transition="out" filter="fade">
                                      <p:cBhvr>
                                        <p:cTn id="312" dur="2000"/>
                                        <p:tgtEl>
                                          <p:spTgt spid="109"/>
                                        </p:tgtEl>
                                      </p:cBhvr>
                                    </p:animEffect>
                                    <p:set>
                                      <p:cBhvr>
                                        <p:cTn id="313" dur="1" fill="hold">
                                          <p:stCondLst>
                                            <p:cond delay="1999"/>
                                          </p:stCondLst>
                                        </p:cTn>
                                        <p:tgtEl>
                                          <p:spTgt spid="109"/>
                                        </p:tgtEl>
                                        <p:attrNameLst>
                                          <p:attrName>style.visibility</p:attrName>
                                        </p:attrNameLst>
                                      </p:cBhvr>
                                      <p:to>
                                        <p:strVal val="hidden"/>
                                      </p:to>
                                    </p:set>
                                  </p:childTnLst>
                                </p:cTn>
                              </p:par>
                              <p:par>
                                <p:cTn id="314" presetID="10" presetClass="exit" presetSubtype="0" fill="hold" grpId="1" nodeType="withEffect">
                                  <p:stCondLst>
                                    <p:cond delay="0"/>
                                  </p:stCondLst>
                                  <p:childTnLst>
                                    <p:animEffect transition="out" filter="fade">
                                      <p:cBhvr>
                                        <p:cTn id="315" dur="2000"/>
                                        <p:tgtEl>
                                          <p:spTgt spid="99"/>
                                        </p:tgtEl>
                                      </p:cBhvr>
                                    </p:animEffect>
                                    <p:set>
                                      <p:cBhvr>
                                        <p:cTn id="316" dur="1" fill="hold">
                                          <p:stCondLst>
                                            <p:cond delay="1999"/>
                                          </p:stCondLst>
                                        </p:cTn>
                                        <p:tgtEl>
                                          <p:spTgt spid="99"/>
                                        </p:tgtEl>
                                        <p:attrNameLst>
                                          <p:attrName>style.visibility</p:attrName>
                                        </p:attrNameLst>
                                      </p:cBhvr>
                                      <p:to>
                                        <p:strVal val="hidden"/>
                                      </p:to>
                                    </p:set>
                                  </p:childTnLst>
                                </p:cTn>
                              </p:par>
                              <p:par>
                                <p:cTn id="317" presetID="10" presetClass="exit" presetSubtype="0" fill="hold" grpId="1" nodeType="withEffect">
                                  <p:stCondLst>
                                    <p:cond delay="0"/>
                                  </p:stCondLst>
                                  <p:childTnLst>
                                    <p:animEffect transition="out" filter="fade">
                                      <p:cBhvr>
                                        <p:cTn id="318" dur="2000"/>
                                        <p:tgtEl>
                                          <p:spTgt spid="89"/>
                                        </p:tgtEl>
                                      </p:cBhvr>
                                    </p:animEffect>
                                    <p:set>
                                      <p:cBhvr>
                                        <p:cTn id="319" dur="1" fill="hold">
                                          <p:stCondLst>
                                            <p:cond delay="1999"/>
                                          </p:stCondLst>
                                        </p:cTn>
                                        <p:tgtEl>
                                          <p:spTgt spid="89"/>
                                        </p:tgtEl>
                                        <p:attrNameLst>
                                          <p:attrName>style.visibility</p:attrName>
                                        </p:attrNameLst>
                                      </p:cBhvr>
                                      <p:to>
                                        <p:strVal val="hidden"/>
                                      </p:to>
                                    </p:set>
                                  </p:childTnLst>
                                </p:cTn>
                              </p:par>
                              <p:par>
                                <p:cTn id="320" presetID="10" presetClass="exit" presetSubtype="0" fill="hold" grpId="1" nodeType="withEffect">
                                  <p:stCondLst>
                                    <p:cond delay="0"/>
                                  </p:stCondLst>
                                  <p:childTnLst>
                                    <p:animEffect transition="out" filter="fade">
                                      <p:cBhvr>
                                        <p:cTn id="321" dur="2000"/>
                                        <p:tgtEl>
                                          <p:spTgt spid="79"/>
                                        </p:tgtEl>
                                      </p:cBhvr>
                                    </p:animEffect>
                                    <p:set>
                                      <p:cBhvr>
                                        <p:cTn id="322" dur="1" fill="hold">
                                          <p:stCondLst>
                                            <p:cond delay="1999"/>
                                          </p:stCondLst>
                                        </p:cTn>
                                        <p:tgtEl>
                                          <p:spTgt spid="79"/>
                                        </p:tgtEl>
                                        <p:attrNameLst>
                                          <p:attrName>style.visibility</p:attrName>
                                        </p:attrNameLst>
                                      </p:cBhvr>
                                      <p:to>
                                        <p:strVal val="hidden"/>
                                      </p:to>
                                    </p:set>
                                  </p:childTnLst>
                                </p:cTn>
                              </p:par>
                              <p:par>
                                <p:cTn id="323" presetID="10" presetClass="exit" presetSubtype="0" fill="hold" grpId="1" nodeType="withEffect">
                                  <p:stCondLst>
                                    <p:cond delay="0"/>
                                  </p:stCondLst>
                                  <p:childTnLst>
                                    <p:animEffect transition="out" filter="fade">
                                      <p:cBhvr>
                                        <p:cTn id="324" dur="2000"/>
                                        <p:tgtEl>
                                          <p:spTgt spid="29"/>
                                        </p:tgtEl>
                                      </p:cBhvr>
                                    </p:animEffect>
                                    <p:set>
                                      <p:cBhvr>
                                        <p:cTn id="325" dur="1" fill="hold">
                                          <p:stCondLst>
                                            <p:cond delay="1999"/>
                                          </p:stCondLst>
                                        </p:cTn>
                                        <p:tgtEl>
                                          <p:spTgt spid="29"/>
                                        </p:tgtEl>
                                        <p:attrNameLst>
                                          <p:attrName>style.visibility</p:attrName>
                                        </p:attrNameLst>
                                      </p:cBhvr>
                                      <p:to>
                                        <p:strVal val="hidden"/>
                                      </p:to>
                                    </p:set>
                                  </p:childTnLst>
                                </p:cTn>
                              </p:par>
                              <p:par>
                                <p:cTn id="326" presetID="10" presetClass="exit" presetSubtype="0" fill="hold" grpId="1" nodeType="withEffect">
                                  <p:stCondLst>
                                    <p:cond delay="0"/>
                                  </p:stCondLst>
                                  <p:childTnLst>
                                    <p:animEffect transition="out" filter="fade">
                                      <p:cBhvr>
                                        <p:cTn id="327" dur="2000"/>
                                        <p:tgtEl>
                                          <p:spTgt spid="118"/>
                                        </p:tgtEl>
                                      </p:cBhvr>
                                    </p:animEffect>
                                    <p:set>
                                      <p:cBhvr>
                                        <p:cTn id="328" dur="1" fill="hold">
                                          <p:stCondLst>
                                            <p:cond delay="1999"/>
                                          </p:stCondLst>
                                        </p:cTn>
                                        <p:tgtEl>
                                          <p:spTgt spid="118"/>
                                        </p:tgtEl>
                                        <p:attrNameLst>
                                          <p:attrName>style.visibility</p:attrName>
                                        </p:attrNameLst>
                                      </p:cBhvr>
                                      <p:to>
                                        <p:strVal val="hidden"/>
                                      </p:to>
                                    </p:set>
                                  </p:childTnLst>
                                </p:cTn>
                              </p:par>
                              <p:par>
                                <p:cTn id="329" presetID="10" presetClass="exit" presetSubtype="0" fill="hold" grpId="1" nodeType="withEffect">
                                  <p:stCondLst>
                                    <p:cond delay="0"/>
                                  </p:stCondLst>
                                  <p:childTnLst>
                                    <p:animEffect transition="out" filter="fade">
                                      <p:cBhvr>
                                        <p:cTn id="330" dur="2000"/>
                                        <p:tgtEl>
                                          <p:spTgt spid="108"/>
                                        </p:tgtEl>
                                      </p:cBhvr>
                                    </p:animEffect>
                                    <p:set>
                                      <p:cBhvr>
                                        <p:cTn id="331" dur="1" fill="hold">
                                          <p:stCondLst>
                                            <p:cond delay="1999"/>
                                          </p:stCondLst>
                                        </p:cTn>
                                        <p:tgtEl>
                                          <p:spTgt spid="108"/>
                                        </p:tgtEl>
                                        <p:attrNameLst>
                                          <p:attrName>style.visibility</p:attrName>
                                        </p:attrNameLst>
                                      </p:cBhvr>
                                      <p:to>
                                        <p:strVal val="hidden"/>
                                      </p:to>
                                    </p:set>
                                  </p:childTnLst>
                                </p:cTn>
                              </p:par>
                              <p:par>
                                <p:cTn id="332" presetID="10" presetClass="exit" presetSubtype="0" fill="hold" grpId="1" nodeType="withEffect">
                                  <p:stCondLst>
                                    <p:cond delay="0"/>
                                  </p:stCondLst>
                                  <p:childTnLst>
                                    <p:animEffect transition="out" filter="fade">
                                      <p:cBhvr>
                                        <p:cTn id="333" dur="2000"/>
                                        <p:tgtEl>
                                          <p:spTgt spid="98"/>
                                        </p:tgtEl>
                                      </p:cBhvr>
                                    </p:animEffect>
                                    <p:set>
                                      <p:cBhvr>
                                        <p:cTn id="334" dur="1" fill="hold">
                                          <p:stCondLst>
                                            <p:cond delay="1999"/>
                                          </p:stCondLst>
                                        </p:cTn>
                                        <p:tgtEl>
                                          <p:spTgt spid="98"/>
                                        </p:tgtEl>
                                        <p:attrNameLst>
                                          <p:attrName>style.visibility</p:attrName>
                                        </p:attrNameLst>
                                      </p:cBhvr>
                                      <p:to>
                                        <p:strVal val="hidden"/>
                                      </p:to>
                                    </p:set>
                                  </p:childTnLst>
                                </p:cTn>
                              </p:par>
                              <p:par>
                                <p:cTn id="335" presetID="10" presetClass="exit" presetSubtype="0" fill="hold" grpId="1" nodeType="withEffect">
                                  <p:stCondLst>
                                    <p:cond delay="0"/>
                                  </p:stCondLst>
                                  <p:childTnLst>
                                    <p:animEffect transition="out" filter="fade">
                                      <p:cBhvr>
                                        <p:cTn id="336" dur="2000"/>
                                        <p:tgtEl>
                                          <p:spTgt spid="88"/>
                                        </p:tgtEl>
                                      </p:cBhvr>
                                    </p:animEffect>
                                    <p:set>
                                      <p:cBhvr>
                                        <p:cTn id="337" dur="1" fill="hold">
                                          <p:stCondLst>
                                            <p:cond delay="1999"/>
                                          </p:stCondLst>
                                        </p:cTn>
                                        <p:tgtEl>
                                          <p:spTgt spid="88"/>
                                        </p:tgtEl>
                                        <p:attrNameLst>
                                          <p:attrName>style.visibility</p:attrName>
                                        </p:attrNameLst>
                                      </p:cBhvr>
                                      <p:to>
                                        <p:strVal val="hidden"/>
                                      </p:to>
                                    </p:set>
                                  </p:childTnLst>
                                </p:cTn>
                              </p:par>
                              <p:par>
                                <p:cTn id="338" presetID="10" presetClass="exit" presetSubtype="0" fill="hold" grpId="1" nodeType="withEffect">
                                  <p:stCondLst>
                                    <p:cond delay="0"/>
                                  </p:stCondLst>
                                  <p:childTnLst>
                                    <p:animEffect transition="out" filter="fade">
                                      <p:cBhvr>
                                        <p:cTn id="339" dur="2000"/>
                                        <p:tgtEl>
                                          <p:spTgt spid="78"/>
                                        </p:tgtEl>
                                      </p:cBhvr>
                                    </p:animEffect>
                                    <p:set>
                                      <p:cBhvr>
                                        <p:cTn id="340" dur="1" fill="hold">
                                          <p:stCondLst>
                                            <p:cond delay="1999"/>
                                          </p:stCondLst>
                                        </p:cTn>
                                        <p:tgtEl>
                                          <p:spTgt spid="78"/>
                                        </p:tgtEl>
                                        <p:attrNameLst>
                                          <p:attrName>style.visibility</p:attrName>
                                        </p:attrNameLst>
                                      </p:cBhvr>
                                      <p:to>
                                        <p:strVal val="hidden"/>
                                      </p:to>
                                    </p:set>
                                  </p:childTnLst>
                                </p:cTn>
                              </p:par>
                              <p:par>
                                <p:cTn id="341" presetID="10" presetClass="exit" presetSubtype="0" fill="hold" grpId="1" nodeType="withEffect">
                                  <p:stCondLst>
                                    <p:cond delay="0"/>
                                  </p:stCondLst>
                                  <p:childTnLst>
                                    <p:animEffect transition="out" filter="fade">
                                      <p:cBhvr>
                                        <p:cTn id="342" dur="2000"/>
                                        <p:tgtEl>
                                          <p:spTgt spid="28"/>
                                        </p:tgtEl>
                                      </p:cBhvr>
                                    </p:animEffect>
                                    <p:set>
                                      <p:cBhvr>
                                        <p:cTn id="343" dur="1" fill="hold">
                                          <p:stCondLst>
                                            <p:cond delay="1999"/>
                                          </p:stCondLst>
                                        </p:cTn>
                                        <p:tgtEl>
                                          <p:spTgt spid="28"/>
                                        </p:tgtEl>
                                        <p:attrNameLst>
                                          <p:attrName>style.visibility</p:attrName>
                                        </p:attrNameLst>
                                      </p:cBhvr>
                                      <p:to>
                                        <p:strVal val="hidden"/>
                                      </p:to>
                                    </p:set>
                                  </p:childTnLst>
                                </p:cTn>
                              </p:par>
                              <p:par>
                                <p:cTn id="344" presetID="10" presetClass="exit" presetSubtype="0" fill="hold" grpId="1" nodeType="withEffect">
                                  <p:stCondLst>
                                    <p:cond delay="0"/>
                                  </p:stCondLst>
                                  <p:childTnLst>
                                    <p:animEffect transition="out" filter="fade">
                                      <p:cBhvr>
                                        <p:cTn id="345" dur="2000"/>
                                        <p:tgtEl>
                                          <p:spTgt spid="117"/>
                                        </p:tgtEl>
                                      </p:cBhvr>
                                    </p:animEffect>
                                    <p:set>
                                      <p:cBhvr>
                                        <p:cTn id="346" dur="1" fill="hold">
                                          <p:stCondLst>
                                            <p:cond delay="1999"/>
                                          </p:stCondLst>
                                        </p:cTn>
                                        <p:tgtEl>
                                          <p:spTgt spid="117"/>
                                        </p:tgtEl>
                                        <p:attrNameLst>
                                          <p:attrName>style.visibility</p:attrName>
                                        </p:attrNameLst>
                                      </p:cBhvr>
                                      <p:to>
                                        <p:strVal val="hidden"/>
                                      </p:to>
                                    </p:set>
                                  </p:childTnLst>
                                </p:cTn>
                              </p:par>
                              <p:par>
                                <p:cTn id="347" presetID="10" presetClass="exit" presetSubtype="0" fill="hold" grpId="1" nodeType="withEffect">
                                  <p:stCondLst>
                                    <p:cond delay="0"/>
                                  </p:stCondLst>
                                  <p:childTnLst>
                                    <p:animEffect transition="out" filter="fade">
                                      <p:cBhvr>
                                        <p:cTn id="348" dur="2000"/>
                                        <p:tgtEl>
                                          <p:spTgt spid="107"/>
                                        </p:tgtEl>
                                      </p:cBhvr>
                                    </p:animEffect>
                                    <p:set>
                                      <p:cBhvr>
                                        <p:cTn id="349" dur="1" fill="hold">
                                          <p:stCondLst>
                                            <p:cond delay="1999"/>
                                          </p:stCondLst>
                                        </p:cTn>
                                        <p:tgtEl>
                                          <p:spTgt spid="107"/>
                                        </p:tgtEl>
                                        <p:attrNameLst>
                                          <p:attrName>style.visibility</p:attrName>
                                        </p:attrNameLst>
                                      </p:cBhvr>
                                      <p:to>
                                        <p:strVal val="hidden"/>
                                      </p:to>
                                    </p:set>
                                  </p:childTnLst>
                                </p:cTn>
                              </p:par>
                              <p:par>
                                <p:cTn id="350" presetID="10" presetClass="exit" presetSubtype="0" fill="hold" grpId="1" nodeType="withEffect">
                                  <p:stCondLst>
                                    <p:cond delay="0"/>
                                  </p:stCondLst>
                                  <p:childTnLst>
                                    <p:animEffect transition="out" filter="fade">
                                      <p:cBhvr>
                                        <p:cTn id="351" dur="2000"/>
                                        <p:tgtEl>
                                          <p:spTgt spid="97"/>
                                        </p:tgtEl>
                                      </p:cBhvr>
                                    </p:animEffect>
                                    <p:set>
                                      <p:cBhvr>
                                        <p:cTn id="352" dur="1" fill="hold">
                                          <p:stCondLst>
                                            <p:cond delay="1999"/>
                                          </p:stCondLst>
                                        </p:cTn>
                                        <p:tgtEl>
                                          <p:spTgt spid="97"/>
                                        </p:tgtEl>
                                        <p:attrNameLst>
                                          <p:attrName>style.visibility</p:attrName>
                                        </p:attrNameLst>
                                      </p:cBhvr>
                                      <p:to>
                                        <p:strVal val="hidden"/>
                                      </p:to>
                                    </p:set>
                                  </p:childTnLst>
                                </p:cTn>
                              </p:par>
                              <p:par>
                                <p:cTn id="353" presetID="10" presetClass="exit" presetSubtype="0" fill="hold" grpId="1" nodeType="withEffect">
                                  <p:stCondLst>
                                    <p:cond delay="0"/>
                                  </p:stCondLst>
                                  <p:childTnLst>
                                    <p:animEffect transition="out" filter="fade">
                                      <p:cBhvr>
                                        <p:cTn id="354" dur="2000"/>
                                        <p:tgtEl>
                                          <p:spTgt spid="87"/>
                                        </p:tgtEl>
                                      </p:cBhvr>
                                    </p:animEffect>
                                    <p:set>
                                      <p:cBhvr>
                                        <p:cTn id="355" dur="1" fill="hold">
                                          <p:stCondLst>
                                            <p:cond delay="1999"/>
                                          </p:stCondLst>
                                        </p:cTn>
                                        <p:tgtEl>
                                          <p:spTgt spid="87"/>
                                        </p:tgtEl>
                                        <p:attrNameLst>
                                          <p:attrName>style.visibility</p:attrName>
                                        </p:attrNameLst>
                                      </p:cBhvr>
                                      <p:to>
                                        <p:strVal val="hidden"/>
                                      </p:to>
                                    </p:set>
                                  </p:childTnLst>
                                </p:cTn>
                              </p:par>
                              <p:par>
                                <p:cTn id="356" presetID="10" presetClass="exit" presetSubtype="0" fill="hold" grpId="1" nodeType="withEffect">
                                  <p:stCondLst>
                                    <p:cond delay="0"/>
                                  </p:stCondLst>
                                  <p:childTnLst>
                                    <p:animEffect transition="out" filter="fade">
                                      <p:cBhvr>
                                        <p:cTn id="357" dur="2000"/>
                                        <p:tgtEl>
                                          <p:spTgt spid="77"/>
                                        </p:tgtEl>
                                      </p:cBhvr>
                                    </p:animEffect>
                                    <p:set>
                                      <p:cBhvr>
                                        <p:cTn id="358" dur="1" fill="hold">
                                          <p:stCondLst>
                                            <p:cond delay="1999"/>
                                          </p:stCondLst>
                                        </p:cTn>
                                        <p:tgtEl>
                                          <p:spTgt spid="77"/>
                                        </p:tgtEl>
                                        <p:attrNameLst>
                                          <p:attrName>style.visibility</p:attrName>
                                        </p:attrNameLst>
                                      </p:cBhvr>
                                      <p:to>
                                        <p:strVal val="hidden"/>
                                      </p:to>
                                    </p:set>
                                  </p:childTnLst>
                                </p:cTn>
                              </p:par>
                              <p:par>
                                <p:cTn id="359" presetID="10" presetClass="exit" presetSubtype="0" fill="hold" grpId="1" nodeType="withEffect">
                                  <p:stCondLst>
                                    <p:cond delay="0"/>
                                  </p:stCondLst>
                                  <p:childTnLst>
                                    <p:animEffect transition="out" filter="fade">
                                      <p:cBhvr>
                                        <p:cTn id="360" dur="2000"/>
                                        <p:tgtEl>
                                          <p:spTgt spid="27"/>
                                        </p:tgtEl>
                                      </p:cBhvr>
                                    </p:animEffect>
                                    <p:set>
                                      <p:cBhvr>
                                        <p:cTn id="361" dur="1" fill="hold">
                                          <p:stCondLst>
                                            <p:cond delay="1999"/>
                                          </p:stCondLst>
                                        </p:cTn>
                                        <p:tgtEl>
                                          <p:spTgt spid="27"/>
                                        </p:tgtEl>
                                        <p:attrNameLst>
                                          <p:attrName>style.visibility</p:attrName>
                                        </p:attrNameLst>
                                      </p:cBhvr>
                                      <p:to>
                                        <p:strVal val="hidden"/>
                                      </p:to>
                                    </p:set>
                                  </p:childTnLst>
                                </p:cTn>
                              </p:par>
                              <p:par>
                                <p:cTn id="362" presetID="10" presetClass="entr" presetSubtype="0" fill="hold" nodeType="withEffect">
                                  <p:stCondLst>
                                    <p:cond delay="1000"/>
                                  </p:stCondLst>
                                  <p:childTnLst>
                                    <p:set>
                                      <p:cBhvr>
                                        <p:cTn id="363" dur="1" fill="hold">
                                          <p:stCondLst>
                                            <p:cond delay="0"/>
                                          </p:stCondLst>
                                        </p:cTn>
                                        <p:tgtEl>
                                          <p:spTgt spid="11"/>
                                        </p:tgtEl>
                                        <p:attrNameLst>
                                          <p:attrName>style.visibility</p:attrName>
                                        </p:attrNameLst>
                                      </p:cBhvr>
                                      <p:to>
                                        <p:strVal val="visible"/>
                                      </p:to>
                                    </p:set>
                                    <p:animEffect transition="in" filter="fade">
                                      <p:cBhvr>
                                        <p:cTn id="364" dur="1000"/>
                                        <p:tgtEl>
                                          <p:spTgt spid="11"/>
                                        </p:tgtEl>
                                      </p:cBhvr>
                                    </p:animEffect>
                                  </p:childTnLst>
                                </p:cTn>
                              </p:par>
                              <p:par>
                                <p:cTn id="365" presetID="10" presetClass="entr" presetSubtype="0" fill="hold" nodeType="withEffect">
                                  <p:stCondLst>
                                    <p:cond delay="1000"/>
                                  </p:stCondLst>
                                  <p:childTnLst>
                                    <p:set>
                                      <p:cBhvr>
                                        <p:cTn id="366" dur="1" fill="hold">
                                          <p:stCondLst>
                                            <p:cond delay="0"/>
                                          </p:stCondLst>
                                        </p:cTn>
                                        <p:tgtEl>
                                          <p:spTgt spid="13"/>
                                        </p:tgtEl>
                                        <p:attrNameLst>
                                          <p:attrName>style.visibility</p:attrName>
                                        </p:attrNameLst>
                                      </p:cBhvr>
                                      <p:to>
                                        <p:strVal val="visible"/>
                                      </p:to>
                                    </p:set>
                                    <p:animEffect transition="in" filter="fade">
                                      <p:cBhvr>
                                        <p:cTn id="367" dur="1000"/>
                                        <p:tgtEl>
                                          <p:spTgt spid="13"/>
                                        </p:tgtEl>
                                      </p:cBhvr>
                                    </p:animEffect>
                                  </p:childTnLst>
                                </p:cTn>
                              </p:par>
                              <p:par>
                                <p:cTn id="368" presetID="10" presetClass="entr" presetSubtype="0" fill="hold" nodeType="withEffect">
                                  <p:stCondLst>
                                    <p:cond delay="1000"/>
                                  </p:stCondLst>
                                  <p:childTnLst>
                                    <p:set>
                                      <p:cBhvr>
                                        <p:cTn id="369" dur="1" fill="hold">
                                          <p:stCondLst>
                                            <p:cond delay="0"/>
                                          </p:stCondLst>
                                        </p:cTn>
                                        <p:tgtEl>
                                          <p:spTgt spid="3"/>
                                        </p:tgtEl>
                                        <p:attrNameLst>
                                          <p:attrName>style.visibility</p:attrName>
                                        </p:attrNameLst>
                                      </p:cBhvr>
                                      <p:to>
                                        <p:strVal val="visible"/>
                                      </p:to>
                                    </p:set>
                                    <p:animEffect transition="in" filter="fade">
                                      <p:cBhvr>
                                        <p:cTn id="370" dur="1000"/>
                                        <p:tgtEl>
                                          <p:spTgt spid="3"/>
                                        </p:tgtEl>
                                      </p:cBhvr>
                                    </p:animEffect>
                                  </p:childTnLst>
                                </p:cTn>
                              </p:par>
                              <p:par>
                                <p:cTn id="371" presetID="10" presetClass="entr" presetSubtype="0" fill="hold" nodeType="withEffect">
                                  <p:stCondLst>
                                    <p:cond delay="1000"/>
                                  </p:stCondLst>
                                  <p:childTnLst>
                                    <p:set>
                                      <p:cBhvr>
                                        <p:cTn id="372" dur="1" fill="hold">
                                          <p:stCondLst>
                                            <p:cond delay="0"/>
                                          </p:stCondLst>
                                        </p:cTn>
                                        <p:tgtEl>
                                          <p:spTgt spid="8"/>
                                        </p:tgtEl>
                                        <p:attrNameLst>
                                          <p:attrName>style.visibility</p:attrName>
                                        </p:attrNameLst>
                                      </p:cBhvr>
                                      <p:to>
                                        <p:strVal val="visible"/>
                                      </p:to>
                                    </p:set>
                                    <p:animEffect transition="in" filter="fade">
                                      <p:cBhvr>
                                        <p:cTn id="373" dur="1000"/>
                                        <p:tgtEl>
                                          <p:spTgt spid="8"/>
                                        </p:tgtEl>
                                      </p:cBhvr>
                                    </p:animEffect>
                                  </p:childTnLst>
                                </p:cTn>
                              </p:par>
                              <p:par>
                                <p:cTn id="374" presetID="10" presetClass="entr" presetSubtype="0" fill="hold" nodeType="withEffect">
                                  <p:stCondLst>
                                    <p:cond delay="1000"/>
                                  </p:stCondLst>
                                  <p:childTnLst>
                                    <p:set>
                                      <p:cBhvr>
                                        <p:cTn id="375" dur="1" fill="hold">
                                          <p:stCondLst>
                                            <p:cond delay="0"/>
                                          </p:stCondLst>
                                        </p:cTn>
                                        <p:tgtEl>
                                          <p:spTgt spid="12"/>
                                        </p:tgtEl>
                                        <p:attrNameLst>
                                          <p:attrName>style.visibility</p:attrName>
                                        </p:attrNameLst>
                                      </p:cBhvr>
                                      <p:to>
                                        <p:strVal val="visible"/>
                                      </p:to>
                                    </p:set>
                                    <p:animEffect transition="in" filter="fade">
                                      <p:cBhvr>
                                        <p:cTn id="376" dur="1000"/>
                                        <p:tgtEl>
                                          <p:spTgt spid="12"/>
                                        </p:tgtEl>
                                      </p:cBhvr>
                                    </p:animEffect>
                                  </p:childTnLst>
                                </p:cTn>
                              </p:par>
                              <p:par>
                                <p:cTn id="377" presetID="10" presetClass="exit" presetSubtype="0" fill="hold" grpId="1" nodeType="withEffect">
                                  <p:stCondLst>
                                    <p:cond delay="1500"/>
                                  </p:stCondLst>
                                  <p:childTnLst>
                                    <p:animEffect transition="out" filter="fade">
                                      <p:cBhvr>
                                        <p:cTn id="378" dur="1000"/>
                                        <p:tgtEl>
                                          <p:spTgt spid="122"/>
                                        </p:tgtEl>
                                      </p:cBhvr>
                                    </p:animEffect>
                                    <p:set>
                                      <p:cBhvr>
                                        <p:cTn id="379" dur="1" fill="hold">
                                          <p:stCondLst>
                                            <p:cond delay="999"/>
                                          </p:stCondLst>
                                        </p:cTn>
                                        <p:tgtEl>
                                          <p:spTgt spid="122"/>
                                        </p:tgtEl>
                                        <p:attrNameLst>
                                          <p:attrName>style.visibility</p:attrName>
                                        </p:attrNameLst>
                                      </p:cBhvr>
                                      <p:to>
                                        <p:strVal val="hidden"/>
                                      </p:to>
                                    </p:set>
                                  </p:childTnLst>
                                </p:cTn>
                              </p:par>
                              <p:par>
                                <p:cTn id="380" presetID="10" presetClass="exit" presetSubtype="0" fill="hold" grpId="1" nodeType="withEffect">
                                  <p:stCondLst>
                                    <p:cond delay="1500"/>
                                  </p:stCondLst>
                                  <p:childTnLst>
                                    <p:animEffect transition="out" filter="fade">
                                      <p:cBhvr>
                                        <p:cTn id="381" dur="1000"/>
                                        <p:tgtEl>
                                          <p:spTgt spid="123"/>
                                        </p:tgtEl>
                                      </p:cBhvr>
                                    </p:animEffect>
                                    <p:set>
                                      <p:cBhvr>
                                        <p:cTn id="382" dur="1" fill="hold">
                                          <p:stCondLst>
                                            <p:cond delay="999"/>
                                          </p:stCondLst>
                                        </p:cTn>
                                        <p:tgtEl>
                                          <p:spTgt spid="123"/>
                                        </p:tgtEl>
                                        <p:attrNameLst>
                                          <p:attrName>style.visibility</p:attrName>
                                        </p:attrNameLst>
                                      </p:cBhvr>
                                      <p:to>
                                        <p:strVal val="hidden"/>
                                      </p:to>
                                    </p:set>
                                  </p:childTnLst>
                                </p:cTn>
                              </p:par>
                              <p:par>
                                <p:cTn id="383" presetID="10" presetClass="exit" presetSubtype="0" fill="hold" grpId="1" nodeType="withEffect">
                                  <p:stCondLst>
                                    <p:cond delay="1500"/>
                                  </p:stCondLst>
                                  <p:childTnLst>
                                    <p:animEffect transition="out" filter="fade">
                                      <p:cBhvr>
                                        <p:cTn id="384" dur="1000"/>
                                        <p:tgtEl>
                                          <p:spTgt spid="125"/>
                                        </p:tgtEl>
                                      </p:cBhvr>
                                    </p:animEffect>
                                    <p:set>
                                      <p:cBhvr>
                                        <p:cTn id="385" dur="1" fill="hold">
                                          <p:stCondLst>
                                            <p:cond delay="999"/>
                                          </p:stCondLst>
                                        </p:cTn>
                                        <p:tgtEl>
                                          <p:spTgt spid="125"/>
                                        </p:tgtEl>
                                        <p:attrNameLst>
                                          <p:attrName>style.visibility</p:attrName>
                                        </p:attrNameLst>
                                      </p:cBhvr>
                                      <p:to>
                                        <p:strVal val="hidden"/>
                                      </p:to>
                                    </p:set>
                                  </p:childTnLst>
                                </p:cTn>
                              </p:par>
                              <p:par>
                                <p:cTn id="386" presetID="10" presetClass="exit" presetSubtype="0" fill="hold" grpId="1" nodeType="withEffect">
                                  <p:stCondLst>
                                    <p:cond delay="1500"/>
                                  </p:stCondLst>
                                  <p:childTnLst>
                                    <p:animEffect transition="out" filter="fade">
                                      <p:cBhvr>
                                        <p:cTn id="387" dur="1000"/>
                                        <p:tgtEl>
                                          <p:spTgt spid="124"/>
                                        </p:tgtEl>
                                      </p:cBhvr>
                                    </p:animEffect>
                                    <p:set>
                                      <p:cBhvr>
                                        <p:cTn id="388" dur="1" fill="hold">
                                          <p:stCondLst>
                                            <p:cond delay="999"/>
                                          </p:stCondLst>
                                        </p:cTn>
                                        <p:tgtEl>
                                          <p:spTgt spid="124"/>
                                        </p:tgtEl>
                                        <p:attrNameLst>
                                          <p:attrName>style.visibility</p:attrName>
                                        </p:attrNameLst>
                                      </p:cBhvr>
                                      <p:to>
                                        <p:strVal val="hidden"/>
                                      </p:to>
                                    </p:set>
                                  </p:childTnLst>
                                </p:cTn>
                              </p:par>
                              <p:par>
                                <p:cTn id="389" presetID="10" presetClass="exit" presetSubtype="0" fill="hold" grpId="1" nodeType="withEffect">
                                  <p:stCondLst>
                                    <p:cond delay="1500"/>
                                  </p:stCondLst>
                                  <p:childTnLst>
                                    <p:animEffect transition="out" filter="fade">
                                      <p:cBhvr>
                                        <p:cTn id="390" dur="1000"/>
                                        <p:tgtEl>
                                          <p:spTgt spid="126"/>
                                        </p:tgtEl>
                                      </p:cBhvr>
                                    </p:animEffect>
                                    <p:set>
                                      <p:cBhvr>
                                        <p:cTn id="391" dur="1" fill="hold">
                                          <p:stCondLst>
                                            <p:cond delay="999"/>
                                          </p:stCondLst>
                                        </p:cTn>
                                        <p:tgtEl>
                                          <p:spTgt spid="126"/>
                                        </p:tgtEl>
                                        <p:attrNameLst>
                                          <p:attrName>style.visibility</p:attrName>
                                        </p:attrNameLst>
                                      </p:cBhvr>
                                      <p:to>
                                        <p:strVal val="hidden"/>
                                      </p:to>
                                    </p:set>
                                  </p:childTnLst>
                                </p:cTn>
                              </p:par>
                              <p:par>
                                <p:cTn id="392" presetID="10" presetClass="exit" presetSubtype="0" fill="hold" grpId="1" nodeType="withEffect">
                                  <p:stCondLst>
                                    <p:cond delay="1500"/>
                                  </p:stCondLst>
                                  <p:childTnLst>
                                    <p:animEffect transition="out" filter="fade">
                                      <p:cBhvr>
                                        <p:cTn id="393" dur="1000"/>
                                        <p:tgtEl>
                                          <p:spTgt spid="25"/>
                                        </p:tgtEl>
                                      </p:cBhvr>
                                    </p:animEffect>
                                    <p:set>
                                      <p:cBhvr>
                                        <p:cTn id="394" dur="1" fill="hold">
                                          <p:stCondLst>
                                            <p:cond delay="999"/>
                                          </p:stCondLst>
                                        </p:cTn>
                                        <p:tgtEl>
                                          <p:spTgt spid="25"/>
                                        </p:tgtEl>
                                        <p:attrNameLst>
                                          <p:attrName>style.visibility</p:attrName>
                                        </p:attrNameLst>
                                      </p:cBhvr>
                                      <p:to>
                                        <p:strVal val="hidden"/>
                                      </p:to>
                                    </p:set>
                                  </p:childTnLst>
                                </p:cTn>
                              </p:par>
                              <p:par>
                                <p:cTn id="395" presetID="10" presetClass="exit" presetSubtype="0" fill="hold" grpId="1" nodeType="withEffect">
                                  <p:stCondLst>
                                    <p:cond delay="1500"/>
                                  </p:stCondLst>
                                  <p:childTnLst>
                                    <p:animEffect transition="out" filter="fade">
                                      <p:cBhvr>
                                        <p:cTn id="396" dur="1000"/>
                                        <p:tgtEl>
                                          <p:spTgt spid="24"/>
                                        </p:tgtEl>
                                      </p:cBhvr>
                                    </p:animEffect>
                                    <p:set>
                                      <p:cBhvr>
                                        <p:cTn id="397" dur="1" fill="hold">
                                          <p:stCondLst>
                                            <p:cond delay="999"/>
                                          </p:stCondLst>
                                        </p:cTn>
                                        <p:tgtEl>
                                          <p:spTgt spid="24"/>
                                        </p:tgtEl>
                                        <p:attrNameLst>
                                          <p:attrName>style.visibility</p:attrName>
                                        </p:attrNameLst>
                                      </p:cBhvr>
                                      <p:to>
                                        <p:strVal val="hidden"/>
                                      </p:to>
                                    </p:set>
                                  </p:childTnLst>
                                </p:cTn>
                              </p:par>
                              <p:par>
                                <p:cTn id="398" presetID="10" presetClass="exit" presetSubtype="0" fill="hold" grpId="1" nodeType="withEffect">
                                  <p:stCondLst>
                                    <p:cond delay="1500"/>
                                  </p:stCondLst>
                                  <p:childTnLst>
                                    <p:animEffect transition="out" filter="fade">
                                      <p:cBhvr>
                                        <p:cTn id="399" dur="1000"/>
                                        <p:tgtEl>
                                          <p:spTgt spid="23"/>
                                        </p:tgtEl>
                                      </p:cBhvr>
                                    </p:animEffect>
                                    <p:set>
                                      <p:cBhvr>
                                        <p:cTn id="400" dur="1" fill="hold">
                                          <p:stCondLst>
                                            <p:cond delay="999"/>
                                          </p:stCondLst>
                                        </p:cTn>
                                        <p:tgtEl>
                                          <p:spTgt spid="23"/>
                                        </p:tgtEl>
                                        <p:attrNameLst>
                                          <p:attrName>style.visibility</p:attrName>
                                        </p:attrNameLst>
                                      </p:cBhvr>
                                      <p:to>
                                        <p:strVal val="hidden"/>
                                      </p:to>
                                    </p:set>
                                  </p:childTnLst>
                                </p:cTn>
                              </p:par>
                              <p:par>
                                <p:cTn id="401" presetID="10" presetClass="exit" presetSubtype="0" fill="hold" grpId="1" nodeType="withEffect">
                                  <p:stCondLst>
                                    <p:cond delay="1500"/>
                                  </p:stCondLst>
                                  <p:childTnLst>
                                    <p:animEffect transition="out" filter="fade">
                                      <p:cBhvr>
                                        <p:cTn id="402" dur="1000"/>
                                        <p:tgtEl>
                                          <p:spTgt spid="22"/>
                                        </p:tgtEl>
                                      </p:cBhvr>
                                    </p:animEffect>
                                    <p:set>
                                      <p:cBhvr>
                                        <p:cTn id="403" dur="1" fill="hold">
                                          <p:stCondLst>
                                            <p:cond delay="999"/>
                                          </p:stCondLst>
                                        </p:cTn>
                                        <p:tgtEl>
                                          <p:spTgt spid="22"/>
                                        </p:tgtEl>
                                        <p:attrNameLst>
                                          <p:attrName>style.visibility</p:attrName>
                                        </p:attrNameLst>
                                      </p:cBhvr>
                                      <p:to>
                                        <p:strVal val="hidden"/>
                                      </p:to>
                                    </p:set>
                                  </p:childTnLst>
                                </p:cTn>
                              </p:par>
                              <p:par>
                                <p:cTn id="404" presetID="10" presetClass="exit" presetSubtype="0" fill="hold" grpId="1" nodeType="withEffect">
                                  <p:stCondLst>
                                    <p:cond delay="1500"/>
                                  </p:stCondLst>
                                  <p:childTnLst>
                                    <p:animEffect transition="out" filter="fade">
                                      <p:cBhvr>
                                        <p:cTn id="405" dur="500"/>
                                        <p:tgtEl>
                                          <p:spTgt spid="21"/>
                                        </p:tgtEl>
                                      </p:cBhvr>
                                    </p:animEffect>
                                    <p:set>
                                      <p:cBhvr>
                                        <p:cTn id="406" dur="1" fill="hold">
                                          <p:stCondLst>
                                            <p:cond delay="499"/>
                                          </p:stCondLst>
                                        </p:cTn>
                                        <p:tgtEl>
                                          <p:spTgt spid="21"/>
                                        </p:tgtEl>
                                        <p:attrNameLst>
                                          <p:attrName>style.visibility</p:attrName>
                                        </p:attrNameLst>
                                      </p:cBhvr>
                                      <p:to>
                                        <p:strVal val="hidden"/>
                                      </p:to>
                                    </p:set>
                                  </p:childTnLst>
                                </p:cTn>
                              </p:par>
                              <p:par>
                                <p:cTn id="407" presetID="10" presetClass="exit" presetSubtype="0" fill="hold" grpId="1" nodeType="withEffect">
                                  <p:stCondLst>
                                    <p:cond delay="1500"/>
                                  </p:stCondLst>
                                  <p:childTnLst>
                                    <p:animEffect transition="out" filter="fade">
                                      <p:cBhvr>
                                        <p:cTn id="408" dur="1000"/>
                                        <p:tgtEl>
                                          <p:spTgt spid="86"/>
                                        </p:tgtEl>
                                      </p:cBhvr>
                                    </p:animEffect>
                                    <p:set>
                                      <p:cBhvr>
                                        <p:cTn id="409" dur="1" fill="hold">
                                          <p:stCondLst>
                                            <p:cond delay="999"/>
                                          </p:stCondLst>
                                        </p:cTn>
                                        <p:tgtEl>
                                          <p:spTgt spid="86"/>
                                        </p:tgtEl>
                                        <p:attrNameLst>
                                          <p:attrName>style.visibility</p:attrName>
                                        </p:attrNameLst>
                                      </p:cBhvr>
                                      <p:to>
                                        <p:strVal val="hidden"/>
                                      </p:to>
                                    </p:set>
                                  </p:childTnLst>
                                </p:cTn>
                              </p:par>
                              <p:par>
                                <p:cTn id="410" presetID="10" presetClass="exit" presetSubtype="0" fill="hold" grpId="1" nodeType="withEffect">
                                  <p:stCondLst>
                                    <p:cond delay="1500"/>
                                  </p:stCondLst>
                                  <p:childTnLst>
                                    <p:animEffect transition="out" filter="fade">
                                      <p:cBhvr>
                                        <p:cTn id="411" dur="1000"/>
                                        <p:tgtEl>
                                          <p:spTgt spid="85"/>
                                        </p:tgtEl>
                                      </p:cBhvr>
                                    </p:animEffect>
                                    <p:set>
                                      <p:cBhvr>
                                        <p:cTn id="412" dur="1" fill="hold">
                                          <p:stCondLst>
                                            <p:cond delay="999"/>
                                          </p:stCondLst>
                                        </p:cTn>
                                        <p:tgtEl>
                                          <p:spTgt spid="85"/>
                                        </p:tgtEl>
                                        <p:attrNameLst>
                                          <p:attrName>style.visibility</p:attrName>
                                        </p:attrNameLst>
                                      </p:cBhvr>
                                      <p:to>
                                        <p:strVal val="hidden"/>
                                      </p:to>
                                    </p:set>
                                  </p:childTnLst>
                                </p:cTn>
                              </p:par>
                              <p:par>
                                <p:cTn id="413" presetID="10" presetClass="exit" presetSubtype="0" fill="hold" grpId="1" nodeType="withEffect">
                                  <p:stCondLst>
                                    <p:cond delay="1500"/>
                                  </p:stCondLst>
                                  <p:childTnLst>
                                    <p:animEffect transition="out" filter="fade">
                                      <p:cBhvr>
                                        <p:cTn id="414" dur="1000"/>
                                        <p:tgtEl>
                                          <p:spTgt spid="84"/>
                                        </p:tgtEl>
                                      </p:cBhvr>
                                    </p:animEffect>
                                    <p:set>
                                      <p:cBhvr>
                                        <p:cTn id="415" dur="1" fill="hold">
                                          <p:stCondLst>
                                            <p:cond delay="999"/>
                                          </p:stCondLst>
                                        </p:cTn>
                                        <p:tgtEl>
                                          <p:spTgt spid="84"/>
                                        </p:tgtEl>
                                        <p:attrNameLst>
                                          <p:attrName>style.visibility</p:attrName>
                                        </p:attrNameLst>
                                      </p:cBhvr>
                                      <p:to>
                                        <p:strVal val="hidden"/>
                                      </p:to>
                                    </p:set>
                                  </p:childTnLst>
                                </p:cTn>
                              </p:par>
                              <p:par>
                                <p:cTn id="416" presetID="10" presetClass="exit" presetSubtype="0" fill="hold" grpId="1" nodeType="withEffect">
                                  <p:stCondLst>
                                    <p:cond delay="1500"/>
                                  </p:stCondLst>
                                  <p:childTnLst>
                                    <p:animEffect transition="out" filter="fade">
                                      <p:cBhvr>
                                        <p:cTn id="417" dur="1000"/>
                                        <p:tgtEl>
                                          <p:spTgt spid="83"/>
                                        </p:tgtEl>
                                      </p:cBhvr>
                                    </p:animEffect>
                                    <p:set>
                                      <p:cBhvr>
                                        <p:cTn id="418" dur="1" fill="hold">
                                          <p:stCondLst>
                                            <p:cond delay="999"/>
                                          </p:stCondLst>
                                        </p:cTn>
                                        <p:tgtEl>
                                          <p:spTgt spid="83"/>
                                        </p:tgtEl>
                                        <p:attrNameLst>
                                          <p:attrName>style.visibility</p:attrName>
                                        </p:attrNameLst>
                                      </p:cBhvr>
                                      <p:to>
                                        <p:strVal val="hidden"/>
                                      </p:to>
                                    </p:set>
                                  </p:childTnLst>
                                </p:cTn>
                              </p:par>
                              <p:par>
                                <p:cTn id="419" presetID="10" presetClass="exit" presetSubtype="0" fill="hold" grpId="1" nodeType="withEffect">
                                  <p:stCondLst>
                                    <p:cond delay="1500"/>
                                  </p:stCondLst>
                                  <p:childTnLst>
                                    <p:animEffect transition="out" filter="fade">
                                      <p:cBhvr>
                                        <p:cTn id="420" dur="500"/>
                                        <p:tgtEl>
                                          <p:spTgt spid="82"/>
                                        </p:tgtEl>
                                      </p:cBhvr>
                                    </p:animEffect>
                                    <p:set>
                                      <p:cBhvr>
                                        <p:cTn id="421" dur="1" fill="hold">
                                          <p:stCondLst>
                                            <p:cond delay="499"/>
                                          </p:stCondLst>
                                        </p:cTn>
                                        <p:tgtEl>
                                          <p:spTgt spid="82"/>
                                        </p:tgtEl>
                                        <p:attrNameLst>
                                          <p:attrName>style.visibility</p:attrName>
                                        </p:attrNameLst>
                                      </p:cBhvr>
                                      <p:to>
                                        <p:strVal val="hidden"/>
                                      </p:to>
                                    </p:set>
                                  </p:childTnLst>
                                </p:cTn>
                              </p:par>
                              <p:par>
                                <p:cTn id="422" presetID="10" presetClass="exit" presetSubtype="0" fill="hold" grpId="1" nodeType="withEffect">
                                  <p:stCondLst>
                                    <p:cond delay="1500"/>
                                  </p:stCondLst>
                                  <p:childTnLst>
                                    <p:animEffect transition="out" filter="fade">
                                      <p:cBhvr>
                                        <p:cTn id="423" dur="500"/>
                                        <p:tgtEl>
                                          <p:spTgt spid="92"/>
                                        </p:tgtEl>
                                      </p:cBhvr>
                                    </p:animEffect>
                                    <p:set>
                                      <p:cBhvr>
                                        <p:cTn id="424" dur="1" fill="hold">
                                          <p:stCondLst>
                                            <p:cond delay="499"/>
                                          </p:stCondLst>
                                        </p:cTn>
                                        <p:tgtEl>
                                          <p:spTgt spid="92"/>
                                        </p:tgtEl>
                                        <p:attrNameLst>
                                          <p:attrName>style.visibility</p:attrName>
                                        </p:attrNameLst>
                                      </p:cBhvr>
                                      <p:to>
                                        <p:strVal val="hidden"/>
                                      </p:to>
                                    </p:set>
                                  </p:childTnLst>
                                </p:cTn>
                              </p:par>
                              <p:par>
                                <p:cTn id="425" presetID="10" presetClass="exit" presetSubtype="0" fill="hold" grpId="1" nodeType="withEffect">
                                  <p:stCondLst>
                                    <p:cond delay="1500"/>
                                  </p:stCondLst>
                                  <p:childTnLst>
                                    <p:animEffect transition="out" filter="fade">
                                      <p:cBhvr>
                                        <p:cTn id="426" dur="1000"/>
                                        <p:tgtEl>
                                          <p:spTgt spid="93"/>
                                        </p:tgtEl>
                                      </p:cBhvr>
                                    </p:animEffect>
                                    <p:set>
                                      <p:cBhvr>
                                        <p:cTn id="427" dur="1" fill="hold">
                                          <p:stCondLst>
                                            <p:cond delay="999"/>
                                          </p:stCondLst>
                                        </p:cTn>
                                        <p:tgtEl>
                                          <p:spTgt spid="93"/>
                                        </p:tgtEl>
                                        <p:attrNameLst>
                                          <p:attrName>style.visibility</p:attrName>
                                        </p:attrNameLst>
                                      </p:cBhvr>
                                      <p:to>
                                        <p:strVal val="hidden"/>
                                      </p:to>
                                    </p:set>
                                  </p:childTnLst>
                                </p:cTn>
                              </p:par>
                              <p:par>
                                <p:cTn id="428" presetID="10" presetClass="exit" presetSubtype="0" fill="hold" grpId="1" nodeType="withEffect">
                                  <p:stCondLst>
                                    <p:cond delay="1500"/>
                                  </p:stCondLst>
                                  <p:childTnLst>
                                    <p:animEffect transition="out" filter="fade">
                                      <p:cBhvr>
                                        <p:cTn id="429" dur="1000"/>
                                        <p:tgtEl>
                                          <p:spTgt spid="94"/>
                                        </p:tgtEl>
                                      </p:cBhvr>
                                    </p:animEffect>
                                    <p:set>
                                      <p:cBhvr>
                                        <p:cTn id="430" dur="1" fill="hold">
                                          <p:stCondLst>
                                            <p:cond delay="999"/>
                                          </p:stCondLst>
                                        </p:cTn>
                                        <p:tgtEl>
                                          <p:spTgt spid="94"/>
                                        </p:tgtEl>
                                        <p:attrNameLst>
                                          <p:attrName>style.visibility</p:attrName>
                                        </p:attrNameLst>
                                      </p:cBhvr>
                                      <p:to>
                                        <p:strVal val="hidden"/>
                                      </p:to>
                                    </p:set>
                                  </p:childTnLst>
                                </p:cTn>
                              </p:par>
                              <p:par>
                                <p:cTn id="431" presetID="10" presetClass="exit" presetSubtype="0" fill="hold" grpId="1" nodeType="withEffect">
                                  <p:stCondLst>
                                    <p:cond delay="1500"/>
                                  </p:stCondLst>
                                  <p:childTnLst>
                                    <p:animEffect transition="out" filter="fade">
                                      <p:cBhvr>
                                        <p:cTn id="432" dur="1000"/>
                                        <p:tgtEl>
                                          <p:spTgt spid="95"/>
                                        </p:tgtEl>
                                      </p:cBhvr>
                                    </p:animEffect>
                                    <p:set>
                                      <p:cBhvr>
                                        <p:cTn id="433" dur="1" fill="hold">
                                          <p:stCondLst>
                                            <p:cond delay="999"/>
                                          </p:stCondLst>
                                        </p:cTn>
                                        <p:tgtEl>
                                          <p:spTgt spid="95"/>
                                        </p:tgtEl>
                                        <p:attrNameLst>
                                          <p:attrName>style.visibility</p:attrName>
                                        </p:attrNameLst>
                                      </p:cBhvr>
                                      <p:to>
                                        <p:strVal val="hidden"/>
                                      </p:to>
                                    </p:set>
                                  </p:childTnLst>
                                </p:cTn>
                              </p:par>
                              <p:par>
                                <p:cTn id="434" presetID="10" presetClass="exit" presetSubtype="0" fill="hold" grpId="1" nodeType="withEffect">
                                  <p:stCondLst>
                                    <p:cond delay="1500"/>
                                  </p:stCondLst>
                                  <p:childTnLst>
                                    <p:animEffect transition="out" filter="fade">
                                      <p:cBhvr>
                                        <p:cTn id="435" dur="1000"/>
                                        <p:tgtEl>
                                          <p:spTgt spid="96"/>
                                        </p:tgtEl>
                                      </p:cBhvr>
                                    </p:animEffect>
                                    <p:set>
                                      <p:cBhvr>
                                        <p:cTn id="436" dur="1" fill="hold">
                                          <p:stCondLst>
                                            <p:cond delay="999"/>
                                          </p:stCondLst>
                                        </p:cTn>
                                        <p:tgtEl>
                                          <p:spTgt spid="96"/>
                                        </p:tgtEl>
                                        <p:attrNameLst>
                                          <p:attrName>style.visibility</p:attrName>
                                        </p:attrNameLst>
                                      </p:cBhvr>
                                      <p:to>
                                        <p:strVal val="hidden"/>
                                      </p:to>
                                    </p:set>
                                  </p:childTnLst>
                                </p:cTn>
                              </p:par>
                              <p:par>
                                <p:cTn id="437" presetID="10" presetClass="exit" presetSubtype="0" fill="hold" grpId="1" nodeType="withEffect">
                                  <p:stCondLst>
                                    <p:cond delay="1500"/>
                                  </p:stCondLst>
                                  <p:childTnLst>
                                    <p:animEffect transition="out" filter="fade">
                                      <p:cBhvr>
                                        <p:cTn id="438" dur="1000"/>
                                        <p:tgtEl>
                                          <p:spTgt spid="106"/>
                                        </p:tgtEl>
                                      </p:cBhvr>
                                    </p:animEffect>
                                    <p:set>
                                      <p:cBhvr>
                                        <p:cTn id="439" dur="1" fill="hold">
                                          <p:stCondLst>
                                            <p:cond delay="999"/>
                                          </p:stCondLst>
                                        </p:cTn>
                                        <p:tgtEl>
                                          <p:spTgt spid="106"/>
                                        </p:tgtEl>
                                        <p:attrNameLst>
                                          <p:attrName>style.visibility</p:attrName>
                                        </p:attrNameLst>
                                      </p:cBhvr>
                                      <p:to>
                                        <p:strVal val="hidden"/>
                                      </p:to>
                                    </p:set>
                                  </p:childTnLst>
                                </p:cTn>
                              </p:par>
                              <p:par>
                                <p:cTn id="440" presetID="10" presetClass="exit" presetSubtype="0" fill="hold" grpId="1" nodeType="withEffect">
                                  <p:stCondLst>
                                    <p:cond delay="1500"/>
                                  </p:stCondLst>
                                  <p:childTnLst>
                                    <p:animEffect transition="out" filter="fade">
                                      <p:cBhvr>
                                        <p:cTn id="441" dur="1000"/>
                                        <p:tgtEl>
                                          <p:spTgt spid="105"/>
                                        </p:tgtEl>
                                      </p:cBhvr>
                                    </p:animEffect>
                                    <p:set>
                                      <p:cBhvr>
                                        <p:cTn id="442" dur="1" fill="hold">
                                          <p:stCondLst>
                                            <p:cond delay="999"/>
                                          </p:stCondLst>
                                        </p:cTn>
                                        <p:tgtEl>
                                          <p:spTgt spid="105"/>
                                        </p:tgtEl>
                                        <p:attrNameLst>
                                          <p:attrName>style.visibility</p:attrName>
                                        </p:attrNameLst>
                                      </p:cBhvr>
                                      <p:to>
                                        <p:strVal val="hidden"/>
                                      </p:to>
                                    </p:set>
                                  </p:childTnLst>
                                </p:cTn>
                              </p:par>
                              <p:par>
                                <p:cTn id="443" presetID="10" presetClass="exit" presetSubtype="0" fill="hold" grpId="1" nodeType="withEffect">
                                  <p:stCondLst>
                                    <p:cond delay="1500"/>
                                  </p:stCondLst>
                                  <p:childTnLst>
                                    <p:animEffect transition="out" filter="fade">
                                      <p:cBhvr>
                                        <p:cTn id="444" dur="1000"/>
                                        <p:tgtEl>
                                          <p:spTgt spid="104"/>
                                        </p:tgtEl>
                                      </p:cBhvr>
                                    </p:animEffect>
                                    <p:set>
                                      <p:cBhvr>
                                        <p:cTn id="445" dur="1" fill="hold">
                                          <p:stCondLst>
                                            <p:cond delay="999"/>
                                          </p:stCondLst>
                                        </p:cTn>
                                        <p:tgtEl>
                                          <p:spTgt spid="104"/>
                                        </p:tgtEl>
                                        <p:attrNameLst>
                                          <p:attrName>style.visibility</p:attrName>
                                        </p:attrNameLst>
                                      </p:cBhvr>
                                      <p:to>
                                        <p:strVal val="hidden"/>
                                      </p:to>
                                    </p:set>
                                  </p:childTnLst>
                                </p:cTn>
                              </p:par>
                              <p:par>
                                <p:cTn id="446" presetID="10" presetClass="exit" presetSubtype="0" fill="hold" grpId="1" nodeType="withEffect">
                                  <p:stCondLst>
                                    <p:cond delay="1500"/>
                                  </p:stCondLst>
                                  <p:childTnLst>
                                    <p:animEffect transition="out" filter="fade">
                                      <p:cBhvr>
                                        <p:cTn id="447" dur="1000"/>
                                        <p:tgtEl>
                                          <p:spTgt spid="103"/>
                                        </p:tgtEl>
                                      </p:cBhvr>
                                    </p:animEffect>
                                    <p:set>
                                      <p:cBhvr>
                                        <p:cTn id="448" dur="1" fill="hold">
                                          <p:stCondLst>
                                            <p:cond delay="999"/>
                                          </p:stCondLst>
                                        </p:cTn>
                                        <p:tgtEl>
                                          <p:spTgt spid="103"/>
                                        </p:tgtEl>
                                        <p:attrNameLst>
                                          <p:attrName>style.visibility</p:attrName>
                                        </p:attrNameLst>
                                      </p:cBhvr>
                                      <p:to>
                                        <p:strVal val="hidden"/>
                                      </p:to>
                                    </p:set>
                                  </p:childTnLst>
                                </p:cTn>
                              </p:par>
                              <p:par>
                                <p:cTn id="449" presetID="10" presetClass="exit" presetSubtype="0" fill="hold" grpId="1" nodeType="withEffect">
                                  <p:stCondLst>
                                    <p:cond delay="1500"/>
                                  </p:stCondLst>
                                  <p:childTnLst>
                                    <p:animEffect transition="out" filter="fade">
                                      <p:cBhvr>
                                        <p:cTn id="450" dur="500"/>
                                        <p:tgtEl>
                                          <p:spTgt spid="102"/>
                                        </p:tgtEl>
                                      </p:cBhvr>
                                    </p:animEffect>
                                    <p:set>
                                      <p:cBhvr>
                                        <p:cTn id="451" dur="1" fill="hold">
                                          <p:stCondLst>
                                            <p:cond delay="499"/>
                                          </p:stCondLst>
                                        </p:cTn>
                                        <p:tgtEl>
                                          <p:spTgt spid="102"/>
                                        </p:tgtEl>
                                        <p:attrNameLst>
                                          <p:attrName>style.visibility</p:attrName>
                                        </p:attrNameLst>
                                      </p:cBhvr>
                                      <p:to>
                                        <p:strVal val="hidden"/>
                                      </p:to>
                                    </p:set>
                                  </p:childTnLst>
                                </p:cTn>
                              </p:par>
                              <p:par>
                                <p:cTn id="452" presetID="10" presetClass="exit" presetSubtype="0" fill="hold" grpId="1" nodeType="withEffect">
                                  <p:stCondLst>
                                    <p:cond delay="1500"/>
                                  </p:stCondLst>
                                  <p:childTnLst>
                                    <p:animEffect transition="out" filter="fade">
                                      <p:cBhvr>
                                        <p:cTn id="453" dur="500"/>
                                        <p:tgtEl>
                                          <p:spTgt spid="112"/>
                                        </p:tgtEl>
                                      </p:cBhvr>
                                    </p:animEffect>
                                    <p:set>
                                      <p:cBhvr>
                                        <p:cTn id="454" dur="1" fill="hold">
                                          <p:stCondLst>
                                            <p:cond delay="499"/>
                                          </p:stCondLst>
                                        </p:cTn>
                                        <p:tgtEl>
                                          <p:spTgt spid="112"/>
                                        </p:tgtEl>
                                        <p:attrNameLst>
                                          <p:attrName>style.visibility</p:attrName>
                                        </p:attrNameLst>
                                      </p:cBhvr>
                                      <p:to>
                                        <p:strVal val="hidden"/>
                                      </p:to>
                                    </p:set>
                                  </p:childTnLst>
                                </p:cTn>
                              </p:par>
                              <p:par>
                                <p:cTn id="455" presetID="10" presetClass="exit" presetSubtype="0" fill="hold" grpId="1" nodeType="withEffect">
                                  <p:stCondLst>
                                    <p:cond delay="1500"/>
                                  </p:stCondLst>
                                  <p:childTnLst>
                                    <p:animEffect transition="out" filter="fade">
                                      <p:cBhvr>
                                        <p:cTn id="456" dur="1000"/>
                                        <p:tgtEl>
                                          <p:spTgt spid="113"/>
                                        </p:tgtEl>
                                      </p:cBhvr>
                                    </p:animEffect>
                                    <p:set>
                                      <p:cBhvr>
                                        <p:cTn id="457" dur="1" fill="hold">
                                          <p:stCondLst>
                                            <p:cond delay="999"/>
                                          </p:stCondLst>
                                        </p:cTn>
                                        <p:tgtEl>
                                          <p:spTgt spid="113"/>
                                        </p:tgtEl>
                                        <p:attrNameLst>
                                          <p:attrName>style.visibility</p:attrName>
                                        </p:attrNameLst>
                                      </p:cBhvr>
                                      <p:to>
                                        <p:strVal val="hidden"/>
                                      </p:to>
                                    </p:set>
                                  </p:childTnLst>
                                </p:cTn>
                              </p:par>
                              <p:par>
                                <p:cTn id="458" presetID="10" presetClass="exit" presetSubtype="0" fill="hold" grpId="1" nodeType="withEffect">
                                  <p:stCondLst>
                                    <p:cond delay="1500"/>
                                  </p:stCondLst>
                                  <p:childTnLst>
                                    <p:animEffect transition="out" filter="fade">
                                      <p:cBhvr>
                                        <p:cTn id="459" dur="1000"/>
                                        <p:tgtEl>
                                          <p:spTgt spid="114"/>
                                        </p:tgtEl>
                                      </p:cBhvr>
                                    </p:animEffect>
                                    <p:set>
                                      <p:cBhvr>
                                        <p:cTn id="460" dur="1" fill="hold">
                                          <p:stCondLst>
                                            <p:cond delay="999"/>
                                          </p:stCondLst>
                                        </p:cTn>
                                        <p:tgtEl>
                                          <p:spTgt spid="114"/>
                                        </p:tgtEl>
                                        <p:attrNameLst>
                                          <p:attrName>style.visibility</p:attrName>
                                        </p:attrNameLst>
                                      </p:cBhvr>
                                      <p:to>
                                        <p:strVal val="hidden"/>
                                      </p:to>
                                    </p:set>
                                  </p:childTnLst>
                                </p:cTn>
                              </p:par>
                              <p:par>
                                <p:cTn id="461" presetID="10" presetClass="exit" presetSubtype="0" fill="hold" grpId="1" nodeType="withEffect">
                                  <p:stCondLst>
                                    <p:cond delay="1500"/>
                                  </p:stCondLst>
                                  <p:childTnLst>
                                    <p:animEffect transition="out" filter="fade">
                                      <p:cBhvr>
                                        <p:cTn id="462" dur="1000"/>
                                        <p:tgtEl>
                                          <p:spTgt spid="115"/>
                                        </p:tgtEl>
                                      </p:cBhvr>
                                    </p:animEffect>
                                    <p:set>
                                      <p:cBhvr>
                                        <p:cTn id="463" dur="1" fill="hold">
                                          <p:stCondLst>
                                            <p:cond delay="999"/>
                                          </p:stCondLst>
                                        </p:cTn>
                                        <p:tgtEl>
                                          <p:spTgt spid="115"/>
                                        </p:tgtEl>
                                        <p:attrNameLst>
                                          <p:attrName>style.visibility</p:attrName>
                                        </p:attrNameLst>
                                      </p:cBhvr>
                                      <p:to>
                                        <p:strVal val="hidden"/>
                                      </p:to>
                                    </p:set>
                                  </p:childTnLst>
                                </p:cTn>
                              </p:par>
                              <p:par>
                                <p:cTn id="464" presetID="10" presetClass="exit" presetSubtype="0" fill="hold" grpId="1" nodeType="withEffect">
                                  <p:stCondLst>
                                    <p:cond delay="1500"/>
                                  </p:stCondLst>
                                  <p:childTnLst>
                                    <p:animEffect transition="out" filter="fade">
                                      <p:cBhvr>
                                        <p:cTn id="465" dur="1000"/>
                                        <p:tgtEl>
                                          <p:spTgt spid="116"/>
                                        </p:tgtEl>
                                      </p:cBhvr>
                                    </p:animEffect>
                                    <p:set>
                                      <p:cBhvr>
                                        <p:cTn id="466" dur="1" fill="hold">
                                          <p:stCondLst>
                                            <p:cond delay="999"/>
                                          </p:stCondLst>
                                        </p:cTn>
                                        <p:tgtEl>
                                          <p:spTgt spid="116"/>
                                        </p:tgtEl>
                                        <p:attrNameLst>
                                          <p:attrName>style.visibility</p:attrName>
                                        </p:attrNameLst>
                                      </p:cBhvr>
                                      <p:to>
                                        <p:strVal val="hidden"/>
                                      </p:to>
                                    </p:set>
                                  </p:childTnLst>
                                </p:cTn>
                              </p:par>
                            </p:childTnLst>
                          </p:cTn>
                        </p:par>
                      </p:childTnLst>
                    </p:cTn>
                  </p:par>
                  <p:par>
                    <p:cTn id="467" fill="hold" nodeType="clickPar">
                      <p:stCondLst>
                        <p:cond delay="indefinite"/>
                      </p:stCondLst>
                      <p:childTnLst>
                        <p:par>
                          <p:cTn id="468" fill="hold" nodeType="withGroup">
                            <p:stCondLst>
                              <p:cond delay="0"/>
                            </p:stCondLst>
                            <p:childTnLst>
                              <p:par>
                                <p:cTn id="469" presetID="1" presetClass="entr" presetSubtype="0" fill="hold" grpId="1" nodeType="clickEffect">
                                  <p:stCondLst>
                                    <p:cond delay="0"/>
                                  </p:stCondLst>
                                  <p:childTnLst>
                                    <p:set>
                                      <p:cBhvr>
                                        <p:cTn id="470" dur="1" fill="hold">
                                          <p:stCondLst>
                                            <p:cond delay="0"/>
                                          </p:stCondLst>
                                        </p:cTn>
                                        <p:tgtEl>
                                          <p:spTgt spid="148"/>
                                        </p:tgtEl>
                                        <p:attrNameLst>
                                          <p:attrName>style.visibility</p:attrName>
                                        </p:attrNameLst>
                                      </p:cBhvr>
                                      <p:to>
                                        <p:strVal val="visible"/>
                                      </p:to>
                                    </p:set>
                                  </p:childTnLst>
                                </p:cTn>
                              </p:par>
                              <p:par>
                                <p:cTn id="471" presetID="0" presetClass="path" presetSubtype="0" accel="50000" decel="50000" fill="hold" grpId="0" nodeType="withEffect">
                                  <p:stCondLst>
                                    <p:cond delay="0"/>
                                  </p:stCondLst>
                                  <p:childTnLst>
                                    <p:animMotion origin="layout" path="M -1.66667E-6 2.22222E-6 L 0.37396 0.10208 " pathEditMode="relative" rAng="0" ptsTypes="AA">
                                      <p:cBhvr>
                                        <p:cTn id="472" dur="2000" fill="hold"/>
                                        <p:tgtEl>
                                          <p:spTgt spid="148"/>
                                        </p:tgtEl>
                                        <p:attrNameLst>
                                          <p:attrName>ppt_x</p:attrName>
                                          <p:attrName>ppt_y</p:attrName>
                                        </p:attrNameLst>
                                      </p:cBhvr>
                                      <p:rCtr x="18698" y="5093"/>
                                    </p:animMotion>
                                  </p:childTnLst>
                                </p:cTn>
                              </p:par>
                              <p:par>
                                <p:cTn id="473" presetID="1" presetClass="entr" presetSubtype="0" fill="hold" grpId="1" nodeType="withEffect">
                                  <p:stCondLst>
                                    <p:cond delay="0"/>
                                  </p:stCondLst>
                                  <p:childTnLst>
                                    <p:set>
                                      <p:cBhvr>
                                        <p:cTn id="474" dur="1" fill="hold">
                                          <p:stCondLst>
                                            <p:cond delay="0"/>
                                          </p:stCondLst>
                                        </p:cTn>
                                        <p:tgtEl>
                                          <p:spTgt spid="147"/>
                                        </p:tgtEl>
                                        <p:attrNameLst>
                                          <p:attrName>style.visibility</p:attrName>
                                        </p:attrNameLst>
                                      </p:cBhvr>
                                      <p:to>
                                        <p:strVal val="visible"/>
                                      </p:to>
                                    </p:set>
                                  </p:childTnLst>
                                </p:cTn>
                              </p:par>
                              <p:par>
                                <p:cTn id="475" presetID="0" presetClass="path" presetSubtype="0" accel="50000" decel="50000" fill="hold" grpId="0" nodeType="withEffect">
                                  <p:stCondLst>
                                    <p:cond delay="0"/>
                                  </p:stCondLst>
                                  <p:childTnLst>
                                    <p:animMotion origin="layout" path="M -1.66667E-6 2.22222E-6 L 0.47396 -0.23125 " pathEditMode="relative" rAng="0" ptsTypes="AA">
                                      <p:cBhvr>
                                        <p:cTn id="476" dur="2000" fill="hold"/>
                                        <p:tgtEl>
                                          <p:spTgt spid="147"/>
                                        </p:tgtEl>
                                        <p:attrNameLst>
                                          <p:attrName>ppt_x</p:attrName>
                                          <p:attrName>ppt_y</p:attrName>
                                        </p:attrNameLst>
                                      </p:cBhvr>
                                      <p:rCtr x="23698" y="-11574"/>
                                    </p:animMotion>
                                  </p:childTnLst>
                                </p:cTn>
                              </p:par>
                              <p:par>
                                <p:cTn id="477" presetID="1" presetClass="entr" presetSubtype="0" fill="hold" grpId="1" nodeType="withEffect">
                                  <p:stCondLst>
                                    <p:cond delay="0"/>
                                  </p:stCondLst>
                                  <p:childTnLst>
                                    <p:set>
                                      <p:cBhvr>
                                        <p:cTn id="478" dur="1" fill="hold">
                                          <p:stCondLst>
                                            <p:cond delay="0"/>
                                          </p:stCondLst>
                                        </p:cTn>
                                        <p:tgtEl>
                                          <p:spTgt spid="146"/>
                                        </p:tgtEl>
                                        <p:attrNameLst>
                                          <p:attrName>style.visibility</p:attrName>
                                        </p:attrNameLst>
                                      </p:cBhvr>
                                      <p:to>
                                        <p:strVal val="visible"/>
                                      </p:to>
                                    </p:set>
                                  </p:childTnLst>
                                </p:cTn>
                              </p:par>
                              <p:par>
                                <p:cTn id="479" presetID="0" presetClass="path" presetSubtype="0" accel="50000" decel="50000" fill="hold" grpId="0" nodeType="withEffect">
                                  <p:stCondLst>
                                    <p:cond delay="0"/>
                                  </p:stCondLst>
                                  <p:childTnLst>
                                    <p:animMotion origin="layout" path="M -1.66667E-6 2.22222E-6 L 0.47396 -0.0757 " pathEditMode="relative" rAng="0" ptsTypes="AA">
                                      <p:cBhvr>
                                        <p:cTn id="480" dur="2000" fill="hold"/>
                                        <p:tgtEl>
                                          <p:spTgt spid="146"/>
                                        </p:tgtEl>
                                        <p:attrNameLst>
                                          <p:attrName>ppt_x</p:attrName>
                                          <p:attrName>ppt_y</p:attrName>
                                        </p:attrNameLst>
                                      </p:cBhvr>
                                      <p:rCtr x="23698" y="-3796"/>
                                    </p:animMotion>
                                  </p:childTnLst>
                                </p:cTn>
                              </p:par>
                              <p:par>
                                <p:cTn id="481" presetID="1" presetClass="entr" presetSubtype="0" fill="hold" grpId="1" nodeType="withEffect">
                                  <p:stCondLst>
                                    <p:cond delay="0"/>
                                  </p:stCondLst>
                                  <p:childTnLst>
                                    <p:set>
                                      <p:cBhvr>
                                        <p:cTn id="482" dur="1" fill="hold">
                                          <p:stCondLst>
                                            <p:cond delay="0"/>
                                          </p:stCondLst>
                                        </p:cTn>
                                        <p:tgtEl>
                                          <p:spTgt spid="144"/>
                                        </p:tgtEl>
                                        <p:attrNameLst>
                                          <p:attrName>style.visibility</p:attrName>
                                        </p:attrNameLst>
                                      </p:cBhvr>
                                      <p:to>
                                        <p:strVal val="visible"/>
                                      </p:to>
                                    </p:set>
                                  </p:childTnLst>
                                </p:cTn>
                              </p:par>
                              <p:par>
                                <p:cTn id="483" presetID="0" presetClass="path" presetSubtype="0" accel="50000" decel="50000" fill="hold" grpId="0" nodeType="withEffect">
                                  <p:stCondLst>
                                    <p:cond delay="0"/>
                                  </p:stCondLst>
                                  <p:childTnLst>
                                    <p:animMotion origin="layout" path="M 8.33333E-7 -7.40741E-7 L 0.28333 -0.24444 " pathEditMode="relative" ptsTypes="AA">
                                      <p:cBhvr>
                                        <p:cTn id="484" dur="2000" fill="hold"/>
                                        <p:tgtEl>
                                          <p:spTgt spid="67"/>
                                        </p:tgtEl>
                                        <p:attrNameLst>
                                          <p:attrName>ppt_x</p:attrName>
                                          <p:attrName>ppt_y</p:attrName>
                                        </p:attrNameLst>
                                      </p:cBhvr>
                                    </p:animMotion>
                                  </p:childTnLst>
                                </p:cTn>
                              </p:par>
                              <p:par>
                                <p:cTn id="485" presetID="0" presetClass="path" presetSubtype="0" accel="50000" decel="50000" fill="hold" grpId="0" nodeType="withEffect">
                                  <p:stCondLst>
                                    <p:cond delay="0"/>
                                  </p:stCondLst>
                                  <p:childTnLst>
                                    <p:animMotion origin="layout" path="M -1.66667E-6 2.22222E-6 L 0.28229 -0.0757 " pathEditMode="relative" rAng="0" ptsTypes="AA">
                                      <p:cBhvr>
                                        <p:cTn id="486" dur="2000" fill="hold"/>
                                        <p:tgtEl>
                                          <p:spTgt spid="144"/>
                                        </p:tgtEl>
                                        <p:attrNameLst>
                                          <p:attrName>ppt_x</p:attrName>
                                          <p:attrName>ppt_y</p:attrName>
                                        </p:attrNameLst>
                                      </p:cBhvr>
                                      <p:rCtr x="14115" y="-3796"/>
                                    </p:animMotion>
                                  </p:childTnLst>
                                </p:cTn>
                              </p:par>
                              <p:par>
                                <p:cTn id="487" presetID="10" presetClass="entr" presetSubtype="0" fill="hold" grpId="0" nodeType="withEffect">
                                  <p:stCondLst>
                                    <p:cond delay="1000"/>
                                  </p:stCondLst>
                                  <p:childTnLst>
                                    <p:set>
                                      <p:cBhvr>
                                        <p:cTn id="488" dur="1" fill="hold">
                                          <p:stCondLst>
                                            <p:cond delay="0"/>
                                          </p:stCondLst>
                                        </p:cTn>
                                        <p:tgtEl>
                                          <p:spTgt spid="141"/>
                                        </p:tgtEl>
                                        <p:attrNameLst>
                                          <p:attrName>style.visibility</p:attrName>
                                        </p:attrNameLst>
                                      </p:cBhvr>
                                      <p:to>
                                        <p:strVal val="visible"/>
                                      </p:to>
                                    </p:set>
                                    <p:animEffect transition="in" filter="fade">
                                      <p:cBhvr>
                                        <p:cTn id="489" dur="1000"/>
                                        <p:tgtEl>
                                          <p:spTgt spid="141"/>
                                        </p:tgtEl>
                                      </p:cBhvr>
                                    </p:animEffect>
                                  </p:childTnLst>
                                </p:cTn>
                              </p:par>
                              <p:par>
                                <p:cTn id="490" presetID="10" presetClass="entr" presetSubtype="0" fill="hold" grpId="0" nodeType="withEffect">
                                  <p:stCondLst>
                                    <p:cond delay="1000"/>
                                  </p:stCondLst>
                                  <p:childTnLst>
                                    <p:set>
                                      <p:cBhvr>
                                        <p:cTn id="491" dur="1" fill="hold">
                                          <p:stCondLst>
                                            <p:cond delay="0"/>
                                          </p:stCondLst>
                                        </p:cTn>
                                        <p:tgtEl>
                                          <p:spTgt spid="140"/>
                                        </p:tgtEl>
                                        <p:attrNameLst>
                                          <p:attrName>style.visibility</p:attrName>
                                        </p:attrNameLst>
                                      </p:cBhvr>
                                      <p:to>
                                        <p:strVal val="visible"/>
                                      </p:to>
                                    </p:set>
                                    <p:animEffect transition="in" filter="fade">
                                      <p:cBhvr>
                                        <p:cTn id="492" dur="1000"/>
                                        <p:tgtEl>
                                          <p:spTgt spid="140"/>
                                        </p:tgtEl>
                                      </p:cBhvr>
                                    </p:animEffect>
                                  </p:childTnLst>
                                </p:cTn>
                              </p:par>
                              <p:par>
                                <p:cTn id="493" presetID="10" presetClass="entr" presetSubtype="0" fill="hold" grpId="0" nodeType="withEffect">
                                  <p:stCondLst>
                                    <p:cond delay="1000"/>
                                  </p:stCondLst>
                                  <p:childTnLst>
                                    <p:set>
                                      <p:cBhvr>
                                        <p:cTn id="494" dur="1" fill="hold">
                                          <p:stCondLst>
                                            <p:cond delay="0"/>
                                          </p:stCondLst>
                                        </p:cTn>
                                        <p:tgtEl>
                                          <p:spTgt spid="139"/>
                                        </p:tgtEl>
                                        <p:attrNameLst>
                                          <p:attrName>style.visibility</p:attrName>
                                        </p:attrNameLst>
                                      </p:cBhvr>
                                      <p:to>
                                        <p:strVal val="visible"/>
                                      </p:to>
                                    </p:set>
                                    <p:animEffect transition="in" filter="fade">
                                      <p:cBhvr>
                                        <p:cTn id="495" dur="1000"/>
                                        <p:tgtEl>
                                          <p:spTgt spid="139"/>
                                        </p:tgtEl>
                                      </p:cBhvr>
                                    </p:animEffect>
                                  </p:childTnLst>
                                </p:cTn>
                              </p:par>
                              <p:par>
                                <p:cTn id="496" presetID="10" presetClass="entr" presetSubtype="0" fill="hold" grpId="0" nodeType="withEffect">
                                  <p:stCondLst>
                                    <p:cond delay="1000"/>
                                  </p:stCondLst>
                                  <p:childTnLst>
                                    <p:set>
                                      <p:cBhvr>
                                        <p:cTn id="497" dur="1" fill="hold">
                                          <p:stCondLst>
                                            <p:cond delay="0"/>
                                          </p:stCondLst>
                                        </p:cTn>
                                        <p:tgtEl>
                                          <p:spTgt spid="137"/>
                                        </p:tgtEl>
                                        <p:attrNameLst>
                                          <p:attrName>style.visibility</p:attrName>
                                        </p:attrNameLst>
                                      </p:cBhvr>
                                      <p:to>
                                        <p:strVal val="visible"/>
                                      </p:to>
                                    </p:set>
                                    <p:animEffect transition="in" filter="fade">
                                      <p:cBhvr>
                                        <p:cTn id="498" dur="1000"/>
                                        <p:tgtEl>
                                          <p:spTgt spid="137"/>
                                        </p:tgtEl>
                                      </p:cBhvr>
                                    </p:animEffect>
                                  </p:childTnLst>
                                </p:cTn>
                              </p:par>
                              <p:par>
                                <p:cTn id="499" presetID="10" presetClass="entr" presetSubtype="0" fill="hold" grpId="0" nodeType="withEffect">
                                  <p:stCondLst>
                                    <p:cond delay="1000"/>
                                  </p:stCondLst>
                                  <p:childTnLst>
                                    <p:set>
                                      <p:cBhvr>
                                        <p:cTn id="500" dur="1" fill="hold">
                                          <p:stCondLst>
                                            <p:cond delay="0"/>
                                          </p:stCondLst>
                                        </p:cTn>
                                        <p:tgtEl>
                                          <p:spTgt spid="142"/>
                                        </p:tgtEl>
                                        <p:attrNameLst>
                                          <p:attrName>style.visibility</p:attrName>
                                        </p:attrNameLst>
                                      </p:cBhvr>
                                      <p:to>
                                        <p:strVal val="visible"/>
                                      </p:to>
                                    </p:set>
                                    <p:animEffect transition="in" filter="fade">
                                      <p:cBhvr>
                                        <p:cTn id="501" dur="1000"/>
                                        <p:tgtEl>
                                          <p:spTgt spid="142"/>
                                        </p:tgtEl>
                                      </p:cBhvr>
                                    </p:animEffect>
                                  </p:childTnLst>
                                </p:cTn>
                              </p:par>
                              <p:par>
                                <p:cTn id="502" presetID="10" presetClass="exit" presetSubtype="0" fill="hold" grpId="1" nodeType="withEffect">
                                  <p:stCondLst>
                                    <p:cond delay="1000"/>
                                  </p:stCondLst>
                                  <p:childTnLst>
                                    <p:animEffect transition="out" filter="fade">
                                      <p:cBhvr>
                                        <p:cTn id="503" dur="1000"/>
                                        <p:tgtEl>
                                          <p:spTgt spid="67"/>
                                        </p:tgtEl>
                                      </p:cBhvr>
                                    </p:animEffect>
                                    <p:set>
                                      <p:cBhvr>
                                        <p:cTn id="504" dur="1" fill="hold">
                                          <p:stCondLst>
                                            <p:cond delay="999"/>
                                          </p:stCondLst>
                                        </p:cTn>
                                        <p:tgtEl>
                                          <p:spTgt spid="67"/>
                                        </p:tgtEl>
                                        <p:attrNameLst>
                                          <p:attrName>style.visibility</p:attrName>
                                        </p:attrNameLst>
                                      </p:cBhvr>
                                      <p:to>
                                        <p:strVal val="hidden"/>
                                      </p:to>
                                    </p:set>
                                  </p:childTnLst>
                                </p:cTn>
                              </p:par>
                              <p:par>
                                <p:cTn id="505" presetID="10" presetClass="exit" presetSubtype="0" fill="hold" grpId="2" nodeType="withEffect">
                                  <p:stCondLst>
                                    <p:cond delay="1000"/>
                                  </p:stCondLst>
                                  <p:childTnLst>
                                    <p:animEffect transition="out" filter="fade">
                                      <p:cBhvr>
                                        <p:cTn id="506" dur="1000"/>
                                        <p:tgtEl>
                                          <p:spTgt spid="148"/>
                                        </p:tgtEl>
                                      </p:cBhvr>
                                    </p:animEffect>
                                    <p:set>
                                      <p:cBhvr>
                                        <p:cTn id="507" dur="1" fill="hold">
                                          <p:stCondLst>
                                            <p:cond delay="999"/>
                                          </p:stCondLst>
                                        </p:cTn>
                                        <p:tgtEl>
                                          <p:spTgt spid="148"/>
                                        </p:tgtEl>
                                        <p:attrNameLst>
                                          <p:attrName>style.visibility</p:attrName>
                                        </p:attrNameLst>
                                      </p:cBhvr>
                                      <p:to>
                                        <p:strVal val="hidden"/>
                                      </p:to>
                                    </p:set>
                                  </p:childTnLst>
                                </p:cTn>
                              </p:par>
                              <p:par>
                                <p:cTn id="508" presetID="10" presetClass="exit" presetSubtype="0" fill="hold" grpId="2" nodeType="withEffect">
                                  <p:stCondLst>
                                    <p:cond delay="1000"/>
                                  </p:stCondLst>
                                  <p:childTnLst>
                                    <p:animEffect transition="out" filter="fade">
                                      <p:cBhvr>
                                        <p:cTn id="509" dur="1000"/>
                                        <p:tgtEl>
                                          <p:spTgt spid="147"/>
                                        </p:tgtEl>
                                      </p:cBhvr>
                                    </p:animEffect>
                                    <p:set>
                                      <p:cBhvr>
                                        <p:cTn id="510" dur="1" fill="hold">
                                          <p:stCondLst>
                                            <p:cond delay="999"/>
                                          </p:stCondLst>
                                        </p:cTn>
                                        <p:tgtEl>
                                          <p:spTgt spid="147"/>
                                        </p:tgtEl>
                                        <p:attrNameLst>
                                          <p:attrName>style.visibility</p:attrName>
                                        </p:attrNameLst>
                                      </p:cBhvr>
                                      <p:to>
                                        <p:strVal val="hidden"/>
                                      </p:to>
                                    </p:set>
                                  </p:childTnLst>
                                </p:cTn>
                              </p:par>
                              <p:par>
                                <p:cTn id="511" presetID="10" presetClass="exit" presetSubtype="0" fill="hold" grpId="2" nodeType="withEffect">
                                  <p:stCondLst>
                                    <p:cond delay="1000"/>
                                  </p:stCondLst>
                                  <p:childTnLst>
                                    <p:animEffect transition="out" filter="fade">
                                      <p:cBhvr>
                                        <p:cTn id="512" dur="1000"/>
                                        <p:tgtEl>
                                          <p:spTgt spid="146"/>
                                        </p:tgtEl>
                                      </p:cBhvr>
                                    </p:animEffect>
                                    <p:set>
                                      <p:cBhvr>
                                        <p:cTn id="513" dur="1" fill="hold">
                                          <p:stCondLst>
                                            <p:cond delay="999"/>
                                          </p:stCondLst>
                                        </p:cTn>
                                        <p:tgtEl>
                                          <p:spTgt spid="146"/>
                                        </p:tgtEl>
                                        <p:attrNameLst>
                                          <p:attrName>style.visibility</p:attrName>
                                        </p:attrNameLst>
                                      </p:cBhvr>
                                      <p:to>
                                        <p:strVal val="hidden"/>
                                      </p:to>
                                    </p:set>
                                  </p:childTnLst>
                                </p:cTn>
                              </p:par>
                              <p:par>
                                <p:cTn id="514" presetID="10" presetClass="exit" presetSubtype="0" fill="hold" grpId="2" nodeType="withEffect">
                                  <p:stCondLst>
                                    <p:cond delay="1000"/>
                                  </p:stCondLst>
                                  <p:childTnLst>
                                    <p:animEffect transition="out" filter="fade">
                                      <p:cBhvr>
                                        <p:cTn id="515" dur="1000"/>
                                        <p:tgtEl>
                                          <p:spTgt spid="144"/>
                                        </p:tgtEl>
                                      </p:cBhvr>
                                    </p:animEffect>
                                    <p:set>
                                      <p:cBhvr>
                                        <p:cTn id="516" dur="1" fill="hold">
                                          <p:stCondLst>
                                            <p:cond delay="999"/>
                                          </p:stCondLst>
                                        </p:cTn>
                                        <p:tgtEl>
                                          <p:spTgt spid="1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4" grpId="1" animBg="1"/>
      <p:bldP spid="144" grpId="2" animBg="1"/>
      <p:bldP spid="146" grpId="0" animBg="1"/>
      <p:bldP spid="146" grpId="1" animBg="1"/>
      <p:bldP spid="146" grpId="2" animBg="1"/>
      <p:bldP spid="147" grpId="0" animBg="1"/>
      <p:bldP spid="147" grpId="1" animBg="1"/>
      <p:bldP spid="147" grpId="2" animBg="1"/>
      <p:bldP spid="148" grpId="0" animBg="1"/>
      <p:bldP spid="148" grpId="1" animBg="1"/>
      <p:bldP spid="148" grpId="2" animBg="1"/>
      <p:bldP spid="67" grpId="0" animBg="1"/>
      <p:bldP spid="67" grpId="1" animBg="1"/>
      <p:bldP spid="27" grpId="0"/>
      <p:bldP spid="27" grpId="1"/>
      <p:bldP spid="21" grpId="0" animBg="1"/>
      <p:bldP spid="21" grpId="1" animBg="1"/>
      <p:bldP spid="21" grpId="2" animBg="1"/>
      <p:bldP spid="77" grpId="0"/>
      <p:bldP spid="77" grpId="1"/>
      <p:bldP spid="82" grpId="0" animBg="1"/>
      <p:bldP spid="82" grpId="1" animBg="1"/>
      <p:bldP spid="82" grpId="2" animBg="1"/>
      <p:bldP spid="87" grpId="0"/>
      <p:bldP spid="87" grpId="1"/>
      <p:bldP spid="92" grpId="0" animBg="1"/>
      <p:bldP spid="92" grpId="1" animBg="1"/>
      <p:bldP spid="92" grpId="2" animBg="1"/>
      <p:bldP spid="97" grpId="0"/>
      <p:bldP spid="97" grpId="1"/>
      <p:bldP spid="102" grpId="0" animBg="1"/>
      <p:bldP spid="102" grpId="1" animBg="1"/>
      <p:bldP spid="102" grpId="2" animBg="1"/>
      <p:bldP spid="107" grpId="0"/>
      <p:bldP spid="107" grpId="1"/>
      <p:bldP spid="112" grpId="0" animBg="1"/>
      <p:bldP spid="112" grpId="1" animBg="1"/>
      <p:bldP spid="112" grpId="2" animBg="1"/>
      <p:bldP spid="117" grpId="0"/>
      <p:bldP spid="117" grpId="1"/>
      <p:bldP spid="122" grpId="0" animBg="1"/>
      <p:bldP spid="122" grpId="1" animBg="1"/>
      <p:bldP spid="122" grpId="2" animBg="1"/>
      <p:bldP spid="28" grpId="0"/>
      <p:bldP spid="28" grpId="1"/>
      <p:bldP spid="22" grpId="0" animBg="1"/>
      <p:bldP spid="22" grpId="1" animBg="1"/>
      <p:bldP spid="22" grpId="2" animBg="1"/>
      <p:bldP spid="78" grpId="0"/>
      <p:bldP spid="78" grpId="1"/>
      <p:bldP spid="83" grpId="0" animBg="1"/>
      <p:bldP spid="83" grpId="1" animBg="1"/>
      <p:bldP spid="83" grpId="2" animBg="1"/>
      <p:bldP spid="88" grpId="0"/>
      <p:bldP spid="88" grpId="1"/>
      <p:bldP spid="93" grpId="0" animBg="1"/>
      <p:bldP spid="93" grpId="1" animBg="1"/>
      <p:bldP spid="93" grpId="2" animBg="1"/>
      <p:bldP spid="98" grpId="0"/>
      <p:bldP spid="98" grpId="1"/>
      <p:bldP spid="103" grpId="0" animBg="1"/>
      <p:bldP spid="103" grpId="1" animBg="1"/>
      <p:bldP spid="103" grpId="2" animBg="1"/>
      <p:bldP spid="108" grpId="0"/>
      <p:bldP spid="108" grpId="1"/>
      <p:bldP spid="113" grpId="0" animBg="1"/>
      <p:bldP spid="113" grpId="1" animBg="1"/>
      <p:bldP spid="113" grpId="2" animBg="1"/>
      <p:bldP spid="118" grpId="0"/>
      <p:bldP spid="118" grpId="1"/>
      <p:bldP spid="123" grpId="0" animBg="1"/>
      <p:bldP spid="123" grpId="1" animBg="1"/>
      <p:bldP spid="123" grpId="2" animBg="1"/>
      <p:bldP spid="29" grpId="0"/>
      <p:bldP spid="29" grpId="1"/>
      <p:bldP spid="23" grpId="0" animBg="1"/>
      <p:bldP spid="23" grpId="1" animBg="1"/>
      <p:bldP spid="23" grpId="2" animBg="1"/>
      <p:bldP spid="79" grpId="0"/>
      <p:bldP spid="79" grpId="1"/>
      <p:bldP spid="84" grpId="0" animBg="1"/>
      <p:bldP spid="84" grpId="1" animBg="1"/>
      <p:bldP spid="84" grpId="2" animBg="1"/>
      <p:bldP spid="89" grpId="0"/>
      <p:bldP spid="89" grpId="1"/>
      <p:bldP spid="94" grpId="0" animBg="1"/>
      <p:bldP spid="94" grpId="1" animBg="1"/>
      <p:bldP spid="94" grpId="2" animBg="1"/>
      <p:bldP spid="99" grpId="0"/>
      <p:bldP spid="99" grpId="1"/>
      <p:bldP spid="104" grpId="0" animBg="1"/>
      <p:bldP spid="104" grpId="1" animBg="1"/>
      <p:bldP spid="104" grpId="2" animBg="1"/>
      <p:bldP spid="109" grpId="0"/>
      <p:bldP spid="109" grpId="1"/>
      <p:bldP spid="114" grpId="0" animBg="1"/>
      <p:bldP spid="114" grpId="1" animBg="1"/>
      <p:bldP spid="114" grpId="2" animBg="1"/>
      <p:bldP spid="119" grpId="0"/>
      <p:bldP spid="119" grpId="1"/>
      <p:bldP spid="124" grpId="0" animBg="1"/>
      <p:bldP spid="124" grpId="1" animBg="1"/>
      <p:bldP spid="124" grpId="2" animBg="1"/>
      <p:bldP spid="30" grpId="0"/>
      <p:bldP spid="30" grpId="1"/>
      <p:bldP spid="24" grpId="0" animBg="1"/>
      <p:bldP spid="24" grpId="1" animBg="1"/>
      <p:bldP spid="24" grpId="2" animBg="1"/>
      <p:bldP spid="80" grpId="0"/>
      <p:bldP spid="80" grpId="1"/>
      <p:bldP spid="85" grpId="0" animBg="1"/>
      <p:bldP spid="85" grpId="1" animBg="1"/>
      <p:bldP spid="85" grpId="2" animBg="1"/>
      <p:bldP spid="90" grpId="0"/>
      <p:bldP spid="90" grpId="1"/>
      <p:bldP spid="95" grpId="0" animBg="1"/>
      <p:bldP spid="95" grpId="1" animBg="1"/>
      <p:bldP spid="95" grpId="2" animBg="1"/>
      <p:bldP spid="100" grpId="0"/>
      <p:bldP spid="100" grpId="1"/>
      <p:bldP spid="105" grpId="0" animBg="1"/>
      <p:bldP spid="105" grpId="1" animBg="1"/>
      <p:bldP spid="105" grpId="2" animBg="1"/>
      <p:bldP spid="110" grpId="0"/>
      <p:bldP spid="110" grpId="1"/>
      <p:bldP spid="115" grpId="0" animBg="1"/>
      <p:bldP spid="115" grpId="1" animBg="1"/>
      <p:bldP spid="115" grpId="2" animBg="1"/>
      <p:bldP spid="120" grpId="0"/>
      <p:bldP spid="120" grpId="1"/>
      <p:bldP spid="125" grpId="0" animBg="1"/>
      <p:bldP spid="125" grpId="1" animBg="1"/>
      <p:bldP spid="125" grpId="2" animBg="1"/>
      <p:bldP spid="31" grpId="0"/>
      <p:bldP spid="31" grpId="1"/>
      <p:bldP spid="25" grpId="0" animBg="1"/>
      <p:bldP spid="25" grpId="1" animBg="1"/>
      <p:bldP spid="25" grpId="2" animBg="1"/>
      <p:bldP spid="81" grpId="0"/>
      <p:bldP spid="81" grpId="1"/>
      <p:bldP spid="86" grpId="0" animBg="1"/>
      <p:bldP spid="86" grpId="1" animBg="1"/>
      <p:bldP spid="86" grpId="2" animBg="1"/>
      <p:bldP spid="91" grpId="0"/>
      <p:bldP spid="91" grpId="1"/>
      <p:bldP spid="96" grpId="0" animBg="1"/>
      <p:bldP spid="96" grpId="1" animBg="1"/>
      <p:bldP spid="96" grpId="2" animBg="1"/>
      <p:bldP spid="101" grpId="0"/>
      <p:bldP spid="101" grpId="1"/>
      <p:bldP spid="106" grpId="0" animBg="1"/>
      <p:bldP spid="106" grpId="1" animBg="1"/>
      <p:bldP spid="106" grpId="2" animBg="1"/>
      <p:bldP spid="111" grpId="0"/>
      <p:bldP spid="111" grpId="1"/>
      <p:bldP spid="116" grpId="0" animBg="1"/>
      <p:bldP spid="116" grpId="1" animBg="1"/>
      <p:bldP spid="116" grpId="2" animBg="1"/>
      <p:bldP spid="121" grpId="0"/>
      <p:bldP spid="121" grpId="1"/>
      <p:bldP spid="126" grpId="0" animBg="1"/>
      <p:bldP spid="126" grpId="1" animBg="1"/>
      <p:bldP spid="126" grpId="2" animBg="1"/>
      <p:bldP spid="137" grpId="0" animBg="1"/>
      <p:bldP spid="139" grpId="0" animBg="1"/>
      <p:bldP spid="140" grpId="0" animBg="1"/>
      <p:bldP spid="141" grpId="0" animBg="1"/>
      <p:bldP spid="142" grpId="0" animBg="1"/>
      <p:bldP spid="13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abase.png"/>
          <p:cNvPicPr>
            <a:picLocks noChangeAspect="1"/>
          </p:cNvPicPr>
          <p:nvPr/>
        </p:nvPicPr>
        <p:blipFill>
          <a:blip r:embed="rId2"/>
          <a:stretch>
            <a:fillRect/>
          </a:stretch>
        </p:blipFill>
        <p:spPr>
          <a:xfrm>
            <a:off x="6705600" y="2422525"/>
            <a:ext cx="1131888" cy="990600"/>
          </a:xfrm>
          <a:prstGeom prst="rect">
            <a:avLst/>
          </a:prstGeom>
          <a:effectLst>
            <a:outerShdw blurRad="50800" dist="38100" dir="2700000" algn="tl" rotWithShape="0">
              <a:prstClr val="black">
                <a:alpha val="40000"/>
              </a:prstClr>
            </a:outerShdw>
          </a:effectLst>
        </p:spPr>
      </p:pic>
      <p:pic>
        <p:nvPicPr>
          <p:cNvPr id="10" name="Picture 9" descr="Database.png"/>
          <p:cNvPicPr>
            <a:picLocks noChangeAspect="1"/>
          </p:cNvPicPr>
          <p:nvPr/>
        </p:nvPicPr>
        <p:blipFill>
          <a:blip r:embed="rId2"/>
          <a:stretch>
            <a:fillRect/>
          </a:stretch>
        </p:blipFill>
        <p:spPr>
          <a:xfrm>
            <a:off x="8467741" y="2422525"/>
            <a:ext cx="1133475" cy="990600"/>
          </a:xfrm>
          <a:prstGeom prst="rect">
            <a:avLst/>
          </a:prstGeom>
          <a:effectLst>
            <a:outerShdw blurRad="50800" dist="38100" dir="2700000" algn="tl" rotWithShape="0">
              <a:prstClr val="black">
                <a:alpha val="40000"/>
              </a:prstClr>
            </a:outerShdw>
          </a:effectLst>
        </p:spPr>
      </p:pic>
      <p:pic>
        <p:nvPicPr>
          <p:cNvPr id="7" name="Picture 6" descr="Database.png"/>
          <p:cNvPicPr>
            <a:picLocks noChangeAspect="1"/>
          </p:cNvPicPr>
          <p:nvPr/>
        </p:nvPicPr>
        <p:blipFill>
          <a:blip r:embed="rId2"/>
          <a:stretch>
            <a:fillRect/>
          </a:stretch>
        </p:blipFill>
        <p:spPr>
          <a:xfrm>
            <a:off x="7578725" y="4784725"/>
            <a:ext cx="1131888" cy="990600"/>
          </a:xfrm>
          <a:prstGeom prst="rect">
            <a:avLst/>
          </a:prstGeom>
          <a:effectLst>
            <a:outerShdw blurRad="50800" dist="38100" dir="2700000" algn="tl" rotWithShape="0">
              <a:prstClr val="black">
                <a:alpha val="40000"/>
              </a:prstClr>
            </a:outerShdw>
          </a:effectLst>
        </p:spPr>
      </p:pic>
      <p:pic>
        <p:nvPicPr>
          <p:cNvPr id="6" name="Picture 5" descr="Database.png"/>
          <p:cNvPicPr>
            <a:picLocks noChangeAspect="1"/>
          </p:cNvPicPr>
          <p:nvPr/>
        </p:nvPicPr>
        <p:blipFill>
          <a:blip r:embed="rId2"/>
          <a:stretch>
            <a:fillRect/>
          </a:stretch>
        </p:blipFill>
        <p:spPr>
          <a:xfrm>
            <a:off x="6705600" y="3603625"/>
            <a:ext cx="1131888" cy="990600"/>
          </a:xfrm>
          <a:prstGeom prst="rect">
            <a:avLst/>
          </a:prstGeom>
          <a:effectLst>
            <a:outerShdw blurRad="50800" dist="38100" dir="2700000" algn="tl" rotWithShape="0">
              <a:prstClr val="black">
                <a:alpha val="40000"/>
              </a:prstClr>
            </a:outerShdw>
          </a:effectLst>
        </p:spPr>
      </p:pic>
      <p:pic>
        <p:nvPicPr>
          <p:cNvPr id="9" name="Picture 8" descr="Database.png"/>
          <p:cNvPicPr>
            <a:picLocks noChangeAspect="1"/>
          </p:cNvPicPr>
          <p:nvPr/>
        </p:nvPicPr>
        <p:blipFill>
          <a:blip r:embed="rId2"/>
          <a:stretch>
            <a:fillRect/>
          </a:stretch>
        </p:blipFill>
        <p:spPr>
          <a:xfrm>
            <a:off x="8467741" y="3603625"/>
            <a:ext cx="1133475" cy="990600"/>
          </a:xfrm>
          <a:prstGeom prst="rect">
            <a:avLst/>
          </a:prstGeom>
          <a:effectLst>
            <a:outerShdw blurRad="50800" dist="38100" dir="2700000" algn="tl" rotWithShape="0">
              <a:prstClr val="black">
                <a:alpha val="40000"/>
              </a:prstClr>
            </a:outerShdw>
          </a:effectLst>
        </p:spPr>
      </p:pic>
      <p:sp>
        <p:nvSpPr>
          <p:cNvPr id="18445" name="Title 1"/>
          <p:cNvSpPr>
            <a:spLocks noGrp="1"/>
          </p:cNvSpPr>
          <p:nvPr>
            <p:ph type="title"/>
          </p:nvPr>
        </p:nvSpPr>
        <p:spPr>
          <a:xfrm>
            <a:off x="1685140" y="0"/>
            <a:ext cx="8991600" cy="692497"/>
          </a:xfrm>
        </p:spPr>
        <p:txBody>
          <a:bodyPr>
            <a:normAutofit fontScale="90000"/>
          </a:bodyPr>
          <a:lstStyle/>
          <a:p>
            <a:r>
              <a:rPr lang="en-US" dirty="0" smtClean="0"/>
              <a:t>Distributed OLTP</a:t>
            </a:r>
          </a:p>
        </p:txBody>
      </p:sp>
      <p:grpSp>
        <p:nvGrpSpPr>
          <p:cNvPr id="3" name="Group 67"/>
          <p:cNvGrpSpPr>
            <a:grpSpLocks/>
          </p:cNvGrpSpPr>
          <p:nvPr/>
        </p:nvGrpSpPr>
        <p:grpSpPr bwMode="auto">
          <a:xfrm>
            <a:off x="8748728" y="2762187"/>
            <a:ext cx="611187" cy="254000"/>
            <a:chOff x="3353908" y="2980303"/>
            <a:chExt cx="658184" cy="274638"/>
          </a:xfrm>
        </p:grpSpPr>
        <p:sp>
          <p:nvSpPr>
            <p:cNvPr id="18546"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47" name="Rectangle 218"/>
            <p:cNvSpPr>
              <a:spLocks noChangeArrowheads="1"/>
            </p:cNvSpPr>
            <p:nvPr/>
          </p:nvSpPr>
          <p:spPr bwMode="auto">
            <a:xfrm>
              <a:off x="3353908" y="2980303"/>
              <a:ext cx="658184" cy="274638"/>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40" name="TextBox 39"/>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P2</a:t>
              </a:r>
            </a:p>
          </p:txBody>
        </p:sp>
      </p:grpSp>
      <p:grpSp>
        <p:nvGrpSpPr>
          <p:cNvPr id="8" name="Group 79"/>
          <p:cNvGrpSpPr>
            <a:grpSpLocks/>
          </p:cNvGrpSpPr>
          <p:nvPr/>
        </p:nvGrpSpPr>
        <p:grpSpPr bwMode="auto">
          <a:xfrm>
            <a:off x="8748728" y="3943287"/>
            <a:ext cx="611187" cy="254000"/>
            <a:chOff x="3353908" y="2980303"/>
            <a:chExt cx="658184" cy="274638"/>
          </a:xfrm>
        </p:grpSpPr>
        <p:sp>
          <p:nvSpPr>
            <p:cNvPr id="18543"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44" name="Rectangle 218"/>
            <p:cNvSpPr>
              <a:spLocks noChangeArrowheads="1"/>
            </p:cNvSpPr>
            <p:nvPr/>
          </p:nvSpPr>
          <p:spPr bwMode="auto">
            <a:xfrm>
              <a:off x="3353908" y="2980303"/>
              <a:ext cx="658184" cy="274638"/>
            </a:xfrm>
            <a:prstGeom prst="rect">
              <a:avLst/>
            </a:prstGeom>
            <a:solidFill>
              <a:srgbClr val="FF7D7D">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52" name="TextBox 51"/>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P4</a:t>
              </a:r>
            </a:p>
          </p:txBody>
        </p:sp>
      </p:grpSp>
      <p:grpSp>
        <p:nvGrpSpPr>
          <p:cNvPr id="11" name="Group 75"/>
          <p:cNvGrpSpPr>
            <a:grpSpLocks/>
          </p:cNvGrpSpPr>
          <p:nvPr/>
        </p:nvGrpSpPr>
        <p:grpSpPr bwMode="auto">
          <a:xfrm>
            <a:off x="7859723" y="5124387"/>
            <a:ext cx="611187" cy="254000"/>
            <a:chOff x="3353908" y="2980303"/>
            <a:chExt cx="658184" cy="274638"/>
          </a:xfrm>
        </p:grpSpPr>
        <p:sp>
          <p:nvSpPr>
            <p:cNvPr id="18540"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41" name="Rectangle 218"/>
            <p:cNvSpPr>
              <a:spLocks noChangeArrowheads="1"/>
            </p:cNvSpPr>
            <p:nvPr/>
          </p:nvSpPr>
          <p:spPr bwMode="auto">
            <a:xfrm>
              <a:off x="3353908" y="2980303"/>
              <a:ext cx="658184" cy="274638"/>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48" name="TextBox 47"/>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P5</a:t>
              </a:r>
            </a:p>
          </p:txBody>
        </p:sp>
      </p:grpSp>
      <p:grpSp>
        <p:nvGrpSpPr>
          <p:cNvPr id="12" name="Group 71"/>
          <p:cNvGrpSpPr>
            <a:grpSpLocks/>
          </p:cNvGrpSpPr>
          <p:nvPr/>
        </p:nvGrpSpPr>
        <p:grpSpPr bwMode="auto">
          <a:xfrm>
            <a:off x="6986592" y="3946456"/>
            <a:ext cx="611187" cy="255588"/>
            <a:chOff x="3353908" y="2980303"/>
            <a:chExt cx="658184" cy="274638"/>
          </a:xfrm>
        </p:grpSpPr>
        <p:sp>
          <p:nvSpPr>
            <p:cNvPr id="18537"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38" name="Rectangle 218"/>
            <p:cNvSpPr>
              <a:spLocks noChangeArrowheads="1"/>
            </p:cNvSpPr>
            <p:nvPr/>
          </p:nvSpPr>
          <p:spPr bwMode="auto">
            <a:xfrm>
              <a:off x="3353908" y="2980303"/>
              <a:ext cx="658184" cy="274638"/>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44" name="TextBox 43"/>
            <p:cNvSpPr txBox="1"/>
            <p:nvPr/>
          </p:nvSpPr>
          <p:spPr>
            <a:xfrm>
              <a:off x="3545380" y="3009303"/>
              <a:ext cx="275240" cy="231502"/>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P3</a:t>
              </a:r>
            </a:p>
          </p:txBody>
        </p:sp>
      </p:grpSp>
      <p:grpSp>
        <p:nvGrpSpPr>
          <p:cNvPr id="13" name="Group 66"/>
          <p:cNvGrpSpPr>
            <a:grpSpLocks/>
          </p:cNvGrpSpPr>
          <p:nvPr/>
        </p:nvGrpSpPr>
        <p:grpSpPr bwMode="auto">
          <a:xfrm>
            <a:off x="6986592" y="2762187"/>
            <a:ext cx="611187" cy="254000"/>
            <a:chOff x="3353908" y="2980303"/>
            <a:chExt cx="658184" cy="274638"/>
          </a:xfrm>
        </p:grpSpPr>
        <p:sp>
          <p:nvSpPr>
            <p:cNvPr id="18534" name="Rectangle 33"/>
            <p:cNvSpPr>
              <a:spLocks noChangeArrowheads="1"/>
            </p:cNvSpPr>
            <p:nvPr/>
          </p:nvSpPr>
          <p:spPr bwMode="auto">
            <a:xfrm>
              <a:off x="3353908" y="2980303"/>
              <a:ext cx="658184" cy="274638"/>
            </a:xfrm>
            <a:prstGeom prst="rect">
              <a:avLst/>
            </a:prstGeom>
            <a:solidFill>
              <a:schemeClr val="bg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18535" name="Rectangle 218"/>
            <p:cNvSpPr>
              <a:spLocks noChangeArrowheads="1"/>
            </p:cNvSpPr>
            <p:nvPr/>
          </p:nvSpPr>
          <p:spPr bwMode="auto">
            <a:xfrm>
              <a:off x="3353908" y="2980303"/>
              <a:ext cx="658184" cy="274638"/>
            </a:xfrm>
            <a:prstGeom prst="rect">
              <a:avLst/>
            </a:prstGeom>
            <a:solidFill>
              <a:srgbClr val="CC0000">
                <a:alpha val="50195"/>
              </a:srgbClr>
            </a:solidFill>
            <a:ln w="9525" algn="ctr">
              <a:solidFill>
                <a:schemeClr val="tx1"/>
              </a:solidFill>
              <a:prstDash val="sysDash"/>
              <a:round/>
              <a:headEnd/>
              <a:tailEnd/>
            </a:ln>
          </p:spPr>
          <p:txBody>
            <a:bodyPr/>
            <a:lstStyle/>
            <a:p>
              <a:pPr defTabSz="457200" eaLnBrk="0" fontAlgn="base" hangingPunct="0">
                <a:spcBef>
                  <a:spcPct val="0"/>
                </a:spcBef>
                <a:spcAft>
                  <a:spcPct val="0"/>
                </a:spcAft>
                <a:buClr>
                  <a:srgbClr val="000000"/>
                </a:buClr>
                <a:buSzPct val="100000"/>
              </a:pPr>
              <a:endParaRPr lang="en-US" sz="2400">
                <a:solidFill>
                  <a:srgbClr val="FFFFFF"/>
                </a:solidFill>
                <a:latin typeface="Museo Sans 700" pitchFamily="50" charset="0"/>
              </a:endParaRPr>
            </a:p>
          </p:txBody>
        </p:sp>
        <p:sp>
          <p:nvSpPr>
            <p:cNvPr id="36" name="TextBox 35"/>
            <p:cNvSpPr txBox="1"/>
            <p:nvPr/>
          </p:nvSpPr>
          <p:spPr>
            <a:xfrm>
              <a:off x="3545380" y="3009484"/>
              <a:ext cx="275240" cy="232949"/>
            </a:xfrm>
            <a:prstGeom prst="rect">
              <a:avLst/>
            </a:prstGeom>
            <a:noFill/>
          </p:spPr>
          <p:txBody>
            <a:bodyPr lIns="0" tIns="0" rIns="0" bIns="0">
              <a:spAutoFit/>
            </a:bodyPr>
            <a:lstStyle/>
            <a:p>
              <a:pPr algn="ctr" defTabSz="457200" fontAlgn="base">
                <a:spcBef>
                  <a:spcPct val="0"/>
                </a:spcBef>
                <a:spcAft>
                  <a:spcPct val="0"/>
                </a:spcAft>
                <a:defRPr/>
              </a:pPr>
              <a:r>
                <a:rPr lang="en-US" sz="1400" dirty="0">
                  <a:solidFill>
                    <a:srgbClr val="000000"/>
                  </a:solidFill>
                  <a:latin typeface="Museo Sans 700" pitchFamily="50" charset="0"/>
                </a:rPr>
                <a:t>P1</a:t>
              </a:r>
            </a:p>
          </p:txBody>
        </p:sp>
      </p:grpSp>
      <p:sp>
        <p:nvSpPr>
          <p:cNvPr id="137" name="Rectangle 136"/>
          <p:cNvSpPr/>
          <p:nvPr/>
        </p:nvSpPr>
        <p:spPr bwMode="auto">
          <a:xfrm>
            <a:off x="8748713" y="4238625"/>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39" name="Rectangle 138"/>
          <p:cNvSpPr/>
          <p:nvPr/>
        </p:nvSpPr>
        <p:spPr bwMode="auto">
          <a:xfrm>
            <a:off x="6991350" y="4238625"/>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0" name="Rectangle 139"/>
          <p:cNvSpPr/>
          <p:nvPr/>
        </p:nvSpPr>
        <p:spPr bwMode="auto">
          <a:xfrm>
            <a:off x="6991350" y="3067051"/>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1" name="Rectangle 140"/>
          <p:cNvSpPr/>
          <p:nvPr/>
        </p:nvSpPr>
        <p:spPr bwMode="auto">
          <a:xfrm>
            <a:off x="8748713" y="3076575"/>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2" name="Rectangle 141"/>
          <p:cNvSpPr/>
          <p:nvPr/>
        </p:nvSpPr>
        <p:spPr bwMode="auto">
          <a:xfrm>
            <a:off x="7862888" y="5429251"/>
            <a:ext cx="609600" cy="228600"/>
          </a:xfrm>
          <a:prstGeom prst="rect">
            <a:avLst/>
          </a:prstGeom>
          <a:gradFill>
            <a:gsLst>
              <a:gs pos="0">
                <a:schemeClr val="bg1">
                  <a:lumMod val="65000"/>
                </a:schemeClr>
              </a:gs>
              <a:gs pos="20000">
                <a:schemeClr val="bg1">
                  <a:lumMod val="85000"/>
                </a:schemeClr>
              </a:gs>
              <a:gs pos="100000">
                <a:schemeClr val="bg1">
                  <a:lumMod val="75000"/>
                </a:schemeClr>
              </a:gs>
            </a:gsLst>
            <a:lin ang="5400000" scaled="0"/>
          </a:gradFill>
          <a:ln w="28575">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a:solidFill>
                  <a:srgbClr val="4B4B4B"/>
                </a:solidFill>
                <a:latin typeface="Museo Sans 700" pitchFamily="50" charset="0"/>
              </a:rPr>
              <a:t>ITEM</a:t>
            </a:r>
          </a:p>
        </p:txBody>
      </p:sp>
      <p:sp>
        <p:nvSpPr>
          <p:cNvPr id="143" name="TextBox 142"/>
          <p:cNvSpPr txBox="1"/>
          <p:nvPr/>
        </p:nvSpPr>
        <p:spPr bwMode="auto">
          <a:xfrm>
            <a:off x="6844149" y="1752601"/>
            <a:ext cx="2669320" cy="486287"/>
          </a:xfrm>
          <a:prstGeom prst="rect">
            <a:avLst/>
          </a:prstGeom>
          <a:noFill/>
          <a:ln>
            <a:noFill/>
          </a:ln>
        </p:spPr>
        <p:txBody>
          <a:bodyPr wrap="none">
            <a:spAutoFit/>
          </a:bodyPr>
          <a:lstStyle>
            <a:defPPr>
              <a:defRPr lang="en-US"/>
            </a:defPPr>
            <a:lvl1pPr algn="ctr">
              <a:lnSpc>
                <a:spcPct val="80000"/>
              </a:lnSpc>
              <a:defRPr sz="3200">
                <a:solidFill>
                  <a:srgbClr val="4B4B4B"/>
                </a:solidFill>
                <a:latin typeface="Museo Sans 700" pitchFamily="50" charset="0"/>
              </a:defRPr>
            </a:lvl1pPr>
          </a:lstStyle>
          <a:p>
            <a:r>
              <a:rPr lang="en-US" dirty="0"/>
              <a:t>Partitions</a:t>
            </a:r>
          </a:p>
        </p:txBody>
      </p:sp>
      <p:pic>
        <p:nvPicPr>
          <p:cNvPr id="151" name="Picture 150" descr="ServerCabinet.png"/>
          <p:cNvPicPr>
            <a:picLocks noChangeAspect="1"/>
          </p:cNvPicPr>
          <p:nvPr/>
        </p:nvPicPr>
        <p:blipFill>
          <a:blip r:embed="rId3"/>
          <a:stretch>
            <a:fillRect/>
          </a:stretch>
        </p:blipFill>
        <p:spPr>
          <a:xfrm>
            <a:off x="2827338" y="2416605"/>
            <a:ext cx="1066800" cy="1839913"/>
          </a:xfrm>
          <a:prstGeom prst="rect">
            <a:avLst/>
          </a:prstGeom>
          <a:effectLst>
            <a:outerShdw blurRad="50800" dist="38100" dir="2700000" algn="tl" rotWithShape="0">
              <a:prstClr val="black">
                <a:alpha val="40000"/>
              </a:prstClr>
            </a:outerShdw>
          </a:effectLst>
        </p:spPr>
      </p:pic>
      <p:sp>
        <p:nvSpPr>
          <p:cNvPr id="154" name="TextBox 9"/>
          <p:cNvSpPr txBox="1">
            <a:spLocks noChangeArrowheads="1"/>
          </p:cNvSpPr>
          <p:nvPr/>
        </p:nvSpPr>
        <p:spPr bwMode="auto">
          <a:xfrm>
            <a:off x="1868511" y="4619764"/>
            <a:ext cx="291778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defRPr/>
            </a:pPr>
            <a:r>
              <a:rPr lang="en-US" sz="3200" dirty="0">
                <a:solidFill>
                  <a:srgbClr val="4B4B4B"/>
                </a:solidFill>
                <a:latin typeface="Museo Sans 700" pitchFamily="50" charset="0"/>
              </a:rPr>
              <a:t>Application</a:t>
            </a:r>
          </a:p>
          <a:p>
            <a:pPr algn="ctr">
              <a:lnSpc>
                <a:spcPct val="80000"/>
              </a:lnSpc>
              <a:defRPr/>
            </a:pPr>
            <a:r>
              <a:rPr lang="en-US" sz="3200" dirty="0">
                <a:solidFill>
                  <a:srgbClr val="4B4B4B"/>
                </a:solidFill>
                <a:latin typeface="Museo Sans 700" pitchFamily="50" charset="0"/>
              </a:rPr>
              <a:t>Server</a:t>
            </a:r>
            <a:endParaRPr lang="en-US" sz="3200" dirty="0">
              <a:solidFill>
                <a:srgbClr val="4B4B4B"/>
              </a:solidFill>
              <a:latin typeface="Museo Sans 700" pitchFamily="50" charset="0"/>
            </a:endParaRPr>
          </a:p>
        </p:txBody>
      </p:sp>
      <p:cxnSp>
        <p:nvCxnSpPr>
          <p:cNvPr id="155" name="Straight Arrow Connector 154"/>
          <p:cNvCxnSpPr>
            <a:cxnSpLocks noChangeShapeType="1"/>
            <a:endCxn id="5" idx="1"/>
          </p:cNvCxnSpPr>
          <p:nvPr/>
        </p:nvCxnSpPr>
        <p:spPr bwMode="auto">
          <a:xfrm flipV="1">
            <a:off x="3894138" y="2917825"/>
            <a:ext cx="2811462" cy="418704"/>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cxnSpLocks noChangeShapeType="1"/>
            <a:stCxn id="151" idx="3"/>
            <a:endCxn id="9" idx="1"/>
          </p:cNvCxnSpPr>
          <p:nvPr/>
        </p:nvCxnSpPr>
        <p:spPr bwMode="auto">
          <a:xfrm>
            <a:off x="3894147" y="3336531"/>
            <a:ext cx="4573587" cy="762396"/>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cxnSpLocks noChangeShapeType="1"/>
            <a:stCxn id="151" idx="3"/>
            <a:endCxn id="7" idx="1"/>
          </p:cNvCxnSpPr>
          <p:nvPr/>
        </p:nvCxnSpPr>
        <p:spPr bwMode="auto">
          <a:xfrm>
            <a:off x="3894187" y="3336529"/>
            <a:ext cx="3684587" cy="1943496"/>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cxnSpLocks noChangeShapeType="1"/>
            <a:stCxn id="151" idx="3"/>
            <a:endCxn id="10" idx="1"/>
          </p:cNvCxnSpPr>
          <p:nvPr/>
        </p:nvCxnSpPr>
        <p:spPr bwMode="auto">
          <a:xfrm flipV="1">
            <a:off x="3894147" y="2917825"/>
            <a:ext cx="4573587" cy="418704"/>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cxnSpLocks noChangeShapeType="1"/>
            <a:stCxn id="151" idx="3"/>
            <a:endCxn id="6" idx="1"/>
          </p:cNvCxnSpPr>
          <p:nvPr/>
        </p:nvCxnSpPr>
        <p:spPr bwMode="auto">
          <a:xfrm>
            <a:off x="3894138" y="3336531"/>
            <a:ext cx="2811462" cy="762396"/>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cxnSpLocks noChangeShapeType="1"/>
          </p:cNvCxnSpPr>
          <p:nvPr/>
        </p:nvCxnSpPr>
        <p:spPr bwMode="auto">
          <a:xfrm flipV="1">
            <a:off x="3899848" y="2922896"/>
            <a:ext cx="2811462" cy="418704"/>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cxnSpLocks noChangeShapeType="1"/>
          </p:cNvCxnSpPr>
          <p:nvPr/>
        </p:nvCxnSpPr>
        <p:spPr bwMode="auto">
          <a:xfrm>
            <a:off x="3899867" y="3341602"/>
            <a:ext cx="4573587" cy="762396"/>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cxnSpLocks noChangeShapeType="1"/>
          </p:cNvCxnSpPr>
          <p:nvPr/>
        </p:nvCxnSpPr>
        <p:spPr bwMode="auto">
          <a:xfrm>
            <a:off x="3899897" y="3341600"/>
            <a:ext cx="3684587" cy="1943496"/>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cxnSpLocks noChangeShapeType="1"/>
          </p:cNvCxnSpPr>
          <p:nvPr/>
        </p:nvCxnSpPr>
        <p:spPr bwMode="auto">
          <a:xfrm flipV="1">
            <a:off x="3899867" y="2922896"/>
            <a:ext cx="4573587" cy="418704"/>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cxnSpLocks noChangeShapeType="1"/>
          </p:cNvCxnSpPr>
          <p:nvPr/>
        </p:nvCxnSpPr>
        <p:spPr bwMode="auto">
          <a:xfrm>
            <a:off x="3899848" y="3341602"/>
            <a:ext cx="2811462" cy="762396"/>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823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par>
                          <p:cTn id="8" fill="hold">
                            <p:stCondLst>
                              <p:cond delay="500"/>
                            </p:stCondLst>
                            <p:childTnLst>
                              <p:par>
                                <p:cTn id="9" presetID="10" presetClass="exit" presetSubtype="0" fill="hold" nodeType="afterEffect">
                                  <p:stCondLst>
                                    <p:cond delay="1000"/>
                                  </p:stCondLst>
                                  <p:childTnLst>
                                    <p:animEffect transition="out" filter="fade">
                                      <p:cBhvr>
                                        <p:cTn id="10" dur="250"/>
                                        <p:tgtEl>
                                          <p:spTgt spid="155"/>
                                        </p:tgtEl>
                                      </p:cBhvr>
                                    </p:animEffect>
                                    <p:set>
                                      <p:cBhvr>
                                        <p:cTn id="11" dur="1" fill="hold">
                                          <p:stCondLst>
                                            <p:cond delay="249"/>
                                          </p:stCondLst>
                                        </p:cTn>
                                        <p:tgtEl>
                                          <p:spTgt spid="155"/>
                                        </p:tgtEl>
                                        <p:attrNameLst>
                                          <p:attrName>style.visibility</p:attrName>
                                        </p:attrNameLst>
                                      </p:cBhvr>
                                      <p:to>
                                        <p:strVal val="hidden"/>
                                      </p:to>
                                    </p:se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wipe(left)">
                                      <p:cBhvr>
                                        <p:cTn id="15" dur="500"/>
                                        <p:tgtEl>
                                          <p:spTgt spid="161"/>
                                        </p:tgtEl>
                                      </p:cBhvr>
                                    </p:animEffect>
                                  </p:childTnLst>
                                </p:cTn>
                              </p:par>
                            </p:childTnLst>
                          </p:cTn>
                        </p:par>
                        <p:par>
                          <p:cTn id="16" fill="hold">
                            <p:stCondLst>
                              <p:cond delay="2250"/>
                            </p:stCondLst>
                            <p:childTnLst>
                              <p:par>
                                <p:cTn id="17" presetID="10" presetClass="exit" presetSubtype="0" fill="hold" nodeType="afterEffect">
                                  <p:stCondLst>
                                    <p:cond delay="500"/>
                                  </p:stCondLst>
                                  <p:childTnLst>
                                    <p:animEffect transition="out" filter="fade">
                                      <p:cBhvr>
                                        <p:cTn id="18" dur="250"/>
                                        <p:tgtEl>
                                          <p:spTgt spid="161"/>
                                        </p:tgtEl>
                                      </p:cBhvr>
                                    </p:animEffect>
                                    <p:set>
                                      <p:cBhvr>
                                        <p:cTn id="19" dur="1" fill="hold">
                                          <p:stCondLst>
                                            <p:cond delay="249"/>
                                          </p:stCondLst>
                                        </p:cTn>
                                        <p:tgtEl>
                                          <p:spTgt spid="161"/>
                                        </p:tgtEl>
                                        <p:attrNameLst>
                                          <p:attrName>style.visibility</p:attrName>
                                        </p:attrNameLst>
                                      </p:cBhvr>
                                      <p:to>
                                        <p:strVal val="hidden"/>
                                      </p:to>
                                    </p:set>
                                  </p:childTnLst>
                                </p:cTn>
                              </p:par>
                            </p:childTnLst>
                          </p:cTn>
                        </p:par>
                        <p:par>
                          <p:cTn id="20" fill="hold">
                            <p:stCondLst>
                              <p:cond delay="3000"/>
                            </p:stCondLst>
                            <p:childTnLst>
                              <p:par>
                                <p:cTn id="21" presetID="22" presetClass="entr" presetSubtype="8" fill="hold" nodeType="afterEffect">
                                  <p:stCondLst>
                                    <p:cond delay="500"/>
                                  </p:stCondLst>
                                  <p:childTnLst>
                                    <p:set>
                                      <p:cBhvr>
                                        <p:cTn id="22" dur="1" fill="hold">
                                          <p:stCondLst>
                                            <p:cond delay="0"/>
                                          </p:stCondLst>
                                        </p:cTn>
                                        <p:tgtEl>
                                          <p:spTgt spid="156"/>
                                        </p:tgtEl>
                                        <p:attrNameLst>
                                          <p:attrName>style.visibility</p:attrName>
                                        </p:attrNameLst>
                                      </p:cBhvr>
                                      <p:to>
                                        <p:strVal val="visible"/>
                                      </p:to>
                                    </p:set>
                                    <p:animEffect transition="in" filter="wipe(left)">
                                      <p:cBhvr>
                                        <p:cTn id="23" dur="500"/>
                                        <p:tgtEl>
                                          <p:spTgt spid="156"/>
                                        </p:tgtEl>
                                      </p:cBhvr>
                                    </p:animEffect>
                                  </p:childTnLst>
                                </p:cTn>
                              </p:par>
                            </p:childTnLst>
                          </p:cTn>
                        </p:par>
                        <p:par>
                          <p:cTn id="24" fill="hold">
                            <p:stCondLst>
                              <p:cond delay="4000"/>
                            </p:stCondLst>
                            <p:childTnLst>
                              <p:par>
                                <p:cTn id="25" presetID="10" presetClass="exit" presetSubtype="0" fill="hold" nodeType="afterEffect">
                                  <p:stCondLst>
                                    <p:cond delay="1000"/>
                                  </p:stCondLst>
                                  <p:childTnLst>
                                    <p:animEffect transition="out" filter="fade">
                                      <p:cBhvr>
                                        <p:cTn id="26" dur="250"/>
                                        <p:tgtEl>
                                          <p:spTgt spid="156"/>
                                        </p:tgtEl>
                                      </p:cBhvr>
                                    </p:animEffect>
                                    <p:set>
                                      <p:cBhvr>
                                        <p:cTn id="27" dur="1" fill="hold">
                                          <p:stCondLst>
                                            <p:cond delay="249"/>
                                          </p:stCondLst>
                                        </p:cTn>
                                        <p:tgtEl>
                                          <p:spTgt spid="156"/>
                                        </p:tgtEl>
                                        <p:attrNameLst>
                                          <p:attrName>style.visibility</p:attrName>
                                        </p:attrNameLst>
                                      </p:cBhvr>
                                      <p:to>
                                        <p:strVal val="hidden"/>
                                      </p:to>
                                    </p:set>
                                  </p:childTnLst>
                                </p:cTn>
                              </p:par>
                            </p:childTnLst>
                          </p:cTn>
                        </p:par>
                        <p:par>
                          <p:cTn id="28" fill="hold">
                            <p:stCondLst>
                              <p:cond delay="5250"/>
                            </p:stCondLst>
                            <p:childTnLst>
                              <p:par>
                                <p:cTn id="29" presetID="22" presetClass="entr" presetSubtype="8" fill="hold" nodeType="afterEffect">
                                  <p:stCondLst>
                                    <p:cond delay="500"/>
                                  </p:stCondLst>
                                  <p:childTnLst>
                                    <p:set>
                                      <p:cBhvr>
                                        <p:cTn id="30" dur="1" fill="hold">
                                          <p:stCondLst>
                                            <p:cond delay="0"/>
                                          </p:stCondLst>
                                        </p:cTn>
                                        <p:tgtEl>
                                          <p:spTgt spid="157"/>
                                        </p:tgtEl>
                                        <p:attrNameLst>
                                          <p:attrName>style.visibility</p:attrName>
                                        </p:attrNameLst>
                                      </p:cBhvr>
                                      <p:to>
                                        <p:strVal val="visible"/>
                                      </p:to>
                                    </p:set>
                                    <p:animEffect transition="in" filter="wipe(left)">
                                      <p:cBhvr>
                                        <p:cTn id="31" dur="500"/>
                                        <p:tgtEl>
                                          <p:spTgt spid="157"/>
                                        </p:tgtEl>
                                      </p:cBhvr>
                                    </p:animEffect>
                                  </p:childTnLst>
                                </p:cTn>
                              </p:par>
                            </p:childTnLst>
                          </p:cTn>
                        </p:par>
                        <p:par>
                          <p:cTn id="32" fill="hold">
                            <p:stCondLst>
                              <p:cond delay="6250"/>
                            </p:stCondLst>
                            <p:childTnLst>
                              <p:par>
                                <p:cTn id="33" presetID="10" presetClass="exit" presetSubtype="0" fill="hold" nodeType="afterEffect">
                                  <p:stCondLst>
                                    <p:cond delay="1000"/>
                                  </p:stCondLst>
                                  <p:childTnLst>
                                    <p:animEffect transition="out" filter="fade">
                                      <p:cBhvr>
                                        <p:cTn id="34" dur="250"/>
                                        <p:tgtEl>
                                          <p:spTgt spid="157"/>
                                        </p:tgtEl>
                                      </p:cBhvr>
                                    </p:animEffect>
                                    <p:set>
                                      <p:cBhvr>
                                        <p:cTn id="35" dur="1" fill="hold">
                                          <p:stCondLst>
                                            <p:cond delay="249"/>
                                          </p:stCondLst>
                                        </p:cTn>
                                        <p:tgtEl>
                                          <p:spTgt spid="157"/>
                                        </p:tgtEl>
                                        <p:attrNameLst>
                                          <p:attrName>style.visibility</p:attrName>
                                        </p:attrNameLst>
                                      </p:cBhvr>
                                      <p:to>
                                        <p:strVal val="hidden"/>
                                      </p:to>
                                    </p:set>
                                  </p:childTnLst>
                                </p:cTn>
                              </p:par>
                            </p:childTnLst>
                          </p:cTn>
                        </p:par>
                        <p:par>
                          <p:cTn id="36" fill="hold">
                            <p:stCondLst>
                              <p:cond delay="7500"/>
                            </p:stCondLst>
                            <p:childTnLst>
                              <p:par>
                                <p:cTn id="37" presetID="22" presetClass="entr" presetSubtype="8" fill="hold" nodeType="afterEffect">
                                  <p:stCondLst>
                                    <p:cond delay="0"/>
                                  </p:stCondLst>
                                  <p:childTnLst>
                                    <p:set>
                                      <p:cBhvr>
                                        <p:cTn id="38" dur="1" fill="hold">
                                          <p:stCondLst>
                                            <p:cond delay="0"/>
                                          </p:stCondLst>
                                        </p:cTn>
                                        <p:tgtEl>
                                          <p:spTgt spid="160"/>
                                        </p:tgtEl>
                                        <p:attrNameLst>
                                          <p:attrName>style.visibility</p:attrName>
                                        </p:attrNameLst>
                                      </p:cBhvr>
                                      <p:to>
                                        <p:strVal val="visible"/>
                                      </p:to>
                                    </p:set>
                                    <p:animEffect transition="in" filter="wipe(left)">
                                      <p:cBhvr>
                                        <p:cTn id="39" dur="500"/>
                                        <p:tgtEl>
                                          <p:spTgt spid="160"/>
                                        </p:tgtEl>
                                      </p:cBhvr>
                                    </p:animEffect>
                                  </p:childTnLst>
                                </p:cTn>
                              </p:par>
                            </p:childTnLst>
                          </p:cTn>
                        </p:par>
                        <p:par>
                          <p:cTn id="40" fill="hold">
                            <p:stCondLst>
                              <p:cond delay="8000"/>
                            </p:stCondLst>
                            <p:childTnLst>
                              <p:par>
                                <p:cTn id="41" presetID="10" presetClass="exit" presetSubtype="0" fill="hold" nodeType="afterEffect">
                                  <p:stCondLst>
                                    <p:cond delay="1000"/>
                                  </p:stCondLst>
                                  <p:childTnLst>
                                    <p:animEffect transition="out" filter="fade">
                                      <p:cBhvr>
                                        <p:cTn id="42" dur="250"/>
                                        <p:tgtEl>
                                          <p:spTgt spid="160"/>
                                        </p:tgtEl>
                                      </p:cBhvr>
                                    </p:animEffect>
                                    <p:set>
                                      <p:cBhvr>
                                        <p:cTn id="43" dur="1" fill="hold">
                                          <p:stCondLst>
                                            <p:cond delay="249"/>
                                          </p:stCondLst>
                                        </p:cTn>
                                        <p:tgtEl>
                                          <p:spTgt spid="160"/>
                                        </p:tgtEl>
                                        <p:attrNameLst>
                                          <p:attrName>style.visibility</p:attrName>
                                        </p:attrNameLst>
                                      </p:cBhvr>
                                      <p:to>
                                        <p:strVal val="hidden"/>
                                      </p:to>
                                    </p:set>
                                  </p:childTnLst>
                                </p:cTn>
                              </p:par>
                            </p:childTnLst>
                          </p:cTn>
                        </p:par>
                        <p:par>
                          <p:cTn id="44" fill="hold">
                            <p:stCondLst>
                              <p:cond delay="9250"/>
                            </p:stCondLst>
                            <p:childTnLst>
                              <p:par>
                                <p:cTn id="45" presetID="22" presetClass="entr" presetSubtype="8" fill="hold" nodeType="afterEffect">
                                  <p:stCondLst>
                                    <p:cond delay="500"/>
                                  </p:stCondLst>
                                  <p:childTnLst>
                                    <p:set>
                                      <p:cBhvr>
                                        <p:cTn id="46" dur="1" fill="hold">
                                          <p:stCondLst>
                                            <p:cond delay="0"/>
                                          </p:stCondLst>
                                        </p:cTn>
                                        <p:tgtEl>
                                          <p:spTgt spid="158"/>
                                        </p:tgtEl>
                                        <p:attrNameLst>
                                          <p:attrName>style.visibility</p:attrName>
                                        </p:attrNameLst>
                                      </p:cBhvr>
                                      <p:to>
                                        <p:strVal val="visible"/>
                                      </p:to>
                                    </p:set>
                                    <p:animEffect transition="in" filter="wipe(left)">
                                      <p:cBhvr>
                                        <p:cTn id="47" dur="500"/>
                                        <p:tgtEl>
                                          <p:spTgt spid="158"/>
                                        </p:tgtEl>
                                      </p:cBhvr>
                                    </p:animEffect>
                                  </p:childTnLst>
                                </p:cTn>
                              </p:par>
                            </p:childTnLst>
                          </p:cTn>
                        </p:par>
                        <p:par>
                          <p:cTn id="48" fill="hold">
                            <p:stCondLst>
                              <p:cond delay="10250"/>
                            </p:stCondLst>
                            <p:childTnLst>
                              <p:par>
                                <p:cTn id="49" presetID="10" presetClass="exit" presetSubtype="0" fill="hold" nodeType="afterEffect">
                                  <p:stCondLst>
                                    <p:cond delay="1000"/>
                                  </p:stCondLst>
                                  <p:childTnLst>
                                    <p:animEffect transition="out" filter="fade">
                                      <p:cBhvr>
                                        <p:cTn id="50" dur="250"/>
                                        <p:tgtEl>
                                          <p:spTgt spid="158"/>
                                        </p:tgtEl>
                                      </p:cBhvr>
                                    </p:animEffect>
                                    <p:set>
                                      <p:cBhvr>
                                        <p:cTn id="51" dur="1" fill="hold">
                                          <p:stCondLst>
                                            <p:cond delay="249"/>
                                          </p:stCondLst>
                                        </p:cTn>
                                        <p:tgtEl>
                                          <p:spTgt spid="158"/>
                                        </p:tgtEl>
                                        <p:attrNameLst>
                                          <p:attrName>style.visibility</p:attrName>
                                        </p:attrNameLst>
                                      </p:cBhvr>
                                      <p:to>
                                        <p:strVal val="hidden"/>
                                      </p:to>
                                    </p:set>
                                  </p:childTnLst>
                                </p:cTn>
                              </p:par>
                            </p:childTnLst>
                          </p:cTn>
                        </p:par>
                        <p:par>
                          <p:cTn id="52" fill="hold">
                            <p:stCondLst>
                              <p:cond delay="11500"/>
                            </p:stCondLst>
                            <p:childTnLst>
                              <p:par>
                                <p:cTn id="53" presetID="22" presetClass="entr" presetSubtype="8" fill="hold" nodeType="afterEffect">
                                  <p:stCondLst>
                                    <p:cond delay="500"/>
                                  </p:stCondLst>
                                  <p:childTnLst>
                                    <p:set>
                                      <p:cBhvr>
                                        <p:cTn id="54" dur="1" fill="hold">
                                          <p:stCondLst>
                                            <p:cond delay="0"/>
                                          </p:stCondLst>
                                        </p:cTn>
                                        <p:tgtEl>
                                          <p:spTgt spid="159"/>
                                        </p:tgtEl>
                                        <p:attrNameLst>
                                          <p:attrName>style.visibility</p:attrName>
                                        </p:attrNameLst>
                                      </p:cBhvr>
                                      <p:to>
                                        <p:strVal val="visible"/>
                                      </p:to>
                                    </p:set>
                                    <p:animEffect transition="in" filter="wipe(left)">
                                      <p:cBhvr>
                                        <p:cTn id="55" dur="500"/>
                                        <p:tgtEl>
                                          <p:spTgt spid="159"/>
                                        </p:tgtEl>
                                      </p:cBhvr>
                                    </p:animEffect>
                                  </p:childTnLst>
                                </p:cTn>
                              </p:par>
                            </p:childTnLst>
                          </p:cTn>
                        </p:par>
                        <p:par>
                          <p:cTn id="56" fill="hold">
                            <p:stCondLst>
                              <p:cond delay="12500"/>
                            </p:stCondLst>
                            <p:childTnLst>
                              <p:par>
                                <p:cTn id="57" presetID="10" presetClass="exit" presetSubtype="0" fill="hold" nodeType="afterEffect">
                                  <p:stCondLst>
                                    <p:cond delay="1000"/>
                                  </p:stCondLst>
                                  <p:childTnLst>
                                    <p:animEffect transition="out" filter="fade">
                                      <p:cBhvr>
                                        <p:cTn id="58" dur="250"/>
                                        <p:tgtEl>
                                          <p:spTgt spid="159"/>
                                        </p:tgtEl>
                                      </p:cBhvr>
                                    </p:animEffect>
                                    <p:set>
                                      <p:cBhvr>
                                        <p:cTn id="59" dur="1" fill="hold">
                                          <p:stCondLst>
                                            <p:cond delay="249"/>
                                          </p:stCondLst>
                                        </p:cTn>
                                        <p:tgtEl>
                                          <p:spTgt spid="159"/>
                                        </p:tgtEl>
                                        <p:attrNameLst>
                                          <p:attrName>style.visibility</p:attrName>
                                        </p:attrNameLst>
                                      </p:cBhvr>
                                      <p:to>
                                        <p:strVal val="hidden"/>
                                      </p:to>
                                    </p:set>
                                  </p:childTnLst>
                                </p:cTn>
                              </p:par>
                            </p:childTnLst>
                          </p:cTn>
                        </p:par>
                        <p:par>
                          <p:cTn id="60" fill="hold">
                            <p:stCondLst>
                              <p:cond delay="1375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14250"/>
                            </p:stCondLst>
                            <p:childTnLst>
                              <p:par>
                                <p:cTn id="65" presetID="10" presetClass="exit" presetSubtype="0" fill="hold" nodeType="afterEffect">
                                  <p:stCondLst>
                                    <p:cond delay="500"/>
                                  </p:stCondLst>
                                  <p:childTnLst>
                                    <p:animEffect transition="out" filter="fade">
                                      <p:cBhvr>
                                        <p:cTn id="66" dur="250"/>
                                        <p:tgtEl>
                                          <p:spTgt spid="164"/>
                                        </p:tgtEl>
                                      </p:cBhvr>
                                    </p:animEffect>
                                    <p:set>
                                      <p:cBhvr>
                                        <p:cTn id="67" dur="1" fill="hold">
                                          <p:stCondLst>
                                            <p:cond delay="249"/>
                                          </p:stCondLst>
                                        </p:cTn>
                                        <p:tgtEl>
                                          <p:spTgt spid="164"/>
                                        </p:tgtEl>
                                        <p:attrNameLst>
                                          <p:attrName>style.visibility</p:attrName>
                                        </p:attrNameLst>
                                      </p:cBhvr>
                                      <p:to>
                                        <p:strVal val="hidden"/>
                                      </p:to>
                                    </p:set>
                                  </p:childTnLst>
                                </p:cTn>
                              </p:par>
                            </p:childTnLst>
                          </p:cTn>
                        </p:par>
                        <p:par>
                          <p:cTn id="68" fill="hold">
                            <p:stCondLst>
                              <p:cond delay="15000"/>
                            </p:stCondLst>
                            <p:childTnLst>
                              <p:par>
                                <p:cTn id="69" presetID="22" presetClass="entr" presetSubtype="8" fill="hold" nodeType="afterEffect">
                                  <p:stCondLst>
                                    <p:cond delay="500"/>
                                  </p:stCondLst>
                                  <p:childTnLst>
                                    <p:set>
                                      <p:cBhvr>
                                        <p:cTn id="70" dur="1" fill="hold">
                                          <p:stCondLst>
                                            <p:cond delay="0"/>
                                          </p:stCondLst>
                                        </p:cTn>
                                        <p:tgtEl>
                                          <p:spTgt spid="162"/>
                                        </p:tgtEl>
                                        <p:attrNameLst>
                                          <p:attrName>style.visibility</p:attrName>
                                        </p:attrNameLst>
                                      </p:cBhvr>
                                      <p:to>
                                        <p:strVal val="visible"/>
                                      </p:to>
                                    </p:set>
                                    <p:animEffect transition="in" filter="wipe(left)">
                                      <p:cBhvr>
                                        <p:cTn id="71" dur="500"/>
                                        <p:tgtEl>
                                          <p:spTgt spid="162"/>
                                        </p:tgtEl>
                                      </p:cBhvr>
                                    </p:animEffect>
                                  </p:childTnLst>
                                </p:cTn>
                              </p:par>
                            </p:childTnLst>
                          </p:cTn>
                        </p:par>
                        <p:par>
                          <p:cTn id="72" fill="hold">
                            <p:stCondLst>
                              <p:cond delay="16000"/>
                            </p:stCondLst>
                            <p:childTnLst>
                              <p:par>
                                <p:cTn id="73" presetID="10" presetClass="exit" presetSubtype="0" fill="hold" nodeType="afterEffect">
                                  <p:stCondLst>
                                    <p:cond delay="1000"/>
                                  </p:stCondLst>
                                  <p:childTnLst>
                                    <p:animEffect transition="out" filter="fade">
                                      <p:cBhvr>
                                        <p:cTn id="74" dur="250"/>
                                        <p:tgtEl>
                                          <p:spTgt spid="162"/>
                                        </p:tgtEl>
                                      </p:cBhvr>
                                    </p:animEffect>
                                    <p:set>
                                      <p:cBhvr>
                                        <p:cTn id="75" dur="1" fill="hold">
                                          <p:stCondLst>
                                            <p:cond delay="249"/>
                                          </p:stCondLst>
                                        </p:cTn>
                                        <p:tgtEl>
                                          <p:spTgt spid="162"/>
                                        </p:tgtEl>
                                        <p:attrNameLst>
                                          <p:attrName>style.visibility</p:attrName>
                                        </p:attrNameLst>
                                      </p:cBhvr>
                                      <p:to>
                                        <p:strVal val="hidden"/>
                                      </p:to>
                                    </p:set>
                                  </p:childTnLst>
                                </p:cTn>
                              </p:par>
                            </p:childTnLst>
                          </p:cTn>
                        </p:par>
                        <p:par>
                          <p:cTn id="76" fill="hold">
                            <p:stCondLst>
                              <p:cond delay="17250"/>
                            </p:stCondLst>
                            <p:childTnLst>
                              <p:par>
                                <p:cTn id="77" presetID="22" presetClass="entr" presetSubtype="8" fill="hold" nodeType="afterEffect">
                                  <p:stCondLst>
                                    <p:cond delay="500"/>
                                  </p:stCondLst>
                                  <p:childTnLst>
                                    <p:set>
                                      <p:cBhvr>
                                        <p:cTn id="78" dur="1" fill="hold">
                                          <p:stCondLst>
                                            <p:cond delay="0"/>
                                          </p:stCondLst>
                                        </p:cTn>
                                        <p:tgtEl>
                                          <p:spTgt spid="163"/>
                                        </p:tgtEl>
                                        <p:attrNameLst>
                                          <p:attrName>style.visibility</p:attrName>
                                        </p:attrNameLst>
                                      </p:cBhvr>
                                      <p:to>
                                        <p:strVal val="visible"/>
                                      </p:to>
                                    </p:set>
                                    <p:animEffect transition="in" filter="wipe(left)">
                                      <p:cBhvr>
                                        <p:cTn id="79" dur="500"/>
                                        <p:tgtEl>
                                          <p:spTgt spid="163"/>
                                        </p:tgtEl>
                                      </p:cBhvr>
                                    </p:animEffect>
                                  </p:childTnLst>
                                </p:cTn>
                              </p:par>
                            </p:childTnLst>
                          </p:cTn>
                        </p:par>
                        <p:par>
                          <p:cTn id="80" fill="hold">
                            <p:stCondLst>
                              <p:cond delay="18250"/>
                            </p:stCondLst>
                            <p:childTnLst>
                              <p:par>
                                <p:cTn id="81" presetID="10" presetClass="exit" presetSubtype="0" fill="hold" nodeType="afterEffect">
                                  <p:stCondLst>
                                    <p:cond delay="1000"/>
                                  </p:stCondLst>
                                  <p:childTnLst>
                                    <p:animEffect transition="out" filter="fade">
                                      <p:cBhvr>
                                        <p:cTn id="82" dur="250"/>
                                        <p:tgtEl>
                                          <p:spTgt spid="163"/>
                                        </p:tgtEl>
                                      </p:cBhvr>
                                    </p:animEffect>
                                    <p:set>
                                      <p:cBhvr>
                                        <p:cTn id="83" dur="1" fill="hold">
                                          <p:stCondLst>
                                            <p:cond delay="249"/>
                                          </p:stCondLst>
                                        </p:cTn>
                                        <p:tgtEl>
                                          <p:spTgt spid="1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8067"/>
            <a:ext cx="8991600" cy="664797"/>
          </a:xfrm>
        </p:spPr>
        <p:txBody>
          <a:bodyPr/>
          <a:lstStyle/>
          <a:p>
            <a:r>
              <a:rPr lang="en-US" dirty="0" smtClean="0"/>
              <a:t>1980s – OO Databases</a:t>
            </a:r>
            <a:endParaRPr lang="en-US" dirty="0"/>
          </a:p>
        </p:txBody>
      </p:sp>
      <p:sp>
        <p:nvSpPr>
          <p:cNvPr id="3" name="Text Placeholder 2"/>
          <p:cNvSpPr>
            <a:spLocks noGrp="1"/>
          </p:cNvSpPr>
          <p:nvPr>
            <p:ph type="body" sz="quarter" idx="13"/>
          </p:nvPr>
        </p:nvSpPr>
        <p:spPr>
          <a:xfrm>
            <a:off x="1981200" y="1524000"/>
            <a:ext cx="8458200" cy="996170"/>
          </a:xfrm>
        </p:spPr>
        <p:txBody>
          <a:bodyPr vert="horz" lIns="91440" tIns="45720" rIns="91440" bIns="45720" rtlCol="0">
            <a:spAutoFit/>
          </a:bodyPr>
          <a:lstStyle/>
          <a:p>
            <a:r>
              <a:rPr lang="en-US" dirty="0"/>
              <a:t>Avoid </a:t>
            </a:r>
            <a:r>
              <a:rPr lang="en-US" dirty="0" smtClean="0"/>
              <a:t>“</a:t>
            </a:r>
            <a:r>
              <a:rPr lang="en-US" dirty="0" smtClean="0">
                <a:solidFill>
                  <a:srgbClr val="EF3E42"/>
                </a:solidFill>
              </a:rPr>
              <a:t>relational-object impedance</a:t>
            </a:r>
            <a:r>
              <a:rPr lang="en-US" dirty="0" smtClean="0"/>
              <a:t> </a:t>
            </a:r>
            <a:r>
              <a:rPr lang="en-US" dirty="0">
                <a:solidFill>
                  <a:srgbClr val="EF3E42"/>
                </a:solidFill>
              </a:rPr>
              <a:t>mismatch</a:t>
            </a:r>
            <a:r>
              <a:rPr lang="en-US" dirty="0" smtClean="0"/>
              <a:t>.”</a:t>
            </a:r>
          </a:p>
          <a:p>
            <a:r>
              <a:rPr lang="en-US" dirty="0" smtClean="0"/>
              <a:t>Tight coupling between objects and database.</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43</a:t>
            </a:fld>
            <a:endParaRPr dirty="0">
              <a:latin typeface="Museo Sans 100" pitchFamily="50" charset="0"/>
            </a:endParaRPr>
          </a:p>
        </p:txBody>
      </p:sp>
      <p:pic>
        <p:nvPicPr>
          <p:cNvPr id="6" name="Picture 5"/>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25000"/>
                    </a14:imgEffect>
                    <a14:imgEffect>
                      <a14:colorTemperature colorTemp="5900"/>
                    </a14:imgEffect>
                  </a14:imgLayer>
                </a14:imgProps>
              </a:ext>
              <a:ext uri="{28A0092B-C50C-407E-A947-70E740481C1C}">
                <a14:useLocalDpi xmlns:a14="http://schemas.microsoft.com/office/drawing/2010/main" val="0"/>
              </a:ext>
            </a:extLst>
          </a:blip>
          <a:srcRect l="44387" t="4841" r="45041" b="79390"/>
          <a:stretch/>
        </p:blipFill>
        <p:spPr>
          <a:xfrm>
            <a:off x="5357528" y="3660314"/>
            <a:ext cx="1451919" cy="1737360"/>
          </a:xfrm>
          <a:prstGeom prst="rect">
            <a:avLst/>
          </a:prstGeom>
          <a:ln w="25400">
            <a:solidFill>
              <a:srgbClr val="4B4B4B"/>
            </a:solidFill>
          </a:ln>
        </p:spPr>
      </p:pic>
      <p:sp>
        <p:nvSpPr>
          <p:cNvPr id="7" name="TextBox 6"/>
          <p:cNvSpPr txBox="1"/>
          <p:nvPr/>
        </p:nvSpPr>
        <p:spPr>
          <a:xfrm>
            <a:off x="5667384" y="5397674"/>
            <a:ext cx="925253" cy="338554"/>
          </a:xfrm>
          <a:prstGeom prst="rect">
            <a:avLst/>
          </a:prstGeom>
          <a:noFill/>
        </p:spPr>
        <p:txBody>
          <a:bodyPr wrap="none" rtlCol="0">
            <a:spAutoFit/>
          </a:bodyPr>
          <a:lstStyle/>
          <a:p>
            <a:r>
              <a:rPr lang="en-US" sz="1600" dirty="0" err="1">
                <a:solidFill>
                  <a:srgbClr val="4B4B4B"/>
                </a:solidFill>
                <a:latin typeface="Museo Sans 100" pitchFamily="50" charset="0"/>
              </a:rPr>
              <a:t>Zdonik</a:t>
            </a:r>
            <a:endParaRPr lang="en-US" sz="1600" dirty="0">
              <a:solidFill>
                <a:srgbClr val="4B4B4B"/>
              </a:solidFill>
              <a:latin typeface="Museo Sans 100" pitchFamily="50" charset="0"/>
            </a:endParaRPr>
          </a:p>
        </p:txBody>
      </p:sp>
    </p:spTree>
    <p:extLst>
      <p:ext uri="{BB962C8B-B14F-4D97-AF65-F5344CB8AC3E}">
        <p14:creationId xmlns:p14="http://schemas.microsoft.com/office/powerpoint/2010/main" val="3155261821"/>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724"/>
            <a:ext cx="8991600" cy="692497"/>
          </a:xfrm>
        </p:spPr>
        <p:txBody>
          <a:bodyPr>
            <a:normAutofit fontScale="90000"/>
          </a:bodyPr>
          <a:lstStyle/>
          <a:p>
            <a:r>
              <a:rPr lang="en-US" dirty="0" smtClean="0"/>
              <a:t>Object-Oriented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44</a:t>
            </a:fld>
            <a:endParaRPr dirty="0">
              <a:latin typeface="Museo Sans 100" pitchFamily="50" charset="0"/>
            </a:endParaRPr>
          </a:p>
        </p:txBody>
      </p:sp>
      <p:sp>
        <p:nvSpPr>
          <p:cNvPr id="40" name="TextBox 39"/>
          <p:cNvSpPr txBox="1"/>
          <p:nvPr/>
        </p:nvSpPr>
        <p:spPr>
          <a:xfrm>
            <a:off x="1500568" y="897703"/>
            <a:ext cx="4160113" cy="584775"/>
          </a:xfrm>
          <a:prstGeom prst="rect">
            <a:avLst/>
          </a:prstGeom>
          <a:noFill/>
        </p:spPr>
        <p:txBody>
          <a:bodyPr wrap="none" rtlCol="0">
            <a:spAutoFit/>
          </a:bodyPr>
          <a:lstStyle/>
          <a:p>
            <a:r>
              <a:rPr lang="en-US" sz="3200" dirty="0">
                <a:solidFill>
                  <a:srgbClr val="4B4B4B"/>
                </a:solidFill>
                <a:latin typeface="Museo Sans 700" pitchFamily="50" charset="0"/>
              </a:rPr>
              <a:t>Application Code</a:t>
            </a:r>
            <a:endParaRPr lang="en-US" sz="3200" dirty="0">
              <a:solidFill>
                <a:srgbClr val="4B4B4B"/>
              </a:solidFill>
              <a:latin typeface="Museo Sans 700" pitchFamily="50" charset="0"/>
            </a:endParaRPr>
          </a:p>
        </p:txBody>
      </p:sp>
      <p:sp>
        <p:nvSpPr>
          <p:cNvPr id="3" name="TextBox 2"/>
          <p:cNvSpPr txBox="1"/>
          <p:nvPr/>
        </p:nvSpPr>
        <p:spPr>
          <a:xfrm>
            <a:off x="1352811" y="1482475"/>
            <a:ext cx="3810000" cy="1846660"/>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137160" tIns="91440" rIns="137160" bIns="9144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800" dirty="0"/>
              <a:t>class </a:t>
            </a:r>
            <a:r>
              <a:rPr lang="en-US" sz="1800" dirty="0">
                <a:solidFill>
                  <a:srgbClr val="EF3E42"/>
                </a:solidFill>
              </a:rPr>
              <a:t>Student</a:t>
            </a:r>
            <a:r>
              <a:rPr lang="en-US" sz="1800" dirty="0"/>
              <a:t> {</a:t>
            </a:r>
          </a:p>
          <a:p>
            <a:r>
              <a:rPr lang="en-US" sz="1800" dirty="0"/>
              <a:t>   </a:t>
            </a:r>
            <a:r>
              <a:rPr lang="en-US" sz="1800" dirty="0" err="1"/>
              <a:t>int</a:t>
            </a:r>
            <a:r>
              <a:rPr lang="en-US" sz="1800" dirty="0"/>
              <a:t> id;</a:t>
            </a:r>
          </a:p>
          <a:p>
            <a:r>
              <a:rPr lang="en-US" sz="1800" dirty="0"/>
              <a:t>   String name;</a:t>
            </a:r>
          </a:p>
          <a:p>
            <a:r>
              <a:rPr lang="en-US" sz="1800" dirty="0"/>
              <a:t>   String email;</a:t>
            </a:r>
          </a:p>
          <a:p>
            <a:r>
              <a:rPr lang="en-US" sz="1800" dirty="0"/>
              <a:t>   String phone[];</a:t>
            </a:r>
          </a:p>
          <a:p>
            <a:r>
              <a:rPr lang="en-US" sz="1800" dirty="0"/>
              <a:t>}</a:t>
            </a:r>
          </a:p>
        </p:txBody>
      </p:sp>
      <p:sp>
        <p:nvSpPr>
          <p:cNvPr id="20" name="Rounded Rectangle 19"/>
          <p:cNvSpPr/>
          <p:nvPr/>
        </p:nvSpPr>
        <p:spPr>
          <a:xfrm>
            <a:off x="7010400" y="2108775"/>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STUDENT</a:t>
            </a:r>
          </a:p>
          <a:p>
            <a:pPr algn="ctr"/>
            <a:r>
              <a:rPr lang="en-US" sz="2000" dirty="0">
                <a:solidFill>
                  <a:srgbClr val="4B4B4B"/>
                </a:solidFill>
                <a:latin typeface="Museo Sans 300" pitchFamily="50" charset="0"/>
              </a:rPr>
              <a:t>(id, name, email)</a:t>
            </a:r>
            <a:endParaRPr lang="en-US" sz="2000" dirty="0">
              <a:solidFill>
                <a:srgbClr val="4B4B4B"/>
              </a:solidFill>
              <a:latin typeface="Museo Sans 300" pitchFamily="50" charset="0"/>
            </a:endParaRPr>
          </a:p>
        </p:txBody>
      </p:sp>
      <p:sp>
        <p:nvSpPr>
          <p:cNvPr id="21" name="TextBox 20"/>
          <p:cNvSpPr txBox="1"/>
          <p:nvPr/>
        </p:nvSpPr>
        <p:spPr>
          <a:xfrm>
            <a:off x="7869539" y="1524003"/>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26" name="Rounded Rectangle 25"/>
          <p:cNvSpPr/>
          <p:nvPr/>
        </p:nvSpPr>
        <p:spPr>
          <a:xfrm>
            <a:off x="7010400" y="382524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STUDENT_PHONE</a:t>
            </a:r>
          </a:p>
          <a:p>
            <a:pPr algn="ctr"/>
            <a:r>
              <a:rPr lang="en-US" sz="2000" dirty="0">
                <a:solidFill>
                  <a:srgbClr val="4B4B4B"/>
                </a:solidFill>
                <a:latin typeface="Museo Sans 300" pitchFamily="50" charset="0"/>
              </a:rPr>
              <a:t>(</a:t>
            </a:r>
            <a:r>
              <a:rPr lang="en-US" sz="2000" dirty="0" err="1">
                <a:solidFill>
                  <a:srgbClr val="4B4B4B"/>
                </a:solidFill>
                <a:latin typeface="Museo Sans 300" pitchFamily="50" charset="0"/>
              </a:rPr>
              <a:t>sid</a:t>
            </a:r>
            <a:r>
              <a:rPr lang="en-US" sz="2000" dirty="0">
                <a:solidFill>
                  <a:srgbClr val="4B4B4B"/>
                </a:solidFill>
                <a:latin typeface="Museo Sans 300" pitchFamily="50" charset="0"/>
              </a:rPr>
              <a:t>, phone)</a:t>
            </a:r>
            <a:endParaRPr lang="en-US" sz="2000" dirty="0">
              <a:solidFill>
                <a:srgbClr val="4B4B4B"/>
              </a:solidFill>
              <a:latin typeface="Museo Sans 300" pitchFamily="50" charset="0"/>
            </a:endParaRPr>
          </a:p>
        </p:txBody>
      </p:sp>
      <p:grpSp>
        <p:nvGrpSpPr>
          <p:cNvPr id="11" name="Group 10"/>
          <p:cNvGrpSpPr/>
          <p:nvPr/>
        </p:nvGrpSpPr>
        <p:grpSpPr>
          <a:xfrm>
            <a:off x="1352811" y="3869435"/>
            <a:ext cx="4724400" cy="681450"/>
            <a:chOff x="304800" y="4876800"/>
            <a:chExt cx="4724400" cy="681450"/>
          </a:xfrm>
        </p:grpSpPr>
        <p:sp>
          <p:nvSpPr>
            <p:cNvPr id="23" name="TextBox 22"/>
            <p:cNvSpPr txBox="1"/>
            <p:nvPr/>
          </p:nvSpPr>
          <p:spPr>
            <a:xfrm>
              <a:off x="304800" y="4876800"/>
              <a:ext cx="990600" cy="338554"/>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id</a:t>
              </a:r>
              <a:endParaRPr lang="en-US" sz="1600" dirty="0">
                <a:solidFill>
                  <a:srgbClr val="4B4B4B"/>
                </a:solidFill>
              </a:endParaRPr>
            </a:p>
          </p:txBody>
        </p:sp>
        <p:sp>
          <p:nvSpPr>
            <p:cNvPr id="24" name="TextBox 23"/>
            <p:cNvSpPr txBox="1"/>
            <p:nvPr/>
          </p:nvSpPr>
          <p:spPr>
            <a:xfrm>
              <a:off x="1295400" y="4876800"/>
              <a:ext cx="1676400" cy="338554"/>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name</a:t>
              </a:r>
              <a:endParaRPr lang="en-US" sz="1600" dirty="0">
                <a:solidFill>
                  <a:srgbClr val="4B4B4B"/>
                </a:solidFill>
              </a:endParaRPr>
            </a:p>
          </p:txBody>
        </p:sp>
        <p:sp>
          <p:nvSpPr>
            <p:cNvPr id="25" name="TextBox 24"/>
            <p:cNvSpPr txBox="1"/>
            <p:nvPr/>
          </p:nvSpPr>
          <p:spPr>
            <a:xfrm>
              <a:off x="2971800" y="4876800"/>
              <a:ext cx="2057400" cy="338554"/>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email</a:t>
              </a:r>
              <a:endParaRPr lang="en-US" sz="1600" dirty="0">
                <a:solidFill>
                  <a:srgbClr val="4B4B4B"/>
                </a:solidFill>
              </a:endParaRPr>
            </a:p>
          </p:txBody>
        </p:sp>
        <p:sp>
          <p:nvSpPr>
            <p:cNvPr id="30" name="TextBox 29"/>
            <p:cNvSpPr txBox="1"/>
            <p:nvPr/>
          </p:nvSpPr>
          <p:spPr>
            <a:xfrm>
              <a:off x="304800" y="5219696"/>
              <a:ext cx="990600" cy="338554"/>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1001</a:t>
              </a:r>
              <a:endParaRPr lang="en-US" sz="1600" b="0" dirty="0"/>
            </a:p>
          </p:txBody>
        </p:sp>
        <p:sp>
          <p:nvSpPr>
            <p:cNvPr id="31" name="TextBox 30"/>
            <p:cNvSpPr txBox="1"/>
            <p:nvPr/>
          </p:nvSpPr>
          <p:spPr>
            <a:xfrm>
              <a:off x="1295400" y="5219696"/>
              <a:ext cx="1676400" cy="338554"/>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Tone </a:t>
              </a:r>
              <a:r>
                <a:rPr lang="en-US" sz="1600" b="0" dirty="0" err="1"/>
                <a:t>Loc</a:t>
              </a:r>
              <a:endParaRPr lang="en-US" sz="1600" b="0" dirty="0"/>
            </a:p>
          </p:txBody>
        </p:sp>
        <p:sp>
          <p:nvSpPr>
            <p:cNvPr id="32" name="TextBox 31"/>
            <p:cNvSpPr txBox="1"/>
            <p:nvPr/>
          </p:nvSpPr>
          <p:spPr>
            <a:xfrm>
              <a:off x="2971800" y="5219696"/>
              <a:ext cx="2057400" cy="338554"/>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funky@medina.com</a:t>
              </a:r>
              <a:endParaRPr lang="en-US" sz="1600" b="0" dirty="0"/>
            </a:p>
          </p:txBody>
        </p:sp>
      </p:grpSp>
      <p:grpSp>
        <p:nvGrpSpPr>
          <p:cNvPr id="12" name="Group 11"/>
          <p:cNvGrpSpPr/>
          <p:nvPr/>
        </p:nvGrpSpPr>
        <p:grpSpPr>
          <a:xfrm>
            <a:off x="1352811" y="4783917"/>
            <a:ext cx="2667000" cy="1014831"/>
            <a:chOff x="304800" y="5410200"/>
            <a:chExt cx="2667000" cy="1014827"/>
          </a:xfrm>
        </p:grpSpPr>
        <p:sp>
          <p:nvSpPr>
            <p:cNvPr id="28" name="TextBox 27"/>
            <p:cNvSpPr txBox="1"/>
            <p:nvPr/>
          </p:nvSpPr>
          <p:spPr>
            <a:xfrm>
              <a:off x="304800" y="5410200"/>
              <a:ext cx="987552" cy="338552"/>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US"/>
              </a:defPPr>
              <a:lvl1pPr defTabSz="457200" fontAlgn="base">
                <a:spcBef>
                  <a:spcPct val="0"/>
                </a:spcBef>
                <a:spcAft>
                  <a:spcPct val="0"/>
                </a:spcAft>
                <a:defRPr sz="16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dirty="0" err="1">
                  <a:solidFill>
                    <a:srgbClr val="4B4B4B"/>
                  </a:solidFill>
                </a:rPr>
                <a:t>sid</a:t>
              </a:r>
              <a:endParaRPr lang="en-US" dirty="0">
                <a:solidFill>
                  <a:srgbClr val="4B4B4B"/>
                </a:solidFill>
              </a:endParaRPr>
            </a:p>
          </p:txBody>
        </p:sp>
        <p:sp>
          <p:nvSpPr>
            <p:cNvPr id="29" name="TextBox 28"/>
            <p:cNvSpPr txBox="1"/>
            <p:nvPr/>
          </p:nvSpPr>
          <p:spPr>
            <a:xfrm>
              <a:off x="1295400" y="5410200"/>
              <a:ext cx="1676400" cy="338552"/>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phone</a:t>
              </a:r>
              <a:endParaRPr lang="en-US" sz="1600" dirty="0">
                <a:solidFill>
                  <a:srgbClr val="4B4B4B"/>
                </a:solidFill>
              </a:endParaRPr>
            </a:p>
          </p:txBody>
        </p:sp>
        <p:sp>
          <p:nvSpPr>
            <p:cNvPr id="34" name="TextBox 33"/>
            <p:cNvSpPr txBox="1"/>
            <p:nvPr/>
          </p:nvSpPr>
          <p:spPr>
            <a:xfrm>
              <a:off x="304800" y="5747067"/>
              <a:ext cx="987552"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1001</a:t>
              </a:r>
              <a:endParaRPr lang="en-US" sz="1600" b="0" dirty="0"/>
            </a:p>
          </p:txBody>
        </p:sp>
        <p:sp>
          <p:nvSpPr>
            <p:cNvPr id="35" name="TextBox 34"/>
            <p:cNvSpPr txBox="1"/>
            <p:nvPr/>
          </p:nvSpPr>
          <p:spPr>
            <a:xfrm>
              <a:off x="1295400" y="5747067"/>
              <a:ext cx="1676400"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444-444-4444</a:t>
              </a:r>
              <a:endParaRPr lang="en-US" sz="1600" b="0" dirty="0"/>
            </a:p>
          </p:txBody>
        </p:sp>
        <p:sp>
          <p:nvSpPr>
            <p:cNvPr id="41" name="TextBox 40"/>
            <p:cNvSpPr txBox="1"/>
            <p:nvPr/>
          </p:nvSpPr>
          <p:spPr>
            <a:xfrm>
              <a:off x="304800" y="6086474"/>
              <a:ext cx="987552"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1001</a:t>
              </a:r>
              <a:endParaRPr lang="en-US" sz="1600" b="0" dirty="0"/>
            </a:p>
          </p:txBody>
        </p:sp>
        <p:sp>
          <p:nvSpPr>
            <p:cNvPr id="42" name="TextBox 41"/>
            <p:cNvSpPr txBox="1"/>
            <p:nvPr/>
          </p:nvSpPr>
          <p:spPr>
            <a:xfrm>
              <a:off x="1295400" y="6086475"/>
              <a:ext cx="1676400"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555-555-5555</a:t>
              </a:r>
              <a:endParaRPr lang="en-US" sz="1600" b="0" dirty="0"/>
            </a:p>
          </p:txBody>
        </p:sp>
      </p:grpSp>
      <p:cxnSp>
        <p:nvCxnSpPr>
          <p:cNvPr id="63" name="Straight Arrow Connector 62"/>
          <p:cNvCxnSpPr>
            <a:stCxn id="20" idx="2"/>
            <a:endCxn id="26" idx="0"/>
          </p:cNvCxnSpPr>
          <p:nvPr/>
        </p:nvCxnSpPr>
        <p:spPr>
          <a:xfrm>
            <a:off x="8724900" y="3388934"/>
            <a:ext cx="0" cy="436307"/>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4" idx="0"/>
          </p:cNvCxnSpPr>
          <p:nvPr/>
        </p:nvCxnSpPr>
        <p:spPr>
          <a:xfrm flipV="1">
            <a:off x="3181611" y="2955159"/>
            <a:ext cx="0" cy="914277"/>
          </a:xfrm>
          <a:prstGeom prst="straightConnector1">
            <a:avLst/>
          </a:prstGeom>
          <a:ln w="63500" cap="sq" cmpd="sng">
            <a:solidFill>
              <a:srgbClr val="EF3E42"/>
            </a:solidFill>
            <a:prstDash val="solid"/>
            <a:beve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572011" y="2955101"/>
            <a:ext cx="0" cy="1799051"/>
          </a:xfrm>
          <a:prstGeom prst="straightConnector1">
            <a:avLst/>
          </a:prstGeom>
          <a:ln w="63500" cap="sq" cmpd="sng">
            <a:solidFill>
              <a:srgbClr val="EF3E42"/>
            </a:solidFill>
            <a:prstDash val="solid"/>
            <a:beve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265218"/>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250"/>
                                        <p:tgtEl>
                                          <p:spTgt spid="48"/>
                                        </p:tgtEl>
                                      </p:cBhvr>
                                    </p:animEffect>
                                  </p:childTnLst>
                                </p:cTn>
                              </p:par>
                              <p:par>
                                <p:cTn id="8" presetID="22" presetClass="entr" presetSubtype="4"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down)">
                                      <p:cBhvr>
                                        <p:cTn id="10"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3"/>
              </a:rPr>
              <a:t>https://sequelize.readthedocs.io/en/v3</a:t>
            </a:r>
            <a:r>
              <a:rPr lang="en-US" dirty="0" smtClean="0">
                <a:hlinkClick r:id="rId3"/>
              </a:rPr>
              <a:t>/</a:t>
            </a:r>
            <a:r>
              <a:rPr lang="en-US" dirty="0" smtClean="0"/>
              <a:t>: ORM</a:t>
            </a:r>
            <a:endParaRPr lang="en-US" dirty="0"/>
          </a:p>
        </p:txBody>
      </p:sp>
      <p:sp>
        <p:nvSpPr>
          <p:cNvPr id="3" name="Rectangle 1"/>
          <p:cNvSpPr>
            <a:spLocks noChangeArrowheads="1"/>
          </p:cNvSpPr>
          <p:nvPr/>
        </p:nvSpPr>
        <p:spPr bwMode="auto">
          <a:xfrm>
            <a:off x="162838" y="1848129"/>
            <a:ext cx="4834657" cy="318334"/>
          </a:xfrm>
          <a:prstGeom prst="rect">
            <a:avLst/>
          </a:prstGeom>
          <a:solidFill>
            <a:srgbClr val="F4F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latin typeface="Arial Unicode MS" panose="020B0604020202020204" pitchFamily="34" charset="-128"/>
              </a:rPr>
              <a:t>SELECT * FROM USERS WHERE </a:t>
            </a:r>
            <a:r>
              <a:rPr kumimoji="0" lang="en-US" altLang="en-US" sz="1600" b="0" i="0" u="none" strike="noStrike" cap="none" normalizeH="0" baseline="0" dirty="0" err="1" smtClean="0">
                <a:ln>
                  <a:noFill/>
                </a:ln>
                <a:solidFill>
                  <a:srgbClr val="222222"/>
                </a:solidFill>
                <a:effectLst/>
                <a:latin typeface="Arial Unicode MS" panose="020B0604020202020204" pitchFamily="34" charset="-128"/>
              </a:rPr>
              <a:t>zip_code</a:t>
            </a:r>
            <a:r>
              <a:rPr kumimoji="0" lang="en-US" altLang="en-US" sz="1600" b="0" i="0" u="none" strike="noStrike" cap="none" normalizeH="0" baseline="0" dirty="0" smtClean="0">
                <a:ln>
                  <a:noFill/>
                </a:ln>
                <a:solidFill>
                  <a:srgbClr val="222222"/>
                </a:solidFill>
                <a:effectLst/>
                <a:latin typeface="Arial Unicode MS" panose="020B0604020202020204" pitchFamily="34" charset="-128"/>
              </a:rPr>
              <a:t>=94107;</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048000" y="3105835"/>
            <a:ext cx="6096000" cy="646331"/>
          </a:xfrm>
          <a:prstGeom prst="rect">
            <a:avLst/>
          </a:prstGeom>
        </p:spPr>
        <p:txBody>
          <a:bodyPr>
            <a:spAutoFit/>
          </a:bodyPr>
          <a:lstStyle/>
          <a:p>
            <a:r>
              <a:rPr lang="en-US" dirty="0">
                <a:solidFill>
                  <a:srgbClr val="222222"/>
                </a:solidFill>
                <a:latin typeface="Georgia" panose="02040502050405020303" pitchFamily="18" charset="0"/>
              </a:rPr>
              <a:t>The equivalent </a:t>
            </a:r>
            <a:r>
              <a:rPr lang="en-US" dirty="0">
                <a:solidFill>
                  <a:srgbClr val="444444"/>
                </a:solidFill>
                <a:latin typeface="Georgia" panose="02040502050405020303" pitchFamily="18" charset="0"/>
                <a:hlinkClick r:id="rId4"/>
              </a:rPr>
              <a:t>Django ORM</a:t>
            </a:r>
            <a:r>
              <a:rPr lang="en-US" dirty="0">
                <a:solidFill>
                  <a:srgbClr val="222222"/>
                </a:solidFill>
                <a:latin typeface="Georgia" panose="02040502050405020303" pitchFamily="18" charset="0"/>
              </a:rPr>
              <a:t> query would instead look like the following Python code:</a:t>
            </a:r>
            <a:endParaRPr lang="en-US" dirty="0"/>
          </a:p>
        </p:txBody>
      </p:sp>
      <p:sp>
        <p:nvSpPr>
          <p:cNvPr id="6" name="Rectangle 3"/>
          <p:cNvSpPr>
            <a:spLocks noChangeArrowheads="1"/>
          </p:cNvSpPr>
          <p:nvPr/>
        </p:nvSpPr>
        <p:spPr bwMode="auto">
          <a:xfrm>
            <a:off x="450937" y="4661485"/>
            <a:ext cx="7027565" cy="1180108"/>
          </a:xfrm>
          <a:prstGeom prst="rect">
            <a:avLst/>
          </a:prstGeom>
          <a:solidFill>
            <a:srgbClr val="F4F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141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Unicode MS" panose="020B0604020202020204" pitchFamily="34" charset="-128"/>
              </a:rPr>
              <a:t># obtain everyone in the 94107 zip code and assign to users variable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222222"/>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22222"/>
                </a:solidFill>
                <a:effectLst/>
                <a:latin typeface="Arial Unicode MS" panose="020B0604020202020204" pitchFamily="34" charset="-128"/>
              </a:rPr>
              <a:t> users = </a:t>
            </a:r>
            <a:r>
              <a:rPr kumimoji="0" lang="en-US" altLang="en-US" b="0" i="0" u="none" strike="noStrike" cap="none" normalizeH="0" baseline="0" dirty="0" err="1" smtClean="0">
                <a:ln>
                  <a:noFill/>
                </a:ln>
                <a:solidFill>
                  <a:srgbClr val="222222"/>
                </a:solidFill>
                <a:effectLst/>
                <a:latin typeface="Arial Unicode MS" panose="020B0604020202020204" pitchFamily="34" charset="-128"/>
              </a:rPr>
              <a:t>Users.objects.filter</a:t>
            </a:r>
            <a:r>
              <a:rPr kumimoji="0" lang="en-US" altLang="en-US" b="0" i="0" u="none" strike="noStrike" cap="none" normalizeH="0" baseline="0" dirty="0" smtClean="0">
                <a:ln>
                  <a:noFill/>
                </a:ln>
                <a:solidFill>
                  <a:srgbClr val="222222"/>
                </a:solidFill>
                <a:effectLst/>
                <a:latin typeface="Arial Unicode MS" panose="020B0604020202020204" pitchFamily="34" charset="-128"/>
              </a:rPr>
              <a:t>(</a:t>
            </a:r>
            <a:r>
              <a:rPr kumimoji="0" lang="en-US" altLang="en-US" b="0" i="0" u="none" strike="noStrike" cap="none" normalizeH="0" baseline="0" dirty="0" err="1" smtClean="0">
                <a:ln>
                  <a:noFill/>
                </a:ln>
                <a:solidFill>
                  <a:srgbClr val="222222"/>
                </a:solidFill>
                <a:effectLst/>
                <a:latin typeface="Arial Unicode MS" panose="020B0604020202020204" pitchFamily="34" charset="-128"/>
              </a:rPr>
              <a:t>zip_code</a:t>
            </a:r>
            <a:r>
              <a:rPr kumimoji="0" lang="en-US" altLang="en-US" b="0" i="0" u="none" strike="noStrike" cap="none" normalizeH="0" baseline="0" dirty="0" smtClean="0">
                <a:ln>
                  <a:noFill/>
                </a:ln>
                <a:solidFill>
                  <a:srgbClr val="222222"/>
                </a:solidFill>
                <a:effectLst/>
                <a:latin typeface="Arial Unicode MS" panose="020B0604020202020204" pitchFamily="34" charset="-128"/>
              </a:rPr>
              <a:t>=94107)</a:t>
            </a:r>
            <a:r>
              <a:rPr kumimoji="0" lang="en-US" altLang="en-US"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02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10923"/>
            <a:ext cx="8991600" cy="692497"/>
          </a:xfrm>
        </p:spPr>
        <p:txBody>
          <a:bodyPr>
            <a:normAutofit fontScale="90000"/>
          </a:bodyPr>
          <a:lstStyle/>
          <a:p>
            <a:r>
              <a:rPr lang="en-US" dirty="0" smtClean="0"/>
              <a:t>Object-Oriented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46</a:t>
            </a:fld>
            <a:endParaRPr dirty="0">
              <a:latin typeface="Museo Sans 100" pitchFamily="50" charset="0"/>
            </a:endParaRPr>
          </a:p>
        </p:txBody>
      </p:sp>
      <p:sp>
        <p:nvSpPr>
          <p:cNvPr id="40" name="TextBox 39"/>
          <p:cNvSpPr txBox="1"/>
          <p:nvPr/>
        </p:nvSpPr>
        <p:spPr>
          <a:xfrm>
            <a:off x="1976557" y="1524004"/>
            <a:ext cx="4160113" cy="584775"/>
          </a:xfrm>
          <a:prstGeom prst="rect">
            <a:avLst/>
          </a:prstGeom>
          <a:noFill/>
        </p:spPr>
        <p:txBody>
          <a:bodyPr wrap="none" rtlCol="0">
            <a:spAutoFit/>
          </a:bodyPr>
          <a:lstStyle/>
          <a:p>
            <a:r>
              <a:rPr lang="en-US" sz="3200" dirty="0">
                <a:solidFill>
                  <a:srgbClr val="4B4B4B"/>
                </a:solidFill>
                <a:latin typeface="Museo Sans 700" pitchFamily="50" charset="0"/>
              </a:rPr>
              <a:t>Application Code</a:t>
            </a:r>
            <a:endParaRPr lang="en-US" sz="3200" dirty="0">
              <a:solidFill>
                <a:srgbClr val="4B4B4B"/>
              </a:solidFill>
              <a:latin typeface="Museo Sans 700" pitchFamily="50" charset="0"/>
            </a:endParaRPr>
          </a:p>
        </p:txBody>
      </p:sp>
      <p:sp>
        <p:nvSpPr>
          <p:cNvPr id="3" name="TextBox 2"/>
          <p:cNvSpPr txBox="1"/>
          <p:nvPr/>
        </p:nvSpPr>
        <p:spPr>
          <a:xfrm>
            <a:off x="1828800" y="2108776"/>
            <a:ext cx="3810000" cy="1846660"/>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137160" tIns="91440" rIns="137160" bIns="9144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800" dirty="0"/>
              <a:t>class </a:t>
            </a:r>
            <a:r>
              <a:rPr lang="en-US" sz="1800" dirty="0">
                <a:solidFill>
                  <a:srgbClr val="EF3E42"/>
                </a:solidFill>
              </a:rPr>
              <a:t>Student</a:t>
            </a:r>
            <a:r>
              <a:rPr lang="en-US" sz="1800" dirty="0"/>
              <a:t> {</a:t>
            </a:r>
          </a:p>
          <a:p>
            <a:r>
              <a:rPr lang="en-US" sz="1800" dirty="0"/>
              <a:t>   </a:t>
            </a:r>
            <a:r>
              <a:rPr lang="en-US" sz="1800" dirty="0" err="1"/>
              <a:t>int</a:t>
            </a:r>
            <a:r>
              <a:rPr lang="en-US" sz="1800" dirty="0"/>
              <a:t> id;</a:t>
            </a:r>
          </a:p>
          <a:p>
            <a:r>
              <a:rPr lang="en-US" sz="1800" dirty="0"/>
              <a:t>   String name;</a:t>
            </a:r>
          </a:p>
          <a:p>
            <a:r>
              <a:rPr lang="en-US" sz="1800" dirty="0"/>
              <a:t>   String email;</a:t>
            </a:r>
          </a:p>
          <a:p>
            <a:r>
              <a:rPr lang="en-US" sz="1800" dirty="0"/>
              <a:t>   String phone[];</a:t>
            </a:r>
          </a:p>
          <a:p>
            <a:r>
              <a:rPr lang="en-US" sz="1800" dirty="0"/>
              <a:t>}</a:t>
            </a:r>
          </a:p>
        </p:txBody>
      </p:sp>
      <p:sp>
        <p:nvSpPr>
          <p:cNvPr id="20" name="Rounded Rectangle 19"/>
          <p:cNvSpPr/>
          <p:nvPr/>
        </p:nvSpPr>
        <p:spPr>
          <a:xfrm>
            <a:off x="7010400" y="2108775"/>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STUDENT</a:t>
            </a:r>
          </a:p>
          <a:p>
            <a:pPr algn="ctr"/>
            <a:r>
              <a:rPr lang="en-US" sz="2000" dirty="0">
                <a:solidFill>
                  <a:srgbClr val="4B4B4B"/>
                </a:solidFill>
                <a:latin typeface="Museo Sans 300" pitchFamily="50" charset="0"/>
              </a:rPr>
              <a:t>(id, name, email)</a:t>
            </a:r>
            <a:endParaRPr lang="en-US" sz="2000" dirty="0">
              <a:solidFill>
                <a:srgbClr val="4B4B4B"/>
              </a:solidFill>
              <a:latin typeface="Museo Sans 300" pitchFamily="50" charset="0"/>
            </a:endParaRPr>
          </a:p>
        </p:txBody>
      </p:sp>
      <p:sp>
        <p:nvSpPr>
          <p:cNvPr id="21" name="TextBox 20"/>
          <p:cNvSpPr txBox="1"/>
          <p:nvPr/>
        </p:nvSpPr>
        <p:spPr>
          <a:xfrm>
            <a:off x="7869539" y="1524003"/>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26" name="Rounded Rectangle 25"/>
          <p:cNvSpPr/>
          <p:nvPr/>
        </p:nvSpPr>
        <p:spPr>
          <a:xfrm>
            <a:off x="7010400" y="382524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STUDENT_PHONE</a:t>
            </a:r>
          </a:p>
          <a:p>
            <a:pPr algn="ctr"/>
            <a:r>
              <a:rPr lang="en-US" sz="2000" dirty="0">
                <a:solidFill>
                  <a:srgbClr val="4B4B4B"/>
                </a:solidFill>
                <a:latin typeface="Museo Sans 300" pitchFamily="50" charset="0"/>
              </a:rPr>
              <a:t>(</a:t>
            </a:r>
            <a:r>
              <a:rPr lang="en-US" sz="2000" dirty="0" err="1">
                <a:solidFill>
                  <a:srgbClr val="4B4B4B"/>
                </a:solidFill>
                <a:latin typeface="Museo Sans 300" pitchFamily="50" charset="0"/>
              </a:rPr>
              <a:t>sid</a:t>
            </a:r>
            <a:r>
              <a:rPr lang="en-US" sz="2000" dirty="0">
                <a:solidFill>
                  <a:srgbClr val="4B4B4B"/>
                </a:solidFill>
                <a:latin typeface="Museo Sans 300" pitchFamily="50" charset="0"/>
              </a:rPr>
              <a:t>, phone)</a:t>
            </a:r>
            <a:endParaRPr lang="en-US" sz="2000" dirty="0">
              <a:solidFill>
                <a:srgbClr val="4B4B4B"/>
              </a:solidFill>
              <a:latin typeface="Museo Sans 300" pitchFamily="50" charset="0"/>
            </a:endParaRPr>
          </a:p>
        </p:txBody>
      </p:sp>
      <p:grpSp>
        <p:nvGrpSpPr>
          <p:cNvPr id="11" name="Group 10"/>
          <p:cNvGrpSpPr/>
          <p:nvPr/>
        </p:nvGrpSpPr>
        <p:grpSpPr>
          <a:xfrm>
            <a:off x="1828800" y="4495736"/>
            <a:ext cx="4724400" cy="681450"/>
            <a:chOff x="304800" y="4876800"/>
            <a:chExt cx="4724400" cy="681450"/>
          </a:xfrm>
        </p:grpSpPr>
        <p:sp>
          <p:nvSpPr>
            <p:cNvPr id="23" name="TextBox 22"/>
            <p:cNvSpPr txBox="1"/>
            <p:nvPr/>
          </p:nvSpPr>
          <p:spPr>
            <a:xfrm>
              <a:off x="304800" y="4876800"/>
              <a:ext cx="990600" cy="338554"/>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id</a:t>
              </a:r>
              <a:endParaRPr lang="en-US" sz="1600" dirty="0">
                <a:solidFill>
                  <a:srgbClr val="4B4B4B"/>
                </a:solidFill>
              </a:endParaRPr>
            </a:p>
          </p:txBody>
        </p:sp>
        <p:sp>
          <p:nvSpPr>
            <p:cNvPr id="24" name="TextBox 23"/>
            <p:cNvSpPr txBox="1"/>
            <p:nvPr/>
          </p:nvSpPr>
          <p:spPr>
            <a:xfrm>
              <a:off x="1295400" y="4876800"/>
              <a:ext cx="1676400" cy="338554"/>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name</a:t>
              </a:r>
              <a:endParaRPr lang="en-US" sz="1600" dirty="0">
                <a:solidFill>
                  <a:srgbClr val="4B4B4B"/>
                </a:solidFill>
              </a:endParaRPr>
            </a:p>
          </p:txBody>
        </p:sp>
        <p:sp>
          <p:nvSpPr>
            <p:cNvPr id="25" name="TextBox 24"/>
            <p:cNvSpPr txBox="1"/>
            <p:nvPr/>
          </p:nvSpPr>
          <p:spPr>
            <a:xfrm>
              <a:off x="2971800" y="4876800"/>
              <a:ext cx="2057400" cy="338554"/>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email</a:t>
              </a:r>
              <a:endParaRPr lang="en-US" sz="1600" dirty="0">
                <a:solidFill>
                  <a:srgbClr val="4B4B4B"/>
                </a:solidFill>
              </a:endParaRPr>
            </a:p>
          </p:txBody>
        </p:sp>
        <p:sp>
          <p:nvSpPr>
            <p:cNvPr id="30" name="TextBox 29"/>
            <p:cNvSpPr txBox="1"/>
            <p:nvPr/>
          </p:nvSpPr>
          <p:spPr>
            <a:xfrm>
              <a:off x="304800" y="5219696"/>
              <a:ext cx="990600" cy="338554"/>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1001</a:t>
              </a:r>
              <a:endParaRPr lang="en-US" sz="1600" b="0" dirty="0"/>
            </a:p>
          </p:txBody>
        </p:sp>
        <p:sp>
          <p:nvSpPr>
            <p:cNvPr id="31" name="TextBox 30"/>
            <p:cNvSpPr txBox="1"/>
            <p:nvPr/>
          </p:nvSpPr>
          <p:spPr>
            <a:xfrm>
              <a:off x="1295400" y="5219696"/>
              <a:ext cx="1676400" cy="338554"/>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Tone </a:t>
              </a:r>
              <a:r>
                <a:rPr lang="en-US" sz="1600" b="0" dirty="0" err="1"/>
                <a:t>Loc</a:t>
              </a:r>
              <a:endParaRPr lang="en-US" sz="1600" b="0" dirty="0"/>
            </a:p>
          </p:txBody>
        </p:sp>
        <p:sp>
          <p:nvSpPr>
            <p:cNvPr id="32" name="TextBox 31"/>
            <p:cNvSpPr txBox="1"/>
            <p:nvPr/>
          </p:nvSpPr>
          <p:spPr>
            <a:xfrm>
              <a:off x="2971800" y="5219696"/>
              <a:ext cx="2057400" cy="338554"/>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funky@medina.com</a:t>
              </a:r>
              <a:endParaRPr lang="en-US" sz="1600" b="0" dirty="0"/>
            </a:p>
          </p:txBody>
        </p:sp>
      </p:grpSp>
      <p:grpSp>
        <p:nvGrpSpPr>
          <p:cNvPr id="12" name="Group 11"/>
          <p:cNvGrpSpPr/>
          <p:nvPr/>
        </p:nvGrpSpPr>
        <p:grpSpPr>
          <a:xfrm>
            <a:off x="1828800" y="5410218"/>
            <a:ext cx="2667000" cy="1014831"/>
            <a:chOff x="304800" y="5410200"/>
            <a:chExt cx="2667000" cy="1014827"/>
          </a:xfrm>
        </p:grpSpPr>
        <p:sp>
          <p:nvSpPr>
            <p:cNvPr id="28" name="TextBox 27"/>
            <p:cNvSpPr txBox="1"/>
            <p:nvPr/>
          </p:nvSpPr>
          <p:spPr>
            <a:xfrm>
              <a:off x="304800" y="5410200"/>
              <a:ext cx="987552" cy="338552"/>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US"/>
              </a:defPPr>
              <a:lvl1pPr defTabSz="457200" fontAlgn="base">
                <a:spcBef>
                  <a:spcPct val="0"/>
                </a:spcBef>
                <a:spcAft>
                  <a:spcPct val="0"/>
                </a:spcAft>
                <a:defRPr sz="16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dirty="0" err="1">
                  <a:solidFill>
                    <a:srgbClr val="4B4B4B"/>
                  </a:solidFill>
                </a:rPr>
                <a:t>sid</a:t>
              </a:r>
              <a:endParaRPr lang="en-US" dirty="0">
                <a:solidFill>
                  <a:srgbClr val="4B4B4B"/>
                </a:solidFill>
              </a:endParaRPr>
            </a:p>
          </p:txBody>
        </p:sp>
        <p:sp>
          <p:nvSpPr>
            <p:cNvPr id="29" name="TextBox 28"/>
            <p:cNvSpPr txBox="1"/>
            <p:nvPr/>
          </p:nvSpPr>
          <p:spPr>
            <a:xfrm>
              <a:off x="1295400" y="5410200"/>
              <a:ext cx="1676400" cy="338552"/>
            </a:xfrm>
            <a:prstGeom prst="rect">
              <a:avLst/>
            </a:prstGeom>
            <a:solidFill>
              <a:schemeClr val="bg1">
                <a:lumMod val="65000"/>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dirty="0">
                  <a:solidFill>
                    <a:srgbClr val="4B4B4B"/>
                  </a:solidFill>
                </a:rPr>
                <a:t>phone</a:t>
              </a:r>
              <a:endParaRPr lang="en-US" sz="1600" dirty="0">
                <a:solidFill>
                  <a:srgbClr val="4B4B4B"/>
                </a:solidFill>
              </a:endParaRPr>
            </a:p>
          </p:txBody>
        </p:sp>
        <p:sp>
          <p:nvSpPr>
            <p:cNvPr id="34" name="TextBox 33"/>
            <p:cNvSpPr txBox="1"/>
            <p:nvPr/>
          </p:nvSpPr>
          <p:spPr>
            <a:xfrm>
              <a:off x="304800" y="5747067"/>
              <a:ext cx="987552"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1001</a:t>
              </a:r>
              <a:endParaRPr lang="en-US" sz="1600" b="0" dirty="0"/>
            </a:p>
          </p:txBody>
        </p:sp>
        <p:sp>
          <p:nvSpPr>
            <p:cNvPr id="35" name="TextBox 34"/>
            <p:cNvSpPr txBox="1"/>
            <p:nvPr/>
          </p:nvSpPr>
          <p:spPr>
            <a:xfrm>
              <a:off x="1295400" y="5747067"/>
              <a:ext cx="1676400"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444-444-4444</a:t>
              </a:r>
              <a:endParaRPr lang="en-US" sz="1600" b="0" dirty="0"/>
            </a:p>
          </p:txBody>
        </p:sp>
        <p:sp>
          <p:nvSpPr>
            <p:cNvPr id="41" name="TextBox 40"/>
            <p:cNvSpPr txBox="1"/>
            <p:nvPr/>
          </p:nvSpPr>
          <p:spPr>
            <a:xfrm>
              <a:off x="304800" y="6086474"/>
              <a:ext cx="987552"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1001</a:t>
              </a:r>
              <a:endParaRPr lang="en-US" sz="1600" b="0" dirty="0"/>
            </a:p>
          </p:txBody>
        </p:sp>
        <p:sp>
          <p:nvSpPr>
            <p:cNvPr id="42" name="TextBox 41"/>
            <p:cNvSpPr txBox="1"/>
            <p:nvPr/>
          </p:nvSpPr>
          <p:spPr>
            <a:xfrm>
              <a:off x="1295400" y="6086475"/>
              <a:ext cx="1676400" cy="338552"/>
            </a:xfrm>
            <a:prstGeom prst="rect">
              <a:avLst/>
            </a:prstGeom>
            <a:solidFill>
              <a:schemeClr val="bg1">
                <a:alpha val="75000"/>
              </a:schemeClr>
            </a:solidFill>
            <a:ln w="38100" cap="flat" cmpd="sng" algn="ctr">
              <a:solidFill>
                <a:srgbClr val="CFCFCF"/>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defPPr>
                <a:defRPr lang="en-GB"/>
              </a:defPPr>
              <a:lvl1pPr defTabSz="457200" fontAlgn="base">
                <a:spcBef>
                  <a:spcPct val="0"/>
                </a:spcBef>
                <a:spcAft>
                  <a:spcPct val="0"/>
                </a:spcAft>
                <a:defRPr sz="2000" b="1">
                  <a:latin typeface="DejaVu Sans Mono" pitchFamily="49" charset="0"/>
                  <a:ea typeface="DejaVu Sans Mono" pitchFamily="49" charset="0"/>
                  <a:cs typeface="DejaVu Sans Mono" pitchFamily="49" charset="0"/>
                </a:defRPr>
              </a:lvl1pPr>
              <a:lvl2pPr marL="742950" indent="-285750" defTabSz="457200" fontAlgn="base">
                <a:spcBef>
                  <a:spcPct val="0"/>
                </a:spcBef>
                <a:spcAft>
                  <a:spcPct val="0"/>
                </a:spcAft>
                <a:defRPr sz="2400">
                  <a:solidFill>
                    <a:schemeClr val="bg1"/>
                  </a:solidFill>
                  <a:latin typeface="Arial" charset="0"/>
                  <a:ea typeface="ＭＳ Ｐゴシック" pitchFamily="2" charset="-128"/>
                </a:defRPr>
              </a:lvl2pPr>
              <a:lvl3pPr marL="1143000" indent="-228600" defTabSz="457200" fontAlgn="base">
                <a:spcBef>
                  <a:spcPct val="0"/>
                </a:spcBef>
                <a:spcAft>
                  <a:spcPct val="0"/>
                </a:spcAft>
                <a:defRPr sz="2400">
                  <a:solidFill>
                    <a:schemeClr val="bg1"/>
                  </a:solidFill>
                  <a:latin typeface="Arial" charset="0"/>
                  <a:ea typeface="ＭＳ Ｐゴシック" pitchFamily="2" charset="-128"/>
                </a:defRPr>
              </a:lvl3pPr>
              <a:lvl4pPr marL="1600200" indent="-228600" defTabSz="457200" fontAlgn="base">
                <a:spcBef>
                  <a:spcPct val="0"/>
                </a:spcBef>
                <a:spcAft>
                  <a:spcPct val="0"/>
                </a:spcAft>
                <a:defRPr sz="2400">
                  <a:solidFill>
                    <a:schemeClr val="bg1"/>
                  </a:solidFill>
                  <a:latin typeface="Arial" charset="0"/>
                  <a:ea typeface="ＭＳ Ｐゴシック" pitchFamily="2" charset="-128"/>
                </a:defRPr>
              </a:lvl4pPr>
              <a:lvl5pPr marL="2057400" indent="-228600" defTabSz="457200" fontAlgn="base">
                <a:spcBef>
                  <a:spcPct val="0"/>
                </a:spcBef>
                <a:spcAft>
                  <a:spcPct val="0"/>
                </a:spcAft>
                <a:defRPr sz="2400">
                  <a:solidFill>
                    <a:schemeClr val="bg1"/>
                  </a:solidFill>
                  <a:latin typeface="Arial" charset="0"/>
                  <a:ea typeface="ＭＳ Ｐゴシック" pitchFamily="2" charset="-128"/>
                </a:defRPr>
              </a:lvl5pPr>
              <a:lvl6pPr>
                <a:defRPr sz="2400">
                  <a:solidFill>
                    <a:schemeClr val="bg1"/>
                  </a:solidFill>
                  <a:latin typeface="Arial" charset="0"/>
                  <a:ea typeface="ＭＳ Ｐゴシック" pitchFamily="2" charset="-128"/>
                </a:defRPr>
              </a:lvl6pPr>
              <a:lvl7pPr>
                <a:defRPr sz="2400">
                  <a:solidFill>
                    <a:schemeClr val="bg1"/>
                  </a:solidFill>
                  <a:latin typeface="Arial" charset="0"/>
                  <a:ea typeface="ＭＳ Ｐゴシック" pitchFamily="2" charset="-128"/>
                </a:defRPr>
              </a:lvl7pPr>
              <a:lvl8pPr>
                <a:defRPr sz="2400">
                  <a:solidFill>
                    <a:schemeClr val="bg1"/>
                  </a:solidFill>
                  <a:latin typeface="Arial" charset="0"/>
                  <a:ea typeface="ＭＳ Ｐゴシック" pitchFamily="2" charset="-128"/>
                </a:defRPr>
              </a:lvl8pPr>
              <a:lvl9pPr>
                <a:defRPr sz="2400">
                  <a:solidFill>
                    <a:schemeClr val="bg1"/>
                  </a:solidFill>
                  <a:latin typeface="Arial" charset="0"/>
                  <a:ea typeface="ＭＳ Ｐゴシック" pitchFamily="2" charset="-128"/>
                </a:defRPr>
              </a:lvl9pPr>
            </a:lstStyle>
            <a:p>
              <a:r>
                <a:rPr lang="en-US" sz="1600" b="0" dirty="0"/>
                <a:t>555-555-5555</a:t>
              </a:r>
              <a:endParaRPr lang="en-US" sz="1600" b="0" dirty="0"/>
            </a:p>
          </p:txBody>
        </p:sp>
      </p:grpSp>
      <p:cxnSp>
        <p:nvCxnSpPr>
          <p:cNvPr id="63" name="Straight Arrow Connector 62"/>
          <p:cNvCxnSpPr>
            <a:stCxn id="20" idx="2"/>
            <a:endCxn id="26" idx="0"/>
          </p:cNvCxnSpPr>
          <p:nvPr/>
        </p:nvCxnSpPr>
        <p:spPr>
          <a:xfrm>
            <a:off x="8724900" y="3388934"/>
            <a:ext cx="0" cy="436307"/>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4" idx="0"/>
          </p:cNvCxnSpPr>
          <p:nvPr/>
        </p:nvCxnSpPr>
        <p:spPr>
          <a:xfrm flipV="1">
            <a:off x="3657600" y="3581460"/>
            <a:ext cx="0" cy="914277"/>
          </a:xfrm>
          <a:prstGeom prst="straightConnector1">
            <a:avLst/>
          </a:prstGeom>
          <a:ln w="63500" cap="sq" cmpd="sng">
            <a:solidFill>
              <a:srgbClr val="EF3E42"/>
            </a:solidFill>
            <a:prstDash val="solid"/>
            <a:beve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3048000" y="3581402"/>
            <a:ext cx="0" cy="1799051"/>
          </a:xfrm>
          <a:prstGeom prst="straightConnector1">
            <a:avLst/>
          </a:prstGeom>
          <a:ln w="63500" cap="sq" cmpd="sng">
            <a:solidFill>
              <a:srgbClr val="EF3E42"/>
            </a:solidFill>
            <a:prstDash val="solid"/>
            <a:bevel/>
            <a:tailEnd type="triangle" w="lg" len="med"/>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1752600" y="2666971"/>
            <a:ext cx="8686800" cy="1371598"/>
            <a:chOff x="228600" y="3200400"/>
            <a:chExt cx="8686800" cy="1371599"/>
          </a:xfrm>
        </p:grpSpPr>
        <p:sp>
          <p:nvSpPr>
            <p:cNvPr id="74" name="Rounded Rectangle 73"/>
            <p:cNvSpPr/>
            <p:nvPr/>
          </p:nvSpPr>
          <p:spPr>
            <a:xfrm>
              <a:off x="228600" y="3200400"/>
              <a:ext cx="8686800" cy="1371599"/>
            </a:xfrm>
            <a:prstGeom prst="roundRect">
              <a:avLst>
                <a:gd name="adj" fmla="val 10185"/>
              </a:avLst>
            </a:prstGeom>
            <a:solidFill>
              <a:schemeClr val="bg1">
                <a:lumMod val="95000"/>
              </a:schemeClr>
            </a:solidFill>
            <a:ln w="165100">
              <a:solidFill>
                <a:srgbClr val="EF3E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75" name="Group 74"/>
            <p:cNvGrpSpPr/>
            <p:nvPr/>
          </p:nvGrpSpPr>
          <p:grpSpPr>
            <a:xfrm>
              <a:off x="508000" y="3456842"/>
              <a:ext cx="7977107" cy="966419"/>
              <a:chOff x="508000" y="3007456"/>
              <a:chExt cx="7977107" cy="966419"/>
            </a:xfrm>
          </p:grpSpPr>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8000" y="3030414"/>
                <a:ext cx="838200" cy="743204"/>
              </a:xfrm>
              <a:prstGeom prst="rect">
                <a:avLst/>
              </a:prstGeom>
              <a:effectLst/>
            </p:spPr>
          </p:pic>
          <p:sp>
            <p:nvSpPr>
              <p:cNvPr id="77" name="Rectangle 76"/>
              <p:cNvSpPr/>
              <p:nvPr/>
            </p:nvSpPr>
            <p:spPr>
              <a:xfrm>
                <a:off x="1402719" y="3007456"/>
                <a:ext cx="7082388" cy="966419"/>
              </a:xfrm>
              <a:prstGeom prst="rect">
                <a:avLst/>
              </a:prstGeom>
            </p:spPr>
            <p:txBody>
              <a:bodyPr wrap="none">
                <a:spAutoFit/>
              </a:bodyPr>
              <a:lstStyle/>
              <a:p>
                <a:pPr>
                  <a:lnSpc>
                    <a:spcPct val="80000"/>
                  </a:lnSpc>
                </a:pPr>
                <a:r>
                  <a:rPr lang="en-US" sz="7100" spc="-150" dirty="0">
                    <a:solidFill>
                      <a:srgbClr val="EF3E42"/>
                    </a:solidFill>
                    <a:latin typeface="Museo Sans 900" pitchFamily="50" charset="0"/>
                  </a:rPr>
                  <a:t>Too Much Work</a:t>
                </a:r>
                <a:endParaRPr lang="en-US" sz="7100" spc="-150" dirty="0">
                  <a:solidFill>
                    <a:srgbClr val="EF3E42"/>
                  </a:solidFill>
                  <a:latin typeface="Museo Sans 900" pitchFamily="50" charset="0"/>
                </a:endParaRPr>
              </a:p>
            </p:txBody>
          </p:sp>
        </p:grpSp>
      </p:grpSp>
    </p:spTree>
    <p:extLst>
      <p:ext uri="{BB962C8B-B14F-4D97-AF65-F5344CB8AC3E}">
        <p14:creationId xmlns:p14="http://schemas.microsoft.com/office/powerpoint/2010/main" val="1510515534"/>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250"/>
                                        <p:tgtEl>
                                          <p:spTgt spid="48"/>
                                        </p:tgtEl>
                                      </p:cBhvr>
                                    </p:animEffect>
                                  </p:childTnLst>
                                </p:cTn>
                              </p:par>
                              <p:par>
                                <p:cTn id="8" presetID="22" presetClass="entr" presetSubtype="4"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down)">
                                      <p:cBhvr>
                                        <p:cTn id="10" dur="25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91600" cy="664797"/>
          </a:xfrm>
        </p:spPr>
        <p:txBody>
          <a:bodyPr/>
          <a:lstStyle/>
          <a:p>
            <a:r>
              <a:rPr lang="en-US" dirty="0" smtClean="0"/>
              <a:t>1990s – Boring Days</a:t>
            </a:r>
            <a:endParaRPr lang="en-US" dirty="0"/>
          </a:p>
        </p:txBody>
      </p:sp>
      <p:sp>
        <p:nvSpPr>
          <p:cNvPr id="3" name="Text Placeholder 2"/>
          <p:cNvSpPr>
            <a:spLocks noGrp="1"/>
          </p:cNvSpPr>
          <p:nvPr>
            <p:ph type="body" sz="quarter" idx="13"/>
          </p:nvPr>
        </p:nvSpPr>
        <p:spPr>
          <a:xfrm>
            <a:off x="1981200" y="1524032"/>
            <a:ext cx="8458200" cy="1512209"/>
          </a:xfrm>
        </p:spPr>
        <p:txBody>
          <a:bodyPr>
            <a:spAutoFit/>
          </a:bodyPr>
          <a:lstStyle/>
          <a:p>
            <a:r>
              <a:rPr lang="en-US" dirty="0" smtClean="0"/>
              <a:t>Microsoft forks </a:t>
            </a:r>
            <a:r>
              <a:rPr lang="en-US" dirty="0" smtClean="0">
                <a:solidFill>
                  <a:srgbClr val="EF3E42"/>
                </a:solidFill>
              </a:rPr>
              <a:t>Sybase</a:t>
            </a:r>
            <a:r>
              <a:rPr lang="en-US" dirty="0" smtClean="0"/>
              <a:t> and creates </a:t>
            </a:r>
            <a:r>
              <a:rPr lang="en-US" dirty="0" smtClean="0">
                <a:solidFill>
                  <a:srgbClr val="EF3E42"/>
                </a:solidFill>
              </a:rPr>
              <a:t>SQL Server</a:t>
            </a:r>
            <a:r>
              <a:rPr lang="en-US" dirty="0" smtClean="0"/>
              <a:t>.</a:t>
            </a:r>
          </a:p>
          <a:p>
            <a:r>
              <a:rPr lang="en-US" dirty="0" smtClean="0">
                <a:solidFill>
                  <a:srgbClr val="EF3E42"/>
                </a:solidFill>
              </a:rPr>
              <a:t>MySQL</a:t>
            </a:r>
            <a:r>
              <a:rPr lang="en-US" dirty="0" smtClean="0"/>
              <a:t> is written as a replacement for </a:t>
            </a:r>
            <a:r>
              <a:rPr lang="en-US" dirty="0" err="1" smtClean="0">
                <a:solidFill>
                  <a:srgbClr val="EF3E42"/>
                </a:solidFill>
              </a:rPr>
              <a:t>mSQL</a:t>
            </a:r>
            <a:r>
              <a:rPr lang="en-US" dirty="0" smtClean="0"/>
              <a:t>.</a:t>
            </a:r>
          </a:p>
          <a:p>
            <a:r>
              <a:rPr lang="en-US" dirty="0" err="1" smtClean="0">
                <a:solidFill>
                  <a:srgbClr val="EF3E42"/>
                </a:solidFill>
              </a:rPr>
              <a:t>Postgres</a:t>
            </a:r>
            <a:r>
              <a:rPr lang="en-US" dirty="0" smtClean="0"/>
              <a:t> gets SQL support.</a:t>
            </a:r>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47</a:t>
            </a:fld>
            <a:endParaRPr dirty="0">
              <a:latin typeface="Museo Sans 100" pitchFamily="50" charset="0"/>
            </a:endParaRPr>
          </a:p>
        </p:txBody>
      </p:sp>
      <p:pic>
        <p:nvPicPr>
          <p:cNvPr id="5" name="Picture 4" descr="489px-MySQL.sv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0" y="5248677"/>
            <a:ext cx="1905000" cy="985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5076926"/>
            <a:ext cx="1679154" cy="1328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7937" y="5555266"/>
            <a:ext cx="2467864" cy="616967"/>
          </a:xfrm>
          <a:prstGeom prst="rect">
            <a:avLst/>
          </a:prstGeom>
        </p:spPr>
      </p:pic>
    </p:spTree>
    <p:extLst>
      <p:ext uri="{BB962C8B-B14F-4D97-AF65-F5344CB8AC3E}">
        <p14:creationId xmlns:p14="http://schemas.microsoft.com/office/powerpoint/2010/main" val="45993036"/>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84615"/>
            <a:ext cx="8991600" cy="664797"/>
          </a:xfrm>
        </p:spPr>
        <p:txBody>
          <a:bodyPr/>
          <a:lstStyle/>
          <a:p>
            <a:r>
              <a:rPr lang="en-US" dirty="0" smtClean="0"/>
              <a:t>2000s – Internet Boom</a:t>
            </a:r>
            <a:endParaRPr lang="en-US" dirty="0"/>
          </a:p>
        </p:txBody>
      </p:sp>
      <p:sp>
        <p:nvSpPr>
          <p:cNvPr id="3" name="Text Placeholder 2"/>
          <p:cNvSpPr>
            <a:spLocks noGrp="1"/>
          </p:cNvSpPr>
          <p:nvPr>
            <p:ph type="body" sz="quarter" idx="13"/>
          </p:nvPr>
        </p:nvSpPr>
        <p:spPr>
          <a:xfrm>
            <a:off x="1981200" y="1524032"/>
            <a:ext cx="8686800" cy="1908728"/>
          </a:xfrm>
        </p:spPr>
        <p:txBody>
          <a:bodyPr wrap="square">
            <a:spAutoFit/>
          </a:bodyPr>
          <a:lstStyle/>
          <a:p>
            <a:r>
              <a:rPr lang="en-US" dirty="0"/>
              <a:t>All the big players were heavyweight and expensive.</a:t>
            </a:r>
          </a:p>
          <a:p>
            <a:r>
              <a:rPr lang="en-US" dirty="0" smtClean="0"/>
              <a:t>Open-source </a:t>
            </a:r>
            <a:r>
              <a:rPr lang="en-US" dirty="0"/>
              <a:t>databases were missing important features</a:t>
            </a:r>
            <a:r>
              <a:rPr lang="en-US" dirty="0" smtClean="0"/>
              <a:t>.</a:t>
            </a:r>
          </a:p>
          <a:p>
            <a:r>
              <a:rPr lang="en-US" dirty="0" smtClean="0"/>
              <a:t>Custom scale-out middleware.</a:t>
            </a:r>
          </a:p>
          <a:p>
            <a:pPr lvl="1"/>
            <a:r>
              <a:rPr lang="en-US" dirty="0" smtClean="0"/>
              <a:t>Examples: eBay, Facebook</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48</a:t>
            </a:fld>
            <a:endParaRPr dirty="0"/>
          </a:p>
        </p:txBody>
      </p:sp>
    </p:spTree>
    <p:extLst>
      <p:ext uri="{BB962C8B-B14F-4D97-AF65-F5344CB8AC3E}">
        <p14:creationId xmlns:p14="http://schemas.microsoft.com/office/powerpoint/2010/main" val="893396761"/>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13922"/>
            <a:ext cx="8991600" cy="692497"/>
          </a:xfrm>
        </p:spPr>
        <p:txBody>
          <a:bodyPr>
            <a:normAutofit fontScale="90000"/>
          </a:bodyPr>
          <a:lstStyle/>
          <a:p>
            <a:r>
              <a:rPr lang="en-US" dirty="0" smtClean="0"/>
              <a:t>Middleware Approach</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49</a:t>
            </a:fld>
            <a:endParaRPr dirty="0">
              <a:latin typeface="Museo Sans 100" pitchFamily="50" charset="0"/>
            </a:endParaRPr>
          </a:p>
        </p:txBody>
      </p:sp>
      <p:pic>
        <p:nvPicPr>
          <p:cNvPr id="38" name="Picture 37" descr="ServerCabinet.png"/>
          <p:cNvPicPr>
            <a:picLocks noChangeAspect="1"/>
          </p:cNvPicPr>
          <p:nvPr/>
        </p:nvPicPr>
        <p:blipFill>
          <a:blip r:embed="rId3"/>
          <a:stretch>
            <a:fillRect/>
          </a:stretch>
        </p:blipFill>
        <p:spPr>
          <a:xfrm>
            <a:off x="2827338" y="2416605"/>
            <a:ext cx="1066800" cy="1839913"/>
          </a:xfrm>
          <a:prstGeom prst="rect">
            <a:avLst/>
          </a:prstGeom>
          <a:effectLst>
            <a:outerShdw blurRad="50800" dist="38100" dir="2700000" algn="tl" rotWithShape="0">
              <a:prstClr val="black">
                <a:alpha val="40000"/>
              </a:prstClr>
            </a:outerShdw>
          </a:effectLst>
        </p:spPr>
      </p:pic>
      <p:sp>
        <p:nvSpPr>
          <p:cNvPr id="43" name="TextBox 9"/>
          <p:cNvSpPr txBox="1">
            <a:spLocks noChangeArrowheads="1"/>
          </p:cNvSpPr>
          <p:nvPr/>
        </p:nvSpPr>
        <p:spPr bwMode="auto">
          <a:xfrm>
            <a:off x="1868511" y="4619764"/>
            <a:ext cx="291778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defRPr/>
            </a:pPr>
            <a:r>
              <a:rPr lang="en-US" sz="3200" dirty="0">
                <a:solidFill>
                  <a:srgbClr val="4B4B4B"/>
                </a:solidFill>
                <a:latin typeface="Museo Sans 700" pitchFamily="50" charset="0"/>
              </a:rPr>
              <a:t>Application</a:t>
            </a:r>
          </a:p>
          <a:p>
            <a:pPr algn="ctr">
              <a:lnSpc>
                <a:spcPct val="80000"/>
              </a:lnSpc>
              <a:defRPr/>
            </a:pPr>
            <a:r>
              <a:rPr lang="en-US" sz="3200" dirty="0">
                <a:solidFill>
                  <a:srgbClr val="4B4B4B"/>
                </a:solidFill>
                <a:latin typeface="Museo Sans 700" pitchFamily="50" charset="0"/>
              </a:rPr>
              <a:t>Server</a:t>
            </a:r>
            <a:endParaRPr lang="en-US" sz="3200" dirty="0">
              <a:solidFill>
                <a:srgbClr val="4B4B4B"/>
              </a:solidFill>
              <a:latin typeface="Museo Sans 700" pitchFamily="50" charset="0"/>
            </a:endParaRPr>
          </a:p>
        </p:txBody>
      </p:sp>
      <p:sp>
        <p:nvSpPr>
          <p:cNvPr id="44" name="TextBox 10"/>
          <p:cNvSpPr txBox="1">
            <a:spLocks noChangeArrowheads="1"/>
          </p:cNvSpPr>
          <p:nvPr/>
        </p:nvSpPr>
        <p:spPr bwMode="auto">
          <a:xfrm>
            <a:off x="7976050" y="4615660"/>
            <a:ext cx="2172390"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pPr>
            <a:r>
              <a:rPr lang="en-US" sz="3200" dirty="0">
                <a:solidFill>
                  <a:srgbClr val="4B4B4B"/>
                </a:solidFill>
                <a:latin typeface="Museo Sans 700" pitchFamily="50" charset="0"/>
              </a:rPr>
              <a:t>Database</a:t>
            </a:r>
          </a:p>
          <a:p>
            <a:pPr algn="ctr">
              <a:lnSpc>
                <a:spcPct val="80000"/>
              </a:lnSpc>
            </a:pPr>
            <a:r>
              <a:rPr lang="en-US" sz="3200" dirty="0">
                <a:solidFill>
                  <a:srgbClr val="4B4B4B"/>
                </a:solidFill>
                <a:latin typeface="Museo Sans 700" pitchFamily="50" charset="0"/>
              </a:rPr>
              <a:t>Cluster</a:t>
            </a:r>
            <a:endParaRPr lang="en-US" sz="3200" dirty="0">
              <a:solidFill>
                <a:srgbClr val="4B4B4B"/>
              </a:solidFill>
              <a:latin typeface="Museo Sans 700" pitchFamily="50" charset="0"/>
            </a:endParaRPr>
          </a:p>
        </p:txBody>
      </p:sp>
      <p:cxnSp>
        <p:nvCxnSpPr>
          <p:cNvPr id="39" name="Request"/>
          <p:cNvCxnSpPr>
            <a:cxnSpLocks noChangeShapeType="1"/>
            <a:stCxn id="5" idx="2"/>
            <a:endCxn id="57" idx="1"/>
          </p:cNvCxnSpPr>
          <p:nvPr/>
        </p:nvCxnSpPr>
        <p:spPr bwMode="auto">
          <a:xfrm flipV="1">
            <a:off x="6627813" y="2457483"/>
            <a:ext cx="1535112" cy="879079"/>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52" name="Request"/>
          <p:cNvCxnSpPr>
            <a:cxnSpLocks noChangeShapeType="1"/>
            <a:stCxn id="5" idx="2"/>
            <a:endCxn id="58" idx="1"/>
          </p:cNvCxnSpPr>
          <p:nvPr/>
        </p:nvCxnSpPr>
        <p:spPr bwMode="auto">
          <a:xfrm flipV="1">
            <a:off x="6627813" y="3336561"/>
            <a:ext cx="1535112" cy="1"/>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53" name="Request"/>
          <p:cNvCxnSpPr>
            <a:cxnSpLocks noChangeShapeType="1"/>
            <a:stCxn id="5" idx="2"/>
            <a:endCxn id="46" idx="1"/>
          </p:cNvCxnSpPr>
          <p:nvPr/>
        </p:nvCxnSpPr>
        <p:spPr bwMode="auto">
          <a:xfrm>
            <a:off x="6627819" y="3336561"/>
            <a:ext cx="1525587" cy="864791"/>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8153419" y="2133603"/>
            <a:ext cx="1914525" cy="647700"/>
            <a:chOff x="6629400" y="2019300"/>
            <a:chExt cx="1914525" cy="647700"/>
          </a:xfrm>
        </p:grpSpPr>
        <p:pic>
          <p:nvPicPr>
            <p:cNvPr id="54" name="Picture 53" descr="Database.png"/>
            <p:cNvPicPr>
              <a:picLocks noChangeAspect="1"/>
            </p:cNvPicPr>
            <p:nvPr/>
          </p:nvPicPr>
          <p:blipFill>
            <a:blip r:embed="rId4"/>
            <a:stretch>
              <a:fillRect/>
            </a:stretch>
          </p:blipFill>
          <p:spPr bwMode="auto">
            <a:xfrm>
              <a:off x="6629400" y="2043112"/>
              <a:ext cx="696913" cy="609600"/>
            </a:xfrm>
            <a:prstGeom prst="rect">
              <a:avLst/>
            </a:prstGeom>
            <a:effectLst>
              <a:outerShdw blurRad="50800" dist="38100" dir="2700000" algn="tl" rotWithShape="0">
                <a:prstClr val="black">
                  <a:alpha val="40000"/>
                </a:prstClr>
              </a:outerShdw>
            </a:effectLst>
          </p:spPr>
        </p:pic>
        <p:sp>
          <p:nvSpPr>
            <p:cNvPr id="57" name="Rounded Rectangle 22"/>
            <p:cNvSpPr>
              <a:spLocks noChangeArrowheads="1"/>
            </p:cNvSpPr>
            <p:nvPr/>
          </p:nvSpPr>
          <p:spPr bwMode="auto">
            <a:xfrm>
              <a:off x="6638925" y="2019300"/>
              <a:ext cx="1905000" cy="647700"/>
            </a:xfrm>
            <a:prstGeom prst="roundRect">
              <a:avLst>
                <a:gd name="adj" fmla="val 9028"/>
              </a:avLst>
            </a:prstGeom>
            <a:noFill/>
            <a:ln w="9525"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kern="0">
                <a:solidFill>
                  <a:sysClr val="windowText" lastClr="000000"/>
                </a:solidFill>
              </a:endParaRPr>
            </a:p>
          </p:txBody>
        </p:sp>
      </p:grpSp>
      <p:grpSp>
        <p:nvGrpSpPr>
          <p:cNvPr id="13" name="Group 12"/>
          <p:cNvGrpSpPr/>
          <p:nvPr/>
        </p:nvGrpSpPr>
        <p:grpSpPr>
          <a:xfrm>
            <a:off x="8153419" y="3012679"/>
            <a:ext cx="1914525" cy="647700"/>
            <a:chOff x="6629400" y="3209925"/>
            <a:chExt cx="1914525" cy="647700"/>
          </a:xfrm>
        </p:grpSpPr>
        <p:pic>
          <p:nvPicPr>
            <p:cNvPr id="45" name="Picture 44" descr="Database.png"/>
            <p:cNvPicPr>
              <a:picLocks noChangeAspect="1"/>
            </p:cNvPicPr>
            <p:nvPr/>
          </p:nvPicPr>
          <p:blipFill>
            <a:blip r:embed="rId4"/>
            <a:stretch>
              <a:fillRect/>
            </a:stretch>
          </p:blipFill>
          <p:spPr bwMode="auto">
            <a:xfrm>
              <a:off x="6629400" y="3224212"/>
              <a:ext cx="696913" cy="609600"/>
            </a:xfrm>
            <a:prstGeom prst="rect">
              <a:avLst/>
            </a:prstGeom>
            <a:effectLst>
              <a:outerShdw blurRad="50800" dist="38100" dir="2700000" algn="tl" rotWithShape="0">
                <a:prstClr val="black">
                  <a:alpha val="40000"/>
                </a:prstClr>
              </a:outerShdw>
            </a:effectLst>
          </p:spPr>
        </p:pic>
        <p:sp>
          <p:nvSpPr>
            <p:cNvPr id="58" name="Rounded Rectangle 24"/>
            <p:cNvSpPr>
              <a:spLocks noChangeArrowheads="1"/>
            </p:cNvSpPr>
            <p:nvPr/>
          </p:nvSpPr>
          <p:spPr bwMode="auto">
            <a:xfrm>
              <a:off x="6638925" y="3209925"/>
              <a:ext cx="1905000" cy="647700"/>
            </a:xfrm>
            <a:prstGeom prst="roundRect">
              <a:avLst>
                <a:gd name="adj" fmla="val 9028"/>
              </a:avLst>
            </a:prstGeom>
            <a:noFill/>
            <a:ln w="9525"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kern="0">
                <a:solidFill>
                  <a:sysClr val="windowText" lastClr="000000"/>
                </a:solidFill>
              </a:endParaRPr>
            </a:p>
          </p:txBody>
        </p:sp>
      </p:grpSp>
      <p:grpSp>
        <p:nvGrpSpPr>
          <p:cNvPr id="10" name="Group 9"/>
          <p:cNvGrpSpPr/>
          <p:nvPr/>
        </p:nvGrpSpPr>
        <p:grpSpPr>
          <a:xfrm>
            <a:off x="8153419" y="3891759"/>
            <a:ext cx="1914525" cy="647700"/>
            <a:chOff x="6629400" y="3905250"/>
            <a:chExt cx="1914525" cy="647700"/>
          </a:xfrm>
        </p:grpSpPr>
        <p:pic>
          <p:nvPicPr>
            <p:cNvPr id="46" name="Picture 45" descr="Database.png"/>
            <p:cNvPicPr>
              <a:picLocks noChangeAspect="1"/>
            </p:cNvPicPr>
            <p:nvPr/>
          </p:nvPicPr>
          <p:blipFill>
            <a:blip r:embed="rId4"/>
            <a:stretch>
              <a:fillRect/>
            </a:stretch>
          </p:blipFill>
          <p:spPr bwMode="auto">
            <a:xfrm>
              <a:off x="6629400" y="3910012"/>
              <a:ext cx="696913" cy="609600"/>
            </a:xfrm>
            <a:prstGeom prst="rect">
              <a:avLst/>
            </a:prstGeom>
            <a:effectLst>
              <a:outerShdw blurRad="50800" dist="38100" dir="2700000" algn="tl" rotWithShape="0">
                <a:prstClr val="black">
                  <a:alpha val="40000"/>
                </a:prstClr>
              </a:outerShdw>
            </a:effectLst>
          </p:spPr>
        </p:pic>
        <p:sp>
          <p:nvSpPr>
            <p:cNvPr id="59" name="Rounded Rectangle 33"/>
            <p:cNvSpPr>
              <a:spLocks noChangeArrowheads="1"/>
            </p:cNvSpPr>
            <p:nvPr/>
          </p:nvSpPr>
          <p:spPr bwMode="auto">
            <a:xfrm>
              <a:off x="6638925" y="3905250"/>
              <a:ext cx="1905000" cy="647700"/>
            </a:xfrm>
            <a:prstGeom prst="roundRect">
              <a:avLst>
                <a:gd name="adj" fmla="val 9028"/>
              </a:avLst>
            </a:prstGeom>
            <a:noFill/>
            <a:ln w="9525" algn="ctr">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kern="0">
                <a:solidFill>
                  <a:sysClr val="windowText" lastClr="000000"/>
                </a:solidFill>
              </a:endParaRPr>
            </a:p>
          </p:txBody>
        </p:sp>
      </p:grpSp>
      <p:sp>
        <p:nvSpPr>
          <p:cNvPr id="5" name="Rounded Rectangle 4"/>
          <p:cNvSpPr/>
          <p:nvPr/>
        </p:nvSpPr>
        <p:spPr>
          <a:xfrm rot="16200000">
            <a:off x="4893072" y="2804749"/>
            <a:ext cx="2405856" cy="1063625"/>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Middleware</a:t>
            </a:r>
          </a:p>
        </p:txBody>
      </p:sp>
      <p:cxnSp>
        <p:nvCxnSpPr>
          <p:cNvPr id="62" name="Straight Arrow Connector 61"/>
          <p:cNvCxnSpPr>
            <a:cxnSpLocks noChangeShapeType="1"/>
            <a:stCxn id="38" idx="3"/>
            <a:endCxn id="5" idx="0"/>
          </p:cNvCxnSpPr>
          <p:nvPr/>
        </p:nvCxnSpPr>
        <p:spPr bwMode="auto">
          <a:xfrm>
            <a:off x="3894138" y="3336529"/>
            <a:ext cx="1670050" cy="0"/>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pic>
        <p:nvPicPr>
          <p:cNvPr id="64" name="Picture 63" descr="489px-MySQL.svg.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6350" y="2211147"/>
            <a:ext cx="952500" cy="492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 name="Picture 64" descr="489px-MySQL.svg.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6350" y="3090225"/>
            <a:ext cx="952500" cy="492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 name="Picture 65" descr="489px-MySQL.svg.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6350" y="3969305"/>
            <a:ext cx="952500" cy="492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2" name="Response"/>
          <p:cNvCxnSpPr>
            <a:cxnSpLocks noChangeShapeType="1"/>
            <a:stCxn id="54" idx="1"/>
            <a:endCxn id="5" idx="2"/>
          </p:cNvCxnSpPr>
          <p:nvPr/>
        </p:nvCxnSpPr>
        <p:spPr bwMode="auto">
          <a:xfrm flipH="1">
            <a:off x="6627819" y="2462213"/>
            <a:ext cx="1525587" cy="874317"/>
          </a:xfrm>
          <a:prstGeom prst="straightConnector1">
            <a:avLst/>
          </a:prstGeom>
          <a:ln w="63500">
            <a:solidFill>
              <a:srgbClr val="4B4B4B"/>
            </a:solidFill>
            <a:tailEnd type="non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78" name="Response"/>
          <p:cNvCxnSpPr>
            <a:cxnSpLocks noChangeShapeType="1"/>
            <a:stCxn id="58" idx="1"/>
            <a:endCxn id="5" idx="2"/>
          </p:cNvCxnSpPr>
          <p:nvPr/>
        </p:nvCxnSpPr>
        <p:spPr bwMode="auto">
          <a:xfrm flipH="1">
            <a:off x="6627813" y="3336561"/>
            <a:ext cx="1535112" cy="1"/>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79" name="Response"/>
          <p:cNvCxnSpPr>
            <a:cxnSpLocks noChangeShapeType="1"/>
            <a:stCxn id="46" idx="1"/>
            <a:endCxn id="5" idx="2"/>
          </p:cNvCxnSpPr>
          <p:nvPr/>
        </p:nvCxnSpPr>
        <p:spPr bwMode="auto">
          <a:xfrm flipH="1" flipV="1">
            <a:off x="6627819" y="3336561"/>
            <a:ext cx="1525587" cy="864791"/>
          </a:xfrm>
          <a:prstGeom prst="straightConnector1">
            <a:avLst/>
          </a:prstGeom>
          <a:ln w="63500">
            <a:solidFill>
              <a:srgbClr val="4B4B4B"/>
            </a:solidFill>
            <a:tailEnd type="non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grpSp>
        <p:nvGrpSpPr>
          <p:cNvPr id="27" name="Group 26" hidden="1"/>
          <p:cNvGrpSpPr/>
          <p:nvPr/>
        </p:nvGrpSpPr>
        <p:grpSpPr>
          <a:xfrm>
            <a:off x="1752600" y="2057371"/>
            <a:ext cx="8686800" cy="1371598"/>
            <a:chOff x="228600" y="3200400"/>
            <a:chExt cx="8686800" cy="1371599"/>
          </a:xfrm>
        </p:grpSpPr>
        <p:sp>
          <p:nvSpPr>
            <p:cNvPr id="28" name="Rounded Rectangle 27"/>
            <p:cNvSpPr/>
            <p:nvPr/>
          </p:nvSpPr>
          <p:spPr>
            <a:xfrm>
              <a:off x="228600" y="3200400"/>
              <a:ext cx="8686800" cy="1371599"/>
            </a:xfrm>
            <a:prstGeom prst="roundRect">
              <a:avLst>
                <a:gd name="adj" fmla="val 10185"/>
              </a:avLst>
            </a:prstGeom>
            <a:solidFill>
              <a:schemeClr val="bg1">
                <a:lumMod val="95000"/>
              </a:schemeClr>
            </a:solidFill>
            <a:ln w="165100">
              <a:solidFill>
                <a:srgbClr val="EF3E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29" name="Group 28"/>
            <p:cNvGrpSpPr/>
            <p:nvPr/>
          </p:nvGrpSpPr>
          <p:grpSpPr>
            <a:xfrm>
              <a:off x="508000" y="3456842"/>
              <a:ext cx="7977107" cy="966419"/>
              <a:chOff x="508000" y="3007456"/>
              <a:chExt cx="7977107" cy="966419"/>
            </a:xfrm>
          </p:grpSpPr>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508000" y="3030414"/>
                <a:ext cx="838200" cy="743204"/>
              </a:xfrm>
              <a:prstGeom prst="rect">
                <a:avLst/>
              </a:prstGeom>
              <a:effectLst/>
            </p:spPr>
          </p:pic>
          <p:sp>
            <p:nvSpPr>
              <p:cNvPr id="31" name="Rectangle 30"/>
              <p:cNvSpPr/>
              <p:nvPr/>
            </p:nvSpPr>
            <p:spPr>
              <a:xfrm>
                <a:off x="1402719" y="3007456"/>
                <a:ext cx="7082388" cy="966419"/>
              </a:xfrm>
              <a:prstGeom prst="rect">
                <a:avLst/>
              </a:prstGeom>
            </p:spPr>
            <p:txBody>
              <a:bodyPr wrap="none">
                <a:spAutoFit/>
              </a:bodyPr>
              <a:lstStyle/>
              <a:p>
                <a:pPr>
                  <a:lnSpc>
                    <a:spcPct val="80000"/>
                  </a:lnSpc>
                </a:pPr>
                <a:r>
                  <a:rPr lang="en-US" sz="7100" spc="-150" dirty="0">
                    <a:solidFill>
                      <a:srgbClr val="EF3E42"/>
                    </a:solidFill>
                    <a:latin typeface="Museo Sans 900" pitchFamily="50" charset="0"/>
                  </a:rPr>
                  <a:t>Too Much Work</a:t>
                </a:r>
                <a:endParaRPr lang="en-US" sz="7100" spc="-150" dirty="0">
                  <a:solidFill>
                    <a:srgbClr val="EF3E42"/>
                  </a:solidFill>
                  <a:latin typeface="Museo Sans 900" pitchFamily="50" charset="0"/>
                </a:endParaRPr>
              </a:p>
            </p:txBody>
          </p:sp>
        </p:grpSp>
      </p:grpSp>
      <p:grpSp>
        <p:nvGrpSpPr>
          <p:cNvPr id="32" name="Group 31" hidden="1"/>
          <p:cNvGrpSpPr/>
          <p:nvPr/>
        </p:nvGrpSpPr>
        <p:grpSpPr>
          <a:xfrm>
            <a:off x="1752601" y="3657571"/>
            <a:ext cx="8787101" cy="1371598"/>
            <a:chOff x="228600" y="3200400"/>
            <a:chExt cx="8787101" cy="1371599"/>
          </a:xfrm>
        </p:grpSpPr>
        <p:sp>
          <p:nvSpPr>
            <p:cNvPr id="33" name="Rounded Rectangle 32"/>
            <p:cNvSpPr/>
            <p:nvPr/>
          </p:nvSpPr>
          <p:spPr>
            <a:xfrm>
              <a:off x="228600" y="3200400"/>
              <a:ext cx="8686800" cy="1371599"/>
            </a:xfrm>
            <a:prstGeom prst="roundRect">
              <a:avLst>
                <a:gd name="adj" fmla="val 10185"/>
              </a:avLst>
            </a:prstGeom>
            <a:solidFill>
              <a:schemeClr val="bg1">
                <a:lumMod val="95000"/>
              </a:schemeClr>
            </a:solidFill>
            <a:ln w="165100">
              <a:solidFill>
                <a:srgbClr val="EF3E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grpSp>
          <p:nvGrpSpPr>
            <p:cNvPr id="34" name="Group 33"/>
            <p:cNvGrpSpPr/>
            <p:nvPr/>
          </p:nvGrpSpPr>
          <p:grpSpPr>
            <a:xfrm>
              <a:off x="508000" y="3456842"/>
              <a:ext cx="8507701" cy="966419"/>
              <a:chOff x="508000" y="3007456"/>
              <a:chExt cx="8507701" cy="966419"/>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508000" y="3030414"/>
                <a:ext cx="838200" cy="743204"/>
              </a:xfrm>
              <a:prstGeom prst="rect">
                <a:avLst/>
              </a:prstGeom>
              <a:effectLst/>
            </p:spPr>
          </p:pic>
          <p:sp>
            <p:nvSpPr>
              <p:cNvPr id="36" name="Rectangle 35"/>
              <p:cNvSpPr/>
              <p:nvPr/>
            </p:nvSpPr>
            <p:spPr>
              <a:xfrm>
                <a:off x="1402719" y="3007456"/>
                <a:ext cx="7612982" cy="966419"/>
              </a:xfrm>
              <a:prstGeom prst="rect">
                <a:avLst/>
              </a:prstGeom>
            </p:spPr>
            <p:txBody>
              <a:bodyPr wrap="none">
                <a:spAutoFit/>
              </a:bodyPr>
              <a:lstStyle/>
              <a:p>
                <a:pPr>
                  <a:lnSpc>
                    <a:spcPct val="80000"/>
                  </a:lnSpc>
                </a:pPr>
                <a:r>
                  <a:rPr lang="en-US" sz="7100" spc="-150" dirty="0">
                    <a:solidFill>
                      <a:srgbClr val="EF3E42"/>
                    </a:solidFill>
                    <a:latin typeface="Museo Sans 900" pitchFamily="50" charset="0"/>
                  </a:rPr>
                  <a:t>Reinvent Wheel</a:t>
                </a:r>
                <a:endParaRPr lang="en-US" sz="7100" spc="-150" dirty="0">
                  <a:solidFill>
                    <a:srgbClr val="EF3E42"/>
                  </a:solidFill>
                  <a:latin typeface="Museo Sans 900" pitchFamily="50" charset="0"/>
                </a:endParaRPr>
              </a:p>
            </p:txBody>
          </p:sp>
        </p:grpSp>
      </p:grpSp>
    </p:spTree>
    <p:extLst>
      <p:ext uri="{BB962C8B-B14F-4D97-AF65-F5344CB8AC3E}">
        <p14:creationId xmlns:p14="http://schemas.microsoft.com/office/powerpoint/2010/main" val="709249044"/>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par>
                                <p:cTn id="13" presetID="2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left)">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39"/>
                                        </p:tgtEl>
                                      </p:cBhvr>
                                    </p:animEffect>
                                    <p:set>
                                      <p:cBhvr>
                                        <p:cTn id="23" dur="1" fill="hold">
                                          <p:stCondLst>
                                            <p:cond delay="249"/>
                                          </p:stCondLst>
                                        </p:cTn>
                                        <p:tgtEl>
                                          <p:spTgt spid="3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50"/>
                                        <p:tgtEl>
                                          <p:spTgt spid="52"/>
                                        </p:tgtEl>
                                      </p:cBhvr>
                                    </p:animEffect>
                                    <p:set>
                                      <p:cBhvr>
                                        <p:cTn id="26" dur="1" fill="hold">
                                          <p:stCondLst>
                                            <p:cond delay="249"/>
                                          </p:stCondLst>
                                        </p:cTn>
                                        <p:tgtEl>
                                          <p:spTgt spid="5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50"/>
                                        <p:tgtEl>
                                          <p:spTgt spid="53"/>
                                        </p:tgtEl>
                                      </p:cBhvr>
                                    </p:animEffect>
                                    <p:set>
                                      <p:cBhvr>
                                        <p:cTn id="29" dur="1" fill="hold">
                                          <p:stCondLst>
                                            <p:cond delay="249"/>
                                          </p:stCondLst>
                                        </p:cTn>
                                        <p:tgtEl>
                                          <p:spTgt spid="53"/>
                                        </p:tgtEl>
                                        <p:attrNameLst>
                                          <p:attrName>style.visibility</p:attrName>
                                        </p:attrNameLst>
                                      </p:cBhvr>
                                      <p:to>
                                        <p:strVal val="hidden"/>
                                      </p:to>
                                    </p:set>
                                  </p:childTnLst>
                                </p:cTn>
                              </p:par>
                            </p:childTnLst>
                          </p:cTn>
                        </p:par>
                        <p:par>
                          <p:cTn id="30" fill="hold">
                            <p:stCondLst>
                              <p:cond delay="250"/>
                            </p:stCondLst>
                            <p:childTnLst>
                              <p:par>
                                <p:cTn id="31" presetID="22" presetClass="entr" presetSubtype="2"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right)">
                                      <p:cBhvr>
                                        <p:cTn id="33" dur="500"/>
                                        <p:tgtEl>
                                          <p:spTgt spid="72"/>
                                        </p:tgtEl>
                                      </p:cBhvr>
                                    </p:animEffect>
                                  </p:childTnLst>
                                </p:cTn>
                              </p:par>
                              <p:par>
                                <p:cTn id="34" presetID="22" presetClass="entr" presetSubtype="2"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wipe(right)">
                                      <p:cBhvr>
                                        <p:cTn id="36" dur="500"/>
                                        <p:tgtEl>
                                          <p:spTgt spid="78"/>
                                        </p:tgtEl>
                                      </p:cBhvr>
                                    </p:animEffect>
                                  </p:childTnLst>
                                </p:cTn>
                              </p:par>
                              <p:par>
                                <p:cTn id="37" presetID="22" presetClass="entr" presetSubtype="2"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right)">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25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 y="-283441"/>
            <a:ext cx="11640312" cy="1329595"/>
          </a:xfrm>
        </p:spPr>
        <p:txBody>
          <a:bodyPr/>
          <a:lstStyle/>
          <a:p>
            <a:r>
              <a:rPr lang="en-US" dirty="0" smtClean="0"/>
              <a:t>History Repeats Itself</a:t>
            </a:r>
            <a:endParaRPr lang="en-US" dirty="0"/>
          </a:p>
        </p:txBody>
      </p:sp>
      <p:sp>
        <p:nvSpPr>
          <p:cNvPr id="3" name="Text Placeholder 2"/>
          <p:cNvSpPr>
            <a:spLocks noGrp="1"/>
          </p:cNvSpPr>
          <p:nvPr>
            <p:ph type="body" sz="quarter" idx="13"/>
          </p:nvPr>
        </p:nvSpPr>
        <p:spPr>
          <a:xfrm>
            <a:off x="1981200" y="1524033"/>
            <a:ext cx="8458200" cy="2287806"/>
          </a:xfrm>
        </p:spPr>
        <p:txBody>
          <a:bodyPr>
            <a:spAutoFit/>
          </a:bodyPr>
          <a:lstStyle/>
          <a:p>
            <a:r>
              <a:rPr lang="en-US" dirty="0" smtClean="0"/>
              <a:t>Old database issues are still relevant today.</a:t>
            </a:r>
          </a:p>
          <a:p>
            <a:r>
              <a:rPr lang="en-US" dirty="0" smtClean="0"/>
              <a:t>The “</a:t>
            </a:r>
            <a:r>
              <a:rPr lang="en-US" dirty="0" smtClean="0">
                <a:solidFill>
                  <a:srgbClr val="FF0000"/>
                </a:solidFill>
              </a:rPr>
              <a:t>SQL</a:t>
            </a:r>
            <a:r>
              <a:rPr lang="en-US" dirty="0" smtClean="0"/>
              <a:t> vs. </a:t>
            </a:r>
            <a:r>
              <a:rPr lang="en-US" dirty="0" err="1" smtClean="0">
                <a:solidFill>
                  <a:srgbClr val="FF0000"/>
                </a:solidFill>
              </a:rPr>
              <a:t>NoSQL</a:t>
            </a:r>
            <a:r>
              <a:rPr lang="en-US" dirty="0" smtClean="0"/>
              <a:t>” debate </a:t>
            </a:r>
            <a:r>
              <a:rPr lang="en-US" dirty="0"/>
              <a:t>is reminiscent </a:t>
            </a:r>
            <a:r>
              <a:rPr lang="en-US" dirty="0" smtClean="0"/>
              <a:t>of “</a:t>
            </a:r>
            <a:r>
              <a:rPr lang="en-US" dirty="0" smtClean="0">
                <a:solidFill>
                  <a:srgbClr val="FF0000"/>
                </a:solidFill>
              </a:rPr>
              <a:t>Relational</a:t>
            </a:r>
            <a:r>
              <a:rPr lang="en-US" dirty="0" smtClean="0"/>
              <a:t> vs. </a:t>
            </a:r>
            <a:r>
              <a:rPr lang="en-US" dirty="0" smtClean="0">
                <a:solidFill>
                  <a:srgbClr val="FF0000"/>
                </a:solidFill>
              </a:rPr>
              <a:t>CODASYL</a:t>
            </a:r>
            <a:r>
              <a:rPr lang="en-US" dirty="0"/>
              <a:t>” </a:t>
            </a:r>
            <a:r>
              <a:rPr lang="en-US" dirty="0" smtClean="0"/>
              <a:t>debate.</a:t>
            </a:r>
          </a:p>
          <a:p>
            <a:r>
              <a:rPr lang="en-US" dirty="0" smtClean="0"/>
              <a:t>Many of the ideas in today’s database systems are not new.</a:t>
            </a:r>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5</a:t>
            </a:fld>
            <a:endParaRPr dirty="0">
              <a:latin typeface="Museo Sans 100" pitchFamily="50" charset="0"/>
            </a:endParaRPr>
          </a:p>
        </p:txBody>
      </p:sp>
    </p:spTree>
    <p:extLst>
      <p:ext uri="{BB962C8B-B14F-4D97-AF65-F5344CB8AC3E}">
        <p14:creationId xmlns:p14="http://schemas.microsoft.com/office/powerpoint/2010/main" val="1446884588"/>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eba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88"/>
            <a:ext cx="9144000" cy="680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TextBox 5"/>
          <p:cNvSpPr txBox="1">
            <a:spLocks noChangeArrowheads="1"/>
          </p:cNvSpPr>
          <p:nvPr/>
        </p:nvSpPr>
        <p:spPr bwMode="auto">
          <a:xfrm>
            <a:off x="5362680" y="6273803"/>
            <a:ext cx="405122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defTabSz="457200" fontAlgn="base">
              <a:spcBef>
                <a:spcPct val="0"/>
              </a:spcBef>
              <a:spcAft>
                <a:spcPct val="0"/>
              </a:spcAft>
              <a:buClr>
                <a:srgbClr val="000000"/>
              </a:buClr>
              <a:buSzPct val="100000"/>
            </a:pPr>
            <a:r>
              <a:rPr lang="en-US" sz="1600" dirty="0">
                <a:solidFill>
                  <a:srgbClr val="000000"/>
                </a:solidFill>
                <a:latin typeface="Raleway" pitchFamily="34" charset="0"/>
              </a:rPr>
              <a:t>Randy </a:t>
            </a:r>
            <a:r>
              <a:rPr lang="en-US" sz="1600" dirty="0" err="1">
                <a:solidFill>
                  <a:srgbClr val="000000"/>
                </a:solidFill>
                <a:latin typeface="Raleway" pitchFamily="34" charset="0"/>
              </a:rPr>
              <a:t>Shoup</a:t>
            </a:r>
            <a:r>
              <a:rPr lang="en-US" sz="1600" dirty="0">
                <a:solidFill>
                  <a:srgbClr val="000000"/>
                </a:solidFill>
                <a:latin typeface="Raleway" pitchFamily="34" charset="0"/>
              </a:rPr>
              <a:t> - </a:t>
            </a:r>
            <a:r>
              <a:rPr lang="en-US" sz="1600" i="1" dirty="0">
                <a:solidFill>
                  <a:srgbClr val="000000"/>
                </a:solidFill>
                <a:latin typeface="Raleway" pitchFamily="34" charset="0"/>
              </a:rPr>
              <a:t>“The eBay Architecture”</a:t>
            </a:r>
            <a:r>
              <a:rPr lang="en-US" sz="1600" i="1" dirty="0">
                <a:solidFill>
                  <a:srgbClr val="C00000"/>
                </a:solidFill>
                <a:latin typeface="Raleway" pitchFamily="34" charset="0"/>
              </a:rPr>
              <a:t/>
            </a:r>
            <a:br>
              <a:rPr lang="en-US" sz="1600" i="1" dirty="0">
                <a:solidFill>
                  <a:srgbClr val="C00000"/>
                </a:solidFill>
                <a:latin typeface="Raleway" pitchFamily="34" charset="0"/>
              </a:rPr>
            </a:br>
            <a:r>
              <a:rPr lang="en-US" sz="1600" dirty="0">
                <a:solidFill>
                  <a:srgbClr val="C00000"/>
                </a:solidFill>
                <a:latin typeface="Raleway" pitchFamily="34" charset="0"/>
                <a:hlinkClick r:id="rId3"/>
              </a:rPr>
              <a:t>http://highscalability.com/ebay-architecture</a:t>
            </a:r>
            <a:endParaRPr lang="en-US" sz="1600" dirty="0">
              <a:solidFill>
                <a:srgbClr val="C00000"/>
              </a:solidFill>
              <a:latin typeface="Raleway" pitchFamily="34" charset="0"/>
            </a:endParaRPr>
          </a:p>
        </p:txBody>
      </p:sp>
    </p:spTree>
    <p:extLst>
      <p:ext uri="{BB962C8B-B14F-4D97-AF65-F5344CB8AC3E}">
        <p14:creationId xmlns:p14="http://schemas.microsoft.com/office/powerpoint/2010/main" val="3145438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eba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88"/>
            <a:ext cx="9144000" cy="680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TextBox 5"/>
          <p:cNvSpPr txBox="1">
            <a:spLocks noChangeArrowheads="1"/>
          </p:cNvSpPr>
          <p:nvPr/>
        </p:nvSpPr>
        <p:spPr bwMode="auto">
          <a:xfrm>
            <a:off x="5362680" y="6273803"/>
            <a:ext cx="405122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defTabSz="457200" fontAlgn="base">
              <a:spcBef>
                <a:spcPct val="0"/>
              </a:spcBef>
              <a:spcAft>
                <a:spcPct val="0"/>
              </a:spcAft>
              <a:buClr>
                <a:srgbClr val="000000"/>
              </a:buClr>
              <a:buSzPct val="100000"/>
            </a:pPr>
            <a:r>
              <a:rPr lang="en-US" sz="1600" dirty="0">
                <a:solidFill>
                  <a:srgbClr val="000000"/>
                </a:solidFill>
                <a:latin typeface="Raleway" pitchFamily="34" charset="0"/>
              </a:rPr>
              <a:t>Randy </a:t>
            </a:r>
            <a:r>
              <a:rPr lang="en-US" sz="1600" dirty="0" err="1">
                <a:solidFill>
                  <a:srgbClr val="000000"/>
                </a:solidFill>
                <a:latin typeface="Raleway" pitchFamily="34" charset="0"/>
              </a:rPr>
              <a:t>Shoup</a:t>
            </a:r>
            <a:r>
              <a:rPr lang="en-US" sz="1600" dirty="0">
                <a:solidFill>
                  <a:srgbClr val="000000"/>
                </a:solidFill>
                <a:latin typeface="Raleway" pitchFamily="34" charset="0"/>
              </a:rPr>
              <a:t> - </a:t>
            </a:r>
            <a:r>
              <a:rPr lang="en-US" sz="1600" i="1" dirty="0">
                <a:solidFill>
                  <a:srgbClr val="000000"/>
                </a:solidFill>
                <a:latin typeface="Raleway" pitchFamily="34" charset="0"/>
              </a:rPr>
              <a:t>“The eBay Architecture”</a:t>
            </a:r>
            <a:r>
              <a:rPr lang="en-US" sz="1600" i="1" dirty="0">
                <a:solidFill>
                  <a:srgbClr val="C00000"/>
                </a:solidFill>
                <a:latin typeface="Raleway" pitchFamily="34" charset="0"/>
              </a:rPr>
              <a:t/>
            </a:r>
            <a:br>
              <a:rPr lang="en-US" sz="1600" i="1" dirty="0">
                <a:solidFill>
                  <a:srgbClr val="C00000"/>
                </a:solidFill>
                <a:latin typeface="Raleway" pitchFamily="34" charset="0"/>
              </a:rPr>
            </a:br>
            <a:r>
              <a:rPr lang="en-US" sz="1600" dirty="0">
                <a:solidFill>
                  <a:srgbClr val="C00000"/>
                </a:solidFill>
                <a:latin typeface="Raleway" pitchFamily="34" charset="0"/>
                <a:hlinkClick r:id="rId3"/>
              </a:rPr>
              <a:t>http://highscalability.com/ebay-architecture</a:t>
            </a:r>
            <a:endParaRPr lang="en-US" sz="1600" dirty="0">
              <a:solidFill>
                <a:srgbClr val="C00000"/>
              </a:solidFill>
              <a:latin typeface="Raleway" pitchFamily="34" charset="0"/>
            </a:endParaRPr>
          </a:p>
        </p:txBody>
      </p:sp>
      <p:sp>
        <p:nvSpPr>
          <p:cNvPr id="7" name="TextBox 6"/>
          <p:cNvSpPr txBox="1"/>
          <p:nvPr/>
        </p:nvSpPr>
        <p:spPr>
          <a:xfrm>
            <a:off x="2627458" y="2025594"/>
            <a:ext cx="9065575" cy="2806815"/>
          </a:xfrm>
          <a:prstGeom prst="roundRect">
            <a:avLst>
              <a:gd name="adj" fmla="val 7305"/>
            </a:avLst>
          </a:prstGeom>
          <a:solidFill>
            <a:schemeClr val="bg1">
              <a:lumMod val="95000"/>
            </a:schemeClr>
          </a:solidFill>
          <a:ln w="25400">
            <a:solidFill>
              <a:schemeClr val="tx1"/>
            </a:solidFill>
          </a:ln>
          <a:effectLst>
            <a:outerShdw blurRad="50800" dist="38100" dir="2700000" algn="tl" rotWithShape="0">
              <a:prstClr val="black">
                <a:alpha val="40000"/>
              </a:prstClr>
            </a:outerShdw>
          </a:effectLst>
        </p:spPr>
        <p:txBody>
          <a:bodyPr wrap="none" anchor="ctr">
            <a:spAutoFit/>
          </a:bodyPr>
          <a:lstStyle/>
          <a:p>
            <a:pPr marL="342900" indent="-342900" fontAlgn="base">
              <a:lnSpc>
                <a:spcPct val="90000"/>
              </a:lnSpc>
              <a:spcBef>
                <a:spcPct val="20000"/>
              </a:spcBef>
              <a:spcAft>
                <a:spcPct val="0"/>
              </a:spcAft>
              <a:buClr>
                <a:srgbClr val="000000"/>
              </a:buClr>
              <a:buSzPct val="100000"/>
              <a:buFont typeface="Arial" pitchFamily="34" charset="0"/>
              <a:buChar char="•"/>
              <a:defRPr/>
            </a:pPr>
            <a:r>
              <a:rPr lang="en-US" sz="3200" dirty="0">
                <a:solidFill>
                  <a:srgbClr val="4B4B4B"/>
                </a:solidFill>
                <a:latin typeface="Museo Sans 500" pitchFamily="50" charset="0"/>
              </a:rPr>
              <a:t>Push functionality to application:</a:t>
            </a:r>
          </a:p>
          <a:p>
            <a:pPr marL="800100" lvl="2" indent="-342900" fontAlgn="base">
              <a:lnSpc>
                <a:spcPct val="90000"/>
              </a:lnSpc>
              <a:spcBef>
                <a:spcPct val="20000"/>
              </a:spcBef>
              <a:spcAft>
                <a:spcPct val="0"/>
              </a:spcAft>
              <a:buClr>
                <a:srgbClr val="000000"/>
              </a:buClr>
              <a:buSzPct val="100000"/>
              <a:buFont typeface="Arial" pitchFamily="34" charset="0"/>
              <a:buChar char="•"/>
              <a:defRPr/>
            </a:pPr>
            <a:r>
              <a:rPr lang="en-US" sz="3200" i="1" dirty="0">
                <a:solidFill>
                  <a:srgbClr val="EF3E42"/>
                </a:solidFill>
                <a:latin typeface="Museo Sans 300" pitchFamily="50" charset="0"/>
              </a:rPr>
              <a:t>Joins</a:t>
            </a:r>
          </a:p>
          <a:p>
            <a:pPr marL="800100" lvl="2" indent="-342900" fontAlgn="base">
              <a:lnSpc>
                <a:spcPct val="90000"/>
              </a:lnSpc>
              <a:spcBef>
                <a:spcPct val="20000"/>
              </a:spcBef>
              <a:spcAft>
                <a:spcPct val="0"/>
              </a:spcAft>
              <a:buClr>
                <a:srgbClr val="000000"/>
              </a:buClr>
              <a:buSzPct val="100000"/>
              <a:buFont typeface="Arial" pitchFamily="34" charset="0"/>
              <a:buChar char="•"/>
              <a:defRPr/>
            </a:pPr>
            <a:r>
              <a:rPr lang="en-US" sz="3200" i="1" dirty="0">
                <a:solidFill>
                  <a:srgbClr val="EF3E42"/>
                </a:solidFill>
                <a:latin typeface="Museo Sans 300" pitchFamily="50" charset="0"/>
              </a:rPr>
              <a:t>Referential integrity</a:t>
            </a:r>
          </a:p>
          <a:p>
            <a:pPr marL="800100" lvl="2" indent="-342900" fontAlgn="base">
              <a:lnSpc>
                <a:spcPct val="90000"/>
              </a:lnSpc>
              <a:spcBef>
                <a:spcPct val="20000"/>
              </a:spcBef>
              <a:spcAft>
                <a:spcPct val="0"/>
              </a:spcAft>
              <a:buClr>
                <a:srgbClr val="000000"/>
              </a:buClr>
              <a:buSzPct val="100000"/>
              <a:buFont typeface="Arial" pitchFamily="34" charset="0"/>
              <a:buChar char="•"/>
              <a:defRPr/>
            </a:pPr>
            <a:r>
              <a:rPr lang="en-US" sz="3200" i="1" dirty="0">
                <a:solidFill>
                  <a:srgbClr val="EF3E42"/>
                </a:solidFill>
                <a:latin typeface="Museo Sans 300" pitchFamily="50" charset="0"/>
              </a:rPr>
              <a:t>Sorting</a:t>
            </a:r>
            <a:endParaRPr lang="en-US" sz="3200" i="1" dirty="0">
              <a:solidFill>
                <a:srgbClr val="EF3E42"/>
              </a:solidFill>
              <a:latin typeface="Museo Sans 300" pitchFamily="50" charset="0"/>
            </a:endParaRPr>
          </a:p>
          <a:p>
            <a:pPr marL="342900" indent="-342900" fontAlgn="base">
              <a:lnSpc>
                <a:spcPct val="90000"/>
              </a:lnSpc>
              <a:spcBef>
                <a:spcPct val="20000"/>
              </a:spcBef>
              <a:spcAft>
                <a:spcPct val="0"/>
              </a:spcAft>
              <a:buClr>
                <a:srgbClr val="000000"/>
              </a:buClr>
              <a:buSzPct val="100000"/>
              <a:buFont typeface="Arial" pitchFamily="34" charset="0"/>
              <a:buChar char="•"/>
              <a:defRPr/>
            </a:pPr>
            <a:r>
              <a:rPr lang="en-US" sz="3200" dirty="0">
                <a:solidFill>
                  <a:srgbClr val="4B4B4B"/>
                </a:solidFill>
                <a:latin typeface="Museo Sans 500" pitchFamily="50" charset="0"/>
              </a:rPr>
              <a:t>No distributed transactions.</a:t>
            </a:r>
          </a:p>
        </p:txBody>
      </p:sp>
    </p:spTree>
    <p:extLst>
      <p:ext uri="{BB962C8B-B14F-4D97-AF65-F5344CB8AC3E}">
        <p14:creationId xmlns:p14="http://schemas.microsoft.com/office/powerpoint/2010/main" val="2343016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fbtech.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660" y="683606"/>
            <a:ext cx="9406525" cy="52607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3" name="TextBox 4"/>
          <p:cNvSpPr txBox="1">
            <a:spLocks noChangeArrowheads="1"/>
          </p:cNvSpPr>
          <p:nvPr/>
        </p:nvSpPr>
        <p:spPr bwMode="auto">
          <a:xfrm>
            <a:off x="4135501" y="6273803"/>
            <a:ext cx="649598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defTabSz="457200" fontAlgn="base">
              <a:spcBef>
                <a:spcPct val="0"/>
              </a:spcBef>
              <a:spcAft>
                <a:spcPct val="0"/>
              </a:spcAft>
              <a:buClr>
                <a:srgbClr val="000000"/>
              </a:buClr>
              <a:buSzPct val="100000"/>
            </a:pPr>
            <a:r>
              <a:rPr lang="en-US" sz="1600" dirty="0">
                <a:solidFill>
                  <a:srgbClr val="000000"/>
                </a:solidFill>
                <a:latin typeface="Raleway" pitchFamily="34" charset="0"/>
              </a:rPr>
              <a:t>Jay </a:t>
            </a:r>
            <a:r>
              <a:rPr lang="en-US" sz="1600" dirty="0" err="1">
                <a:solidFill>
                  <a:srgbClr val="000000"/>
                </a:solidFill>
                <a:latin typeface="Raleway" pitchFamily="34" charset="0"/>
              </a:rPr>
              <a:t>Thadeshwar</a:t>
            </a:r>
            <a:r>
              <a:rPr lang="en-US" sz="1600" dirty="0">
                <a:solidFill>
                  <a:srgbClr val="000000"/>
                </a:solidFill>
                <a:latin typeface="Raleway" pitchFamily="34" charset="0"/>
              </a:rPr>
              <a:t> -</a:t>
            </a:r>
            <a:r>
              <a:rPr lang="en-US" sz="1600" i="1" dirty="0">
                <a:solidFill>
                  <a:srgbClr val="000000"/>
                </a:solidFill>
                <a:latin typeface="Raleway" pitchFamily="34" charset="0"/>
              </a:rPr>
              <a:t>“Technology Used by Facebook”</a:t>
            </a:r>
            <a:r>
              <a:rPr lang="en-US" sz="1600" i="1" dirty="0">
                <a:solidFill>
                  <a:srgbClr val="C00000"/>
                </a:solidFill>
                <a:latin typeface="Raleway" pitchFamily="34" charset="0"/>
              </a:rPr>
              <a:t/>
            </a:r>
            <a:br>
              <a:rPr lang="en-US" sz="1600" i="1" dirty="0">
                <a:solidFill>
                  <a:srgbClr val="C00000"/>
                </a:solidFill>
                <a:latin typeface="Raleway" pitchFamily="34" charset="0"/>
              </a:rPr>
            </a:br>
            <a:r>
              <a:rPr lang="en-US" sz="1600" u="sng" dirty="0">
                <a:solidFill>
                  <a:srgbClr val="FFFFFF"/>
                </a:solidFill>
                <a:latin typeface="Raleway" pitchFamily="34" charset="0"/>
              </a:rPr>
              <a:t>http://www.techthebest.com/2011/11/29/technology-used-in-facebook/ </a:t>
            </a:r>
          </a:p>
        </p:txBody>
      </p:sp>
      <p:pic>
        <p:nvPicPr>
          <p:cNvPr id="20484" name="Picture 4" descr="489px-MySQL.sv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3228" y="1506570"/>
            <a:ext cx="917575"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47236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fbtech.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096965"/>
            <a:ext cx="7848600"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3" name="TextBox 4"/>
          <p:cNvSpPr txBox="1">
            <a:spLocks noChangeArrowheads="1"/>
          </p:cNvSpPr>
          <p:nvPr/>
        </p:nvSpPr>
        <p:spPr bwMode="auto">
          <a:xfrm>
            <a:off x="4135501" y="6273803"/>
            <a:ext cx="6495989"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r" defTabSz="457200" fontAlgn="base">
              <a:spcBef>
                <a:spcPct val="0"/>
              </a:spcBef>
              <a:spcAft>
                <a:spcPct val="0"/>
              </a:spcAft>
              <a:buClr>
                <a:srgbClr val="000000"/>
              </a:buClr>
              <a:buSzPct val="100000"/>
            </a:pPr>
            <a:r>
              <a:rPr lang="en-US" sz="1600" dirty="0">
                <a:solidFill>
                  <a:srgbClr val="000000"/>
                </a:solidFill>
                <a:latin typeface="Raleway" pitchFamily="34" charset="0"/>
              </a:rPr>
              <a:t>Jay </a:t>
            </a:r>
            <a:r>
              <a:rPr lang="en-US" sz="1600" dirty="0" err="1">
                <a:solidFill>
                  <a:srgbClr val="000000"/>
                </a:solidFill>
                <a:latin typeface="Raleway" pitchFamily="34" charset="0"/>
              </a:rPr>
              <a:t>Thadeshwar</a:t>
            </a:r>
            <a:r>
              <a:rPr lang="en-US" sz="1600" dirty="0">
                <a:solidFill>
                  <a:srgbClr val="000000"/>
                </a:solidFill>
                <a:latin typeface="Raleway" pitchFamily="34" charset="0"/>
              </a:rPr>
              <a:t> -</a:t>
            </a:r>
            <a:r>
              <a:rPr lang="en-US" sz="1600" i="1" dirty="0">
                <a:solidFill>
                  <a:srgbClr val="000000"/>
                </a:solidFill>
                <a:latin typeface="Raleway" pitchFamily="34" charset="0"/>
              </a:rPr>
              <a:t>“Technology Used by Facebook”</a:t>
            </a:r>
            <a:r>
              <a:rPr lang="en-US" sz="1600" i="1" dirty="0">
                <a:solidFill>
                  <a:srgbClr val="C00000"/>
                </a:solidFill>
                <a:latin typeface="Raleway" pitchFamily="34" charset="0"/>
              </a:rPr>
              <a:t/>
            </a:r>
            <a:br>
              <a:rPr lang="en-US" sz="1600" i="1" dirty="0">
                <a:solidFill>
                  <a:srgbClr val="C00000"/>
                </a:solidFill>
                <a:latin typeface="Raleway" pitchFamily="34" charset="0"/>
              </a:rPr>
            </a:br>
            <a:r>
              <a:rPr lang="en-US" sz="1600" u="sng" dirty="0">
                <a:solidFill>
                  <a:srgbClr val="FFFFFF"/>
                </a:solidFill>
                <a:latin typeface="Raleway" pitchFamily="34" charset="0"/>
              </a:rPr>
              <a:t>http://www.techthebest.com/2011/11/29/technology-used-in-facebook/ </a:t>
            </a:r>
          </a:p>
        </p:txBody>
      </p:sp>
      <p:pic>
        <p:nvPicPr>
          <p:cNvPr id="20484" name="Picture 4" descr="489px-MySQL.sv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3228" y="1506570"/>
            <a:ext cx="917575"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159048" y="2588235"/>
            <a:ext cx="9227206" cy="1681532"/>
          </a:xfrm>
          <a:prstGeom prst="roundRect">
            <a:avLst>
              <a:gd name="adj" fmla="val 7305"/>
            </a:avLst>
          </a:prstGeom>
          <a:solidFill>
            <a:schemeClr val="bg1">
              <a:lumMod val="95000"/>
            </a:schemeClr>
          </a:solidFill>
          <a:ln w="25400">
            <a:solidFill>
              <a:schemeClr val="tx1"/>
            </a:solidFill>
          </a:ln>
          <a:effectLst>
            <a:outerShdw blurRad="50800" dist="38100" dir="2700000" algn="tl" rotWithShape="0">
              <a:prstClr val="black">
                <a:alpha val="40000"/>
              </a:prstClr>
            </a:outerShdw>
          </a:effectLst>
        </p:spPr>
        <p:txBody>
          <a:bodyPr wrap="none" anchor="ctr">
            <a:spAutoFit/>
          </a:bodyPr>
          <a:lstStyle>
            <a:defPPr>
              <a:defRPr lang="en-US"/>
            </a:defPPr>
            <a:lvl1pPr marL="342900" indent="-342900" fontAlgn="base">
              <a:spcBef>
                <a:spcPct val="20000"/>
              </a:spcBef>
              <a:spcAft>
                <a:spcPct val="0"/>
              </a:spcAft>
              <a:buClr>
                <a:srgbClr val="000000"/>
              </a:buClr>
              <a:buSzPct val="100000"/>
              <a:buFont typeface="Arial" pitchFamily="34" charset="0"/>
              <a:buChar char="•"/>
              <a:defRPr sz="3200">
                <a:solidFill>
                  <a:srgbClr val="4B4B4B"/>
                </a:solidFill>
                <a:latin typeface="Museo Sans 500" pitchFamily="50" charset="0"/>
              </a:defRPr>
            </a:lvl1pPr>
            <a:lvl3pPr marL="800100" lvl="2" indent="-342900" fontAlgn="base">
              <a:spcBef>
                <a:spcPct val="20000"/>
              </a:spcBef>
              <a:spcAft>
                <a:spcPct val="0"/>
              </a:spcAft>
              <a:buClr>
                <a:srgbClr val="000000"/>
              </a:buClr>
              <a:buSzPct val="100000"/>
              <a:buFont typeface="Arial" pitchFamily="34" charset="0"/>
              <a:buChar char="•"/>
              <a:defRPr sz="3200" i="1">
                <a:solidFill>
                  <a:srgbClr val="EF3E42"/>
                </a:solidFill>
                <a:latin typeface="Museo Sans 500" pitchFamily="50" charset="0"/>
              </a:defRPr>
            </a:lvl3pPr>
          </a:lstStyle>
          <a:p>
            <a:pPr>
              <a:lnSpc>
                <a:spcPct val="90000"/>
              </a:lnSpc>
            </a:pPr>
            <a:r>
              <a:rPr lang="en-US" dirty="0"/>
              <a:t>Scale out using custom middleware.</a:t>
            </a:r>
          </a:p>
          <a:p>
            <a:pPr>
              <a:lnSpc>
                <a:spcPct val="90000"/>
              </a:lnSpc>
            </a:pPr>
            <a:r>
              <a:rPr lang="en-US" dirty="0"/>
              <a:t>Store ~75% of database in </a:t>
            </a:r>
            <a:r>
              <a:rPr lang="en-US" dirty="0" err="1"/>
              <a:t>Memcache</a:t>
            </a:r>
            <a:r>
              <a:rPr lang="en-US" dirty="0"/>
              <a:t>.</a:t>
            </a:r>
          </a:p>
          <a:p>
            <a:pPr>
              <a:lnSpc>
                <a:spcPct val="90000"/>
              </a:lnSpc>
            </a:pPr>
            <a:r>
              <a:rPr lang="en-US" dirty="0"/>
              <a:t>No distributed transactions.</a:t>
            </a:r>
          </a:p>
        </p:txBody>
      </p:sp>
    </p:spTree>
    <p:extLst>
      <p:ext uri="{BB962C8B-B14F-4D97-AF65-F5344CB8AC3E}">
        <p14:creationId xmlns:p14="http://schemas.microsoft.com/office/powerpoint/2010/main" val="4224990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914" y="-44472"/>
            <a:ext cx="8991600" cy="664797"/>
          </a:xfrm>
        </p:spPr>
        <p:txBody>
          <a:bodyPr/>
          <a:lstStyle/>
          <a:p>
            <a:r>
              <a:rPr lang="en-US" dirty="0" smtClean="0"/>
              <a:t>2000s – </a:t>
            </a:r>
            <a:r>
              <a:rPr lang="en-US" dirty="0" err="1" smtClean="0"/>
              <a:t>NoSQL</a:t>
            </a:r>
            <a:endParaRPr lang="en-US" dirty="0"/>
          </a:p>
        </p:txBody>
      </p:sp>
      <p:sp>
        <p:nvSpPr>
          <p:cNvPr id="3" name="Text Placeholder 2"/>
          <p:cNvSpPr>
            <a:spLocks noGrp="1"/>
          </p:cNvSpPr>
          <p:nvPr>
            <p:ph type="body" sz="quarter" idx="13"/>
          </p:nvPr>
        </p:nvSpPr>
        <p:spPr>
          <a:xfrm>
            <a:off x="2118986" y="874341"/>
            <a:ext cx="8458200" cy="1669688"/>
          </a:xfrm>
        </p:spPr>
        <p:txBody>
          <a:bodyPr>
            <a:spAutoFit/>
          </a:bodyPr>
          <a:lstStyle/>
          <a:p>
            <a:r>
              <a:rPr lang="en-US" dirty="0" smtClean="0"/>
              <a:t>Focus on high-availability &amp; high-scalability:</a:t>
            </a:r>
          </a:p>
          <a:p>
            <a:pPr lvl="1"/>
            <a:r>
              <a:rPr lang="en-US" dirty="0" smtClean="0"/>
              <a:t>Schema-less (“Schema Last”)</a:t>
            </a:r>
            <a:endParaRPr lang="en-US" dirty="0"/>
          </a:p>
          <a:p>
            <a:pPr lvl="1"/>
            <a:r>
              <a:rPr lang="en-US" dirty="0"/>
              <a:t>Not ACID</a:t>
            </a:r>
          </a:p>
          <a:p>
            <a:pPr lvl="1"/>
            <a:r>
              <a:rPr lang="en-US" dirty="0" smtClean="0"/>
              <a:t>Custom </a:t>
            </a:r>
            <a:r>
              <a:rPr lang="en-US" dirty="0"/>
              <a:t>APIs instead of SQL</a:t>
            </a:r>
            <a:r>
              <a:rPr lang="en-US" dirty="0" smtClean="0"/>
              <a:t>.</a:t>
            </a:r>
          </a:p>
        </p:txBody>
      </p:sp>
      <p:sp>
        <p:nvSpPr>
          <p:cNvPr id="4" name="Slide Number Placeholder 6"/>
          <p:cNvSpPr txBox="1">
            <a:spLocks/>
          </p:cNvSpPr>
          <p:nvPr/>
        </p:nvSpPr>
        <p:spPr>
          <a:xfrm>
            <a:off x="8130436" y="5036520"/>
            <a:ext cx="1867700" cy="319621"/>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54</a:t>
            </a:fld>
            <a:endParaRPr dirty="0"/>
          </a:p>
        </p:txBody>
      </p:sp>
      <p:pic>
        <p:nvPicPr>
          <p:cNvPr id="5" name="Picture 15" descr="http://www.ittreats.com/wp-content/plugins/wp-o-matic/cache/101d0_ONDB_sm_sq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314" y="4572580"/>
            <a:ext cx="798277" cy="798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0" descr="redis-300dpi.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1638" y="3396823"/>
            <a:ext cx="2254305" cy="754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0" descr="redis-300dpi.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01038" y="4772084"/>
            <a:ext cx="2491663" cy="498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http://upload.wikimedia.org/wikipedia/en/5/53/Riak_product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1836" y="4608054"/>
            <a:ext cx="1742912" cy="662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852766" y="3648351"/>
            <a:ext cx="1106487" cy="100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descr="http://inqool.cz/images/hb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0730" y="3651830"/>
            <a:ext cx="1250555" cy="850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7" descr="http://www.project-voldemort.com/voldemort/images/voldemort_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3650" y="4040502"/>
            <a:ext cx="832522" cy="766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9" descr="http://www.trifork.com/sites/default/files/trimedia/couchbase_logo_final.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25262" y="3912409"/>
            <a:ext cx="2666433" cy="97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3" descr="http://www.idtpartners.com/images/xamazon_dynamodb_logo.png.pagespeed.ic.s7ufDK6OP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2839" y="4572578"/>
            <a:ext cx="1346207" cy="8502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44118244"/>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367" y="-7782"/>
            <a:ext cx="8991600" cy="664797"/>
          </a:xfrm>
        </p:spPr>
        <p:txBody>
          <a:bodyPr/>
          <a:lstStyle/>
          <a:p>
            <a:r>
              <a:rPr lang="en-US" dirty="0" smtClean="0"/>
              <a:t>2000s – </a:t>
            </a:r>
            <a:r>
              <a:rPr lang="en-US" dirty="0" err="1" smtClean="0"/>
              <a:t>NoSQL</a:t>
            </a:r>
            <a:endParaRPr lang="en-US" dirty="0"/>
          </a:p>
        </p:txBody>
      </p:sp>
      <p:sp>
        <p:nvSpPr>
          <p:cNvPr id="3" name="Text Placeholder 2"/>
          <p:cNvSpPr>
            <a:spLocks noGrp="1"/>
          </p:cNvSpPr>
          <p:nvPr>
            <p:ph type="body" sz="quarter" idx="13"/>
          </p:nvPr>
        </p:nvSpPr>
        <p:spPr>
          <a:xfrm>
            <a:off x="1981200" y="1524033"/>
            <a:ext cx="8458200" cy="3098284"/>
          </a:xfrm>
        </p:spPr>
        <p:txBody>
          <a:bodyPr>
            <a:spAutoFit/>
          </a:bodyPr>
          <a:lstStyle/>
          <a:p>
            <a:r>
              <a:rPr lang="en-US" dirty="0" smtClean="0"/>
              <a:t>Alternative data models:</a:t>
            </a:r>
          </a:p>
          <a:p>
            <a:pPr lvl="1"/>
            <a:r>
              <a:rPr lang="en-US" dirty="0" smtClean="0"/>
              <a:t>Column-family (</a:t>
            </a:r>
            <a:r>
              <a:rPr lang="en-US" dirty="0" smtClean="0">
                <a:solidFill>
                  <a:srgbClr val="FF0000"/>
                </a:solidFill>
              </a:rPr>
              <a:t>Cassandra</a:t>
            </a:r>
            <a:r>
              <a:rPr lang="en-US" dirty="0" smtClean="0"/>
              <a:t>, </a:t>
            </a:r>
            <a:r>
              <a:rPr lang="en-US" dirty="0" err="1" smtClean="0">
                <a:solidFill>
                  <a:srgbClr val="FF0000"/>
                </a:solidFill>
              </a:rPr>
              <a:t>HBase</a:t>
            </a:r>
            <a:r>
              <a:rPr lang="en-US" dirty="0" smtClean="0"/>
              <a:t>)</a:t>
            </a:r>
          </a:p>
          <a:p>
            <a:pPr lvl="1"/>
            <a:r>
              <a:rPr lang="en-US" dirty="0" smtClean="0"/>
              <a:t>Document (</a:t>
            </a:r>
            <a:r>
              <a:rPr lang="en-US" dirty="0" err="1" smtClean="0">
                <a:solidFill>
                  <a:srgbClr val="FF0000"/>
                </a:solidFill>
              </a:rPr>
              <a:t>MongoDB</a:t>
            </a:r>
            <a:r>
              <a:rPr lang="en-US" dirty="0" smtClean="0"/>
              <a:t>, </a:t>
            </a:r>
            <a:r>
              <a:rPr lang="en-US" dirty="0" err="1" smtClean="0">
                <a:solidFill>
                  <a:srgbClr val="FF0000"/>
                </a:solidFill>
              </a:rPr>
              <a:t>CouchDB</a:t>
            </a:r>
            <a:r>
              <a:rPr lang="en-US" dirty="0" smtClean="0"/>
              <a:t>)</a:t>
            </a:r>
          </a:p>
          <a:p>
            <a:pPr lvl="1"/>
            <a:r>
              <a:rPr lang="en-US" dirty="0" smtClean="0"/>
              <a:t>Key-value (</a:t>
            </a:r>
            <a:r>
              <a:rPr lang="en-US" dirty="0" err="1" smtClean="0">
                <a:solidFill>
                  <a:srgbClr val="FF0000"/>
                </a:solidFill>
              </a:rPr>
              <a:t>Riak</a:t>
            </a:r>
            <a:r>
              <a:rPr lang="en-US" dirty="0" smtClean="0"/>
              <a:t>, </a:t>
            </a:r>
            <a:r>
              <a:rPr lang="en-US" dirty="0" smtClean="0">
                <a:solidFill>
                  <a:srgbClr val="FF0000"/>
                </a:solidFill>
              </a:rPr>
              <a:t>Dynamo</a:t>
            </a:r>
            <a:r>
              <a:rPr lang="en-US" dirty="0" smtClean="0"/>
              <a:t>)</a:t>
            </a:r>
          </a:p>
          <a:p>
            <a:pPr lvl="1"/>
            <a:r>
              <a:rPr lang="en-US" dirty="0" smtClean="0"/>
              <a:t>Graph (</a:t>
            </a:r>
            <a:r>
              <a:rPr lang="en-US" dirty="0" smtClean="0">
                <a:solidFill>
                  <a:srgbClr val="FF0000"/>
                </a:solidFill>
              </a:rPr>
              <a:t>Neo4j</a:t>
            </a:r>
            <a:r>
              <a:rPr lang="en-US" dirty="0" smtClean="0"/>
              <a:t>, </a:t>
            </a:r>
            <a:r>
              <a:rPr lang="en-US" dirty="0" err="1" smtClean="0">
                <a:solidFill>
                  <a:srgbClr val="FF0000"/>
                </a:solidFill>
              </a:rPr>
              <a:t>FlockDB</a:t>
            </a:r>
            <a:r>
              <a:rPr lang="en-US" dirty="0" smtClean="0"/>
              <a:t>)</a:t>
            </a:r>
          </a:p>
          <a:p>
            <a:r>
              <a:rPr lang="en-US" dirty="0"/>
              <a:t>Usually open-source</a:t>
            </a:r>
            <a:r>
              <a:rPr lang="en-US" dirty="0" smtClean="0"/>
              <a:t>.</a:t>
            </a:r>
            <a:endParaRPr lang="en-US" dirty="0" smtClean="0">
              <a:solidFill>
                <a:srgbClr val="FF0000"/>
              </a:solidFill>
            </a:endParaRPr>
          </a:p>
          <a:p>
            <a:r>
              <a:rPr lang="en-US" dirty="0" smtClean="0"/>
              <a:t>“A” + “P” in CAP Theorem</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55</a:t>
            </a:fld>
            <a:endParaRPr dirty="0"/>
          </a:p>
        </p:txBody>
      </p:sp>
    </p:spTree>
    <p:extLst>
      <p:ext uri="{BB962C8B-B14F-4D97-AF65-F5344CB8AC3E}">
        <p14:creationId xmlns:p14="http://schemas.microsoft.com/office/powerpoint/2010/main" val="1894111077"/>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Detour: CAP Theorem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1310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a:t>
            </a:r>
            <a:endParaRPr lang="en-US" dirty="0"/>
          </a:p>
        </p:txBody>
      </p:sp>
      <p:sp>
        <p:nvSpPr>
          <p:cNvPr id="3" name="Content Placeholder 2"/>
          <p:cNvSpPr>
            <a:spLocks noGrp="1"/>
          </p:cNvSpPr>
          <p:nvPr>
            <p:ph idx="1"/>
          </p:nvPr>
        </p:nvSpPr>
        <p:spPr/>
        <p:txBody>
          <a:bodyPr>
            <a:normAutofit/>
          </a:bodyPr>
          <a:lstStyle/>
          <a:p>
            <a:r>
              <a:rPr lang="en-US" b="1" u="sng" dirty="0" smtClean="0"/>
              <a:t>C</a:t>
            </a:r>
            <a:r>
              <a:rPr lang="en-US" dirty="0" smtClean="0"/>
              <a:t>onsistency:</a:t>
            </a:r>
          </a:p>
          <a:p>
            <a:pPr lvl="1"/>
            <a:r>
              <a:rPr lang="en-US" dirty="0" smtClean="0"/>
              <a:t>All nodes should see the same data at the same time</a:t>
            </a:r>
          </a:p>
          <a:p>
            <a:r>
              <a:rPr lang="en-US" b="1" u="sng" dirty="0" smtClean="0"/>
              <a:t>A</a:t>
            </a:r>
            <a:r>
              <a:rPr lang="en-US" dirty="0" smtClean="0"/>
              <a:t>vailability:</a:t>
            </a:r>
          </a:p>
          <a:p>
            <a:pPr lvl="1"/>
            <a:r>
              <a:rPr lang="en-US" dirty="0" smtClean="0"/>
              <a:t>Node failures do not prevent survivors from continuing to operate</a:t>
            </a:r>
          </a:p>
          <a:p>
            <a:r>
              <a:rPr lang="en-US" b="1" u="sng" dirty="0" smtClean="0"/>
              <a:t>P</a:t>
            </a:r>
            <a:r>
              <a:rPr lang="en-US" dirty="0" smtClean="0"/>
              <a:t>artition-tolerance:</a:t>
            </a:r>
          </a:p>
          <a:p>
            <a:pPr lvl="1"/>
            <a:r>
              <a:rPr lang="en-US" dirty="0" smtClean="0"/>
              <a:t>The system continues to operate despite network partitions</a:t>
            </a:r>
          </a:p>
          <a:p>
            <a:r>
              <a:rPr lang="en-US" dirty="0" smtClean="0"/>
              <a:t>A distributed system can satisfy any two of these guarantees at the same time </a:t>
            </a:r>
            <a:r>
              <a:rPr lang="en-US" b="1" dirty="0" smtClean="0"/>
              <a:t>but not all three</a:t>
            </a:r>
          </a:p>
          <a:p>
            <a:pPr marL="457200" lvl="1" indent="0">
              <a:buNone/>
            </a:pPr>
            <a:endParaRPr lang="en-US" dirty="0" smtClean="0"/>
          </a:p>
        </p:txBody>
      </p:sp>
    </p:spTree>
    <p:extLst>
      <p:ext uri="{BB962C8B-B14F-4D97-AF65-F5344CB8AC3E}">
        <p14:creationId xmlns:p14="http://schemas.microsoft.com/office/powerpoint/2010/main" val="23766353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Proof</a:t>
            </a:r>
            <a:endParaRPr lang="en-US" dirty="0"/>
          </a:p>
        </p:txBody>
      </p:sp>
      <p:sp>
        <p:nvSpPr>
          <p:cNvPr id="3" name="Content Placeholder 2"/>
          <p:cNvSpPr>
            <a:spLocks noGrp="1"/>
          </p:cNvSpPr>
          <p:nvPr>
            <p:ph idx="1"/>
          </p:nvPr>
        </p:nvSpPr>
        <p:spPr>
          <a:xfrm>
            <a:off x="1981204" y="1747252"/>
            <a:ext cx="5224379" cy="1782012"/>
          </a:xfrm>
        </p:spPr>
        <p:txBody>
          <a:bodyPr>
            <a:normAutofit/>
          </a:bodyPr>
          <a:lstStyle/>
          <a:p>
            <a:r>
              <a:rPr lang="en-US" dirty="0" smtClean="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7603744" y="1737893"/>
            <a:ext cx="2369101" cy="4401096"/>
          </a:xfrm>
          <a:prstGeom prst="rect">
            <a:avLst/>
          </a:prstGeom>
        </p:spPr>
      </p:pic>
      <p:sp>
        <p:nvSpPr>
          <p:cNvPr id="7" name="TextBox 6"/>
          <p:cNvSpPr txBox="1"/>
          <p:nvPr/>
        </p:nvSpPr>
        <p:spPr>
          <a:xfrm>
            <a:off x="1815543" y="3844482"/>
            <a:ext cx="5685966" cy="1569660"/>
          </a:xfrm>
          <a:prstGeom prst="rect">
            <a:avLst/>
          </a:prstGeom>
          <a:noFill/>
        </p:spPr>
        <p:txBody>
          <a:bodyPr wrap="square" rtlCol="0">
            <a:spAutoFit/>
          </a:bodyPr>
          <a:lstStyle/>
          <a:p>
            <a:r>
              <a:rPr lang="en-US" sz="2400" dirty="0"/>
              <a:t>Gilbert, Seth, and Nancy Lynch. "Brewer's conjecture and  the feasibility of consistent, available, partition-tolerant web services." ACM SIGACT News 33.2 (2002): 51-59.</a:t>
            </a:r>
          </a:p>
        </p:txBody>
      </p:sp>
    </p:spTree>
    <p:extLst>
      <p:ext uri="{BB962C8B-B14F-4D97-AF65-F5344CB8AC3E}">
        <p14:creationId xmlns:p14="http://schemas.microsoft.com/office/powerpoint/2010/main" val="22000246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8307" y="76231"/>
            <a:ext cx="9978723" cy="1920526"/>
          </a:xfrm>
          <a:prstGeom prst="rect">
            <a:avLst/>
          </a:prstGeom>
        </p:spPr>
        <p:txBody>
          <a:bodyPr wrap="square">
            <a:spAutoFit/>
          </a:bodyPr>
          <a:lstStyle/>
          <a:p>
            <a:pPr>
              <a:lnSpc>
                <a:spcPct val="90000"/>
              </a:lnSpc>
            </a:pPr>
            <a:r>
              <a:rPr lang="en-US" sz="4400" dirty="0">
                <a:solidFill>
                  <a:srgbClr val="4B4B4B"/>
                </a:solidFill>
                <a:latin typeface="Museo Sans 900" pitchFamily="50" charset="0"/>
              </a:rPr>
              <a:t>C</a:t>
            </a:r>
            <a:r>
              <a:rPr lang="en-US" sz="4400" dirty="0">
                <a:solidFill>
                  <a:srgbClr val="4B4B4B"/>
                </a:solidFill>
                <a:latin typeface="Museo Sans 500" pitchFamily="50" charset="0"/>
              </a:rPr>
              <a:t>onsistency</a:t>
            </a:r>
          </a:p>
          <a:p>
            <a:pPr>
              <a:lnSpc>
                <a:spcPct val="90000"/>
              </a:lnSpc>
            </a:pPr>
            <a:r>
              <a:rPr lang="en-US" sz="4400" dirty="0">
                <a:solidFill>
                  <a:srgbClr val="4B4B4B"/>
                </a:solidFill>
                <a:latin typeface="Museo Sans 900" pitchFamily="50" charset="0"/>
              </a:rPr>
              <a:t>A</a:t>
            </a:r>
            <a:r>
              <a:rPr lang="en-US" sz="4400" dirty="0">
                <a:solidFill>
                  <a:srgbClr val="4B4B4B"/>
                </a:solidFill>
                <a:latin typeface="Museo Sans 500" pitchFamily="50" charset="0"/>
              </a:rPr>
              <a:t>vailability</a:t>
            </a:r>
          </a:p>
          <a:p>
            <a:pPr>
              <a:lnSpc>
                <a:spcPct val="90000"/>
              </a:lnSpc>
            </a:pPr>
            <a:r>
              <a:rPr lang="en-US" sz="4400" dirty="0">
                <a:solidFill>
                  <a:srgbClr val="4B4B4B"/>
                </a:solidFill>
                <a:latin typeface="Museo Sans 900" pitchFamily="50" charset="0"/>
              </a:rPr>
              <a:t>P</a:t>
            </a:r>
            <a:r>
              <a:rPr lang="en-US" sz="4400" dirty="0">
                <a:solidFill>
                  <a:srgbClr val="4B4B4B"/>
                </a:solidFill>
                <a:latin typeface="Museo Sans 500" pitchFamily="50" charset="0"/>
              </a:rPr>
              <a:t>artition Tolerant</a:t>
            </a:r>
            <a:endParaRPr lang="en-US" dirty="0"/>
          </a:p>
        </p:txBody>
      </p:sp>
      <p:sp>
        <p:nvSpPr>
          <p:cNvPr id="1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59</a:t>
            </a:fld>
            <a:endParaRPr dirty="0"/>
          </a:p>
        </p:txBody>
      </p:sp>
      <p:pic>
        <p:nvPicPr>
          <p:cNvPr id="12" name="Picture 11" descr="Database.png"/>
          <p:cNvPicPr>
            <a:picLocks noChangeAspect="1"/>
          </p:cNvPicPr>
          <p:nvPr/>
        </p:nvPicPr>
        <p:blipFill>
          <a:blip r:embed="rId3"/>
          <a:stretch>
            <a:fillRect/>
          </a:stretch>
        </p:blipFill>
        <p:spPr>
          <a:xfrm>
            <a:off x="6858000" y="2286000"/>
            <a:ext cx="1131888" cy="990600"/>
          </a:xfrm>
          <a:prstGeom prst="rect">
            <a:avLst/>
          </a:prstGeom>
          <a:effectLst>
            <a:outerShdw blurRad="50800" dist="38100" dir="2700000" algn="tl" rotWithShape="0">
              <a:prstClr val="black">
                <a:alpha val="40000"/>
              </a:prstClr>
            </a:outerShdw>
          </a:effectLst>
        </p:spPr>
      </p:pic>
      <p:pic>
        <p:nvPicPr>
          <p:cNvPr id="13" name="Picture 12" descr="Database.png"/>
          <p:cNvPicPr>
            <a:picLocks noChangeAspect="1"/>
          </p:cNvPicPr>
          <p:nvPr/>
        </p:nvPicPr>
        <p:blipFill>
          <a:blip r:embed="rId3"/>
          <a:stretch>
            <a:fillRect/>
          </a:stretch>
        </p:blipFill>
        <p:spPr>
          <a:xfrm>
            <a:off x="6858000" y="4419600"/>
            <a:ext cx="1131888" cy="9906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8229600" y="2590800"/>
            <a:ext cx="911578" cy="523220"/>
          </a:xfrm>
          <a:prstGeom prst="rect">
            <a:avLst/>
          </a:prstGeom>
          <a:noFill/>
        </p:spPr>
        <p:txBody>
          <a:bodyPr wrap="none" rtlCol="0">
            <a:spAutoFit/>
          </a:bodyPr>
          <a:lstStyle/>
          <a:p>
            <a:r>
              <a:rPr lang="en-US" sz="2800" dirty="0"/>
              <a:t>V = 1</a:t>
            </a:r>
            <a:endParaRPr lang="en-US" sz="2800" dirty="0"/>
          </a:p>
        </p:txBody>
      </p:sp>
      <p:sp>
        <p:nvSpPr>
          <p:cNvPr id="16" name="TextBox 15"/>
          <p:cNvSpPr txBox="1"/>
          <p:nvPr/>
        </p:nvSpPr>
        <p:spPr>
          <a:xfrm>
            <a:off x="8382000" y="4724400"/>
            <a:ext cx="911578" cy="523220"/>
          </a:xfrm>
          <a:prstGeom prst="rect">
            <a:avLst/>
          </a:prstGeom>
          <a:noFill/>
        </p:spPr>
        <p:txBody>
          <a:bodyPr wrap="none" rtlCol="0">
            <a:spAutoFit/>
          </a:bodyPr>
          <a:lstStyle/>
          <a:p>
            <a:r>
              <a:rPr lang="en-US" sz="2800" dirty="0"/>
              <a:t>V = 1</a:t>
            </a:r>
            <a:endParaRPr lang="en-US" sz="2800" dirty="0"/>
          </a:p>
        </p:txBody>
      </p:sp>
      <p:pic>
        <p:nvPicPr>
          <p:cNvPr id="18" name="Picture 17" descr="ServerCabinet.png"/>
          <p:cNvPicPr>
            <a:picLocks noChangeAspect="1"/>
          </p:cNvPicPr>
          <p:nvPr/>
        </p:nvPicPr>
        <p:blipFill>
          <a:blip r:embed="rId4"/>
          <a:stretch>
            <a:fillRect/>
          </a:stretch>
        </p:blipFill>
        <p:spPr>
          <a:xfrm>
            <a:off x="2447925" y="2631603"/>
            <a:ext cx="1066800" cy="1839913"/>
          </a:xfrm>
          <a:prstGeom prst="rect">
            <a:avLst/>
          </a:prstGeom>
          <a:effectLst>
            <a:outerShdw blurRad="50800" dist="38100" dir="2700000" algn="tl" rotWithShape="0">
              <a:prstClr val="black">
                <a:alpha val="40000"/>
              </a:prstClr>
            </a:outerShdw>
          </a:effectLst>
        </p:spPr>
      </p:pic>
      <p:sp>
        <p:nvSpPr>
          <p:cNvPr id="19" name="TextBox 9"/>
          <p:cNvSpPr txBox="1">
            <a:spLocks noChangeArrowheads="1"/>
          </p:cNvSpPr>
          <p:nvPr/>
        </p:nvSpPr>
        <p:spPr bwMode="auto">
          <a:xfrm>
            <a:off x="1489093" y="4834761"/>
            <a:ext cx="291778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defRPr/>
            </a:pPr>
            <a:r>
              <a:rPr lang="en-US" sz="3200" dirty="0">
                <a:solidFill>
                  <a:srgbClr val="4B4B4B"/>
                </a:solidFill>
                <a:latin typeface="Museo Sans 700" pitchFamily="50" charset="0"/>
              </a:rPr>
              <a:t>Application</a:t>
            </a:r>
          </a:p>
          <a:p>
            <a:pPr algn="ctr">
              <a:lnSpc>
                <a:spcPct val="80000"/>
              </a:lnSpc>
              <a:defRPr/>
            </a:pPr>
            <a:r>
              <a:rPr lang="en-US" sz="3200" dirty="0">
                <a:solidFill>
                  <a:srgbClr val="4B4B4B"/>
                </a:solidFill>
                <a:latin typeface="Museo Sans 700" pitchFamily="50" charset="0"/>
              </a:rPr>
              <a:t>Server</a:t>
            </a:r>
            <a:endParaRPr lang="en-US" sz="3200" dirty="0">
              <a:solidFill>
                <a:srgbClr val="4B4B4B"/>
              </a:solidFill>
              <a:latin typeface="Museo Sans 700" pitchFamily="50" charset="0"/>
            </a:endParaRPr>
          </a:p>
        </p:txBody>
      </p:sp>
      <p:sp>
        <p:nvSpPr>
          <p:cNvPr id="20" name="Rounded Rectangle 19"/>
          <p:cNvSpPr/>
          <p:nvPr/>
        </p:nvSpPr>
        <p:spPr>
          <a:xfrm rot="16200000">
            <a:off x="4513659" y="3019747"/>
            <a:ext cx="2405856" cy="1063625"/>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Middleware</a:t>
            </a:r>
          </a:p>
        </p:txBody>
      </p:sp>
    </p:spTree>
    <p:extLst>
      <p:ext uri="{BB962C8B-B14F-4D97-AF65-F5344CB8AC3E}">
        <p14:creationId xmlns:p14="http://schemas.microsoft.com/office/powerpoint/2010/main" val="3834616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13" y="47568"/>
            <a:ext cx="8991600" cy="664797"/>
          </a:xfrm>
        </p:spPr>
        <p:txBody>
          <a:bodyPr/>
          <a:lstStyle/>
          <a:p>
            <a:r>
              <a:rPr lang="en-US" dirty="0" smtClean="0"/>
              <a:t>1960s – IBM IMS</a:t>
            </a:r>
            <a:endParaRPr lang="en-US" dirty="0"/>
          </a:p>
        </p:txBody>
      </p:sp>
      <p:sp>
        <p:nvSpPr>
          <p:cNvPr id="3" name="Text Placeholder 2"/>
          <p:cNvSpPr>
            <a:spLocks noGrp="1"/>
          </p:cNvSpPr>
          <p:nvPr>
            <p:ph type="body" sz="quarter" idx="13"/>
          </p:nvPr>
        </p:nvSpPr>
        <p:spPr>
          <a:xfrm>
            <a:off x="1981200" y="1524000"/>
            <a:ext cx="8458200" cy="2544286"/>
          </a:xfrm>
        </p:spPr>
        <p:txBody>
          <a:bodyPr>
            <a:spAutoFit/>
          </a:bodyPr>
          <a:lstStyle/>
          <a:p>
            <a:r>
              <a:rPr lang="en-US" dirty="0" smtClean="0"/>
              <a:t>First database system.</a:t>
            </a:r>
          </a:p>
          <a:p>
            <a:r>
              <a:rPr lang="en-US" dirty="0" smtClean="0"/>
              <a:t>Hierarchical data model.</a:t>
            </a:r>
          </a:p>
          <a:p>
            <a:r>
              <a:rPr lang="en-US" dirty="0" smtClean="0"/>
              <a:t>Programmer-defined physical storage format.</a:t>
            </a:r>
          </a:p>
          <a:p>
            <a:r>
              <a:rPr lang="en-US" dirty="0"/>
              <a:t>Tuple-at-a-time queries.</a:t>
            </a:r>
          </a:p>
          <a:p>
            <a:endParaRPr lang="en-US" dirty="0" smtClean="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6</a:t>
            </a:fld>
            <a:endParaRPr dirty="0">
              <a:latin typeface="Museo Sans 100" pitchFamily="50"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076" y="4350053"/>
            <a:ext cx="4338637" cy="1435339"/>
          </a:xfrm>
          <a:prstGeom prst="rect">
            <a:avLst/>
          </a:prstGeom>
        </p:spPr>
      </p:pic>
    </p:spTree>
    <p:extLst>
      <p:ext uri="{BB962C8B-B14F-4D97-AF65-F5344CB8AC3E}">
        <p14:creationId xmlns:p14="http://schemas.microsoft.com/office/powerpoint/2010/main" val="348649744"/>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036451" y="76231"/>
            <a:ext cx="6330579" cy="1920526"/>
          </a:xfrm>
          <a:prstGeom prst="rect">
            <a:avLst/>
          </a:prstGeom>
        </p:spPr>
        <p:txBody>
          <a:bodyPr wrap="none">
            <a:spAutoFit/>
          </a:bodyPr>
          <a:lstStyle/>
          <a:p>
            <a:pPr>
              <a:lnSpc>
                <a:spcPct val="90000"/>
              </a:lnSpc>
            </a:pPr>
            <a:r>
              <a:rPr lang="en-US" sz="4400" dirty="0">
                <a:solidFill>
                  <a:srgbClr val="4B4B4B"/>
                </a:solidFill>
                <a:latin typeface="Museo Sans 900" pitchFamily="50" charset="0"/>
              </a:rPr>
              <a:t>C</a:t>
            </a:r>
            <a:r>
              <a:rPr lang="en-US" sz="4400" dirty="0">
                <a:solidFill>
                  <a:srgbClr val="4B4B4B"/>
                </a:solidFill>
                <a:latin typeface="Museo Sans 500" pitchFamily="50" charset="0"/>
              </a:rPr>
              <a:t>onsistency</a:t>
            </a:r>
          </a:p>
          <a:p>
            <a:pPr>
              <a:lnSpc>
                <a:spcPct val="90000"/>
              </a:lnSpc>
            </a:pPr>
            <a:r>
              <a:rPr lang="en-US" sz="4400" dirty="0">
                <a:solidFill>
                  <a:srgbClr val="4B4B4B"/>
                </a:solidFill>
                <a:latin typeface="Museo Sans 900" pitchFamily="50" charset="0"/>
              </a:rPr>
              <a:t>A</a:t>
            </a:r>
            <a:r>
              <a:rPr lang="en-US" sz="4400" dirty="0">
                <a:solidFill>
                  <a:srgbClr val="4B4B4B"/>
                </a:solidFill>
                <a:latin typeface="Museo Sans 500" pitchFamily="50" charset="0"/>
              </a:rPr>
              <a:t>vailability</a:t>
            </a:r>
          </a:p>
          <a:p>
            <a:pPr>
              <a:lnSpc>
                <a:spcPct val="90000"/>
              </a:lnSpc>
            </a:pPr>
            <a:r>
              <a:rPr lang="en-US" sz="4400" dirty="0">
                <a:solidFill>
                  <a:srgbClr val="4B4B4B"/>
                </a:solidFill>
                <a:latin typeface="Museo Sans 900" pitchFamily="50" charset="0"/>
              </a:rPr>
              <a:t>P</a:t>
            </a:r>
            <a:r>
              <a:rPr lang="en-US" sz="4400" dirty="0">
                <a:solidFill>
                  <a:srgbClr val="4B4B4B"/>
                </a:solidFill>
                <a:latin typeface="Museo Sans 500" pitchFamily="50" charset="0"/>
              </a:rPr>
              <a:t>artition Tolerant</a:t>
            </a:r>
            <a:endParaRPr lang="en-US" dirty="0"/>
          </a:p>
        </p:txBody>
      </p:sp>
      <p:sp>
        <p:nvSpPr>
          <p:cNvPr id="1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60</a:t>
            </a:fld>
            <a:endParaRPr dirty="0"/>
          </a:p>
        </p:txBody>
      </p:sp>
      <p:pic>
        <p:nvPicPr>
          <p:cNvPr id="12" name="Picture 11" descr="Database.png"/>
          <p:cNvPicPr>
            <a:picLocks noChangeAspect="1"/>
          </p:cNvPicPr>
          <p:nvPr/>
        </p:nvPicPr>
        <p:blipFill>
          <a:blip r:embed="rId3"/>
          <a:stretch>
            <a:fillRect/>
          </a:stretch>
        </p:blipFill>
        <p:spPr>
          <a:xfrm>
            <a:off x="6858000" y="2286000"/>
            <a:ext cx="1131888" cy="990600"/>
          </a:xfrm>
          <a:prstGeom prst="rect">
            <a:avLst/>
          </a:prstGeom>
          <a:effectLst>
            <a:outerShdw blurRad="50800" dist="38100" dir="2700000" algn="tl" rotWithShape="0">
              <a:prstClr val="black">
                <a:alpha val="40000"/>
              </a:prstClr>
            </a:outerShdw>
          </a:effectLst>
        </p:spPr>
      </p:pic>
      <p:pic>
        <p:nvPicPr>
          <p:cNvPr id="13" name="Picture 12" descr="Database.png"/>
          <p:cNvPicPr>
            <a:picLocks noChangeAspect="1"/>
          </p:cNvPicPr>
          <p:nvPr/>
        </p:nvPicPr>
        <p:blipFill>
          <a:blip r:embed="rId3"/>
          <a:stretch>
            <a:fillRect/>
          </a:stretch>
        </p:blipFill>
        <p:spPr>
          <a:xfrm>
            <a:off x="6858000" y="4419600"/>
            <a:ext cx="1131888" cy="9906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8229600" y="2590800"/>
            <a:ext cx="911578" cy="523220"/>
          </a:xfrm>
          <a:prstGeom prst="rect">
            <a:avLst/>
          </a:prstGeom>
          <a:noFill/>
        </p:spPr>
        <p:txBody>
          <a:bodyPr wrap="none" rtlCol="0">
            <a:spAutoFit/>
          </a:bodyPr>
          <a:lstStyle/>
          <a:p>
            <a:r>
              <a:rPr lang="en-US" sz="2800" dirty="0"/>
              <a:t>V = 2</a:t>
            </a:r>
            <a:endParaRPr lang="en-US" sz="2800" dirty="0"/>
          </a:p>
        </p:txBody>
      </p:sp>
      <p:sp>
        <p:nvSpPr>
          <p:cNvPr id="16" name="TextBox 15"/>
          <p:cNvSpPr txBox="1"/>
          <p:nvPr/>
        </p:nvSpPr>
        <p:spPr>
          <a:xfrm>
            <a:off x="8382000" y="4724400"/>
            <a:ext cx="911578" cy="523220"/>
          </a:xfrm>
          <a:prstGeom prst="rect">
            <a:avLst/>
          </a:prstGeom>
          <a:noFill/>
        </p:spPr>
        <p:txBody>
          <a:bodyPr wrap="none" rtlCol="0">
            <a:spAutoFit/>
          </a:bodyPr>
          <a:lstStyle/>
          <a:p>
            <a:r>
              <a:rPr lang="en-US" sz="2800" dirty="0"/>
              <a:t>V = 2</a:t>
            </a:r>
            <a:endParaRPr lang="en-US" sz="2800" dirty="0"/>
          </a:p>
        </p:txBody>
      </p:sp>
      <p:pic>
        <p:nvPicPr>
          <p:cNvPr id="18" name="Picture 17" descr="ServerCabinet.png"/>
          <p:cNvPicPr>
            <a:picLocks noChangeAspect="1"/>
          </p:cNvPicPr>
          <p:nvPr/>
        </p:nvPicPr>
        <p:blipFill>
          <a:blip r:embed="rId4"/>
          <a:stretch>
            <a:fillRect/>
          </a:stretch>
        </p:blipFill>
        <p:spPr>
          <a:xfrm>
            <a:off x="2447925" y="2631603"/>
            <a:ext cx="1066800" cy="1839913"/>
          </a:xfrm>
          <a:prstGeom prst="rect">
            <a:avLst/>
          </a:prstGeom>
          <a:effectLst>
            <a:outerShdw blurRad="50800" dist="38100" dir="2700000" algn="tl" rotWithShape="0">
              <a:prstClr val="black">
                <a:alpha val="40000"/>
              </a:prstClr>
            </a:outerShdw>
          </a:effectLst>
        </p:spPr>
      </p:pic>
      <p:sp>
        <p:nvSpPr>
          <p:cNvPr id="19" name="TextBox 9"/>
          <p:cNvSpPr txBox="1">
            <a:spLocks noChangeArrowheads="1"/>
          </p:cNvSpPr>
          <p:nvPr/>
        </p:nvSpPr>
        <p:spPr bwMode="auto">
          <a:xfrm>
            <a:off x="1489093" y="4834761"/>
            <a:ext cx="291778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defRPr/>
            </a:pPr>
            <a:r>
              <a:rPr lang="en-US" sz="3200" dirty="0">
                <a:solidFill>
                  <a:srgbClr val="4B4B4B"/>
                </a:solidFill>
                <a:latin typeface="Museo Sans 700" pitchFamily="50" charset="0"/>
              </a:rPr>
              <a:t>Application</a:t>
            </a:r>
          </a:p>
          <a:p>
            <a:pPr algn="ctr">
              <a:lnSpc>
                <a:spcPct val="80000"/>
              </a:lnSpc>
              <a:defRPr/>
            </a:pPr>
            <a:r>
              <a:rPr lang="en-US" sz="3200" dirty="0">
                <a:solidFill>
                  <a:srgbClr val="4B4B4B"/>
                </a:solidFill>
                <a:latin typeface="Museo Sans 700" pitchFamily="50" charset="0"/>
              </a:rPr>
              <a:t>Server</a:t>
            </a:r>
            <a:endParaRPr lang="en-US" sz="3200" dirty="0">
              <a:solidFill>
                <a:srgbClr val="4B4B4B"/>
              </a:solidFill>
              <a:latin typeface="Museo Sans 700" pitchFamily="50" charset="0"/>
            </a:endParaRPr>
          </a:p>
        </p:txBody>
      </p:sp>
      <p:sp>
        <p:nvSpPr>
          <p:cNvPr id="20" name="Rounded Rectangle 19"/>
          <p:cNvSpPr/>
          <p:nvPr/>
        </p:nvSpPr>
        <p:spPr>
          <a:xfrm rot="16200000">
            <a:off x="4513659" y="3019747"/>
            <a:ext cx="2405856" cy="1063625"/>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Middleware</a:t>
            </a:r>
          </a:p>
        </p:txBody>
      </p:sp>
      <p:cxnSp>
        <p:nvCxnSpPr>
          <p:cNvPr id="21" name="Straight Arrow Connector 20"/>
          <p:cNvCxnSpPr>
            <a:cxnSpLocks noChangeShapeType="1"/>
            <a:stCxn id="18" idx="3"/>
            <a:endCxn id="20" idx="0"/>
          </p:cNvCxnSpPr>
          <p:nvPr/>
        </p:nvCxnSpPr>
        <p:spPr bwMode="auto">
          <a:xfrm>
            <a:off x="3514725" y="3551527"/>
            <a:ext cx="1670050" cy="0"/>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10000" y="2819400"/>
            <a:ext cx="911578" cy="523220"/>
          </a:xfrm>
          <a:prstGeom prst="rect">
            <a:avLst/>
          </a:prstGeom>
          <a:noFill/>
        </p:spPr>
        <p:txBody>
          <a:bodyPr wrap="none" rtlCol="0">
            <a:spAutoFit/>
          </a:bodyPr>
          <a:lstStyle/>
          <a:p>
            <a:r>
              <a:rPr lang="en-US" sz="2800" dirty="0"/>
              <a:t>V = 2</a:t>
            </a:r>
            <a:endParaRPr lang="en-US" sz="2800" dirty="0"/>
          </a:p>
        </p:txBody>
      </p:sp>
      <p:cxnSp>
        <p:nvCxnSpPr>
          <p:cNvPr id="25" name="Straight Arrow Connector 24"/>
          <p:cNvCxnSpPr>
            <a:cxnSpLocks noChangeShapeType="1"/>
            <a:endCxn id="12" idx="1"/>
          </p:cNvCxnSpPr>
          <p:nvPr/>
        </p:nvCxnSpPr>
        <p:spPr bwMode="auto">
          <a:xfrm flipV="1">
            <a:off x="6248400" y="2781303"/>
            <a:ext cx="609600" cy="800100"/>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noChangeShapeType="1"/>
            <a:stCxn id="20" idx="2"/>
          </p:cNvCxnSpPr>
          <p:nvPr/>
        </p:nvCxnSpPr>
        <p:spPr bwMode="auto">
          <a:xfrm>
            <a:off x="6248400" y="3551561"/>
            <a:ext cx="685800" cy="1477673"/>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925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036451" y="76233"/>
            <a:ext cx="6330579" cy="1920526"/>
          </a:xfrm>
          <a:prstGeom prst="rect">
            <a:avLst/>
          </a:prstGeom>
        </p:spPr>
        <p:txBody>
          <a:bodyPr wrap="none">
            <a:spAutoFit/>
          </a:bodyPr>
          <a:lstStyle/>
          <a:p>
            <a:pPr>
              <a:lnSpc>
                <a:spcPct val="90000"/>
              </a:lnSpc>
            </a:pPr>
            <a:r>
              <a:rPr lang="en-US" sz="4400" dirty="0">
                <a:solidFill>
                  <a:srgbClr val="4B4B4B"/>
                </a:solidFill>
                <a:latin typeface="Museo Sans 900" pitchFamily="50" charset="0"/>
              </a:rPr>
              <a:t>C</a:t>
            </a:r>
            <a:r>
              <a:rPr lang="en-US" sz="4400" dirty="0">
                <a:solidFill>
                  <a:srgbClr val="4B4B4B"/>
                </a:solidFill>
                <a:latin typeface="Museo Sans 500" pitchFamily="50" charset="0"/>
              </a:rPr>
              <a:t>onsistency</a:t>
            </a:r>
          </a:p>
          <a:p>
            <a:pPr>
              <a:lnSpc>
                <a:spcPct val="90000"/>
              </a:lnSpc>
            </a:pPr>
            <a:r>
              <a:rPr lang="en-US" sz="4400" dirty="0">
                <a:solidFill>
                  <a:srgbClr val="4B4B4B"/>
                </a:solidFill>
                <a:latin typeface="Museo Sans 900" pitchFamily="50" charset="0"/>
              </a:rPr>
              <a:t>A</a:t>
            </a:r>
            <a:r>
              <a:rPr lang="en-US" sz="4400" dirty="0">
                <a:solidFill>
                  <a:srgbClr val="4B4B4B"/>
                </a:solidFill>
                <a:latin typeface="Museo Sans 500" pitchFamily="50" charset="0"/>
              </a:rPr>
              <a:t>vailability</a:t>
            </a:r>
          </a:p>
          <a:p>
            <a:pPr>
              <a:lnSpc>
                <a:spcPct val="90000"/>
              </a:lnSpc>
            </a:pPr>
            <a:r>
              <a:rPr lang="en-US" sz="4400" dirty="0">
                <a:solidFill>
                  <a:srgbClr val="FF0000"/>
                </a:solidFill>
                <a:latin typeface="Museo Sans 900" pitchFamily="50" charset="0"/>
              </a:rPr>
              <a:t>P</a:t>
            </a:r>
            <a:r>
              <a:rPr lang="en-US" sz="4400" dirty="0">
                <a:solidFill>
                  <a:srgbClr val="FF0000"/>
                </a:solidFill>
                <a:latin typeface="Museo Sans 500" pitchFamily="50" charset="0"/>
              </a:rPr>
              <a:t>artition Tolerant</a:t>
            </a:r>
            <a:endParaRPr lang="en-US" dirty="0">
              <a:solidFill>
                <a:srgbClr val="FF0000"/>
              </a:solidFill>
            </a:endParaRPr>
          </a:p>
        </p:txBody>
      </p:sp>
      <p:sp>
        <p:nvSpPr>
          <p:cNvPr id="1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61</a:t>
            </a:fld>
            <a:endParaRPr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6276205"/>
            <a:ext cx="609600" cy="487637"/>
          </a:xfrm>
          <a:prstGeom prst="rect">
            <a:avLst/>
          </a:prstGeom>
        </p:spPr>
      </p:pic>
      <p:pic>
        <p:nvPicPr>
          <p:cNvPr id="12" name="Picture 11" descr="Database.png"/>
          <p:cNvPicPr>
            <a:picLocks noChangeAspect="1"/>
          </p:cNvPicPr>
          <p:nvPr/>
        </p:nvPicPr>
        <p:blipFill>
          <a:blip r:embed="rId4"/>
          <a:stretch>
            <a:fillRect/>
          </a:stretch>
        </p:blipFill>
        <p:spPr>
          <a:xfrm>
            <a:off x="6858000" y="2286000"/>
            <a:ext cx="1131888" cy="990600"/>
          </a:xfrm>
          <a:prstGeom prst="rect">
            <a:avLst/>
          </a:prstGeom>
          <a:effectLst>
            <a:outerShdw blurRad="50800" dist="38100" dir="2700000" algn="tl" rotWithShape="0">
              <a:prstClr val="black">
                <a:alpha val="40000"/>
              </a:prstClr>
            </a:outerShdw>
          </a:effectLst>
        </p:spPr>
      </p:pic>
      <p:pic>
        <p:nvPicPr>
          <p:cNvPr id="13" name="Picture 12" descr="Database.png"/>
          <p:cNvPicPr>
            <a:picLocks noChangeAspect="1"/>
          </p:cNvPicPr>
          <p:nvPr/>
        </p:nvPicPr>
        <p:blipFill>
          <a:blip r:embed="rId4"/>
          <a:stretch>
            <a:fillRect/>
          </a:stretch>
        </p:blipFill>
        <p:spPr>
          <a:xfrm>
            <a:off x="6858000" y="4419600"/>
            <a:ext cx="1131888" cy="9906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8229600" y="2590800"/>
            <a:ext cx="911578" cy="523220"/>
          </a:xfrm>
          <a:prstGeom prst="rect">
            <a:avLst/>
          </a:prstGeom>
          <a:noFill/>
        </p:spPr>
        <p:txBody>
          <a:bodyPr wrap="none" rtlCol="0">
            <a:spAutoFit/>
          </a:bodyPr>
          <a:lstStyle/>
          <a:p>
            <a:r>
              <a:rPr lang="en-US" sz="2800" dirty="0"/>
              <a:t>V = 1</a:t>
            </a:r>
            <a:endParaRPr lang="en-US" sz="2800" dirty="0"/>
          </a:p>
        </p:txBody>
      </p:sp>
      <p:sp>
        <p:nvSpPr>
          <p:cNvPr id="16" name="TextBox 15"/>
          <p:cNvSpPr txBox="1"/>
          <p:nvPr/>
        </p:nvSpPr>
        <p:spPr>
          <a:xfrm>
            <a:off x="8382000" y="4724400"/>
            <a:ext cx="911578" cy="523220"/>
          </a:xfrm>
          <a:prstGeom prst="rect">
            <a:avLst/>
          </a:prstGeom>
          <a:noFill/>
        </p:spPr>
        <p:txBody>
          <a:bodyPr wrap="none" rtlCol="0">
            <a:spAutoFit/>
          </a:bodyPr>
          <a:lstStyle/>
          <a:p>
            <a:r>
              <a:rPr lang="en-US" sz="2800" dirty="0"/>
              <a:t>V = 2</a:t>
            </a:r>
            <a:endParaRPr lang="en-US" sz="2800" dirty="0"/>
          </a:p>
        </p:txBody>
      </p:sp>
      <p:pic>
        <p:nvPicPr>
          <p:cNvPr id="18" name="Picture 17" descr="ServerCabinet.png"/>
          <p:cNvPicPr>
            <a:picLocks noChangeAspect="1"/>
          </p:cNvPicPr>
          <p:nvPr/>
        </p:nvPicPr>
        <p:blipFill>
          <a:blip r:embed="rId5"/>
          <a:stretch>
            <a:fillRect/>
          </a:stretch>
        </p:blipFill>
        <p:spPr>
          <a:xfrm>
            <a:off x="2447925" y="2631603"/>
            <a:ext cx="1066800" cy="1839913"/>
          </a:xfrm>
          <a:prstGeom prst="rect">
            <a:avLst/>
          </a:prstGeom>
          <a:effectLst>
            <a:outerShdw blurRad="50800" dist="38100" dir="2700000" algn="tl" rotWithShape="0">
              <a:prstClr val="black">
                <a:alpha val="40000"/>
              </a:prstClr>
            </a:outerShdw>
          </a:effectLst>
        </p:spPr>
      </p:pic>
      <p:sp>
        <p:nvSpPr>
          <p:cNvPr id="19" name="TextBox 9"/>
          <p:cNvSpPr txBox="1">
            <a:spLocks noChangeArrowheads="1"/>
          </p:cNvSpPr>
          <p:nvPr/>
        </p:nvSpPr>
        <p:spPr bwMode="auto">
          <a:xfrm>
            <a:off x="1489093" y="4834761"/>
            <a:ext cx="291778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defRPr/>
            </a:pPr>
            <a:r>
              <a:rPr lang="en-US" sz="3200" dirty="0">
                <a:solidFill>
                  <a:srgbClr val="4B4B4B"/>
                </a:solidFill>
                <a:latin typeface="Museo Sans 700" pitchFamily="50" charset="0"/>
              </a:rPr>
              <a:t>Application</a:t>
            </a:r>
          </a:p>
          <a:p>
            <a:pPr algn="ctr">
              <a:lnSpc>
                <a:spcPct val="80000"/>
              </a:lnSpc>
              <a:defRPr/>
            </a:pPr>
            <a:r>
              <a:rPr lang="en-US" sz="3200" dirty="0">
                <a:solidFill>
                  <a:srgbClr val="4B4B4B"/>
                </a:solidFill>
                <a:latin typeface="Museo Sans 700" pitchFamily="50" charset="0"/>
              </a:rPr>
              <a:t>Server</a:t>
            </a:r>
            <a:endParaRPr lang="en-US" sz="3200" dirty="0">
              <a:solidFill>
                <a:srgbClr val="4B4B4B"/>
              </a:solidFill>
              <a:latin typeface="Museo Sans 700" pitchFamily="50" charset="0"/>
            </a:endParaRPr>
          </a:p>
        </p:txBody>
      </p:sp>
      <p:sp>
        <p:nvSpPr>
          <p:cNvPr id="20" name="Rounded Rectangle 19"/>
          <p:cNvSpPr/>
          <p:nvPr/>
        </p:nvSpPr>
        <p:spPr>
          <a:xfrm rot="16200000">
            <a:off x="4513659" y="3019747"/>
            <a:ext cx="2405856" cy="1063625"/>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Middleware</a:t>
            </a:r>
          </a:p>
        </p:txBody>
      </p:sp>
      <p:cxnSp>
        <p:nvCxnSpPr>
          <p:cNvPr id="21" name="Straight Arrow Connector 20"/>
          <p:cNvCxnSpPr>
            <a:cxnSpLocks noChangeShapeType="1"/>
            <a:stCxn id="18" idx="3"/>
            <a:endCxn id="20" idx="0"/>
          </p:cNvCxnSpPr>
          <p:nvPr/>
        </p:nvCxnSpPr>
        <p:spPr bwMode="auto">
          <a:xfrm>
            <a:off x="3514725" y="3551527"/>
            <a:ext cx="1670050" cy="0"/>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10000" y="2819400"/>
            <a:ext cx="911578" cy="523220"/>
          </a:xfrm>
          <a:prstGeom prst="rect">
            <a:avLst/>
          </a:prstGeom>
          <a:noFill/>
        </p:spPr>
        <p:txBody>
          <a:bodyPr wrap="none" rtlCol="0">
            <a:spAutoFit/>
          </a:bodyPr>
          <a:lstStyle/>
          <a:p>
            <a:r>
              <a:rPr lang="en-US" sz="2800" dirty="0"/>
              <a:t>V = 2</a:t>
            </a:r>
            <a:endParaRPr lang="en-US" sz="2800" dirty="0"/>
          </a:p>
        </p:txBody>
      </p:sp>
      <p:cxnSp>
        <p:nvCxnSpPr>
          <p:cNvPr id="25" name="Straight Arrow Connector 24"/>
          <p:cNvCxnSpPr>
            <a:cxnSpLocks noChangeShapeType="1"/>
          </p:cNvCxnSpPr>
          <p:nvPr/>
        </p:nvCxnSpPr>
        <p:spPr bwMode="auto">
          <a:xfrm flipV="1">
            <a:off x="6248400" y="3276600"/>
            <a:ext cx="381000" cy="304800"/>
          </a:xfrm>
          <a:prstGeom prst="straightConnector1">
            <a:avLst/>
          </a:prstGeom>
          <a:ln w="63500">
            <a:solidFill>
              <a:srgbClr val="FF0000"/>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noChangeShapeType="1"/>
            <a:stCxn id="20" idx="2"/>
          </p:cNvCxnSpPr>
          <p:nvPr/>
        </p:nvCxnSpPr>
        <p:spPr bwMode="auto">
          <a:xfrm>
            <a:off x="6248400" y="3551561"/>
            <a:ext cx="685800" cy="1477673"/>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77000" y="2743200"/>
            <a:ext cx="381000" cy="7620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051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036451" y="76233"/>
            <a:ext cx="6330579" cy="1920526"/>
          </a:xfrm>
          <a:prstGeom prst="rect">
            <a:avLst/>
          </a:prstGeom>
        </p:spPr>
        <p:txBody>
          <a:bodyPr wrap="none">
            <a:spAutoFit/>
          </a:bodyPr>
          <a:lstStyle/>
          <a:p>
            <a:pPr>
              <a:lnSpc>
                <a:spcPct val="90000"/>
              </a:lnSpc>
            </a:pPr>
            <a:r>
              <a:rPr lang="en-US" sz="4400" dirty="0">
                <a:solidFill>
                  <a:srgbClr val="4B4B4B"/>
                </a:solidFill>
                <a:latin typeface="Museo Sans 900" pitchFamily="50" charset="0"/>
              </a:rPr>
              <a:t>C</a:t>
            </a:r>
            <a:r>
              <a:rPr lang="en-US" sz="4400" dirty="0">
                <a:solidFill>
                  <a:srgbClr val="4B4B4B"/>
                </a:solidFill>
                <a:latin typeface="Museo Sans 500" pitchFamily="50" charset="0"/>
              </a:rPr>
              <a:t>onsistency</a:t>
            </a:r>
          </a:p>
          <a:p>
            <a:pPr>
              <a:lnSpc>
                <a:spcPct val="90000"/>
              </a:lnSpc>
            </a:pPr>
            <a:r>
              <a:rPr lang="en-US" sz="4400" dirty="0">
                <a:solidFill>
                  <a:srgbClr val="4B4B4B"/>
                </a:solidFill>
                <a:latin typeface="Museo Sans 900" pitchFamily="50" charset="0"/>
              </a:rPr>
              <a:t>A</a:t>
            </a:r>
            <a:r>
              <a:rPr lang="en-US" sz="4400" dirty="0">
                <a:solidFill>
                  <a:srgbClr val="4B4B4B"/>
                </a:solidFill>
                <a:latin typeface="Museo Sans 500" pitchFamily="50" charset="0"/>
              </a:rPr>
              <a:t>vailability</a:t>
            </a:r>
          </a:p>
          <a:p>
            <a:pPr>
              <a:lnSpc>
                <a:spcPct val="90000"/>
              </a:lnSpc>
            </a:pPr>
            <a:r>
              <a:rPr lang="en-US" sz="4400" dirty="0">
                <a:solidFill>
                  <a:srgbClr val="FF0000"/>
                </a:solidFill>
                <a:latin typeface="Museo Sans 900" pitchFamily="50" charset="0"/>
              </a:rPr>
              <a:t>P</a:t>
            </a:r>
            <a:r>
              <a:rPr lang="en-US" sz="4400" dirty="0">
                <a:solidFill>
                  <a:srgbClr val="FF0000"/>
                </a:solidFill>
                <a:latin typeface="Museo Sans 500" pitchFamily="50" charset="0"/>
              </a:rPr>
              <a:t>artition Tolerant</a:t>
            </a:r>
            <a:endParaRPr lang="en-US" dirty="0">
              <a:solidFill>
                <a:srgbClr val="FF0000"/>
              </a:solidFill>
            </a:endParaRPr>
          </a:p>
        </p:txBody>
      </p:sp>
      <p:sp>
        <p:nvSpPr>
          <p:cNvPr id="1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62</a:t>
            </a:fld>
            <a:endParaRPr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6276205"/>
            <a:ext cx="609600" cy="487637"/>
          </a:xfrm>
          <a:prstGeom prst="rect">
            <a:avLst/>
          </a:prstGeom>
        </p:spPr>
      </p:pic>
      <p:pic>
        <p:nvPicPr>
          <p:cNvPr id="12" name="Picture 11" descr="Database.png"/>
          <p:cNvPicPr>
            <a:picLocks noChangeAspect="1"/>
          </p:cNvPicPr>
          <p:nvPr/>
        </p:nvPicPr>
        <p:blipFill>
          <a:blip r:embed="rId4"/>
          <a:stretch>
            <a:fillRect/>
          </a:stretch>
        </p:blipFill>
        <p:spPr>
          <a:xfrm>
            <a:off x="6858000" y="2286000"/>
            <a:ext cx="1131888" cy="990600"/>
          </a:xfrm>
          <a:prstGeom prst="rect">
            <a:avLst/>
          </a:prstGeom>
          <a:effectLst>
            <a:outerShdw blurRad="50800" dist="38100" dir="2700000" algn="tl" rotWithShape="0">
              <a:prstClr val="black">
                <a:alpha val="40000"/>
              </a:prstClr>
            </a:outerShdw>
          </a:effectLst>
        </p:spPr>
      </p:pic>
      <p:pic>
        <p:nvPicPr>
          <p:cNvPr id="13" name="Picture 12" descr="Database.png"/>
          <p:cNvPicPr>
            <a:picLocks noChangeAspect="1"/>
          </p:cNvPicPr>
          <p:nvPr/>
        </p:nvPicPr>
        <p:blipFill>
          <a:blip r:embed="rId4"/>
          <a:stretch>
            <a:fillRect/>
          </a:stretch>
        </p:blipFill>
        <p:spPr>
          <a:xfrm>
            <a:off x="6858000" y="4419600"/>
            <a:ext cx="1131888" cy="9906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8229600" y="2590800"/>
            <a:ext cx="911578" cy="523220"/>
          </a:xfrm>
          <a:prstGeom prst="rect">
            <a:avLst/>
          </a:prstGeom>
          <a:noFill/>
        </p:spPr>
        <p:txBody>
          <a:bodyPr wrap="none" rtlCol="0">
            <a:spAutoFit/>
          </a:bodyPr>
          <a:lstStyle/>
          <a:p>
            <a:r>
              <a:rPr lang="en-US" sz="2800" dirty="0"/>
              <a:t>V = 1</a:t>
            </a:r>
            <a:endParaRPr lang="en-US" sz="2800" dirty="0"/>
          </a:p>
        </p:txBody>
      </p:sp>
      <p:sp>
        <p:nvSpPr>
          <p:cNvPr id="16" name="TextBox 15"/>
          <p:cNvSpPr txBox="1"/>
          <p:nvPr/>
        </p:nvSpPr>
        <p:spPr>
          <a:xfrm>
            <a:off x="8382000" y="4724400"/>
            <a:ext cx="911578" cy="523220"/>
          </a:xfrm>
          <a:prstGeom prst="rect">
            <a:avLst/>
          </a:prstGeom>
          <a:noFill/>
        </p:spPr>
        <p:txBody>
          <a:bodyPr wrap="none" rtlCol="0">
            <a:spAutoFit/>
          </a:bodyPr>
          <a:lstStyle/>
          <a:p>
            <a:r>
              <a:rPr lang="en-US" sz="2800" dirty="0"/>
              <a:t>V = 2</a:t>
            </a:r>
            <a:endParaRPr lang="en-US" sz="2800" dirty="0"/>
          </a:p>
        </p:txBody>
      </p:sp>
      <p:pic>
        <p:nvPicPr>
          <p:cNvPr id="18" name="Picture 17" descr="ServerCabinet.png"/>
          <p:cNvPicPr>
            <a:picLocks noChangeAspect="1"/>
          </p:cNvPicPr>
          <p:nvPr/>
        </p:nvPicPr>
        <p:blipFill>
          <a:blip r:embed="rId5"/>
          <a:stretch>
            <a:fillRect/>
          </a:stretch>
        </p:blipFill>
        <p:spPr>
          <a:xfrm>
            <a:off x="2447925" y="2631603"/>
            <a:ext cx="1066800" cy="1839913"/>
          </a:xfrm>
          <a:prstGeom prst="rect">
            <a:avLst/>
          </a:prstGeom>
          <a:effectLst>
            <a:outerShdw blurRad="50800" dist="38100" dir="2700000" algn="tl" rotWithShape="0">
              <a:prstClr val="black">
                <a:alpha val="40000"/>
              </a:prstClr>
            </a:outerShdw>
          </a:effectLst>
        </p:spPr>
      </p:pic>
      <p:sp>
        <p:nvSpPr>
          <p:cNvPr id="19" name="TextBox 9"/>
          <p:cNvSpPr txBox="1">
            <a:spLocks noChangeArrowheads="1"/>
          </p:cNvSpPr>
          <p:nvPr/>
        </p:nvSpPr>
        <p:spPr bwMode="auto">
          <a:xfrm>
            <a:off x="1489093" y="4834761"/>
            <a:ext cx="291778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0000"/>
              </a:lnSpc>
              <a:defRPr/>
            </a:pPr>
            <a:r>
              <a:rPr lang="en-US" sz="3200" dirty="0">
                <a:solidFill>
                  <a:srgbClr val="4B4B4B"/>
                </a:solidFill>
                <a:latin typeface="Museo Sans 700" pitchFamily="50" charset="0"/>
              </a:rPr>
              <a:t>Application</a:t>
            </a:r>
          </a:p>
          <a:p>
            <a:pPr algn="ctr">
              <a:lnSpc>
                <a:spcPct val="80000"/>
              </a:lnSpc>
              <a:defRPr/>
            </a:pPr>
            <a:r>
              <a:rPr lang="en-US" sz="3200" dirty="0">
                <a:solidFill>
                  <a:srgbClr val="4B4B4B"/>
                </a:solidFill>
                <a:latin typeface="Museo Sans 700" pitchFamily="50" charset="0"/>
              </a:rPr>
              <a:t>Server</a:t>
            </a:r>
            <a:endParaRPr lang="en-US" sz="3200" dirty="0">
              <a:solidFill>
                <a:srgbClr val="4B4B4B"/>
              </a:solidFill>
              <a:latin typeface="Museo Sans 700" pitchFamily="50" charset="0"/>
            </a:endParaRPr>
          </a:p>
        </p:txBody>
      </p:sp>
      <p:sp>
        <p:nvSpPr>
          <p:cNvPr id="20" name="Rounded Rectangle 19"/>
          <p:cNvSpPr/>
          <p:nvPr/>
        </p:nvSpPr>
        <p:spPr>
          <a:xfrm rot="16200000">
            <a:off x="4513659" y="3019747"/>
            <a:ext cx="2405856" cy="1063625"/>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Middleware</a:t>
            </a:r>
          </a:p>
        </p:txBody>
      </p:sp>
      <p:cxnSp>
        <p:nvCxnSpPr>
          <p:cNvPr id="21" name="Straight Arrow Connector 20"/>
          <p:cNvCxnSpPr>
            <a:cxnSpLocks noChangeShapeType="1"/>
            <a:stCxn id="18" idx="3"/>
            <a:endCxn id="20" idx="0"/>
          </p:cNvCxnSpPr>
          <p:nvPr/>
        </p:nvCxnSpPr>
        <p:spPr bwMode="auto">
          <a:xfrm>
            <a:off x="3514725" y="3551527"/>
            <a:ext cx="1670050" cy="0"/>
          </a:xfrm>
          <a:prstGeom prst="straightConnector1">
            <a:avLst/>
          </a:prstGeom>
          <a:ln w="63500">
            <a:solidFill>
              <a:srgbClr val="4B4B4B"/>
            </a:solidFill>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29003" y="2438400"/>
            <a:ext cx="1740355" cy="523220"/>
          </a:xfrm>
          <a:prstGeom prst="rect">
            <a:avLst/>
          </a:prstGeom>
          <a:noFill/>
        </p:spPr>
        <p:txBody>
          <a:bodyPr wrap="none" rtlCol="0">
            <a:spAutoFit/>
          </a:bodyPr>
          <a:lstStyle/>
          <a:p>
            <a:r>
              <a:rPr lang="en-US" sz="2800" dirty="0"/>
              <a:t>What is V?</a:t>
            </a:r>
            <a:endParaRPr lang="en-US" sz="2800" dirty="0"/>
          </a:p>
        </p:txBody>
      </p:sp>
      <p:cxnSp>
        <p:nvCxnSpPr>
          <p:cNvPr id="25" name="Straight Arrow Connector 24"/>
          <p:cNvCxnSpPr>
            <a:cxnSpLocks noChangeShapeType="1"/>
          </p:cNvCxnSpPr>
          <p:nvPr/>
        </p:nvCxnSpPr>
        <p:spPr bwMode="auto">
          <a:xfrm flipV="1">
            <a:off x="6248400" y="3276600"/>
            <a:ext cx="381000" cy="304800"/>
          </a:xfrm>
          <a:prstGeom prst="straightConnector1">
            <a:avLst/>
          </a:prstGeom>
          <a:ln w="63500">
            <a:solidFill>
              <a:srgbClr val="FF0000"/>
            </a:solidFill>
            <a:headEnd type="triangle"/>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noChangeShapeType="1"/>
            <a:stCxn id="20" idx="2"/>
          </p:cNvCxnSpPr>
          <p:nvPr/>
        </p:nvCxnSpPr>
        <p:spPr bwMode="auto">
          <a:xfrm>
            <a:off x="6248400" y="3551561"/>
            <a:ext cx="685800" cy="1477673"/>
          </a:xfrm>
          <a:prstGeom prst="straightConnector1">
            <a:avLst/>
          </a:prstGeom>
          <a:ln w="63500">
            <a:solidFill>
              <a:srgbClr val="4B4B4B"/>
            </a:solidFill>
            <a:headEnd type="triangle"/>
            <a:tailEnd type="triangle" w="lg" len="med"/>
          </a:ln>
          <a:extLst>
            <a:ext uri="{909E8E84-426E-40dd-AFC4-6F175D3DCCD1}">
              <a14:hiddenFill xmlns:a14="http://schemas.microsoft.com/office/drawing/2010/main" xmlns="">
                <a:noFill/>
              </a14:hiddenFill>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77000" y="2743200"/>
            <a:ext cx="381000" cy="7620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072755" y="5555027"/>
            <a:ext cx="7366645" cy="523220"/>
          </a:xfrm>
          <a:prstGeom prst="rect">
            <a:avLst/>
          </a:prstGeom>
          <a:noFill/>
        </p:spPr>
        <p:txBody>
          <a:bodyPr wrap="none" rtlCol="0">
            <a:spAutoFit/>
          </a:bodyPr>
          <a:lstStyle/>
          <a:p>
            <a:r>
              <a:rPr lang="en-US" sz="2800" dirty="0"/>
              <a:t>Do you respond with V = 1, V = 2 or </a:t>
            </a:r>
            <a:r>
              <a:rPr lang="en-US" sz="2800" b="1" dirty="0"/>
              <a:t>not</a:t>
            </a:r>
            <a:r>
              <a:rPr lang="en-US" sz="2800" dirty="0"/>
              <a:t> respond?</a:t>
            </a:r>
            <a:endParaRPr lang="en-US" sz="2800" dirty="0"/>
          </a:p>
        </p:txBody>
      </p:sp>
    </p:spTree>
    <p:extLst>
      <p:ext uri="{BB962C8B-B14F-4D97-AF65-F5344CB8AC3E}">
        <p14:creationId xmlns:p14="http://schemas.microsoft.com/office/powerpoint/2010/main" val="3976774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this is important?</a:t>
            </a:r>
            <a:endParaRPr lang="en-US" dirty="0"/>
          </a:p>
        </p:txBody>
      </p:sp>
      <p:sp>
        <p:nvSpPr>
          <p:cNvPr id="3" name="Content Placeholder 2"/>
          <p:cNvSpPr>
            <a:spLocks noGrp="1"/>
          </p:cNvSpPr>
          <p:nvPr>
            <p:ph idx="1"/>
          </p:nvPr>
        </p:nvSpPr>
        <p:spPr>
          <a:xfrm>
            <a:off x="1981200" y="942945"/>
            <a:ext cx="8229600" cy="4708525"/>
          </a:xfrm>
        </p:spPr>
        <p:txBody>
          <a:bodyPr>
            <a:normAutofit/>
          </a:bodyPr>
          <a:lstStyle/>
          <a:p>
            <a:r>
              <a:rPr lang="en-US" dirty="0" smtClean="0"/>
              <a:t>All modern databases are </a:t>
            </a:r>
            <a:r>
              <a:rPr lang="en-US" b="1" dirty="0" smtClean="0"/>
              <a:t>distributed</a:t>
            </a:r>
            <a:r>
              <a:rPr lang="en-US" dirty="0" smtClean="0"/>
              <a:t> (Big Data Trend, etc.)</a:t>
            </a:r>
          </a:p>
          <a:p>
            <a:r>
              <a:rPr lang="en-US" dirty="0" smtClean="0"/>
              <a:t>CAP theorem describes the </a:t>
            </a:r>
            <a:r>
              <a:rPr lang="en-US" b="1" dirty="0" smtClean="0"/>
              <a:t>trade-offs </a:t>
            </a:r>
            <a:r>
              <a:rPr lang="en-US" dirty="0" smtClean="0"/>
              <a:t>involved in distributed systems</a:t>
            </a:r>
          </a:p>
          <a:p>
            <a:r>
              <a:rPr lang="en-US" dirty="0" smtClean="0"/>
              <a:t>A proper understanding of CAP theorem is essential to </a:t>
            </a:r>
            <a:r>
              <a:rPr lang="en-US" b="1" dirty="0" smtClean="0"/>
              <a:t>making decisions </a:t>
            </a:r>
            <a:r>
              <a:rPr lang="en-US" dirty="0" smtClean="0"/>
              <a:t>about the  distributed database </a:t>
            </a:r>
            <a:r>
              <a:rPr lang="en-US" b="1" dirty="0" smtClean="0"/>
              <a:t>design</a:t>
            </a:r>
          </a:p>
          <a:p>
            <a:r>
              <a:rPr lang="en-US" dirty="0" smtClean="0"/>
              <a:t>Misunderstanding can lead to </a:t>
            </a:r>
            <a:r>
              <a:rPr lang="en-US" b="1" dirty="0" smtClean="0"/>
              <a:t>erroneous or inappropriate</a:t>
            </a:r>
            <a:r>
              <a:rPr lang="en-US" dirty="0" smtClean="0"/>
              <a:t> design choices</a:t>
            </a:r>
            <a:endParaRPr lang="en-US" dirty="0"/>
          </a:p>
        </p:txBody>
      </p:sp>
    </p:spTree>
    <p:extLst>
      <p:ext uri="{BB962C8B-B14F-4D97-AF65-F5344CB8AC3E}">
        <p14:creationId xmlns:p14="http://schemas.microsoft.com/office/powerpoint/2010/main" val="19878331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264" y="-182562"/>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Tree>
    <p:extLst>
      <p:ext uri="{BB962C8B-B14F-4D97-AF65-F5344CB8AC3E}">
        <p14:creationId xmlns:p14="http://schemas.microsoft.com/office/powerpoint/2010/main" val="8212085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158" y="114222"/>
            <a:ext cx="8529052" cy="955257"/>
          </a:xfrm>
        </p:spPr>
        <p:txBody>
          <a:bodyPr>
            <a:normAutofit/>
          </a:bodyPr>
          <a:lstStyle/>
          <a:p>
            <a:r>
              <a:rPr lang="en-US" dirty="0" smtClean="0"/>
              <a:t>Revisit CAP Theorem</a:t>
            </a:r>
            <a:endParaRPr lang="en-US" dirty="0"/>
          </a:p>
        </p:txBody>
      </p:sp>
      <p:grpSp>
        <p:nvGrpSpPr>
          <p:cNvPr id="3" name="Group 2"/>
          <p:cNvGrpSpPr/>
          <p:nvPr/>
        </p:nvGrpSpPr>
        <p:grpSpPr>
          <a:xfrm>
            <a:off x="6358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1888579" y="866862"/>
            <a:ext cx="4892842" cy="4862870"/>
          </a:xfrm>
          <a:prstGeom prst="rect">
            <a:avLst/>
          </a:prstGeom>
          <a:noFill/>
        </p:spPr>
        <p:txBody>
          <a:bodyPr wrap="square" rtlCol="0">
            <a:spAutoFit/>
          </a:bodyPr>
          <a:lstStyle/>
          <a:p>
            <a:pPr marL="285750" indent="-285750">
              <a:buFontTx/>
              <a:buChar char="•"/>
            </a:pPr>
            <a:r>
              <a:rPr lang="en-US" sz="2400" dirty="0"/>
              <a:t>Of the following three guarantees potentially offered a by distributed systems:</a:t>
            </a:r>
          </a:p>
          <a:p>
            <a:pPr marL="742950" lvl="1" indent="-285750">
              <a:buFontTx/>
              <a:buChar char="•"/>
            </a:pPr>
            <a:r>
              <a:rPr lang="en-US" sz="2400" dirty="0"/>
              <a:t>Consistency</a:t>
            </a:r>
          </a:p>
          <a:p>
            <a:pPr marL="742950" lvl="1" indent="-285750">
              <a:buFontTx/>
              <a:buChar char="•"/>
            </a:pPr>
            <a:r>
              <a:rPr lang="en-US" sz="2400" dirty="0"/>
              <a:t>Availability</a:t>
            </a:r>
          </a:p>
          <a:p>
            <a:pPr marL="742950" lvl="1" indent="-285750">
              <a:buFontTx/>
              <a:buChar char="•"/>
            </a:pPr>
            <a:r>
              <a:rPr lang="en-US" sz="2400" dirty="0"/>
              <a:t>Partition tolerance</a:t>
            </a:r>
          </a:p>
          <a:p>
            <a:pPr lvl="1"/>
            <a:endParaRPr lang="en-US" sz="1100" dirty="0"/>
          </a:p>
          <a:p>
            <a:pPr marL="285750" indent="-285750">
              <a:buFontTx/>
              <a:buChar char="•"/>
            </a:pPr>
            <a:r>
              <a:rPr lang="en-US" sz="2400" dirty="0"/>
              <a:t>Pick two</a:t>
            </a:r>
          </a:p>
          <a:p>
            <a:endParaRPr lang="en-US" sz="1100" dirty="0"/>
          </a:p>
          <a:p>
            <a:pPr marL="285750" indent="-285750">
              <a:buFontTx/>
              <a:buChar char="•"/>
            </a:pPr>
            <a:r>
              <a:rPr lang="en-US" sz="2400" dirty="0"/>
              <a:t>This suggests there are three kinds of distributed systems:</a:t>
            </a:r>
          </a:p>
          <a:p>
            <a:pPr marL="742950" lvl="1" indent="-285750">
              <a:buFontTx/>
              <a:buChar char="•"/>
            </a:pPr>
            <a:r>
              <a:rPr lang="en-US" sz="2400" dirty="0"/>
              <a:t>CP</a:t>
            </a:r>
          </a:p>
          <a:p>
            <a:pPr marL="742950" lvl="1" indent="-285750">
              <a:buFontTx/>
              <a:buChar char="•"/>
            </a:pPr>
            <a:r>
              <a:rPr lang="en-US" sz="2400" dirty="0"/>
              <a:t>AP</a:t>
            </a:r>
          </a:p>
          <a:p>
            <a:pPr marL="742950" lvl="1" indent="-285750">
              <a:buFontTx/>
              <a:buChar char="•"/>
            </a:pPr>
            <a:r>
              <a:rPr lang="en-US" sz="2400" dirty="0"/>
              <a:t>CA</a:t>
            </a:r>
          </a:p>
        </p:txBody>
      </p:sp>
      <p:sp>
        <p:nvSpPr>
          <p:cNvPr id="9" name="Rectangle 8"/>
          <p:cNvSpPr/>
          <p:nvPr/>
        </p:nvSpPr>
        <p:spPr>
          <a:xfrm>
            <a:off x="4335000" y="5522263"/>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a:solidFill>
                  <a:srgbClr val="000000"/>
                </a:solidFill>
              </a:rPr>
              <a:t>Any problems?</a:t>
            </a:r>
          </a:p>
        </p:txBody>
      </p:sp>
    </p:spTree>
    <p:extLst>
      <p:ext uri="{BB962C8B-B14F-4D97-AF65-F5344CB8AC3E}">
        <p14:creationId xmlns:p14="http://schemas.microsoft.com/office/powerpoint/2010/main" val="22465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158" y="114222"/>
            <a:ext cx="8529052" cy="955257"/>
          </a:xfrm>
        </p:spPr>
        <p:txBody>
          <a:bodyPr>
            <a:normAutofit/>
          </a:bodyPr>
          <a:lstStyle/>
          <a:p>
            <a:r>
              <a:rPr lang="en-US" dirty="0" smtClean="0"/>
              <a:t>Consistency or Availability</a:t>
            </a:r>
            <a:endParaRPr lang="en-US" dirty="0"/>
          </a:p>
        </p:txBody>
      </p:sp>
      <p:grpSp>
        <p:nvGrpSpPr>
          <p:cNvPr id="3" name="Group 2"/>
          <p:cNvGrpSpPr/>
          <p:nvPr/>
        </p:nvGrpSpPr>
        <p:grpSpPr>
          <a:xfrm>
            <a:off x="6540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1588008" y="949158"/>
            <a:ext cx="5269992" cy="3347070"/>
          </a:xfrm>
          <a:prstGeom prst="rect">
            <a:avLst/>
          </a:prstGeom>
          <a:noFill/>
        </p:spPr>
        <p:txBody>
          <a:bodyPr wrap="square" rtlCol="0">
            <a:spAutoFit/>
          </a:bodyPr>
          <a:lstStyle/>
          <a:p>
            <a:pPr marL="285750" indent="-285750">
              <a:buFontTx/>
              <a:buChar char="•"/>
            </a:pPr>
            <a:r>
              <a:rPr lang="en-US" sz="2000" dirty="0"/>
              <a:t>Consistency and Availability is not “binary” decision</a:t>
            </a:r>
          </a:p>
          <a:p>
            <a:pPr lvl="1"/>
            <a:endParaRPr lang="en-US" sz="1050" dirty="0"/>
          </a:p>
          <a:p>
            <a:pPr marL="285750" indent="-285750">
              <a:buFontTx/>
              <a:buChar char="•"/>
            </a:pPr>
            <a:r>
              <a:rPr lang="en-US" sz="2000" dirty="0"/>
              <a:t>AP systems relax consistency in favor of availability – but are not inconsistent</a:t>
            </a:r>
          </a:p>
          <a:p>
            <a:endParaRPr lang="en-US" sz="1050" dirty="0"/>
          </a:p>
          <a:p>
            <a:pPr marL="285750" indent="-285750">
              <a:buFontTx/>
              <a:buChar char="•"/>
            </a:pPr>
            <a:r>
              <a:rPr lang="en-US" sz="2000" dirty="0"/>
              <a:t>CP systems sacrifice availability for consistency- but are not unavailable</a:t>
            </a:r>
          </a:p>
          <a:p>
            <a:endParaRPr lang="en-US" sz="1050" dirty="0"/>
          </a:p>
          <a:p>
            <a:pPr marL="285750" indent="-285750">
              <a:buFontTx/>
              <a:buChar char="•"/>
            </a:pPr>
            <a:r>
              <a:rPr lang="en-US" sz="2000" dirty="0"/>
              <a:t>This suggests both AP and CP systems can offer a degree of consistency, and availability, as well as partition tolerance</a:t>
            </a:r>
          </a:p>
        </p:txBody>
      </p:sp>
    </p:spTree>
    <p:extLst>
      <p:ext uri="{BB962C8B-B14F-4D97-AF65-F5344CB8AC3E}">
        <p14:creationId xmlns:p14="http://schemas.microsoft.com/office/powerpoint/2010/main" val="20603525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 Best Effort </a:t>
            </a:r>
            <a:r>
              <a:rPr lang="en-US" dirty="0"/>
              <a:t>C</a:t>
            </a:r>
            <a:r>
              <a:rPr lang="en-US" dirty="0" smtClean="0"/>
              <a:t>onsistency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Web Caching</a:t>
            </a:r>
          </a:p>
          <a:p>
            <a:pPr lvl="1"/>
            <a:r>
              <a:rPr lang="en-US" dirty="0" smtClean="0"/>
              <a:t>DNS</a:t>
            </a:r>
          </a:p>
          <a:p>
            <a:r>
              <a:rPr lang="en-US" dirty="0" smtClean="0"/>
              <a:t>Trait:</a:t>
            </a:r>
          </a:p>
          <a:p>
            <a:pPr lvl="1"/>
            <a:r>
              <a:rPr lang="en-US" dirty="0" smtClean="0"/>
              <a:t>Optimistic</a:t>
            </a:r>
          </a:p>
          <a:p>
            <a:pPr lvl="1"/>
            <a:r>
              <a:rPr lang="en-US" dirty="0" smtClean="0"/>
              <a:t>Expiration/Time-to-live</a:t>
            </a:r>
          </a:p>
          <a:p>
            <a:pPr lvl="1"/>
            <a:r>
              <a:rPr lang="en-US" dirty="0" smtClean="0"/>
              <a:t>Conflict resolution</a:t>
            </a:r>
          </a:p>
        </p:txBody>
      </p:sp>
    </p:spTree>
    <p:extLst>
      <p:ext uri="{BB962C8B-B14F-4D97-AF65-F5344CB8AC3E}">
        <p14:creationId xmlns:p14="http://schemas.microsoft.com/office/powerpoint/2010/main" val="39682632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P: Best Effort Availability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Majority protocols</a:t>
            </a:r>
          </a:p>
          <a:p>
            <a:pPr lvl="1"/>
            <a:r>
              <a:rPr lang="en-US" dirty="0" smtClean="0"/>
              <a:t>Distributed Locking (Google Chubby Lock service)</a:t>
            </a:r>
          </a:p>
          <a:p>
            <a:r>
              <a:rPr lang="en-US" dirty="0" smtClean="0"/>
              <a:t>Trait:</a:t>
            </a:r>
          </a:p>
          <a:p>
            <a:pPr lvl="1"/>
            <a:r>
              <a:rPr lang="en-US" dirty="0" smtClean="0"/>
              <a:t>Pessimistic locking</a:t>
            </a:r>
          </a:p>
          <a:p>
            <a:pPr lvl="1"/>
            <a:r>
              <a:rPr lang="en-US" dirty="0" smtClean="0"/>
              <a:t>Make minority partition unavailable</a:t>
            </a:r>
          </a:p>
        </p:txBody>
      </p:sp>
    </p:spTree>
    <p:extLst>
      <p:ext uri="{BB962C8B-B14F-4D97-AF65-F5344CB8AC3E}">
        <p14:creationId xmlns:p14="http://schemas.microsoft.com/office/powerpoint/2010/main" val="7140168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Consistency</a:t>
            </a:r>
            <a:endParaRPr lang="en-US" dirty="0"/>
          </a:p>
        </p:txBody>
      </p:sp>
      <p:sp>
        <p:nvSpPr>
          <p:cNvPr id="3" name="Content Placeholder 2"/>
          <p:cNvSpPr>
            <a:spLocks noGrp="1"/>
          </p:cNvSpPr>
          <p:nvPr>
            <p:ph idx="1"/>
          </p:nvPr>
        </p:nvSpPr>
        <p:spPr>
          <a:xfrm>
            <a:off x="1892969" y="942945"/>
            <a:ext cx="8406063" cy="5146257"/>
          </a:xfrm>
        </p:spPr>
        <p:txBody>
          <a:bodyPr>
            <a:normAutofit lnSpcReduction="10000"/>
          </a:bodyPr>
          <a:lstStyle/>
          <a:p>
            <a:r>
              <a:rPr lang="en-US" dirty="0" smtClean="0"/>
              <a:t>Strong Consistency</a:t>
            </a:r>
          </a:p>
          <a:p>
            <a:pPr lvl="1"/>
            <a:r>
              <a:rPr lang="en-US" dirty="0" smtClean="0"/>
              <a:t>After the update completes, </a:t>
            </a:r>
            <a:r>
              <a:rPr lang="en-US" b="1" dirty="0" smtClean="0"/>
              <a:t>any subsequent access</a:t>
            </a:r>
            <a:r>
              <a:rPr lang="en-US" dirty="0" smtClean="0"/>
              <a:t> will return the </a:t>
            </a:r>
            <a:r>
              <a:rPr lang="en-US" b="1" dirty="0" smtClean="0"/>
              <a:t>same</a:t>
            </a:r>
            <a:r>
              <a:rPr lang="en-US" dirty="0" smtClean="0"/>
              <a:t> updated value.</a:t>
            </a:r>
          </a:p>
          <a:p>
            <a:r>
              <a:rPr lang="en-US" dirty="0" smtClean="0"/>
              <a:t>Weak Consistency</a:t>
            </a:r>
          </a:p>
          <a:p>
            <a:pPr lvl="1"/>
            <a:r>
              <a:rPr lang="en-US" dirty="0" smtClean="0"/>
              <a:t>It is </a:t>
            </a:r>
            <a:r>
              <a:rPr lang="en-US" b="1" dirty="0" smtClean="0"/>
              <a:t>not guaranteed </a:t>
            </a:r>
            <a:r>
              <a:rPr lang="en-US" dirty="0" smtClean="0"/>
              <a:t>that subsequent accesses will return the updated value.</a:t>
            </a:r>
          </a:p>
          <a:p>
            <a:r>
              <a:rPr lang="en-US" b="1" dirty="0" smtClean="0"/>
              <a:t>Eventual Consistency</a:t>
            </a:r>
          </a:p>
          <a:p>
            <a:pPr lvl="1"/>
            <a:r>
              <a:rPr lang="en-US" dirty="0" smtClean="0"/>
              <a:t>Specific form of weak consistency</a:t>
            </a:r>
          </a:p>
          <a:p>
            <a:pPr lvl="1"/>
            <a:r>
              <a:rPr lang="en-US" dirty="0" smtClean="0"/>
              <a:t>It is guaranteed that if </a:t>
            </a:r>
            <a:r>
              <a:rPr lang="en-US" b="1" dirty="0" smtClean="0"/>
              <a:t>no new updates </a:t>
            </a:r>
            <a:r>
              <a:rPr lang="en-US" dirty="0" smtClean="0"/>
              <a:t>are made to object, </a:t>
            </a:r>
            <a:r>
              <a:rPr lang="en-US" b="1" dirty="0" smtClean="0"/>
              <a:t>eventually</a:t>
            </a:r>
            <a:r>
              <a:rPr lang="en-US" dirty="0" smtClean="0"/>
              <a:t> all accesses will return the last updated value (e.g., </a:t>
            </a:r>
            <a:r>
              <a:rPr lang="en-US" i="1" dirty="0" smtClean="0"/>
              <a:t>propagate updates to replicas in a lazy fashion</a:t>
            </a:r>
            <a:r>
              <a:rPr lang="en-US" dirty="0" smtClean="0"/>
              <a:t>)</a:t>
            </a:r>
            <a:endParaRPr lang="en-US" dirty="0"/>
          </a:p>
        </p:txBody>
      </p:sp>
    </p:spTree>
    <p:extLst>
      <p:ext uri="{BB962C8B-B14F-4D97-AF65-F5344CB8AC3E}">
        <p14:creationId xmlns:p14="http://schemas.microsoft.com/office/powerpoint/2010/main" val="3143890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59" y="-2424"/>
            <a:ext cx="8991600" cy="692497"/>
          </a:xfrm>
        </p:spPr>
        <p:txBody>
          <a:bodyPr>
            <a:normAutofit fontScale="90000"/>
          </a:bodyPr>
          <a:lstStyle/>
          <a:p>
            <a:r>
              <a:rPr lang="en-US" dirty="0" smtClean="0"/>
              <a:t>Hierarchical Data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7</a:t>
            </a:fld>
            <a:endParaRPr dirty="0">
              <a:latin typeface="Museo Sans 100" pitchFamily="50" charset="0"/>
            </a:endParaRPr>
          </a:p>
        </p:txBody>
      </p:sp>
      <p:grpSp>
        <p:nvGrpSpPr>
          <p:cNvPr id="29" name="Group 28"/>
          <p:cNvGrpSpPr/>
          <p:nvPr/>
        </p:nvGrpSpPr>
        <p:grpSpPr>
          <a:xfrm>
            <a:off x="1943120" y="1610429"/>
            <a:ext cx="3429000" cy="3566160"/>
            <a:chOff x="762000" y="2057400"/>
            <a:chExt cx="3429000" cy="3566160"/>
          </a:xfrm>
        </p:grpSpPr>
        <p:sp>
          <p:nvSpPr>
            <p:cNvPr id="7" name="Rounded Rectangle 6"/>
            <p:cNvSpPr/>
            <p:nvPr/>
          </p:nvSpPr>
          <p:spPr>
            <a:xfrm>
              <a:off x="7620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SUPPLIER</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sno</a:t>
              </a:r>
              <a:r>
                <a:rPr lang="en-US" sz="2000" dirty="0" err="1">
                  <a:solidFill>
                    <a:srgbClr val="4B4B4B"/>
                  </a:solidFill>
                  <a:latin typeface="Museo Sans 300" pitchFamily="50" charset="0"/>
                </a:rPr>
                <a:t>,sname,scity,sstate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sp>
          <p:nvSpPr>
            <p:cNvPr id="8" name="Rounded Rectangle 7"/>
            <p:cNvSpPr/>
            <p:nvPr/>
          </p:nvSpPr>
          <p:spPr>
            <a:xfrm>
              <a:off x="7620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800" dirty="0">
                  <a:solidFill>
                    <a:srgbClr val="4B4B4B"/>
                  </a:solidFill>
                  <a:latin typeface="Museo Sans 700" pitchFamily="50" charset="0"/>
                </a:rPr>
                <a:t>PART</a:t>
              </a:r>
            </a:p>
            <a:p>
              <a:pPr algn="ctr"/>
              <a:r>
                <a:rPr lang="en-US" sz="2000" dirty="0">
                  <a:solidFill>
                    <a:srgbClr val="4B4B4B"/>
                  </a:solidFill>
                  <a:latin typeface="Museo Sans 300" pitchFamily="50" charset="0"/>
                </a:rPr>
                <a:t>(</a:t>
              </a:r>
              <a:r>
                <a:rPr lang="en-US" sz="2000" u="sng" dirty="0" err="1">
                  <a:solidFill>
                    <a:srgbClr val="4B4B4B"/>
                  </a:solidFill>
                  <a:latin typeface="Museo Sans 300" pitchFamily="50" charset="0"/>
                </a:rPr>
                <a:t>pno</a:t>
              </a:r>
              <a:r>
                <a:rPr lang="en-US" sz="2000" dirty="0" err="1">
                  <a:solidFill>
                    <a:srgbClr val="4B4B4B"/>
                  </a:solidFill>
                  <a:latin typeface="Museo Sans 300" pitchFamily="50" charset="0"/>
                </a:rPr>
                <a:t>,pname,psize,qty,price</a:t>
              </a:r>
              <a:r>
                <a:rPr lang="en-US" sz="2000" dirty="0">
                  <a:solidFill>
                    <a:srgbClr val="4B4B4B"/>
                  </a:solidFill>
                  <a:latin typeface="Museo Sans 300" pitchFamily="50" charset="0"/>
                </a:rPr>
                <a:t>)</a:t>
              </a:r>
              <a:endParaRPr lang="en-US" sz="2000" dirty="0">
                <a:solidFill>
                  <a:srgbClr val="4B4B4B"/>
                </a:solidFill>
                <a:latin typeface="Museo Sans 300" pitchFamily="50" charset="0"/>
              </a:endParaRPr>
            </a:p>
          </p:txBody>
        </p:sp>
        <p:cxnSp>
          <p:nvCxnSpPr>
            <p:cNvPr id="11" name="Straight Arrow Connector 10"/>
            <p:cNvCxnSpPr>
              <a:stCxn id="7" idx="2"/>
              <a:endCxn id="8" idx="0"/>
            </p:cNvCxnSpPr>
            <p:nvPr/>
          </p:nvCxnSpPr>
          <p:spPr>
            <a:xfrm>
              <a:off x="24765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134120" y="1610429"/>
            <a:ext cx="3429000" cy="3566160"/>
            <a:chOff x="5105400" y="2057400"/>
            <a:chExt cx="3429000" cy="3566160"/>
          </a:xfrm>
        </p:grpSpPr>
        <p:sp>
          <p:nvSpPr>
            <p:cNvPr id="18" name="Rounded Rectangle 17"/>
            <p:cNvSpPr/>
            <p:nvPr/>
          </p:nvSpPr>
          <p:spPr>
            <a:xfrm>
              <a:off x="51054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4B4B4B"/>
                  </a:solidFill>
                  <a:latin typeface="Museo Sans 300" pitchFamily="50" charset="0"/>
                </a:rPr>
                <a:t>3, “Rick’s Supplies”, New York, NY</a:t>
              </a:r>
              <a:endParaRPr lang="en-US" sz="2000" dirty="0">
                <a:solidFill>
                  <a:srgbClr val="4B4B4B"/>
                </a:solidFill>
                <a:latin typeface="Museo Sans 300" pitchFamily="50" charset="0"/>
              </a:endParaRPr>
            </a:p>
          </p:txBody>
        </p:sp>
        <p:sp>
          <p:nvSpPr>
            <p:cNvPr id="19" name="Rounded Rectangle 18"/>
            <p:cNvSpPr/>
            <p:nvPr/>
          </p:nvSpPr>
          <p:spPr>
            <a:xfrm>
              <a:off x="51054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lvl="0" algn="ctr"/>
              <a:r>
                <a:rPr lang="en-US" sz="2000" dirty="0">
                  <a:solidFill>
                    <a:srgbClr val="4B4B4B"/>
                  </a:solidFill>
                  <a:latin typeface="Museo Sans 300" pitchFamily="50" charset="0"/>
                </a:rPr>
                <a:t>1001, “Battery Pack”, Large, 500, $100</a:t>
              </a:r>
              <a:endParaRPr lang="en-US" sz="2000" dirty="0">
                <a:solidFill>
                  <a:srgbClr val="4B4B4B"/>
                </a:solidFill>
                <a:latin typeface="Museo Sans 300" pitchFamily="50" charset="0"/>
              </a:endParaRPr>
            </a:p>
          </p:txBody>
        </p:sp>
        <p:cxnSp>
          <p:nvCxnSpPr>
            <p:cNvPr id="20" name="Straight Arrow Connector 19"/>
            <p:cNvCxnSpPr>
              <a:stCxn id="18" idx="2"/>
              <a:endCxn id="19" idx="0"/>
            </p:cNvCxnSpPr>
            <p:nvPr/>
          </p:nvCxnSpPr>
          <p:spPr>
            <a:xfrm>
              <a:off x="68199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5753120" y="1465173"/>
            <a:ext cx="0" cy="4024312"/>
          </a:xfrm>
          <a:prstGeom prst="line">
            <a:avLst/>
          </a:prstGeom>
          <a:ln>
            <a:solidFill>
              <a:srgbClr val="4B4B4B"/>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02258" y="874193"/>
            <a:ext cx="1690086" cy="584776"/>
          </a:xfrm>
          <a:prstGeom prst="rect">
            <a:avLst/>
          </a:prstGeom>
          <a:noFill/>
        </p:spPr>
        <p:txBody>
          <a:bodyPr wrap="none" rtlCol="0">
            <a:spAutoFit/>
          </a:bodyPr>
          <a:lstStyle/>
          <a:p>
            <a:r>
              <a:rPr lang="en-US" sz="3200" dirty="0">
                <a:solidFill>
                  <a:srgbClr val="4B4B4B"/>
                </a:solidFill>
                <a:latin typeface="Museo Sans 700" pitchFamily="50" charset="0"/>
              </a:rPr>
              <a:t>Schema</a:t>
            </a:r>
            <a:endParaRPr lang="en-US" sz="3200" dirty="0">
              <a:solidFill>
                <a:srgbClr val="4B4B4B"/>
              </a:solidFill>
              <a:latin typeface="Museo Sans 700" pitchFamily="50" charset="0"/>
            </a:endParaRPr>
          </a:p>
        </p:txBody>
      </p:sp>
      <p:sp>
        <p:nvSpPr>
          <p:cNvPr id="34" name="TextBox 33"/>
          <p:cNvSpPr txBox="1"/>
          <p:nvPr/>
        </p:nvSpPr>
        <p:spPr>
          <a:xfrm>
            <a:off x="6934748" y="874194"/>
            <a:ext cx="2172390" cy="584775"/>
          </a:xfrm>
          <a:prstGeom prst="rect">
            <a:avLst/>
          </a:prstGeom>
          <a:noFill/>
        </p:spPr>
        <p:txBody>
          <a:bodyPr wrap="none" rtlCol="0">
            <a:spAutoFit/>
          </a:bodyPr>
          <a:lstStyle/>
          <a:p>
            <a:r>
              <a:rPr lang="en-US" sz="3200" dirty="0">
                <a:solidFill>
                  <a:srgbClr val="4B4B4B"/>
                </a:solidFill>
                <a:latin typeface="Museo Sans 700" pitchFamily="50" charset="0"/>
              </a:rPr>
              <a:t>Instance</a:t>
            </a:r>
            <a:endParaRPr lang="en-US" sz="3200" dirty="0">
              <a:solidFill>
                <a:srgbClr val="4B4B4B"/>
              </a:solidFill>
              <a:latin typeface="Museo Sans 700" pitchFamily="50" charset="0"/>
            </a:endParaRPr>
          </a:p>
        </p:txBody>
      </p:sp>
      <p:sp>
        <p:nvSpPr>
          <p:cNvPr id="3" name="TextBox 2"/>
          <p:cNvSpPr txBox="1"/>
          <p:nvPr/>
        </p:nvSpPr>
        <p:spPr>
          <a:xfrm>
            <a:off x="3444678" y="5553566"/>
            <a:ext cx="5156279" cy="461665"/>
          </a:xfrm>
          <a:prstGeom prst="rect">
            <a:avLst/>
          </a:prstGeom>
          <a:noFill/>
        </p:spPr>
        <p:txBody>
          <a:bodyPr wrap="none" rtlCol="0">
            <a:spAutoFit/>
          </a:bodyPr>
          <a:lstStyle/>
          <a:p>
            <a:r>
              <a:rPr lang="en-US" sz="2400" dirty="0"/>
              <a:t>Can you have a part without a supplier?</a:t>
            </a:r>
            <a:endParaRPr lang="en-US" sz="2400" dirty="0"/>
          </a:p>
        </p:txBody>
      </p:sp>
    </p:spTree>
    <p:extLst>
      <p:ext uri="{BB962C8B-B14F-4D97-AF65-F5344CB8AC3E}">
        <p14:creationId xmlns:p14="http://schemas.microsoft.com/office/powerpoint/2010/main" val="245601378"/>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 Variations</a:t>
            </a:r>
            <a:endParaRPr lang="en-US" dirty="0"/>
          </a:p>
        </p:txBody>
      </p:sp>
      <p:sp>
        <p:nvSpPr>
          <p:cNvPr id="3" name="Content Placeholder 2"/>
          <p:cNvSpPr>
            <a:spLocks noGrp="1"/>
          </p:cNvSpPr>
          <p:nvPr>
            <p:ph idx="1"/>
          </p:nvPr>
        </p:nvSpPr>
        <p:spPr>
          <a:xfrm>
            <a:off x="1981201" y="942945"/>
            <a:ext cx="8406063" cy="5146257"/>
          </a:xfrm>
        </p:spPr>
        <p:txBody>
          <a:bodyPr>
            <a:normAutofit/>
          </a:bodyPr>
          <a:lstStyle/>
          <a:p>
            <a:r>
              <a:rPr lang="en-US" dirty="0" smtClean="0"/>
              <a:t>Causal consistency</a:t>
            </a:r>
          </a:p>
          <a:p>
            <a:pPr lvl="1"/>
            <a:r>
              <a:rPr lang="en-US" dirty="0" smtClean="0"/>
              <a:t>Processes that have causal relationship will see consistent data</a:t>
            </a:r>
          </a:p>
          <a:p>
            <a:r>
              <a:rPr lang="en-US" dirty="0" smtClean="0"/>
              <a:t>Read-your-write consistency</a:t>
            </a:r>
          </a:p>
          <a:p>
            <a:pPr lvl="1"/>
            <a:r>
              <a:rPr lang="en-US" dirty="0" smtClean="0"/>
              <a:t>A process always accesses the data item after it’s update operation and never sees an older value</a:t>
            </a:r>
          </a:p>
          <a:p>
            <a:r>
              <a:rPr lang="en-US" dirty="0" smtClean="0"/>
              <a:t>Session consistency</a:t>
            </a:r>
          </a:p>
          <a:p>
            <a:pPr lvl="1"/>
            <a:r>
              <a:rPr lang="en-US" dirty="0" smtClean="0"/>
              <a:t>As long as session exists, system guarantees read-your-write consistency</a:t>
            </a:r>
          </a:p>
          <a:p>
            <a:pPr lvl="1"/>
            <a:r>
              <a:rPr lang="en-US" dirty="0" smtClean="0"/>
              <a:t>Guarantees do not overlap sessions</a:t>
            </a:r>
            <a:endParaRPr lang="en-US" dirty="0"/>
          </a:p>
        </p:txBody>
      </p:sp>
    </p:spTree>
    <p:extLst>
      <p:ext uri="{BB962C8B-B14F-4D97-AF65-F5344CB8AC3E}">
        <p14:creationId xmlns:p14="http://schemas.microsoft.com/office/powerpoint/2010/main" val="21934491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736" y="168318"/>
            <a:ext cx="8970264" cy="783770"/>
          </a:xfrm>
        </p:spPr>
        <p:txBody>
          <a:bodyPr>
            <a:normAutofit fontScale="90000"/>
          </a:bodyPr>
          <a:lstStyle/>
          <a:p>
            <a:r>
              <a:rPr lang="en-US" dirty="0" smtClean="0"/>
              <a:t>Eventual Consistency - 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2192364" y="4362987"/>
            <a:ext cx="2417519" cy="1468979"/>
          </a:xfrm>
          <a:prstGeom prst="rect">
            <a:avLst/>
          </a:prstGeom>
        </p:spPr>
      </p:pic>
      <p:pic>
        <p:nvPicPr>
          <p:cNvPr id="5" name="Picture 4"/>
          <p:cNvPicPr>
            <a:picLocks noChangeAspect="1"/>
          </p:cNvPicPr>
          <p:nvPr/>
        </p:nvPicPr>
        <p:blipFill>
          <a:blip r:embed="rId3"/>
          <a:stretch>
            <a:fillRect/>
          </a:stretch>
        </p:blipFill>
        <p:spPr>
          <a:xfrm>
            <a:off x="7969108" y="3975143"/>
            <a:ext cx="1952400" cy="1952400"/>
          </a:xfrm>
          <a:prstGeom prst="rect">
            <a:avLst/>
          </a:prstGeom>
        </p:spPr>
      </p:pic>
      <p:pic>
        <p:nvPicPr>
          <p:cNvPr id="6" name="Picture 5"/>
          <p:cNvPicPr>
            <a:picLocks noChangeAspect="1"/>
          </p:cNvPicPr>
          <p:nvPr/>
        </p:nvPicPr>
        <p:blipFill>
          <a:blip r:embed="rId4"/>
          <a:stretch>
            <a:fillRect/>
          </a:stretch>
        </p:blipFill>
        <p:spPr>
          <a:xfrm>
            <a:off x="5493638" y="4179918"/>
            <a:ext cx="1560652" cy="1560652"/>
          </a:xfrm>
          <a:prstGeom prst="rect">
            <a:avLst/>
          </a:prstGeom>
        </p:spPr>
      </p:pic>
      <p:sp>
        <p:nvSpPr>
          <p:cNvPr id="7" name="Right Arrow 6"/>
          <p:cNvSpPr/>
          <p:nvPr/>
        </p:nvSpPr>
        <p:spPr>
          <a:xfrm>
            <a:off x="4609883" y="5066720"/>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7204408" y="508929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358735" y="4143390"/>
            <a:ext cx="505555" cy="923330"/>
          </a:xfrm>
          <a:prstGeom prst="rect">
            <a:avLst/>
          </a:prstGeom>
          <a:noFill/>
          <a:ln>
            <a:noFill/>
          </a:ln>
        </p:spPr>
        <p:txBody>
          <a:bodyPr wrap="none" lIns="91440" tIns="45720" rIns="91440" bIns="45720">
            <a:spAutoFit/>
          </a:bodyPr>
          <a:lstStyle/>
          <a:p>
            <a:pPr algn="ctr"/>
            <a:r>
              <a:rPr lang="en-US" sz="5400" b="1"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25189809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1981201" y="4029728"/>
            <a:ext cx="2417519" cy="1468979"/>
          </a:xfrm>
          <a:prstGeom prst="rect">
            <a:avLst/>
          </a:prstGeom>
        </p:spPr>
      </p:pic>
      <p:pic>
        <p:nvPicPr>
          <p:cNvPr id="5" name="Picture 4"/>
          <p:cNvPicPr>
            <a:picLocks noChangeAspect="1"/>
          </p:cNvPicPr>
          <p:nvPr/>
        </p:nvPicPr>
        <p:blipFill>
          <a:blip r:embed="rId3"/>
          <a:stretch>
            <a:fillRect/>
          </a:stretch>
        </p:blipFill>
        <p:spPr>
          <a:xfrm>
            <a:off x="8258397" y="3641884"/>
            <a:ext cx="1952400" cy="1952400"/>
          </a:xfrm>
          <a:prstGeom prst="rect">
            <a:avLst/>
          </a:prstGeom>
        </p:spPr>
      </p:pic>
      <p:pic>
        <p:nvPicPr>
          <p:cNvPr id="6" name="Picture 5"/>
          <p:cNvPicPr>
            <a:picLocks noChangeAspect="1"/>
          </p:cNvPicPr>
          <p:nvPr/>
        </p:nvPicPr>
        <p:blipFill>
          <a:blip r:embed="rId4"/>
          <a:stretch>
            <a:fillRect/>
          </a:stretch>
        </p:blipFill>
        <p:spPr>
          <a:xfrm>
            <a:off x="5357324" y="3841927"/>
            <a:ext cx="1560652" cy="1560652"/>
          </a:xfrm>
          <a:prstGeom prst="rect">
            <a:avLst/>
          </a:prstGeom>
        </p:spPr>
      </p:pic>
      <p:sp>
        <p:nvSpPr>
          <p:cNvPr id="7" name="Right Arrow 6"/>
          <p:cNvSpPr/>
          <p:nvPr/>
        </p:nvSpPr>
        <p:spPr>
          <a:xfrm>
            <a:off x="4398719" y="4733461"/>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7259269" y="4756038"/>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7152408" y="3523790"/>
            <a:ext cx="1105993" cy="1011866"/>
          </a:xfrm>
          <a:prstGeom prst="rect">
            <a:avLst/>
          </a:prstGeom>
        </p:spPr>
      </p:pic>
      <p:sp>
        <p:nvSpPr>
          <p:cNvPr id="11" name="Title 1"/>
          <p:cNvSpPr txBox="1">
            <a:spLocks/>
          </p:cNvSpPr>
          <p:nvPr/>
        </p:nvSpPr>
        <p:spPr>
          <a:xfrm>
            <a:off x="1697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a:t>Eventual Consistency - A Facebook Example</a:t>
            </a:r>
            <a:endParaRPr lang="en-US" dirty="0"/>
          </a:p>
        </p:txBody>
      </p:sp>
    </p:spTree>
    <p:extLst>
      <p:ext uri="{BB962C8B-B14F-4D97-AF65-F5344CB8AC3E}">
        <p14:creationId xmlns:p14="http://schemas.microsoft.com/office/powerpoint/2010/main" val="40125283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
        <p:nvSpPr>
          <p:cNvPr id="5" name="Title 1"/>
          <p:cNvSpPr txBox="1">
            <a:spLocks/>
          </p:cNvSpPr>
          <p:nvPr/>
        </p:nvSpPr>
        <p:spPr>
          <a:xfrm>
            <a:off x="1697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a:t>Eventual Consistency - A Facebook Example</a:t>
            </a:r>
            <a:endParaRPr lang="en-US" dirty="0"/>
          </a:p>
        </p:txBody>
      </p:sp>
    </p:spTree>
    <p:extLst>
      <p:ext uri="{BB962C8B-B14F-4D97-AF65-F5344CB8AC3E}">
        <p14:creationId xmlns:p14="http://schemas.microsoft.com/office/powerpoint/2010/main" val="193129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D31459-54E8-4787-82A3-442D0E4E08D9}"/>
              </a:ext>
            </a:extLst>
          </p:cNvPr>
          <p:cNvSpPr>
            <a:spLocks noGrp="1"/>
          </p:cNvSpPr>
          <p:nvPr>
            <p:ph type="title"/>
          </p:nvPr>
        </p:nvSpPr>
        <p:spPr/>
        <p:txBody>
          <a:bodyPr>
            <a:normAutofit fontScale="90000"/>
          </a:bodyPr>
          <a:lstStyle/>
          <a:p>
            <a:r>
              <a:rPr lang="en-US" dirty="0"/>
              <a:t>NON-RELATIONAL DATA MODELS: KEY-VALUE</a:t>
            </a:r>
          </a:p>
        </p:txBody>
      </p:sp>
      <p:sp>
        <p:nvSpPr>
          <p:cNvPr id="9" name="Content Placeholder 8">
            <a:extLst>
              <a:ext uri="{FF2B5EF4-FFF2-40B4-BE49-F238E27FC236}">
                <a16:creationId xmlns:a16="http://schemas.microsoft.com/office/drawing/2014/main" id="{14D8B4F6-56D5-4B41-BA37-ED71B4C09E66}"/>
              </a:ext>
            </a:extLst>
          </p:cNvPr>
          <p:cNvSpPr>
            <a:spLocks noGrp="1"/>
          </p:cNvSpPr>
          <p:nvPr>
            <p:ph idx="1"/>
          </p:nvPr>
        </p:nvSpPr>
        <p:spPr>
          <a:xfrm>
            <a:off x="751909" y="863950"/>
            <a:ext cx="4754880" cy="4322763"/>
          </a:xfrm>
        </p:spPr>
        <p:txBody>
          <a:bodyPr/>
          <a:lstStyle/>
          <a:p>
            <a:r>
              <a:rPr lang="en-US" dirty="0"/>
              <a:t>Store records in an </a:t>
            </a:r>
            <a:r>
              <a:rPr lang="en-US" b="1" dirty="0"/>
              <a:t>associative array</a:t>
            </a:r>
            <a:r>
              <a:rPr lang="en-US" dirty="0"/>
              <a:t> that maps a </a:t>
            </a:r>
            <a:r>
              <a:rPr lang="en-US" u="sng" dirty="0"/>
              <a:t>key</a:t>
            </a:r>
            <a:r>
              <a:rPr lang="en-US" dirty="0"/>
              <a:t> to a </a:t>
            </a:r>
            <a:r>
              <a:rPr lang="en-US" u="sng" dirty="0"/>
              <a:t>value</a:t>
            </a:r>
            <a:r>
              <a:rPr lang="en-US" dirty="0"/>
              <a:t>.</a:t>
            </a:r>
          </a:p>
          <a:p>
            <a:pPr lvl="1"/>
            <a:r>
              <a:rPr lang="en-US" dirty="0"/>
              <a:t>Sometimes called a </a:t>
            </a:r>
            <a:r>
              <a:rPr lang="en-US" b="1" dirty="0"/>
              <a:t>dictionary</a:t>
            </a:r>
            <a:r>
              <a:rPr lang="en-US" dirty="0"/>
              <a:t> or </a:t>
            </a:r>
            <a:r>
              <a:rPr lang="en-US" b="1" dirty="0"/>
              <a:t>hash table</a:t>
            </a:r>
            <a:r>
              <a:rPr lang="en-US" dirty="0"/>
              <a:t>.</a:t>
            </a:r>
          </a:p>
          <a:p>
            <a:endParaRPr lang="en-US" sz="1200" dirty="0"/>
          </a:p>
          <a:p>
            <a:r>
              <a:rPr lang="en-US" dirty="0"/>
              <a:t>The contents of a record’s </a:t>
            </a:r>
            <a:r>
              <a:rPr lang="en-US" u="sng" dirty="0"/>
              <a:t>value</a:t>
            </a:r>
            <a:r>
              <a:rPr lang="en-US" dirty="0"/>
              <a:t> is often opaque to DBMS.</a:t>
            </a:r>
          </a:p>
          <a:p>
            <a:pPr lvl="1"/>
            <a:r>
              <a:rPr lang="en-US" dirty="0"/>
              <a:t>It is up to the application to interpret its contents.</a:t>
            </a:r>
          </a:p>
          <a:p>
            <a:pPr lvl="1"/>
            <a:r>
              <a:rPr lang="en-US" dirty="0"/>
              <a:t>Some systems allow for compound values.</a:t>
            </a:r>
          </a:p>
        </p:txBody>
      </p:sp>
      <p:sp>
        <p:nvSpPr>
          <p:cNvPr id="2" name="Slide Number Placeholder 1">
            <a:extLst>
              <a:ext uri="{FF2B5EF4-FFF2-40B4-BE49-F238E27FC236}">
                <a16:creationId xmlns:a16="http://schemas.microsoft.com/office/drawing/2014/main" id="{6CCA3F7E-E8B7-43B3-BE0F-B26685DD886D}"/>
              </a:ext>
            </a:extLst>
          </p:cNvPr>
          <p:cNvSpPr>
            <a:spLocks noGrp="1"/>
          </p:cNvSpPr>
          <p:nvPr>
            <p:ph type="sldNum" sz="quarter" idx="4294967295"/>
          </p:nvPr>
        </p:nvSpPr>
        <p:spPr/>
        <p:txBody>
          <a:bodyPr/>
          <a:lstStyle/>
          <a:p>
            <a:endParaRPr dirty="0"/>
          </a:p>
        </p:txBody>
      </p:sp>
      <p:sp>
        <p:nvSpPr>
          <p:cNvPr id="7" name="TextBox 6">
            <a:extLst>
              <a:ext uri="{FF2B5EF4-FFF2-40B4-BE49-F238E27FC236}">
                <a16:creationId xmlns:a16="http://schemas.microsoft.com/office/drawing/2014/main" id="{4C94D02E-8508-4779-81A1-06A2830F2381}"/>
              </a:ext>
            </a:extLst>
          </p:cNvPr>
          <p:cNvSpPr txBox="1"/>
          <p:nvPr/>
        </p:nvSpPr>
        <p:spPr>
          <a:xfrm>
            <a:off x="6423472" y="1397000"/>
            <a:ext cx="4339650" cy="400110"/>
          </a:xfrm>
          <a:prstGeom prst="rect">
            <a:avLst/>
          </a:prstGeom>
          <a:noFill/>
        </p:spPr>
        <p:txBody>
          <a:bodyPr wrap="none" rtlCol="0">
            <a:spAutoFit/>
          </a:bodyPr>
          <a:lstStyle/>
          <a:p>
            <a:pPr algn="ctr"/>
            <a:r>
              <a:rPr lang="en-US" sz="2000" b="1" dirty="0">
                <a:solidFill>
                  <a:srgbClr val="474866"/>
                </a:solidFill>
                <a:latin typeface="Inconsolata" panose="00000509000000000000" pitchFamily="49" charset="0"/>
              </a:rPr>
              <a:t>Artist: </a:t>
            </a:r>
            <a:r>
              <a:rPr lang="en-US" sz="2000" dirty="0">
                <a:solidFill>
                  <a:srgbClr val="474866"/>
                </a:solidFill>
                <a:latin typeface="Inconsolata" panose="00000509000000000000" pitchFamily="49" charset="0"/>
              </a:rPr>
              <a:t>name→(</a:t>
            </a:r>
            <a:r>
              <a:rPr lang="en-US" sz="2000" dirty="0" err="1">
                <a:solidFill>
                  <a:srgbClr val="474866"/>
                </a:solidFill>
                <a:latin typeface="Inconsolata" panose="00000509000000000000" pitchFamily="49" charset="0"/>
              </a:rPr>
              <a:t>year,country</a:t>
            </a:r>
            <a:r>
              <a:rPr lang="en-US" sz="2000" dirty="0">
                <a:solidFill>
                  <a:srgbClr val="474866"/>
                </a:solidFill>
                <a:latin typeface="Inconsolata" panose="00000509000000000000" pitchFamily="49" charset="0"/>
              </a:rPr>
              <a:t>)</a:t>
            </a:r>
          </a:p>
        </p:txBody>
      </p:sp>
      <p:grpSp>
        <p:nvGrpSpPr>
          <p:cNvPr id="16" name="Group 15">
            <a:extLst>
              <a:ext uri="{FF2B5EF4-FFF2-40B4-BE49-F238E27FC236}">
                <a16:creationId xmlns:a16="http://schemas.microsoft.com/office/drawing/2014/main" id="{F9F64E61-965D-479F-ACD7-BC369E35220C}"/>
              </a:ext>
            </a:extLst>
          </p:cNvPr>
          <p:cNvGrpSpPr/>
          <p:nvPr/>
        </p:nvGrpSpPr>
        <p:grpSpPr>
          <a:xfrm>
            <a:off x="7078727" y="5311631"/>
            <a:ext cx="3299719" cy="962172"/>
            <a:chOff x="5554721" y="3812036"/>
            <a:chExt cx="3299719" cy="721629"/>
          </a:xfrm>
        </p:grpSpPr>
        <p:pic>
          <p:nvPicPr>
            <p:cNvPr id="10" name="Picture 9">
              <a:extLst>
                <a:ext uri="{FF2B5EF4-FFF2-40B4-BE49-F238E27FC236}">
                  <a16:creationId xmlns:a16="http://schemas.microsoft.com/office/drawing/2014/main" id="{4A9974DA-386A-4D3F-B2CC-72A01A2004E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48600" y="3812036"/>
              <a:ext cx="1005840" cy="320612"/>
            </a:xfrm>
            <a:prstGeom prst="rect">
              <a:avLst/>
            </a:prstGeom>
          </p:spPr>
        </p:pic>
        <p:pic>
          <p:nvPicPr>
            <p:cNvPr id="11" name="Picture 10">
              <a:extLst>
                <a:ext uri="{FF2B5EF4-FFF2-40B4-BE49-F238E27FC236}">
                  <a16:creationId xmlns:a16="http://schemas.microsoft.com/office/drawing/2014/main" id="{E27987B5-8270-4602-871C-B67770994CF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54721" y="3845041"/>
              <a:ext cx="1005840" cy="254603"/>
            </a:xfrm>
            <a:prstGeom prst="rect">
              <a:avLst/>
            </a:prstGeom>
          </p:spPr>
        </p:pic>
        <p:pic>
          <p:nvPicPr>
            <p:cNvPr id="12" name="Picture 11">
              <a:extLst>
                <a:ext uri="{FF2B5EF4-FFF2-40B4-BE49-F238E27FC236}">
                  <a16:creationId xmlns:a16="http://schemas.microsoft.com/office/drawing/2014/main" id="{2DAE6071-62F0-4A6C-8DDE-A078B8126C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47381" y="3812322"/>
              <a:ext cx="914400" cy="320040"/>
            </a:xfrm>
            <a:prstGeom prst="rect">
              <a:avLst/>
            </a:prstGeom>
          </p:spPr>
        </p:pic>
        <p:pic>
          <p:nvPicPr>
            <p:cNvPr id="13" name="Picture 12">
              <a:extLst>
                <a:ext uri="{FF2B5EF4-FFF2-40B4-BE49-F238E27FC236}">
                  <a16:creationId xmlns:a16="http://schemas.microsoft.com/office/drawing/2014/main" id="{6EB1A7B9-C05B-4CD4-8168-4FB37C81108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638800" y="4256858"/>
              <a:ext cx="640080" cy="241499"/>
            </a:xfrm>
            <a:prstGeom prst="rect">
              <a:avLst/>
            </a:prstGeom>
          </p:spPr>
        </p:pic>
        <p:pic>
          <p:nvPicPr>
            <p:cNvPr id="14" name="Picture 13">
              <a:extLst>
                <a:ext uri="{FF2B5EF4-FFF2-40B4-BE49-F238E27FC236}">
                  <a16:creationId xmlns:a16="http://schemas.microsoft.com/office/drawing/2014/main" id="{81629F40-C7BB-4B30-895B-A6F94C1368A4}"/>
                </a:ext>
              </a:extLst>
            </p:cNvPr>
            <p:cNvPicPr>
              <a:picLocks noChangeAspect="1"/>
            </p:cNvPicPr>
            <p:nvPr/>
          </p:nvPicPr>
          <p:blipFill>
            <a:blip r:embed="rId6"/>
            <a:stretch>
              <a:fillRect/>
            </a:stretch>
          </p:blipFill>
          <p:spPr>
            <a:xfrm>
              <a:off x="6699243" y="4297750"/>
              <a:ext cx="914400" cy="159715"/>
            </a:xfrm>
            <a:prstGeom prst="rect">
              <a:avLst/>
            </a:prstGeom>
          </p:spPr>
        </p:pic>
        <p:pic>
          <p:nvPicPr>
            <p:cNvPr id="15" name="Picture 14">
              <a:extLst>
                <a:ext uri="{FF2B5EF4-FFF2-40B4-BE49-F238E27FC236}">
                  <a16:creationId xmlns:a16="http://schemas.microsoft.com/office/drawing/2014/main" id="{0537FD84-41B2-4230-A8F3-0224DF34D03B}"/>
                </a:ext>
              </a:extLst>
            </p:cNvPr>
            <p:cNvPicPr>
              <a:picLocks noChangeAspect="1"/>
            </p:cNvPicPr>
            <p:nvPr/>
          </p:nvPicPr>
          <p:blipFill>
            <a:blip r:embed="rId7"/>
            <a:stretch>
              <a:fillRect/>
            </a:stretch>
          </p:blipFill>
          <p:spPr>
            <a:xfrm>
              <a:off x="8034005" y="4221549"/>
              <a:ext cx="731520" cy="312116"/>
            </a:xfrm>
            <a:prstGeom prst="rect">
              <a:avLst/>
            </a:prstGeom>
          </p:spPr>
        </p:pic>
      </p:grpSp>
      <p:grpSp>
        <p:nvGrpSpPr>
          <p:cNvPr id="45" name="Group 44">
            <a:extLst>
              <a:ext uri="{FF2B5EF4-FFF2-40B4-BE49-F238E27FC236}">
                <a16:creationId xmlns:a16="http://schemas.microsoft.com/office/drawing/2014/main" id="{D7CF6C59-4C16-4BB9-8154-3B256B2D202F}"/>
              </a:ext>
            </a:extLst>
          </p:cNvPr>
          <p:cNvGrpSpPr/>
          <p:nvPr/>
        </p:nvGrpSpPr>
        <p:grpSpPr>
          <a:xfrm>
            <a:off x="7010406" y="2524724"/>
            <a:ext cx="3348311" cy="600164"/>
            <a:chOff x="5486400" y="1893544"/>
            <a:chExt cx="3348311" cy="450122"/>
          </a:xfrm>
        </p:grpSpPr>
        <p:cxnSp>
          <p:nvCxnSpPr>
            <p:cNvPr id="27" name="Straight Arrow Connector 26">
              <a:extLst>
                <a:ext uri="{FF2B5EF4-FFF2-40B4-BE49-F238E27FC236}">
                  <a16:creationId xmlns:a16="http://schemas.microsoft.com/office/drawing/2014/main" id="{F0F321F9-5242-493F-AC5D-F435E934A91D}"/>
                </a:ext>
              </a:extLst>
            </p:cNvPr>
            <p:cNvCxnSpPr>
              <a:cxnSpLocks/>
              <a:stCxn id="23" idx="3"/>
            </p:cNvCxnSpPr>
            <p:nvPr/>
          </p:nvCxnSpPr>
          <p:spPr bwMode="auto">
            <a:xfrm>
              <a:off x="6834094" y="2021944"/>
              <a:ext cx="652923" cy="44723"/>
            </a:xfrm>
            <a:prstGeom prst="straightConnector1">
              <a:avLst/>
            </a:prstGeom>
            <a:solidFill>
              <a:schemeClr val="accent1"/>
            </a:solidFill>
            <a:ln w="28575" cap="flat" cmpd="sng" algn="ctr">
              <a:solidFill>
                <a:srgbClr val="646464"/>
              </a:solidFill>
              <a:prstDash val="solid"/>
              <a:round/>
              <a:headEnd type="none" w="med" len="med"/>
              <a:tailEnd type="arrow" w="med" len="med"/>
            </a:ln>
            <a:effectLst/>
          </p:spPr>
        </p:cxnSp>
        <p:sp>
          <p:nvSpPr>
            <p:cNvPr id="23" name="Text Box 4">
              <a:extLst>
                <a:ext uri="{FF2B5EF4-FFF2-40B4-BE49-F238E27FC236}">
                  <a16:creationId xmlns:a16="http://schemas.microsoft.com/office/drawing/2014/main" id="{413FEB14-3272-49AD-BAAE-CC70CC8C32D1}"/>
                </a:ext>
              </a:extLst>
            </p:cNvPr>
            <p:cNvSpPr txBox="1">
              <a:spLocks noChangeArrowheads="1"/>
            </p:cNvSpPr>
            <p:nvPr/>
          </p:nvSpPr>
          <p:spPr bwMode="auto">
            <a:xfrm>
              <a:off x="5486400" y="1893544"/>
              <a:ext cx="1347694" cy="450122"/>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110000"/>
                </a:lnSpc>
                <a:defRPr/>
              </a:pPr>
              <a:r>
                <a:rPr lang="en-US" sz="1500" u="none" dirty="0">
                  <a:solidFill>
                    <a:srgbClr val="101010">
                      <a:lumMod val="90000"/>
                      <a:lumOff val="10000"/>
                    </a:srgbClr>
                  </a:solidFill>
                  <a:latin typeface="Inconsolata" panose="00000509000000000000" pitchFamily="49" charset="0"/>
                  <a:cs typeface="DejaVu Sans Mono" pitchFamily="49" charset="0"/>
                </a:rPr>
                <a:t>Wu Tang Clan</a:t>
              </a:r>
            </a:p>
          </p:txBody>
        </p:sp>
        <p:sp>
          <p:nvSpPr>
            <p:cNvPr id="36" name="Text Box 4">
              <a:extLst>
                <a:ext uri="{FF2B5EF4-FFF2-40B4-BE49-F238E27FC236}">
                  <a16:creationId xmlns:a16="http://schemas.microsoft.com/office/drawing/2014/main" id="{F9CB02A0-F4CE-4060-88CA-E1B457E066E6}"/>
                </a:ext>
              </a:extLst>
            </p:cNvPr>
            <p:cNvSpPr txBox="1">
              <a:spLocks noChangeArrowheads="1"/>
            </p:cNvSpPr>
            <p:nvPr/>
          </p:nvSpPr>
          <p:spPr bwMode="auto">
            <a:xfrm>
              <a:off x="7487017" y="1904380"/>
              <a:ext cx="1347694" cy="259686"/>
            </a:xfrm>
            <a:prstGeom prst="rect">
              <a:avLst/>
            </a:prstGeom>
            <a:solidFill>
              <a:schemeClr val="accent2"/>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gn="ctr">
                <a:lnSpc>
                  <a:spcPct val="110000"/>
                </a:lnSpc>
                <a:defRPr/>
              </a:pPr>
              <a:r>
                <a:rPr lang="en-US" sz="1500" u="none" dirty="0">
                  <a:solidFill>
                    <a:prstClr val="white"/>
                  </a:solidFill>
                  <a:latin typeface="Inconsolata" panose="00000509000000000000" pitchFamily="49" charset="0"/>
                  <a:cs typeface="DejaVu Sans Mono" pitchFamily="49" charset="0"/>
                </a:rPr>
                <a:t>1992,"USA"</a:t>
              </a:r>
            </a:p>
          </p:txBody>
        </p:sp>
      </p:grpSp>
      <p:grpSp>
        <p:nvGrpSpPr>
          <p:cNvPr id="42" name="Group 41">
            <a:extLst>
              <a:ext uri="{FF2B5EF4-FFF2-40B4-BE49-F238E27FC236}">
                <a16:creationId xmlns:a16="http://schemas.microsoft.com/office/drawing/2014/main" id="{057849A1-6508-42C4-9E37-F3E2780E1AB8}"/>
              </a:ext>
            </a:extLst>
          </p:cNvPr>
          <p:cNvGrpSpPr/>
          <p:nvPr/>
        </p:nvGrpSpPr>
        <p:grpSpPr>
          <a:xfrm>
            <a:off x="7010406" y="3180063"/>
            <a:ext cx="3325451" cy="600164"/>
            <a:chOff x="5486400" y="2451966"/>
            <a:chExt cx="3325451" cy="450122"/>
          </a:xfrm>
        </p:grpSpPr>
        <p:cxnSp>
          <p:nvCxnSpPr>
            <p:cNvPr id="30" name="Straight Arrow Connector 29">
              <a:extLst>
                <a:ext uri="{FF2B5EF4-FFF2-40B4-BE49-F238E27FC236}">
                  <a16:creationId xmlns:a16="http://schemas.microsoft.com/office/drawing/2014/main" id="{AFFEEC11-547A-412F-9848-B710F0749662}"/>
                </a:ext>
              </a:extLst>
            </p:cNvPr>
            <p:cNvCxnSpPr>
              <a:cxnSpLocks/>
              <a:stCxn id="24" idx="3"/>
            </p:cNvCxnSpPr>
            <p:nvPr/>
          </p:nvCxnSpPr>
          <p:spPr bwMode="auto">
            <a:xfrm>
              <a:off x="6834094" y="2580366"/>
              <a:ext cx="652923" cy="44723"/>
            </a:xfrm>
            <a:prstGeom prst="straightConnector1">
              <a:avLst/>
            </a:prstGeom>
            <a:solidFill>
              <a:schemeClr val="accent1"/>
            </a:solidFill>
            <a:ln w="28575" cap="flat" cmpd="sng" algn="ctr">
              <a:solidFill>
                <a:srgbClr val="646464"/>
              </a:solidFill>
              <a:prstDash val="solid"/>
              <a:round/>
              <a:headEnd type="none" w="med" len="med"/>
              <a:tailEnd type="arrow" w="med" len="med"/>
            </a:ln>
            <a:effectLst/>
          </p:spPr>
        </p:cxnSp>
        <p:sp>
          <p:nvSpPr>
            <p:cNvPr id="24" name="Text Box 4">
              <a:extLst>
                <a:ext uri="{FF2B5EF4-FFF2-40B4-BE49-F238E27FC236}">
                  <a16:creationId xmlns:a16="http://schemas.microsoft.com/office/drawing/2014/main" id="{B0CD20C0-1AA9-47AD-938F-70A299CE62A5}"/>
                </a:ext>
              </a:extLst>
            </p:cNvPr>
            <p:cNvSpPr txBox="1">
              <a:spLocks noChangeArrowheads="1"/>
            </p:cNvSpPr>
            <p:nvPr/>
          </p:nvSpPr>
          <p:spPr bwMode="auto">
            <a:xfrm>
              <a:off x="5486400" y="2451966"/>
              <a:ext cx="1347694" cy="450122"/>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110000"/>
                </a:lnSpc>
                <a:defRPr/>
              </a:pPr>
              <a:r>
                <a:rPr lang="en-US" sz="1500" u="none" dirty="0">
                  <a:solidFill>
                    <a:srgbClr val="101010">
                      <a:lumMod val="90000"/>
                      <a:lumOff val="10000"/>
                    </a:srgbClr>
                  </a:solidFill>
                  <a:latin typeface="Inconsolata" panose="00000509000000000000" pitchFamily="49" charset="0"/>
                  <a:cs typeface="DejaVu Sans Mono" pitchFamily="49" charset="0"/>
                </a:rPr>
                <a:t>Notorious BIG</a:t>
              </a:r>
            </a:p>
          </p:txBody>
        </p:sp>
        <p:sp>
          <p:nvSpPr>
            <p:cNvPr id="37" name="Text Box 4">
              <a:extLst>
                <a:ext uri="{FF2B5EF4-FFF2-40B4-BE49-F238E27FC236}">
                  <a16:creationId xmlns:a16="http://schemas.microsoft.com/office/drawing/2014/main" id="{24E58CAB-D111-4911-89F1-45C0B1B2DC43}"/>
                </a:ext>
              </a:extLst>
            </p:cNvPr>
            <p:cNvSpPr txBox="1">
              <a:spLocks noChangeArrowheads="1"/>
            </p:cNvSpPr>
            <p:nvPr/>
          </p:nvSpPr>
          <p:spPr bwMode="auto">
            <a:xfrm>
              <a:off x="7464157" y="2462802"/>
              <a:ext cx="1347694" cy="259686"/>
            </a:xfrm>
            <a:prstGeom prst="rect">
              <a:avLst/>
            </a:prstGeom>
            <a:solidFill>
              <a:schemeClr val="accent2"/>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gn="ctr">
                <a:lnSpc>
                  <a:spcPct val="110000"/>
                </a:lnSpc>
                <a:defRPr/>
              </a:pPr>
              <a:r>
                <a:rPr lang="en-US" sz="1500" u="none" dirty="0">
                  <a:solidFill>
                    <a:prstClr val="white"/>
                  </a:solidFill>
                  <a:latin typeface="Inconsolata" panose="00000509000000000000" pitchFamily="49" charset="0"/>
                  <a:cs typeface="DejaVu Sans Mono" pitchFamily="49" charset="0"/>
                </a:rPr>
                <a:t>1992,"USA"</a:t>
              </a:r>
            </a:p>
          </p:txBody>
        </p:sp>
      </p:grpSp>
      <p:grpSp>
        <p:nvGrpSpPr>
          <p:cNvPr id="47" name="Group 46">
            <a:extLst>
              <a:ext uri="{FF2B5EF4-FFF2-40B4-BE49-F238E27FC236}">
                <a16:creationId xmlns:a16="http://schemas.microsoft.com/office/drawing/2014/main" id="{2FF7061B-9BC0-4FCB-877A-40AAFE8F0403}"/>
              </a:ext>
            </a:extLst>
          </p:cNvPr>
          <p:cNvGrpSpPr/>
          <p:nvPr/>
        </p:nvGrpSpPr>
        <p:grpSpPr>
          <a:xfrm>
            <a:off x="7018026" y="3835405"/>
            <a:ext cx="3340691" cy="375147"/>
            <a:chOff x="5494020" y="2876550"/>
            <a:chExt cx="3340691" cy="281360"/>
          </a:xfrm>
        </p:grpSpPr>
        <p:cxnSp>
          <p:nvCxnSpPr>
            <p:cNvPr id="33" name="Straight Arrow Connector 32">
              <a:extLst>
                <a:ext uri="{FF2B5EF4-FFF2-40B4-BE49-F238E27FC236}">
                  <a16:creationId xmlns:a16="http://schemas.microsoft.com/office/drawing/2014/main" id="{58720B0F-9D0E-41F7-A234-41C3CEC8AB99}"/>
                </a:ext>
              </a:extLst>
            </p:cNvPr>
            <p:cNvCxnSpPr>
              <a:cxnSpLocks/>
              <a:stCxn id="25" idx="3"/>
            </p:cNvCxnSpPr>
            <p:nvPr/>
          </p:nvCxnSpPr>
          <p:spPr bwMode="auto">
            <a:xfrm>
              <a:off x="6841714" y="3004951"/>
              <a:ext cx="645303" cy="44724"/>
            </a:xfrm>
            <a:prstGeom prst="straightConnector1">
              <a:avLst/>
            </a:prstGeom>
            <a:solidFill>
              <a:schemeClr val="accent1"/>
            </a:solidFill>
            <a:ln w="28575" cap="flat" cmpd="sng" algn="ctr">
              <a:solidFill>
                <a:srgbClr val="646464"/>
              </a:solidFill>
              <a:prstDash val="solid"/>
              <a:round/>
              <a:headEnd type="none" w="med" len="med"/>
              <a:tailEnd type="arrow" w="med" len="med"/>
            </a:ln>
            <a:effectLst/>
          </p:spPr>
        </p:cxnSp>
        <p:sp>
          <p:nvSpPr>
            <p:cNvPr id="25" name="Text Box 4">
              <a:extLst>
                <a:ext uri="{FF2B5EF4-FFF2-40B4-BE49-F238E27FC236}">
                  <a16:creationId xmlns:a16="http://schemas.microsoft.com/office/drawing/2014/main" id="{FCC975AA-38DD-4DE3-B4E2-B3A20D034D47}"/>
                </a:ext>
              </a:extLst>
            </p:cNvPr>
            <p:cNvSpPr txBox="1">
              <a:spLocks noChangeArrowheads="1"/>
            </p:cNvSpPr>
            <p:nvPr/>
          </p:nvSpPr>
          <p:spPr bwMode="auto">
            <a:xfrm>
              <a:off x="5494020" y="2876550"/>
              <a:ext cx="1347694" cy="259687"/>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110000"/>
                </a:lnSpc>
                <a:defRPr/>
              </a:pPr>
              <a:r>
                <a:rPr lang="en-US" sz="1500" u="none" dirty="0">
                  <a:solidFill>
                    <a:srgbClr val="101010">
                      <a:lumMod val="90000"/>
                      <a:lumOff val="10000"/>
                    </a:srgbClr>
                  </a:solidFill>
                  <a:latin typeface="Inconsolata" panose="00000509000000000000" pitchFamily="49" charset="0"/>
                  <a:cs typeface="DejaVu Sans Mono" pitchFamily="49" charset="0"/>
                </a:rPr>
                <a:t>Ice Cube</a:t>
              </a:r>
            </a:p>
          </p:txBody>
        </p:sp>
        <p:sp>
          <p:nvSpPr>
            <p:cNvPr id="38" name="Text Box 4">
              <a:extLst>
                <a:ext uri="{FF2B5EF4-FFF2-40B4-BE49-F238E27FC236}">
                  <a16:creationId xmlns:a16="http://schemas.microsoft.com/office/drawing/2014/main" id="{E60ADC88-A3AC-44D2-9C3C-3DE475D8A75E}"/>
                </a:ext>
              </a:extLst>
            </p:cNvPr>
            <p:cNvSpPr txBox="1">
              <a:spLocks noChangeArrowheads="1"/>
            </p:cNvSpPr>
            <p:nvPr/>
          </p:nvSpPr>
          <p:spPr bwMode="auto">
            <a:xfrm>
              <a:off x="7487017" y="2898223"/>
              <a:ext cx="1347694" cy="259687"/>
            </a:xfrm>
            <a:prstGeom prst="rect">
              <a:avLst/>
            </a:prstGeom>
            <a:solidFill>
              <a:schemeClr val="accent2"/>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gn="ctr">
                <a:lnSpc>
                  <a:spcPct val="110000"/>
                </a:lnSpc>
                <a:defRPr/>
              </a:pPr>
              <a:r>
                <a:rPr lang="en-US" sz="1500" u="none" dirty="0">
                  <a:solidFill>
                    <a:prstClr val="white"/>
                  </a:solidFill>
                  <a:latin typeface="Inconsolata" panose="00000509000000000000" pitchFamily="49" charset="0"/>
                  <a:cs typeface="DejaVu Sans Mono" pitchFamily="49" charset="0"/>
                </a:rPr>
                <a:t>1989,"USA"</a:t>
              </a:r>
            </a:p>
          </p:txBody>
        </p:sp>
      </p:grpSp>
      <p:grpSp>
        <p:nvGrpSpPr>
          <p:cNvPr id="46" name="Group 45">
            <a:extLst>
              <a:ext uri="{FF2B5EF4-FFF2-40B4-BE49-F238E27FC236}">
                <a16:creationId xmlns:a16="http://schemas.microsoft.com/office/drawing/2014/main" id="{2E7CAE4C-0B72-40D4-B4A9-7183E269C304}"/>
              </a:ext>
            </a:extLst>
          </p:cNvPr>
          <p:cNvGrpSpPr/>
          <p:nvPr/>
        </p:nvGrpSpPr>
        <p:grpSpPr>
          <a:xfrm>
            <a:off x="7325692" y="1891558"/>
            <a:ext cx="2668588" cy="461665"/>
            <a:chOff x="5801688" y="1418665"/>
            <a:chExt cx="2668588" cy="346249"/>
          </a:xfrm>
        </p:grpSpPr>
        <p:sp>
          <p:nvSpPr>
            <p:cNvPr id="43" name="TextBox 42">
              <a:extLst>
                <a:ext uri="{FF2B5EF4-FFF2-40B4-BE49-F238E27FC236}">
                  <a16:creationId xmlns:a16="http://schemas.microsoft.com/office/drawing/2014/main" id="{2E43C5D8-7BC3-4CDC-BFE8-C2AEB21ABF80}"/>
                </a:ext>
              </a:extLst>
            </p:cNvPr>
            <p:cNvSpPr txBox="1"/>
            <p:nvPr/>
          </p:nvSpPr>
          <p:spPr>
            <a:xfrm>
              <a:off x="5801688" y="1418665"/>
              <a:ext cx="586507" cy="346249"/>
            </a:xfrm>
            <a:prstGeom prst="rect">
              <a:avLst/>
            </a:prstGeom>
            <a:noFill/>
            <a:ln>
              <a:noFill/>
            </a:ln>
          </p:spPr>
          <p:txBody>
            <a:bodyPr wrap="none" rtlCol="0">
              <a:spAutoFit/>
            </a:bodyPr>
            <a:lstStyle/>
            <a:p>
              <a:r>
                <a:rPr lang="en-US" sz="2400" dirty="0">
                  <a:solidFill>
                    <a:srgbClr val="101010">
                      <a:lumMod val="65000"/>
                      <a:lumOff val="35000"/>
                    </a:srgbClr>
                  </a:solidFill>
                  <a:latin typeface="Proxima Nova Rg" panose="02000506030000020004" pitchFamily="50" charset="0"/>
                </a:rPr>
                <a:t>Key</a:t>
              </a:r>
            </a:p>
          </p:txBody>
        </p:sp>
        <p:sp>
          <p:nvSpPr>
            <p:cNvPr id="44" name="TextBox 43">
              <a:extLst>
                <a:ext uri="{FF2B5EF4-FFF2-40B4-BE49-F238E27FC236}">
                  <a16:creationId xmlns:a16="http://schemas.microsoft.com/office/drawing/2014/main" id="{FB114A83-054D-4D83-BCCF-C2DEFECCC6CB}"/>
                </a:ext>
              </a:extLst>
            </p:cNvPr>
            <p:cNvSpPr txBox="1"/>
            <p:nvPr/>
          </p:nvSpPr>
          <p:spPr>
            <a:xfrm>
              <a:off x="7664927" y="1418665"/>
              <a:ext cx="805349" cy="346249"/>
            </a:xfrm>
            <a:prstGeom prst="rect">
              <a:avLst/>
            </a:prstGeom>
            <a:noFill/>
            <a:ln>
              <a:noFill/>
            </a:ln>
          </p:spPr>
          <p:txBody>
            <a:bodyPr wrap="none" rtlCol="0">
              <a:spAutoFit/>
            </a:bodyPr>
            <a:lstStyle/>
            <a:p>
              <a:r>
                <a:rPr lang="en-US" sz="2400" dirty="0">
                  <a:solidFill>
                    <a:srgbClr val="101010">
                      <a:lumMod val="65000"/>
                      <a:lumOff val="35000"/>
                    </a:srgbClr>
                  </a:solidFill>
                  <a:latin typeface="Proxima Nova Rg" panose="02000506030000020004" pitchFamily="50" charset="0"/>
                </a:rPr>
                <a:t>Value</a:t>
              </a:r>
            </a:p>
          </p:txBody>
        </p:sp>
      </p:grpSp>
    </p:spTree>
    <p:extLst>
      <p:ext uri="{BB962C8B-B14F-4D97-AF65-F5344CB8AC3E}">
        <p14:creationId xmlns:p14="http://schemas.microsoft.com/office/powerpoint/2010/main" val="10721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250"/>
                                        <p:tgtEl>
                                          <p:spTgt spid="46"/>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50"/>
                                        <p:tgtEl>
                                          <p:spTgt spid="4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250"/>
                                        <p:tgtEl>
                                          <p:spTgt spid="42"/>
                                        </p:tgtEl>
                                      </p:cBhvr>
                                    </p:animEffect>
                                  </p:childTnLst>
                                </p:cTn>
                              </p:par>
                            </p:childTnLst>
                          </p:cTn>
                        </p:par>
                        <p:par>
                          <p:cTn id="21" fill="hold">
                            <p:stCondLst>
                              <p:cond delay="750"/>
                            </p:stCondLst>
                            <p:childTnLst>
                              <p:par>
                                <p:cTn id="22" presetID="10" presetClass="entr" presetSubtype="0"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25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A12F66-0190-4B29-A898-7066B81E467C}"/>
              </a:ext>
            </a:extLst>
          </p:cNvPr>
          <p:cNvSpPr>
            <a:spLocks noGrp="1"/>
          </p:cNvSpPr>
          <p:nvPr>
            <p:ph type="title"/>
          </p:nvPr>
        </p:nvSpPr>
        <p:spPr/>
        <p:txBody>
          <a:bodyPr>
            <a:normAutofit fontScale="90000"/>
          </a:bodyPr>
          <a:lstStyle/>
          <a:p>
            <a:r>
              <a:rPr lang="en-US" dirty="0"/>
              <a:t>NON-RELATIONAL DATA MODELS: DOCUMENT</a:t>
            </a:r>
          </a:p>
        </p:txBody>
      </p:sp>
      <p:sp>
        <p:nvSpPr>
          <p:cNvPr id="4" name="Content Placeholder 3">
            <a:extLst>
              <a:ext uri="{FF2B5EF4-FFF2-40B4-BE49-F238E27FC236}">
                <a16:creationId xmlns:a16="http://schemas.microsoft.com/office/drawing/2014/main" id="{717A7FE2-7404-4C72-ACD2-2F399CE17BBF}"/>
              </a:ext>
            </a:extLst>
          </p:cNvPr>
          <p:cNvSpPr>
            <a:spLocks noGrp="1"/>
          </p:cNvSpPr>
          <p:nvPr>
            <p:ph idx="1"/>
          </p:nvPr>
        </p:nvSpPr>
        <p:spPr>
          <a:xfrm>
            <a:off x="621437" y="921053"/>
            <a:ext cx="5998623" cy="5266265"/>
          </a:xfrm>
        </p:spPr>
        <p:txBody>
          <a:bodyPr/>
          <a:lstStyle/>
          <a:p>
            <a:r>
              <a:rPr lang="en-US" dirty="0"/>
              <a:t>A </a:t>
            </a:r>
            <a:r>
              <a:rPr lang="en-US" u="sng" dirty="0"/>
              <a:t>document</a:t>
            </a:r>
            <a:r>
              <a:rPr lang="en-US" dirty="0"/>
              <a:t> is a self-contained record that contains the description of its data </a:t>
            </a:r>
            <a:r>
              <a:rPr lang="en-US" u="sng" dirty="0"/>
              <a:t>attributes</a:t>
            </a:r>
            <a:r>
              <a:rPr lang="en-US" dirty="0"/>
              <a:t> and their corresponding </a:t>
            </a:r>
            <a:r>
              <a:rPr lang="en-US" u="sng" dirty="0"/>
              <a:t>values</a:t>
            </a:r>
            <a:r>
              <a:rPr lang="en-US" dirty="0"/>
              <a:t>.</a:t>
            </a:r>
          </a:p>
          <a:p>
            <a:endParaRPr lang="en-US" sz="1200" dirty="0"/>
          </a:p>
          <a:p>
            <a:r>
              <a:rPr lang="en-US" dirty="0"/>
              <a:t>Support nesting together all of the documents for a single entity.</a:t>
            </a:r>
          </a:p>
          <a:p>
            <a:pPr lvl="1"/>
            <a:r>
              <a:rPr lang="en-US" dirty="0"/>
              <a:t>This is called </a:t>
            </a:r>
            <a:r>
              <a:rPr lang="en-US" b="1" u="sng" dirty="0"/>
              <a:t>denormalization</a:t>
            </a:r>
            <a:r>
              <a:rPr lang="en-US" dirty="0"/>
              <a:t> in the relational model.</a:t>
            </a:r>
          </a:p>
        </p:txBody>
      </p:sp>
      <p:sp>
        <p:nvSpPr>
          <p:cNvPr id="2" name="Slide Number Placeholder 1">
            <a:extLst>
              <a:ext uri="{FF2B5EF4-FFF2-40B4-BE49-F238E27FC236}">
                <a16:creationId xmlns:a16="http://schemas.microsoft.com/office/drawing/2014/main" id="{DDB67DD4-011C-4398-860D-165647E4A267}"/>
              </a:ext>
            </a:extLst>
          </p:cNvPr>
          <p:cNvSpPr>
            <a:spLocks noGrp="1"/>
          </p:cNvSpPr>
          <p:nvPr>
            <p:ph type="sldNum" sz="quarter" idx="4294967295"/>
          </p:nvPr>
        </p:nvSpPr>
        <p:spPr/>
        <p:txBody>
          <a:bodyPr/>
          <a:lstStyle/>
          <a:p>
            <a:endParaRPr lang="en-US" dirty="0">
              <a:solidFill>
                <a:prstClr val="white">
                  <a:lumMod val="50000"/>
                </a:prstClr>
              </a:solidFill>
            </a:endParaRPr>
          </a:p>
        </p:txBody>
      </p:sp>
      <p:sp>
        <p:nvSpPr>
          <p:cNvPr id="6" name="Text Box 4">
            <a:extLst>
              <a:ext uri="{FF2B5EF4-FFF2-40B4-BE49-F238E27FC236}">
                <a16:creationId xmlns:a16="http://schemas.microsoft.com/office/drawing/2014/main" id="{04EBFFCA-AF59-4CA1-B479-1B3964D3910D}"/>
              </a:ext>
            </a:extLst>
          </p:cNvPr>
          <p:cNvSpPr txBox="1">
            <a:spLocks noChangeArrowheads="1"/>
          </p:cNvSpPr>
          <p:nvPr/>
        </p:nvSpPr>
        <p:spPr bwMode="auto">
          <a:xfrm>
            <a:off x="7315200" y="1193802"/>
            <a:ext cx="2562518" cy="1384995"/>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"name":    "Wu Tang Clan",</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"year":    1992,</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"country": "USA"</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a:t>
            </a:r>
          </a:p>
        </p:txBody>
      </p:sp>
      <p:sp>
        <p:nvSpPr>
          <p:cNvPr id="7" name="Text Box 4">
            <a:extLst>
              <a:ext uri="{FF2B5EF4-FFF2-40B4-BE49-F238E27FC236}">
                <a16:creationId xmlns:a16="http://schemas.microsoft.com/office/drawing/2014/main" id="{9A47C615-9C45-4F5A-A87F-4895CFA1CC40}"/>
              </a:ext>
            </a:extLst>
          </p:cNvPr>
          <p:cNvSpPr txBox="1">
            <a:spLocks noChangeArrowheads="1"/>
          </p:cNvSpPr>
          <p:nvPr/>
        </p:nvSpPr>
        <p:spPr bwMode="auto">
          <a:xfrm>
            <a:off x="7315200" y="3207941"/>
            <a:ext cx="2562518" cy="1600438"/>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"name":    "Ice Cube",</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"year":    1989,</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"country": "USA",</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"city":    "Los Angeles"</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a:t>
            </a:r>
          </a:p>
        </p:txBody>
      </p:sp>
      <p:sp>
        <p:nvSpPr>
          <p:cNvPr id="8" name="Nested JSON">
            <a:extLst>
              <a:ext uri="{FF2B5EF4-FFF2-40B4-BE49-F238E27FC236}">
                <a16:creationId xmlns:a16="http://schemas.microsoft.com/office/drawing/2014/main" id="{405E4235-17A2-444C-B943-109FC34F162F}"/>
              </a:ext>
            </a:extLst>
          </p:cNvPr>
          <p:cNvSpPr txBox="1">
            <a:spLocks noChangeArrowheads="1"/>
          </p:cNvSpPr>
          <p:nvPr/>
        </p:nvSpPr>
        <p:spPr bwMode="auto">
          <a:xfrm>
            <a:off x="6953142" y="685801"/>
            <a:ext cx="3257658" cy="3539430"/>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"name":    "Wu Tang Clan",</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"year":    1992,</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"country": "USA",</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"albums": [</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 "name": "Enter the Wu Tang",</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"year": 1993,</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"tracks": [</a:t>
            </a:r>
          </a:p>
          <a:p>
            <a:pPr>
              <a:defRPr/>
            </a:pPr>
            <a:r>
              <a:rPr lang="en-US" sz="1400" u="none" dirty="0">
                <a:solidFill>
                  <a:schemeClr val="tx1">
                    <a:lumMod val="90000"/>
                    <a:lumOff val="10000"/>
                  </a:schemeClr>
                </a:solidFill>
                <a:latin typeface="Inconsolata" panose="00000509000000000000" pitchFamily="49" charset="0"/>
                <a:cs typeface="DejaVu Sans Mono" pitchFamily="49" charset="0"/>
              </a:rPr>
              <a:t>        "Bring da Ruckus",</a:t>
            </a:r>
          </a:p>
          <a:p>
            <a:pPr>
              <a:defRPr/>
            </a:pPr>
            <a:r>
              <a:rPr lang="en-US" sz="1400" u="none" dirty="0">
                <a:solidFill>
                  <a:schemeClr val="tx1">
                    <a:lumMod val="90000"/>
                    <a:lumOff val="10000"/>
                  </a:schemeClr>
                </a:solidFill>
                <a:latin typeface="Inconsolata" panose="00000509000000000000" pitchFamily="49" charset="0"/>
                <a:cs typeface="DejaVu Sans Mono" pitchFamily="49" charset="0"/>
              </a:rPr>
              <a:t>        "Shame on a *****",</a:t>
            </a:r>
          </a:p>
          <a:p>
            <a:pPr>
              <a:defRPr/>
            </a:pPr>
            <a:r>
              <a:rPr lang="en-US" sz="1400" u="none" dirty="0">
                <a:solidFill>
                  <a:schemeClr val="tx1">
                    <a:lumMod val="90000"/>
                    <a:lumOff val="10000"/>
                  </a:schemeClr>
                </a:solidFill>
                <a:latin typeface="Inconsolata" panose="00000509000000000000" pitchFamily="49" charset="0"/>
                <a:cs typeface="DejaVu Sans Mono" pitchFamily="49" charset="0"/>
              </a:rPr>
              <a:t>        "Clan in da Front",</a:t>
            </a:r>
          </a:p>
          <a:p>
            <a:pPr>
              <a:defRPr/>
            </a:pPr>
            <a:r>
              <a:rPr lang="en-US" sz="1400" u="none" dirty="0">
                <a:solidFill>
                  <a:schemeClr val="tx1">
                    <a:lumMod val="90000"/>
                    <a:lumOff val="10000"/>
                  </a:schemeClr>
                </a:solidFill>
                <a:latin typeface="Inconsolata" panose="00000509000000000000" pitchFamily="49" charset="0"/>
                <a:cs typeface="DejaVu Sans Mono" pitchFamily="49" charset="0"/>
              </a:rPr>
              <a:t>        ⋮</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 }</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  ]</a:t>
            </a:r>
          </a:p>
          <a:p>
            <a:pPr algn="l">
              <a:defRPr/>
            </a:pPr>
            <a:r>
              <a:rPr lang="en-US" sz="1400" u="none" dirty="0">
                <a:solidFill>
                  <a:schemeClr val="tx1">
                    <a:lumMod val="90000"/>
                    <a:lumOff val="10000"/>
                  </a:schemeClr>
                </a:solidFill>
                <a:latin typeface="Inconsolata" panose="00000509000000000000" pitchFamily="49" charset="0"/>
                <a:cs typeface="DejaVu Sans Mono" pitchFamily="49" charset="0"/>
              </a:rPr>
              <a:t>}</a:t>
            </a:r>
          </a:p>
        </p:txBody>
      </p:sp>
      <p:sp>
        <p:nvSpPr>
          <p:cNvPr id="17" name="Album highlight">
            <a:extLst>
              <a:ext uri="{FF2B5EF4-FFF2-40B4-BE49-F238E27FC236}">
                <a16:creationId xmlns:a16="http://schemas.microsoft.com/office/drawing/2014/main" id="{DBDADE1C-729F-4D3B-8298-4609B6436615}"/>
              </a:ext>
            </a:extLst>
          </p:cNvPr>
          <p:cNvSpPr>
            <a:spLocks noChangeArrowheads="1"/>
          </p:cNvSpPr>
          <p:nvPr/>
        </p:nvSpPr>
        <p:spPr bwMode="auto">
          <a:xfrm>
            <a:off x="7055486" y="1883727"/>
            <a:ext cx="3002915" cy="2599372"/>
          </a:xfrm>
          <a:prstGeom prst="rect">
            <a:avLst/>
          </a:prstGeom>
          <a:solidFill>
            <a:srgbClr val="F76D6D">
              <a:alpha val="20000"/>
            </a:srgbClr>
          </a:solidFill>
          <a:ln w="25400" algn="ctr">
            <a:noFill/>
            <a:prstDash val="sysDash"/>
            <a:round/>
            <a:headEnd type="none" w="sm" len="sm"/>
            <a:tailEnd type="triangle" w="med" len="med"/>
          </a:ln>
          <a:extLst/>
        </p:spPr>
        <p:txBody>
          <a:bodyPr wrap="none" lIns="101870" tIns="50935" rIns="101870" bIns="50935" anchor="ctr"/>
          <a:lstStyle/>
          <a:p>
            <a:endParaRPr lang="en-US" dirty="0">
              <a:solidFill>
                <a:schemeClr val="accent2"/>
              </a:solidFill>
            </a:endParaRPr>
          </a:p>
        </p:txBody>
      </p:sp>
      <p:sp>
        <p:nvSpPr>
          <p:cNvPr id="18" name="Track highlight">
            <a:extLst>
              <a:ext uri="{FF2B5EF4-FFF2-40B4-BE49-F238E27FC236}">
                <a16:creationId xmlns:a16="http://schemas.microsoft.com/office/drawing/2014/main" id="{46661312-4620-4DA1-8DC2-EB499EC4535E}"/>
              </a:ext>
            </a:extLst>
          </p:cNvPr>
          <p:cNvSpPr>
            <a:spLocks noChangeArrowheads="1"/>
          </p:cNvSpPr>
          <p:nvPr/>
        </p:nvSpPr>
        <p:spPr bwMode="auto">
          <a:xfrm>
            <a:off x="7496991" y="2752474"/>
            <a:ext cx="2237668" cy="1422652"/>
          </a:xfrm>
          <a:prstGeom prst="rect">
            <a:avLst/>
          </a:prstGeom>
          <a:solidFill>
            <a:srgbClr val="F76D6D">
              <a:alpha val="20000"/>
            </a:srgbClr>
          </a:solidFill>
          <a:ln w="25400" algn="ctr">
            <a:noFill/>
            <a:prstDash val="sysDot"/>
            <a:round/>
            <a:headEnd type="none" w="sm" len="sm"/>
            <a:tailEnd type="triangle" w="med" len="med"/>
          </a:ln>
          <a:extLst/>
        </p:spPr>
        <p:txBody>
          <a:bodyPr wrap="none" lIns="101870" tIns="50935" rIns="101870" bIns="50935" anchor="ctr"/>
          <a:lstStyle/>
          <a:p>
            <a:endParaRPr lang="en-US" dirty="0">
              <a:solidFill>
                <a:schemeClr val="accent2"/>
              </a:solidFill>
            </a:endParaRPr>
          </a:p>
        </p:txBody>
      </p:sp>
      <p:grpSp>
        <p:nvGrpSpPr>
          <p:cNvPr id="5" name="Group 4">
            <a:extLst>
              <a:ext uri="{FF2B5EF4-FFF2-40B4-BE49-F238E27FC236}">
                <a16:creationId xmlns:a16="http://schemas.microsoft.com/office/drawing/2014/main" id="{019E4DFB-6DE7-4DB7-B04B-459A6E5BFF3D}"/>
              </a:ext>
            </a:extLst>
          </p:cNvPr>
          <p:cNvGrpSpPr/>
          <p:nvPr/>
        </p:nvGrpSpPr>
        <p:grpSpPr>
          <a:xfrm>
            <a:off x="6400800" y="5418772"/>
            <a:ext cx="4038600" cy="829629"/>
            <a:chOff x="4876800" y="4064078"/>
            <a:chExt cx="4038600" cy="622222"/>
          </a:xfrm>
        </p:grpSpPr>
        <p:pic>
          <p:nvPicPr>
            <p:cNvPr id="11" name="Graphic 10">
              <a:extLst>
                <a:ext uri="{FF2B5EF4-FFF2-40B4-BE49-F238E27FC236}">
                  <a16:creationId xmlns:a16="http://schemas.microsoft.com/office/drawing/2014/main" id="{B151318C-342B-4C2F-A990-C0FDA9792F2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6151880" y="4366260"/>
              <a:ext cx="401655" cy="320040"/>
            </a:xfrm>
            <a:prstGeom prst="rect">
              <a:avLst/>
            </a:prstGeom>
          </p:spPr>
        </p:pic>
        <p:pic>
          <p:nvPicPr>
            <p:cNvPr id="12" name="Picture 11">
              <a:extLst>
                <a:ext uri="{FF2B5EF4-FFF2-40B4-BE49-F238E27FC236}">
                  <a16:creationId xmlns:a16="http://schemas.microsoft.com/office/drawing/2014/main" id="{5FDDF41B-D3D5-4944-974A-4D8FBC6E2B8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76800" y="4324350"/>
              <a:ext cx="1097280" cy="311971"/>
            </a:xfrm>
            <a:prstGeom prst="rect">
              <a:avLst/>
            </a:prstGeom>
          </p:spPr>
        </p:pic>
        <p:pic>
          <p:nvPicPr>
            <p:cNvPr id="13" name="Picture 12">
              <a:extLst>
                <a:ext uri="{FF2B5EF4-FFF2-40B4-BE49-F238E27FC236}">
                  <a16:creationId xmlns:a16="http://schemas.microsoft.com/office/drawing/2014/main" id="{5634AF07-D450-4C44-ACAD-6AB3BF500B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09560" y="4370810"/>
              <a:ext cx="1005840" cy="231923"/>
            </a:xfrm>
            <a:prstGeom prst="rect">
              <a:avLst/>
            </a:prstGeom>
          </p:spPr>
        </p:pic>
        <p:pic>
          <p:nvPicPr>
            <p:cNvPr id="14" name="Picture 13">
              <a:extLst>
                <a:ext uri="{FF2B5EF4-FFF2-40B4-BE49-F238E27FC236}">
                  <a16:creationId xmlns:a16="http://schemas.microsoft.com/office/drawing/2014/main" id="{9A6971E5-80F6-46D3-96EA-094C45833B11}"/>
                </a:ext>
              </a:extLst>
            </p:cNvPr>
            <p:cNvPicPr>
              <a:picLocks noChangeAspect="1"/>
            </p:cNvPicPr>
            <p:nvPr/>
          </p:nvPicPr>
          <p:blipFill>
            <a:blip r:embed="rId6"/>
            <a:stretch>
              <a:fillRect/>
            </a:stretch>
          </p:blipFill>
          <p:spPr>
            <a:xfrm>
              <a:off x="6817360" y="4387418"/>
              <a:ext cx="914400" cy="198706"/>
            </a:xfrm>
            <a:prstGeom prst="rect">
              <a:avLst/>
            </a:prstGeom>
          </p:spPr>
        </p:pic>
        <p:pic>
          <p:nvPicPr>
            <p:cNvPr id="9" name="Picture 8">
              <a:extLst>
                <a:ext uri="{FF2B5EF4-FFF2-40B4-BE49-F238E27FC236}">
                  <a16:creationId xmlns:a16="http://schemas.microsoft.com/office/drawing/2014/main" id="{985F14B3-4B02-4309-9248-766F1D2A0174}"/>
                </a:ext>
              </a:extLst>
            </p:cNvPr>
            <p:cNvPicPr>
              <a:picLocks noChangeAspect="1"/>
            </p:cNvPicPr>
            <p:nvPr/>
          </p:nvPicPr>
          <p:blipFill>
            <a:blip r:embed="rId7"/>
            <a:stretch>
              <a:fillRect/>
            </a:stretch>
          </p:blipFill>
          <p:spPr>
            <a:xfrm>
              <a:off x="7909560" y="4100936"/>
              <a:ext cx="914400" cy="156909"/>
            </a:xfrm>
            <a:prstGeom prst="rect">
              <a:avLst/>
            </a:prstGeom>
          </p:spPr>
        </p:pic>
        <p:pic>
          <p:nvPicPr>
            <p:cNvPr id="15" name="Picture 14">
              <a:extLst>
                <a:ext uri="{FF2B5EF4-FFF2-40B4-BE49-F238E27FC236}">
                  <a16:creationId xmlns:a16="http://schemas.microsoft.com/office/drawing/2014/main" id="{881DA627-FD13-40D0-BE34-7569CBB52932}"/>
                </a:ext>
              </a:extLst>
            </p:cNvPr>
            <p:cNvPicPr>
              <a:picLocks noChangeAspect="1"/>
            </p:cNvPicPr>
            <p:nvPr/>
          </p:nvPicPr>
          <p:blipFill>
            <a:blip r:embed="rId8"/>
            <a:stretch>
              <a:fillRect/>
            </a:stretch>
          </p:blipFill>
          <p:spPr>
            <a:xfrm>
              <a:off x="6618605" y="4064078"/>
              <a:ext cx="1143000" cy="230625"/>
            </a:xfrm>
            <a:prstGeom prst="rect">
              <a:avLst/>
            </a:prstGeom>
          </p:spPr>
        </p:pic>
      </p:grpSp>
    </p:spTree>
    <p:extLst>
      <p:ext uri="{BB962C8B-B14F-4D97-AF65-F5344CB8AC3E}">
        <p14:creationId xmlns:p14="http://schemas.microsoft.com/office/powerpoint/2010/main" val="59879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17" grpId="0" animBg="1"/>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956" y="0"/>
            <a:ext cx="8991600" cy="664797"/>
          </a:xfrm>
        </p:spPr>
        <p:txBody>
          <a:bodyPr/>
          <a:lstStyle/>
          <a:p>
            <a:r>
              <a:rPr lang="en-US" dirty="0" smtClean="0"/>
              <a:t>2000s – </a:t>
            </a:r>
            <a:r>
              <a:rPr lang="en-US" dirty="0" err="1" smtClean="0"/>
              <a:t>NoSQL</a:t>
            </a:r>
            <a:endParaRPr lang="en-US" dirty="0"/>
          </a:p>
        </p:txBody>
      </p:sp>
      <p:sp>
        <p:nvSpPr>
          <p:cNvPr id="3" name="Text Placeholder 2"/>
          <p:cNvSpPr>
            <a:spLocks noGrp="1"/>
          </p:cNvSpPr>
          <p:nvPr>
            <p:ph type="body" sz="quarter" idx="13"/>
          </p:nvPr>
        </p:nvSpPr>
        <p:spPr>
          <a:xfrm>
            <a:off x="1981200" y="1524033"/>
            <a:ext cx="8458200" cy="3098284"/>
          </a:xfrm>
        </p:spPr>
        <p:txBody>
          <a:bodyPr>
            <a:spAutoFit/>
          </a:bodyPr>
          <a:lstStyle/>
          <a:p>
            <a:r>
              <a:rPr lang="en-US" dirty="0" smtClean="0"/>
              <a:t>Alternative data models:</a:t>
            </a:r>
          </a:p>
          <a:p>
            <a:pPr lvl="1"/>
            <a:r>
              <a:rPr lang="en-US" dirty="0" smtClean="0"/>
              <a:t>Column-family (</a:t>
            </a:r>
            <a:r>
              <a:rPr lang="en-US" dirty="0" smtClean="0">
                <a:solidFill>
                  <a:srgbClr val="FF0000"/>
                </a:solidFill>
              </a:rPr>
              <a:t>Cassandra</a:t>
            </a:r>
            <a:r>
              <a:rPr lang="en-US" dirty="0" smtClean="0"/>
              <a:t>, </a:t>
            </a:r>
            <a:r>
              <a:rPr lang="en-US" dirty="0" err="1" smtClean="0">
                <a:solidFill>
                  <a:srgbClr val="FF0000"/>
                </a:solidFill>
              </a:rPr>
              <a:t>HBase</a:t>
            </a:r>
            <a:r>
              <a:rPr lang="en-US" dirty="0" smtClean="0"/>
              <a:t>)</a:t>
            </a:r>
          </a:p>
          <a:p>
            <a:pPr lvl="1"/>
            <a:r>
              <a:rPr lang="en-US" dirty="0" smtClean="0"/>
              <a:t>Document (</a:t>
            </a:r>
            <a:r>
              <a:rPr lang="en-US" dirty="0" err="1" smtClean="0">
                <a:solidFill>
                  <a:srgbClr val="FF0000"/>
                </a:solidFill>
              </a:rPr>
              <a:t>MongoDB</a:t>
            </a:r>
            <a:r>
              <a:rPr lang="en-US" dirty="0" smtClean="0"/>
              <a:t>, </a:t>
            </a:r>
            <a:r>
              <a:rPr lang="en-US" dirty="0" err="1" smtClean="0">
                <a:solidFill>
                  <a:srgbClr val="FF0000"/>
                </a:solidFill>
              </a:rPr>
              <a:t>CouchDB</a:t>
            </a:r>
            <a:r>
              <a:rPr lang="en-US" dirty="0" smtClean="0"/>
              <a:t>)</a:t>
            </a:r>
          </a:p>
          <a:p>
            <a:pPr lvl="1"/>
            <a:r>
              <a:rPr lang="en-US" dirty="0" smtClean="0"/>
              <a:t>Key-value (</a:t>
            </a:r>
            <a:r>
              <a:rPr lang="en-US" dirty="0" err="1" smtClean="0">
                <a:solidFill>
                  <a:srgbClr val="FF0000"/>
                </a:solidFill>
              </a:rPr>
              <a:t>Riak</a:t>
            </a:r>
            <a:r>
              <a:rPr lang="en-US" dirty="0" smtClean="0"/>
              <a:t>, </a:t>
            </a:r>
            <a:r>
              <a:rPr lang="en-US" dirty="0" smtClean="0">
                <a:solidFill>
                  <a:srgbClr val="FF0000"/>
                </a:solidFill>
              </a:rPr>
              <a:t>Dynamo</a:t>
            </a:r>
            <a:r>
              <a:rPr lang="en-US" dirty="0" smtClean="0"/>
              <a:t>)</a:t>
            </a:r>
          </a:p>
          <a:p>
            <a:pPr lvl="1"/>
            <a:r>
              <a:rPr lang="en-US" dirty="0" smtClean="0"/>
              <a:t>Graph (</a:t>
            </a:r>
            <a:r>
              <a:rPr lang="en-US" dirty="0" smtClean="0">
                <a:solidFill>
                  <a:srgbClr val="FF0000"/>
                </a:solidFill>
              </a:rPr>
              <a:t>Neo4j</a:t>
            </a:r>
            <a:r>
              <a:rPr lang="en-US" dirty="0" smtClean="0"/>
              <a:t>, </a:t>
            </a:r>
            <a:r>
              <a:rPr lang="en-US" dirty="0" err="1" smtClean="0">
                <a:solidFill>
                  <a:srgbClr val="FF0000"/>
                </a:solidFill>
              </a:rPr>
              <a:t>FlockDB</a:t>
            </a:r>
            <a:r>
              <a:rPr lang="en-US" dirty="0" smtClean="0"/>
              <a:t>)</a:t>
            </a:r>
          </a:p>
          <a:p>
            <a:r>
              <a:rPr lang="en-US" dirty="0" smtClean="0"/>
              <a:t>Usually open-source.</a:t>
            </a:r>
          </a:p>
          <a:p>
            <a:r>
              <a:rPr lang="en-US" dirty="0" smtClean="0"/>
              <a:t>“A” + “P” in CAP Theorem</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76</a:t>
            </a:fld>
            <a:endParaRPr dirty="0"/>
          </a:p>
        </p:txBody>
      </p:sp>
    </p:spTree>
    <p:extLst>
      <p:ext uri="{BB962C8B-B14F-4D97-AF65-F5344CB8AC3E}">
        <p14:creationId xmlns:p14="http://schemas.microsoft.com/office/powerpoint/2010/main" val="3050563629"/>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91600" cy="664797"/>
          </a:xfrm>
        </p:spPr>
        <p:txBody>
          <a:bodyPr/>
          <a:lstStyle/>
          <a:p>
            <a:r>
              <a:rPr lang="en-US" dirty="0" smtClean="0"/>
              <a:t>2010s – </a:t>
            </a:r>
            <a:r>
              <a:rPr lang="en-US" dirty="0" err="1" smtClean="0"/>
              <a:t>NewSQL</a:t>
            </a:r>
            <a:endParaRPr lang="en-US" dirty="0"/>
          </a:p>
        </p:txBody>
      </p:sp>
      <p:sp>
        <p:nvSpPr>
          <p:cNvPr id="5" name="Text Placeholder 4"/>
          <p:cNvSpPr>
            <a:spLocks noGrp="1"/>
          </p:cNvSpPr>
          <p:nvPr>
            <p:ph type="body" sz="quarter" idx="13"/>
          </p:nvPr>
        </p:nvSpPr>
        <p:spPr>
          <a:xfrm>
            <a:off x="1981200" y="1524001"/>
            <a:ext cx="8610600" cy="2177006"/>
          </a:xfrm>
        </p:spPr>
        <p:txBody>
          <a:bodyPr>
            <a:spAutoFit/>
          </a:bodyPr>
          <a:lstStyle/>
          <a:p>
            <a:r>
              <a:rPr lang="en-US" dirty="0" smtClean="0"/>
              <a:t>Provide same performance of </a:t>
            </a:r>
            <a:r>
              <a:rPr lang="en-US" dirty="0" err="1" smtClean="0"/>
              <a:t>NoSQL</a:t>
            </a:r>
            <a:r>
              <a:rPr lang="en-US" dirty="0" smtClean="0"/>
              <a:t> without giving up ACID</a:t>
            </a:r>
          </a:p>
          <a:p>
            <a:pPr lvl="1"/>
            <a:r>
              <a:rPr lang="en-US" dirty="0" smtClean="0"/>
              <a:t>Relational / SQL</a:t>
            </a:r>
          </a:p>
          <a:p>
            <a:pPr lvl="1"/>
            <a:r>
              <a:rPr lang="en-US" dirty="0" smtClean="0"/>
              <a:t>Distributed (Mostly)</a:t>
            </a:r>
          </a:p>
          <a:p>
            <a:r>
              <a:rPr lang="en-US" dirty="0"/>
              <a:t>Usually </a:t>
            </a:r>
            <a:r>
              <a:rPr lang="en-US" dirty="0" smtClean="0"/>
              <a:t>closed-source.</a:t>
            </a:r>
            <a:endParaRPr lang="en-US" dirty="0" smtClean="0">
              <a:solidFill>
                <a:srgbClr val="FF0000"/>
              </a:solidFill>
            </a:endParaRPr>
          </a:p>
        </p:txBody>
      </p:sp>
      <p:sp>
        <p:nvSpPr>
          <p:cNvPr id="4" name="Slide Number Placeholder 6"/>
          <p:cNvSpPr txBox="1">
            <a:spLocks/>
          </p:cNvSpPr>
          <p:nvPr/>
        </p:nvSpPr>
        <p:spPr>
          <a:xfrm>
            <a:off x="8305800" y="5404375"/>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77</a:t>
            </a:fld>
            <a:endParaRPr dirty="0"/>
          </a:p>
        </p:txBody>
      </p:sp>
      <p:pic>
        <p:nvPicPr>
          <p:cNvPr id="8" name="Picture 6" descr="mtv_networks_logo_1.jpg"/>
          <p:cNvPicPr>
            <a:picLocks noChangeAspect="1"/>
          </p:cNvPicPr>
          <p:nvPr/>
        </p:nvPicPr>
        <p:blipFill>
          <a:blip r:embed="rId3">
            <a:extLst>
              <a:ext uri="{28A0092B-C50C-407E-A947-70E740481C1C}">
                <a14:useLocalDpi xmlns:a14="http://schemas.microsoft.com/office/drawing/2010/main" val="0"/>
              </a:ext>
            </a:extLst>
          </a:blip>
          <a:srcRect l="6371" t="23407" r="8261" b="18074"/>
          <a:stretch>
            <a:fillRect/>
          </a:stretch>
        </p:blipFill>
        <p:spPr bwMode="auto">
          <a:xfrm>
            <a:off x="8304237" y="4755471"/>
            <a:ext cx="1912703" cy="617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2" y="4783763"/>
            <a:ext cx="1746319" cy="969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95626" y="4634443"/>
            <a:ext cx="2013671" cy="11191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77201" y="5139756"/>
            <a:ext cx="1652462" cy="918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48405" y="5110484"/>
            <a:ext cx="1569981" cy="871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5" descr="mtv_networks_logo_1.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12434" y="4172740"/>
            <a:ext cx="1259966" cy="971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77200" y="3900054"/>
            <a:ext cx="1828800" cy="1015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52602" y="3927968"/>
            <a:ext cx="1877151" cy="1043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1" descr="http://memsql.com/wp-content/uploads/2012/06/memsql_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61700" y="4061934"/>
            <a:ext cx="2286711" cy="70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p:cNvPicPr>
            <a:picLocks noChangeAspect="1"/>
          </p:cNvPicPr>
          <p:nvPr/>
        </p:nvPicPr>
        <p:blipFill rotWithShape="1">
          <a:blip r:embed="rId12" cstate="hqprint">
            <a:extLst>
              <a:ext uri="{28A0092B-C50C-407E-A947-70E740481C1C}">
                <a14:useLocalDpi xmlns:a14="http://schemas.microsoft.com/office/drawing/2010/main" val="0"/>
              </a:ext>
            </a:extLst>
          </a:blip>
          <a:srcRect t="-1683" b="1497"/>
          <a:stretch/>
        </p:blipFill>
        <p:spPr>
          <a:xfrm>
            <a:off x="5181601" y="4789424"/>
            <a:ext cx="779314" cy="964231"/>
          </a:xfrm>
          <a:prstGeom prst="rect">
            <a:avLst/>
          </a:prstGeom>
          <a:ln w="6350">
            <a:solidFill>
              <a:srgbClr val="E6E6E6"/>
            </a:solidFill>
          </a:ln>
          <a:effectLst/>
        </p:spPr>
      </p:pic>
    </p:spTree>
    <p:extLst>
      <p:ext uri="{BB962C8B-B14F-4D97-AF65-F5344CB8AC3E}">
        <p14:creationId xmlns:p14="http://schemas.microsoft.com/office/powerpoint/2010/main" val="4155911291"/>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8991600" cy="664797"/>
          </a:xfrm>
        </p:spPr>
        <p:txBody>
          <a:bodyPr/>
          <a:lstStyle/>
          <a:p>
            <a:r>
              <a:rPr lang="en-US" dirty="0" smtClean="0"/>
              <a:t>2010s – </a:t>
            </a:r>
            <a:r>
              <a:rPr lang="en-US" dirty="0" err="1" smtClean="0"/>
              <a:t>NewSQL</a:t>
            </a:r>
            <a:endParaRPr lang="en-US" dirty="0"/>
          </a:p>
        </p:txBody>
      </p:sp>
      <p:sp>
        <p:nvSpPr>
          <p:cNvPr id="3" name="Text Placeholder 2"/>
          <p:cNvSpPr>
            <a:spLocks noGrp="1"/>
          </p:cNvSpPr>
          <p:nvPr>
            <p:ph type="body" sz="quarter" idx="13"/>
          </p:nvPr>
        </p:nvSpPr>
        <p:spPr>
          <a:xfrm>
            <a:off x="1981200" y="1524000"/>
            <a:ext cx="8763000" cy="2462725"/>
          </a:xfrm>
        </p:spPr>
        <p:txBody>
          <a:bodyPr wrap="square">
            <a:spAutoFit/>
          </a:bodyPr>
          <a:lstStyle/>
          <a:p>
            <a:r>
              <a:rPr lang="en-US" dirty="0" smtClean="0"/>
              <a:t>Different solutions:</a:t>
            </a:r>
          </a:p>
          <a:p>
            <a:pPr lvl="1"/>
            <a:r>
              <a:rPr lang="en-US" dirty="0" smtClean="0"/>
              <a:t>Specialized OLTP (</a:t>
            </a:r>
            <a:r>
              <a:rPr lang="en-US" dirty="0" smtClean="0">
                <a:solidFill>
                  <a:srgbClr val="FF0000"/>
                </a:solidFill>
              </a:rPr>
              <a:t>H-Store</a:t>
            </a:r>
            <a:r>
              <a:rPr lang="en-US" dirty="0" smtClean="0"/>
              <a:t>, </a:t>
            </a:r>
            <a:r>
              <a:rPr lang="en-US" dirty="0" err="1" smtClean="0">
                <a:solidFill>
                  <a:srgbClr val="FF0000"/>
                </a:solidFill>
              </a:rPr>
              <a:t>VoltDB</a:t>
            </a:r>
            <a:r>
              <a:rPr lang="en-US" dirty="0" smtClean="0"/>
              <a:t>)</a:t>
            </a:r>
          </a:p>
          <a:p>
            <a:pPr lvl="1"/>
            <a:r>
              <a:rPr lang="en-US" dirty="0" smtClean="0"/>
              <a:t>Distributed MVCC (</a:t>
            </a:r>
            <a:r>
              <a:rPr lang="en-US" dirty="0" err="1" smtClean="0">
                <a:solidFill>
                  <a:srgbClr val="FF0000"/>
                </a:solidFill>
              </a:rPr>
              <a:t>NuoDB</a:t>
            </a:r>
            <a:r>
              <a:rPr lang="en-US" dirty="0" smtClean="0"/>
              <a:t>)</a:t>
            </a:r>
          </a:p>
          <a:p>
            <a:pPr lvl="1"/>
            <a:r>
              <a:rPr lang="en-US" dirty="0" smtClean="0"/>
              <a:t>Custom Hardware (</a:t>
            </a:r>
            <a:r>
              <a:rPr lang="en-US" dirty="0" err="1" smtClean="0">
                <a:solidFill>
                  <a:srgbClr val="FF0000"/>
                </a:solidFill>
              </a:rPr>
              <a:t>Clustrix</a:t>
            </a:r>
            <a:r>
              <a:rPr lang="en-US" dirty="0"/>
              <a:t>,</a:t>
            </a:r>
            <a:r>
              <a:rPr lang="en-US" dirty="0" smtClean="0">
                <a:solidFill>
                  <a:srgbClr val="FF0000"/>
                </a:solidFill>
              </a:rPr>
              <a:t> Spanner</a:t>
            </a:r>
            <a:r>
              <a:rPr lang="en-US" dirty="0" smtClean="0"/>
              <a:t>)</a:t>
            </a:r>
          </a:p>
          <a:p>
            <a:pPr lvl="1"/>
            <a:r>
              <a:rPr lang="en-US" dirty="0" smtClean="0"/>
              <a:t>Relaxed Consistency (</a:t>
            </a:r>
            <a:r>
              <a:rPr lang="en-US" dirty="0" err="1" smtClean="0">
                <a:solidFill>
                  <a:srgbClr val="FF0000"/>
                </a:solidFill>
              </a:rPr>
              <a:t>MemSQL</a:t>
            </a:r>
            <a:r>
              <a:rPr lang="en-US" dirty="0"/>
              <a:t>,</a:t>
            </a:r>
            <a:r>
              <a:rPr lang="en-US" dirty="0" smtClean="0">
                <a:solidFill>
                  <a:srgbClr val="FF0000"/>
                </a:solidFill>
              </a:rPr>
              <a:t> </a:t>
            </a:r>
            <a:r>
              <a:rPr lang="en-US" dirty="0" err="1" smtClean="0">
                <a:solidFill>
                  <a:srgbClr val="FF0000"/>
                </a:solidFill>
              </a:rPr>
              <a:t>SQLFire</a:t>
            </a:r>
            <a:r>
              <a:rPr lang="en-US" dirty="0" smtClean="0"/>
              <a:t>)</a:t>
            </a:r>
          </a:p>
          <a:p>
            <a:pPr lvl="1"/>
            <a:r>
              <a:rPr lang="en-US" dirty="0" smtClean="0"/>
              <a:t>Middleware (</a:t>
            </a:r>
            <a:r>
              <a:rPr lang="en-US" dirty="0" err="1">
                <a:solidFill>
                  <a:srgbClr val="FF0000"/>
                </a:solidFill>
              </a:rPr>
              <a:t>ScaleBase</a:t>
            </a:r>
            <a:r>
              <a:rPr lang="en-US" dirty="0" smtClean="0"/>
              <a:t>, </a:t>
            </a:r>
            <a:r>
              <a:rPr lang="en-US" dirty="0" err="1">
                <a:solidFill>
                  <a:srgbClr val="FF0000"/>
                </a:solidFill>
              </a:rPr>
              <a:t>dbShards</a:t>
            </a:r>
            <a:r>
              <a:rPr lang="en-US" dirty="0" smtClean="0"/>
              <a:t>)</a:t>
            </a:r>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78</a:t>
            </a:fld>
            <a:endParaRPr dirty="0"/>
          </a:p>
        </p:txBody>
      </p:sp>
    </p:spTree>
    <p:extLst>
      <p:ext uri="{BB962C8B-B14F-4D97-AF65-F5344CB8AC3E}">
        <p14:creationId xmlns:p14="http://schemas.microsoft.com/office/powerpoint/2010/main" val="1123921780"/>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91600" cy="664797"/>
          </a:xfrm>
        </p:spPr>
        <p:txBody>
          <a:bodyPr/>
          <a:lstStyle/>
          <a:p>
            <a:r>
              <a:rPr lang="en-US" dirty="0" smtClean="0"/>
              <a:t>Observations</a:t>
            </a:r>
            <a:endParaRPr lang="en-US" dirty="0"/>
          </a:p>
        </p:txBody>
      </p:sp>
      <p:sp>
        <p:nvSpPr>
          <p:cNvPr id="5" name="Text Placeholder 4"/>
          <p:cNvSpPr>
            <a:spLocks noGrp="1"/>
          </p:cNvSpPr>
          <p:nvPr>
            <p:ph type="body" sz="quarter" idx="13"/>
          </p:nvPr>
        </p:nvSpPr>
        <p:spPr>
          <a:xfrm>
            <a:off x="1981200" y="1524000"/>
            <a:ext cx="8610600" cy="3581400"/>
          </a:xfrm>
        </p:spPr>
        <p:txBody>
          <a:bodyPr/>
          <a:lstStyle/>
          <a:p>
            <a:r>
              <a:rPr lang="en-US" dirty="0" smtClean="0"/>
              <a:t>Innovations come from both industry and academia.</a:t>
            </a:r>
          </a:p>
          <a:p>
            <a:r>
              <a:rPr lang="en-US" dirty="0" smtClean="0"/>
              <a:t>IBM was the vanguard during 1970-1980s.</a:t>
            </a:r>
          </a:p>
          <a:p>
            <a:r>
              <a:rPr lang="en-US" dirty="0" smtClean="0"/>
              <a:t>Google is current trendsetter.</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79</a:t>
            </a:fld>
            <a:endParaRPr dirty="0"/>
          </a:p>
        </p:txBody>
      </p:sp>
    </p:spTree>
    <p:extLst>
      <p:ext uri="{BB962C8B-B14F-4D97-AF65-F5344CB8AC3E}">
        <p14:creationId xmlns:p14="http://schemas.microsoft.com/office/powerpoint/2010/main" val="2945912970"/>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59" y="-2424"/>
            <a:ext cx="8991600" cy="692497"/>
          </a:xfrm>
        </p:spPr>
        <p:txBody>
          <a:bodyPr>
            <a:normAutofit fontScale="90000"/>
          </a:bodyPr>
          <a:lstStyle/>
          <a:p>
            <a:r>
              <a:rPr lang="en-US" dirty="0" smtClean="0"/>
              <a:t>Hierarchical Data Model</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8</a:t>
            </a:fld>
            <a:endParaRPr dirty="0">
              <a:latin typeface="Museo Sans 100" pitchFamily="50" charset="0"/>
            </a:endParaRPr>
          </a:p>
        </p:txBody>
      </p:sp>
      <p:sp>
        <p:nvSpPr>
          <p:cNvPr id="39" name="Slide Number Placeholder 6"/>
          <p:cNvSpPr txBox="1">
            <a:spLocks/>
          </p:cNvSpPr>
          <p:nvPr/>
        </p:nvSpPr>
        <p:spPr>
          <a:xfrm>
            <a:off x="8305800" y="5680626"/>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8</a:t>
            </a:fld>
            <a:endParaRPr dirty="0">
              <a:latin typeface="Museo Sans 100" pitchFamily="50" charset="0"/>
            </a:endParaRPr>
          </a:p>
        </p:txBody>
      </p:sp>
      <p:grpSp>
        <p:nvGrpSpPr>
          <p:cNvPr id="40" name="Group 39"/>
          <p:cNvGrpSpPr/>
          <p:nvPr/>
        </p:nvGrpSpPr>
        <p:grpSpPr>
          <a:xfrm>
            <a:off x="6477000" y="1736910"/>
            <a:ext cx="3429000" cy="3566160"/>
            <a:chOff x="5105400" y="2057400"/>
            <a:chExt cx="3429000" cy="3566160"/>
          </a:xfrm>
        </p:grpSpPr>
        <p:sp>
          <p:nvSpPr>
            <p:cNvPr id="41" name="Rounded Rectangle 40"/>
            <p:cNvSpPr/>
            <p:nvPr/>
          </p:nvSpPr>
          <p:spPr>
            <a:xfrm>
              <a:off x="51054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4B4B4B"/>
                  </a:solidFill>
                  <a:latin typeface="Museo Sans 300" pitchFamily="50" charset="0"/>
                </a:rPr>
                <a:t>4</a:t>
              </a:r>
              <a:r>
                <a:rPr lang="en-US" sz="2000" dirty="0">
                  <a:solidFill>
                    <a:srgbClr val="4B4B4B"/>
                  </a:solidFill>
                  <a:latin typeface="Museo Sans 300" pitchFamily="50" charset="0"/>
                </a:rPr>
                <a:t>, “Dave’s Supplies”, New York, NY</a:t>
              </a:r>
              <a:endParaRPr lang="en-US" sz="2000" dirty="0">
                <a:solidFill>
                  <a:srgbClr val="4B4B4B"/>
                </a:solidFill>
                <a:latin typeface="Museo Sans 300" pitchFamily="50" charset="0"/>
              </a:endParaRPr>
            </a:p>
          </p:txBody>
        </p:sp>
        <p:sp>
          <p:nvSpPr>
            <p:cNvPr id="42" name="Rounded Rectangle 41"/>
            <p:cNvSpPr/>
            <p:nvPr/>
          </p:nvSpPr>
          <p:spPr>
            <a:xfrm>
              <a:off x="51054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lvl="0" algn="ctr"/>
              <a:r>
                <a:rPr lang="en-US" sz="2000" dirty="0">
                  <a:solidFill>
                    <a:srgbClr val="4B4B4B"/>
                  </a:solidFill>
                  <a:latin typeface="Museo Sans 300" pitchFamily="50" charset="0"/>
                </a:rPr>
                <a:t>1002, “Battery Pack”, Large, 500, $100</a:t>
              </a:r>
              <a:endParaRPr lang="en-US" sz="2000" dirty="0">
                <a:solidFill>
                  <a:srgbClr val="4B4B4B"/>
                </a:solidFill>
                <a:latin typeface="Museo Sans 300" pitchFamily="50" charset="0"/>
              </a:endParaRPr>
            </a:p>
          </p:txBody>
        </p:sp>
        <p:cxnSp>
          <p:nvCxnSpPr>
            <p:cNvPr id="43" name="Straight Arrow Connector 42"/>
            <p:cNvCxnSpPr>
              <a:stCxn id="41" idx="2"/>
              <a:endCxn id="42" idx="0"/>
            </p:cNvCxnSpPr>
            <p:nvPr/>
          </p:nvCxnSpPr>
          <p:spPr>
            <a:xfrm>
              <a:off x="68199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a:off x="6096000" y="1591654"/>
            <a:ext cx="0" cy="4024312"/>
          </a:xfrm>
          <a:prstGeom prst="line">
            <a:avLst/>
          </a:prstGeom>
          <a:ln>
            <a:solidFill>
              <a:srgbClr val="4B4B4B"/>
            </a:solidFill>
            <a:prstDash val="sys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277628" y="1000675"/>
            <a:ext cx="2172390" cy="584775"/>
          </a:xfrm>
          <a:prstGeom prst="rect">
            <a:avLst/>
          </a:prstGeom>
          <a:noFill/>
        </p:spPr>
        <p:txBody>
          <a:bodyPr wrap="none" rtlCol="0">
            <a:spAutoFit/>
          </a:bodyPr>
          <a:lstStyle/>
          <a:p>
            <a:r>
              <a:rPr lang="en-US" sz="3200" dirty="0">
                <a:solidFill>
                  <a:srgbClr val="4B4B4B"/>
                </a:solidFill>
                <a:latin typeface="Museo Sans 700" pitchFamily="50" charset="0"/>
              </a:rPr>
              <a:t>Instance</a:t>
            </a:r>
            <a:endParaRPr lang="en-US" sz="3200" dirty="0">
              <a:solidFill>
                <a:srgbClr val="4B4B4B"/>
              </a:solidFill>
              <a:latin typeface="Museo Sans 700" pitchFamily="50" charset="0"/>
            </a:endParaRPr>
          </a:p>
        </p:txBody>
      </p:sp>
      <p:sp>
        <p:nvSpPr>
          <p:cNvPr id="46" name="Rounded Rectangle 45"/>
          <p:cNvSpPr/>
          <p:nvPr/>
        </p:nvSpPr>
        <p:spPr>
          <a:xfrm>
            <a:off x="6591300" y="4353475"/>
            <a:ext cx="3200400"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47" name="TextBox 46"/>
          <p:cNvSpPr txBox="1"/>
          <p:nvPr/>
        </p:nvSpPr>
        <p:spPr>
          <a:xfrm>
            <a:off x="2895602" y="5496506"/>
            <a:ext cx="6774511" cy="461665"/>
          </a:xfrm>
          <a:prstGeom prst="rect">
            <a:avLst/>
          </a:prstGeom>
          <a:noFill/>
        </p:spPr>
        <p:txBody>
          <a:bodyPr wrap="none" rtlCol="0">
            <a:spAutoFit/>
          </a:bodyPr>
          <a:lstStyle/>
          <a:p>
            <a:r>
              <a:rPr lang="en-US" sz="2400" dirty="0"/>
              <a:t>Duplicate data if same part sold by different supplies </a:t>
            </a:r>
            <a:endParaRPr lang="en-US" sz="2400" dirty="0"/>
          </a:p>
        </p:txBody>
      </p:sp>
      <p:grpSp>
        <p:nvGrpSpPr>
          <p:cNvPr id="48" name="Group 47"/>
          <p:cNvGrpSpPr/>
          <p:nvPr/>
        </p:nvGrpSpPr>
        <p:grpSpPr>
          <a:xfrm>
            <a:off x="2362200" y="1762673"/>
            <a:ext cx="3429000" cy="3566160"/>
            <a:chOff x="5105400" y="2057400"/>
            <a:chExt cx="3429000" cy="3566160"/>
          </a:xfrm>
        </p:grpSpPr>
        <p:sp>
          <p:nvSpPr>
            <p:cNvPr id="49" name="Rounded Rectangle 48"/>
            <p:cNvSpPr/>
            <p:nvPr/>
          </p:nvSpPr>
          <p:spPr>
            <a:xfrm>
              <a:off x="51054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4B4B4B"/>
                  </a:solidFill>
                  <a:latin typeface="Museo Sans 300" pitchFamily="50" charset="0"/>
                </a:rPr>
                <a:t>3, “Rick’s Supplies”, New York, NY</a:t>
              </a:r>
              <a:endParaRPr lang="en-US" sz="2000" dirty="0">
                <a:solidFill>
                  <a:srgbClr val="4B4B4B"/>
                </a:solidFill>
                <a:latin typeface="Museo Sans 300" pitchFamily="50" charset="0"/>
              </a:endParaRPr>
            </a:p>
          </p:txBody>
        </p:sp>
        <p:sp>
          <p:nvSpPr>
            <p:cNvPr id="50" name="Rounded Rectangle 49"/>
            <p:cNvSpPr/>
            <p:nvPr/>
          </p:nvSpPr>
          <p:spPr>
            <a:xfrm>
              <a:off x="51054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lvl="0" algn="ctr"/>
              <a:r>
                <a:rPr lang="en-US" sz="2000" dirty="0">
                  <a:solidFill>
                    <a:srgbClr val="4B4B4B"/>
                  </a:solidFill>
                  <a:latin typeface="Museo Sans 300" pitchFamily="50" charset="0"/>
                </a:rPr>
                <a:t>1001, “Battery Pack”, Large, 500, $100</a:t>
              </a:r>
              <a:endParaRPr lang="en-US" sz="2000" dirty="0">
                <a:solidFill>
                  <a:srgbClr val="4B4B4B"/>
                </a:solidFill>
                <a:latin typeface="Museo Sans 300" pitchFamily="50" charset="0"/>
              </a:endParaRPr>
            </a:p>
          </p:txBody>
        </p:sp>
        <p:cxnSp>
          <p:nvCxnSpPr>
            <p:cNvPr id="51" name="Straight Arrow Connector 50"/>
            <p:cNvCxnSpPr>
              <a:stCxn id="49" idx="2"/>
              <a:endCxn id="50" idx="0"/>
            </p:cNvCxnSpPr>
            <p:nvPr/>
          </p:nvCxnSpPr>
          <p:spPr>
            <a:xfrm>
              <a:off x="68199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3162828" y="1026438"/>
            <a:ext cx="2172390" cy="584775"/>
          </a:xfrm>
          <a:prstGeom prst="rect">
            <a:avLst/>
          </a:prstGeom>
          <a:noFill/>
        </p:spPr>
        <p:txBody>
          <a:bodyPr wrap="none" rtlCol="0">
            <a:spAutoFit/>
          </a:bodyPr>
          <a:lstStyle/>
          <a:p>
            <a:r>
              <a:rPr lang="en-US" sz="3200" dirty="0">
                <a:solidFill>
                  <a:srgbClr val="4B4B4B"/>
                </a:solidFill>
                <a:latin typeface="Museo Sans 700" pitchFamily="50" charset="0"/>
              </a:rPr>
              <a:t>Instance</a:t>
            </a:r>
            <a:endParaRPr lang="en-US" sz="3200" dirty="0">
              <a:solidFill>
                <a:srgbClr val="4B4B4B"/>
              </a:solidFill>
              <a:latin typeface="Museo Sans 700" pitchFamily="50" charset="0"/>
            </a:endParaRPr>
          </a:p>
        </p:txBody>
      </p:sp>
      <p:sp>
        <p:nvSpPr>
          <p:cNvPr id="53" name="Rounded Rectangle 52"/>
          <p:cNvSpPr/>
          <p:nvPr/>
        </p:nvSpPr>
        <p:spPr>
          <a:xfrm>
            <a:off x="2476500" y="4379238"/>
            <a:ext cx="3200400"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Tree>
    <p:extLst>
      <p:ext uri="{BB962C8B-B14F-4D97-AF65-F5344CB8AC3E}">
        <p14:creationId xmlns:p14="http://schemas.microsoft.com/office/powerpoint/2010/main" val="217399773"/>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5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2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ACDA7-CB08-4F1D-8E09-AD57F7DB01AB}"/>
              </a:ext>
            </a:extLst>
          </p:cNvPr>
          <p:cNvSpPr>
            <a:spLocks noGrp="1"/>
          </p:cNvSpPr>
          <p:nvPr>
            <p:ph type="title"/>
          </p:nvPr>
        </p:nvSpPr>
        <p:spPr/>
        <p:txBody>
          <a:bodyPr>
            <a:normAutofit fontScale="90000"/>
          </a:bodyPr>
          <a:lstStyle/>
          <a:p>
            <a:r>
              <a:rPr lang="en-US" dirty="0"/>
              <a:t>RELATIONAL ALGEBRA: PRODUCT</a:t>
            </a:r>
          </a:p>
        </p:txBody>
      </p:sp>
      <p:sp>
        <p:nvSpPr>
          <p:cNvPr id="7" name="Content Placeholder 6">
            <a:extLst>
              <a:ext uri="{FF2B5EF4-FFF2-40B4-BE49-F238E27FC236}">
                <a16:creationId xmlns:a16="http://schemas.microsoft.com/office/drawing/2014/main" id="{CEE627EB-6AAB-4648-8FA8-3C4BC55EAD0A}"/>
              </a:ext>
            </a:extLst>
          </p:cNvPr>
          <p:cNvSpPr>
            <a:spLocks noGrp="1"/>
          </p:cNvSpPr>
          <p:nvPr>
            <p:ph idx="1"/>
          </p:nvPr>
        </p:nvSpPr>
        <p:spPr>
          <a:xfrm>
            <a:off x="621437" y="921053"/>
            <a:ext cx="5392535" cy="5266265"/>
          </a:xfrm>
        </p:spPr>
        <p:txBody>
          <a:bodyPr/>
          <a:lstStyle/>
          <a:p>
            <a:r>
              <a:rPr lang="en-US" dirty="0"/>
              <a:t>Generate a relation that contains all possible combinations of tuples from the input relations.</a:t>
            </a:r>
          </a:p>
          <a:p>
            <a:endParaRPr lang="en-US" sz="1200" b="1" dirty="0"/>
          </a:p>
          <a:p>
            <a:r>
              <a:rPr lang="en-US" b="1" dirty="0"/>
              <a:t>Syntax: </a:t>
            </a:r>
            <a:r>
              <a:rPr lang="en-US" b="1" dirty="0">
                <a:solidFill>
                  <a:srgbClr val="F76D6D"/>
                </a:solidFill>
              </a:rPr>
              <a:t>(R × S)</a:t>
            </a:r>
          </a:p>
        </p:txBody>
      </p:sp>
      <p:sp>
        <p:nvSpPr>
          <p:cNvPr id="2" name="Slide Number Placeholder 1">
            <a:extLst>
              <a:ext uri="{FF2B5EF4-FFF2-40B4-BE49-F238E27FC236}">
                <a16:creationId xmlns:a16="http://schemas.microsoft.com/office/drawing/2014/main" id="{3519E919-872F-4C19-AD11-FAA53A9B7D7B}"/>
              </a:ext>
            </a:extLst>
          </p:cNvPr>
          <p:cNvSpPr>
            <a:spLocks noGrp="1"/>
          </p:cNvSpPr>
          <p:nvPr>
            <p:ph type="sldNum" sz="quarter" idx="4294967295"/>
          </p:nvPr>
        </p:nvSpPr>
        <p:spPr/>
        <p:txBody>
          <a:bodyPr/>
          <a:lstStyle/>
          <a:p>
            <a:endParaRPr dirty="0"/>
          </a:p>
        </p:txBody>
      </p:sp>
      <p:graphicFrame>
        <p:nvGraphicFramePr>
          <p:cNvPr id="13" name="Table 12">
            <a:extLst>
              <a:ext uri="{FF2B5EF4-FFF2-40B4-BE49-F238E27FC236}">
                <a16:creationId xmlns:a16="http://schemas.microsoft.com/office/drawing/2014/main" id="{B68E98AC-25C7-467A-AD58-1B6A87EBA6B8}"/>
              </a:ext>
            </a:extLst>
          </p:cNvPr>
          <p:cNvGraphicFramePr>
            <a:graphicFrameLocks noGrp="1"/>
          </p:cNvGraphicFramePr>
          <p:nvPr>
            <p:extLst>
              <p:ext uri="{D42A27DB-BD31-4B8C-83A1-F6EECF244321}">
                <p14:modId xmlns:p14="http://schemas.microsoft.com/office/powerpoint/2010/main" val="1765520102"/>
              </p:ext>
            </p:extLst>
          </p:nvPr>
        </p:nvGraphicFramePr>
        <p:xfrm>
          <a:off x="7233407" y="1310697"/>
          <a:ext cx="1097280" cy="1642872"/>
        </p:xfrm>
        <a:graphic>
          <a:graphicData uri="http://schemas.openxmlformats.org/drawingml/2006/table">
            <a:tbl>
              <a:tblPr firstRow="1" bandRow="1">
                <a:tableStyleId>{793D81CF-94F2-401A-BA57-92F5A7B2D0C5}</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3789622283"/>
                    </a:ext>
                  </a:extLst>
                </a:gridCol>
              </a:tblGrid>
              <a:tr h="338328">
                <a:tc>
                  <a:txBody>
                    <a:bodyPr/>
                    <a:lstStyle/>
                    <a:p>
                      <a:r>
                        <a:rPr lang="en-US" sz="1900" dirty="0" err="1">
                          <a:latin typeface="Inconsolata" panose="00000509000000000000" pitchFamily="49" charset="0"/>
                        </a:rPr>
                        <a:t>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8328">
                <a:tc>
                  <a:txBody>
                    <a:bodyPr/>
                    <a:lstStyle/>
                    <a:p>
                      <a:r>
                        <a:rPr lang="en-US" sz="1900" dirty="0">
                          <a:latin typeface="Inconsolata" panose="00000509000000000000" pitchFamily="49" charset="0"/>
                        </a:rPr>
                        <a:t>a2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
        <p:nvSpPr>
          <p:cNvPr id="14" name="TextBox 13">
            <a:extLst>
              <a:ext uri="{FF2B5EF4-FFF2-40B4-BE49-F238E27FC236}">
                <a16:creationId xmlns:a16="http://schemas.microsoft.com/office/drawing/2014/main" id="{A66C0B39-802A-46F8-ADB4-441442080577}"/>
              </a:ext>
            </a:extLst>
          </p:cNvPr>
          <p:cNvSpPr txBox="1"/>
          <p:nvPr/>
        </p:nvSpPr>
        <p:spPr>
          <a:xfrm>
            <a:off x="6990586" y="921053"/>
            <a:ext cx="1654299"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a:t>
            </a:r>
            <a:r>
              <a:rPr lang="en-US" b="1" dirty="0" err="1">
                <a:solidFill>
                  <a:srgbClr val="474866"/>
                </a:solidFill>
                <a:latin typeface="Inconsolata" panose="00000509000000000000" pitchFamily="49" charset="0"/>
              </a:rPr>
              <a:t>a_id,b_id</a:t>
            </a:r>
            <a:r>
              <a:rPr lang="en-US" b="1" dirty="0">
                <a:solidFill>
                  <a:srgbClr val="474866"/>
                </a:solidFill>
                <a:latin typeface="Inconsolata" panose="00000509000000000000" pitchFamily="49" charset="0"/>
              </a:rPr>
              <a:t>)</a:t>
            </a:r>
          </a:p>
        </p:txBody>
      </p:sp>
      <p:sp>
        <p:nvSpPr>
          <p:cNvPr id="16" name="TextBox 15">
            <a:extLst>
              <a:ext uri="{FF2B5EF4-FFF2-40B4-BE49-F238E27FC236}">
                <a16:creationId xmlns:a16="http://schemas.microsoft.com/office/drawing/2014/main" id="{CDFD9A60-F142-49C3-8391-D6424A3B96FB}"/>
              </a:ext>
            </a:extLst>
          </p:cNvPr>
          <p:cNvSpPr txBox="1"/>
          <p:nvPr/>
        </p:nvSpPr>
        <p:spPr>
          <a:xfrm>
            <a:off x="8764682" y="921053"/>
            <a:ext cx="1654299" cy="276999"/>
          </a:xfrm>
          <a:prstGeom prst="rect">
            <a:avLst/>
          </a:prstGeom>
          <a:noFill/>
        </p:spPr>
        <p:txBody>
          <a:bodyPr wrap="none" lIns="0" tIns="0" rIns="0" bIns="0" rtlCol="0">
            <a:spAutoFit/>
          </a:bodyPr>
          <a:lstStyle>
            <a:defPPr>
              <a:defRPr lang="en-US"/>
            </a:defPPr>
            <a:lvl1pPr algn="ctr">
              <a:defRPr b="1">
                <a:solidFill>
                  <a:schemeClr val="accent2"/>
                </a:solidFill>
                <a:latin typeface="Inconsolata" panose="00000509000000000000" pitchFamily="49" charset="0"/>
              </a:defRPr>
            </a:lvl1pPr>
          </a:lstStyle>
          <a:p>
            <a:r>
              <a:rPr lang="en-US" dirty="0">
                <a:solidFill>
                  <a:srgbClr val="474866"/>
                </a:solidFill>
              </a:rPr>
              <a:t>S(</a:t>
            </a:r>
            <a:r>
              <a:rPr lang="en-US" dirty="0" err="1">
                <a:solidFill>
                  <a:srgbClr val="474866"/>
                </a:solidFill>
              </a:rPr>
              <a:t>a_id,b_id</a:t>
            </a:r>
            <a:r>
              <a:rPr lang="en-US" dirty="0">
                <a:solidFill>
                  <a:srgbClr val="474866"/>
                </a:solidFill>
              </a:rPr>
              <a:t>)</a:t>
            </a:r>
          </a:p>
        </p:txBody>
      </p:sp>
      <p:graphicFrame>
        <p:nvGraphicFramePr>
          <p:cNvPr id="17" name="Table 16">
            <a:extLst>
              <a:ext uri="{FF2B5EF4-FFF2-40B4-BE49-F238E27FC236}">
                <a16:creationId xmlns:a16="http://schemas.microsoft.com/office/drawing/2014/main" id="{8B1A97B2-12FF-4789-BB19-A4CBFFDA3ACF}"/>
              </a:ext>
            </a:extLst>
          </p:cNvPr>
          <p:cNvGraphicFramePr>
            <a:graphicFrameLocks noGrp="1"/>
          </p:cNvGraphicFramePr>
          <p:nvPr>
            <p:extLst>
              <p:ext uri="{D42A27DB-BD31-4B8C-83A1-F6EECF244321}">
                <p14:modId xmlns:p14="http://schemas.microsoft.com/office/powerpoint/2010/main" val="1425617428"/>
              </p:ext>
            </p:extLst>
          </p:nvPr>
        </p:nvGraphicFramePr>
        <p:xfrm>
          <a:off x="9043189" y="1310697"/>
          <a:ext cx="1097280" cy="1642872"/>
        </p:xfrm>
        <a:graphic>
          <a:graphicData uri="http://schemas.openxmlformats.org/drawingml/2006/table">
            <a:tbl>
              <a:tblPr firstRow="1" bandRow="1">
                <a:tableStyleId>{793D81CF-94F2-401A-BA57-92F5A7B2D0C5}</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3789622283"/>
                    </a:ext>
                  </a:extLst>
                </a:gridCol>
              </a:tblGrid>
              <a:tr h="338328">
                <a:tc>
                  <a:txBody>
                    <a:bodyPr/>
                    <a:lstStyle/>
                    <a:p>
                      <a:r>
                        <a:rPr lang="en-US" sz="1900" dirty="0" err="1">
                          <a:latin typeface="Inconsolata" panose="00000509000000000000" pitchFamily="49" charset="0"/>
                        </a:rPr>
                        <a:t>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8328">
                <a:tc>
                  <a:txBody>
                    <a:bodyPr/>
                    <a:lstStyle/>
                    <a:p>
                      <a:r>
                        <a:rPr lang="en-US" sz="1900" dirty="0">
                          <a:latin typeface="Inconsolata" panose="00000509000000000000" pitchFamily="49" charset="0"/>
                        </a:rPr>
                        <a:t>a4</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104</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8328">
                <a:tc>
                  <a:txBody>
                    <a:bodyPr/>
                    <a:lstStyle/>
                    <a:p>
                      <a:r>
                        <a:rPr lang="en-US" sz="1900" dirty="0">
                          <a:latin typeface="Inconsolata" panose="00000509000000000000" pitchFamily="49" charset="0"/>
                        </a:rPr>
                        <a:t>a5</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105</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
        <p:nvSpPr>
          <p:cNvPr id="18" name="TextBox 17">
            <a:extLst>
              <a:ext uri="{FF2B5EF4-FFF2-40B4-BE49-F238E27FC236}">
                <a16:creationId xmlns:a16="http://schemas.microsoft.com/office/drawing/2014/main" id="{C57266B1-48FC-4E88-A570-0D82B23F9732}"/>
              </a:ext>
            </a:extLst>
          </p:cNvPr>
          <p:cNvSpPr txBox="1"/>
          <p:nvPr/>
        </p:nvSpPr>
        <p:spPr>
          <a:xfrm>
            <a:off x="8204434" y="2953569"/>
            <a:ext cx="965009"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 S)</a:t>
            </a:r>
          </a:p>
        </p:txBody>
      </p:sp>
      <p:graphicFrame>
        <p:nvGraphicFramePr>
          <p:cNvPr id="19" name="Table 18">
            <a:extLst>
              <a:ext uri="{FF2B5EF4-FFF2-40B4-BE49-F238E27FC236}">
                <a16:creationId xmlns:a16="http://schemas.microsoft.com/office/drawing/2014/main" id="{EDC5BA75-382F-4F02-9A4F-BD0AC2957942}"/>
              </a:ext>
            </a:extLst>
          </p:cNvPr>
          <p:cNvGraphicFramePr>
            <a:graphicFrameLocks noGrp="1"/>
          </p:cNvGraphicFramePr>
          <p:nvPr>
            <p:extLst>
              <p:ext uri="{D42A27DB-BD31-4B8C-83A1-F6EECF244321}">
                <p14:modId xmlns:p14="http://schemas.microsoft.com/office/powerpoint/2010/main" val="3456977142"/>
              </p:ext>
            </p:extLst>
          </p:nvPr>
        </p:nvGraphicFramePr>
        <p:xfrm>
          <a:off x="7132969" y="3230568"/>
          <a:ext cx="3820440" cy="2980944"/>
        </p:xfrm>
        <a:graphic>
          <a:graphicData uri="http://schemas.openxmlformats.org/drawingml/2006/table">
            <a:tbl>
              <a:tblPr firstRow="1" bandRow="1">
                <a:tableStyleId>{793D81CF-94F2-401A-BA57-92F5A7B2D0C5}</a:tableStyleId>
              </a:tblPr>
              <a:tblGrid>
                <a:gridCol w="955110">
                  <a:extLst>
                    <a:ext uri="{9D8B030D-6E8A-4147-A177-3AD203B41FA5}">
                      <a16:colId xmlns:a16="http://schemas.microsoft.com/office/drawing/2014/main" val="20000"/>
                    </a:ext>
                  </a:extLst>
                </a:gridCol>
                <a:gridCol w="955110">
                  <a:extLst>
                    <a:ext uri="{9D8B030D-6E8A-4147-A177-3AD203B41FA5}">
                      <a16:colId xmlns:a16="http://schemas.microsoft.com/office/drawing/2014/main" val="3789622283"/>
                    </a:ext>
                  </a:extLst>
                </a:gridCol>
                <a:gridCol w="955110">
                  <a:extLst>
                    <a:ext uri="{9D8B030D-6E8A-4147-A177-3AD203B41FA5}">
                      <a16:colId xmlns:a16="http://schemas.microsoft.com/office/drawing/2014/main" val="1102514462"/>
                    </a:ext>
                  </a:extLst>
                </a:gridCol>
                <a:gridCol w="955110">
                  <a:extLst>
                    <a:ext uri="{9D8B030D-6E8A-4147-A177-3AD203B41FA5}">
                      <a16:colId xmlns:a16="http://schemas.microsoft.com/office/drawing/2014/main" val="3858746812"/>
                    </a:ext>
                  </a:extLst>
                </a:gridCol>
              </a:tblGrid>
              <a:tr h="512064">
                <a:tc>
                  <a:txBody>
                    <a:bodyPr/>
                    <a:lstStyle/>
                    <a:p>
                      <a:r>
                        <a:rPr lang="en-US" sz="1600" dirty="0" err="1">
                          <a:latin typeface="Inconsolata" panose="00000509000000000000" pitchFamily="49" charset="0"/>
                        </a:rPr>
                        <a:t>R.a_id</a:t>
                      </a:r>
                      <a:endParaRPr lang="en-US" sz="1600" dirty="0">
                        <a:latin typeface="Inconsolata" panose="00000509000000000000" pitchFamily="49" charset="0"/>
                      </a:endParaRP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latin typeface="Inconsolata" panose="00000509000000000000" pitchFamily="49" charset="0"/>
                        </a:rPr>
                        <a:t>R.b_id</a:t>
                      </a:r>
                      <a:endParaRPr lang="en-US" sz="1600" dirty="0">
                        <a:latin typeface="Inconsolata" panose="00000509000000000000" pitchFamily="49" charset="0"/>
                      </a:endParaRP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latin typeface="Inconsolata" panose="00000509000000000000" pitchFamily="49" charset="0"/>
                        </a:rPr>
                        <a:t>S.a_id</a:t>
                      </a:r>
                      <a:endParaRPr lang="en-US" sz="1600" dirty="0">
                        <a:latin typeface="Inconsolata" panose="00000509000000000000" pitchFamily="49" charset="0"/>
                      </a:endParaRP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latin typeface="Inconsolata" panose="00000509000000000000" pitchFamily="49" charset="0"/>
                        </a:rPr>
                        <a:t>S.b_id</a:t>
                      </a:r>
                      <a:endParaRPr lang="en-US" sz="1600" dirty="0">
                        <a:latin typeface="Inconsolata" panose="00000509000000000000" pitchFamily="49" charset="0"/>
                      </a:endParaRP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320">
                <a:tc>
                  <a:txBody>
                    <a:bodyPr/>
                    <a:lstStyle/>
                    <a:p>
                      <a:r>
                        <a:rPr lang="en-US" sz="1600" dirty="0">
                          <a:latin typeface="Inconsolata" panose="00000509000000000000" pitchFamily="49" charset="0"/>
                        </a:rPr>
                        <a:t>a1</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101</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r h="274320">
                <a:tc>
                  <a:txBody>
                    <a:bodyPr/>
                    <a:lstStyle/>
                    <a:p>
                      <a:r>
                        <a:rPr lang="en-US" sz="1600" dirty="0">
                          <a:latin typeface="Inconsolata" panose="00000509000000000000" pitchFamily="49" charset="0"/>
                        </a:rPr>
                        <a:t>a1</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101</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a4</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104</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4005466"/>
                  </a:ext>
                </a:extLst>
              </a:tr>
              <a:tr h="274320">
                <a:tc>
                  <a:txBody>
                    <a:bodyPr/>
                    <a:lstStyle/>
                    <a:p>
                      <a:r>
                        <a:rPr lang="en-US" sz="1600" dirty="0">
                          <a:latin typeface="Inconsolata" panose="00000509000000000000" pitchFamily="49" charset="0"/>
                        </a:rPr>
                        <a:t>a1</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101</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a5</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105</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455278"/>
                  </a:ext>
                </a:extLst>
              </a:tr>
              <a:tr h="274320">
                <a:tc>
                  <a:txBody>
                    <a:bodyPr/>
                    <a:lstStyle/>
                    <a:p>
                      <a:r>
                        <a:rPr lang="en-US" sz="1600" dirty="0">
                          <a:latin typeface="Inconsolata" panose="00000509000000000000" pitchFamily="49" charset="0"/>
                        </a:rPr>
                        <a:t>a2</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102</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5832"/>
                  </a:ext>
                </a:extLst>
              </a:tr>
              <a:tr h="274320">
                <a:tc>
                  <a:txBody>
                    <a:bodyPr/>
                    <a:lstStyle/>
                    <a:p>
                      <a:r>
                        <a:rPr lang="en-US" sz="1600" dirty="0">
                          <a:latin typeface="Inconsolata" panose="00000509000000000000" pitchFamily="49" charset="0"/>
                        </a:rPr>
                        <a:t>a2</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102</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a4</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104</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3956688"/>
                  </a:ext>
                </a:extLst>
              </a:tr>
              <a:tr h="274320">
                <a:tc>
                  <a:txBody>
                    <a:bodyPr/>
                    <a:lstStyle/>
                    <a:p>
                      <a:r>
                        <a:rPr lang="en-US" sz="1600" dirty="0">
                          <a:latin typeface="Inconsolata" panose="00000509000000000000" pitchFamily="49" charset="0"/>
                        </a:rPr>
                        <a:t>a2</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102</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a5</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105</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765195"/>
                  </a:ext>
                </a:extLst>
              </a:tr>
              <a:tr h="274320">
                <a:tc>
                  <a:txBody>
                    <a:bodyPr/>
                    <a:lstStyle/>
                    <a:p>
                      <a:r>
                        <a:rPr lang="en-US" sz="1600" dirty="0">
                          <a:latin typeface="Inconsolata" panose="00000509000000000000" pitchFamily="49" charset="0"/>
                        </a:rPr>
                        <a:t>a3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842088"/>
                  </a:ext>
                </a:extLst>
              </a:tr>
              <a:tr h="274320">
                <a:tc>
                  <a:txBody>
                    <a:bodyPr/>
                    <a:lstStyle/>
                    <a:p>
                      <a:r>
                        <a:rPr lang="en-US" sz="1600" dirty="0">
                          <a:latin typeface="Inconsolata" panose="00000509000000000000" pitchFamily="49" charset="0"/>
                        </a:rPr>
                        <a:t>a3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a4</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104</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252527"/>
                  </a:ext>
                </a:extLst>
              </a:tr>
              <a:tr h="274320">
                <a:tc>
                  <a:txBody>
                    <a:bodyPr/>
                    <a:lstStyle/>
                    <a:p>
                      <a:r>
                        <a:rPr lang="en-US" sz="1600" dirty="0">
                          <a:latin typeface="Inconsolata" panose="00000509000000000000" pitchFamily="49" charset="0"/>
                        </a:rPr>
                        <a:t>a3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103</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a5</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Inconsolata" panose="00000509000000000000" pitchFamily="49" charset="0"/>
                        </a:rPr>
                        <a:t>105</a:t>
                      </a:r>
                    </a:p>
                  </a:txBody>
                  <a:tcPr marL="27432" marR="27432" marT="12192" marB="12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1344863"/>
                  </a:ext>
                </a:extLst>
              </a:tr>
            </a:tbl>
          </a:graphicData>
        </a:graphic>
      </p:graphicFrame>
      <p:sp>
        <p:nvSpPr>
          <p:cNvPr id="22" name="SQL Box">
            <a:extLst>
              <a:ext uri="{FF2B5EF4-FFF2-40B4-BE49-F238E27FC236}">
                <a16:creationId xmlns:a16="http://schemas.microsoft.com/office/drawing/2014/main" id="{6F2D6889-D04D-46DB-B104-294828D92945}"/>
              </a:ext>
            </a:extLst>
          </p:cNvPr>
          <p:cNvSpPr txBox="1">
            <a:spLocks noChangeArrowheads="1"/>
          </p:cNvSpPr>
          <p:nvPr/>
        </p:nvSpPr>
        <p:spPr bwMode="auto">
          <a:xfrm>
            <a:off x="2895600" y="4519164"/>
            <a:ext cx="3439160" cy="595548"/>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FROM</a:t>
            </a:r>
            <a:r>
              <a:rPr lang="en-US" sz="1800" u="none" dirty="0">
                <a:solidFill>
                  <a:srgbClr val="101010">
                    <a:lumMod val="90000"/>
                    <a:lumOff val="10000"/>
                  </a:srgbClr>
                </a:solidFill>
                <a:latin typeface="Inconsolata" panose="00000509000000000000" pitchFamily="49" charset="0"/>
                <a:cs typeface="DejaVu Sans Mono" pitchFamily="49" charset="0"/>
              </a:rPr>
              <a:t> R </a:t>
            </a:r>
            <a:r>
              <a:rPr lang="en-US" sz="1800" b="1" u="none" dirty="0">
                <a:solidFill>
                  <a:srgbClr val="F76D6D"/>
                </a:solidFill>
                <a:latin typeface="Inconsolata" panose="00000509000000000000" pitchFamily="49" charset="0"/>
                <a:cs typeface="DejaVu Sans Mono" pitchFamily="49" charset="0"/>
              </a:rPr>
              <a:t>CROSS JOIN</a:t>
            </a:r>
            <a:r>
              <a:rPr lang="en-US" sz="1800" u="none" dirty="0">
                <a:solidFill>
                  <a:srgbClr val="101010">
                    <a:lumMod val="90000"/>
                    <a:lumOff val="10000"/>
                  </a:srgbClr>
                </a:solidFill>
                <a:latin typeface="Inconsolata" panose="00000509000000000000" pitchFamily="49" charset="0"/>
                <a:cs typeface="DejaVu Sans Mono" pitchFamily="49" charset="0"/>
              </a:rPr>
              <a:t> S;</a:t>
            </a:r>
          </a:p>
        </p:txBody>
      </p:sp>
      <p:sp>
        <p:nvSpPr>
          <p:cNvPr id="23" name="SQL Box">
            <a:extLst>
              <a:ext uri="{FF2B5EF4-FFF2-40B4-BE49-F238E27FC236}">
                <a16:creationId xmlns:a16="http://schemas.microsoft.com/office/drawing/2014/main" id="{DCAB21F1-91BA-4C69-B6A1-0E062D5C6CA5}"/>
              </a:ext>
            </a:extLst>
          </p:cNvPr>
          <p:cNvSpPr txBox="1">
            <a:spLocks noChangeArrowheads="1"/>
          </p:cNvSpPr>
          <p:nvPr/>
        </p:nvSpPr>
        <p:spPr bwMode="auto">
          <a:xfrm>
            <a:off x="2895600" y="5353350"/>
            <a:ext cx="3439160" cy="346249"/>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FROM</a:t>
            </a:r>
            <a:r>
              <a:rPr lang="en-US" sz="1800" u="none" dirty="0">
                <a:solidFill>
                  <a:srgbClr val="101010">
                    <a:lumMod val="90000"/>
                    <a:lumOff val="10000"/>
                  </a:srgbClr>
                </a:solidFill>
                <a:latin typeface="Inconsolata" panose="00000509000000000000" pitchFamily="49" charset="0"/>
                <a:cs typeface="DejaVu Sans Mono" pitchFamily="49" charset="0"/>
              </a:rPr>
              <a:t> R, S;</a:t>
            </a:r>
          </a:p>
        </p:txBody>
      </p:sp>
    </p:spTree>
    <p:extLst>
      <p:ext uri="{BB962C8B-B14F-4D97-AF65-F5344CB8AC3E}">
        <p14:creationId xmlns:p14="http://schemas.microsoft.com/office/powerpoint/2010/main" val="33934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25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50"/>
                                        <p:tgtEl>
                                          <p:spTgt spid="22"/>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ACDA7-CB08-4F1D-8E09-AD57F7DB01AB}"/>
              </a:ext>
            </a:extLst>
          </p:cNvPr>
          <p:cNvSpPr>
            <a:spLocks noGrp="1"/>
          </p:cNvSpPr>
          <p:nvPr>
            <p:ph type="title"/>
          </p:nvPr>
        </p:nvSpPr>
        <p:spPr/>
        <p:txBody>
          <a:bodyPr>
            <a:normAutofit fontScale="90000"/>
          </a:bodyPr>
          <a:lstStyle/>
          <a:p>
            <a:r>
              <a:rPr lang="en-US" dirty="0"/>
              <a:t>RELATIONAL ALGEBRA: JOIN</a:t>
            </a:r>
          </a:p>
        </p:txBody>
      </p:sp>
      <p:sp>
        <p:nvSpPr>
          <p:cNvPr id="7" name="Content Placeholder 6">
            <a:extLst>
              <a:ext uri="{FF2B5EF4-FFF2-40B4-BE49-F238E27FC236}">
                <a16:creationId xmlns:a16="http://schemas.microsoft.com/office/drawing/2014/main" id="{CEE627EB-6AAB-4648-8FA8-3C4BC55EAD0A}"/>
              </a:ext>
            </a:extLst>
          </p:cNvPr>
          <p:cNvSpPr>
            <a:spLocks noGrp="1"/>
          </p:cNvSpPr>
          <p:nvPr>
            <p:ph idx="1"/>
          </p:nvPr>
        </p:nvSpPr>
        <p:spPr/>
        <p:txBody>
          <a:bodyPr/>
          <a:lstStyle/>
          <a:p>
            <a:r>
              <a:rPr lang="en-US" dirty="0"/>
              <a:t>Generate a relation that contains all tuples that are a combination of two tuples (one from each input relation) with a common value(s) for one or more attributes.</a:t>
            </a:r>
          </a:p>
          <a:p>
            <a:endParaRPr lang="en-US" sz="1200" dirty="0"/>
          </a:p>
          <a:p>
            <a:r>
              <a:rPr lang="en-US" b="1" dirty="0"/>
              <a:t>Syntax:</a:t>
            </a:r>
            <a:r>
              <a:rPr lang="en-US" dirty="0"/>
              <a:t> </a:t>
            </a:r>
            <a:r>
              <a:rPr lang="en-US" b="1" dirty="0">
                <a:solidFill>
                  <a:srgbClr val="F76D6D"/>
                </a:solidFill>
              </a:rPr>
              <a:t>(R ⋈ S)</a:t>
            </a:r>
          </a:p>
          <a:p>
            <a:endParaRPr lang="en-US" dirty="0"/>
          </a:p>
        </p:txBody>
      </p:sp>
      <p:sp>
        <p:nvSpPr>
          <p:cNvPr id="2" name="Slide Number Placeholder 1">
            <a:extLst>
              <a:ext uri="{FF2B5EF4-FFF2-40B4-BE49-F238E27FC236}">
                <a16:creationId xmlns:a16="http://schemas.microsoft.com/office/drawing/2014/main" id="{3519E919-872F-4C19-AD11-FAA53A9B7D7B}"/>
              </a:ext>
            </a:extLst>
          </p:cNvPr>
          <p:cNvSpPr>
            <a:spLocks noGrp="1"/>
          </p:cNvSpPr>
          <p:nvPr>
            <p:ph type="sldNum" sz="quarter" idx="4294967295"/>
          </p:nvPr>
        </p:nvSpPr>
        <p:spPr/>
        <p:txBody>
          <a:bodyPr/>
          <a:lstStyle/>
          <a:p>
            <a:fld id="{97DD1AB5-42BA-4E8A-BFEE-435884E16AAB}" type="slidenum">
              <a:rPr/>
              <a:pPr/>
              <a:t>81</a:t>
            </a:fld>
            <a:endParaRPr/>
          </a:p>
        </p:txBody>
      </p:sp>
      <p:graphicFrame>
        <p:nvGraphicFramePr>
          <p:cNvPr id="13" name="Table 12">
            <a:extLst>
              <a:ext uri="{FF2B5EF4-FFF2-40B4-BE49-F238E27FC236}">
                <a16:creationId xmlns:a16="http://schemas.microsoft.com/office/drawing/2014/main" id="{7C384E2A-EAFB-4565-BC2B-85A7703527DA}"/>
              </a:ext>
            </a:extLst>
          </p:cNvPr>
          <p:cNvGraphicFramePr>
            <a:graphicFrameLocks noGrp="1"/>
          </p:cNvGraphicFramePr>
          <p:nvPr>
            <p:extLst>
              <p:ext uri="{D42A27DB-BD31-4B8C-83A1-F6EECF244321}">
                <p14:modId xmlns:p14="http://schemas.microsoft.com/office/powerpoint/2010/main" val="3639308690"/>
              </p:ext>
            </p:extLst>
          </p:nvPr>
        </p:nvGraphicFramePr>
        <p:xfrm>
          <a:off x="7358667" y="2167270"/>
          <a:ext cx="1097280" cy="1642872"/>
        </p:xfrm>
        <a:graphic>
          <a:graphicData uri="http://schemas.openxmlformats.org/drawingml/2006/table">
            <a:tbl>
              <a:tblPr firstRow="1" bandRow="1">
                <a:tableStyleId>{793D81CF-94F2-401A-BA57-92F5A7B2D0C5}</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3789622283"/>
                    </a:ext>
                  </a:extLst>
                </a:gridCol>
              </a:tblGrid>
              <a:tr h="338328">
                <a:tc>
                  <a:txBody>
                    <a:bodyPr/>
                    <a:lstStyle/>
                    <a:p>
                      <a:r>
                        <a:rPr lang="en-US" sz="1900" dirty="0" err="1">
                          <a:latin typeface="Inconsolata" panose="00000509000000000000" pitchFamily="49" charset="0"/>
                        </a:rPr>
                        <a:t>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8328">
                <a:tc>
                  <a:txBody>
                    <a:bodyPr/>
                    <a:lstStyle/>
                    <a:p>
                      <a:r>
                        <a:rPr lang="en-US" sz="1900" dirty="0">
                          <a:latin typeface="Inconsolata" panose="00000509000000000000" pitchFamily="49" charset="0"/>
                        </a:rPr>
                        <a:t>a2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
        <p:nvSpPr>
          <p:cNvPr id="14" name="TextBox 13">
            <a:extLst>
              <a:ext uri="{FF2B5EF4-FFF2-40B4-BE49-F238E27FC236}">
                <a16:creationId xmlns:a16="http://schemas.microsoft.com/office/drawing/2014/main" id="{DD1307D3-7022-4E05-A0E6-A39950A36DAD}"/>
              </a:ext>
            </a:extLst>
          </p:cNvPr>
          <p:cNvSpPr txBox="1"/>
          <p:nvPr/>
        </p:nvSpPr>
        <p:spPr>
          <a:xfrm>
            <a:off x="7115846" y="1777626"/>
            <a:ext cx="1654299"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a:t>
            </a:r>
            <a:r>
              <a:rPr lang="en-US" b="1" dirty="0" err="1">
                <a:solidFill>
                  <a:srgbClr val="474866"/>
                </a:solidFill>
                <a:latin typeface="Inconsolata" panose="00000509000000000000" pitchFamily="49" charset="0"/>
              </a:rPr>
              <a:t>a_id,b_id</a:t>
            </a:r>
            <a:r>
              <a:rPr lang="en-US" b="1" dirty="0">
                <a:solidFill>
                  <a:srgbClr val="474866"/>
                </a:solidFill>
                <a:latin typeface="Inconsolata" panose="00000509000000000000" pitchFamily="49" charset="0"/>
              </a:rPr>
              <a:t>)</a:t>
            </a:r>
          </a:p>
        </p:txBody>
      </p:sp>
      <p:sp>
        <p:nvSpPr>
          <p:cNvPr id="15" name="TextBox 14">
            <a:extLst>
              <a:ext uri="{FF2B5EF4-FFF2-40B4-BE49-F238E27FC236}">
                <a16:creationId xmlns:a16="http://schemas.microsoft.com/office/drawing/2014/main" id="{2B4DE958-A4C0-42CC-A303-8AB05DCC5CC1}"/>
              </a:ext>
            </a:extLst>
          </p:cNvPr>
          <p:cNvSpPr txBox="1"/>
          <p:nvPr/>
        </p:nvSpPr>
        <p:spPr>
          <a:xfrm>
            <a:off x="8889942" y="1777626"/>
            <a:ext cx="1654299" cy="276999"/>
          </a:xfrm>
          <a:prstGeom prst="rect">
            <a:avLst/>
          </a:prstGeom>
          <a:noFill/>
        </p:spPr>
        <p:txBody>
          <a:bodyPr wrap="none" lIns="0" tIns="0" rIns="0" bIns="0" rtlCol="0">
            <a:spAutoFit/>
          </a:bodyPr>
          <a:lstStyle>
            <a:defPPr>
              <a:defRPr lang="en-US"/>
            </a:defPPr>
            <a:lvl1pPr algn="ctr">
              <a:defRPr b="1">
                <a:solidFill>
                  <a:schemeClr val="accent2"/>
                </a:solidFill>
                <a:latin typeface="Inconsolata" panose="00000509000000000000" pitchFamily="49" charset="0"/>
              </a:defRPr>
            </a:lvl1pPr>
          </a:lstStyle>
          <a:p>
            <a:r>
              <a:rPr lang="en-US" dirty="0">
                <a:solidFill>
                  <a:srgbClr val="474866"/>
                </a:solidFill>
              </a:rPr>
              <a:t>S(</a:t>
            </a:r>
            <a:r>
              <a:rPr lang="en-US" dirty="0" err="1">
                <a:solidFill>
                  <a:srgbClr val="474866"/>
                </a:solidFill>
              </a:rPr>
              <a:t>a_id,b_id</a:t>
            </a:r>
            <a:r>
              <a:rPr lang="en-US" dirty="0">
                <a:solidFill>
                  <a:srgbClr val="474866"/>
                </a:solidFill>
              </a:rPr>
              <a:t>)</a:t>
            </a:r>
          </a:p>
        </p:txBody>
      </p:sp>
      <p:graphicFrame>
        <p:nvGraphicFramePr>
          <p:cNvPr id="16" name="Table 15">
            <a:extLst>
              <a:ext uri="{FF2B5EF4-FFF2-40B4-BE49-F238E27FC236}">
                <a16:creationId xmlns:a16="http://schemas.microsoft.com/office/drawing/2014/main" id="{63C6F76A-6F9B-4B36-945F-1FD0D0B600EF}"/>
              </a:ext>
            </a:extLst>
          </p:cNvPr>
          <p:cNvGraphicFramePr>
            <a:graphicFrameLocks noGrp="1"/>
          </p:cNvGraphicFramePr>
          <p:nvPr>
            <p:extLst>
              <p:ext uri="{D42A27DB-BD31-4B8C-83A1-F6EECF244321}">
                <p14:modId xmlns:p14="http://schemas.microsoft.com/office/powerpoint/2010/main" val="2897753577"/>
              </p:ext>
            </p:extLst>
          </p:nvPr>
        </p:nvGraphicFramePr>
        <p:xfrm>
          <a:off x="9168449" y="2167270"/>
          <a:ext cx="1097280" cy="1642872"/>
        </p:xfrm>
        <a:graphic>
          <a:graphicData uri="http://schemas.openxmlformats.org/drawingml/2006/table">
            <a:tbl>
              <a:tblPr firstRow="1" bandRow="1">
                <a:tableStyleId>{793D81CF-94F2-401A-BA57-92F5A7B2D0C5}</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3789622283"/>
                    </a:ext>
                  </a:extLst>
                </a:gridCol>
              </a:tblGrid>
              <a:tr h="338328">
                <a:tc>
                  <a:txBody>
                    <a:bodyPr/>
                    <a:lstStyle/>
                    <a:p>
                      <a:r>
                        <a:rPr lang="en-US" sz="1900" dirty="0" err="1">
                          <a:latin typeface="Inconsolata" panose="00000509000000000000" pitchFamily="49" charset="0"/>
                        </a:rPr>
                        <a:t>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8328">
                <a:tc>
                  <a:txBody>
                    <a:bodyPr/>
                    <a:lstStyle/>
                    <a:p>
                      <a:r>
                        <a:rPr lang="en-US" sz="1900" dirty="0">
                          <a:latin typeface="Inconsolata" panose="00000509000000000000" pitchFamily="49" charset="0"/>
                        </a:rPr>
                        <a:t>a4</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104</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8328">
                <a:tc>
                  <a:txBody>
                    <a:bodyPr/>
                    <a:lstStyle/>
                    <a:p>
                      <a:r>
                        <a:rPr lang="en-US" sz="1900" dirty="0">
                          <a:latin typeface="Inconsolata" panose="00000509000000000000" pitchFamily="49" charset="0"/>
                        </a:rPr>
                        <a:t>a5</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105</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
        <p:nvSpPr>
          <p:cNvPr id="17" name="TextBox 16">
            <a:extLst>
              <a:ext uri="{FF2B5EF4-FFF2-40B4-BE49-F238E27FC236}">
                <a16:creationId xmlns:a16="http://schemas.microsoft.com/office/drawing/2014/main" id="{E80C2A7A-FF50-49AB-A660-C816244F4CC8}"/>
              </a:ext>
            </a:extLst>
          </p:cNvPr>
          <p:cNvSpPr txBox="1"/>
          <p:nvPr/>
        </p:nvSpPr>
        <p:spPr>
          <a:xfrm>
            <a:off x="8304863" y="3899034"/>
            <a:ext cx="1014701"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 S)</a:t>
            </a:r>
          </a:p>
        </p:txBody>
      </p:sp>
      <p:sp>
        <p:nvSpPr>
          <p:cNvPr id="22" name="SQL Box">
            <a:extLst>
              <a:ext uri="{FF2B5EF4-FFF2-40B4-BE49-F238E27FC236}">
                <a16:creationId xmlns:a16="http://schemas.microsoft.com/office/drawing/2014/main" id="{F461BC7B-5C83-447C-9E93-24CA8A422A7A}"/>
              </a:ext>
            </a:extLst>
          </p:cNvPr>
          <p:cNvSpPr txBox="1">
            <a:spLocks noChangeArrowheads="1"/>
          </p:cNvSpPr>
          <p:nvPr/>
        </p:nvSpPr>
        <p:spPr bwMode="auto">
          <a:xfrm>
            <a:off x="6696762" y="5271542"/>
            <a:ext cx="3877430" cy="595548"/>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FROM</a:t>
            </a:r>
            <a:r>
              <a:rPr lang="en-US" sz="1800" u="none" dirty="0">
                <a:solidFill>
                  <a:srgbClr val="101010">
                    <a:lumMod val="90000"/>
                    <a:lumOff val="10000"/>
                  </a:srgbClr>
                </a:solidFill>
                <a:latin typeface="Inconsolata" panose="00000509000000000000" pitchFamily="49" charset="0"/>
                <a:cs typeface="DejaVu Sans Mono" pitchFamily="49" charset="0"/>
              </a:rPr>
              <a:t> R </a:t>
            </a:r>
            <a:r>
              <a:rPr lang="en-US" sz="1800" b="1" u="none" dirty="0">
                <a:solidFill>
                  <a:srgbClr val="F76D6D"/>
                </a:solidFill>
                <a:latin typeface="Inconsolata" panose="00000509000000000000" pitchFamily="49" charset="0"/>
                <a:cs typeface="DejaVu Sans Mono" pitchFamily="49" charset="0"/>
              </a:rPr>
              <a:t>NATURAL JOIN</a:t>
            </a:r>
            <a:r>
              <a:rPr lang="en-US" sz="1800" u="none" dirty="0">
                <a:solidFill>
                  <a:srgbClr val="101010">
                    <a:lumMod val="90000"/>
                    <a:lumOff val="10000"/>
                  </a:srgbClr>
                </a:solidFill>
                <a:latin typeface="Inconsolata" panose="00000509000000000000" pitchFamily="49" charset="0"/>
                <a:cs typeface="DejaVu Sans Mono" pitchFamily="49" charset="0"/>
              </a:rPr>
              <a:t> S;</a:t>
            </a:r>
          </a:p>
        </p:txBody>
      </p:sp>
      <p:graphicFrame>
        <p:nvGraphicFramePr>
          <p:cNvPr id="24" name="Table 23">
            <a:extLst>
              <a:ext uri="{FF2B5EF4-FFF2-40B4-BE49-F238E27FC236}">
                <a16:creationId xmlns:a16="http://schemas.microsoft.com/office/drawing/2014/main" id="{1199C1F3-A447-45A7-B1EE-F1A77C2CDBE8}"/>
              </a:ext>
            </a:extLst>
          </p:cNvPr>
          <p:cNvGraphicFramePr>
            <a:graphicFrameLocks noGrp="1"/>
          </p:cNvGraphicFramePr>
          <p:nvPr>
            <p:extLst>
              <p:ext uri="{D42A27DB-BD31-4B8C-83A1-F6EECF244321}">
                <p14:modId xmlns:p14="http://schemas.microsoft.com/office/powerpoint/2010/main" val="255746769"/>
              </p:ext>
            </p:extLst>
          </p:nvPr>
        </p:nvGraphicFramePr>
        <p:xfrm>
          <a:off x="8263558" y="4255672"/>
          <a:ext cx="1097280" cy="966216"/>
        </p:xfrm>
        <a:graphic>
          <a:graphicData uri="http://schemas.openxmlformats.org/drawingml/2006/table">
            <a:tbl>
              <a:tblPr firstRow="1" bandRow="1">
                <a:tableStyleId>{793D81CF-94F2-401A-BA57-92F5A7B2D0C5}</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3789622283"/>
                    </a:ext>
                  </a:extLst>
                </a:gridCol>
              </a:tblGrid>
              <a:tr h="338328">
                <a:tc>
                  <a:txBody>
                    <a:bodyPr/>
                    <a:lstStyle/>
                    <a:p>
                      <a:r>
                        <a:rPr lang="en-US" sz="1900" dirty="0" err="1">
                          <a:latin typeface="Inconsolata" panose="00000509000000000000" pitchFamily="49" charset="0"/>
                        </a:rPr>
                        <a:t>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Tree>
    <p:extLst>
      <p:ext uri="{BB962C8B-B14F-4D97-AF65-F5344CB8AC3E}">
        <p14:creationId xmlns:p14="http://schemas.microsoft.com/office/powerpoint/2010/main" val="7684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25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ACDA7-CB08-4F1D-8E09-AD57F7DB01AB}"/>
              </a:ext>
            </a:extLst>
          </p:cNvPr>
          <p:cNvSpPr>
            <a:spLocks noGrp="1"/>
          </p:cNvSpPr>
          <p:nvPr>
            <p:ph type="title"/>
          </p:nvPr>
        </p:nvSpPr>
        <p:spPr/>
        <p:txBody>
          <a:bodyPr>
            <a:normAutofit fontScale="90000"/>
          </a:bodyPr>
          <a:lstStyle/>
          <a:p>
            <a:r>
              <a:rPr lang="en-US" dirty="0"/>
              <a:t>RELATIONAL ALGEBRA: JOIN TYPES</a:t>
            </a:r>
          </a:p>
        </p:txBody>
      </p:sp>
      <p:sp>
        <p:nvSpPr>
          <p:cNvPr id="7" name="Content Placeholder 6">
            <a:extLst>
              <a:ext uri="{FF2B5EF4-FFF2-40B4-BE49-F238E27FC236}">
                <a16:creationId xmlns:a16="http://schemas.microsoft.com/office/drawing/2014/main" id="{CEE627EB-6AAB-4648-8FA8-3C4BC55EAD0A}"/>
              </a:ext>
            </a:extLst>
          </p:cNvPr>
          <p:cNvSpPr>
            <a:spLocks noGrp="1"/>
          </p:cNvSpPr>
          <p:nvPr>
            <p:ph idx="1"/>
          </p:nvPr>
        </p:nvSpPr>
        <p:spPr/>
        <p:txBody>
          <a:bodyPr/>
          <a:lstStyle/>
          <a:p>
            <a:r>
              <a:rPr lang="en-US" b="1" dirty="0"/>
              <a:t>Cross Join</a:t>
            </a:r>
          </a:p>
          <a:p>
            <a:pPr lvl="1"/>
            <a:r>
              <a:rPr lang="en-US" dirty="0"/>
              <a:t>Same thing as Cartesian product</a:t>
            </a:r>
          </a:p>
          <a:p>
            <a:r>
              <a:rPr lang="en-US" b="1" dirty="0"/>
              <a:t>Inner Join</a:t>
            </a:r>
            <a:endParaRPr lang="en-US" dirty="0"/>
          </a:p>
          <a:p>
            <a:pPr lvl="1"/>
            <a:r>
              <a:rPr lang="en-US" dirty="0"/>
              <a:t>Each tuple in the first relation must have a corresponding match in the second relation. </a:t>
            </a:r>
          </a:p>
          <a:p>
            <a:r>
              <a:rPr lang="en-US" b="1" dirty="0"/>
              <a:t>Outer Join</a:t>
            </a:r>
          </a:p>
          <a:p>
            <a:pPr lvl="1"/>
            <a:r>
              <a:rPr lang="en-US" dirty="0"/>
              <a:t>Each tuple in one relation does not need to have a corresponding match in the other relation. </a:t>
            </a:r>
          </a:p>
        </p:txBody>
      </p:sp>
      <p:sp>
        <p:nvSpPr>
          <p:cNvPr id="2" name="Slide Number Placeholder 1">
            <a:extLst>
              <a:ext uri="{FF2B5EF4-FFF2-40B4-BE49-F238E27FC236}">
                <a16:creationId xmlns:a16="http://schemas.microsoft.com/office/drawing/2014/main" id="{3519E919-872F-4C19-AD11-FAA53A9B7D7B}"/>
              </a:ext>
            </a:extLst>
          </p:cNvPr>
          <p:cNvSpPr>
            <a:spLocks noGrp="1"/>
          </p:cNvSpPr>
          <p:nvPr>
            <p:ph type="sldNum" sz="quarter" idx="4294967295"/>
          </p:nvPr>
        </p:nvSpPr>
        <p:spPr/>
        <p:txBody>
          <a:bodyPr/>
          <a:lstStyle/>
          <a:p>
            <a:endParaRPr dirty="0"/>
          </a:p>
        </p:txBody>
      </p:sp>
    </p:spTree>
    <p:extLst>
      <p:ext uri="{BB962C8B-B14F-4D97-AF65-F5344CB8AC3E}">
        <p14:creationId xmlns:p14="http://schemas.microsoft.com/office/powerpoint/2010/main" val="20945292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ACDA7-CB08-4F1D-8E09-AD57F7DB01AB}"/>
              </a:ext>
            </a:extLst>
          </p:cNvPr>
          <p:cNvSpPr>
            <a:spLocks noGrp="1"/>
          </p:cNvSpPr>
          <p:nvPr>
            <p:ph type="title"/>
          </p:nvPr>
        </p:nvSpPr>
        <p:spPr/>
        <p:txBody>
          <a:bodyPr>
            <a:normAutofit fontScale="90000"/>
          </a:bodyPr>
          <a:lstStyle/>
          <a:p>
            <a:r>
              <a:rPr lang="en-US" dirty="0"/>
              <a:t>RELATIONAL ALGEBRA: INNER JOINS (1)</a:t>
            </a:r>
          </a:p>
        </p:txBody>
      </p:sp>
      <p:sp>
        <p:nvSpPr>
          <p:cNvPr id="7" name="Content Placeholder 6">
            <a:extLst>
              <a:ext uri="{FF2B5EF4-FFF2-40B4-BE49-F238E27FC236}">
                <a16:creationId xmlns:a16="http://schemas.microsoft.com/office/drawing/2014/main" id="{CEE627EB-6AAB-4648-8FA8-3C4BC55EAD0A}"/>
              </a:ext>
            </a:extLst>
          </p:cNvPr>
          <p:cNvSpPr>
            <a:spLocks noGrp="1"/>
          </p:cNvSpPr>
          <p:nvPr>
            <p:ph idx="1"/>
          </p:nvPr>
        </p:nvSpPr>
        <p:spPr>
          <a:xfrm>
            <a:off x="621438" y="921053"/>
            <a:ext cx="5528842" cy="5266265"/>
          </a:xfrm>
        </p:spPr>
        <p:txBody>
          <a:bodyPr/>
          <a:lstStyle/>
          <a:p>
            <a:r>
              <a:rPr lang="en-US" b="1" dirty="0"/>
              <a:t>Natural Join </a:t>
            </a:r>
            <a:r>
              <a:rPr lang="en-US" b="1" dirty="0">
                <a:solidFill>
                  <a:srgbClr val="F76D6D"/>
                </a:solidFill>
              </a:rPr>
              <a:t>(R⋈S)</a:t>
            </a:r>
          </a:p>
          <a:p>
            <a:pPr lvl="1"/>
            <a:r>
              <a:rPr lang="en-US" dirty="0"/>
              <a:t>Match tuples in </a:t>
            </a:r>
            <a:r>
              <a:rPr lang="en-US" b="1" dirty="0"/>
              <a:t>R</a:t>
            </a:r>
            <a:r>
              <a:rPr lang="en-US" dirty="0"/>
              <a:t> and </a:t>
            </a:r>
            <a:r>
              <a:rPr lang="en-US" b="1" dirty="0"/>
              <a:t>S</a:t>
            </a:r>
            <a:r>
              <a:rPr lang="en-US" dirty="0"/>
              <a:t> where the shared attributes are equivalent.</a:t>
            </a:r>
            <a:endParaRPr lang="en-US" sz="1200" dirty="0"/>
          </a:p>
          <a:p>
            <a:r>
              <a:rPr lang="en-US" b="1" dirty="0"/>
              <a:t>Theta / </a:t>
            </a:r>
            <a:r>
              <a:rPr lang="en-US" b="1" dirty="0" err="1"/>
              <a:t>Equi</a:t>
            </a:r>
            <a:r>
              <a:rPr lang="en-US" b="1" dirty="0"/>
              <a:t> Join </a:t>
            </a:r>
            <a:r>
              <a:rPr lang="en-US" b="1" dirty="0">
                <a:solidFill>
                  <a:srgbClr val="F76D6D"/>
                </a:solidFill>
              </a:rPr>
              <a:t>(R</a:t>
            </a:r>
            <a:r>
              <a:rPr lang="el-GR" b="1" dirty="0">
                <a:solidFill>
                  <a:srgbClr val="F76D6D"/>
                </a:solidFill>
              </a:rPr>
              <a:t>⋈</a:t>
            </a:r>
            <a:r>
              <a:rPr lang="el-GR" b="1" baseline="-25000" dirty="0">
                <a:solidFill>
                  <a:srgbClr val="F76D6D"/>
                </a:solidFill>
              </a:rPr>
              <a:t>θ</a:t>
            </a:r>
            <a:r>
              <a:rPr lang="en-US" b="1" dirty="0">
                <a:solidFill>
                  <a:srgbClr val="F76D6D"/>
                </a:solidFill>
              </a:rPr>
              <a:t>S)</a:t>
            </a:r>
          </a:p>
          <a:p>
            <a:pPr lvl="1"/>
            <a:r>
              <a:rPr lang="en-US" dirty="0"/>
              <a:t>Match tuples using some arbitrary join predicate defined by </a:t>
            </a:r>
            <a:r>
              <a:rPr lang="el-GR" b="1" dirty="0"/>
              <a:t>θ</a:t>
            </a:r>
            <a:r>
              <a:rPr lang="en-US" dirty="0"/>
              <a:t>.</a:t>
            </a:r>
          </a:p>
          <a:p>
            <a:pPr lvl="1"/>
            <a:r>
              <a:rPr lang="en-US" dirty="0"/>
              <a:t>If </a:t>
            </a:r>
            <a:r>
              <a:rPr lang="el-GR" b="1" dirty="0"/>
              <a:t>θ</a:t>
            </a:r>
            <a:r>
              <a:rPr lang="en-US" dirty="0"/>
              <a:t> is just an equality predicate, then it is called an "</a:t>
            </a:r>
            <a:r>
              <a:rPr lang="en-US" dirty="0" err="1"/>
              <a:t>Equi</a:t>
            </a:r>
            <a:r>
              <a:rPr lang="en-US" dirty="0"/>
              <a:t> Join".</a:t>
            </a:r>
          </a:p>
        </p:txBody>
      </p:sp>
      <p:sp>
        <p:nvSpPr>
          <p:cNvPr id="2" name="Slide Number Placeholder 1">
            <a:extLst>
              <a:ext uri="{FF2B5EF4-FFF2-40B4-BE49-F238E27FC236}">
                <a16:creationId xmlns:a16="http://schemas.microsoft.com/office/drawing/2014/main" id="{3519E919-872F-4C19-AD11-FAA53A9B7D7B}"/>
              </a:ext>
            </a:extLst>
          </p:cNvPr>
          <p:cNvSpPr>
            <a:spLocks noGrp="1"/>
          </p:cNvSpPr>
          <p:nvPr>
            <p:ph type="sldNum" sz="quarter" idx="4294967295"/>
          </p:nvPr>
        </p:nvSpPr>
        <p:spPr/>
        <p:txBody>
          <a:bodyPr/>
          <a:lstStyle/>
          <a:p>
            <a:fld id="{97DD1AB5-42BA-4E8A-BFEE-435884E16AAB}" type="slidenum">
              <a:rPr/>
              <a:pPr/>
              <a:t>83</a:t>
            </a:fld>
            <a:endParaRPr/>
          </a:p>
        </p:txBody>
      </p:sp>
      <p:sp>
        <p:nvSpPr>
          <p:cNvPr id="13" name="TextBox 12">
            <a:extLst>
              <a:ext uri="{FF2B5EF4-FFF2-40B4-BE49-F238E27FC236}">
                <a16:creationId xmlns:a16="http://schemas.microsoft.com/office/drawing/2014/main" id="{1057B0A0-5B4B-492D-ADC7-2F6B7335D8CC}"/>
              </a:ext>
            </a:extLst>
          </p:cNvPr>
          <p:cNvSpPr txBox="1"/>
          <p:nvPr/>
        </p:nvSpPr>
        <p:spPr>
          <a:xfrm>
            <a:off x="8308481" y="1061970"/>
            <a:ext cx="1014701"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 S)</a:t>
            </a:r>
          </a:p>
        </p:txBody>
      </p:sp>
      <p:sp>
        <p:nvSpPr>
          <p:cNvPr id="15" name="TextBox 14">
            <a:extLst>
              <a:ext uri="{FF2B5EF4-FFF2-40B4-BE49-F238E27FC236}">
                <a16:creationId xmlns:a16="http://schemas.microsoft.com/office/drawing/2014/main" id="{57ECC2BD-5C31-4F94-A23F-8BCFEC121799}"/>
              </a:ext>
            </a:extLst>
          </p:cNvPr>
          <p:cNvSpPr txBox="1"/>
          <p:nvPr/>
        </p:nvSpPr>
        <p:spPr>
          <a:xfrm>
            <a:off x="6868969" y="2473763"/>
            <a:ext cx="3893695"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a:t>
            </a:r>
            <a:r>
              <a:rPr lang="en-US" b="1" baseline="-25000" dirty="0">
                <a:solidFill>
                  <a:srgbClr val="474866"/>
                </a:solidFill>
                <a:latin typeface="Inconsolata" panose="00000509000000000000" pitchFamily="49" charset="0"/>
              </a:rPr>
              <a:t>(</a:t>
            </a:r>
            <a:r>
              <a:rPr lang="en-US" b="1" baseline="-25000" dirty="0" err="1">
                <a:solidFill>
                  <a:srgbClr val="474866"/>
                </a:solidFill>
                <a:latin typeface="Inconsolata" panose="00000509000000000000" pitchFamily="49" charset="0"/>
              </a:rPr>
              <a:t>R.a_id</a:t>
            </a:r>
            <a:r>
              <a:rPr lang="en-US" b="1" baseline="-25000" dirty="0">
                <a:solidFill>
                  <a:srgbClr val="474866"/>
                </a:solidFill>
                <a:latin typeface="Inconsolata" panose="00000509000000000000" pitchFamily="49" charset="0"/>
              </a:rPr>
              <a:t>=</a:t>
            </a:r>
            <a:r>
              <a:rPr lang="en-US" b="1" baseline="-25000" dirty="0" err="1">
                <a:solidFill>
                  <a:srgbClr val="474866"/>
                </a:solidFill>
                <a:latin typeface="Inconsolata" panose="00000509000000000000" pitchFamily="49" charset="0"/>
              </a:rPr>
              <a:t>S.a_id</a:t>
            </a:r>
            <a:r>
              <a:rPr lang="en-US" b="1" baseline="-25000" dirty="0">
                <a:solidFill>
                  <a:srgbClr val="474866"/>
                </a:solidFill>
                <a:latin typeface="Inconsolata" panose="00000509000000000000" pitchFamily="49" charset="0"/>
              </a:rPr>
              <a:t> ∧ </a:t>
            </a:r>
            <a:r>
              <a:rPr lang="en-US" b="1" baseline="-25000" dirty="0" err="1">
                <a:solidFill>
                  <a:srgbClr val="474866"/>
                </a:solidFill>
                <a:latin typeface="Inconsolata" panose="00000509000000000000" pitchFamily="49" charset="0"/>
              </a:rPr>
              <a:t>R.b_id</a:t>
            </a:r>
            <a:r>
              <a:rPr lang="en-US" b="1" baseline="-25000" dirty="0">
                <a:solidFill>
                  <a:srgbClr val="474866"/>
                </a:solidFill>
                <a:latin typeface="Inconsolata" panose="00000509000000000000" pitchFamily="49" charset="0"/>
              </a:rPr>
              <a:t>=</a:t>
            </a:r>
            <a:r>
              <a:rPr lang="en-US" b="1" baseline="-25000" dirty="0" err="1">
                <a:solidFill>
                  <a:srgbClr val="474866"/>
                </a:solidFill>
                <a:latin typeface="Inconsolata" panose="00000509000000000000" pitchFamily="49" charset="0"/>
              </a:rPr>
              <a:t>S.b_id</a:t>
            </a:r>
            <a:r>
              <a:rPr lang="en-US" b="1" baseline="-25000" dirty="0">
                <a:solidFill>
                  <a:srgbClr val="474866"/>
                </a:solidFill>
                <a:latin typeface="Inconsolata" panose="00000509000000000000" pitchFamily="49" charset="0"/>
              </a:rPr>
              <a:t>)</a:t>
            </a:r>
            <a:r>
              <a:rPr lang="en-US" b="1" dirty="0">
                <a:solidFill>
                  <a:srgbClr val="474866"/>
                </a:solidFill>
                <a:latin typeface="Inconsolata" panose="00000509000000000000" pitchFamily="49" charset="0"/>
              </a:rPr>
              <a:t> S)</a:t>
            </a:r>
          </a:p>
        </p:txBody>
      </p:sp>
      <p:graphicFrame>
        <p:nvGraphicFramePr>
          <p:cNvPr id="20" name="Table 19">
            <a:extLst>
              <a:ext uri="{FF2B5EF4-FFF2-40B4-BE49-F238E27FC236}">
                <a16:creationId xmlns:a16="http://schemas.microsoft.com/office/drawing/2014/main" id="{28922C87-60D2-4030-90C8-EFE05B6C9206}"/>
              </a:ext>
            </a:extLst>
          </p:cNvPr>
          <p:cNvGraphicFramePr>
            <a:graphicFrameLocks noGrp="1"/>
          </p:cNvGraphicFramePr>
          <p:nvPr>
            <p:extLst>
              <p:ext uri="{D42A27DB-BD31-4B8C-83A1-F6EECF244321}">
                <p14:modId xmlns:p14="http://schemas.microsoft.com/office/powerpoint/2010/main" val="149333446"/>
              </p:ext>
            </p:extLst>
          </p:nvPr>
        </p:nvGraphicFramePr>
        <p:xfrm>
          <a:off x="7543171" y="3065986"/>
          <a:ext cx="2729428" cy="966216"/>
        </p:xfrm>
        <a:graphic>
          <a:graphicData uri="http://schemas.openxmlformats.org/drawingml/2006/table">
            <a:tbl>
              <a:tblPr firstRow="1" bandRow="1">
                <a:tableStyleId>{793D81CF-94F2-401A-BA57-92F5A7B2D0C5}</a:tableStyleId>
              </a:tblPr>
              <a:tblGrid>
                <a:gridCol w="682357">
                  <a:extLst>
                    <a:ext uri="{9D8B030D-6E8A-4147-A177-3AD203B41FA5}">
                      <a16:colId xmlns:a16="http://schemas.microsoft.com/office/drawing/2014/main" val="20000"/>
                    </a:ext>
                  </a:extLst>
                </a:gridCol>
                <a:gridCol w="682357">
                  <a:extLst>
                    <a:ext uri="{9D8B030D-6E8A-4147-A177-3AD203B41FA5}">
                      <a16:colId xmlns:a16="http://schemas.microsoft.com/office/drawing/2014/main" val="3789622283"/>
                    </a:ext>
                  </a:extLst>
                </a:gridCol>
                <a:gridCol w="682357">
                  <a:extLst>
                    <a:ext uri="{9D8B030D-6E8A-4147-A177-3AD203B41FA5}">
                      <a16:colId xmlns:a16="http://schemas.microsoft.com/office/drawing/2014/main" val="638079239"/>
                    </a:ext>
                  </a:extLst>
                </a:gridCol>
                <a:gridCol w="682357">
                  <a:extLst>
                    <a:ext uri="{9D8B030D-6E8A-4147-A177-3AD203B41FA5}">
                      <a16:colId xmlns:a16="http://schemas.microsoft.com/office/drawing/2014/main" val="1777242221"/>
                    </a:ext>
                  </a:extLst>
                </a:gridCol>
              </a:tblGrid>
              <a:tr h="627888">
                <a:tc>
                  <a:txBody>
                    <a:bodyPr/>
                    <a:lstStyle/>
                    <a:p>
                      <a:r>
                        <a:rPr lang="en-US" sz="1900" dirty="0" err="1">
                          <a:latin typeface="Inconsolata" panose="00000509000000000000" pitchFamily="49" charset="0"/>
                        </a:rPr>
                        <a:t>R.a_id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R.b_id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S.a_id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S.b_id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graphicFrame>
        <p:nvGraphicFramePr>
          <p:cNvPr id="22" name="Table 21">
            <a:extLst>
              <a:ext uri="{FF2B5EF4-FFF2-40B4-BE49-F238E27FC236}">
                <a16:creationId xmlns:a16="http://schemas.microsoft.com/office/drawing/2014/main" id="{5F1C130D-A62A-4E7B-AC07-E844CB4C7AE5}"/>
              </a:ext>
            </a:extLst>
          </p:cNvPr>
          <p:cNvGraphicFramePr>
            <a:graphicFrameLocks noGrp="1"/>
          </p:cNvGraphicFramePr>
          <p:nvPr>
            <p:extLst>
              <p:ext uri="{D42A27DB-BD31-4B8C-83A1-F6EECF244321}">
                <p14:modId xmlns:p14="http://schemas.microsoft.com/office/powerpoint/2010/main" val="441822918"/>
              </p:ext>
            </p:extLst>
          </p:nvPr>
        </p:nvGraphicFramePr>
        <p:xfrm>
          <a:off x="8267177" y="1476890"/>
          <a:ext cx="1097280" cy="966216"/>
        </p:xfrm>
        <a:graphic>
          <a:graphicData uri="http://schemas.openxmlformats.org/drawingml/2006/table">
            <a:tbl>
              <a:tblPr firstRow="1" bandRow="1">
                <a:tableStyleId>{793D81CF-94F2-401A-BA57-92F5A7B2D0C5}</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3789622283"/>
                    </a:ext>
                  </a:extLst>
                </a:gridCol>
              </a:tblGrid>
              <a:tr h="338328">
                <a:tc>
                  <a:txBody>
                    <a:bodyPr/>
                    <a:lstStyle/>
                    <a:p>
                      <a:r>
                        <a:rPr lang="en-US" sz="1900" dirty="0" err="1">
                          <a:latin typeface="Inconsolata" panose="00000509000000000000" pitchFamily="49" charset="0"/>
                        </a:rPr>
                        <a:t>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
        <p:nvSpPr>
          <p:cNvPr id="23" name="SQL Box">
            <a:extLst>
              <a:ext uri="{FF2B5EF4-FFF2-40B4-BE49-F238E27FC236}">
                <a16:creationId xmlns:a16="http://schemas.microsoft.com/office/drawing/2014/main" id="{272B69A6-F1AC-4BAD-9737-F85A1FB95824}"/>
              </a:ext>
            </a:extLst>
          </p:cNvPr>
          <p:cNvSpPr txBox="1">
            <a:spLocks noChangeArrowheads="1"/>
          </p:cNvSpPr>
          <p:nvPr/>
        </p:nvSpPr>
        <p:spPr bwMode="auto">
          <a:xfrm>
            <a:off x="7286807" y="4312781"/>
            <a:ext cx="3383280" cy="1094146"/>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FROM</a:t>
            </a:r>
            <a:r>
              <a:rPr lang="en-US" sz="1800" u="none" dirty="0">
                <a:solidFill>
                  <a:srgbClr val="101010">
                    <a:lumMod val="90000"/>
                    <a:lumOff val="10000"/>
                  </a:srgbClr>
                </a:solidFill>
                <a:latin typeface="Inconsolata" panose="00000509000000000000" pitchFamily="49" charset="0"/>
                <a:cs typeface="DejaVu Sans Mono" pitchFamily="49" charset="0"/>
              </a:rPr>
              <a:t> R </a:t>
            </a:r>
            <a:r>
              <a:rPr lang="en-US" sz="1800" b="1" u="none" dirty="0">
                <a:solidFill>
                  <a:srgbClr val="F76D6D"/>
                </a:solidFill>
                <a:latin typeface="Inconsolata" panose="00000509000000000000" pitchFamily="49" charset="0"/>
                <a:cs typeface="DejaVu Sans Mono" pitchFamily="49" charset="0"/>
              </a:rPr>
              <a:t>INNER JOIN</a:t>
            </a:r>
            <a:r>
              <a:rPr lang="en-US" sz="1800" u="none" dirty="0">
                <a:solidFill>
                  <a:srgbClr val="101010">
                    <a:lumMod val="90000"/>
                    <a:lumOff val="10000"/>
                  </a:srgbClr>
                </a:solidFill>
                <a:latin typeface="Inconsolata" panose="00000509000000000000" pitchFamily="49" charset="0"/>
                <a:cs typeface="DejaVu Sans Mono" pitchFamily="49" charset="0"/>
              </a:rPr>
              <a:t> S</a:t>
            </a:r>
            <a:br>
              <a:rPr lang="en-US" sz="1800" u="none" dirty="0">
                <a:solidFill>
                  <a:srgbClr val="101010">
                    <a:lumMod val="90000"/>
                    <a:lumOff val="10000"/>
                  </a:srgbClr>
                </a:solidFill>
                <a:latin typeface="Inconsolata" panose="00000509000000000000" pitchFamily="49" charset="0"/>
                <a:cs typeface="DejaVu Sans Mono" pitchFamily="49" charset="0"/>
              </a:rPr>
            </a:b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F76D6D"/>
                </a:solidFill>
                <a:latin typeface="Inconsolata" panose="00000509000000000000" pitchFamily="49" charset="0"/>
                <a:cs typeface="DejaVu Sans Mono" pitchFamily="49" charset="0"/>
              </a:rPr>
              <a:t>ON</a:t>
            </a:r>
            <a:r>
              <a:rPr lang="en-US" sz="1800" u="none" dirty="0">
                <a:solidFill>
                  <a:srgbClr val="F76D6D"/>
                </a:solidFill>
                <a:latin typeface="Inconsolata" panose="00000509000000000000" pitchFamily="49" charset="0"/>
                <a:cs typeface="DejaVu Sans Mono" pitchFamily="49" charset="0"/>
              </a:rPr>
              <a:t> </a:t>
            </a:r>
            <a:r>
              <a:rPr lang="en-US" sz="1800" u="none" dirty="0" err="1">
                <a:solidFill>
                  <a:srgbClr val="F76D6D"/>
                </a:solidFill>
                <a:latin typeface="Inconsolata" panose="00000509000000000000" pitchFamily="49" charset="0"/>
                <a:cs typeface="DejaVu Sans Mono" pitchFamily="49" charset="0"/>
              </a:rPr>
              <a:t>R.a_id</a:t>
            </a:r>
            <a:r>
              <a:rPr lang="en-US" sz="1800" u="none" dirty="0">
                <a:solidFill>
                  <a:srgbClr val="F76D6D"/>
                </a:solidFill>
                <a:latin typeface="Inconsolata" panose="00000509000000000000" pitchFamily="49" charset="0"/>
                <a:cs typeface="DejaVu Sans Mono" pitchFamily="49" charset="0"/>
              </a:rPr>
              <a:t> = </a:t>
            </a:r>
            <a:r>
              <a:rPr lang="en-US" sz="1800" u="none" dirty="0" err="1">
                <a:solidFill>
                  <a:srgbClr val="F76D6D"/>
                </a:solidFill>
                <a:latin typeface="Inconsolata" panose="00000509000000000000" pitchFamily="49" charset="0"/>
                <a:cs typeface="DejaVu Sans Mono" pitchFamily="49" charset="0"/>
              </a:rPr>
              <a:t>S.a_id</a:t>
            </a:r>
            <a:r>
              <a:rPr lang="en-US" sz="1800" u="none" dirty="0">
                <a:solidFill>
                  <a:srgbClr val="F76D6D"/>
                </a:solidFill>
                <a:latin typeface="Inconsolata" panose="00000509000000000000" pitchFamily="49" charset="0"/>
                <a:cs typeface="DejaVu Sans Mono" pitchFamily="49" charset="0"/>
              </a:rPr>
              <a:t/>
            </a:r>
            <a:br>
              <a:rPr lang="en-US" sz="1800" u="none" dirty="0">
                <a:solidFill>
                  <a:srgbClr val="F76D6D"/>
                </a:solidFill>
                <a:latin typeface="Inconsolata" panose="00000509000000000000" pitchFamily="49" charset="0"/>
                <a:cs typeface="DejaVu Sans Mono" pitchFamily="49" charset="0"/>
              </a:rPr>
            </a:br>
            <a:r>
              <a:rPr lang="en-US" sz="1800" u="none" dirty="0">
                <a:solidFill>
                  <a:srgbClr val="F76D6D"/>
                </a:solidFill>
                <a:latin typeface="Inconsolata" panose="00000509000000000000" pitchFamily="49" charset="0"/>
                <a:cs typeface="DejaVu Sans Mono" pitchFamily="49" charset="0"/>
              </a:rPr>
              <a:t>   </a:t>
            </a:r>
            <a:r>
              <a:rPr lang="en-US" sz="1800" b="1" u="none" dirty="0">
                <a:solidFill>
                  <a:srgbClr val="F76D6D"/>
                </a:solidFill>
                <a:latin typeface="Inconsolata" panose="00000509000000000000" pitchFamily="49" charset="0"/>
                <a:cs typeface="DejaVu Sans Mono" pitchFamily="49" charset="0"/>
              </a:rPr>
              <a:t>AND</a:t>
            </a:r>
            <a:r>
              <a:rPr lang="en-US" sz="1800" u="none" dirty="0">
                <a:solidFill>
                  <a:srgbClr val="F76D6D"/>
                </a:solidFill>
                <a:latin typeface="Inconsolata" panose="00000509000000000000" pitchFamily="49" charset="0"/>
                <a:cs typeface="DejaVu Sans Mono" pitchFamily="49" charset="0"/>
              </a:rPr>
              <a:t> </a:t>
            </a:r>
            <a:r>
              <a:rPr lang="en-US" sz="1800" u="none" dirty="0" err="1">
                <a:solidFill>
                  <a:srgbClr val="F76D6D"/>
                </a:solidFill>
                <a:latin typeface="Inconsolata" panose="00000509000000000000" pitchFamily="49" charset="0"/>
                <a:cs typeface="DejaVu Sans Mono" pitchFamily="49" charset="0"/>
              </a:rPr>
              <a:t>R.b_id</a:t>
            </a:r>
            <a:r>
              <a:rPr lang="en-US" sz="1800" u="none" dirty="0">
                <a:solidFill>
                  <a:srgbClr val="F76D6D"/>
                </a:solidFill>
                <a:latin typeface="Inconsolata" panose="00000509000000000000" pitchFamily="49" charset="0"/>
                <a:cs typeface="DejaVu Sans Mono" pitchFamily="49" charset="0"/>
              </a:rPr>
              <a:t> = </a:t>
            </a:r>
            <a:r>
              <a:rPr lang="en-US" sz="1800" u="none" dirty="0" err="1">
                <a:solidFill>
                  <a:srgbClr val="F76D6D"/>
                </a:solidFill>
                <a:latin typeface="Inconsolata" panose="00000509000000000000" pitchFamily="49" charset="0"/>
                <a:cs typeface="DejaVu Sans Mono" pitchFamily="49" charset="0"/>
              </a:rPr>
              <a:t>S.b_id</a:t>
            </a:r>
            <a:r>
              <a:rPr lang="en-US" sz="1800" u="none" dirty="0">
                <a:solidFill>
                  <a:srgbClr val="101010">
                    <a:lumMod val="90000"/>
                    <a:lumOff val="10000"/>
                  </a:srgbClr>
                </a:solidFill>
                <a:latin typeface="Inconsolata" panose="00000509000000000000" pitchFamily="49" charset="0"/>
                <a:cs typeface="DejaVu Sans Mono" pitchFamily="49" charset="0"/>
              </a:rPr>
              <a:t>;</a:t>
            </a:r>
          </a:p>
        </p:txBody>
      </p:sp>
      <p:sp>
        <p:nvSpPr>
          <p:cNvPr id="25" name="SQL Box">
            <a:extLst>
              <a:ext uri="{FF2B5EF4-FFF2-40B4-BE49-F238E27FC236}">
                <a16:creationId xmlns:a16="http://schemas.microsoft.com/office/drawing/2014/main" id="{2BD99AF7-681F-46F0-9D43-E588EAA42327}"/>
              </a:ext>
            </a:extLst>
          </p:cNvPr>
          <p:cNvSpPr txBox="1">
            <a:spLocks noChangeArrowheads="1"/>
          </p:cNvSpPr>
          <p:nvPr/>
        </p:nvSpPr>
        <p:spPr bwMode="auto">
          <a:xfrm>
            <a:off x="7543171" y="4717838"/>
            <a:ext cx="3383280" cy="844847"/>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FROM</a:t>
            </a:r>
            <a:r>
              <a:rPr lang="en-US" sz="1800" u="none" dirty="0">
                <a:solidFill>
                  <a:srgbClr val="101010">
                    <a:lumMod val="90000"/>
                    <a:lumOff val="10000"/>
                  </a:srgbClr>
                </a:solidFill>
                <a:latin typeface="Inconsolata" panose="00000509000000000000" pitchFamily="49" charset="0"/>
                <a:cs typeface="DejaVu Sans Mono" pitchFamily="49" charset="0"/>
              </a:rPr>
              <a:t> R </a:t>
            </a:r>
            <a:r>
              <a:rPr lang="en-US" sz="1800" b="1" u="none" dirty="0">
                <a:solidFill>
                  <a:srgbClr val="F76D6D"/>
                </a:solidFill>
                <a:latin typeface="Inconsolata" panose="00000509000000000000" pitchFamily="49" charset="0"/>
                <a:cs typeface="DejaVu Sans Mono" pitchFamily="49" charset="0"/>
              </a:rPr>
              <a:t>JOIN</a:t>
            </a:r>
            <a:r>
              <a:rPr lang="en-US" sz="1800" u="none" dirty="0">
                <a:solidFill>
                  <a:srgbClr val="101010">
                    <a:lumMod val="90000"/>
                    <a:lumOff val="10000"/>
                  </a:srgbClr>
                </a:solidFill>
                <a:latin typeface="Inconsolata" panose="00000509000000000000" pitchFamily="49" charset="0"/>
                <a:cs typeface="DejaVu Sans Mono" pitchFamily="49" charset="0"/>
              </a:rPr>
              <a:t> S</a:t>
            </a:r>
            <a:br>
              <a:rPr lang="en-US" sz="1800" u="none" dirty="0">
                <a:solidFill>
                  <a:srgbClr val="101010">
                    <a:lumMod val="90000"/>
                    <a:lumOff val="10000"/>
                  </a:srgbClr>
                </a:solidFill>
                <a:latin typeface="Inconsolata" panose="00000509000000000000" pitchFamily="49" charset="0"/>
                <a:cs typeface="DejaVu Sans Mono" pitchFamily="49" charset="0"/>
              </a:rPr>
            </a:b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F76D6D"/>
                </a:solidFill>
                <a:latin typeface="Inconsolata" panose="00000509000000000000" pitchFamily="49" charset="0"/>
                <a:cs typeface="DejaVu Sans Mono" pitchFamily="49" charset="0"/>
              </a:rPr>
              <a:t>ON</a:t>
            </a:r>
            <a:r>
              <a:rPr lang="en-US" sz="1800" u="none" dirty="0">
                <a:solidFill>
                  <a:srgbClr val="F76D6D"/>
                </a:solidFill>
                <a:latin typeface="Inconsolata" panose="00000509000000000000" pitchFamily="49" charset="0"/>
                <a:cs typeface="DejaVu Sans Mono" pitchFamily="49" charset="0"/>
              </a:rPr>
              <a:t> </a:t>
            </a:r>
            <a:r>
              <a:rPr lang="en-US" sz="1800" u="none" dirty="0" err="1">
                <a:solidFill>
                  <a:srgbClr val="F76D6D"/>
                </a:solidFill>
                <a:latin typeface="Inconsolata" panose="00000509000000000000" pitchFamily="49" charset="0"/>
                <a:cs typeface="DejaVu Sans Mono" pitchFamily="49" charset="0"/>
              </a:rPr>
              <a:t>R.a_id</a:t>
            </a:r>
            <a:r>
              <a:rPr lang="en-US" sz="1800" u="none" dirty="0">
                <a:solidFill>
                  <a:srgbClr val="F76D6D"/>
                </a:solidFill>
                <a:latin typeface="Inconsolata" panose="00000509000000000000" pitchFamily="49" charset="0"/>
                <a:cs typeface="DejaVu Sans Mono" pitchFamily="49" charset="0"/>
              </a:rPr>
              <a:t> = </a:t>
            </a:r>
            <a:r>
              <a:rPr lang="en-US" sz="1800" u="none" dirty="0" err="1">
                <a:solidFill>
                  <a:srgbClr val="F76D6D"/>
                </a:solidFill>
                <a:latin typeface="Inconsolata" panose="00000509000000000000" pitchFamily="49" charset="0"/>
                <a:cs typeface="DejaVu Sans Mono" pitchFamily="49" charset="0"/>
              </a:rPr>
              <a:t>S.a_id</a:t>
            </a:r>
            <a:r>
              <a:rPr lang="en-US" sz="1800" u="none" dirty="0">
                <a:solidFill>
                  <a:srgbClr val="F76D6D"/>
                </a:solidFill>
                <a:latin typeface="Inconsolata" panose="00000509000000000000" pitchFamily="49" charset="0"/>
                <a:cs typeface="DejaVu Sans Mono" pitchFamily="49" charset="0"/>
              </a:rPr>
              <a:t/>
            </a:r>
            <a:br>
              <a:rPr lang="en-US" sz="1800" u="none" dirty="0">
                <a:solidFill>
                  <a:srgbClr val="F76D6D"/>
                </a:solidFill>
                <a:latin typeface="Inconsolata" panose="00000509000000000000" pitchFamily="49" charset="0"/>
                <a:cs typeface="DejaVu Sans Mono" pitchFamily="49" charset="0"/>
              </a:rPr>
            </a:br>
            <a:r>
              <a:rPr lang="en-US" sz="1800" u="none" dirty="0">
                <a:solidFill>
                  <a:srgbClr val="F76D6D"/>
                </a:solidFill>
                <a:latin typeface="Inconsolata" panose="00000509000000000000" pitchFamily="49" charset="0"/>
                <a:cs typeface="DejaVu Sans Mono" pitchFamily="49" charset="0"/>
              </a:rPr>
              <a:t>   </a:t>
            </a:r>
            <a:r>
              <a:rPr lang="en-US" sz="1800" b="1" u="none" dirty="0">
                <a:solidFill>
                  <a:srgbClr val="F76D6D"/>
                </a:solidFill>
                <a:latin typeface="Inconsolata" panose="00000509000000000000" pitchFamily="49" charset="0"/>
                <a:cs typeface="DejaVu Sans Mono" pitchFamily="49" charset="0"/>
              </a:rPr>
              <a:t>AND</a:t>
            </a:r>
            <a:r>
              <a:rPr lang="en-US" sz="1800" u="none" dirty="0">
                <a:solidFill>
                  <a:srgbClr val="F76D6D"/>
                </a:solidFill>
                <a:latin typeface="Inconsolata" panose="00000509000000000000" pitchFamily="49" charset="0"/>
                <a:cs typeface="DejaVu Sans Mono" pitchFamily="49" charset="0"/>
              </a:rPr>
              <a:t> </a:t>
            </a:r>
            <a:r>
              <a:rPr lang="en-US" sz="1800" u="none" dirty="0" err="1">
                <a:solidFill>
                  <a:srgbClr val="F76D6D"/>
                </a:solidFill>
                <a:latin typeface="Inconsolata" panose="00000509000000000000" pitchFamily="49" charset="0"/>
                <a:cs typeface="DejaVu Sans Mono" pitchFamily="49" charset="0"/>
              </a:rPr>
              <a:t>R.b_id</a:t>
            </a:r>
            <a:r>
              <a:rPr lang="en-US" sz="1800" u="none" dirty="0">
                <a:solidFill>
                  <a:srgbClr val="F76D6D"/>
                </a:solidFill>
                <a:latin typeface="Inconsolata" panose="00000509000000000000" pitchFamily="49" charset="0"/>
                <a:cs typeface="DejaVu Sans Mono" pitchFamily="49" charset="0"/>
              </a:rPr>
              <a:t> = </a:t>
            </a:r>
            <a:r>
              <a:rPr lang="en-US" sz="1800" u="none" dirty="0" err="1">
                <a:solidFill>
                  <a:srgbClr val="F76D6D"/>
                </a:solidFill>
                <a:latin typeface="Inconsolata" panose="00000509000000000000" pitchFamily="49" charset="0"/>
                <a:cs typeface="DejaVu Sans Mono" pitchFamily="49" charset="0"/>
              </a:rPr>
              <a:t>S.b_id</a:t>
            </a:r>
            <a:r>
              <a:rPr lang="en-US" sz="1800" u="none" dirty="0">
                <a:solidFill>
                  <a:srgbClr val="101010">
                    <a:lumMod val="90000"/>
                    <a:lumOff val="10000"/>
                  </a:srgbClr>
                </a:solidFill>
                <a:latin typeface="Inconsolata" panose="00000509000000000000" pitchFamily="49" charset="0"/>
                <a:cs typeface="DejaVu Sans Mono" pitchFamily="49" charset="0"/>
              </a:rPr>
              <a:t>;</a:t>
            </a:r>
          </a:p>
        </p:txBody>
      </p:sp>
      <p:sp>
        <p:nvSpPr>
          <p:cNvPr id="24" name="SQL Box">
            <a:extLst>
              <a:ext uri="{FF2B5EF4-FFF2-40B4-BE49-F238E27FC236}">
                <a16:creationId xmlns:a16="http://schemas.microsoft.com/office/drawing/2014/main" id="{1F2D0565-E9D2-483D-9979-21A2501ACF18}"/>
              </a:ext>
            </a:extLst>
          </p:cNvPr>
          <p:cNvSpPr txBox="1">
            <a:spLocks noChangeArrowheads="1"/>
          </p:cNvSpPr>
          <p:nvPr/>
        </p:nvSpPr>
        <p:spPr bwMode="auto">
          <a:xfrm>
            <a:off x="7799534" y="5122883"/>
            <a:ext cx="3383280" cy="844847"/>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FROM</a:t>
            </a:r>
            <a:r>
              <a:rPr lang="en-US" sz="1800" u="none" dirty="0">
                <a:solidFill>
                  <a:srgbClr val="101010">
                    <a:lumMod val="90000"/>
                    <a:lumOff val="10000"/>
                  </a:srgbClr>
                </a:solidFill>
                <a:latin typeface="Inconsolata" panose="00000509000000000000" pitchFamily="49" charset="0"/>
                <a:cs typeface="DejaVu Sans Mono" pitchFamily="49" charset="0"/>
              </a:rPr>
              <a:t> R, S</a:t>
            </a:r>
            <a:br>
              <a:rPr lang="en-US" sz="1800" u="none" dirty="0">
                <a:solidFill>
                  <a:srgbClr val="101010">
                    <a:lumMod val="90000"/>
                    <a:lumOff val="10000"/>
                  </a:srgbClr>
                </a:solidFill>
                <a:latin typeface="Inconsolata" panose="00000509000000000000" pitchFamily="49" charset="0"/>
                <a:cs typeface="DejaVu Sans Mono" pitchFamily="49" charset="0"/>
              </a:rPr>
            </a:b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WHERE</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u="none" dirty="0" err="1">
                <a:solidFill>
                  <a:srgbClr val="F76D6D"/>
                </a:solidFill>
                <a:latin typeface="Inconsolata" panose="00000509000000000000" pitchFamily="49" charset="0"/>
                <a:cs typeface="DejaVu Sans Mono" pitchFamily="49" charset="0"/>
              </a:rPr>
              <a:t>R.a_id</a:t>
            </a:r>
            <a:r>
              <a:rPr lang="en-US" sz="1800" u="none" dirty="0">
                <a:solidFill>
                  <a:srgbClr val="F76D6D"/>
                </a:solidFill>
                <a:latin typeface="Inconsolata" panose="00000509000000000000" pitchFamily="49" charset="0"/>
                <a:cs typeface="DejaVu Sans Mono" pitchFamily="49" charset="0"/>
              </a:rPr>
              <a:t> = </a:t>
            </a:r>
            <a:r>
              <a:rPr lang="en-US" sz="1800" u="none" dirty="0" err="1">
                <a:solidFill>
                  <a:srgbClr val="F76D6D"/>
                </a:solidFill>
                <a:latin typeface="Inconsolata" panose="00000509000000000000" pitchFamily="49" charset="0"/>
                <a:cs typeface="DejaVu Sans Mono" pitchFamily="49" charset="0"/>
              </a:rPr>
              <a:t>S.a_id</a:t>
            </a:r>
            <a:r>
              <a:rPr lang="en-US" sz="1800" u="none" dirty="0">
                <a:solidFill>
                  <a:srgbClr val="F76D6D"/>
                </a:solidFill>
                <a:latin typeface="Inconsolata" panose="00000509000000000000" pitchFamily="49" charset="0"/>
                <a:cs typeface="DejaVu Sans Mono" pitchFamily="49" charset="0"/>
              </a:rPr>
              <a:t/>
            </a:r>
            <a:br>
              <a:rPr lang="en-US" sz="1800" u="none" dirty="0">
                <a:solidFill>
                  <a:srgbClr val="F76D6D"/>
                </a:solidFill>
                <a:latin typeface="Inconsolata" panose="00000509000000000000" pitchFamily="49" charset="0"/>
                <a:cs typeface="DejaVu Sans Mono" pitchFamily="49" charset="0"/>
              </a:rPr>
            </a:br>
            <a:r>
              <a:rPr lang="en-US" sz="1800" u="none" dirty="0">
                <a:solidFill>
                  <a:srgbClr val="F76D6D"/>
                </a:solidFill>
                <a:latin typeface="Inconsolata" panose="00000509000000000000" pitchFamily="49" charset="0"/>
                <a:cs typeface="DejaVu Sans Mono" pitchFamily="49" charset="0"/>
              </a:rPr>
              <a:t>   </a:t>
            </a:r>
            <a:r>
              <a:rPr lang="en-US" sz="1800" b="1" u="none" dirty="0">
                <a:solidFill>
                  <a:srgbClr val="F76D6D"/>
                </a:solidFill>
                <a:latin typeface="Inconsolata" panose="00000509000000000000" pitchFamily="49" charset="0"/>
                <a:cs typeface="DejaVu Sans Mono" pitchFamily="49" charset="0"/>
              </a:rPr>
              <a:t>AND</a:t>
            </a:r>
            <a:r>
              <a:rPr lang="en-US" sz="1800" u="none" dirty="0">
                <a:solidFill>
                  <a:srgbClr val="F76D6D"/>
                </a:solidFill>
                <a:latin typeface="Inconsolata" panose="00000509000000000000" pitchFamily="49" charset="0"/>
                <a:cs typeface="DejaVu Sans Mono" pitchFamily="49" charset="0"/>
              </a:rPr>
              <a:t> </a:t>
            </a:r>
            <a:r>
              <a:rPr lang="en-US" sz="1800" u="none" dirty="0" err="1">
                <a:solidFill>
                  <a:srgbClr val="F76D6D"/>
                </a:solidFill>
                <a:latin typeface="Inconsolata" panose="00000509000000000000" pitchFamily="49" charset="0"/>
                <a:cs typeface="DejaVu Sans Mono" pitchFamily="49" charset="0"/>
              </a:rPr>
              <a:t>R.b_id</a:t>
            </a:r>
            <a:r>
              <a:rPr lang="en-US" sz="1800" u="none" dirty="0">
                <a:solidFill>
                  <a:srgbClr val="F76D6D"/>
                </a:solidFill>
                <a:latin typeface="Inconsolata" panose="00000509000000000000" pitchFamily="49" charset="0"/>
                <a:cs typeface="DejaVu Sans Mono" pitchFamily="49" charset="0"/>
              </a:rPr>
              <a:t> = </a:t>
            </a:r>
            <a:r>
              <a:rPr lang="en-US" sz="1800" u="none" dirty="0" err="1">
                <a:solidFill>
                  <a:srgbClr val="F76D6D"/>
                </a:solidFill>
                <a:latin typeface="Inconsolata" panose="00000509000000000000" pitchFamily="49" charset="0"/>
                <a:cs typeface="DejaVu Sans Mono" pitchFamily="49" charset="0"/>
              </a:rPr>
              <a:t>S.b_id</a:t>
            </a:r>
            <a:r>
              <a:rPr lang="en-US" sz="1800" u="none" dirty="0">
                <a:solidFill>
                  <a:srgbClr val="101010">
                    <a:lumMod val="90000"/>
                    <a:lumOff val="10000"/>
                  </a:srgbClr>
                </a:solidFill>
                <a:latin typeface="Inconsolata" panose="00000509000000000000" pitchFamily="49" charset="0"/>
                <a:cs typeface="DejaVu Sans Mono" pitchFamily="49" charset="0"/>
              </a:rPr>
              <a:t>;</a:t>
            </a:r>
          </a:p>
        </p:txBody>
      </p:sp>
    </p:spTree>
    <p:extLst>
      <p:ext uri="{BB962C8B-B14F-4D97-AF65-F5344CB8AC3E}">
        <p14:creationId xmlns:p14="http://schemas.microsoft.com/office/powerpoint/2010/main" val="41168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25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5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25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25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3" grpId="0" animBg="1"/>
      <p:bldP spid="25" grpId="0" animBg="1"/>
      <p:bldP spid="2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ACDA7-CB08-4F1D-8E09-AD57F7DB01AB}"/>
              </a:ext>
            </a:extLst>
          </p:cNvPr>
          <p:cNvSpPr>
            <a:spLocks noGrp="1"/>
          </p:cNvSpPr>
          <p:nvPr>
            <p:ph type="title"/>
          </p:nvPr>
        </p:nvSpPr>
        <p:spPr/>
        <p:txBody>
          <a:bodyPr>
            <a:normAutofit fontScale="90000"/>
          </a:bodyPr>
          <a:lstStyle/>
          <a:p>
            <a:r>
              <a:rPr lang="en-US" dirty="0"/>
              <a:t>RELATIONAL ALGEBRA: INNER JOINS (2)</a:t>
            </a:r>
          </a:p>
        </p:txBody>
      </p:sp>
      <p:sp>
        <p:nvSpPr>
          <p:cNvPr id="7" name="Content Placeholder 6">
            <a:extLst>
              <a:ext uri="{FF2B5EF4-FFF2-40B4-BE49-F238E27FC236}">
                <a16:creationId xmlns:a16="http://schemas.microsoft.com/office/drawing/2014/main" id="{CEE627EB-6AAB-4648-8FA8-3C4BC55EAD0A}"/>
              </a:ext>
            </a:extLst>
          </p:cNvPr>
          <p:cNvSpPr>
            <a:spLocks noGrp="1"/>
          </p:cNvSpPr>
          <p:nvPr>
            <p:ph idx="1"/>
          </p:nvPr>
        </p:nvSpPr>
        <p:spPr>
          <a:xfrm>
            <a:off x="621437" y="921053"/>
            <a:ext cx="5603999" cy="5266265"/>
          </a:xfrm>
        </p:spPr>
        <p:txBody>
          <a:bodyPr/>
          <a:lstStyle/>
          <a:p>
            <a:r>
              <a:rPr lang="en-US" b="1" dirty="0"/>
              <a:t>Semi Join </a:t>
            </a:r>
            <a:r>
              <a:rPr lang="en-US" b="1" dirty="0">
                <a:solidFill>
                  <a:srgbClr val="F76D6D"/>
                </a:solidFill>
              </a:rPr>
              <a:t>(R⋉S) </a:t>
            </a:r>
          </a:p>
          <a:p>
            <a:pPr lvl="1"/>
            <a:r>
              <a:rPr lang="en-US" dirty="0"/>
              <a:t>Generate relation that contains tuples of </a:t>
            </a:r>
            <a:r>
              <a:rPr lang="en-US" b="1" dirty="0"/>
              <a:t>R</a:t>
            </a:r>
            <a:r>
              <a:rPr lang="en-US" dirty="0"/>
              <a:t> that match with tuples in </a:t>
            </a:r>
            <a:r>
              <a:rPr lang="en-US" b="1" dirty="0"/>
              <a:t>S</a:t>
            </a:r>
            <a:r>
              <a:rPr lang="en-US" dirty="0"/>
              <a:t>.</a:t>
            </a:r>
          </a:p>
          <a:p>
            <a:pPr lvl="1"/>
            <a:r>
              <a:rPr lang="en-US" dirty="0"/>
              <a:t>Same as natural join except that output relation only contains tuples from the first relation.</a:t>
            </a:r>
          </a:p>
          <a:p>
            <a:r>
              <a:rPr lang="en-US" b="1" dirty="0"/>
              <a:t>Anti Join </a:t>
            </a:r>
            <a:r>
              <a:rPr lang="en-US" b="1" dirty="0">
                <a:solidFill>
                  <a:srgbClr val="F76D6D"/>
                </a:solidFill>
              </a:rPr>
              <a:t>(R▷S)</a:t>
            </a:r>
          </a:p>
          <a:p>
            <a:pPr lvl="1"/>
            <a:r>
              <a:rPr lang="en-US" dirty="0"/>
              <a:t>Generate relation that contains tuples of </a:t>
            </a:r>
            <a:r>
              <a:rPr lang="en-US" b="1" dirty="0"/>
              <a:t>R</a:t>
            </a:r>
            <a:r>
              <a:rPr lang="en-US" dirty="0"/>
              <a:t> that do </a:t>
            </a:r>
            <a:r>
              <a:rPr lang="en-US" u="sng" dirty="0"/>
              <a:t>not</a:t>
            </a:r>
            <a:r>
              <a:rPr lang="en-US" dirty="0"/>
              <a:t> match with any tuple in </a:t>
            </a:r>
            <a:r>
              <a:rPr lang="en-US" b="1" dirty="0"/>
              <a:t>S</a:t>
            </a:r>
            <a:r>
              <a:rPr lang="en-US" dirty="0"/>
              <a:t>.</a:t>
            </a:r>
          </a:p>
        </p:txBody>
      </p:sp>
      <p:sp>
        <p:nvSpPr>
          <p:cNvPr id="2" name="Slide Number Placeholder 1">
            <a:extLst>
              <a:ext uri="{FF2B5EF4-FFF2-40B4-BE49-F238E27FC236}">
                <a16:creationId xmlns:a16="http://schemas.microsoft.com/office/drawing/2014/main" id="{3519E919-872F-4C19-AD11-FAA53A9B7D7B}"/>
              </a:ext>
            </a:extLst>
          </p:cNvPr>
          <p:cNvSpPr>
            <a:spLocks noGrp="1"/>
          </p:cNvSpPr>
          <p:nvPr>
            <p:ph type="sldNum" sz="quarter" idx="4294967295"/>
          </p:nvPr>
        </p:nvSpPr>
        <p:spPr/>
        <p:txBody>
          <a:bodyPr/>
          <a:lstStyle/>
          <a:p>
            <a:fld id="{97DD1AB5-42BA-4E8A-BFEE-435884E16AAB}" type="slidenum">
              <a:rPr/>
              <a:pPr/>
              <a:t>84</a:t>
            </a:fld>
            <a:endParaRPr/>
          </a:p>
        </p:txBody>
      </p:sp>
      <p:sp>
        <p:nvSpPr>
          <p:cNvPr id="13" name="TextBox 12">
            <a:extLst>
              <a:ext uri="{FF2B5EF4-FFF2-40B4-BE49-F238E27FC236}">
                <a16:creationId xmlns:a16="http://schemas.microsoft.com/office/drawing/2014/main" id="{18B931B3-CADE-4CE2-956A-9E7EB9664B64}"/>
              </a:ext>
            </a:extLst>
          </p:cNvPr>
          <p:cNvSpPr txBox="1"/>
          <p:nvPr/>
        </p:nvSpPr>
        <p:spPr>
          <a:xfrm>
            <a:off x="8137296" y="76211"/>
            <a:ext cx="998671"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 S)</a:t>
            </a:r>
          </a:p>
        </p:txBody>
      </p:sp>
      <p:graphicFrame>
        <p:nvGraphicFramePr>
          <p:cNvPr id="14" name="Table 13">
            <a:extLst>
              <a:ext uri="{FF2B5EF4-FFF2-40B4-BE49-F238E27FC236}">
                <a16:creationId xmlns:a16="http://schemas.microsoft.com/office/drawing/2014/main" id="{FF1B9CC6-5235-49CE-AD84-B1FD4D7B27B4}"/>
              </a:ext>
            </a:extLst>
          </p:cNvPr>
          <p:cNvGraphicFramePr>
            <a:graphicFrameLocks noGrp="1"/>
          </p:cNvGraphicFramePr>
          <p:nvPr>
            <p:extLst/>
          </p:nvPr>
        </p:nvGraphicFramePr>
        <p:xfrm>
          <a:off x="7950819" y="465853"/>
          <a:ext cx="1371600" cy="966216"/>
        </p:xfrm>
        <a:graphic>
          <a:graphicData uri="http://schemas.openxmlformats.org/drawingml/2006/table">
            <a:tbl>
              <a:tblPr firstRow="1" bandRow="1">
                <a:tableStyleId>{793D81CF-94F2-401A-BA57-92F5A7B2D0C5}</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3789622283"/>
                    </a:ext>
                  </a:extLst>
                </a:gridCol>
              </a:tblGrid>
              <a:tr h="627888">
                <a:tc>
                  <a:txBody>
                    <a:bodyPr/>
                    <a:lstStyle/>
                    <a:p>
                      <a:r>
                        <a:rPr lang="en-US" sz="1900" dirty="0" err="1">
                          <a:latin typeface="Inconsolata" panose="00000509000000000000" pitchFamily="49" charset="0"/>
                        </a:rPr>
                        <a:t>R.a_id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R.b_id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bl>
          </a:graphicData>
        </a:graphic>
      </p:graphicFrame>
      <p:sp>
        <p:nvSpPr>
          <p:cNvPr id="15" name="TextBox 14">
            <a:extLst>
              <a:ext uri="{FF2B5EF4-FFF2-40B4-BE49-F238E27FC236}">
                <a16:creationId xmlns:a16="http://schemas.microsoft.com/office/drawing/2014/main" id="{204B192D-857F-4A5E-AD31-BC0CAF0C0E31}"/>
              </a:ext>
            </a:extLst>
          </p:cNvPr>
          <p:cNvSpPr txBox="1"/>
          <p:nvPr/>
        </p:nvSpPr>
        <p:spPr>
          <a:xfrm>
            <a:off x="8128479" y="3055615"/>
            <a:ext cx="1016305"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 S)</a:t>
            </a:r>
          </a:p>
        </p:txBody>
      </p:sp>
      <p:graphicFrame>
        <p:nvGraphicFramePr>
          <p:cNvPr id="16" name="Table 15">
            <a:extLst>
              <a:ext uri="{FF2B5EF4-FFF2-40B4-BE49-F238E27FC236}">
                <a16:creationId xmlns:a16="http://schemas.microsoft.com/office/drawing/2014/main" id="{21B16DEC-A780-43DC-B8DC-4DC110C8CC3D}"/>
              </a:ext>
            </a:extLst>
          </p:cNvPr>
          <p:cNvGraphicFramePr>
            <a:graphicFrameLocks noGrp="1"/>
          </p:cNvGraphicFramePr>
          <p:nvPr>
            <p:extLst/>
          </p:nvPr>
        </p:nvGraphicFramePr>
        <p:xfrm>
          <a:off x="7950819" y="3445259"/>
          <a:ext cx="1371600" cy="1304544"/>
        </p:xfrm>
        <a:graphic>
          <a:graphicData uri="http://schemas.openxmlformats.org/drawingml/2006/table">
            <a:tbl>
              <a:tblPr firstRow="1" bandRow="1">
                <a:tableStyleId>{793D81CF-94F2-401A-BA57-92F5A7B2D0C5}</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3789622283"/>
                    </a:ext>
                  </a:extLst>
                </a:gridCol>
              </a:tblGrid>
              <a:tr h="627888">
                <a:tc>
                  <a:txBody>
                    <a:bodyPr/>
                    <a:lstStyle/>
                    <a:p>
                      <a:r>
                        <a:rPr lang="en-US" sz="1900" dirty="0" err="1">
                          <a:latin typeface="Inconsolata" panose="00000509000000000000" pitchFamily="49" charset="0"/>
                        </a:rPr>
                        <a:t>R.a_id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R.b_id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8328">
                <a:tc>
                  <a:txBody>
                    <a:bodyPr/>
                    <a:lstStyle/>
                    <a:p>
                      <a:r>
                        <a:rPr lang="en-US" sz="1900" dirty="0">
                          <a:latin typeface="Inconsolata" panose="00000509000000000000" pitchFamily="49" charset="0"/>
                        </a:rPr>
                        <a:t>a1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r h="338328">
                <a:tc>
                  <a:txBody>
                    <a:bodyPr/>
                    <a:lstStyle/>
                    <a:p>
                      <a:r>
                        <a:rPr lang="en-US" sz="1900" dirty="0">
                          <a:latin typeface="Inconsolata" panose="00000509000000000000" pitchFamily="49" charset="0"/>
                        </a:rPr>
                        <a:t>a2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191033"/>
                  </a:ext>
                </a:extLst>
              </a:tr>
            </a:tbl>
          </a:graphicData>
        </a:graphic>
      </p:graphicFrame>
      <p:sp>
        <p:nvSpPr>
          <p:cNvPr id="17" name="SQL Box">
            <a:extLst>
              <a:ext uri="{FF2B5EF4-FFF2-40B4-BE49-F238E27FC236}">
                <a16:creationId xmlns:a16="http://schemas.microsoft.com/office/drawing/2014/main" id="{57D6AE8D-CF8C-4BFF-89B7-7960D630891E}"/>
              </a:ext>
            </a:extLst>
          </p:cNvPr>
          <p:cNvSpPr txBox="1">
            <a:spLocks noChangeArrowheads="1"/>
          </p:cNvSpPr>
          <p:nvPr/>
        </p:nvSpPr>
        <p:spPr bwMode="auto">
          <a:xfrm>
            <a:off x="7138638" y="1207513"/>
            <a:ext cx="2995962" cy="1643527"/>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600" b="1" u="none" dirty="0">
                <a:solidFill>
                  <a:srgbClr val="101010">
                    <a:lumMod val="90000"/>
                    <a:lumOff val="10000"/>
                  </a:srgbClr>
                </a:solidFill>
                <a:latin typeface="Inconsolata" panose="00000509000000000000" pitchFamily="49" charset="0"/>
                <a:cs typeface="DejaVu Sans Mono" pitchFamily="49" charset="0"/>
              </a:rPr>
              <a:t>SELECT </a:t>
            </a:r>
            <a:r>
              <a:rPr lang="en-US" sz="1600" u="none" dirty="0">
                <a:solidFill>
                  <a:srgbClr val="101010">
                    <a:lumMod val="90000"/>
                    <a:lumOff val="10000"/>
                  </a:srgbClr>
                </a:solidFill>
                <a:latin typeface="Inconsolata" panose="00000509000000000000" pitchFamily="49" charset="0"/>
                <a:cs typeface="DejaVu Sans Mono" pitchFamily="49" charset="0"/>
              </a:rPr>
              <a:t>R.* </a:t>
            </a:r>
            <a:r>
              <a:rPr lang="en-US" sz="1600" b="1" u="none" dirty="0">
                <a:solidFill>
                  <a:srgbClr val="101010">
                    <a:lumMod val="90000"/>
                    <a:lumOff val="10000"/>
                  </a:srgbClr>
                </a:solidFill>
                <a:latin typeface="Inconsolata" panose="00000509000000000000" pitchFamily="49" charset="0"/>
                <a:cs typeface="DejaVu Sans Mono" pitchFamily="49" charset="0"/>
              </a:rPr>
              <a:t>FROM</a:t>
            </a:r>
            <a:r>
              <a:rPr lang="en-US" sz="1600" u="none" dirty="0">
                <a:solidFill>
                  <a:srgbClr val="101010">
                    <a:lumMod val="90000"/>
                    <a:lumOff val="10000"/>
                  </a:srgbClr>
                </a:solidFill>
                <a:latin typeface="Inconsolata" panose="00000509000000000000" pitchFamily="49" charset="0"/>
                <a:cs typeface="DejaVu Sans Mono" pitchFamily="49" charset="0"/>
              </a:rPr>
              <a:t> R</a:t>
            </a:r>
          </a:p>
          <a:p>
            <a:pPr>
              <a:lnSpc>
                <a:spcPct val="90000"/>
              </a:lnSpc>
              <a:defRPr/>
            </a:pP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WHERE</a:t>
            </a: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F76D6D"/>
                </a:solidFill>
                <a:latin typeface="Inconsolata" panose="00000509000000000000" pitchFamily="49" charset="0"/>
                <a:cs typeface="DejaVu Sans Mono" pitchFamily="49" charset="0"/>
              </a:rPr>
              <a:t>EXISTS</a:t>
            </a:r>
            <a:r>
              <a:rPr lang="en-US" sz="1600" u="none" dirty="0">
                <a:solidFill>
                  <a:srgbClr val="101010">
                    <a:lumMod val="90000"/>
                    <a:lumOff val="10000"/>
                  </a:srgbClr>
                </a:solidFill>
                <a:latin typeface="Inconsolata" panose="00000509000000000000" pitchFamily="49" charset="0"/>
                <a:cs typeface="DejaVu Sans Mono" pitchFamily="49" charset="0"/>
              </a:rPr>
              <a:t>(</a:t>
            </a:r>
          </a:p>
          <a:p>
            <a:pPr>
              <a:lnSpc>
                <a:spcPct val="90000"/>
              </a:lnSpc>
              <a:defRPr/>
            </a:pP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SELECT</a:t>
            </a:r>
            <a:r>
              <a:rPr lang="en-US" sz="1600" u="none" dirty="0">
                <a:solidFill>
                  <a:srgbClr val="101010">
                    <a:lumMod val="90000"/>
                    <a:lumOff val="10000"/>
                  </a:srgbClr>
                </a:solidFill>
                <a:latin typeface="Inconsolata" panose="00000509000000000000" pitchFamily="49" charset="0"/>
                <a:cs typeface="DejaVu Sans Mono" pitchFamily="49" charset="0"/>
              </a:rPr>
              <a:t> * </a:t>
            </a:r>
            <a:r>
              <a:rPr lang="en-US" sz="1600" b="1" u="none" dirty="0">
                <a:solidFill>
                  <a:srgbClr val="101010">
                    <a:lumMod val="90000"/>
                    <a:lumOff val="10000"/>
                  </a:srgbClr>
                </a:solidFill>
                <a:latin typeface="Inconsolata" panose="00000509000000000000" pitchFamily="49" charset="0"/>
                <a:cs typeface="DejaVu Sans Mono" pitchFamily="49" charset="0"/>
              </a:rPr>
              <a:t>FROM</a:t>
            </a:r>
            <a:r>
              <a:rPr lang="en-US" sz="1600" u="none" dirty="0">
                <a:solidFill>
                  <a:srgbClr val="101010">
                    <a:lumMod val="90000"/>
                    <a:lumOff val="10000"/>
                  </a:srgbClr>
                </a:solidFill>
                <a:latin typeface="Inconsolata" panose="00000509000000000000" pitchFamily="49" charset="0"/>
                <a:cs typeface="DejaVu Sans Mono" pitchFamily="49" charset="0"/>
              </a:rPr>
              <a:t> S</a:t>
            </a:r>
          </a:p>
          <a:p>
            <a:pPr>
              <a:lnSpc>
                <a:spcPct val="90000"/>
              </a:lnSpc>
              <a:defRPr/>
            </a:pP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WHERE</a:t>
            </a: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u="none" dirty="0" err="1">
                <a:solidFill>
                  <a:srgbClr val="101010">
                    <a:lumMod val="90000"/>
                    <a:lumOff val="10000"/>
                  </a:srgbClr>
                </a:solidFill>
                <a:latin typeface="Inconsolata" panose="00000509000000000000" pitchFamily="49" charset="0"/>
                <a:cs typeface="DejaVu Sans Mono" pitchFamily="49" charset="0"/>
              </a:rPr>
              <a:t>R.a_id</a:t>
            </a:r>
            <a:r>
              <a:rPr lang="en-US" sz="1600" u="none" dirty="0">
                <a:solidFill>
                  <a:srgbClr val="101010">
                    <a:lumMod val="90000"/>
                    <a:lumOff val="10000"/>
                  </a:srgbClr>
                </a:solidFill>
                <a:latin typeface="Inconsolata" panose="00000509000000000000" pitchFamily="49" charset="0"/>
                <a:cs typeface="DejaVu Sans Mono" pitchFamily="49" charset="0"/>
              </a:rPr>
              <a:t> = </a:t>
            </a:r>
            <a:r>
              <a:rPr lang="en-US" sz="1600" u="none" dirty="0" err="1">
                <a:solidFill>
                  <a:srgbClr val="101010">
                    <a:lumMod val="90000"/>
                    <a:lumOff val="10000"/>
                  </a:srgbClr>
                </a:solidFill>
                <a:latin typeface="Inconsolata" panose="00000509000000000000" pitchFamily="49" charset="0"/>
                <a:cs typeface="DejaVu Sans Mono" pitchFamily="49" charset="0"/>
              </a:rPr>
              <a:t>S.a_id</a:t>
            </a:r>
            <a:r>
              <a:rPr lang="en-US" sz="1600" u="none" dirty="0">
                <a:solidFill>
                  <a:srgbClr val="101010">
                    <a:lumMod val="90000"/>
                    <a:lumOff val="10000"/>
                  </a:srgbClr>
                </a:solidFill>
                <a:latin typeface="Inconsolata" panose="00000509000000000000" pitchFamily="49" charset="0"/>
                <a:cs typeface="DejaVu Sans Mono" pitchFamily="49" charset="0"/>
              </a:rPr>
              <a:t/>
            </a:r>
            <a:br>
              <a:rPr lang="en-US" sz="1600" u="none" dirty="0">
                <a:solidFill>
                  <a:srgbClr val="101010">
                    <a:lumMod val="90000"/>
                    <a:lumOff val="10000"/>
                  </a:srgbClr>
                </a:solidFill>
                <a:latin typeface="Inconsolata" panose="00000509000000000000" pitchFamily="49" charset="0"/>
                <a:cs typeface="DejaVu Sans Mono" pitchFamily="49" charset="0"/>
              </a:rPr>
            </a:b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AND</a:t>
            </a: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u="none" dirty="0" err="1">
                <a:solidFill>
                  <a:srgbClr val="101010">
                    <a:lumMod val="90000"/>
                    <a:lumOff val="10000"/>
                  </a:srgbClr>
                </a:solidFill>
                <a:latin typeface="Inconsolata" panose="00000509000000000000" pitchFamily="49" charset="0"/>
                <a:cs typeface="DejaVu Sans Mono" pitchFamily="49" charset="0"/>
              </a:rPr>
              <a:t>R.b_id</a:t>
            </a:r>
            <a:r>
              <a:rPr lang="en-US" sz="1600" u="none" dirty="0">
                <a:solidFill>
                  <a:srgbClr val="101010">
                    <a:lumMod val="90000"/>
                    <a:lumOff val="10000"/>
                  </a:srgbClr>
                </a:solidFill>
                <a:latin typeface="Inconsolata" panose="00000509000000000000" pitchFamily="49" charset="0"/>
                <a:cs typeface="DejaVu Sans Mono" pitchFamily="49" charset="0"/>
              </a:rPr>
              <a:t> = </a:t>
            </a:r>
            <a:r>
              <a:rPr lang="en-US" sz="1600" u="none" dirty="0" err="1">
                <a:solidFill>
                  <a:srgbClr val="101010">
                    <a:lumMod val="90000"/>
                    <a:lumOff val="10000"/>
                  </a:srgbClr>
                </a:solidFill>
                <a:latin typeface="Inconsolata" panose="00000509000000000000" pitchFamily="49" charset="0"/>
                <a:cs typeface="DejaVu Sans Mono" pitchFamily="49" charset="0"/>
              </a:rPr>
              <a:t>S.b_id</a:t>
            </a:r>
            <a:r>
              <a:rPr lang="en-US" sz="1600" u="none" dirty="0">
                <a:solidFill>
                  <a:srgbClr val="101010">
                    <a:lumMod val="90000"/>
                    <a:lumOff val="10000"/>
                  </a:srgbClr>
                </a:solidFill>
                <a:latin typeface="Inconsolata" panose="00000509000000000000" pitchFamily="49" charset="0"/>
                <a:cs typeface="DejaVu Sans Mono" pitchFamily="49" charset="0"/>
              </a:rPr>
              <a:t>);</a:t>
            </a:r>
          </a:p>
        </p:txBody>
      </p:sp>
      <p:sp>
        <p:nvSpPr>
          <p:cNvPr id="18" name="SQL Box">
            <a:extLst>
              <a:ext uri="{FF2B5EF4-FFF2-40B4-BE49-F238E27FC236}">
                <a16:creationId xmlns:a16="http://schemas.microsoft.com/office/drawing/2014/main" id="{C837325E-45C5-4361-A769-79B53B98C4E7}"/>
              </a:ext>
            </a:extLst>
          </p:cNvPr>
          <p:cNvSpPr txBox="1">
            <a:spLocks noChangeArrowheads="1"/>
          </p:cNvSpPr>
          <p:nvPr/>
        </p:nvSpPr>
        <p:spPr bwMode="auto">
          <a:xfrm>
            <a:off x="7138638" y="4516852"/>
            <a:ext cx="2995962" cy="1643527"/>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600" b="1" u="none" dirty="0">
                <a:solidFill>
                  <a:srgbClr val="101010">
                    <a:lumMod val="90000"/>
                    <a:lumOff val="10000"/>
                  </a:srgbClr>
                </a:solidFill>
                <a:latin typeface="Inconsolata" panose="00000509000000000000" pitchFamily="49" charset="0"/>
                <a:cs typeface="DejaVu Sans Mono" pitchFamily="49" charset="0"/>
              </a:rPr>
              <a:t>SELECT </a:t>
            </a:r>
            <a:r>
              <a:rPr lang="en-US" sz="1600" u="none" dirty="0">
                <a:solidFill>
                  <a:srgbClr val="101010">
                    <a:lumMod val="90000"/>
                    <a:lumOff val="10000"/>
                  </a:srgbClr>
                </a:solidFill>
                <a:latin typeface="Inconsolata" panose="00000509000000000000" pitchFamily="49" charset="0"/>
                <a:cs typeface="DejaVu Sans Mono" pitchFamily="49" charset="0"/>
              </a:rPr>
              <a:t>R.* </a:t>
            </a:r>
            <a:r>
              <a:rPr lang="en-US" sz="1600" b="1" u="none" dirty="0">
                <a:solidFill>
                  <a:srgbClr val="101010">
                    <a:lumMod val="90000"/>
                    <a:lumOff val="10000"/>
                  </a:srgbClr>
                </a:solidFill>
                <a:latin typeface="Inconsolata" panose="00000509000000000000" pitchFamily="49" charset="0"/>
                <a:cs typeface="DejaVu Sans Mono" pitchFamily="49" charset="0"/>
              </a:rPr>
              <a:t>FROM</a:t>
            </a:r>
            <a:r>
              <a:rPr lang="en-US" sz="1600" u="none" dirty="0">
                <a:solidFill>
                  <a:srgbClr val="101010">
                    <a:lumMod val="90000"/>
                    <a:lumOff val="10000"/>
                  </a:srgbClr>
                </a:solidFill>
                <a:latin typeface="Inconsolata" panose="00000509000000000000" pitchFamily="49" charset="0"/>
                <a:cs typeface="DejaVu Sans Mono" pitchFamily="49" charset="0"/>
              </a:rPr>
              <a:t> R</a:t>
            </a:r>
          </a:p>
          <a:p>
            <a:pPr>
              <a:lnSpc>
                <a:spcPct val="90000"/>
              </a:lnSpc>
              <a:defRPr/>
            </a:pP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WHERE</a:t>
            </a: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F76D6D"/>
                </a:solidFill>
                <a:latin typeface="Inconsolata" panose="00000509000000000000" pitchFamily="49" charset="0"/>
                <a:cs typeface="DejaVu Sans Mono" pitchFamily="49" charset="0"/>
              </a:rPr>
              <a:t>NOT EXISTS</a:t>
            </a:r>
            <a:r>
              <a:rPr lang="en-US" sz="1600" u="none" dirty="0">
                <a:solidFill>
                  <a:srgbClr val="101010">
                    <a:lumMod val="90000"/>
                    <a:lumOff val="10000"/>
                  </a:srgbClr>
                </a:solidFill>
                <a:latin typeface="Inconsolata" panose="00000509000000000000" pitchFamily="49" charset="0"/>
                <a:cs typeface="DejaVu Sans Mono" pitchFamily="49" charset="0"/>
              </a:rPr>
              <a:t>(</a:t>
            </a:r>
          </a:p>
          <a:p>
            <a:pPr>
              <a:lnSpc>
                <a:spcPct val="90000"/>
              </a:lnSpc>
              <a:defRPr/>
            </a:pP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SELECT</a:t>
            </a:r>
            <a:r>
              <a:rPr lang="en-US" sz="1600" u="none" dirty="0">
                <a:solidFill>
                  <a:srgbClr val="101010">
                    <a:lumMod val="90000"/>
                    <a:lumOff val="10000"/>
                  </a:srgbClr>
                </a:solidFill>
                <a:latin typeface="Inconsolata" panose="00000509000000000000" pitchFamily="49" charset="0"/>
                <a:cs typeface="DejaVu Sans Mono" pitchFamily="49" charset="0"/>
              </a:rPr>
              <a:t> * </a:t>
            </a:r>
            <a:r>
              <a:rPr lang="en-US" sz="1600" b="1" u="none" dirty="0">
                <a:solidFill>
                  <a:srgbClr val="101010">
                    <a:lumMod val="90000"/>
                    <a:lumOff val="10000"/>
                  </a:srgbClr>
                </a:solidFill>
                <a:latin typeface="Inconsolata" panose="00000509000000000000" pitchFamily="49" charset="0"/>
                <a:cs typeface="DejaVu Sans Mono" pitchFamily="49" charset="0"/>
              </a:rPr>
              <a:t>FROM</a:t>
            </a:r>
            <a:r>
              <a:rPr lang="en-US" sz="1600" u="none" dirty="0">
                <a:solidFill>
                  <a:srgbClr val="101010">
                    <a:lumMod val="90000"/>
                    <a:lumOff val="10000"/>
                  </a:srgbClr>
                </a:solidFill>
                <a:latin typeface="Inconsolata" panose="00000509000000000000" pitchFamily="49" charset="0"/>
                <a:cs typeface="DejaVu Sans Mono" pitchFamily="49" charset="0"/>
              </a:rPr>
              <a:t> S</a:t>
            </a:r>
          </a:p>
          <a:p>
            <a:pPr>
              <a:lnSpc>
                <a:spcPct val="90000"/>
              </a:lnSpc>
              <a:defRPr/>
            </a:pP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WHERE</a:t>
            </a: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u="none" dirty="0" err="1">
                <a:solidFill>
                  <a:srgbClr val="101010">
                    <a:lumMod val="90000"/>
                    <a:lumOff val="10000"/>
                  </a:srgbClr>
                </a:solidFill>
                <a:latin typeface="Inconsolata" panose="00000509000000000000" pitchFamily="49" charset="0"/>
                <a:cs typeface="DejaVu Sans Mono" pitchFamily="49" charset="0"/>
              </a:rPr>
              <a:t>R.a_id</a:t>
            </a:r>
            <a:r>
              <a:rPr lang="en-US" sz="1600" u="none" dirty="0">
                <a:solidFill>
                  <a:srgbClr val="101010">
                    <a:lumMod val="90000"/>
                    <a:lumOff val="10000"/>
                  </a:srgbClr>
                </a:solidFill>
                <a:latin typeface="Inconsolata" panose="00000509000000000000" pitchFamily="49" charset="0"/>
                <a:cs typeface="DejaVu Sans Mono" pitchFamily="49" charset="0"/>
              </a:rPr>
              <a:t> = </a:t>
            </a:r>
            <a:r>
              <a:rPr lang="en-US" sz="1600" u="none" dirty="0" err="1">
                <a:solidFill>
                  <a:srgbClr val="101010">
                    <a:lumMod val="90000"/>
                    <a:lumOff val="10000"/>
                  </a:srgbClr>
                </a:solidFill>
                <a:latin typeface="Inconsolata" panose="00000509000000000000" pitchFamily="49" charset="0"/>
                <a:cs typeface="DejaVu Sans Mono" pitchFamily="49" charset="0"/>
              </a:rPr>
              <a:t>S.a_id</a:t>
            </a:r>
            <a:r>
              <a:rPr lang="en-US" sz="1600" u="none" dirty="0">
                <a:solidFill>
                  <a:srgbClr val="101010">
                    <a:lumMod val="90000"/>
                    <a:lumOff val="10000"/>
                  </a:srgbClr>
                </a:solidFill>
                <a:latin typeface="Inconsolata" panose="00000509000000000000" pitchFamily="49" charset="0"/>
                <a:cs typeface="DejaVu Sans Mono" pitchFamily="49" charset="0"/>
              </a:rPr>
              <a:t/>
            </a:r>
            <a:br>
              <a:rPr lang="en-US" sz="1600" u="none" dirty="0">
                <a:solidFill>
                  <a:srgbClr val="101010">
                    <a:lumMod val="90000"/>
                    <a:lumOff val="10000"/>
                  </a:srgbClr>
                </a:solidFill>
                <a:latin typeface="Inconsolata" panose="00000509000000000000" pitchFamily="49" charset="0"/>
                <a:cs typeface="DejaVu Sans Mono" pitchFamily="49" charset="0"/>
              </a:rPr>
            </a:b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b="1" u="none" dirty="0">
                <a:solidFill>
                  <a:srgbClr val="101010">
                    <a:lumMod val="90000"/>
                    <a:lumOff val="10000"/>
                  </a:srgbClr>
                </a:solidFill>
                <a:latin typeface="Inconsolata" panose="00000509000000000000" pitchFamily="49" charset="0"/>
                <a:cs typeface="DejaVu Sans Mono" pitchFamily="49" charset="0"/>
              </a:rPr>
              <a:t>AND</a:t>
            </a:r>
            <a:r>
              <a:rPr lang="en-US" sz="1600" u="none" dirty="0">
                <a:solidFill>
                  <a:srgbClr val="101010">
                    <a:lumMod val="90000"/>
                    <a:lumOff val="10000"/>
                  </a:srgbClr>
                </a:solidFill>
                <a:latin typeface="Inconsolata" panose="00000509000000000000" pitchFamily="49" charset="0"/>
                <a:cs typeface="DejaVu Sans Mono" pitchFamily="49" charset="0"/>
              </a:rPr>
              <a:t> </a:t>
            </a:r>
            <a:r>
              <a:rPr lang="en-US" sz="1600" u="none" dirty="0" err="1">
                <a:solidFill>
                  <a:srgbClr val="101010">
                    <a:lumMod val="90000"/>
                    <a:lumOff val="10000"/>
                  </a:srgbClr>
                </a:solidFill>
                <a:latin typeface="Inconsolata" panose="00000509000000000000" pitchFamily="49" charset="0"/>
                <a:cs typeface="DejaVu Sans Mono" pitchFamily="49" charset="0"/>
              </a:rPr>
              <a:t>R.b_id</a:t>
            </a:r>
            <a:r>
              <a:rPr lang="en-US" sz="1600" u="none" dirty="0">
                <a:solidFill>
                  <a:srgbClr val="101010">
                    <a:lumMod val="90000"/>
                    <a:lumOff val="10000"/>
                  </a:srgbClr>
                </a:solidFill>
                <a:latin typeface="Inconsolata" panose="00000509000000000000" pitchFamily="49" charset="0"/>
                <a:cs typeface="DejaVu Sans Mono" pitchFamily="49" charset="0"/>
              </a:rPr>
              <a:t> = </a:t>
            </a:r>
            <a:r>
              <a:rPr lang="en-US" sz="1600" u="none" dirty="0" err="1">
                <a:solidFill>
                  <a:srgbClr val="101010">
                    <a:lumMod val="90000"/>
                    <a:lumOff val="10000"/>
                  </a:srgbClr>
                </a:solidFill>
                <a:latin typeface="Inconsolata" panose="00000509000000000000" pitchFamily="49" charset="0"/>
                <a:cs typeface="DejaVu Sans Mono" pitchFamily="49" charset="0"/>
              </a:rPr>
              <a:t>S.b_id</a:t>
            </a:r>
            <a:r>
              <a:rPr lang="en-US" sz="1600" u="none" dirty="0">
                <a:solidFill>
                  <a:srgbClr val="101010">
                    <a:lumMod val="90000"/>
                    <a:lumOff val="10000"/>
                  </a:srgbClr>
                </a:solidFill>
                <a:latin typeface="Inconsolata" panose="00000509000000000000" pitchFamily="49" charset="0"/>
                <a:cs typeface="DejaVu Sans Mono" pitchFamily="49" charset="0"/>
              </a:rPr>
              <a:t>);</a:t>
            </a:r>
          </a:p>
        </p:txBody>
      </p:sp>
    </p:spTree>
    <p:extLst>
      <p:ext uri="{BB962C8B-B14F-4D97-AF65-F5344CB8AC3E}">
        <p14:creationId xmlns:p14="http://schemas.microsoft.com/office/powerpoint/2010/main" val="37038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50"/>
                                        <p:tgtEl>
                                          <p:spTgt spid="15"/>
                                        </p:tgtEl>
                                      </p:cBhvr>
                                    </p:animEffect>
                                  </p:childTnLst>
                                </p:cTn>
                              </p:par>
                            </p:childTnLst>
                          </p:cTn>
                        </p:par>
                        <p:par>
                          <p:cTn id="21" fill="hold">
                            <p:stCondLst>
                              <p:cond delay="25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animBg="1"/>
      <p:bldP spid="1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ACDA7-CB08-4F1D-8E09-AD57F7DB01AB}"/>
              </a:ext>
            </a:extLst>
          </p:cNvPr>
          <p:cNvSpPr>
            <a:spLocks noGrp="1"/>
          </p:cNvSpPr>
          <p:nvPr>
            <p:ph type="title"/>
          </p:nvPr>
        </p:nvSpPr>
        <p:spPr/>
        <p:txBody>
          <a:bodyPr>
            <a:normAutofit fontScale="90000"/>
          </a:bodyPr>
          <a:lstStyle/>
          <a:p>
            <a:r>
              <a:rPr lang="en-US" dirty="0"/>
              <a:t>RELATIONAL ALGEBRA: OUTER JOINS</a:t>
            </a:r>
          </a:p>
        </p:txBody>
      </p:sp>
      <p:sp>
        <p:nvSpPr>
          <p:cNvPr id="7" name="Content Placeholder 6">
            <a:extLst>
              <a:ext uri="{FF2B5EF4-FFF2-40B4-BE49-F238E27FC236}">
                <a16:creationId xmlns:a16="http://schemas.microsoft.com/office/drawing/2014/main" id="{CEE627EB-6AAB-4648-8FA8-3C4BC55EAD0A}"/>
              </a:ext>
            </a:extLst>
          </p:cNvPr>
          <p:cNvSpPr>
            <a:spLocks noGrp="1"/>
          </p:cNvSpPr>
          <p:nvPr>
            <p:ph idx="1"/>
          </p:nvPr>
        </p:nvSpPr>
        <p:spPr>
          <a:xfrm>
            <a:off x="621437" y="921053"/>
            <a:ext cx="5816941" cy="5266265"/>
          </a:xfrm>
        </p:spPr>
        <p:txBody>
          <a:bodyPr/>
          <a:lstStyle/>
          <a:p>
            <a:r>
              <a:rPr lang="en-US" b="1" dirty="0"/>
              <a:t>Left Outer Join </a:t>
            </a:r>
            <a:r>
              <a:rPr lang="en-US" b="1" dirty="0">
                <a:solidFill>
                  <a:srgbClr val="F76D6D"/>
                </a:solidFill>
              </a:rPr>
              <a:t>(R⟕S)</a:t>
            </a:r>
          </a:p>
          <a:p>
            <a:pPr lvl="1"/>
            <a:r>
              <a:rPr lang="en-US" dirty="0"/>
              <a:t>Generate all combinations of tuples in </a:t>
            </a:r>
            <a:r>
              <a:rPr lang="en-US" b="1" dirty="0"/>
              <a:t>R</a:t>
            </a:r>
            <a:r>
              <a:rPr lang="en-US" dirty="0"/>
              <a:t> and </a:t>
            </a:r>
            <a:r>
              <a:rPr lang="en-US" b="1" dirty="0"/>
              <a:t>S</a:t>
            </a:r>
            <a:r>
              <a:rPr lang="en-US" dirty="0"/>
              <a:t> that are equal on their shared attributes, in addition to tuples in </a:t>
            </a:r>
            <a:r>
              <a:rPr lang="en-US" b="1" dirty="0"/>
              <a:t>R</a:t>
            </a:r>
            <a:r>
              <a:rPr lang="en-US" dirty="0"/>
              <a:t> that have no matching tuples in </a:t>
            </a:r>
            <a:r>
              <a:rPr lang="en-US" b="1" dirty="0"/>
              <a:t>S</a:t>
            </a:r>
            <a:r>
              <a:rPr lang="en-US" dirty="0"/>
              <a:t>.</a:t>
            </a:r>
          </a:p>
          <a:p>
            <a:r>
              <a:rPr lang="en-US" b="1" dirty="0"/>
              <a:t>Right Outer Join </a:t>
            </a:r>
            <a:r>
              <a:rPr lang="en-US" b="1" dirty="0">
                <a:solidFill>
                  <a:srgbClr val="F76D6D"/>
                </a:solidFill>
              </a:rPr>
              <a:t>(R⟖S)</a:t>
            </a:r>
          </a:p>
          <a:p>
            <a:pPr lvl="1"/>
            <a:r>
              <a:rPr lang="en-US" dirty="0"/>
              <a:t>Same as LEFT OUTER but with the input relations reversed.</a:t>
            </a:r>
          </a:p>
          <a:p>
            <a:r>
              <a:rPr lang="en-US" b="1" dirty="0"/>
              <a:t>Full Outer Join </a:t>
            </a:r>
            <a:r>
              <a:rPr lang="en-US" b="1" dirty="0">
                <a:solidFill>
                  <a:srgbClr val="F76D6D"/>
                </a:solidFill>
              </a:rPr>
              <a:t>(R⟗S)</a:t>
            </a:r>
          </a:p>
          <a:p>
            <a:pPr lvl="1"/>
            <a:r>
              <a:rPr lang="en-US" dirty="0"/>
              <a:t>Union of LEFT OUTER and RIGHT OUTER.</a:t>
            </a:r>
          </a:p>
        </p:txBody>
      </p:sp>
      <p:sp>
        <p:nvSpPr>
          <p:cNvPr id="2" name="Slide Number Placeholder 1">
            <a:extLst>
              <a:ext uri="{FF2B5EF4-FFF2-40B4-BE49-F238E27FC236}">
                <a16:creationId xmlns:a16="http://schemas.microsoft.com/office/drawing/2014/main" id="{3519E919-872F-4C19-AD11-FAA53A9B7D7B}"/>
              </a:ext>
            </a:extLst>
          </p:cNvPr>
          <p:cNvSpPr>
            <a:spLocks noGrp="1"/>
          </p:cNvSpPr>
          <p:nvPr>
            <p:ph type="sldNum" sz="quarter" idx="4294967295"/>
          </p:nvPr>
        </p:nvSpPr>
        <p:spPr/>
        <p:txBody>
          <a:bodyPr/>
          <a:lstStyle/>
          <a:p>
            <a:fld id="{97DD1AB5-42BA-4E8A-BFEE-435884E16AAB}" type="slidenum">
              <a:rPr/>
              <a:pPr/>
              <a:t>85</a:t>
            </a:fld>
            <a:endParaRPr/>
          </a:p>
        </p:txBody>
      </p:sp>
      <p:sp>
        <p:nvSpPr>
          <p:cNvPr id="13" name="TextBox 12">
            <a:extLst>
              <a:ext uri="{FF2B5EF4-FFF2-40B4-BE49-F238E27FC236}">
                <a16:creationId xmlns:a16="http://schemas.microsoft.com/office/drawing/2014/main" id="{4D9EDC38-9023-40F8-93DE-BFF74DA49742}"/>
              </a:ext>
            </a:extLst>
          </p:cNvPr>
          <p:cNvSpPr txBox="1"/>
          <p:nvPr/>
        </p:nvSpPr>
        <p:spPr>
          <a:xfrm>
            <a:off x="8249262" y="1502758"/>
            <a:ext cx="1057983" cy="276999"/>
          </a:xfrm>
          <a:prstGeom prst="rect">
            <a:avLst/>
          </a:prstGeom>
          <a:noFill/>
        </p:spPr>
        <p:txBody>
          <a:bodyPr wrap="none" lIns="0" tIns="0" rIns="0" bIns="0" rtlCol="0">
            <a:spAutoFit/>
          </a:bodyPr>
          <a:lstStyle/>
          <a:p>
            <a:pPr algn="ctr"/>
            <a:r>
              <a:rPr lang="en-US" b="1" dirty="0">
                <a:solidFill>
                  <a:srgbClr val="474866"/>
                </a:solidFill>
                <a:latin typeface="Inconsolata" panose="00000509000000000000" pitchFamily="49" charset="0"/>
              </a:rPr>
              <a:t>(R ⟕ S)</a:t>
            </a:r>
          </a:p>
        </p:txBody>
      </p:sp>
      <p:sp>
        <p:nvSpPr>
          <p:cNvPr id="16" name="SQL Box">
            <a:extLst>
              <a:ext uri="{FF2B5EF4-FFF2-40B4-BE49-F238E27FC236}">
                <a16:creationId xmlns:a16="http://schemas.microsoft.com/office/drawing/2014/main" id="{77FE14B5-3A21-4F6D-934C-19354A07DE0F}"/>
              </a:ext>
            </a:extLst>
          </p:cNvPr>
          <p:cNvSpPr txBox="1">
            <a:spLocks noChangeArrowheads="1"/>
          </p:cNvSpPr>
          <p:nvPr/>
        </p:nvSpPr>
        <p:spPr bwMode="auto">
          <a:xfrm>
            <a:off x="7086613" y="4441150"/>
            <a:ext cx="3383280" cy="1343445"/>
          </a:xfrm>
          <a:prstGeom prst="rect">
            <a:avLst/>
          </a:prstGeom>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lvl1pPr>
              <a:defRPr sz="2800" u="sng">
                <a:solidFill>
                  <a:schemeClr val="tx1"/>
                </a:solidFill>
                <a:latin typeface="Times New Roman" pitchFamily="-112" charset="0"/>
                <a:ea typeface="ＭＳ Ｐゴシック" pitchFamily="-112" charset="-128"/>
              </a:defRPr>
            </a:lvl1pPr>
            <a:lvl2pPr marL="742950" indent="-285750">
              <a:defRPr sz="2800" u="sng">
                <a:solidFill>
                  <a:schemeClr val="tx1"/>
                </a:solidFill>
                <a:latin typeface="Times New Roman" pitchFamily="-112" charset="0"/>
                <a:ea typeface="ＭＳ Ｐゴシック" pitchFamily="-112" charset="-128"/>
              </a:defRPr>
            </a:lvl2pPr>
            <a:lvl3pPr marL="1143000" indent="-228600">
              <a:defRPr sz="2800" u="sng">
                <a:solidFill>
                  <a:schemeClr val="tx1"/>
                </a:solidFill>
                <a:latin typeface="Times New Roman" pitchFamily="-112" charset="0"/>
                <a:ea typeface="ＭＳ Ｐゴシック" pitchFamily="-112" charset="-128"/>
              </a:defRPr>
            </a:lvl3pPr>
            <a:lvl4pPr marL="1600200" indent="-228600">
              <a:defRPr sz="2800" u="sng">
                <a:solidFill>
                  <a:schemeClr val="tx1"/>
                </a:solidFill>
                <a:latin typeface="Times New Roman" pitchFamily="-112" charset="0"/>
                <a:ea typeface="ＭＳ Ｐゴシック" pitchFamily="-112" charset="-128"/>
              </a:defRPr>
            </a:lvl4pPr>
            <a:lvl5pPr marL="2057400" indent="-228600">
              <a:defRPr sz="2800" u="sng">
                <a:solidFill>
                  <a:schemeClr val="tx1"/>
                </a:solidFill>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solidFill>
                  <a:schemeClr val="tx1"/>
                </a:solidFill>
                <a:latin typeface="Times New Roman" pitchFamily="-112" charset="0"/>
                <a:ea typeface="ＭＳ Ｐゴシック" pitchFamily="-112" charset="-128"/>
              </a:defRPr>
            </a:lvl9pPr>
          </a:lstStyle>
          <a:p>
            <a:pPr>
              <a:lnSpc>
                <a:spcPct val="90000"/>
              </a:lnSpc>
              <a:defRPr/>
            </a:pPr>
            <a:r>
              <a:rPr lang="en-US" sz="1800" b="1" u="none" dirty="0">
                <a:solidFill>
                  <a:srgbClr val="101010">
                    <a:lumMod val="90000"/>
                    <a:lumOff val="10000"/>
                  </a:srgbClr>
                </a:solidFill>
                <a:latin typeface="Inconsolata" panose="00000509000000000000" pitchFamily="49" charset="0"/>
                <a:cs typeface="DejaVu Sans Mono" pitchFamily="49" charset="0"/>
              </a:rPr>
              <a:t>SELECT *</a:t>
            </a:r>
            <a:br>
              <a:rPr lang="en-US" sz="1800" b="1" u="none" dirty="0">
                <a:solidFill>
                  <a:srgbClr val="101010">
                    <a:lumMod val="90000"/>
                    <a:lumOff val="10000"/>
                  </a:srgbClr>
                </a:solidFill>
                <a:latin typeface="Inconsolata" panose="00000509000000000000" pitchFamily="49" charset="0"/>
                <a:cs typeface="DejaVu Sans Mono" pitchFamily="49" charset="0"/>
              </a:rPr>
            </a:br>
            <a:r>
              <a:rPr lang="en-US" sz="1800" b="1" u="none" dirty="0">
                <a:solidFill>
                  <a:srgbClr val="101010">
                    <a:lumMod val="90000"/>
                    <a:lumOff val="10000"/>
                  </a:srgbClr>
                </a:solidFill>
                <a:latin typeface="Inconsolata" panose="00000509000000000000" pitchFamily="49" charset="0"/>
                <a:cs typeface="DejaVu Sans Mono" pitchFamily="49" charset="0"/>
              </a:rPr>
              <a:t>  FROM</a:t>
            </a:r>
            <a:r>
              <a:rPr lang="en-US" sz="1800" u="none" dirty="0">
                <a:solidFill>
                  <a:srgbClr val="101010">
                    <a:lumMod val="90000"/>
                    <a:lumOff val="10000"/>
                  </a:srgbClr>
                </a:solidFill>
                <a:latin typeface="Inconsolata" panose="00000509000000000000" pitchFamily="49" charset="0"/>
                <a:cs typeface="DejaVu Sans Mono" pitchFamily="49" charset="0"/>
              </a:rPr>
              <a:t> R </a:t>
            </a:r>
            <a:r>
              <a:rPr lang="en-US" sz="1800" b="1" u="none" dirty="0">
                <a:solidFill>
                  <a:srgbClr val="F76D6D"/>
                </a:solidFill>
                <a:latin typeface="Inconsolata" panose="00000509000000000000" pitchFamily="49" charset="0"/>
                <a:cs typeface="DejaVu Sans Mono" pitchFamily="49" charset="0"/>
              </a:rPr>
              <a:t>LEFT OUTER JOIN</a:t>
            </a:r>
            <a:r>
              <a:rPr lang="en-US" sz="1800" u="none" dirty="0">
                <a:solidFill>
                  <a:srgbClr val="101010">
                    <a:lumMod val="90000"/>
                    <a:lumOff val="10000"/>
                  </a:srgbClr>
                </a:solidFill>
                <a:latin typeface="Inconsolata" panose="00000509000000000000" pitchFamily="49" charset="0"/>
                <a:cs typeface="DejaVu Sans Mono" pitchFamily="49" charset="0"/>
              </a:rPr>
              <a:t> S</a:t>
            </a:r>
            <a:br>
              <a:rPr lang="en-US" sz="1800" u="none" dirty="0">
                <a:solidFill>
                  <a:srgbClr val="101010">
                    <a:lumMod val="90000"/>
                    <a:lumOff val="10000"/>
                  </a:srgbClr>
                </a:solidFill>
                <a:latin typeface="Inconsolata" panose="00000509000000000000" pitchFamily="49" charset="0"/>
                <a:cs typeface="DejaVu Sans Mono" pitchFamily="49" charset="0"/>
              </a:rPr>
            </a:b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ON</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u="none" dirty="0" err="1">
                <a:solidFill>
                  <a:srgbClr val="101010">
                    <a:lumMod val="90000"/>
                    <a:lumOff val="10000"/>
                  </a:srgbClr>
                </a:solidFill>
                <a:latin typeface="Inconsolata" panose="00000509000000000000" pitchFamily="49" charset="0"/>
                <a:cs typeface="DejaVu Sans Mono" pitchFamily="49" charset="0"/>
              </a:rPr>
              <a:t>R.a_id</a:t>
            </a:r>
            <a:r>
              <a:rPr lang="en-US" sz="1800" u="none" dirty="0">
                <a:solidFill>
                  <a:srgbClr val="101010">
                    <a:lumMod val="90000"/>
                    <a:lumOff val="10000"/>
                  </a:srgbClr>
                </a:solidFill>
                <a:latin typeface="Inconsolata" panose="00000509000000000000" pitchFamily="49" charset="0"/>
                <a:cs typeface="DejaVu Sans Mono" pitchFamily="49" charset="0"/>
              </a:rPr>
              <a:t> = </a:t>
            </a:r>
            <a:r>
              <a:rPr lang="en-US" sz="1800" u="none" dirty="0" err="1">
                <a:solidFill>
                  <a:srgbClr val="101010">
                    <a:lumMod val="90000"/>
                    <a:lumOff val="10000"/>
                  </a:srgbClr>
                </a:solidFill>
                <a:latin typeface="Inconsolata" panose="00000509000000000000" pitchFamily="49" charset="0"/>
                <a:cs typeface="DejaVu Sans Mono" pitchFamily="49" charset="0"/>
              </a:rPr>
              <a:t>S.a_id</a:t>
            </a:r>
            <a:r>
              <a:rPr lang="en-US" sz="1800" u="none" dirty="0">
                <a:solidFill>
                  <a:srgbClr val="101010">
                    <a:lumMod val="90000"/>
                    <a:lumOff val="10000"/>
                  </a:srgbClr>
                </a:solidFill>
                <a:latin typeface="Inconsolata" panose="00000509000000000000" pitchFamily="49" charset="0"/>
                <a:cs typeface="DejaVu Sans Mono" pitchFamily="49" charset="0"/>
              </a:rPr>
              <a:t/>
            </a:r>
            <a:br>
              <a:rPr lang="en-US" sz="1800" u="none" dirty="0">
                <a:solidFill>
                  <a:srgbClr val="101010">
                    <a:lumMod val="90000"/>
                    <a:lumOff val="10000"/>
                  </a:srgbClr>
                </a:solidFill>
                <a:latin typeface="Inconsolata" panose="00000509000000000000" pitchFamily="49" charset="0"/>
                <a:cs typeface="DejaVu Sans Mono" pitchFamily="49" charset="0"/>
              </a:rPr>
            </a:b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b="1" u="none" dirty="0">
                <a:solidFill>
                  <a:srgbClr val="101010">
                    <a:lumMod val="90000"/>
                    <a:lumOff val="10000"/>
                  </a:srgbClr>
                </a:solidFill>
                <a:latin typeface="Inconsolata" panose="00000509000000000000" pitchFamily="49" charset="0"/>
                <a:cs typeface="DejaVu Sans Mono" pitchFamily="49" charset="0"/>
              </a:rPr>
              <a:t>AND</a:t>
            </a:r>
            <a:r>
              <a:rPr lang="en-US" sz="1800" u="none" dirty="0">
                <a:solidFill>
                  <a:srgbClr val="101010">
                    <a:lumMod val="90000"/>
                    <a:lumOff val="10000"/>
                  </a:srgbClr>
                </a:solidFill>
                <a:latin typeface="Inconsolata" panose="00000509000000000000" pitchFamily="49" charset="0"/>
                <a:cs typeface="DejaVu Sans Mono" pitchFamily="49" charset="0"/>
              </a:rPr>
              <a:t> </a:t>
            </a:r>
            <a:r>
              <a:rPr lang="en-US" sz="1800" u="none" dirty="0" err="1">
                <a:solidFill>
                  <a:srgbClr val="101010">
                    <a:lumMod val="90000"/>
                    <a:lumOff val="10000"/>
                  </a:srgbClr>
                </a:solidFill>
                <a:latin typeface="Inconsolata" panose="00000509000000000000" pitchFamily="49" charset="0"/>
                <a:cs typeface="DejaVu Sans Mono" pitchFamily="49" charset="0"/>
              </a:rPr>
              <a:t>R.b_id</a:t>
            </a:r>
            <a:r>
              <a:rPr lang="en-US" sz="1800" u="none" dirty="0">
                <a:solidFill>
                  <a:srgbClr val="101010">
                    <a:lumMod val="90000"/>
                    <a:lumOff val="10000"/>
                  </a:srgbClr>
                </a:solidFill>
                <a:latin typeface="Inconsolata" panose="00000509000000000000" pitchFamily="49" charset="0"/>
                <a:cs typeface="DejaVu Sans Mono" pitchFamily="49" charset="0"/>
              </a:rPr>
              <a:t> = </a:t>
            </a:r>
            <a:r>
              <a:rPr lang="en-US" sz="1800" u="none" dirty="0" err="1">
                <a:solidFill>
                  <a:srgbClr val="101010">
                    <a:lumMod val="90000"/>
                    <a:lumOff val="10000"/>
                  </a:srgbClr>
                </a:solidFill>
                <a:latin typeface="Inconsolata" panose="00000509000000000000" pitchFamily="49" charset="0"/>
                <a:cs typeface="DejaVu Sans Mono" pitchFamily="49" charset="0"/>
              </a:rPr>
              <a:t>S.b_id</a:t>
            </a:r>
            <a:r>
              <a:rPr lang="en-US" sz="1800" u="none" dirty="0">
                <a:solidFill>
                  <a:srgbClr val="101010">
                    <a:lumMod val="90000"/>
                    <a:lumOff val="10000"/>
                  </a:srgbClr>
                </a:solidFill>
                <a:latin typeface="Inconsolata" panose="00000509000000000000" pitchFamily="49" charset="0"/>
                <a:cs typeface="DejaVu Sans Mono" pitchFamily="49" charset="0"/>
              </a:rPr>
              <a:t>;</a:t>
            </a:r>
          </a:p>
        </p:txBody>
      </p:sp>
      <p:graphicFrame>
        <p:nvGraphicFramePr>
          <p:cNvPr id="17" name="Table 16">
            <a:extLst>
              <a:ext uri="{FF2B5EF4-FFF2-40B4-BE49-F238E27FC236}">
                <a16:creationId xmlns:a16="http://schemas.microsoft.com/office/drawing/2014/main" id="{3403DA80-F47E-44D9-AC62-0010A5C54E65}"/>
              </a:ext>
            </a:extLst>
          </p:cNvPr>
          <p:cNvGraphicFramePr>
            <a:graphicFrameLocks noGrp="1"/>
          </p:cNvGraphicFramePr>
          <p:nvPr>
            <p:extLst/>
          </p:nvPr>
        </p:nvGraphicFramePr>
        <p:xfrm>
          <a:off x="7359805" y="1892401"/>
          <a:ext cx="2729428" cy="2221992"/>
        </p:xfrm>
        <a:graphic>
          <a:graphicData uri="http://schemas.openxmlformats.org/drawingml/2006/table">
            <a:tbl>
              <a:tblPr firstRow="1" bandRow="1">
                <a:tableStyleId>{793D81CF-94F2-401A-BA57-92F5A7B2D0C5}</a:tableStyleId>
              </a:tblPr>
              <a:tblGrid>
                <a:gridCol w="682357">
                  <a:extLst>
                    <a:ext uri="{9D8B030D-6E8A-4147-A177-3AD203B41FA5}">
                      <a16:colId xmlns:a16="http://schemas.microsoft.com/office/drawing/2014/main" val="20000"/>
                    </a:ext>
                  </a:extLst>
                </a:gridCol>
                <a:gridCol w="682357">
                  <a:extLst>
                    <a:ext uri="{9D8B030D-6E8A-4147-A177-3AD203B41FA5}">
                      <a16:colId xmlns:a16="http://schemas.microsoft.com/office/drawing/2014/main" val="3789622283"/>
                    </a:ext>
                  </a:extLst>
                </a:gridCol>
                <a:gridCol w="682357">
                  <a:extLst>
                    <a:ext uri="{9D8B030D-6E8A-4147-A177-3AD203B41FA5}">
                      <a16:colId xmlns:a16="http://schemas.microsoft.com/office/drawing/2014/main" val="638079239"/>
                    </a:ext>
                  </a:extLst>
                </a:gridCol>
                <a:gridCol w="682357">
                  <a:extLst>
                    <a:ext uri="{9D8B030D-6E8A-4147-A177-3AD203B41FA5}">
                      <a16:colId xmlns:a16="http://schemas.microsoft.com/office/drawing/2014/main" val="1777242221"/>
                    </a:ext>
                  </a:extLst>
                </a:gridCol>
              </a:tblGrid>
              <a:tr h="627888">
                <a:tc>
                  <a:txBody>
                    <a:bodyPr/>
                    <a:lstStyle/>
                    <a:p>
                      <a:r>
                        <a:rPr lang="en-US" sz="1900" dirty="0" err="1">
                          <a:latin typeface="Inconsolata" panose="00000509000000000000" pitchFamily="49" charset="0"/>
                        </a:rPr>
                        <a:t>R.a_id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R.b_id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S.a_id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err="1">
                          <a:latin typeface="Inconsolata" panose="00000509000000000000" pitchFamily="49" charset="0"/>
                        </a:rPr>
                        <a:t>S.b_id</a:t>
                      </a:r>
                      <a:endParaRPr lang="en-US" sz="1900" dirty="0">
                        <a:latin typeface="Inconsolata" panose="00000509000000000000" pitchFamily="49" charset="0"/>
                      </a:endParaRP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27888">
                <a:tc>
                  <a:txBody>
                    <a:bodyPr/>
                    <a:lstStyle/>
                    <a:p>
                      <a:r>
                        <a:rPr lang="en-US" sz="1900" dirty="0">
                          <a:latin typeface="Inconsolata" panose="00000509000000000000" pitchFamily="49" charset="0"/>
                        </a:rPr>
                        <a:t>a1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101</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b="1" dirty="0">
                          <a:solidFill>
                            <a:srgbClr val="F76D6D"/>
                          </a:solidFill>
                          <a:latin typeface="Inconsolata" panose="00000509000000000000" pitchFamily="49" charset="0"/>
                        </a:rPr>
                        <a:t>NULL</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b="1" dirty="0">
                          <a:solidFill>
                            <a:srgbClr val="F76D6D"/>
                          </a:solidFill>
                          <a:latin typeface="Inconsolata" panose="00000509000000000000" pitchFamily="49" charset="0"/>
                        </a:rPr>
                        <a:t>NULL</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r h="627888">
                <a:tc>
                  <a:txBody>
                    <a:bodyPr/>
                    <a:lstStyle/>
                    <a:p>
                      <a:r>
                        <a:rPr lang="en-US" sz="1900" dirty="0">
                          <a:latin typeface="Inconsolata" panose="00000509000000000000" pitchFamily="49" charset="0"/>
                        </a:rPr>
                        <a:t>a2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102</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b="1" dirty="0">
                          <a:solidFill>
                            <a:srgbClr val="F76D6D"/>
                          </a:solidFill>
                          <a:latin typeface="Inconsolata" panose="00000509000000000000" pitchFamily="49" charset="0"/>
                        </a:rPr>
                        <a:t>NULL</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b="1" dirty="0">
                          <a:solidFill>
                            <a:srgbClr val="F76D6D"/>
                          </a:solidFill>
                          <a:latin typeface="Inconsolata" panose="00000509000000000000" pitchFamily="49" charset="0"/>
                        </a:rPr>
                        <a:t>NULL</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8482489"/>
                  </a:ext>
                </a:extLst>
              </a:tr>
              <a:tr h="338328">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a3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latin typeface="Inconsolata" panose="00000509000000000000" pitchFamily="49" charset="0"/>
                        </a:rPr>
                        <a:t>103</a:t>
                      </a:r>
                    </a:p>
                  </a:txBody>
                  <a:tcPr marL="27432" marR="27432" marT="24384" marB="24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3719959"/>
                  </a:ext>
                </a:extLst>
              </a:tr>
            </a:tbl>
          </a:graphicData>
        </a:graphic>
      </p:graphicFrame>
    </p:spTree>
    <p:extLst>
      <p:ext uri="{BB962C8B-B14F-4D97-AF65-F5344CB8AC3E}">
        <p14:creationId xmlns:p14="http://schemas.microsoft.com/office/powerpoint/2010/main" val="209301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5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91600" cy="664797"/>
          </a:xfrm>
        </p:spPr>
        <p:txBody>
          <a:bodyPr/>
          <a:lstStyle/>
          <a:p>
            <a:r>
              <a:rPr lang="en-US" dirty="0" smtClean="0"/>
              <a:t>Summary</a:t>
            </a:r>
            <a:endParaRPr lang="en-US" dirty="0"/>
          </a:p>
        </p:txBody>
      </p:sp>
      <p:sp>
        <p:nvSpPr>
          <p:cNvPr id="5" name="Text Placeholder 4"/>
          <p:cNvSpPr>
            <a:spLocks noGrp="1"/>
          </p:cNvSpPr>
          <p:nvPr>
            <p:ph type="body" sz="quarter" idx="13"/>
          </p:nvPr>
        </p:nvSpPr>
        <p:spPr>
          <a:xfrm>
            <a:off x="1265129" y="1479553"/>
            <a:ext cx="10341279" cy="4876800"/>
          </a:xfrm>
        </p:spPr>
        <p:txBody>
          <a:bodyPr>
            <a:normAutofit/>
          </a:bodyPr>
          <a:lstStyle/>
          <a:p>
            <a:r>
              <a:rPr lang="en-US" dirty="0" smtClean="0"/>
              <a:t>Data independence</a:t>
            </a:r>
          </a:p>
          <a:p>
            <a:r>
              <a:rPr lang="en-US" dirty="0" smtClean="0"/>
              <a:t>Keep it simple</a:t>
            </a:r>
          </a:p>
          <a:p>
            <a:r>
              <a:rPr lang="en-US" dirty="0" smtClean="0"/>
              <a:t>Cycle between:</a:t>
            </a:r>
          </a:p>
          <a:p>
            <a:pPr lvl="1"/>
            <a:r>
              <a:rPr lang="en-US" dirty="0" smtClean="0"/>
              <a:t>Structured and non-structured DB</a:t>
            </a:r>
          </a:p>
          <a:p>
            <a:pPr lvl="1"/>
            <a:r>
              <a:rPr lang="en-US" dirty="0" smtClean="0"/>
              <a:t>Functionality in-DB </a:t>
            </a:r>
            <a:r>
              <a:rPr lang="en-US" dirty="0" err="1" smtClean="0"/>
              <a:t>vs</a:t>
            </a:r>
            <a:r>
              <a:rPr lang="en-US" dirty="0" smtClean="0"/>
              <a:t> out-of-DB</a:t>
            </a:r>
          </a:p>
          <a:p>
            <a:pPr lvl="1"/>
            <a:r>
              <a:rPr lang="en-US" dirty="0" smtClean="0"/>
              <a:t>Programming language tight </a:t>
            </a:r>
            <a:r>
              <a:rPr lang="en-US" dirty="0" err="1" smtClean="0"/>
              <a:t>vs</a:t>
            </a:r>
            <a:r>
              <a:rPr lang="en-US" dirty="0" smtClean="0"/>
              <a:t> loose integration</a:t>
            </a:r>
            <a:endParaRPr lang="en-US" dirty="0"/>
          </a:p>
        </p:txBody>
      </p:sp>
      <p:sp>
        <p:nvSpPr>
          <p:cNvPr id="4" name="Slide Number Placeholder 6"/>
          <p:cNvSpPr txBox="1">
            <a:spLocks/>
          </p:cNvSpPr>
          <p:nvPr/>
        </p:nvSpPr>
        <p:spPr>
          <a:xfrm>
            <a:off x="8305800" y="635635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pPr defTabSz="457200" fontAlgn="base">
                <a:spcBef>
                  <a:spcPct val="0"/>
                </a:spcBef>
                <a:spcAft>
                  <a:spcPct val="0"/>
                </a:spcAft>
              </a:pPr>
              <a:t>86</a:t>
            </a:fld>
            <a:endParaRPr dirty="0"/>
          </a:p>
        </p:txBody>
      </p:sp>
    </p:spTree>
    <p:extLst>
      <p:ext uri="{BB962C8B-B14F-4D97-AF65-F5344CB8AC3E}">
        <p14:creationId xmlns:p14="http://schemas.microsoft.com/office/powerpoint/2010/main" val="4280027112"/>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88" y="-21935"/>
            <a:ext cx="8991600" cy="692497"/>
          </a:xfrm>
        </p:spPr>
        <p:txBody>
          <a:bodyPr>
            <a:normAutofit fontScale="90000"/>
          </a:bodyPr>
          <a:lstStyle/>
          <a:p>
            <a:r>
              <a:rPr lang="en-US" dirty="0" smtClean="0"/>
              <a:t>Hierarchical Data Model</a:t>
            </a:r>
            <a:endParaRPr lang="en-US" dirty="0"/>
          </a:p>
        </p:txBody>
      </p:sp>
      <p:sp>
        <p:nvSpPr>
          <p:cNvPr id="4" name="Slide Number Placeholder 6"/>
          <p:cNvSpPr txBox="1">
            <a:spLocks/>
          </p:cNvSpPr>
          <p:nvPr/>
        </p:nvSpPr>
        <p:spPr>
          <a:xfrm>
            <a:off x="8180540" y="5567213"/>
            <a:ext cx="2133600" cy="365125"/>
          </a:xfrm>
          <a:prstGeom prst="rect">
            <a:avLst/>
          </a:prstGeom>
        </p:spPr>
        <p:txBody>
          <a:bodyPr vert="horz" lIns="91440" tIns="45720" rIns="91440" bIns="45720" rtlCol="0" anchor="ctr"/>
          <a:lstStyle>
            <a:defPPr>
              <a:defRPr lang="en-GB"/>
            </a:defPPr>
            <a:lvl1pPr algn="r">
              <a:defRPr lang="en-US" sz="1400">
                <a:solidFill>
                  <a:srgbClr val="323232"/>
                </a:solidFill>
                <a:latin typeface="Raleway" pitchFamily="34" charset="0"/>
              </a:defRPr>
            </a:lvl1pPr>
          </a:lstStyle>
          <a:p>
            <a:pPr defTabSz="457200" fontAlgn="base">
              <a:spcBef>
                <a:spcPct val="0"/>
              </a:spcBef>
              <a:spcAft>
                <a:spcPct val="0"/>
              </a:spcAft>
            </a:pPr>
            <a:fld id="{53A69758-A4B7-43AA-8C53-2B0AFA7816F2}" type="slidenum">
              <a:rPr>
                <a:latin typeface="Museo Sans 100" pitchFamily="50" charset="0"/>
              </a:rPr>
              <a:pPr defTabSz="457200" fontAlgn="base">
                <a:spcBef>
                  <a:spcPct val="0"/>
                </a:spcBef>
                <a:spcAft>
                  <a:spcPct val="0"/>
                </a:spcAft>
              </a:pPr>
              <a:t>9</a:t>
            </a:fld>
            <a:endParaRPr dirty="0">
              <a:latin typeface="Museo Sans 100" pitchFamily="50" charset="0"/>
            </a:endParaRPr>
          </a:p>
        </p:txBody>
      </p:sp>
      <p:grpSp>
        <p:nvGrpSpPr>
          <p:cNvPr id="30" name="Group 29"/>
          <p:cNvGrpSpPr/>
          <p:nvPr/>
        </p:nvGrpSpPr>
        <p:grpSpPr>
          <a:xfrm>
            <a:off x="6351740" y="1623497"/>
            <a:ext cx="3429000" cy="3566160"/>
            <a:chOff x="5105400" y="2057400"/>
            <a:chExt cx="3429000" cy="3566160"/>
          </a:xfrm>
        </p:grpSpPr>
        <p:sp>
          <p:nvSpPr>
            <p:cNvPr id="18" name="Rounded Rectangle 17"/>
            <p:cNvSpPr/>
            <p:nvPr/>
          </p:nvSpPr>
          <p:spPr>
            <a:xfrm>
              <a:off x="51054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4B4B4B"/>
                  </a:solidFill>
                  <a:latin typeface="Museo Sans 300" pitchFamily="50" charset="0"/>
                </a:rPr>
                <a:t>4</a:t>
              </a:r>
              <a:r>
                <a:rPr lang="en-US" sz="2000" dirty="0">
                  <a:solidFill>
                    <a:srgbClr val="4B4B4B"/>
                  </a:solidFill>
                  <a:latin typeface="Museo Sans 300" pitchFamily="50" charset="0"/>
                </a:rPr>
                <a:t>, “Dave’s Supplies”, New York, NY</a:t>
              </a:r>
              <a:endParaRPr lang="en-US" sz="2000" dirty="0">
                <a:solidFill>
                  <a:srgbClr val="4B4B4B"/>
                </a:solidFill>
                <a:latin typeface="Museo Sans 300" pitchFamily="50" charset="0"/>
              </a:endParaRPr>
            </a:p>
          </p:txBody>
        </p:sp>
        <p:sp>
          <p:nvSpPr>
            <p:cNvPr id="19" name="Rounded Rectangle 18"/>
            <p:cNvSpPr/>
            <p:nvPr/>
          </p:nvSpPr>
          <p:spPr>
            <a:xfrm>
              <a:off x="51054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lvl="0" algn="ctr"/>
              <a:r>
                <a:rPr lang="en-US" sz="2000" dirty="0">
                  <a:solidFill>
                    <a:srgbClr val="4B4B4B"/>
                  </a:solidFill>
                  <a:latin typeface="Museo Sans 300" pitchFamily="50" charset="0"/>
                </a:rPr>
                <a:t>1002, “Battery Pack”, Large, 500, $100</a:t>
              </a:r>
              <a:endParaRPr lang="en-US" sz="2000" dirty="0">
                <a:solidFill>
                  <a:srgbClr val="4B4B4B"/>
                </a:solidFill>
                <a:latin typeface="Museo Sans 300" pitchFamily="50" charset="0"/>
              </a:endParaRPr>
            </a:p>
          </p:txBody>
        </p:sp>
        <p:cxnSp>
          <p:nvCxnSpPr>
            <p:cNvPr id="20" name="Straight Arrow Connector 19"/>
            <p:cNvCxnSpPr>
              <a:stCxn id="18" idx="2"/>
              <a:endCxn id="19" idx="0"/>
            </p:cNvCxnSpPr>
            <p:nvPr/>
          </p:nvCxnSpPr>
          <p:spPr>
            <a:xfrm>
              <a:off x="68199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5970740" y="1478241"/>
            <a:ext cx="0" cy="4024312"/>
          </a:xfrm>
          <a:prstGeom prst="line">
            <a:avLst/>
          </a:prstGeom>
          <a:ln>
            <a:solidFill>
              <a:srgbClr val="4B4B4B"/>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52368" y="887262"/>
            <a:ext cx="2172390" cy="584775"/>
          </a:xfrm>
          <a:prstGeom prst="rect">
            <a:avLst/>
          </a:prstGeom>
          <a:noFill/>
        </p:spPr>
        <p:txBody>
          <a:bodyPr wrap="none" rtlCol="0">
            <a:spAutoFit/>
          </a:bodyPr>
          <a:lstStyle/>
          <a:p>
            <a:r>
              <a:rPr lang="en-US" sz="3200" dirty="0">
                <a:solidFill>
                  <a:srgbClr val="4B4B4B"/>
                </a:solidFill>
                <a:latin typeface="Museo Sans 700" pitchFamily="50" charset="0"/>
              </a:rPr>
              <a:t>Instance</a:t>
            </a:r>
            <a:endParaRPr lang="en-US" sz="3200" dirty="0">
              <a:solidFill>
                <a:srgbClr val="4B4B4B"/>
              </a:solidFill>
              <a:latin typeface="Museo Sans 700" pitchFamily="50" charset="0"/>
            </a:endParaRPr>
          </a:p>
        </p:txBody>
      </p:sp>
      <p:sp>
        <p:nvSpPr>
          <p:cNvPr id="43" name="Rounded Rectangle 42"/>
          <p:cNvSpPr/>
          <p:nvPr/>
        </p:nvSpPr>
        <p:spPr>
          <a:xfrm>
            <a:off x="6466040" y="4240062"/>
            <a:ext cx="3200400"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
        <p:nvSpPr>
          <p:cNvPr id="3" name="TextBox 2"/>
          <p:cNvSpPr txBox="1"/>
          <p:nvPr/>
        </p:nvSpPr>
        <p:spPr>
          <a:xfrm>
            <a:off x="2846588" y="5306893"/>
            <a:ext cx="6142427" cy="461665"/>
          </a:xfrm>
          <a:prstGeom prst="rect">
            <a:avLst/>
          </a:prstGeom>
          <a:noFill/>
        </p:spPr>
        <p:txBody>
          <a:bodyPr wrap="none" rtlCol="0">
            <a:spAutoFit/>
          </a:bodyPr>
          <a:lstStyle/>
          <a:p>
            <a:r>
              <a:rPr lang="en-US" sz="2400" dirty="0"/>
              <a:t>How do you update the price of a battery pack?</a:t>
            </a:r>
            <a:endParaRPr lang="en-US" sz="2400" dirty="0"/>
          </a:p>
        </p:txBody>
      </p:sp>
      <p:grpSp>
        <p:nvGrpSpPr>
          <p:cNvPr id="21" name="Group 20"/>
          <p:cNvGrpSpPr/>
          <p:nvPr/>
        </p:nvGrpSpPr>
        <p:grpSpPr>
          <a:xfrm>
            <a:off x="2236940" y="1649260"/>
            <a:ext cx="3429000" cy="3566160"/>
            <a:chOff x="5105400" y="2057400"/>
            <a:chExt cx="3429000" cy="3566160"/>
          </a:xfrm>
        </p:grpSpPr>
        <p:sp>
          <p:nvSpPr>
            <p:cNvPr id="22" name="Rounded Rectangle 21"/>
            <p:cNvSpPr/>
            <p:nvPr/>
          </p:nvSpPr>
          <p:spPr>
            <a:xfrm>
              <a:off x="5105400" y="2057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2000" dirty="0">
                  <a:solidFill>
                    <a:srgbClr val="4B4B4B"/>
                  </a:solidFill>
                  <a:latin typeface="Museo Sans 300" pitchFamily="50" charset="0"/>
                </a:rPr>
                <a:t>3, “Rick’s Supplies”, New York, NY</a:t>
              </a:r>
              <a:endParaRPr lang="en-US" sz="2000" dirty="0">
                <a:solidFill>
                  <a:srgbClr val="4B4B4B"/>
                </a:solidFill>
                <a:latin typeface="Museo Sans 300" pitchFamily="50" charset="0"/>
              </a:endParaRPr>
            </a:p>
          </p:txBody>
        </p:sp>
        <p:sp>
          <p:nvSpPr>
            <p:cNvPr id="23" name="Rounded Rectangle 22"/>
            <p:cNvSpPr/>
            <p:nvPr/>
          </p:nvSpPr>
          <p:spPr>
            <a:xfrm>
              <a:off x="5105400" y="4343400"/>
              <a:ext cx="3429000" cy="1280160"/>
            </a:xfrm>
            <a:prstGeom prst="roundRect">
              <a:avLst/>
            </a:prstGeom>
            <a:gradFill>
              <a:gsLst>
                <a:gs pos="0">
                  <a:schemeClr val="bg1">
                    <a:lumMod val="65000"/>
                  </a:schemeClr>
                </a:gs>
                <a:gs pos="20000">
                  <a:schemeClr val="bg1">
                    <a:lumMod val="85000"/>
                  </a:schemeClr>
                </a:gs>
                <a:gs pos="100000">
                  <a:schemeClr val="bg1">
                    <a:lumMod val="75000"/>
                  </a:schemeClr>
                </a:gs>
              </a:gsLst>
              <a:lin ang="5400000" scaled="0"/>
            </a:gradFill>
            <a:ln w="50800">
              <a:solidFill>
                <a:srgbClr val="4B4B4B"/>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lvl="0" algn="ctr"/>
              <a:r>
                <a:rPr lang="en-US" sz="2000" dirty="0">
                  <a:solidFill>
                    <a:srgbClr val="4B4B4B"/>
                  </a:solidFill>
                  <a:latin typeface="Museo Sans 300" pitchFamily="50" charset="0"/>
                </a:rPr>
                <a:t>1001, “Battery Pack”, Large, 500, $100</a:t>
              </a:r>
              <a:endParaRPr lang="en-US" sz="2000" dirty="0">
                <a:solidFill>
                  <a:srgbClr val="4B4B4B"/>
                </a:solidFill>
                <a:latin typeface="Museo Sans 300" pitchFamily="50" charset="0"/>
              </a:endParaRPr>
            </a:p>
          </p:txBody>
        </p:sp>
        <p:cxnSp>
          <p:nvCxnSpPr>
            <p:cNvPr id="24" name="Straight Arrow Connector 23"/>
            <p:cNvCxnSpPr>
              <a:stCxn id="22" idx="2"/>
              <a:endCxn id="23" idx="0"/>
            </p:cNvCxnSpPr>
            <p:nvPr/>
          </p:nvCxnSpPr>
          <p:spPr>
            <a:xfrm>
              <a:off x="6819900" y="3337560"/>
              <a:ext cx="0" cy="1005840"/>
            </a:xfrm>
            <a:prstGeom prst="straightConnector1">
              <a:avLst/>
            </a:prstGeom>
            <a:ln w="63500">
              <a:solidFill>
                <a:srgbClr val="4B4B4B"/>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037568" y="913025"/>
            <a:ext cx="2172390" cy="584775"/>
          </a:xfrm>
          <a:prstGeom prst="rect">
            <a:avLst/>
          </a:prstGeom>
          <a:noFill/>
        </p:spPr>
        <p:txBody>
          <a:bodyPr wrap="none" rtlCol="0">
            <a:spAutoFit/>
          </a:bodyPr>
          <a:lstStyle/>
          <a:p>
            <a:r>
              <a:rPr lang="en-US" sz="3200" dirty="0">
                <a:solidFill>
                  <a:srgbClr val="4B4B4B"/>
                </a:solidFill>
                <a:latin typeface="Museo Sans 700" pitchFamily="50" charset="0"/>
              </a:rPr>
              <a:t>Instance</a:t>
            </a:r>
            <a:endParaRPr lang="en-US" sz="3200" dirty="0">
              <a:solidFill>
                <a:srgbClr val="4B4B4B"/>
              </a:solidFill>
              <a:latin typeface="Museo Sans 700" pitchFamily="50" charset="0"/>
            </a:endParaRPr>
          </a:p>
        </p:txBody>
      </p:sp>
      <p:sp>
        <p:nvSpPr>
          <p:cNvPr id="26" name="Rounded Rectangle 25"/>
          <p:cNvSpPr/>
          <p:nvPr/>
        </p:nvSpPr>
        <p:spPr>
          <a:xfrm>
            <a:off x="2351240" y="4265825"/>
            <a:ext cx="3200400" cy="342539"/>
          </a:xfrm>
          <a:prstGeom prst="roundRect">
            <a:avLst>
              <a:gd name="adj" fmla="val 11801"/>
            </a:avLst>
          </a:prstGeom>
          <a:noFill/>
          <a:ln w="63500">
            <a:solidFill>
              <a:srgbClr val="EF3E42"/>
            </a:solidFill>
          </a:ln>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lnSpc>
                <a:spcPct val="80000"/>
              </a:lnSpc>
            </a:pPr>
            <a:endParaRPr lang="en-US" sz="4000" dirty="0">
              <a:solidFill>
                <a:srgbClr val="EF3E42"/>
              </a:solidFill>
              <a:latin typeface="Museo Sans 700" pitchFamily="50" charset="0"/>
            </a:endParaRPr>
          </a:p>
        </p:txBody>
      </p:sp>
    </p:spTree>
    <p:extLst>
      <p:ext uri="{BB962C8B-B14F-4D97-AF65-F5344CB8AC3E}">
        <p14:creationId xmlns:p14="http://schemas.microsoft.com/office/powerpoint/2010/main" val="3439134962"/>
      </p:ext>
    </p:extLst>
  </p:cSld>
  <p:clrMapOvr>
    <a:masterClrMapping/>
  </p:clrMapOvr>
  <mc:AlternateContent xmlns:mc="http://schemas.openxmlformats.org/markup-compatibility/2006" xmlns:p14="http://schemas.microsoft.com/office/powerpoint/2010/main">
    <mc:Choice Requires="p14">
      <p:transition p14:dur="250" advTm="146181">
        <p:fade/>
      </p:transition>
    </mc:Choice>
    <mc:Fallback xmlns="">
      <p:transition advTm="1461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25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8|20.7"/>
</p:tagLst>
</file>

<file path=ppt/tags/tag2.xml><?xml version="1.0" encoding="utf-8"?>
<p:tagLst xmlns:a="http://schemas.openxmlformats.org/drawingml/2006/main" xmlns:r="http://schemas.openxmlformats.org/officeDocument/2006/relationships" xmlns:p="http://schemas.openxmlformats.org/presentationml/2006/main">
  <p:tag name="TIMING" val="|24.8|20.7"/>
</p:tagLst>
</file>

<file path=ppt/tags/tag3.xml><?xml version="1.0" encoding="utf-8"?>
<p:tagLst xmlns:a="http://schemas.openxmlformats.org/drawingml/2006/main" xmlns:r="http://schemas.openxmlformats.org/officeDocument/2006/relationships" xmlns:p="http://schemas.openxmlformats.org/presentationml/2006/main">
  <p:tag name="TIMING" val="|24.8|20.7"/>
</p:tagLst>
</file>

<file path=ppt/theme/theme1.xml><?xml version="1.0" encoding="utf-8"?>
<a:theme xmlns:a="http://schemas.openxmlformats.org/drawingml/2006/main" name="ResilientCPS-v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94050D1DCC0043B8382BCEB9AB0833" ma:contentTypeVersion="13" ma:contentTypeDescription="Create a new document." ma:contentTypeScope="" ma:versionID="9a784d74c8596f4940c30dbae16be880">
  <xsd:schema xmlns:xsd="http://www.w3.org/2001/XMLSchema" xmlns:xs="http://www.w3.org/2001/XMLSchema" xmlns:p="http://schemas.microsoft.com/office/2006/metadata/properties" xmlns:ns3="7074b369-5a24-4eb6-bc97-fb6d6fb35916" xmlns:ns4="f041c632-fa8a-4bd0-baf1-a1454430b0eb" targetNamespace="http://schemas.microsoft.com/office/2006/metadata/properties" ma:root="true" ma:fieldsID="87adb9cce8d2f62ab938697d245c2e2b" ns3:_="" ns4:_="">
    <xsd:import namespace="7074b369-5a24-4eb6-bc97-fb6d6fb35916"/>
    <xsd:import namespace="f041c632-fa8a-4bd0-baf1-a1454430b0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4b369-5a24-4eb6-bc97-fb6d6fb35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41c632-fa8a-4bd0-baf1-a1454430b0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13BAC5-6C17-42A1-968D-0FBA589C4783}">
  <ds:schemaRefs>
    <ds:schemaRef ds:uri="http://schemas.microsoft.com/sharepoint/v3/contenttype/forms"/>
  </ds:schemaRefs>
</ds:datastoreItem>
</file>

<file path=customXml/itemProps2.xml><?xml version="1.0" encoding="utf-8"?>
<ds:datastoreItem xmlns:ds="http://schemas.openxmlformats.org/officeDocument/2006/customXml" ds:itemID="{C8C75174-0278-44F9-9D9D-F7C7A3E5A362}">
  <ds:schemaRefs>
    <ds:schemaRef ds:uri="http://schemas.microsoft.com/office/infopath/2007/PartnerControls"/>
    <ds:schemaRef ds:uri="http://purl.org/dc/elements/1.1/"/>
    <ds:schemaRef ds:uri="http://schemas.microsoft.com/office/2006/metadata/properties"/>
    <ds:schemaRef ds:uri="7074b369-5a24-4eb6-bc97-fb6d6fb35916"/>
    <ds:schemaRef ds:uri="http://purl.org/dc/terms/"/>
    <ds:schemaRef ds:uri="http://schemas.openxmlformats.org/package/2006/metadata/core-properties"/>
    <ds:schemaRef ds:uri="http://schemas.microsoft.com/office/2006/documentManagement/types"/>
    <ds:schemaRef ds:uri="f041c632-fa8a-4bd0-baf1-a1454430b0eb"/>
    <ds:schemaRef ds:uri="http://www.w3.org/XML/1998/namespace"/>
    <ds:schemaRef ds:uri="http://purl.org/dc/dcmitype/"/>
  </ds:schemaRefs>
</ds:datastoreItem>
</file>

<file path=customXml/itemProps3.xml><?xml version="1.0" encoding="utf-8"?>
<ds:datastoreItem xmlns:ds="http://schemas.openxmlformats.org/officeDocument/2006/customXml" ds:itemID="{9F5962F7-EEC0-401C-9F34-6187A5745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4b369-5a24-4eb6-bc97-fb6d6fb35916"/>
    <ds:schemaRef ds:uri="f041c632-fa8a-4bd0-baf1-a1454430b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104</TotalTime>
  <Words>4934</Words>
  <Application>Microsoft Office PowerPoint</Application>
  <PresentationFormat>Widescreen</PresentationFormat>
  <Paragraphs>1080</Paragraphs>
  <Slides>86</Slides>
  <Notes>42</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86</vt:i4>
      </vt:variant>
    </vt:vector>
  </HeadingPairs>
  <TitlesOfParts>
    <vt:vector size="108" baseType="lpstr">
      <vt:lpstr>Arial Unicode MS</vt:lpstr>
      <vt:lpstr>MS PGothic</vt:lpstr>
      <vt:lpstr>Arial</vt:lpstr>
      <vt:lpstr>Avenir Next</vt:lpstr>
      <vt:lpstr>Calibri</vt:lpstr>
      <vt:lpstr>Calibri Light</vt:lpstr>
      <vt:lpstr>DejaVu Sans Mono</vt:lpstr>
      <vt:lpstr>Georgia</vt:lpstr>
      <vt:lpstr>Inconsolata</vt:lpstr>
      <vt:lpstr>Lucida Grande</vt:lpstr>
      <vt:lpstr>Lucida Sans Regular</vt:lpstr>
      <vt:lpstr>Museo Sans 100</vt:lpstr>
      <vt:lpstr>Museo Sans 300</vt:lpstr>
      <vt:lpstr>Museo Sans 500</vt:lpstr>
      <vt:lpstr>Museo Sans 700</vt:lpstr>
      <vt:lpstr>Museo Sans 900</vt:lpstr>
      <vt:lpstr>Proxima Nova Bl</vt:lpstr>
      <vt:lpstr>Proxima Nova Rg</vt:lpstr>
      <vt:lpstr>Raleway</vt:lpstr>
      <vt:lpstr>Wingdings</vt:lpstr>
      <vt:lpstr>Wingdings 3</vt:lpstr>
      <vt:lpstr>ResilientCPS-v5</vt:lpstr>
      <vt:lpstr>PowerPoint Presentation</vt:lpstr>
      <vt:lpstr>PowerPoint Presentation</vt:lpstr>
      <vt:lpstr>DATA MODELS</vt:lpstr>
      <vt:lpstr>DATA MODELS</vt:lpstr>
      <vt:lpstr>History Repeats Itself</vt:lpstr>
      <vt:lpstr>1960s – IBM IMS</vt:lpstr>
      <vt:lpstr>Hierarchical Data Model</vt:lpstr>
      <vt:lpstr>Hierarchical Data Model</vt:lpstr>
      <vt:lpstr>Hierarchical Data Model</vt:lpstr>
      <vt:lpstr>Hierarchical Data Model</vt:lpstr>
      <vt:lpstr>Record-at-a-time</vt:lpstr>
      <vt:lpstr>Schema impacts code</vt:lpstr>
      <vt:lpstr>Schema Impacts Code</vt:lpstr>
      <vt:lpstr>Data Independence</vt:lpstr>
      <vt:lpstr>1970s – CODASYL</vt:lpstr>
      <vt:lpstr>Network Data Model</vt:lpstr>
      <vt:lpstr>Network Data Model</vt:lpstr>
      <vt:lpstr>Network Data Model</vt:lpstr>
      <vt:lpstr>Stonebraker Lessons</vt:lpstr>
      <vt:lpstr>1970s – Relational Model</vt:lpstr>
      <vt:lpstr>Relational Model</vt:lpstr>
      <vt:lpstr>Schema</vt:lpstr>
      <vt:lpstr>Relational Data Model</vt:lpstr>
      <vt:lpstr>RELATIONAL MODEL</vt:lpstr>
      <vt:lpstr>RELATIONAL MODEL: PRIMARY KEY</vt:lpstr>
      <vt:lpstr>RELATIONAL MODEL: FOREIGN KEYS</vt:lpstr>
      <vt:lpstr>Schema</vt:lpstr>
      <vt:lpstr>1970s – Relational Model</vt:lpstr>
      <vt:lpstr>1980s – Relational Model</vt:lpstr>
      <vt:lpstr>Stonebraker Lessons</vt:lpstr>
      <vt:lpstr>Set-at-a-time interface </vt:lpstr>
      <vt:lpstr>PowerPoint Presentation</vt:lpstr>
      <vt:lpstr>SQL</vt:lpstr>
      <vt:lpstr>SQL</vt:lpstr>
      <vt:lpstr>Semantics</vt:lpstr>
      <vt:lpstr>Optimizer</vt:lpstr>
      <vt:lpstr>Usage: Terminal</vt:lpstr>
      <vt:lpstr>Usage: Python </vt:lpstr>
      <vt:lpstr>1980s – Distributed DBs</vt:lpstr>
      <vt:lpstr>Distributed Databases</vt:lpstr>
      <vt:lpstr>Database Partitioning</vt:lpstr>
      <vt:lpstr>Distributed OLTP</vt:lpstr>
      <vt:lpstr>1980s – OO Databases</vt:lpstr>
      <vt:lpstr>Object-Oriented Model</vt:lpstr>
      <vt:lpstr>https://sequelize.readthedocs.io/en/v3/: ORM</vt:lpstr>
      <vt:lpstr>Object-Oriented Model</vt:lpstr>
      <vt:lpstr>1990s – Boring Days</vt:lpstr>
      <vt:lpstr>2000s – Internet Boom</vt:lpstr>
      <vt:lpstr>Middleware Approach</vt:lpstr>
      <vt:lpstr>PowerPoint Presentation</vt:lpstr>
      <vt:lpstr>PowerPoint Presentation</vt:lpstr>
      <vt:lpstr>PowerPoint Presentation</vt:lpstr>
      <vt:lpstr>PowerPoint Presentation</vt:lpstr>
      <vt:lpstr>2000s – NoSQL</vt:lpstr>
      <vt:lpstr>2000s – NoSQL</vt:lpstr>
      <vt:lpstr>Detour: CAP Theorem</vt:lpstr>
      <vt:lpstr>CAP Theorem</vt:lpstr>
      <vt:lpstr>CAP Theorem: Proof</vt:lpstr>
      <vt:lpstr>PowerPoint Presentation</vt:lpstr>
      <vt:lpstr>PowerPoint Presentation</vt:lpstr>
      <vt:lpstr>PowerPoint Presentation</vt:lpstr>
      <vt:lpstr>PowerPoint Presentation</vt:lpstr>
      <vt:lpstr>Why this is important?</vt:lpstr>
      <vt:lpstr>Problem for Relational Database to Scale</vt:lpstr>
      <vt:lpstr>Revisit CAP Theorem</vt:lpstr>
      <vt:lpstr>Consistency or Availability</vt:lpstr>
      <vt:lpstr>AP: Best Effort Consistency</vt:lpstr>
      <vt:lpstr>CP: Best Effort Availability</vt:lpstr>
      <vt:lpstr>Types of Consistency</vt:lpstr>
      <vt:lpstr>Eventual Consistency Variations</vt:lpstr>
      <vt:lpstr>Eventual Consistency - A Facebook Example</vt:lpstr>
      <vt:lpstr>PowerPoint Presentation</vt:lpstr>
      <vt:lpstr>PowerPoint Presentation</vt:lpstr>
      <vt:lpstr>NON-RELATIONAL DATA MODELS: KEY-VALUE</vt:lpstr>
      <vt:lpstr>NON-RELATIONAL DATA MODELS: DOCUMENT</vt:lpstr>
      <vt:lpstr>2000s – NoSQL</vt:lpstr>
      <vt:lpstr>2010s – NewSQL</vt:lpstr>
      <vt:lpstr>2010s – NewSQL</vt:lpstr>
      <vt:lpstr>Observations</vt:lpstr>
      <vt:lpstr>RELATIONAL ALGEBRA: PRODUCT</vt:lpstr>
      <vt:lpstr>RELATIONAL ALGEBRA: JOIN</vt:lpstr>
      <vt:lpstr>RELATIONAL ALGEBRA: JOIN TYPES</vt:lpstr>
      <vt:lpstr>RELATIONAL ALGEBRA: INNER JOINS (1)</vt:lpstr>
      <vt:lpstr>RELATIONAL ALGEBRA: INNER JOINS (2)</vt:lpstr>
      <vt:lpstr>RELATIONAL ALGEBRA: OUTER JOINS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Computing for Urban Environments</dc:title>
  <dc:creator>Dubey, Abhishek</dc:creator>
  <cp:lastModifiedBy>Abhishek Dubey</cp:lastModifiedBy>
  <cp:revision>17</cp:revision>
  <dcterms:created xsi:type="dcterms:W3CDTF">2020-01-05T23:55:55Z</dcterms:created>
  <dcterms:modified xsi:type="dcterms:W3CDTF">2020-01-07T21:06:56Z</dcterms:modified>
</cp:coreProperties>
</file>