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2"/>
  </p:notesMasterIdLst>
  <p:sldIdLst>
    <p:sldId id="257" r:id="rId6"/>
    <p:sldId id="256" r:id="rId7"/>
    <p:sldId id="259" r:id="rId8"/>
    <p:sldId id="264" r:id="rId9"/>
    <p:sldId id="266" r:id="rId10"/>
    <p:sldId id="261" r:id="rId11"/>
    <p:sldId id="267" r:id="rId12"/>
    <p:sldId id="287" r:id="rId13"/>
    <p:sldId id="288" r:id="rId14"/>
    <p:sldId id="272" r:id="rId15"/>
    <p:sldId id="271" r:id="rId16"/>
    <p:sldId id="273" r:id="rId17"/>
    <p:sldId id="279" r:id="rId18"/>
    <p:sldId id="274" r:id="rId19"/>
    <p:sldId id="275" r:id="rId20"/>
    <p:sldId id="276" r:id="rId21"/>
    <p:sldId id="277" r:id="rId22"/>
    <p:sldId id="280" r:id="rId23"/>
    <p:sldId id="281" r:id="rId24"/>
    <p:sldId id="283" r:id="rId25"/>
    <p:sldId id="284" r:id="rId26"/>
    <p:sldId id="282" r:id="rId27"/>
    <p:sldId id="286" r:id="rId28"/>
    <p:sldId id="285" r:id="rId29"/>
    <p:sldId id="290" r:id="rId30"/>
    <p:sldId id="269" r:id="rId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ursos FastBI" id="{516314B1-D8EE-43C0-99CF-D2B67535603B}">
          <p14:sldIdLst>
            <p14:sldId id="257"/>
            <p14:sldId id="256"/>
            <p14:sldId id="259"/>
            <p14:sldId id="264"/>
            <p14:sldId id="266"/>
            <p14:sldId id="261"/>
          </p14:sldIdLst>
        </p14:section>
        <p14:section name="Pre-requisitos del Curso" id="{E2120348-B29B-42FE-B91F-A5038F4403AA}">
          <p14:sldIdLst>
            <p14:sldId id="267"/>
            <p14:sldId id="287"/>
            <p14:sldId id="288"/>
          </p14:sldIdLst>
        </p14:section>
        <p14:section name="Introducción del Instructor" id="{CFBE3D37-2328-475B-8A28-EDE51E3A6FD8}">
          <p14:sldIdLst>
            <p14:sldId id="272"/>
          </p14:sldIdLst>
        </p14:section>
        <p14:section name="Módulo 0. Introducción" id="{AC3AE5C8-EB03-4C1F-82AA-880EC4D9332B}">
          <p14:sldIdLst>
            <p14:sldId id="271"/>
            <p14:sldId id="273"/>
            <p14:sldId id="279"/>
            <p14:sldId id="274"/>
            <p14:sldId id="275"/>
            <p14:sldId id="276"/>
            <p14:sldId id="277"/>
          </p14:sldIdLst>
        </p14:section>
        <p14:section name="Módulo 1. Ecosistema Power BI" id="{352BC760-AE21-4987-92E1-91BB7FE020E3}">
          <p14:sldIdLst>
            <p14:sldId id="280"/>
            <p14:sldId id="281"/>
            <p14:sldId id="283"/>
            <p14:sldId id="284"/>
            <p14:sldId id="282"/>
            <p14:sldId id="286"/>
            <p14:sldId id="285"/>
          </p14:sldIdLst>
        </p14:section>
        <p14:section name="Módulo 2. Conexión a Servicios SaaS" id="{0836EF27-78ED-46F8-A8E0-9346E83DA996}">
          <p14:sldIdLst>
            <p14:sldId id="290"/>
          </p14:sldIdLst>
        </p14:section>
        <p14:section name="Módulo 3. Modelado de datos con Power BI Desktop" id="{4ED753E9-629E-4D77-A27F-B8EE619C2C17}">
          <p14:sldIdLst/>
        </p14:section>
        <p14:section name="Módulo 4. Medidas en Power BI Desktop" id="{C126CC9B-4C63-4FFE-B563-7C2D1683318F}">
          <p14:sldIdLst/>
        </p14:section>
        <p14:section name="Módulo 5. Excel y Power BI" id="{7ABBE7BA-3BE8-4CC3-8DD4-BA48D2E95C1F}">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113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40913-4292-4F3A-A276-6F17496F8B63}" type="datetimeFigureOut">
              <a:rPr lang="en-US" smtClean="0"/>
              <a:t>9/13/2016</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0DF62-6B16-43F0-8574-6C5154FA24AA}" type="slidenum">
              <a:rPr lang="en-US" smtClean="0"/>
              <a:t>‹Nº›</a:t>
            </a:fld>
            <a:endParaRPr lang="en-US"/>
          </a:p>
        </p:txBody>
      </p:sp>
    </p:spTree>
    <p:extLst>
      <p:ext uri="{BB962C8B-B14F-4D97-AF65-F5344CB8AC3E}">
        <p14:creationId xmlns:p14="http://schemas.microsoft.com/office/powerpoint/2010/main" val="1729232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592408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681501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1634349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0A5006EA-431B-AA46-9FEE-280DAFB0E1E9}" type="slidenum">
              <a:rPr lang="es-ES" smtClean="0"/>
              <a:t>15</a:t>
            </a:fld>
            <a:endParaRPr lang="es-ES"/>
          </a:p>
        </p:txBody>
      </p:sp>
    </p:spTree>
    <p:extLst>
      <p:ext uri="{BB962C8B-B14F-4D97-AF65-F5344CB8AC3E}">
        <p14:creationId xmlns:p14="http://schemas.microsoft.com/office/powerpoint/2010/main" val="3543019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1566101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a:t>
            </a:r>
          </a:p>
          <a:p>
            <a:r>
              <a:rPr lang="en-US" dirty="0"/>
              <a:t>Business intelligence, or BI</a:t>
            </a:r>
            <a:r>
              <a:rPr lang="en-US" baseline="0" dirty="0"/>
              <a:t>, has come a long way.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During the first two “waves” of business intelligence, IT professionals and business analysts were the keepers of BI. They made BI accessible and consumable for end users. </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While this approach still applies to complex business intelligence needs, today there is a new “wave”.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a:t>
            </a:r>
            <a:r>
              <a:rPr lang="en-US" baseline="0" dirty="0"/>
              <a:t> t</a:t>
            </a:r>
            <a:r>
              <a:rPr lang="en-US" dirty="0"/>
              <a:t>hird wave</a:t>
            </a:r>
            <a:r>
              <a:rPr lang="en-US" baseline="0" dirty="0"/>
              <a:t> of BI makes BI available to every kind of user.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Talking points:</a:t>
            </a:r>
          </a:p>
          <a:p>
            <a:r>
              <a:rPr lang="en-US" dirty="0"/>
              <a:t>Today we’re going to discuss</a:t>
            </a:r>
            <a:r>
              <a:rPr lang="en-US" baseline="0" dirty="0"/>
              <a:t> </a:t>
            </a:r>
            <a:r>
              <a:rPr lang="en-US" dirty="0"/>
              <a:t>Power BI,</a:t>
            </a:r>
            <a:r>
              <a:rPr lang="en-US" baseline="0" dirty="0"/>
              <a:t>  which is a third-wave solution. Power BI enables EVERYONE to collect, analyze, visualize and publish data.</a:t>
            </a:r>
          </a:p>
          <a:p>
            <a:r>
              <a:rPr lang="en-US" sz="1200" kern="1200" dirty="0">
                <a:solidFill>
                  <a:schemeClr val="tx1"/>
                </a:solidFill>
                <a:effectLst/>
                <a:latin typeface="+mn-lt"/>
                <a:ea typeface="+mn-ea"/>
                <a:cs typeface="+mn-cs"/>
              </a:rPr>
              <a:t>This third-wave has the potential to expand the reach of analytics to more users than ever before. Existing </a:t>
            </a:r>
            <a:r>
              <a:rPr lang="en-US" sz="1200" kern="1200" baseline="0" dirty="0">
                <a:solidFill>
                  <a:schemeClr val="tx1"/>
                </a:solidFill>
                <a:effectLst/>
                <a:latin typeface="+mn-lt"/>
                <a:ea typeface="+mn-ea"/>
                <a:cs typeface="+mn-cs"/>
              </a:rPr>
              <a:t>analytics platforms and tools can be extended, instead of being replaced, by </a:t>
            </a:r>
            <a:r>
              <a:rPr lang="en-US" sz="1200" kern="1200" dirty="0">
                <a:solidFill>
                  <a:schemeClr val="tx1"/>
                </a:solidFill>
                <a:effectLst/>
                <a:latin typeface="+mn-lt"/>
                <a:ea typeface="+mn-ea"/>
                <a:cs typeface="+mn-cs"/>
              </a:rPr>
              <a:t>full-featured solutions like Power BI. Power BI directly connects to existing on-premises data,</a:t>
            </a:r>
            <a:r>
              <a:rPr lang="en-US" sz="1200" kern="1200" baseline="0" dirty="0">
                <a:solidFill>
                  <a:schemeClr val="tx1"/>
                </a:solidFill>
                <a:effectLst/>
                <a:latin typeface="+mn-lt"/>
                <a:ea typeface="+mn-ea"/>
                <a:cs typeface="+mn-cs"/>
              </a:rPr>
              <a:t> such as </a:t>
            </a:r>
            <a:r>
              <a:rPr lang="en-US" sz="1200" kern="1200" dirty="0">
                <a:solidFill>
                  <a:schemeClr val="tx1"/>
                </a:solidFill>
                <a:effectLst/>
                <a:latin typeface="+mn-lt"/>
                <a:ea typeface="+mn-ea"/>
                <a:cs typeface="+mn-cs"/>
              </a:rPr>
              <a:t>Analysis Services tabular models that</a:t>
            </a:r>
            <a:r>
              <a:rPr lang="en-US" sz="1200" kern="1200" baseline="0" dirty="0">
                <a:solidFill>
                  <a:schemeClr val="tx1"/>
                </a:solidFill>
                <a:effectLst/>
                <a:latin typeface="+mn-lt"/>
                <a:ea typeface="+mn-ea"/>
                <a:cs typeface="+mn-cs"/>
              </a:rPr>
              <a:t> were </a:t>
            </a:r>
            <a:r>
              <a:rPr lang="en-US" sz="1200" kern="1200" dirty="0">
                <a:solidFill>
                  <a:schemeClr val="tx1"/>
                </a:solidFill>
                <a:effectLst/>
                <a:latin typeface="+mn-lt"/>
                <a:ea typeface="+mn-ea"/>
                <a:cs typeface="+mn-cs"/>
              </a:rPr>
              <a:t>created by business analysts in collaboration with IT. Microsoft Excel and the new Power BI Desktop work hand-in-hand with Power BI, publishing reports and models created by business analysts and getting them more easily in the hands of the business users who can gain insight and take action. </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13329DEA-6433-4493-B9C4-3E0AC755FE5D}" type="slidenum">
              <a:rPr lang="en-US" smtClean="0"/>
              <a:t>20</a:t>
            </a:fld>
            <a:endParaRPr lang="en-US"/>
          </a:p>
        </p:txBody>
      </p:sp>
    </p:spTree>
    <p:extLst>
      <p:ext uri="{BB962C8B-B14F-4D97-AF65-F5344CB8AC3E}">
        <p14:creationId xmlns:p14="http://schemas.microsoft.com/office/powerpoint/2010/main" val="2525517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is more….</a:t>
            </a:r>
          </a:p>
          <a:p>
            <a:pPr marL="228600" indent="-228600">
              <a:buFont typeface="+mj-lt"/>
              <a:buAutoNum type="arabicPeriod"/>
            </a:pPr>
            <a:endParaRPr lang="en-US" b="1" baseline="0" dirty="0"/>
          </a:p>
          <a:p>
            <a:pPr marL="0" lvl="0" indent="0">
              <a:buFont typeface="Arial" panose="020B0604020202020204" pitchFamily="34" charset="0"/>
              <a:buNone/>
            </a:pPr>
            <a:r>
              <a:rPr lang="en-US" b="1" baseline="0" dirty="0"/>
              <a:t>3. Power BI Desktop </a:t>
            </a:r>
            <a:r>
              <a:rPr lang="en-US" baseline="0" dirty="0"/>
              <a:t>is a visual data exploration tool that enables you to analyze data and create stunning reports. With Power BI Desktop, you are able to:</a:t>
            </a:r>
          </a:p>
          <a:p>
            <a:pPr marL="628650" lvl="1" indent="-171450">
              <a:buFont typeface="Arial" panose="020B0604020202020204" pitchFamily="34" charset="0"/>
              <a:buChar char="•"/>
            </a:pPr>
            <a:r>
              <a:rPr lang="en-GB" sz="1200" dirty="0">
                <a:solidFill>
                  <a:schemeClr val="tx2"/>
                </a:solidFill>
              </a:rPr>
              <a:t>Acquire and </a:t>
            </a:r>
            <a:r>
              <a:rPr lang="en-GB" sz="1200" i="1" dirty="0">
                <a:solidFill>
                  <a:schemeClr val="tx2"/>
                </a:solidFill>
              </a:rPr>
              <a:t>prepare</a:t>
            </a:r>
            <a:r>
              <a:rPr lang="en-GB" sz="1200" dirty="0">
                <a:solidFill>
                  <a:schemeClr val="tx2"/>
                </a:solidFill>
              </a:rPr>
              <a:t> data using extensive query capabilities</a:t>
            </a:r>
          </a:p>
          <a:p>
            <a:pPr marL="628650" lvl="1" indent="-171450">
              <a:buFont typeface="Arial" panose="020B0604020202020204" pitchFamily="34" charset="0"/>
              <a:buChar char="•"/>
            </a:pPr>
            <a:r>
              <a:rPr lang="en-GB" sz="1200" dirty="0">
                <a:solidFill>
                  <a:schemeClr val="tx2"/>
                </a:solidFill>
              </a:rPr>
              <a:t>Manipulation</a:t>
            </a:r>
            <a:r>
              <a:rPr lang="en-GB" sz="1200" baseline="0" dirty="0">
                <a:solidFill>
                  <a:schemeClr val="tx2"/>
                </a:solidFill>
              </a:rPr>
              <a:t> and consolidation of m</a:t>
            </a:r>
            <a:r>
              <a:rPr lang="en-GB" sz="1200" dirty="0">
                <a:solidFill>
                  <a:schemeClr val="tx2"/>
                </a:solidFill>
              </a:rPr>
              <a:t>ultiple</a:t>
            </a:r>
            <a:r>
              <a:rPr lang="en-GB" sz="1200" baseline="0" dirty="0">
                <a:solidFill>
                  <a:schemeClr val="tx2"/>
                </a:solidFill>
              </a:rPr>
              <a:t> data sources is performed in Power BI Desktop – this enables Power BI service users to use data from multiple sources in a single report</a:t>
            </a:r>
            <a:endParaRPr lang="en-GB" sz="1200" dirty="0">
              <a:solidFill>
                <a:schemeClr val="tx2"/>
              </a:solidFill>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Establish data structure, then transform and analyze data</a:t>
            </a:r>
            <a:endParaRPr lang="en-GB" sz="1200" dirty="0">
              <a:solidFill>
                <a:schemeClr val="tx2"/>
              </a:solidFill>
            </a:endParaRPr>
          </a:p>
          <a:p>
            <a:pPr marL="628650" lvl="1" indent="-171450">
              <a:buFont typeface="Arial" panose="020B0604020202020204" pitchFamily="34" charset="0"/>
              <a:buChar char="•"/>
            </a:pPr>
            <a:r>
              <a:rPr lang="en-GB" sz="1200" dirty="0">
                <a:solidFill>
                  <a:schemeClr val="tx2"/>
                </a:solidFill>
              </a:rPr>
              <a:t>Visualize and </a:t>
            </a:r>
            <a:r>
              <a:rPr lang="en-GB" sz="1200" i="1" dirty="0">
                <a:solidFill>
                  <a:schemeClr val="tx2"/>
                </a:solidFill>
              </a:rPr>
              <a:t>explore</a:t>
            </a:r>
            <a:r>
              <a:rPr lang="en-GB" sz="1200" dirty="0">
                <a:solidFill>
                  <a:schemeClr val="tx2"/>
                </a:solidFill>
              </a:rPr>
              <a:t> your data in new ways </a:t>
            </a:r>
            <a:r>
              <a:rPr lang="en-US" sz="1200" dirty="0">
                <a:solidFill>
                  <a:schemeClr val="tx2"/>
                </a:solidFill>
              </a:rPr>
              <a:t>through a freeform drag-and-drop canvas</a:t>
            </a:r>
            <a:endParaRPr lang="en-GB" sz="1200" dirty="0">
              <a:solidFill>
                <a:schemeClr val="tx2"/>
              </a:solidFill>
            </a:endParaRPr>
          </a:p>
          <a:p>
            <a:pPr marL="628650" lvl="1" indent="-171450">
              <a:buFont typeface="Arial" panose="020B0604020202020204" pitchFamily="34" charset="0"/>
              <a:buChar char="•"/>
            </a:pPr>
            <a:r>
              <a:rPr lang="en-US" sz="1200" dirty="0">
                <a:solidFill>
                  <a:schemeClr val="tx2"/>
                </a:solidFill>
              </a:rPr>
              <a:t>Author </a:t>
            </a:r>
            <a:r>
              <a:rPr lang="en-US" sz="1200" i="1" dirty="0">
                <a:solidFill>
                  <a:schemeClr val="tx2"/>
                </a:solidFill>
              </a:rPr>
              <a:t>reports</a:t>
            </a:r>
            <a:r>
              <a:rPr lang="en-US" sz="1200" dirty="0">
                <a:solidFill>
                  <a:schemeClr val="tx2"/>
                </a:solidFill>
              </a:rPr>
              <a:t> with a broad range of modern data visualizations</a:t>
            </a:r>
          </a:p>
          <a:p>
            <a:pPr marL="628650" lvl="1" indent="-171450">
              <a:buFont typeface="Arial" panose="020B0604020202020204" pitchFamily="34" charset="0"/>
              <a:buChar char="•"/>
            </a:pPr>
            <a:r>
              <a:rPr lang="en-US" sz="1200" dirty="0">
                <a:solidFill>
                  <a:schemeClr val="tx2"/>
                </a:solidFill>
              </a:rPr>
              <a:t>Publish beautiful, interactive reports directly to the Power BI service</a:t>
            </a:r>
            <a:endParaRPr lang="en-US" sz="1400" dirty="0">
              <a:solidFill>
                <a:schemeClr val="tx2"/>
              </a:solidFill>
            </a:endParaRPr>
          </a:p>
          <a:p>
            <a:pPr marL="628650" lvl="1" indent="-171450">
              <a:buFont typeface="Arial" panose="020B0604020202020204" pitchFamily="34" charset="0"/>
              <a:buChar char="•"/>
            </a:pPr>
            <a:r>
              <a:rPr lang="en-US" sz="1200" dirty="0">
                <a:solidFill>
                  <a:schemeClr val="tx2"/>
                </a:solidFill>
              </a:rPr>
              <a:t>Securely </a:t>
            </a:r>
            <a:r>
              <a:rPr lang="en-US" sz="1200" i="1" dirty="0">
                <a:solidFill>
                  <a:schemeClr val="tx2"/>
                </a:solidFill>
              </a:rPr>
              <a:t>share</a:t>
            </a:r>
            <a:r>
              <a:rPr lang="en-US" sz="1200" dirty="0">
                <a:solidFill>
                  <a:schemeClr val="tx2"/>
                </a:solidFill>
              </a:rPr>
              <a:t> reports through unique, curated content library approach</a:t>
            </a:r>
            <a:endParaRPr lang="en-US" sz="1400" dirty="0">
              <a:solidFill>
                <a:schemeClr val="tx2"/>
              </a:solidFill>
            </a:endParaRPr>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dirty="0"/>
              <a:t>4. Finally, the Power BI REST API library </a:t>
            </a:r>
            <a:r>
              <a:rPr lang="en-US" dirty="0"/>
              <a:t>allows you to customize nearly every aspect of Power BI, including</a:t>
            </a:r>
            <a:r>
              <a:rPr lang="en-US" baseline="0" dirty="0"/>
              <a:t> connecting to </a:t>
            </a:r>
            <a:r>
              <a:rPr lang="en-US" dirty="0"/>
              <a:t>custom data sources</a:t>
            </a:r>
            <a:r>
              <a:rPr lang="en-US" baseline="0" dirty="0"/>
              <a:t>, enabling real-time data streaming from your data source to Power BI, and integrating other applications with Power BI</a:t>
            </a:r>
            <a:endParaRPr lang="en-US" dirty="0"/>
          </a:p>
        </p:txBody>
      </p:sp>
      <p:sp>
        <p:nvSpPr>
          <p:cNvPr id="4" name="Slide Number Placeholder 3"/>
          <p:cNvSpPr>
            <a:spLocks noGrp="1"/>
          </p:cNvSpPr>
          <p:nvPr>
            <p:ph type="sldNum" sz="quarter" idx="10"/>
          </p:nvPr>
        </p:nvSpPr>
        <p:spPr/>
        <p:txBody>
          <a:bodyPr/>
          <a:lstStyle/>
          <a:p>
            <a:fld id="{E98C02C0-98AB-4661-8FF3-2C79CAD8CBF9}" type="slidenum">
              <a:rPr lang="en-US">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71418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97A826B-2CFD-4920-AD99-A38D1F7E6565}" type="datetimeFigureOut">
              <a:rPr lang="es-ES" smtClean="0"/>
              <a:t>13/09/2016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241358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97A826B-2CFD-4920-AD99-A38D1F7E6565}" type="datetimeFigureOut">
              <a:rPr lang="es-ES" smtClean="0"/>
              <a:t>13/09/2016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2811715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97A826B-2CFD-4920-AD99-A38D1F7E6565}" type="datetimeFigureOut">
              <a:rPr lang="es-ES" smtClean="0"/>
              <a:t>13/09/2016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152254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8226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589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4104"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Footer Placeholder 1"/>
          <p:cNvSpPr>
            <a:spLocks noGrp="1"/>
          </p:cNvSpPr>
          <p:nvPr>
            <p:ph type="ftr" sz="quarter" idx="10"/>
          </p:nvPr>
        </p:nvSpPr>
        <p:spPr/>
        <p:txBody>
          <a:bodyPr/>
          <a:lstStyle/>
          <a:p>
            <a:r>
              <a:rPr>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‹Nº›</a:t>
            </a:fld>
            <a:endParaRPr>
              <a:solidFill>
                <a:srgbClr val="505050"/>
              </a:solidFill>
            </a:endParaRPr>
          </a:p>
        </p:txBody>
      </p:sp>
    </p:spTree>
    <p:extLst>
      <p:ext uri="{BB962C8B-B14F-4D97-AF65-F5344CB8AC3E}">
        <p14:creationId xmlns:p14="http://schemas.microsoft.com/office/powerpoint/2010/main" val="160652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97A826B-2CFD-4920-AD99-A38D1F7E6565}" type="datetimeFigureOut">
              <a:rPr lang="es-ES" smtClean="0"/>
              <a:t>13/09/2016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187784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97A826B-2CFD-4920-AD99-A38D1F7E6565}" type="datetimeFigureOut">
              <a:rPr lang="es-ES" smtClean="0"/>
              <a:t>13/09/2016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30970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97A826B-2CFD-4920-AD99-A38D1F7E6565}" type="datetimeFigureOut">
              <a:rPr lang="es-ES" smtClean="0"/>
              <a:t>13/09/2016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2377650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97A826B-2CFD-4920-AD99-A38D1F7E6565}" type="datetimeFigureOut">
              <a:rPr lang="es-ES" smtClean="0"/>
              <a:t>13/09/2016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308893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97A826B-2CFD-4920-AD99-A38D1F7E6565}" type="datetimeFigureOut">
              <a:rPr lang="es-ES" smtClean="0"/>
              <a:t>13/09/2016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203533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97A826B-2CFD-4920-AD99-A38D1F7E6565}" type="datetimeFigureOut">
              <a:rPr lang="es-ES" smtClean="0"/>
              <a:t>13/09/2016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90562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97A826B-2CFD-4920-AD99-A38D1F7E6565}" type="datetimeFigureOut">
              <a:rPr lang="es-ES" smtClean="0"/>
              <a:t>13/09/2016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184323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97A826B-2CFD-4920-AD99-A38D1F7E6565}" type="datetimeFigureOut">
              <a:rPr lang="es-ES" smtClean="0"/>
              <a:t>13/09/2016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6E045E0-0928-4F68-AE9A-81FBF41F55F9}" type="slidenum">
              <a:rPr lang="es-ES" smtClean="0"/>
              <a:t>‹Nº›</a:t>
            </a:fld>
            <a:endParaRPr lang="es-ES"/>
          </a:p>
        </p:txBody>
      </p:sp>
    </p:spTree>
    <p:extLst>
      <p:ext uri="{BB962C8B-B14F-4D97-AF65-F5344CB8AC3E}">
        <p14:creationId xmlns:p14="http://schemas.microsoft.com/office/powerpoint/2010/main" val="45146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A826B-2CFD-4920-AD99-A38D1F7E6565}" type="datetimeFigureOut">
              <a:rPr lang="es-ES" smtClean="0"/>
              <a:t>13/09/2016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045E0-0928-4F68-AE9A-81FBF41F55F9}" type="slidenum">
              <a:rPr lang="es-ES" smtClean="0"/>
              <a:t>‹Nº›</a:t>
            </a:fld>
            <a:endParaRPr lang="es-ES"/>
          </a:p>
        </p:txBody>
      </p:sp>
    </p:spTree>
    <p:extLst>
      <p:ext uri="{BB962C8B-B14F-4D97-AF65-F5344CB8AC3E}">
        <p14:creationId xmlns:p14="http://schemas.microsoft.com/office/powerpoint/2010/main" val="21077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mailto:aalija@izertis.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0" Type="http://schemas.microsoft.com/office/2007/relationships/hdphoto" Target="../media/hdphoto2.wdp"/><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slideLayout" Target="../slideLayouts/slideLayout1.xml"/><Relationship Id="rId21" Type="http://schemas.openxmlformats.org/officeDocument/2006/relationships/image" Target="../media/image35.png"/><Relationship Id="rId7" Type="http://schemas.microsoft.com/office/2007/relationships/hdphoto" Target="../media/hdphoto3.wdp"/><Relationship Id="rId12" Type="http://schemas.microsoft.com/office/2007/relationships/hdphoto" Target="../media/hdphoto5.wdp"/><Relationship Id="rId17" Type="http://schemas.openxmlformats.org/officeDocument/2006/relationships/image" Target="../media/image31.png"/><Relationship Id="rId2" Type="http://schemas.openxmlformats.org/officeDocument/2006/relationships/tags" Target="../tags/tag3.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tags" Target="../tags/tag2.xml"/><Relationship Id="rId6" Type="http://schemas.openxmlformats.org/officeDocument/2006/relationships/image" Target="../media/image23.png"/><Relationship Id="rId11" Type="http://schemas.openxmlformats.org/officeDocument/2006/relationships/image" Target="../media/image26.png"/><Relationship Id="rId5" Type="http://schemas.openxmlformats.org/officeDocument/2006/relationships/image" Target="../media/image22.png"/><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image" Target="../media/image25.png"/><Relationship Id="rId19" Type="http://schemas.openxmlformats.org/officeDocument/2006/relationships/image" Target="../media/image33.png"/><Relationship Id="rId4" Type="http://schemas.openxmlformats.org/officeDocument/2006/relationships/image" Target="../media/image21.png"/><Relationship Id="rId9" Type="http://schemas.microsoft.com/office/2007/relationships/hdphoto" Target="../media/hdphoto4.wdp"/><Relationship Id="rId14" Type="http://schemas.openxmlformats.org/officeDocument/2006/relationships/image" Target="../media/image28.png"/><Relationship Id="rId22"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png"/><Relationship Id="rId3" Type="http://schemas.openxmlformats.org/officeDocument/2006/relationships/slideLayout" Target="../slideLayouts/slideLayout1.xml"/><Relationship Id="rId7" Type="http://schemas.microsoft.com/office/2007/relationships/hdphoto" Target="../media/hdphoto3.wdp"/><Relationship Id="rId12" Type="http://schemas.microsoft.com/office/2007/relationships/hdphoto" Target="../media/hdphoto5.wdp"/><Relationship Id="rId17" Type="http://schemas.openxmlformats.org/officeDocument/2006/relationships/image" Target="../media/image40.png"/><Relationship Id="rId2" Type="http://schemas.openxmlformats.org/officeDocument/2006/relationships/tags" Target="../tags/tag5.xml"/><Relationship Id="rId16" Type="http://schemas.openxmlformats.org/officeDocument/2006/relationships/image" Target="../media/image39.png"/><Relationship Id="rId1" Type="http://schemas.openxmlformats.org/officeDocument/2006/relationships/tags" Target="../tags/tag4.xml"/><Relationship Id="rId6" Type="http://schemas.openxmlformats.org/officeDocument/2006/relationships/image" Target="../media/image23.png"/><Relationship Id="rId11" Type="http://schemas.openxmlformats.org/officeDocument/2006/relationships/image" Target="../media/image26.png"/><Relationship Id="rId5" Type="http://schemas.openxmlformats.org/officeDocument/2006/relationships/image" Target="../media/image22.png"/><Relationship Id="rId15" Type="http://schemas.openxmlformats.org/officeDocument/2006/relationships/image" Target="../media/image38.png"/><Relationship Id="rId10" Type="http://schemas.openxmlformats.org/officeDocument/2006/relationships/image" Target="../media/image25.png"/><Relationship Id="rId4" Type="http://schemas.openxmlformats.org/officeDocument/2006/relationships/image" Target="../media/image21.png"/><Relationship Id="rId9" Type="http://schemas.microsoft.com/office/2007/relationships/hdphoto" Target="../media/hdphoto4.wdp"/><Relationship Id="rId1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customXml" Target="../../customXml/item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3.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microsoft.com/office/2007/relationships/hdphoto" Target="../media/hdphoto7.wdp"/><Relationship Id="rId11" Type="http://schemas.openxmlformats.org/officeDocument/2006/relationships/image" Target="../media/image50.png"/><Relationship Id="rId5" Type="http://schemas.openxmlformats.org/officeDocument/2006/relationships/image" Target="../media/image45.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4.png"/><Relationship Id="rId9" Type="http://schemas.openxmlformats.org/officeDocument/2006/relationships/image" Target="../media/image48.png"/><Relationship Id="rId14" Type="http://schemas.openxmlformats.org/officeDocument/2006/relationships/image" Target="../media/image53.png"/></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courses.edx.org/courses/course-v1:Microsoft+DAT207x+6T2016/info" TargetMode="External"/><Relationship Id="rId3" Type="http://schemas.openxmlformats.org/officeDocument/2006/relationships/hyperlink" Target="https://powerbi.microsoft.com/es-es/get-started/" TargetMode="External"/><Relationship Id="rId7" Type="http://schemas.openxmlformats.org/officeDocument/2006/relationships/hyperlink" Target="https://mva.microsoft.com/search/SearchResults.aspx#!q=Power%20BI%20for%20Office%20365&amp;index=2" TargetMode="External"/><Relationship Id="rId2" Type="http://schemas.openxmlformats.org/officeDocument/2006/relationships/hyperlink" Target="https://powerbi.microsoft.com/es-es/desktop/?WT.mc_id=Blog_Desktop_Update" TargetMode="External"/><Relationship Id="rId1" Type="http://schemas.openxmlformats.org/officeDocument/2006/relationships/slideLayout" Target="../slideLayouts/slideLayout2.xml"/><Relationship Id="rId6" Type="http://schemas.openxmlformats.org/officeDocument/2006/relationships/hyperlink" Target="https://github.com/search?utf8=%E2%9C%93&amp;q=Power+BI" TargetMode="External"/><Relationship Id="rId5" Type="http://schemas.openxmlformats.org/officeDocument/2006/relationships/hyperlink" Target="https://powerbi.microsoft.com/es-es/blog/" TargetMode="External"/><Relationship Id="rId4" Type="http://schemas.openxmlformats.org/officeDocument/2006/relationships/hyperlink" Target="https://powerbi.microsoft.com/es-es/learning/" TargetMode="External"/><Relationship Id="rId9" Type="http://schemas.openxmlformats.org/officeDocument/2006/relationships/hyperlink" Target="https://www.edx.org/course/analyzing-visualizing-data-excel-microsoft-dat206x-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300766"/>
            <a:ext cx="13381150" cy="2585323"/>
          </a:xfrm>
          <a:prstGeom prst="rect">
            <a:avLst/>
          </a:prstGeom>
          <a:solidFill>
            <a:srgbClr val="AA113F"/>
          </a:solidFill>
        </p:spPr>
        <p:txBody>
          <a:bodyPr wrap="square" rtlCol="0">
            <a:spAutoFit/>
          </a:bodyPr>
          <a:lstStyle/>
          <a:p>
            <a:pPr lvl="1"/>
            <a:endParaRPr lang="es-ES" sz="5400" dirty="0">
              <a:solidFill>
                <a:schemeClr val="bg1"/>
              </a:solidFill>
              <a:latin typeface="Segoe UI Light" panose="020B0502040204020203" pitchFamily="34" charset="0"/>
              <a:cs typeface="Segoe UI Light" panose="020B0502040204020203" pitchFamily="34" charset="0"/>
            </a:endParaRPr>
          </a:p>
          <a:p>
            <a:endParaRPr lang="es-ES" sz="5400" dirty="0">
              <a:solidFill>
                <a:schemeClr val="bg1"/>
              </a:solidFill>
              <a:latin typeface="Segoe UI Light" panose="020B0502040204020203" pitchFamily="34" charset="0"/>
              <a:cs typeface="Segoe UI Light" panose="020B0502040204020203" pitchFamily="34" charset="0"/>
            </a:endParaRPr>
          </a:p>
          <a:p>
            <a:endParaRPr lang="es-ES" sz="5400" dirty="0">
              <a:solidFill>
                <a:schemeClr val="bg1"/>
              </a:solidFill>
              <a:latin typeface="Segoe UI Light" panose="020B0502040204020203" pitchFamily="34" charset="0"/>
              <a:cs typeface="Segoe UI Light" panose="020B0502040204020203" pitchFamily="34" charset="0"/>
            </a:endParaRPr>
          </a:p>
        </p:txBody>
      </p:sp>
      <p:sp>
        <p:nvSpPr>
          <p:cNvPr id="2" name="CuadroTexto 1"/>
          <p:cNvSpPr txBox="1"/>
          <p:nvPr/>
        </p:nvSpPr>
        <p:spPr>
          <a:xfrm>
            <a:off x="1280160" y="2196587"/>
            <a:ext cx="11795760" cy="1600438"/>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 Formación</a:t>
            </a:r>
          </a:p>
          <a:p>
            <a:pPr lvl="8"/>
            <a:r>
              <a:rPr lang="es-ES" sz="3200" b="1" dirty="0">
                <a:solidFill>
                  <a:schemeClr val="bg1">
                    <a:lumMod val="75000"/>
                  </a:schemeClr>
                </a:solidFill>
                <a:latin typeface="Segoe UI Light" panose="020B0502040204020203" pitchFamily="34" charset="0"/>
                <a:cs typeface="Segoe UI Light" panose="020B0502040204020203" pitchFamily="34" charset="0"/>
              </a:rPr>
              <a:t>         educativo</a:t>
            </a:r>
          </a:p>
        </p:txBody>
      </p:sp>
      <p:sp>
        <p:nvSpPr>
          <p:cNvPr id="6" name="Rectángulo 5"/>
          <p:cNvSpPr/>
          <p:nvPr/>
        </p:nvSpPr>
        <p:spPr>
          <a:xfrm>
            <a:off x="8950817" y="5308399"/>
            <a:ext cx="3241183"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1990" y="3552239"/>
            <a:ext cx="2090010" cy="2090010"/>
          </a:xfrm>
          <a:prstGeom prst="rect">
            <a:avLst/>
          </a:prstGeom>
        </p:spPr>
      </p:pic>
      <p:sp>
        <p:nvSpPr>
          <p:cNvPr id="3" name="Rectángulo 2"/>
          <p:cNvSpPr/>
          <p:nvPr/>
        </p:nvSpPr>
        <p:spPr>
          <a:xfrm>
            <a:off x="1280160" y="4040578"/>
            <a:ext cx="5793316" cy="369332"/>
          </a:xfrm>
          <a:prstGeom prst="rect">
            <a:avLst/>
          </a:prstGeom>
        </p:spPr>
        <p:txBody>
          <a:bodyPr wrap="square">
            <a:spAutoFit/>
          </a:bodyPr>
          <a:lstStyle/>
          <a:p>
            <a:r>
              <a:rPr lang="en-US" dirty="0">
                <a:solidFill>
                  <a:srgbClr val="333333"/>
                </a:solidFill>
                <a:latin typeface="Segoe UI Light" panose="020B0502040204020203" pitchFamily="34" charset="0"/>
              </a:rPr>
              <a:t>Using Power BI for Education Analytics in schools</a:t>
            </a:r>
            <a:endParaRPr lang="en-US" b="0" i="0" dirty="0">
              <a:solidFill>
                <a:srgbClr val="333333"/>
              </a:solidFill>
              <a:effectLst/>
              <a:latin typeface="Segoe UI Light" panose="020B0502040204020203" pitchFamily="34" charset="0"/>
            </a:endParaRPr>
          </a:p>
        </p:txBody>
      </p:sp>
    </p:spTree>
    <p:extLst>
      <p:ext uri="{BB962C8B-B14F-4D97-AF65-F5344CB8AC3E}">
        <p14:creationId xmlns:p14="http://schemas.microsoft.com/office/powerpoint/2010/main" val="2010702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8647754" cy="1063487"/>
          </a:xfrm>
          <a:noFill/>
        </p:spPr>
        <p:txBody>
          <a:bodyPr/>
          <a:lstStyle/>
          <a:p>
            <a:r>
              <a:rPr lang="en-US" dirty="0"/>
              <a:t>Meet Alejandro Alija, PhD</a:t>
            </a:r>
          </a:p>
        </p:txBody>
      </p:sp>
      <p:sp>
        <p:nvSpPr>
          <p:cNvPr id="7" name="Content Placeholder 6"/>
          <p:cNvSpPr>
            <a:spLocks noGrp="1"/>
          </p:cNvSpPr>
          <p:nvPr>
            <p:ph idx="10"/>
          </p:nvPr>
        </p:nvSpPr>
        <p:spPr>
          <a:xfrm>
            <a:off x="379514" y="4174854"/>
            <a:ext cx="6964715" cy="1939482"/>
          </a:xfrm>
          <a:noFill/>
        </p:spPr>
        <p:txBody>
          <a:bodyPr>
            <a:normAutofit lnSpcReduction="10000"/>
          </a:bodyPr>
          <a:lstStyle/>
          <a:p>
            <a:pPr marL="342783" indent="-342783" defTabSz="914088"/>
            <a:r>
              <a:rPr lang="en-US" sz="2000" kern="0" dirty="0">
                <a:latin typeface="Segoe UI Light" panose="020B0502040204020203" pitchFamily="34" charset="0"/>
                <a:ea typeface="Segoe UI Light" panose="020B0502040204020203" pitchFamily="34" charset="0"/>
                <a:cs typeface="Segoe UI Light" panose="020B0502040204020203" pitchFamily="34" charset="0"/>
              </a:rPr>
              <a:t>Background</a:t>
            </a:r>
          </a:p>
          <a:p>
            <a:pPr marL="342783" indent="-342783" defTabSz="914088"/>
            <a:endParaRPr lang="en-US" sz="2000" kern="0" dirty="0">
              <a:latin typeface="Segoe UI Light" panose="020B0502040204020203" pitchFamily="34" charset="0"/>
              <a:ea typeface="Segoe UI Light" panose="020B0502040204020203" pitchFamily="34" charset="0"/>
              <a:cs typeface="Segoe UI Light" panose="020B0502040204020203" pitchFamily="34" charset="0"/>
            </a:endParaRPr>
          </a:p>
          <a:p>
            <a:pPr marL="799946" lvl="1" indent="-342900" defTabSz="914088">
              <a:spcBef>
                <a:spcPts val="300"/>
              </a:spcBef>
              <a:spcAft>
                <a:spcPts val="300"/>
              </a:spcAft>
            </a:pPr>
            <a:r>
              <a:rPr lang="en-US" sz="2000" kern="0" dirty="0">
                <a:latin typeface="Segoe UI Light" panose="020B0502040204020203" pitchFamily="34" charset="0"/>
                <a:ea typeface="Segoe UI Light" panose="020B0502040204020203" pitchFamily="34" charset="0"/>
                <a:cs typeface="Segoe UI Light" panose="020B0502040204020203" pitchFamily="34" charset="0"/>
              </a:rPr>
              <a:t>Doctor from the University of Oviedo in Condensed Matter Physics. PhD extraordinary award. </a:t>
            </a:r>
          </a:p>
          <a:p>
            <a:pPr marL="799946" lvl="1" indent="-342900" defTabSz="914088">
              <a:spcBef>
                <a:spcPts val="300"/>
              </a:spcBef>
              <a:spcAft>
                <a:spcPts val="300"/>
              </a:spcAft>
            </a:pPr>
            <a:r>
              <a:rPr lang="en-US" sz="2000" kern="0" dirty="0">
                <a:latin typeface="Segoe UI Light" panose="020B0502040204020203" pitchFamily="34" charset="0"/>
                <a:ea typeface="Segoe UI Light" panose="020B0502040204020203" pitchFamily="34" charset="0"/>
                <a:cs typeface="Segoe UI Light" panose="020B0502040204020203" pitchFamily="34" charset="0"/>
              </a:rPr>
              <a:t>Peer Reviewer of the European Commission. </a:t>
            </a:r>
          </a:p>
          <a:p>
            <a:pPr marL="799946" lvl="1" indent="-342900" defTabSz="914088">
              <a:spcBef>
                <a:spcPts val="300"/>
              </a:spcBef>
              <a:spcAft>
                <a:spcPts val="300"/>
              </a:spcAft>
            </a:pPr>
            <a:r>
              <a:rPr lang="en-US" sz="2000" kern="0" dirty="0">
                <a:latin typeface="Segoe UI Light" panose="020B0502040204020203" pitchFamily="34" charset="0"/>
                <a:ea typeface="Segoe UI Light" panose="020B0502040204020203" pitchFamily="34" charset="0"/>
                <a:cs typeface="Segoe UI Light" panose="020B0502040204020203" pitchFamily="34" charset="0"/>
              </a:rPr>
              <a:t>Author of several scientific articles and patents. </a:t>
            </a:r>
          </a:p>
        </p:txBody>
      </p:sp>
      <p:sp>
        <p:nvSpPr>
          <p:cNvPr id="5" name="TextBox 4"/>
          <p:cNvSpPr txBox="1"/>
          <p:nvPr/>
        </p:nvSpPr>
        <p:spPr>
          <a:xfrm>
            <a:off x="379515" y="1240818"/>
            <a:ext cx="7661399" cy="3151750"/>
          </a:xfrm>
          <a:prstGeom prst="rect">
            <a:avLst/>
          </a:prstGeom>
          <a:noFill/>
        </p:spPr>
        <p:txBody>
          <a:bodyPr/>
          <a:lstStyle>
            <a:lvl1pPr marL="342783" indent="-342783" defTabSz="914088">
              <a:spcBef>
                <a:spcPts val="1400"/>
              </a:spcBef>
              <a:buFont typeface="Arial" pitchFamily="34" charset="0"/>
              <a:buChar char="•"/>
              <a:defRPr sz="3200" b="0" kern="0" baseline="0">
                <a:latin typeface="Segoe UI Light" panose="020B0502040204020203" pitchFamily="34" charset="0"/>
                <a:ea typeface="Segoe UI Light" panose="020B0502040204020203" pitchFamily="34" charset="0"/>
                <a:cs typeface="Segoe UI Light" panose="020B0502040204020203" pitchFamily="34" charset="0"/>
              </a:defRPr>
            </a:lvl1pPr>
            <a:lvl2pPr marL="742698" lvl="1" indent="-285652" defTabSz="914088">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defTabSz="914088">
              <a:spcBef>
                <a:spcPts val="200"/>
              </a:spcBef>
              <a:spcAft>
                <a:spcPts val="200"/>
              </a:spcAft>
              <a:buFont typeface="Arial" pitchFamily="34" charset="0"/>
              <a:buChar char="•"/>
              <a:defRPr sz="2400"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defTabSz="914088">
              <a:spcBef>
                <a:spcPct val="20000"/>
              </a:spcBef>
              <a:buFont typeface="Arial" pitchFamily="34" charset="0"/>
              <a:buChar char="–"/>
              <a:defRPr sz="2000"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defTabSz="914088">
              <a:spcBef>
                <a:spcPct val="20000"/>
              </a:spcBef>
              <a:buFont typeface="Arial" pitchFamily="34" charset="0"/>
              <a:buChar char="»"/>
              <a:defRPr sz="2000"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r>
              <a:rPr lang="en-US" sz="2000" dirty="0"/>
              <a:t>Head of BI and Advanced Analytics at Izertis. </a:t>
            </a:r>
          </a:p>
          <a:p>
            <a:r>
              <a:rPr lang="en-US" sz="2000" dirty="0"/>
              <a:t>Expert in Data Science, Visual Analytics and data contextualization with +10 years of experience. </a:t>
            </a:r>
          </a:p>
          <a:p>
            <a:r>
              <a:rPr lang="en-US" sz="2000" dirty="0"/>
              <a:t>Environmental Data Analyst Expert. Air quality data time series . </a:t>
            </a:r>
          </a:p>
          <a:p>
            <a:r>
              <a:rPr lang="en-US" sz="2000" dirty="0"/>
              <a:t>Currently developing valuable business all </a:t>
            </a:r>
            <a:r>
              <a:rPr lang="en-US" sz="2000" dirty="0" err="1"/>
              <a:t>arround</a:t>
            </a:r>
            <a:r>
              <a:rPr lang="en-US" sz="2000" dirty="0"/>
              <a:t> Industrial </a:t>
            </a:r>
            <a:r>
              <a:rPr lang="en-US" sz="2000" dirty="0" err="1"/>
              <a:t>IoT</a:t>
            </a:r>
            <a:r>
              <a:rPr lang="en-US" sz="2000" dirty="0"/>
              <a:t> (Industry 4.0), Big Data and Machine Learning.</a:t>
            </a:r>
          </a:p>
          <a:p>
            <a:endParaRPr lang="en-US" sz="2000" dirty="0"/>
          </a:p>
        </p:txBody>
      </p:sp>
      <p:pic>
        <p:nvPicPr>
          <p:cNvPr id="1026" name="Picture 2" descr="Alejandro Alij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9453" y="745853"/>
            <a:ext cx="3429000" cy="342900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Rectángulo 7"/>
          <p:cNvSpPr/>
          <p:nvPr/>
        </p:nvSpPr>
        <p:spPr>
          <a:xfrm>
            <a:off x="8040914" y="4028802"/>
            <a:ext cx="6096000" cy="2185214"/>
          </a:xfrm>
          <a:prstGeom prst="rect">
            <a:avLst/>
          </a:prstGeom>
        </p:spPr>
        <p:txBody>
          <a:bodyPr>
            <a:spAutoFit/>
          </a:bodyPr>
          <a:lstStyle/>
          <a:p>
            <a:pPr>
              <a:spcAft>
                <a:spcPts val="0"/>
              </a:spcAft>
            </a:pPr>
            <a:r>
              <a:rPr lang="en-US" sz="2800" dirty="0">
                <a:latin typeface="Calibri" panose="020F0502020204030204" pitchFamily="34" charset="0"/>
                <a:ea typeface="Calibri" panose="020F0502020204030204" pitchFamily="34" charset="0"/>
                <a:cs typeface="Times New Roman" panose="02020603050405020304" pitchFamily="18" charset="0"/>
              </a:rPr>
              <a:t> </a:t>
            </a:r>
            <a:endParaRPr lang="es-ES" sz="2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s-ES" b="1" dirty="0">
                <a:solidFill>
                  <a:srgbClr val="95002B"/>
                </a:solidFill>
                <a:latin typeface="Trebuchet MS" panose="020B0603020202020204" pitchFamily="34" charset="0"/>
                <a:ea typeface="Times New Roman" panose="02020603050405020304" pitchFamily="18" charset="0"/>
                <a:cs typeface="Times New Roman" panose="02020603050405020304" pitchFamily="18" charset="0"/>
              </a:rPr>
              <a:t>Alejandro Alija Bayón, PhD.</a:t>
            </a:r>
            <a:endParaRPr lang="es-ES" sz="2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s-ES" dirty="0">
                <a:solidFill>
                  <a:schemeClr val="tx1">
                    <a:lumMod val="85000"/>
                  </a:schemeClr>
                </a:solidFill>
                <a:latin typeface="+mj-lt"/>
                <a:ea typeface="Times New Roman" panose="02020603050405020304" pitchFamily="18" charset="0"/>
                <a:cs typeface="Times New Roman" panose="02020603050405020304" pitchFamily="18" charset="0"/>
              </a:rPr>
              <a:t>Responsable BI &amp; </a:t>
            </a:r>
            <a:r>
              <a:rPr lang="es-ES" dirty="0" err="1">
                <a:solidFill>
                  <a:schemeClr val="tx1">
                    <a:lumMod val="85000"/>
                  </a:schemeClr>
                </a:solidFill>
                <a:latin typeface="+mj-lt"/>
                <a:ea typeface="Times New Roman" panose="02020603050405020304" pitchFamily="18" charset="0"/>
                <a:cs typeface="Times New Roman" panose="02020603050405020304" pitchFamily="18" charset="0"/>
              </a:rPr>
              <a:t>DataScientist</a:t>
            </a:r>
            <a:endParaRPr lang="es-ES" sz="2800" dirty="0">
              <a:solidFill>
                <a:schemeClr val="tx1">
                  <a:lumMod val="85000"/>
                </a:schemeClr>
              </a:solidFill>
              <a:latin typeface="+mj-lt"/>
              <a:ea typeface="Calibri" panose="020F0502020204030204" pitchFamily="34" charset="0"/>
              <a:cs typeface="Times New Roman" panose="02020603050405020304" pitchFamily="18" charset="0"/>
            </a:endParaRPr>
          </a:p>
          <a:p>
            <a:pPr>
              <a:spcAft>
                <a:spcPts val="0"/>
              </a:spcAft>
            </a:pPr>
            <a:r>
              <a:rPr lang="es-ES" dirty="0">
                <a:solidFill>
                  <a:schemeClr val="tx1">
                    <a:lumMod val="85000"/>
                  </a:schemeClr>
                </a:solidFill>
                <a:latin typeface="+mj-lt"/>
                <a:ea typeface="Times New Roman" panose="02020603050405020304" pitchFamily="18" charset="0"/>
                <a:cs typeface="Times New Roman" panose="02020603050405020304" pitchFamily="18" charset="0"/>
              </a:rPr>
              <a:t>Consultoría y Soluciones de Negocio</a:t>
            </a:r>
            <a:br>
              <a:rPr lang="es-ES" dirty="0">
                <a:solidFill>
                  <a:schemeClr val="tx1">
                    <a:lumMod val="85000"/>
                  </a:schemeClr>
                </a:solidFill>
                <a:latin typeface="+mj-lt"/>
                <a:ea typeface="Times New Roman" panose="02020603050405020304" pitchFamily="18" charset="0"/>
                <a:cs typeface="Times New Roman" panose="02020603050405020304" pitchFamily="18" charset="0"/>
              </a:rPr>
            </a:br>
            <a:r>
              <a:rPr lang="es-ES" dirty="0">
                <a:solidFill>
                  <a:schemeClr val="tx1">
                    <a:lumMod val="85000"/>
                  </a:schemeClr>
                </a:solidFill>
                <a:latin typeface="+mj-lt"/>
                <a:ea typeface="Times New Roman" panose="02020603050405020304" pitchFamily="18" charset="0"/>
                <a:cs typeface="Times New Roman" panose="02020603050405020304" pitchFamily="18" charset="0"/>
                <a:hlinkClick r:id="rId4"/>
              </a:rPr>
              <a:t>aalija@izertis.com</a:t>
            </a:r>
            <a:r>
              <a:rPr lang="es-ES" dirty="0">
                <a:solidFill>
                  <a:schemeClr val="tx1">
                    <a:lumMod val="85000"/>
                  </a:schemeClr>
                </a:solidFill>
                <a:latin typeface="+mj-lt"/>
                <a:ea typeface="Times New Roman" panose="02020603050405020304" pitchFamily="18" charset="0"/>
                <a:cs typeface="Times New Roman" panose="02020603050405020304" pitchFamily="18" charset="0"/>
              </a:rPr>
              <a:t> </a:t>
            </a:r>
            <a:endParaRPr lang="es-ES" sz="2800" dirty="0">
              <a:solidFill>
                <a:schemeClr val="tx1">
                  <a:lumMod val="85000"/>
                </a:schemeClr>
              </a:solidFill>
              <a:latin typeface="+mj-lt"/>
              <a:ea typeface="Calibri" panose="020F0502020204030204" pitchFamily="34" charset="0"/>
              <a:cs typeface="Times New Roman" panose="02020603050405020304" pitchFamily="18" charset="0"/>
            </a:endParaRPr>
          </a:p>
          <a:p>
            <a:pPr>
              <a:spcAft>
                <a:spcPts val="0"/>
              </a:spcAft>
            </a:pPr>
            <a:r>
              <a:rPr lang="es-ES" b="1" dirty="0">
                <a:solidFill>
                  <a:schemeClr val="tx1">
                    <a:lumMod val="85000"/>
                  </a:schemeClr>
                </a:solidFill>
                <a:latin typeface="+mj-lt"/>
                <a:ea typeface="Times New Roman" panose="02020603050405020304" pitchFamily="18" charset="0"/>
                <a:cs typeface="Times New Roman" panose="02020603050405020304" pitchFamily="18" charset="0"/>
              </a:rPr>
              <a:t>Skype: </a:t>
            </a:r>
            <a:r>
              <a:rPr lang="es-ES" dirty="0" err="1">
                <a:solidFill>
                  <a:schemeClr val="tx1">
                    <a:lumMod val="85000"/>
                  </a:schemeClr>
                </a:solidFill>
                <a:latin typeface="+mj-lt"/>
                <a:ea typeface="Times New Roman" panose="02020603050405020304" pitchFamily="18" charset="0"/>
                <a:cs typeface="Times New Roman" panose="02020603050405020304" pitchFamily="18" charset="0"/>
              </a:rPr>
              <a:t>alijaalejandro</a:t>
            </a:r>
            <a:endParaRPr lang="es-ES" sz="2800" dirty="0">
              <a:solidFill>
                <a:schemeClr val="tx1">
                  <a:lumMod val="85000"/>
                </a:schemeClr>
              </a:solidFill>
              <a:latin typeface="+mj-lt"/>
              <a:ea typeface="Calibri" panose="020F0502020204030204" pitchFamily="34" charset="0"/>
              <a:cs typeface="Times New Roman" panose="02020603050405020304" pitchFamily="18" charset="0"/>
            </a:endParaRPr>
          </a:p>
          <a:p>
            <a:pPr>
              <a:spcAft>
                <a:spcPts val="0"/>
              </a:spcAft>
            </a:pPr>
            <a:r>
              <a:rPr lang="es-ES" b="1" dirty="0">
                <a:solidFill>
                  <a:schemeClr val="tx1">
                    <a:lumMod val="85000"/>
                  </a:schemeClr>
                </a:solidFill>
                <a:latin typeface="+mj-lt"/>
                <a:ea typeface="Times New Roman" panose="02020603050405020304" pitchFamily="18" charset="0"/>
                <a:cs typeface="Times New Roman" panose="02020603050405020304" pitchFamily="18" charset="0"/>
              </a:rPr>
              <a:t>In: </a:t>
            </a:r>
            <a:r>
              <a:rPr lang="es-ES" dirty="0">
                <a:solidFill>
                  <a:schemeClr val="tx1">
                    <a:lumMod val="85000"/>
                  </a:schemeClr>
                </a:solidFill>
                <a:latin typeface="+mj-lt"/>
                <a:ea typeface="Times New Roman" panose="02020603050405020304" pitchFamily="18" charset="0"/>
                <a:cs typeface="Times New Roman" panose="02020603050405020304" pitchFamily="18" charset="0"/>
              </a:rPr>
              <a:t>es.linkedin.com/in/</a:t>
            </a:r>
            <a:r>
              <a:rPr lang="es-ES" dirty="0" err="1">
                <a:solidFill>
                  <a:schemeClr val="tx1">
                    <a:lumMod val="85000"/>
                  </a:schemeClr>
                </a:solidFill>
                <a:latin typeface="+mj-lt"/>
                <a:ea typeface="Times New Roman" panose="02020603050405020304" pitchFamily="18" charset="0"/>
                <a:cs typeface="Times New Roman" panose="02020603050405020304" pitchFamily="18" charset="0"/>
              </a:rPr>
              <a:t>alejandroalija</a:t>
            </a:r>
            <a:endParaRPr lang="es-ES" dirty="0">
              <a:solidFill>
                <a:schemeClr val="tx1">
                  <a:lumMod val="85000"/>
                </a:schemeClr>
              </a:solidFill>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40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err="1"/>
              <a:t>Temas</a:t>
            </a:r>
            <a:r>
              <a:rPr lang="en-US" dirty="0"/>
              <a:t> del </a:t>
            </a:r>
            <a:r>
              <a:rPr lang="en-US" dirty="0" err="1"/>
              <a:t>Curso</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81645552"/>
              </p:ext>
            </p:extLst>
          </p:nvPr>
        </p:nvGraphicFramePr>
        <p:xfrm>
          <a:off x="437470" y="1690688"/>
          <a:ext cx="11525250" cy="3181184"/>
        </p:xfrm>
        <a:graphic>
          <a:graphicData uri="http://schemas.openxmlformats.org/drawingml/2006/table">
            <a:tbl>
              <a:tblPr firstRow="1" bandRow="1">
                <a:tableStyleId>{69012ECD-51FC-41F1-AA8D-1B2483CD663E}</a:tableStyleId>
              </a:tblPr>
              <a:tblGrid>
                <a:gridCol w="5762625">
                  <a:extLst>
                    <a:ext uri="{9D8B030D-6E8A-4147-A177-3AD203B41FA5}">
                      <a16:colId xmlns:a16="http://schemas.microsoft.com/office/drawing/2014/main" val="1632794655"/>
                    </a:ext>
                  </a:extLst>
                </a:gridCol>
                <a:gridCol w="5762625">
                  <a:extLst>
                    <a:ext uri="{9D8B030D-6E8A-4147-A177-3AD203B41FA5}">
                      <a16:colId xmlns:a16="http://schemas.microsoft.com/office/drawing/2014/main" val="2011313899"/>
                    </a:ext>
                  </a:extLst>
                </a:gridCol>
              </a:tblGrid>
              <a:tr h="767632">
                <a:tc gridSpan="2">
                  <a:txBody>
                    <a:bodyPr/>
                    <a:lstStyle/>
                    <a:p>
                      <a:r>
                        <a:rPr lang="en-US" sz="3600" dirty="0"/>
                        <a:t>Creating Education Analytics stories</a:t>
                      </a:r>
                      <a:endParaRPr lang="es-ES" sz="3600" b="1" dirty="0">
                        <a:solidFill>
                          <a:schemeClr val="bg1"/>
                        </a:solidFill>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a:t>01 | Modulo 0. </a:t>
                      </a:r>
                      <a:r>
                        <a:rPr lang="en-US" sz="2400" dirty="0" err="1"/>
                        <a:t>Introducción</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dirty="0"/>
                        <a:t>04 | </a:t>
                      </a:r>
                      <a:r>
                        <a:rPr lang="es-ES" sz="2400" kern="1200" dirty="0"/>
                        <a:t>Módulo 3. Modelado de datos con Power BI Desktop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a:t>02 | </a:t>
                      </a:r>
                      <a:r>
                        <a:rPr lang="en-GB" sz="2400" kern="1200" dirty="0" err="1"/>
                        <a:t>Módulo</a:t>
                      </a:r>
                      <a:r>
                        <a:rPr lang="en-GB" sz="2400" kern="1200" dirty="0"/>
                        <a:t> 1. </a:t>
                      </a:r>
                      <a:r>
                        <a:rPr lang="en-GB" sz="2400" kern="1200" dirty="0" err="1"/>
                        <a:t>Ecosistema</a:t>
                      </a:r>
                      <a:r>
                        <a:rPr lang="en-GB" sz="2400" kern="1200" dirty="0"/>
                        <a:t> Power BI</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c>
                  <a:txBody>
                    <a:bodyPr/>
                    <a:lstStyle/>
                    <a:p>
                      <a:r>
                        <a:rPr lang="en-US" sz="2400" dirty="0"/>
                        <a:t>05 | </a:t>
                      </a:r>
                      <a:r>
                        <a:rPr lang="en-GB" sz="2400" kern="1200" dirty="0" err="1"/>
                        <a:t>Módulo</a:t>
                      </a:r>
                      <a:r>
                        <a:rPr lang="en-GB" sz="2400" kern="1200" dirty="0"/>
                        <a:t> 4. </a:t>
                      </a:r>
                      <a:r>
                        <a:rPr lang="en-GB" sz="2400" kern="1200" dirty="0" err="1"/>
                        <a:t>Medidas</a:t>
                      </a:r>
                      <a:r>
                        <a:rPr lang="en-GB" sz="2400" kern="1200" dirty="0"/>
                        <a:t> </a:t>
                      </a:r>
                      <a:r>
                        <a:rPr lang="en-GB" sz="2400" kern="1200" dirty="0" err="1"/>
                        <a:t>en</a:t>
                      </a:r>
                      <a:r>
                        <a:rPr lang="en-GB" sz="2400" kern="1200" dirty="0"/>
                        <a:t> Power BI Desktop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t>03</a:t>
                      </a:r>
                      <a:r>
                        <a:rPr lang="en-US" sz="2400" baseline="0" dirty="0"/>
                        <a:t> | </a:t>
                      </a:r>
                      <a:r>
                        <a:rPr lang="es-ES" sz="2400" kern="1200" dirty="0"/>
                        <a:t>Módulo 2. Conexión a Servicios SaaS</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c>
                  <a:txBody>
                    <a:bodyPr/>
                    <a:lstStyle/>
                    <a:p>
                      <a:r>
                        <a:rPr lang="en-US" sz="2400" dirty="0"/>
                        <a:t>06 | </a:t>
                      </a:r>
                      <a:r>
                        <a:rPr lang="es-ES" sz="2400" kern="1200" dirty="0"/>
                        <a:t>Módulo 5. Excel y Power BI</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74611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err="1"/>
              <a:t>Temas</a:t>
            </a:r>
            <a:r>
              <a:rPr lang="en-US" dirty="0"/>
              <a:t> del </a:t>
            </a:r>
            <a:r>
              <a:rPr lang="en-US" dirty="0" err="1"/>
              <a:t>Curso</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759151170"/>
              </p:ext>
            </p:extLst>
          </p:nvPr>
        </p:nvGraphicFramePr>
        <p:xfrm>
          <a:off x="437470" y="1690688"/>
          <a:ext cx="11525250" cy="3181184"/>
        </p:xfrm>
        <a:graphic>
          <a:graphicData uri="http://schemas.openxmlformats.org/drawingml/2006/table">
            <a:tbl>
              <a:tblPr firstRow="1" bandRow="1">
                <a:tableStyleId>{69012ECD-51FC-41F1-AA8D-1B2483CD663E}</a:tableStyleId>
              </a:tblPr>
              <a:tblGrid>
                <a:gridCol w="5762625">
                  <a:extLst>
                    <a:ext uri="{9D8B030D-6E8A-4147-A177-3AD203B41FA5}">
                      <a16:colId xmlns:a16="http://schemas.microsoft.com/office/drawing/2014/main" val="1632794655"/>
                    </a:ext>
                  </a:extLst>
                </a:gridCol>
                <a:gridCol w="5762625">
                  <a:extLst>
                    <a:ext uri="{9D8B030D-6E8A-4147-A177-3AD203B41FA5}">
                      <a16:colId xmlns:a16="http://schemas.microsoft.com/office/drawing/2014/main" val="2011313899"/>
                    </a:ext>
                  </a:extLst>
                </a:gridCol>
              </a:tblGrid>
              <a:tr h="767632">
                <a:tc gridSpan="2">
                  <a:txBody>
                    <a:bodyPr/>
                    <a:lstStyle/>
                    <a:p>
                      <a:r>
                        <a:rPr lang="en-US" sz="3600" dirty="0"/>
                        <a:t>Creating Education Analytics stories</a:t>
                      </a:r>
                      <a:endParaRPr lang="es-ES" sz="3600" b="1" dirty="0">
                        <a:solidFill>
                          <a:schemeClr val="bg1"/>
                        </a:solidFill>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a:t>0 | Modulo 0. </a:t>
                      </a:r>
                      <a:r>
                        <a:rPr lang="en-US" sz="2400" dirty="0" err="1"/>
                        <a:t>Introducción</a:t>
                      </a:r>
                      <a:endParaRPr lang="en-US" sz="2400" b="0" dirty="0">
                        <a:latin typeface="Segoe UI Light" panose="020B0502040204020203" pitchFamily="34" charset="0"/>
                        <a:cs typeface="Segoe UI Light" panose="020B0502040204020203" pitchFamily="34" charset="0"/>
                      </a:endParaRPr>
                    </a:p>
                  </a:txBody>
                  <a:tcPr anchor="ctr">
                    <a:solidFill>
                      <a:schemeClr val="accent1">
                        <a:lumMod val="60000"/>
                        <a:lumOff val="40000"/>
                      </a:schemeClr>
                    </a:solidFill>
                  </a:tcPr>
                </a:tc>
                <a:tc>
                  <a:txBody>
                    <a:bodyPr/>
                    <a:lstStyle/>
                    <a:p>
                      <a:r>
                        <a:rPr lang="en-US" sz="2400" dirty="0"/>
                        <a:t>03 | </a:t>
                      </a:r>
                      <a:r>
                        <a:rPr lang="es-ES" sz="2400" kern="1200" dirty="0"/>
                        <a:t>Módulo 3. Modelado de datos con Power BI Desktop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a:t>01 | </a:t>
                      </a:r>
                      <a:r>
                        <a:rPr lang="en-GB" sz="2400" kern="1200" dirty="0" err="1"/>
                        <a:t>Módulo</a:t>
                      </a:r>
                      <a:r>
                        <a:rPr lang="en-GB" sz="2400" kern="1200" dirty="0"/>
                        <a:t> 1. </a:t>
                      </a:r>
                      <a:r>
                        <a:rPr lang="en-GB" sz="2400" kern="1200" dirty="0" err="1"/>
                        <a:t>Ecosistema</a:t>
                      </a:r>
                      <a:r>
                        <a:rPr lang="en-GB" sz="2400" kern="1200" dirty="0"/>
                        <a:t> Power BI</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c>
                  <a:txBody>
                    <a:bodyPr/>
                    <a:lstStyle/>
                    <a:p>
                      <a:r>
                        <a:rPr lang="en-US" sz="2400" dirty="0"/>
                        <a:t>04 | </a:t>
                      </a:r>
                      <a:r>
                        <a:rPr lang="en-GB" sz="2400" kern="1200" dirty="0" err="1"/>
                        <a:t>Módulo</a:t>
                      </a:r>
                      <a:r>
                        <a:rPr lang="en-GB" sz="2400" kern="1200" dirty="0"/>
                        <a:t> 4. </a:t>
                      </a:r>
                      <a:r>
                        <a:rPr lang="en-GB" sz="2400" kern="1200" dirty="0" err="1"/>
                        <a:t>Medidas</a:t>
                      </a:r>
                      <a:r>
                        <a:rPr lang="en-GB" sz="2400" kern="1200" dirty="0"/>
                        <a:t> </a:t>
                      </a:r>
                      <a:r>
                        <a:rPr lang="en-GB" sz="2400" kern="1200" dirty="0" err="1"/>
                        <a:t>en</a:t>
                      </a:r>
                      <a:r>
                        <a:rPr lang="en-GB" sz="2400" kern="1200" dirty="0"/>
                        <a:t> Power BI Desktop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t>02</a:t>
                      </a:r>
                      <a:r>
                        <a:rPr lang="en-US" sz="2400" baseline="0" dirty="0"/>
                        <a:t> | </a:t>
                      </a:r>
                      <a:r>
                        <a:rPr lang="es-ES" sz="2400" kern="1200" dirty="0"/>
                        <a:t>Módulo 2. Conexión a Servicios SaaS</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c>
                  <a:txBody>
                    <a:bodyPr/>
                    <a:lstStyle/>
                    <a:p>
                      <a:r>
                        <a:rPr lang="en-US" sz="2400" dirty="0"/>
                        <a:t>05 | </a:t>
                      </a:r>
                      <a:r>
                        <a:rPr lang="es-ES" sz="2400" kern="1200" dirty="0"/>
                        <a:t>Módulo 5. Excel y Power BI</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48618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	Creating Education Analytics stories</a:t>
            </a:r>
            <a:endParaRPr lang="es-ES" sz="2800" b="1" dirty="0">
              <a:solidFill>
                <a:schemeClr val="bg1"/>
              </a:solidFill>
              <a:latin typeface="Segoe UI Light" panose="020B0502040204020203" pitchFamily="34" charset="0"/>
              <a:cs typeface="Segoe UI Light" panose="020B0502040204020203" pitchFamily="34" charset="0"/>
            </a:endParaRP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
        <p:nvSpPr>
          <p:cNvPr id="6" name="Rectángulo 5"/>
          <p:cNvSpPr/>
          <p:nvPr/>
        </p:nvSpPr>
        <p:spPr>
          <a:xfrm>
            <a:off x="406400" y="3556000"/>
            <a:ext cx="8171543" cy="191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j-lt"/>
              </a:rPr>
              <a:t>0 | Modulo 0. </a:t>
            </a:r>
            <a:r>
              <a:rPr lang="en-US" sz="2800" dirty="0" err="1">
                <a:latin typeface="+mj-lt"/>
              </a:rPr>
              <a:t>Introducción</a:t>
            </a:r>
            <a:r>
              <a:rPr lang="en-US" sz="2800" dirty="0">
                <a:latin typeface="+mj-lt"/>
              </a:rPr>
              <a:t> | Business Intelligence de </a:t>
            </a:r>
            <a:r>
              <a:rPr lang="en-US" sz="2800" dirty="0" err="1">
                <a:latin typeface="+mj-lt"/>
              </a:rPr>
              <a:t>autoservicio</a:t>
            </a:r>
            <a:endParaRPr lang="en-US" sz="2800" dirty="0">
              <a:latin typeface="+mj-lt"/>
              <a:cs typeface="Segoe UI Light" panose="020B0502040204020203" pitchFamily="34" charset="0"/>
            </a:endParaRPr>
          </a:p>
          <a:p>
            <a:pPr algn="ctr"/>
            <a:endParaRPr lang="en-US" dirty="0"/>
          </a:p>
        </p:txBody>
      </p:sp>
      <p:sp>
        <p:nvSpPr>
          <p:cNvPr id="7" name="Rectángulo 6"/>
          <p:cNvSpPr/>
          <p:nvPr/>
        </p:nvSpPr>
        <p:spPr>
          <a:xfrm>
            <a:off x="8694056" y="3556000"/>
            <a:ext cx="3106057" cy="1915886"/>
          </a:xfrm>
          <a:prstGeom prst="rect">
            <a:avLst/>
          </a:prstGeom>
          <a:solidFill>
            <a:schemeClr val="accent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2966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nvSpPr>
        <p:spPr>
          <a:xfrm>
            <a:off x="1368546" y="1193894"/>
            <a:ext cx="10108503" cy="678098"/>
          </a:xfrm>
          <a:prstGeom prst="rect">
            <a:avLst/>
          </a:prstGeom>
        </p:spPr>
        <p:txBody>
          <a:bodyPr vert="horz" wrap="square" lIns="132621" tIns="82890" rIns="132621" bIns="82890" rtlCol="0" anchor="t">
            <a:noAutofit/>
          </a:bodyPr>
          <a:lstStyle>
            <a:lvl1pPr algn="l" defTabSz="914036" rtl="0" eaLnBrk="1" latinLnBrk="0" hangingPunct="1">
              <a:lnSpc>
                <a:spcPct val="90000"/>
              </a:lnSpc>
              <a:spcBef>
                <a:spcPct val="0"/>
              </a:spcBef>
              <a:buNone/>
              <a:defRPr lang="en-US" sz="5294" b="0" kern="1200" cap="none" spc="-10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1" b="1" dirty="0" err="1">
                <a:solidFill>
                  <a:schemeClr val="tx1">
                    <a:lumMod val="65000"/>
                    <a:lumOff val="35000"/>
                  </a:schemeClr>
                </a:solidFill>
                <a:latin typeface="+mn-lt"/>
              </a:rPr>
              <a:t>Tendencias</a:t>
            </a:r>
            <a:endParaRPr lang="en-US" sz="4801" b="1" dirty="0">
              <a:solidFill>
                <a:schemeClr val="tx1">
                  <a:lumMod val="65000"/>
                  <a:lumOff val="35000"/>
                </a:schemeClr>
              </a:solidFill>
              <a:latin typeface="+mn-lt"/>
            </a:endParaRPr>
          </a:p>
        </p:txBody>
      </p:sp>
      <p:sp>
        <p:nvSpPr>
          <p:cNvPr id="30" name="Rectangle 63"/>
          <p:cNvSpPr/>
          <p:nvPr/>
        </p:nvSpPr>
        <p:spPr bwMode="auto">
          <a:xfrm>
            <a:off x="1501879" y="4830188"/>
            <a:ext cx="9316863" cy="1613390"/>
          </a:xfrm>
          <a:prstGeom prst="rect">
            <a:avLst/>
          </a:prstGeom>
          <a:noFill/>
          <a:ln w="38100" cap="flat" cmpd="sng" algn="ctr">
            <a:noFill/>
            <a:prstDash val="solid"/>
            <a:headEnd type="none" w="med" len="med"/>
            <a:tailEnd type="none" w="med" len="med"/>
          </a:ln>
          <a:effectLst/>
        </p:spPr>
        <p:txBody>
          <a:bodyPr vert="horz" wrap="square" lIns="0" tIns="0" rIns="0" bIns="0" numCol="1" rtlCol="0"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899" indent="-119460" defTabSz="828746" fontAlgn="base">
              <a:lnSpc>
                <a:spcPct val="90000"/>
              </a:lnSpc>
              <a:spcBef>
                <a:spcPts val="1088"/>
              </a:spcBef>
              <a:spcAft>
                <a:spcPct val="0"/>
              </a:spcAft>
              <a:defRPr/>
            </a:pPr>
            <a:r>
              <a:rPr lang="en-US" sz="2176" kern="0" dirty="0">
                <a:gradFill>
                  <a:gsLst>
                    <a:gs pos="0">
                      <a:srgbClr val="505050"/>
                    </a:gs>
                    <a:gs pos="99000">
                      <a:srgbClr val="505050"/>
                    </a:gs>
                  </a:gsLst>
                  <a:lin ang="5400000" scaled="0"/>
                </a:gradFill>
                <a:latin typeface="Segoe UI Light"/>
                <a:ea typeface="Segoe UI" pitchFamily="34" charset="0"/>
                <a:cs typeface="Segoe UI" pitchFamily="34" charset="0"/>
              </a:rPr>
              <a:t>“By 2015, organizations integrating high-value, diverse, new information types and sources into a coherent information management infrastructure will outperform their industry peers financially by more than 20%.”</a:t>
            </a:r>
          </a:p>
          <a:p>
            <a:pPr marL="120899" indent="-119460" defTabSz="828746" fontAlgn="base">
              <a:lnSpc>
                <a:spcPct val="90000"/>
              </a:lnSpc>
              <a:spcBef>
                <a:spcPts val="1088"/>
              </a:spcBef>
              <a:spcAft>
                <a:spcPct val="0"/>
              </a:spcAft>
              <a:defRPr/>
            </a:pPr>
            <a:r>
              <a:rPr lang="en-US" sz="1814" kern="0" dirty="0">
                <a:gradFill>
                  <a:gsLst>
                    <a:gs pos="0">
                      <a:srgbClr val="505050"/>
                    </a:gs>
                    <a:gs pos="99000">
                      <a:srgbClr val="505050"/>
                    </a:gs>
                  </a:gsLst>
                  <a:lin ang="5400000" scaled="0"/>
                </a:gradFill>
                <a:latin typeface="Segoe UI Light"/>
                <a:ea typeface="Segoe UI" pitchFamily="34" charset="0"/>
                <a:cs typeface="Segoe UI" pitchFamily="34" charset="0"/>
              </a:rPr>
              <a:t> 		– Gartner, Regina </a:t>
            </a:r>
            <a:r>
              <a:rPr lang="en-US" sz="1814" kern="0" dirty="0" err="1">
                <a:gradFill>
                  <a:gsLst>
                    <a:gs pos="0">
                      <a:srgbClr val="505050"/>
                    </a:gs>
                    <a:gs pos="99000">
                      <a:srgbClr val="505050"/>
                    </a:gs>
                  </a:gsLst>
                  <a:lin ang="5400000" scaled="0"/>
                </a:gradFill>
                <a:latin typeface="Segoe UI Light"/>
                <a:ea typeface="Segoe UI" pitchFamily="34" charset="0"/>
                <a:cs typeface="Segoe UI" pitchFamily="34" charset="0"/>
              </a:rPr>
              <a:t>Casonato</a:t>
            </a:r>
            <a:r>
              <a:rPr lang="en-US" sz="1814" kern="0" dirty="0">
                <a:gradFill>
                  <a:gsLst>
                    <a:gs pos="0">
                      <a:srgbClr val="505050"/>
                    </a:gs>
                    <a:gs pos="99000">
                      <a:srgbClr val="505050"/>
                    </a:gs>
                  </a:gsLst>
                  <a:lin ang="5400000" scaled="0"/>
                </a:gradFill>
                <a:latin typeface="Segoe UI Light"/>
                <a:ea typeface="Segoe UI" pitchFamily="34" charset="0"/>
                <a:cs typeface="Segoe UI" pitchFamily="34" charset="0"/>
              </a:rPr>
              <a:t> et al., “Information Management in the 21st Century”</a:t>
            </a:r>
          </a:p>
          <a:p>
            <a:pPr marL="1440" algn="r" defTabSz="828746" fontAlgn="base">
              <a:lnSpc>
                <a:spcPct val="90000"/>
              </a:lnSpc>
              <a:spcBef>
                <a:spcPts val="1088"/>
              </a:spcBef>
              <a:spcAft>
                <a:spcPct val="0"/>
              </a:spcAft>
              <a:defRPr/>
            </a:pPr>
            <a:endParaRPr lang="en-US" sz="1270" kern="0" dirty="0">
              <a:gradFill>
                <a:gsLst>
                  <a:gs pos="0">
                    <a:srgbClr val="505050"/>
                  </a:gs>
                  <a:gs pos="99000">
                    <a:srgbClr val="505050"/>
                  </a:gs>
                </a:gsLst>
                <a:lin ang="5400000" scaled="0"/>
              </a:gradFill>
              <a:ea typeface="Segoe UI" pitchFamily="34" charset="0"/>
              <a:cs typeface="Segoe UI" pitchFamily="34" charset="0"/>
            </a:endParaRPr>
          </a:p>
        </p:txBody>
      </p:sp>
      <p:sp>
        <p:nvSpPr>
          <p:cNvPr id="31" name="Rectangle 42"/>
          <p:cNvSpPr/>
          <p:nvPr/>
        </p:nvSpPr>
        <p:spPr bwMode="auto">
          <a:xfrm>
            <a:off x="6181933" y="2185958"/>
            <a:ext cx="2611543" cy="2031200"/>
          </a:xfrm>
          <a:prstGeom prst="rect">
            <a:avLst/>
          </a:prstGeom>
          <a:gradFill>
            <a:gsLst>
              <a:gs pos="10000">
                <a:schemeClr val="accent1">
                  <a:lumMod val="90000"/>
                </a:schemeClr>
              </a:gs>
              <a:gs pos="100000">
                <a:schemeClr val="accent1">
                  <a:lumMod val="90000"/>
                </a:schemeClr>
              </a:gs>
            </a:gsLst>
            <a:lin ang="16200000" scaled="1"/>
          </a:gradFill>
          <a:ln w="38100" cap="flat" cmpd="sng" algn="ctr">
            <a:noFill/>
            <a:prstDash val="solid"/>
            <a:headEnd type="none" w="med" len="med"/>
            <a:tailEnd type="none" w="med" len="med"/>
          </a:ln>
          <a:effectLst/>
        </p:spPr>
        <p:txBody>
          <a:bodyPr vert="horz" wrap="square" lIns="165812" tIns="124360" rIns="165812" bIns="124360" numCol="1" rtlCol="0"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746" fontAlgn="base">
              <a:lnSpc>
                <a:spcPct val="90000"/>
              </a:lnSpc>
              <a:spcBef>
                <a:spcPct val="0"/>
              </a:spcBef>
              <a:spcAft>
                <a:spcPct val="0"/>
              </a:spcAft>
              <a:defRPr/>
            </a:pPr>
            <a:r>
              <a:rPr lang="en-US" sz="2539" kern="0" spc="-36" dirty="0">
                <a:gradFill>
                  <a:gsLst>
                    <a:gs pos="0">
                      <a:srgbClr val="FFFFFF"/>
                    </a:gs>
                    <a:gs pos="100000">
                      <a:srgbClr val="FFFFFF"/>
                    </a:gs>
                  </a:gsLst>
                  <a:lin ang="5400000" scaled="0"/>
                </a:gradFill>
                <a:latin typeface="Segoe UI Light" pitchFamily="34" charset="0"/>
              </a:rPr>
              <a:t>Consumerization of IT </a:t>
            </a:r>
          </a:p>
        </p:txBody>
      </p:sp>
      <p:sp>
        <p:nvSpPr>
          <p:cNvPr id="32" name="Rectangle 38"/>
          <p:cNvSpPr/>
          <p:nvPr/>
        </p:nvSpPr>
        <p:spPr bwMode="auto">
          <a:xfrm>
            <a:off x="1368546" y="2185958"/>
            <a:ext cx="994873" cy="994873"/>
          </a:xfrm>
          <a:prstGeom prst="rect">
            <a:avLst/>
          </a:prstGeom>
          <a:solidFill>
            <a:schemeClr val="accent2"/>
          </a:solidFill>
          <a:ln w="38100" cap="flat" cmpd="sng" algn="ctr">
            <a:noFill/>
            <a:prstDash val="solid"/>
            <a:headEnd type="none" w="med" len="med"/>
            <a:tailEnd type="none" w="med" len="med"/>
          </a:ln>
          <a:effectLst/>
        </p:spPr>
        <p:txBody>
          <a:bodyPr vert="horz" wrap="square" lIns="99487" tIns="66324" rIns="99487" bIns="66324"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746" fontAlgn="base">
              <a:lnSpc>
                <a:spcPct val="85000"/>
              </a:lnSpc>
              <a:spcBef>
                <a:spcPct val="0"/>
              </a:spcBef>
              <a:spcAft>
                <a:spcPct val="0"/>
              </a:spcAft>
              <a:defRPr/>
            </a:pPr>
            <a:r>
              <a:rPr lang="en-US" sz="2539" kern="0" dirty="0">
                <a:gradFill>
                  <a:gsLst>
                    <a:gs pos="0">
                      <a:srgbClr val="FFFFFF"/>
                    </a:gs>
                    <a:gs pos="100000">
                      <a:srgbClr val="FFFFFF"/>
                    </a:gs>
                  </a:gsLst>
                  <a:lin ang="5400000" scaled="0"/>
                </a:gradFill>
                <a:ea typeface="Segoe UI" pitchFamily="34" charset="0"/>
                <a:cs typeface="Segoe UI" pitchFamily="34" charset="0"/>
              </a:rPr>
              <a:t>10x</a:t>
            </a:r>
            <a:r>
              <a:rPr lang="en-US" sz="1270" kern="0" dirty="0">
                <a:gradFill>
                  <a:gsLst>
                    <a:gs pos="0">
                      <a:srgbClr val="FFFFFF"/>
                    </a:gs>
                    <a:gs pos="100000">
                      <a:srgbClr val="FFFFFF"/>
                    </a:gs>
                  </a:gsLst>
                  <a:lin ang="5400000" scaled="0"/>
                </a:gradFill>
                <a:ea typeface="Segoe UI" pitchFamily="34" charset="0"/>
                <a:cs typeface="Segoe UI" pitchFamily="34" charset="0"/>
              </a:rPr>
              <a:t> increase every five years</a:t>
            </a:r>
          </a:p>
        </p:txBody>
      </p:sp>
      <p:sp>
        <p:nvSpPr>
          <p:cNvPr id="33" name="Rectangle 39"/>
          <p:cNvSpPr/>
          <p:nvPr/>
        </p:nvSpPr>
        <p:spPr bwMode="auto">
          <a:xfrm>
            <a:off x="2403650" y="3222285"/>
            <a:ext cx="994873" cy="994873"/>
          </a:xfrm>
          <a:prstGeom prst="rect">
            <a:avLst/>
          </a:prstGeom>
          <a:solidFill>
            <a:schemeClr val="accent2"/>
          </a:solidFill>
          <a:ln w="38100" cap="flat" cmpd="sng" algn="ctr">
            <a:noFill/>
            <a:prstDash val="solid"/>
            <a:headEnd type="none" w="med" len="med"/>
            <a:tailEnd type="none" w="med" len="med"/>
          </a:ln>
          <a:effectLst/>
        </p:spPr>
        <p:txBody>
          <a:bodyPr vert="horz" wrap="square" lIns="99487" tIns="66324" rIns="99487" bIns="66324"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746" fontAlgn="base">
              <a:lnSpc>
                <a:spcPct val="85000"/>
              </a:lnSpc>
              <a:spcBef>
                <a:spcPct val="0"/>
              </a:spcBef>
              <a:spcAft>
                <a:spcPct val="0"/>
              </a:spcAft>
              <a:defRPr/>
            </a:pPr>
            <a:r>
              <a:rPr lang="en-US" sz="2539" kern="0" spc="-27" dirty="0">
                <a:gradFill>
                  <a:gsLst>
                    <a:gs pos="0">
                      <a:srgbClr val="FFFFFF"/>
                    </a:gs>
                    <a:gs pos="100000">
                      <a:srgbClr val="FFFFFF"/>
                    </a:gs>
                  </a:gsLst>
                  <a:lin ang="5400000" scaled="0"/>
                </a:gradFill>
                <a:ea typeface="Segoe UI" pitchFamily="34" charset="0"/>
                <a:cs typeface="Segoe UI" pitchFamily="34" charset="0"/>
              </a:rPr>
              <a:t>85%</a:t>
            </a:r>
            <a:r>
              <a:rPr lang="en-US" sz="1270" kern="0" spc="-27" dirty="0">
                <a:gradFill>
                  <a:gsLst>
                    <a:gs pos="0">
                      <a:srgbClr val="FFFFFF"/>
                    </a:gs>
                    <a:gs pos="100000">
                      <a:srgbClr val="FFFFFF"/>
                    </a:gs>
                  </a:gsLst>
                  <a:lin ang="5400000" scaled="0"/>
                </a:gradFill>
                <a:ea typeface="Segoe UI" pitchFamily="34" charset="0"/>
                <a:cs typeface="Segoe UI" pitchFamily="34" charset="0"/>
              </a:rPr>
              <a:t> from new data types</a:t>
            </a:r>
          </a:p>
        </p:txBody>
      </p:sp>
      <p:pic>
        <p:nvPicPr>
          <p:cNvPr id="34" name="6 - pic movie"/>
          <p:cNvPicPr preferRelativeResize="0">
            <a:picLocks noChangeAspect="1" noChangeArrowheads="1"/>
          </p:cNvPicPr>
          <p:nvPr/>
        </p:nvPicPr>
        <p:blipFill rotWithShape="1">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 r="25085"/>
          <a:stretch/>
        </p:blipFill>
        <p:spPr bwMode="auto">
          <a:xfrm>
            <a:off x="2403650" y="2185958"/>
            <a:ext cx="994873" cy="99487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5" name="6 - pic movie"/>
          <p:cNvPicPr preferRelativeResize="0">
            <a:picLocks noChangeAspect="1" noChangeArrowheads="1"/>
          </p:cNvPicPr>
          <p:nvPr/>
        </p:nvPicPr>
        <p:blipFill rotWithShape="1">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 r="25085"/>
          <a:stretch/>
        </p:blipFill>
        <p:spPr bwMode="auto">
          <a:xfrm>
            <a:off x="1368546" y="3222285"/>
            <a:ext cx="994873" cy="99487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6" name="Rectangle 44"/>
          <p:cNvSpPr/>
          <p:nvPr/>
        </p:nvSpPr>
        <p:spPr bwMode="auto">
          <a:xfrm>
            <a:off x="3484458" y="2185958"/>
            <a:ext cx="2611543" cy="2031200"/>
          </a:xfrm>
          <a:prstGeom prst="rect">
            <a:avLst/>
          </a:prstGeom>
          <a:solidFill>
            <a:schemeClr val="accent2"/>
          </a:solidFill>
          <a:ln w="38100" cap="flat" cmpd="sng" algn="ctr">
            <a:noFill/>
            <a:prstDash val="solid"/>
            <a:headEnd type="none" w="med" len="med"/>
            <a:tailEnd type="none" w="med" len="med"/>
          </a:ln>
          <a:effectLst/>
        </p:spPr>
        <p:txBody>
          <a:bodyPr vert="horz" wrap="square" lIns="165812" tIns="124360" rIns="165812" bIns="124360" numCol="1" rtlCol="0"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746" fontAlgn="base">
              <a:lnSpc>
                <a:spcPct val="90000"/>
              </a:lnSpc>
              <a:spcBef>
                <a:spcPct val="0"/>
              </a:spcBef>
              <a:spcAft>
                <a:spcPct val="0"/>
              </a:spcAft>
              <a:defRPr/>
            </a:pPr>
            <a:r>
              <a:rPr lang="en-US" sz="2539" kern="0" spc="-36" dirty="0">
                <a:gradFill>
                  <a:gsLst>
                    <a:gs pos="0">
                      <a:srgbClr val="FFFFFF"/>
                    </a:gs>
                    <a:gs pos="100000">
                      <a:srgbClr val="FFFFFF"/>
                    </a:gs>
                  </a:gsLst>
                  <a:lin ang="5400000" scaled="0"/>
                </a:gradFill>
                <a:latin typeface="Segoe UI Light" pitchFamily="34" charset="0"/>
              </a:rPr>
              <a:t>Data</a:t>
            </a:r>
            <a:br>
              <a:rPr lang="en-US" sz="2539" kern="0" spc="-36" dirty="0">
                <a:gradFill>
                  <a:gsLst>
                    <a:gs pos="0">
                      <a:srgbClr val="FFFFFF"/>
                    </a:gs>
                    <a:gs pos="100000">
                      <a:srgbClr val="FFFFFF"/>
                    </a:gs>
                  </a:gsLst>
                  <a:lin ang="5400000" scaled="0"/>
                </a:gradFill>
                <a:latin typeface="Segoe UI Light" pitchFamily="34" charset="0"/>
              </a:rPr>
            </a:br>
            <a:r>
              <a:rPr lang="en-US" sz="2539" kern="0" spc="-36" dirty="0">
                <a:gradFill>
                  <a:gsLst>
                    <a:gs pos="0">
                      <a:srgbClr val="FFFFFF"/>
                    </a:gs>
                    <a:gs pos="100000">
                      <a:srgbClr val="FFFFFF"/>
                    </a:gs>
                  </a:gsLst>
                  <a:lin ang="5400000" scaled="0"/>
                </a:gradFill>
                <a:latin typeface="Segoe UI Light" pitchFamily="34" charset="0"/>
              </a:rPr>
              <a:t>explosion</a:t>
            </a:r>
          </a:p>
        </p:txBody>
      </p:sp>
      <p:grpSp>
        <p:nvGrpSpPr>
          <p:cNvPr id="37" name="Group 4"/>
          <p:cNvGrpSpPr/>
          <p:nvPr/>
        </p:nvGrpSpPr>
        <p:grpSpPr>
          <a:xfrm>
            <a:off x="8879411" y="3222285"/>
            <a:ext cx="994874" cy="994873"/>
            <a:chOff x="780466" y="7239000"/>
            <a:chExt cx="1097281" cy="1097280"/>
          </a:xfrm>
        </p:grpSpPr>
        <p:sp>
          <p:nvSpPr>
            <p:cNvPr id="71" name="Rectangle 70"/>
            <p:cNvSpPr/>
            <p:nvPr/>
          </p:nvSpPr>
          <p:spPr bwMode="auto">
            <a:xfrm>
              <a:off x="780466" y="7239000"/>
              <a:ext cx="1097281" cy="1097280"/>
            </a:xfrm>
            <a:prstGeom prst="rect">
              <a:avLst/>
            </a:prstGeom>
            <a:solidFill>
              <a:srgbClr val="FFFFFF">
                <a:lumMod val="85000"/>
              </a:srgbClr>
            </a:solidFill>
            <a:ln w="38100" cap="flat" cmpd="sng" algn="ctr">
              <a:noFill/>
              <a:prstDash val="solid"/>
              <a:headEnd type="none" w="med" len="med"/>
              <a:tailEnd type="none" w="med" len="med"/>
            </a:ln>
            <a:effectLst/>
          </p:spPr>
          <p:txBody>
            <a:bodyPr vert="horz" wrap="square" lIns="82902" tIns="41451" rIns="82902" bIns="41451" numCol="1" rtlCol="0"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828746" fontAlgn="base">
                <a:lnSpc>
                  <a:spcPct val="90000"/>
                </a:lnSpc>
                <a:spcBef>
                  <a:spcPct val="0"/>
                </a:spcBef>
                <a:spcAft>
                  <a:spcPct val="0"/>
                </a:spcAft>
                <a:defRPr/>
              </a:pPr>
              <a:endParaRPr lang="en-US" sz="127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72" name="Picture 3"/>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790410" y="7334967"/>
              <a:ext cx="1077393" cy="862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9" name="Rectangle 29"/>
          <p:cNvSpPr/>
          <p:nvPr/>
        </p:nvSpPr>
        <p:spPr bwMode="auto">
          <a:xfrm>
            <a:off x="8879410" y="2185958"/>
            <a:ext cx="994873" cy="994873"/>
          </a:xfrm>
          <a:prstGeom prst="rect">
            <a:avLst/>
          </a:prstGeom>
          <a:gradFill>
            <a:gsLst>
              <a:gs pos="10000">
                <a:schemeClr val="accent1">
                  <a:lumMod val="90000"/>
                </a:schemeClr>
              </a:gs>
              <a:gs pos="100000">
                <a:schemeClr val="accent1">
                  <a:lumMod val="90000"/>
                </a:schemeClr>
              </a:gs>
            </a:gsLst>
            <a:lin ang="16200000" scaled="1"/>
          </a:gradFill>
          <a:ln w="38100" cap="flat" cmpd="sng" algn="ctr">
            <a:noFill/>
            <a:prstDash val="solid"/>
            <a:headEnd type="none" w="med" len="med"/>
            <a:tailEnd type="none" w="med" len="med"/>
          </a:ln>
          <a:effectLst/>
        </p:spPr>
        <p:txBody>
          <a:bodyPr vert="horz" wrap="square" lIns="99487" tIns="66324" rIns="99487" bIns="66324"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746" fontAlgn="base">
              <a:lnSpc>
                <a:spcPct val="85000"/>
              </a:lnSpc>
              <a:spcBef>
                <a:spcPct val="0"/>
              </a:spcBef>
              <a:spcAft>
                <a:spcPct val="0"/>
              </a:spcAft>
              <a:defRPr/>
            </a:pPr>
            <a:r>
              <a:rPr lang="en-US" sz="2539" kern="0" dirty="0">
                <a:gradFill>
                  <a:gsLst>
                    <a:gs pos="0">
                      <a:srgbClr val="FFFFFF"/>
                    </a:gs>
                    <a:gs pos="100000">
                      <a:srgbClr val="FFFFFF"/>
                    </a:gs>
                  </a:gsLst>
                  <a:lin ang="5400000" scaled="0"/>
                </a:gradFill>
                <a:ea typeface="Segoe UI" pitchFamily="34" charset="0"/>
                <a:cs typeface="Segoe UI" pitchFamily="34" charset="0"/>
              </a:rPr>
              <a:t>4.3</a:t>
            </a:r>
            <a:r>
              <a:rPr lang="en-US" sz="1270" kern="0" dirty="0">
                <a:gradFill>
                  <a:gsLst>
                    <a:gs pos="0">
                      <a:srgbClr val="FFFFFF"/>
                    </a:gs>
                    <a:gs pos="100000">
                      <a:srgbClr val="FFFFFF"/>
                    </a:gs>
                  </a:gsLst>
                  <a:lin ang="5400000" scaled="0"/>
                </a:gradFill>
                <a:ea typeface="Segoe UI" pitchFamily="34" charset="0"/>
                <a:cs typeface="Segoe UI" pitchFamily="34" charset="0"/>
              </a:rPr>
              <a:t> connected devices per adult</a:t>
            </a:r>
          </a:p>
        </p:txBody>
      </p:sp>
      <p:sp>
        <p:nvSpPr>
          <p:cNvPr id="40" name="Rectangle 30"/>
          <p:cNvSpPr/>
          <p:nvPr/>
        </p:nvSpPr>
        <p:spPr bwMode="auto">
          <a:xfrm>
            <a:off x="9914514" y="3222285"/>
            <a:ext cx="994873" cy="994873"/>
          </a:xfrm>
          <a:prstGeom prst="rect">
            <a:avLst/>
          </a:prstGeom>
          <a:gradFill>
            <a:gsLst>
              <a:gs pos="10000">
                <a:schemeClr val="accent1">
                  <a:lumMod val="90000"/>
                </a:schemeClr>
              </a:gs>
              <a:gs pos="100000">
                <a:schemeClr val="accent1">
                  <a:lumMod val="90000"/>
                </a:schemeClr>
              </a:gs>
            </a:gsLst>
            <a:lin ang="16200000" scaled="1"/>
          </a:gradFill>
          <a:ln w="38100" cap="flat" cmpd="sng" algn="ctr">
            <a:noFill/>
            <a:prstDash val="solid"/>
            <a:headEnd type="none" w="med" len="med"/>
            <a:tailEnd type="none" w="med" len="med"/>
          </a:ln>
          <a:effectLst/>
        </p:spPr>
        <p:txBody>
          <a:bodyPr vert="horz" wrap="square" lIns="99487" tIns="66324" rIns="99487" bIns="66324"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746" fontAlgn="base">
              <a:lnSpc>
                <a:spcPct val="85000"/>
              </a:lnSpc>
              <a:spcBef>
                <a:spcPct val="0"/>
              </a:spcBef>
              <a:spcAft>
                <a:spcPct val="0"/>
              </a:spcAft>
              <a:defRPr/>
            </a:pPr>
            <a:r>
              <a:rPr lang="en-US" sz="2539" kern="0" spc="-27" dirty="0">
                <a:gradFill>
                  <a:gsLst>
                    <a:gs pos="0">
                      <a:srgbClr val="FFFFFF"/>
                    </a:gs>
                    <a:gs pos="100000">
                      <a:srgbClr val="FFFFFF"/>
                    </a:gs>
                  </a:gsLst>
                  <a:lin ang="5400000" scaled="0"/>
                </a:gradFill>
                <a:ea typeface="Segoe UI" pitchFamily="34" charset="0"/>
                <a:cs typeface="Segoe UI" pitchFamily="34" charset="0"/>
              </a:rPr>
              <a:t>27%</a:t>
            </a:r>
          </a:p>
          <a:p>
            <a:pPr defTabSz="828746" fontAlgn="base">
              <a:lnSpc>
                <a:spcPct val="85000"/>
              </a:lnSpc>
              <a:spcBef>
                <a:spcPct val="0"/>
              </a:spcBef>
              <a:spcAft>
                <a:spcPct val="0"/>
              </a:spcAft>
              <a:defRPr/>
            </a:pPr>
            <a:r>
              <a:rPr lang="en-US" sz="1270" kern="0" spc="-27" dirty="0">
                <a:gradFill>
                  <a:gsLst>
                    <a:gs pos="0">
                      <a:srgbClr val="FFFFFF"/>
                    </a:gs>
                    <a:gs pos="100000">
                      <a:srgbClr val="FFFFFF"/>
                    </a:gs>
                  </a:gsLst>
                  <a:lin ang="5400000" scaled="0"/>
                </a:gradFill>
                <a:ea typeface="Segoe UI" pitchFamily="34" charset="0"/>
                <a:cs typeface="Segoe UI" pitchFamily="34" charset="0"/>
              </a:rPr>
              <a:t>using social media input</a:t>
            </a:r>
          </a:p>
        </p:txBody>
      </p:sp>
      <p:grpSp>
        <p:nvGrpSpPr>
          <p:cNvPr id="41" name="Group 3"/>
          <p:cNvGrpSpPr/>
          <p:nvPr/>
        </p:nvGrpSpPr>
        <p:grpSpPr>
          <a:xfrm>
            <a:off x="9914514" y="2185958"/>
            <a:ext cx="994873" cy="994873"/>
            <a:chOff x="1922117" y="6096000"/>
            <a:chExt cx="1097280" cy="1097280"/>
          </a:xfrm>
        </p:grpSpPr>
        <p:sp>
          <p:nvSpPr>
            <p:cNvPr id="42" name="Rectangle 37"/>
            <p:cNvSpPr/>
            <p:nvPr/>
          </p:nvSpPr>
          <p:spPr bwMode="auto">
            <a:xfrm>
              <a:off x="1922117" y="6096000"/>
              <a:ext cx="1097280" cy="1097280"/>
            </a:xfrm>
            <a:prstGeom prst="rect">
              <a:avLst/>
            </a:prstGeom>
            <a:solidFill>
              <a:srgbClr val="FFFFFF">
                <a:lumMod val="85000"/>
              </a:srgbClr>
            </a:solidFill>
            <a:ln w="38100" cap="flat" cmpd="sng" algn="ctr">
              <a:noFill/>
              <a:prstDash val="solid"/>
              <a:headEnd type="none" w="med" len="med"/>
              <a:tailEnd type="none" w="med" len="med"/>
            </a:ln>
            <a:effectLst/>
          </p:spPr>
          <p:txBody>
            <a:bodyPr vert="horz" wrap="square" lIns="82902" tIns="41451" rIns="82902" bIns="41451" numCol="1" rtlCol="0"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828746" fontAlgn="base">
                <a:lnSpc>
                  <a:spcPct val="90000"/>
                </a:lnSpc>
                <a:spcBef>
                  <a:spcPct val="0"/>
                </a:spcBef>
                <a:spcAft>
                  <a:spcPct val="0"/>
                </a:spcAft>
                <a:defRPr/>
              </a:pPr>
              <a:endParaRPr lang="en-US" sz="1088"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64" name="Group 45"/>
            <p:cNvGrpSpPr/>
            <p:nvPr/>
          </p:nvGrpSpPr>
          <p:grpSpPr>
            <a:xfrm>
              <a:off x="1953539" y="6244628"/>
              <a:ext cx="1034430" cy="800024"/>
              <a:chOff x="8958986" y="4228507"/>
              <a:chExt cx="2623029" cy="2099049"/>
            </a:xfrm>
          </p:grpSpPr>
          <p:pic>
            <p:nvPicPr>
              <p:cNvPr id="65" name="Picture 2" descr="E:\iPad_Assets\ipad.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958986" y="4228507"/>
                <a:ext cx="1031089" cy="145692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descr="G:\MyPhotos\DVD\DVD_Art_08-10-2010\Artwork_Imagery\Hardware Photos\OEM HW\COMPUTERS - PC\Windows 7\AIOs\acer aspire z5610-all-in-one.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877681" y="4311753"/>
                <a:ext cx="1704334" cy="178859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4" descr="\\SFP\Work\White_Whale\2-20426_Lees_MCB_Partner\Art\Images\Phones\VerizonDroidPhone_Full.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825512" y="5087133"/>
                <a:ext cx="436093" cy="79458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8" name="Picture 5" descr="\\SFP\Work\White_Whale\2-xxxxx_Anderson_MMS\SFP_Art\Device Freedom\Symbian_Phone.png"/>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9292954" y="5284139"/>
                <a:ext cx="477529" cy="83855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9" name="Picture 5"/>
              <p:cNvPicPr>
                <a:picLocks noChangeAspect="1" noChangeArrowheads="1"/>
              </p:cNvPicPr>
              <p:nvPr/>
            </p:nvPicPr>
            <p:blipFill>
              <a:blip r:embed="rId9" cstate="screen">
                <a:extLst>
                  <a:ext uri="{BEBA8EAE-BF5A-486C-A8C5-ECC9F3942E4B}">
                    <a14:imgProps xmlns:a14="http://schemas.microsoft.com/office/drawing/2010/main">
                      <a14:imgLayer r:embed="rId10">
                        <a14:imgEffect>
                          <a14:colorTemperature colorTemp="5900"/>
                        </a14:imgEffect>
                        <a14:imgEffect>
                          <a14:brightnessContrast contrast="20000"/>
                        </a14:imgEffect>
                      </a14:imgLayer>
                    </a14:imgProps>
                  </a:ext>
                  <a:ext uri="{28A0092B-C50C-407E-A947-70E740481C1C}">
                    <a14:useLocalDpi xmlns:a14="http://schemas.microsoft.com/office/drawing/2010/main"/>
                  </a:ext>
                </a:extLst>
              </a:blip>
              <a:stretch>
                <a:fillRect/>
              </a:stretch>
            </p:blipFill>
            <p:spPr bwMode="auto">
              <a:xfrm>
                <a:off x="10128485" y="5400328"/>
                <a:ext cx="431560" cy="79372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11" cstate="screen">
                <a:extLst>
                  <a:ext uri="{28A0092B-C50C-407E-A947-70E740481C1C}">
                    <a14:useLocalDpi xmlns:a14="http://schemas.microsoft.com/office/drawing/2010/main"/>
                  </a:ext>
                </a:extLst>
              </a:blip>
              <a:stretch>
                <a:fillRect/>
              </a:stretch>
            </p:blipFill>
            <p:spPr bwMode="auto">
              <a:xfrm>
                <a:off x="9613542" y="5516707"/>
                <a:ext cx="459867" cy="810849"/>
              </a:xfrm>
              <a:prstGeom prst="rect">
                <a:avLst/>
              </a:prstGeom>
              <a:noFill/>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744702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p:cNvSpPr/>
          <p:nvPr/>
        </p:nvSpPr>
        <p:spPr>
          <a:xfrm>
            <a:off x="6782886" y="1611341"/>
            <a:ext cx="3272195" cy="3272195"/>
          </a:xfrm>
          <a:prstGeom prst="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30" name="Rectángulo 29"/>
          <p:cNvSpPr/>
          <p:nvPr/>
        </p:nvSpPr>
        <p:spPr>
          <a:xfrm>
            <a:off x="3160528" y="2675164"/>
            <a:ext cx="3272195" cy="3272195"/>
          </a:xfrm>
          <a:prstGeom prst="rect">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cxnSp>
        <p:nvCxnSpPr>
          <p:cNvPr id="3" name="Conector recto de flecha 2"/>
          <p:cNvCxnSpPr/>
          <p:nvPr/>
        </p:nvCxnSpPr>
        <p:spPr>
          <a:xfrm>
            <a:off x="2821256" y="6097654"/>
            <a:ext cx="7588086" cy="0"/>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p:nvPr/>
        </p:nvCxnSpPr>
        <p:spPr>
          <a:xfrm flipV="1">
            <a:off x="2838264" y="1395126"/>
            <a:ext cx="0" cy="4702528"/>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8962457" y="6228245"/>
            <a:ext cx="1607332" cy="343492"/>
          </a:xfrm>
          <a:prstGeom prst="rect">
            <a:avLst/>
          </a:prstGeom>
          <a:noFill/>
        </p:spPr>
        <p:txBody>
          <a:bodyPr wrap="square" rtlCol="0">
            <a:spAutoFit/>
          </a:bodyPr>
          <a:lstStyle/>
          <a:p>
            <a:r>
              <a:rPr lang="es-ES" sz="1632" b="1" dirty="0" err="1">
                <a:solidFill>
                  <a:schemeClr val="tx1">
                    <a:lumMod val="65000"/>
                    <a:lumOff val="35000"/>
                  </a:schemeClr>
                </a:solidFill>
              </a:rPr>
              <a:t>Difficulty</a:t>
            </a:r>
            <a:endParaRPr lang="es-ES" sz="1632" b="1" dirty="0">
              <a:solidFill>
                <a:schemeClr val="tx1">
                  <a:lumMod val="65000"/>
                  <a:lumOff val="35000"/>
                </a:schemeClr>
              </a:solidFill>
            </a:endParaRPr>
          </a:p>
        </p:txBody>
      </p:sp>
      <p:sp>
        <p:nvSpPr>
          <p:cNvPr id="18" name="CuadroTexto 17"/>
          <p:cNvSpPr txBox="1"/>
          <p:nvPr/>
        </p:nvSpPr>
        <p:spPr>
          <a:xfrm>
            <a:off x="1882103" y="1523145"/>
            <a:ext cx="1607332" cy="343492"/>
          </a:xfrm>
          <a:prstGeom prst="rect">
            <a:avLst/>
          </a:prstGeom>
          <a:noFill/>
        </p:spPr>
        <p:txBody>
          <a:bodyPr wrap="square" rtlCol="0">
            <a:spAutoFit/>
          </a:bodyPr>
          <a:lstStyle/>
          <a:p>
            <a:r>
              <a:rPr lang="es-ES" sz="1632" b="1" dirty="0" err="1">
                <a:solidFill>
                  <a:schemeClr val="tx1">
                    <a:lumMod val="65000"/>
                    <a:lumOff val="35000"/>
                  </a:schemeClr>
                </a:solidFill>
              </a:rPr>
              <a:t>Value</a:t>
            </a:r>
            <a:endParaRPr lang="es-ES" sz="1632" b="1" dirty="0">
              <a:solidFill>
                <a:schemeClr val="tx1">
                  <a:lumMod val="65000"/>
                  <a:lumOff val="35000"/>
                </a:schemeClr>
              </a:solidFill>
            </a:endParaRPr>
          </a:p>
        </p:txBody>
      </p:sp>
      <p:sp>
        <p:nvSpPr>
          <p:cNvPr id="6" name="CuadroTexto 5"/>
          <p:cNvSpPr txBox="1"/>
          <p:nvPr/>
        </p:nvSpPr>
        <p:spPr>
          <a:xfrm>
            <a:off x="1377427" y="6428913"/>
            <a:ext cx="1783102" cy="287771"/>
          </a:xfrm>
          <a:prstGeom prst="rect">
            <a:avLst/>
          </a:prstGeom>
          <a:noFill/>
        </p:spPr>
        <p:txBody>
          <a:bodyPr wrap="square" rtlCol="0">
            <a:spAutoFit/>
          </a:bodyPr>
          <a:lstStyle/>
          <a:p>
            <a:r>
              <a:rPr lang="es-ES" sz="1270" i="1" dirty="0" err="1"/>
              <a:t>Source</a:t>
            </a:r>
            <a:r>
              <a:rPr lang="es-ES" sz="1270" i="1" dirty="0"/>
              <a:t>: </a:t>
            </a:r>
            <a:r>
              <a:rPr lang="es-ES" sz="1270" i="1" dirty="0" err="1"/>
              <a:t>Gartner</a:t>
            </a:r>
            <a:endParaRPr lang="es-ES" sz="1270" i="1" dirty="0"/>
          </a:p>
        </p:txBody>
      </p:sp>
      <p:sp>
        <p:nvSpPr>
          <p:cNvPr id="7" name="Rectángulo 6"/>
          <p:cNvSpPr/>
          <p:nvPr/>
        </p:nvSpPr>
        <p:spPr>
          <a:xfrm>
            <a:off x="3329092" y="4357028"/>
            <a:ext cx="1305793" cy="1305793"/>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21" name="Rectángulo 20"/>
          <p:cNvSpPr/>
          <p:nvPr/>
        </p:nvSpPr>
        <p:spPr>
          <a:xfrm>
            <a:off x="4949364" y="3576255"/>
            <a:ext cx="1305793" cy="1305793"/>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22" name="Rectángulo 21"/>
          <p:cNvSpPr/>
          <p:nvPr/>
        </p:nvSpPr>
        <p:spPr>
          <a:xfrm>
            <a:off x="6904853" y="2923358"/>
            <a:ext cx="1305793" cy="1305793"/>
          </a:xfrm>
          <a:prstGeom prst="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23" name="Rectángulo 22"/>
          <p:cNvSpPr/>
          <p:nvPr/>
        </p:nvSpPr>
        <p:spPr>
          <a:xfrm>
            <a:off x="8570787" y="2146365"/>
            <a:ext cx="1305793" cy="1305793"/>
          </a:xfrm>
          <a:prstGeom prst="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24" name="CuadroTexto 23"/>
          <p:cNvSpPr txBox="1"/>
          <p:nvPr/>
        </p:nvSpPr>
        <p:spPr>
          <a:xfrm>
            <a:off x="3046135" y="4499731"/>
            <a:ext cx="1842620" cy="985398"/>
          </a:xfrm>
          <a:prstGeom prst="rect">
            <a:avLst/>
          </a:prstGeom>
          <a:noFill/>
        </p:spPr>
        <p:txBody>
          <a:bodyPr wrap="square" rtlCol="0">
            <a:spAutoFit/>
          </a:bodyPr>
          <a:lstStyle/>
          <a:p>
            <a:pPr algn="ctr"/>
            <a:r>
              <a:rPr lang="es-ES" sz="1451" b="1" dirty="0" err="1">
                <a:solidFill>
                  <a:schemeClr val="bg2">
                    <a:lumMod val="50000"/>
                  </a:schemeClr>
                </a:solidFill>
              </a:rPr>
              <a:t>Descriptive</a:t>
            </a:r>
            <a:r>
              <a:rPr lang="es-ES" sz="1451" b="1" dirty="0">
                <a:solidFill>
                  <a:schemeClr val="bg2">
                    <a:lumMod val="50000"/>
                  </a:schemeClr>
                </a:solidFill>
              </a:rPr>
              <a:t> </a:t>
            </a:r>
          </a:p>
          <a:p>
            <a:pPr algn="ctr"/>
            <a:r>
              <a:rPr lang="es-ES" sz="1451" b="1" dirty="0" err="1">
                <a:solidFill>
                  <a:schemeClr val="bg2">
                    <a:lumMod val="50000"/>
                  </a:schemeClr>
                </a:solidFill>
              </a:rPr>
              <a:t>Analytics</a:t>
            </a:r>
            <a:endParaRPr lang="es-ES" sz="1451" b="1" dirty="0">
              <a:solidFill>
                <a:schemeClr val="bg2">
                  <a:lumMod val="50000"/>
                </a:schemeClr>
              </a:solidFill>
            </a:endParaRPr>
          </a:p>
          <a:p>
            <a:pPr algn="ctr"/>
            <a:endParaRPr lang="es-ES" sz="1451" b="1" dirty="0">
              <a:solidFill>
                <a:schemeClr val="bg2">
                  <a:lumMod val="50000"/>
                </a:schemeClr>
              </a:solidFill>
            </a:endParaRPr>
          </a:p>
          <a:p>
            <a:pPr algn="ctr"/>
            <a:r>
              <a:rPr lang="es-ES" sz="1451" b="1" dirty="0" err="1">
                <a:solidFill>
                  <a:schemeClr val="bg2">
                    <a:lumMod val="50000"/>
                  </a:schemeClr>
                </a:solidFill>
              </a:rPr>
              <a:t>Traditional</a:t>
            </a:r>
            <a:r>
              <a:rPr lang="es-ES" sz="1451" b="1" dirty="0">
                <a:solidFill>
                  <a:schemeClr val="bg2">
                    <a:lumMod val="50000"/>
                  </a:schemeClr>
                </a:solidFill>
              </a:rPr>
              <a:t> BI</a:t>
            </a:r>
          </a:p>
        </p:txBody>
      </p:sp>
      <p:sp>
        <p:nvSpPr>
          <p:cNvPr id="27" name="CuadroTexto 26"/>
          <p:cNvSpPr txBox="1"/>
          <p:nvPr/>
        </p:nvSpPr>
        <p:spPr>
          <a:xfrm>
            <a:off x="4651767" y="3731869"/>
            <a:ext cx="1842620" cy="985398"/>
          </a:xfrm>
          <a:prstGeom prst="rect">
            <a:avLst/>
          </a:prstGeom>
          <a:noFill/>
        </p:spPr>
        <p:txBody>
          <a:bodyPr wrap="square" rtlCol="0">
            <a:spAutoFit/>
          </a:bodyPr>
          <a:lstStyle/>
          <a:p>
            <a:pPr algn="ctr"/>
            <a:r>
              <a:rPr lang="es-ES" sz="1451" b="1" dirty="0" err="1">
                <a:solidFill>
                  <a:schemeClr val="bg2">
                    <a:lumMod val="50000"/>
                  </a:schemeClr>
                </a:solidFill>
              </a:rPr>
              <a:t>Diagnostic</a:t>
            </a:r>
            <a:endParaRPr lang="es-ES" sz="1451" b="1" dirty="0">
              <a:solidFill>
                <a:schemeClr val="bg2">
                  <a:lumMod val="50000"/>
                </a:schemeClr>
              </a:solidFill>
            </a:endParaRPr>
          </a:p>
          <a:p>
            <a:pPr algn="ctr"/>
            <a:r>
              <a:rPr lang="es-ES" sz="1451" b="1" dirty="0" err="1">
                <a:solidFill>
                  <a:schemeClr val="bg2">
                    <a:lumMod val="50000"/>
                  </a:schemeClr>
                </a:solidFill>
              </a:rPr>
              <a:t>Analytics</a:t>
            </a:r>
            <a:endParaRPr lang="es-ES" sz="1451" b="1" dirty="0">
              <a:solidFill>
                <a:schemeClr val="bg2">
                  <a:lumMod val="50000"/>
                </a:schemeClr>
              </a:solidFill>
            </a:endParaRPr>
          </a:p>
          <a:p>
            <a:pPr algn="ctr"/>
            <a:endParaRPr lang="es-ES" sz="1451" b="1" dirty="0">
              <a:solidFill>
                <a:schemeClr val="bg2">
                  <a:lumMod val="50000"/>
                </a:schemeClr>
              </a:solidFill>
            </a:endParaRPr>
          </a:p>
          <a:p>
            <a:pPr algn="ctr"/>
            <a:r>
              <a:rPr lang="es-ES" sz="1451" b="1" dirty="0">
                <a:solidFill>
                  <a:schemeClr val="bg2">
                    <a:lumMod val="50000"/>
                  </a:schemeClr>
                </a:solidFill>
              </a:rPr>
              <a:t>Self-Service BI</a:t>
            </a:r>
          </a:p>
        </p:txBody>
      </p:sp>
      <p:sp>
        <p:nvSpPr>
          <p:cNvPr id="28" name="CuadroTexto 27"/>
          <p:cNvSpPr txBox="1"/>
          <p:nvPr/>
        </p:nvSpPr>
        <p:spPr>
          <a:xfrm>
            <a:off x="6632247" y="3044690"/>
            <a:ext cx="1842620" cy="762132"/>
          </a:xfrm>
          <a:prstGeom prst="rect">
            <a:avLst/>
          </a:prstGeom>
          <a:noFill/>
        </p:spPr>
        <p:txBody>
          <a:bodyPr wrap="square" rtlCol="0">
            <a:spAutoFit/>
          </a:bodyPr>
          <a:lstStyle/>
          <a:p>
            <a:pPr algn="ctr"/>
            <a:r>
              <a:rPr lang="es-ES" sz="1451" b="1" dirty="0" err="1">
                <a:solidFill>
                  <a:schemeClr val="bg1">
                    <a:lumMod val="95000"/>
                  </a:schemeClr>
                </a:solidFill>
              </a:rPr>
              <a:t>Predictive</a:t>
            </a:r>
            <a:endParaRPr lang="es-ES" sz="1451" b="1" dirty="0">
              <a:solidFill>
                <a:schemeClr val="bg1">
                  <a:lumMod val="95000"/>
                </a:schemeClr>
              </a:solidFill>
            </a:endParaRPr>
          </a:p>
          <a:p>
            <a:pPr algn="ctr"/>
            <a:r>
              <a:rPr lang="es-ES" sz="1451" b="1" dirty="0" err="1">
                <a:solidFill>
                  <a:schemeClr val="bg1">
                    <a:lumMod val="95000"/>
                  </a:schemeClr>
                </a:solidFill>
              </a:rPr>
              <a:t>Analytics</a:t>
            </a:r>
            <a:endParaRPr lang="es-ES" sz="1451" b="1" dirty="0">
              <a:solidFill>
                <a:schemeClr val="bg1">
                  <a:lumMod val="95000"/>
                </a:schemeClr>
              </a:solidFill>
            </a:endParaRPr>
          </a:p>
          <a:p>
            <a:pPr algn="ctr"/>
            <a:endParaRPr lang="es-ES" sz="1451" b="1" dirty="0">
              <a:solidFill>
                <a:schemeClr val="bg1">
                  <a:lumMod val="95000"/>
                </a:schemeClr>
              </a:solidFill>
            </a:endParaRPr>
          </a:p>
        </p:txBody>
      </p:sp>
      <p:sp>
        <p:nvSpPr>
          <p:cNvPr id="29" name="CuadroTexto 28"/>
          <p:cNvSpPr txBox="1"/>
          <p:nvPr/>
        </p:nvSpPr>
        <p:spPr>
          <a:xfrm>
            <a:off x="8302374" y="2277912"/>
            <a:ext cx="1842620" cy="762132"/>
          </a:xfrm>
          <a:prstGeom prst="rect">
            <a:avLst/>
          </a:prstGeom>
          <a:noFill/>
        </p:spPr>
        <p:txBody>
          <a:bodyPr wrap="square" rtlCol="0">
            <a:spAutoFit/>
          </a:bodyPr>
          <a:lstStyle/>
          <a:p>
            <a:pPr algn="ctr"/>
            <a:r>
              <a:rPr lang="es-ES" sz="1451" b="1" dirty="0" err="1">
                <a:solidFill>
                  <a:schemeClr val="bg1">
                    <a:lumMod val="95000"/>
                  </a:schemeClr>
                </a:solidFill>
              </a:rPr>
              <a:t>Prescriptive</a:t>
            </a:r>
            <a:endParaRPr lang="es-ES" sz="1451" b="1" dirty="0">
              <a:solidFill>
                <a:schemeClr val="bg1">
                  <a:lumMod val="95000"/>
                </a:schemeClr>
              </a:solidFill>
            </a:endParaRPr>
          </a:p>
          <a:p>
            <a:pPr algn="ctr"/>
            <a:r>
              <a:rPr lang="es-ES" sz="1451" b="1" dirty="0" err="1">
                <a:solidFill>
                  <a:schemeClr val="bg1">
                    <a:lumMod val="95000"/>
                  </a:schemeClr>
                </a:solidFill>
              </a:rPr>
              <a:t>Analytics</a:t>
            </a:r>
            <a:endParaRPr lang="es-ES" sz="1451" b="1" dirty="0">
              <a:solidFill>
                <a:schemeClr val="bg1">
                  <a:lumMod val="95000"/>
                </a:schemeClr>
              </a:solidFill>
            </a:endParaRPr>
          </a:p>
          <a:p>
            <a:pPr algn="ctr"/>
            <a:endParaRPr lang="es-ES" sz="1451" b="1" dirty="0">
              <a:solidFill>
                <a:schemeClr val="bg1">
                  <a:lumMod val="95000"/>
                </a:schemeClr>
              </a:solidFill>
            </a:endParaRPr>
          </a:p>
        </p:txBody>
      </p:sp>
      <p:sp>
        <p:nvSpPr>
          <p:cNvPr id="32" name="CuadroTexto 31"/>
          <p:cNvSpPr txBox="1"/>
          <p:nvPr/>
        </p:nvSpPr>
        <p:spPr>
          <a:xfrm>
            <a:off x="3064608" y="2851854"/>
            <a:ext cx="3190549" cy="315599"/>
          </a:xfrm>
          <a:prstGeom prst="rect">
            <a:avLst/>
          </a:prstGeom>
          <a:noFill/>
        </p:spPr>
        <p:txBody>
          <a:bodyPr wrap="square" rtlCol="0">
            <a:spAutoFit/>
          </a:bodyPr>
          <a:lstStyle/>
          <a:p>
            <a:pPr algn="ctr"/>
            <a:r>
              <a:rPr lang="es-ES" sz="1451" b="1" dirty="0">
                <a:solidFill>
                  <a:schemeClr val="tx1">
                    <a:lumMod val="50000"/>
                  </a:schemeClr>
                </a:solidFill>
              </a:rPr>
              <a:t>INFORMATION</a:t>
            </a:r>
          </a:p>
        </p:txBody>
      </p:sp>
      <p:sp>
        <p:nvSpPr>
          <p:cNvPr id="33" name="CuadroTexto 32"/>
          <p:cNvSpPr txBox="1"/>
          <p:nvPr/>
        </p:nvSpPr>
        <p:spPr>
          <a:xfrm>
            <a:off x="6823709" y="1687429"/>
            <a:ext cx="3190549" cy="315599"/>
          </a:xfrm>
          <a:prstGeom prst="rect">
            <a:avLst/>
          </a:prstGeom>
          <a:noFill/>
        </p:spPr>
        <p:txBody>
          <a:bodyPr wrap="square" rtlCol="0">
            <a:spAutoFit/>
          </a:bodyPr>
          <a:lstStyle/>
          <a:p>
            <a:pPr algn="ctr"/>
            <a:r>
              <a:rPr lang="es-ES" sz="1451" b="1" dirty="0">
                <a:solidFill>
                  <a:schemeClr val="tx1">
                    <a:lumMod val="65000"/>
                    <a:lumOff val="35000"/>
                  </a:schemeClr>
                </a:solidFill>
              </a:rPr>
              <a:t>OPTIMIZATION</a:t>
            </a:r>
          </a:p>
        </p:txBody>
      </p:sp>
      <p:sp>
        <p:nvSpPr>
          <p:cNvPr id="25" name="CuadroTexto 24"/>
          <p:cNvSpPr txBox="1"/>
          <p:nvPr/>
        </p:nvSpPr>
        <p:spPr>
          <a:xfrm>
            <a:off x="3317269" y="5673570"/>
            <a:ext cx="1479357" cy="287771"/>
          </a:xfrm>
          <a:prstGeom prst="rect">
            <a:avLst/>
          </a:prstGeom>
          <a:noFill/>
        </p:spPr>
        <p:txBody>
          <a:bodyPr wrap="square" rtlCol="0">
            <a:spAutoFit/>
          </a:bodyPr>
          <a:lstStyle/>
          <a:p>
            <a:r>
              <a:rPr lang="es-ES" sz="1270" dirty="0">
                <a:solidFill>
                  <a:schemeClr val="bg2">
                    <a:lumMod val="10000"/>
                  </a:schemeClr>
                </a:solidFill>
              </a:rPr>
              <a:t>¿Qué ha pasado?</a:t>
            </a:r>
          </a:p>
        </p:txBody>
      </p:sp>
      <p:sp>
        <p:nvSpPr>
          <p:cNvPr id="35" name="CuadroTexto 34"/>
          <p:cNvSpPr txBox="1"/>
          <p:nvPr/>
        </p:nvSpPr>
        <p:spPr>
          <a:xfrm>
            <a:off x="4807997" y="4941613"/>
            <a:ext cx="1686390" cy="287771"/>
          </a:xfrm>
          <a:prstGeom prst="rect">
            <a:avLst/>
          </a:prstGeom>
          <a:noFill/>
        </p:spPr>
        <p:txBody>
          <a:bodyPr wrap="square" rtlCol="0">
            <a:spAutoFit/>
          </a:bodyPr>
          <a:lstStyle/>
          <a:p>
            <a:r>
              <a:rPr lang="es-ES" sz="1270" dirty="0">
                <a:solidFill>
                  <a:schemeClr val="bg2">
                    <a:lumMod val="10000"/>
                  </a:schemeClr>
                </a:solidFill>
              </a:rPr>
              <a:t>¿Por qué ha pasado?</a:t>
            </a:r>
          </a:p>
        </p:txBody>
      </p:sp>
      <p:sp>
        <p:nvSpPr>
          <p:cNvPr id="36" name="CuadroTexto 35"/>
          <p:cNvSpPr txBox="1"/>
          <p:nvPr/>
        </p:nvSpPr>
        <p:spPr>
          <a:xfrm>
            <a:off x="6904853" y="4293845"/>
            <a:ext cx="1686390" cy="287771"/>
          </a:xfrm>
          <a:prstGeom prst="rect">
            <a:avLst/>
          </a:prstGeom>
          <a:noFill/>
        </p:spPr>
        <p:txBody>
          <a:bodyPr wrap="square" rtlCol="0">
            <a:spAutoFit/>
          </a:bodyPr>
          <a:lstStyle/>
          <a:p>
            <a:r>
              <a:rPr lang="es-ES" sz="1270" dirty="0">
                <a:solidFill>
                  <a:schemeClr val="tx1">
                    <a:lumMod val="65000"/>
                    <a:lumOff val="35000"/>
                  </a:schemeClr>
                </a:solidFill>
              </a:rPr>
              <a:t>¿Qué va a pasar?</a:t>
            </a:r>
          </a:p>
        </p:txBody>
      </p:sp>
      <p:sp>
        <p:nvSpPr>
          <p:cNvPr id="37" name="CuadroTexto 36"/>
          <p:cNvSpPr txBox="1"/>
          <p:nvPr/>
        </p:nvSpPr>
        <p:spPr>
          <a:xfrm>
            <a:off x="8451935" y="3538139"/>
            <a:ext cx="1686390" cy="483209"/>
          </a:xfrm>
          <a:prstGeom prst="rect">
            <a:avLst/>
          </a:prstGeom>
          <a:noFill/>
        </p:spPr>
        <p:txBody>
          <a:bodyPr wrap="square" rtlCol="0">
            <a:spAutoFit/>
          </a:bodyPr>
          <a:lstStyle/>
          <a:p>
            <a:pPr algn="ctr"/>
            <a:r>
              <a:rPr lang="es-ES" sz="1270" dirty="0">
                <a:solidFill>
                  <a:schemeClr val="tx1">
                    <a:lumMod val="65000"/>
                    <a:lumOff val="35000"/>
                  </a:schemeClr>
                </a:solidFill>
              </a:rPr>
              <a:t>¿Cómo puedo hacer que pase?</a:t>
            </a:r>
          </a:p>
        </p:txBody>
      </p:sp>
      <p:sp>
        <p:nvSpPr>
          <p:cNvPr id="38" name="Pentagon 12"/>
          <p:cNvSpPr/>
          <p:nvPr/>
        </p:nvSpPr>
        <p:spPr>
          <a:xfrm>
            <a:off x="3160528" y="1713929"/>
            <a:ext cx="3272195" cy="794400"/>
          </a:xfrm>
          <a:custGeom>
            <a:avLst/>
            <a:gdLst>
              <a:gd name="connsiteX0" fmla="*/ 0 w 2885135"/>
              <a:gd name="connsiteY0" fmla="*/ 0 h 3126056"/>
              <a:gd name="connsiteX1" fmla="*/ 2644717 w 2885135"/>
              <a:gd name="connsiteY1" fmla="*/ 0 h 3126056"/>
              <a:gd name="connsiteX2" fmla="*/ 2885135 w 2885135"/>
              <a:gd name="connsiteY2" fmla="*/ 1563028 h 3126056"/>
              <a:gd name="connsiteX3" fmla="*/ 2644717 w 2885135"/>
              <a:gd name="connsiteY3" fmla="*/ 3126056 h 3126056"/>
              <a:gd name="connsiteX4" fmla="*/ 0 w 2885135"/>
              <a:gd name="connsiteY4" fmla="*/ 3126056 h 3126056"/>
              <a:gd name="connsiteX5" fmla="*/ 0 w 2885135"/>
              <a:gd name="connsiteY5" fmla="*/ 0 h 3126056"/>
              <a:gd name="connsiteX0" fmla="*/ 0 w 2644717"/>
              <a:gd name="connsiteY0" fmla="*/ 0 h 3126056"/>
              <a:gd name="connsiteX1" fmla="*/ 2644717 w 2644717"/>
              <a:gd name="connsiteY1" fmla="*/ 0 h 3126056"/>
              <a:gd name="connsiteX2" fmla="*/ 2644717 w 2644717"/>
              <a:gd name="connsiteY2" fmla="*/ 3126056 h 3126056"/>
              <a:gd name="connsiteX3" fmla="*/ 0 w 2644717"/>
              <a:gd name="connsiteY3" fmla="*/ 3126056 h 3126056"/>
              <a:gd name="connsiteX4" fmla="*/ 0 w 2644717"/>
              <a:gd name="connsiteY4" fmla="*/ 0 h 3126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4717" h="3126056">
                <a:moveTo>
                  <a:pt x="0" y="0"/>
                </a:moveTo>
                <a:lnTo>
                  <a:pt x="2644717" y="0"/>
                </a:lnTo>
                <a:lnTo>
                  <a:pt x="2644717" y="3126056"/>
                </a:lnTo>
                <a:lnTo>
                  <a:pt x="0" y="3126056"/>
                </a:lnTo>
                <a:lnTo>
                  <a:pt x="0" y="0"/>
                </a:lnTo>
                <a:close/>
              </a:path>
            </a:pathLst>
          </a:custGeom>
          <a:solidFill>
            <a:srgbClr val="7030A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77" tIns="124377" rIns="124377" bIns="124377" rtlCol="0" anchor="t"/>
          <a:lstStyle/>
          <a:p>
            <a:pPr algn="ctr" fontAlgn="base">
              <a:spcBef>
                <a:spcPct val="0"/>
              </a:spcBef>
              <a:spcAft>
                <a:spcPts val="544"/>
              </a:spcAft>
              <a:buClr>
                <a:prstClr val="white"/>
              </a:buClr>
              <a:buSzPct val="100000"/>
            </a:pPr>
            <a:r>
              <a:rPr lang="en-IN" sz="1814" b="1" dirty="0">
                <a:solidFill>
                  <a:schemeClr val="bg1">
                    <a:lumMod val="95000"/>
                  </a:schemeClr>
                </a:solidFill>
                <a:ea typeface="Segoe UI" pitchFamily="34" charset="0"/>
                <a:cs typeface="Segoe UI" pitchFamily="34" charset="0"/>
              </a:rPr>
              <a:t>Business intelligence</a:t>
            </a:r>
          </a:p>
        </p:txBody>
      </p:sp>
      <p:sp>
        <p:nvSpPr>
          <p:cNvPr id="39" name="Pentagon 12"/>
          <p:cNvSpPr/>
          <p:nvPr/>
        </p:nvSpPr>
        <p:spPr>
          <a:xfrm>
            <a:off x="6782886" y="4988142"/>
            <a:ext cx="3272195" cy="794400"/>
          </a:xfrm>
          <a:custGeom>
            <a:avLst/>
            <a:gdLst>
              <a:gd name="connsiteX0" fmla="*/ 0 w 2885135"/>
              <a:gd name="connsiteY0" fmla="*/ 0 h 3126056"/>
              <a:gd name="connsiteX1" fmla="*/ 2644717 w 2885135"/>
              <a:gd name="connsiteY1" fmla="*/ 0 h 3126056"/>
              <a:gd name="connsiteX2" fmla="*/ 2885135 w 2885135"/>
              <a:gd name="connsiteY2" fmla="*/ 1563028 h 3126056"/>
              <a:gd name="connsiteX3" fmla="*/ 2644717 w 2885135"/>
              <a:gd name="connsiteY3" fmla="*/ 3126056 h 3126056"/>
              <a:gd name="connsiteX4" fmla="*/ 0 w 2885135"/>
              <a:gd name="connsiteY4" fmla="*/ 3126056 h 3126056"/>
              <a:gd name="connsiteX5" fmla="*/ 0 w 2885135"/>
              <a:gd name="connsiteY5" fmla="*/ 0 h 3126056"/>
              <a:gd name="connsiteX0" fmla="*/ 0 w 2644717"/>
              <a:gd name="connsiteY0" fmla="*/ 0 h 3126056"/>
              <a:gd name="connsiteX1" fmla="*/ 2644717 w 2644717"/>
              <a:gd name="connsiteY1" fmla="*/ 0 h 3126056"/>
              <a:gd name="connsiteX2" fmla="*/ 2644717 w 2644717"/>
              <a:gd name="connsiteY2" fmla="*/ 3126056 h 3126056"/>
              <a:gd name="connsiteX3" fmla="*/ 0 w 2644717"/>
              <a:gd name="connsiteY3" fmla="*/ 3126056 h 3126056"/>
              <a:gd name="connsiteX4" fmla="*/ 0 w 2644717"/>
              <a:gd name="connsiteY4" fmla="*/ 0 h 3126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4717" h="3126056">
                <a:moveTo>
                  <a:pt x="0" y="0"/>
                </a:moveTo>
                <a:lnTo>
                  <a:pt x="2644717" y="0"/>
                </a:lnTo>
                <a:lnTo>
                  <a:pt x="2644717" y="3126056"/>
                </a:lnTo>
                <a:lnTo>
                  <a:pt x="0" y="3126056"/>
                </a:lnTo>
                <a:lnTo>
                  <a:pt x="0" y="0"/>
                </a:lnTo>
                <a:close/>
              </a:path>
            </a:pathLst>
          </a:custGeom>
          <a:solidFill>
            <a:srgbClr val="7030A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77" tIns="124377" rIns="124377" bIns="124377" rtlCol="0" anchor="t"/>
          <a:lstStyle/>
          <a:p>
            <a:pPr fontAlgn="base">
              <a:spcBef>
                <a:spcPct val="0"/>
              </a:spcBef>
              <a:spcAft>
                <a:spcPts val="544"/>
              </a:spcAft>
              <a:buClr>
                <a:prstClr val="white"/>
              </a:buClr>
              <a:buSzPct val="100000"/>
            </a:pPr>
            <a:r>
              <a:rPr lang="en-IN" sz="997" dirty="0">
                <a:solidFill>
                  <a:prstClr val="white"/>
                </a:solidFill>
                <a:ea typeface="Segoe UI" pitchFamily="34" charset="0"/>
                <a:cs typeface="Segoe UI" pitchFamily="34" charset="0"/>
              </a:rPr>
              <a:t>Advance Analytics 	| </a:t>
            </a:r>
            <a:r>
              <a:rPr lang="en-IN" sz="997" dirty="0" err="1">
                <a:solidFill>
                  <a:prstClr val="white"/>
                </a:solidFill>
                <a:ea typeface="Segoe UI" pitchFamily="34" charset="0"/>
                <a:cs typeface="Segoe UI" pitchFamily="34" charset="0"/>
              </a:rPr>
              <a:t>BigData</a:t>
            </a:r>
            <a:r>
              <a:rPr lang="en-IN" sz="997" dirty="0">
                <a:solidFill>
                  <a:prstClr val="white"/>
                </a:solidFill>
                <a:ea typeface="Segoe UI" pitchFamily="34" charset="0"/>
                <a:cs typeface="Segoe UI" pitchFamily="34" charset="0"/>
              </a:rPr>
              <a:t> | </a:t>
            </a:r>
            <a:r>
              <a:rPr lang="en-IN" sz="997" dirty="0" err="1">
                <a:solidFill>
                  <a:prstClr val="white"/>
                </a:solidFill>
                <a:ea typeface="Segoe UI" pitchFamily="34" charset="0"/>
                <a:cs typeface="Segoe UI" pitchFamily="34" charset="0"/>
              </a:rPr>
              <a:t>IoTs</a:t>
            </a:r>
            <a:r>
              <a:rPr lang="en-IN" sz="997" dirty="0">
                <a:solidFill>
                  <a:prstClr val="white"/>
                </a:solidFill>
                <a:ea typeface="Segoe UI" pitchFamily="34" charset="0"/>
                <a:cs typeface="Segoe UI" pitchFamily="34" charset="0"/>
              </a:rPr>
              <a:t>| M. Learning</a:t>
            </a:r>
          </a:p>
          <a:p>
            <a:pPr fontAlgn="base">
              <a:spcBef>
                <a:spcPct val="0"/>
              </a:spcBef>
              <a:spcAft>
                <a:spcPts val="544"/>
              </a:spcAft>
              <a:buClr>
                <a:prstClr val="white"/>
              </a:buClr>
              <a:buSzPct val="100000"/>
            </a:pPr>
            <a:r>
              <a:rPr lang="en-IN" sz="997" dirty="0">
                <a:solidFill>
                  <a:prstClr val="white"/>
                </a:solidFill>
                <a:ea typeface="Segoe UI" pitchFamily="34" charset="0"/>
                <a:cs typeface="Segoe UI" pitchFamily="34" charset="0"/>
              </a:rPr>
              <a:t>Predictive Analytics</a:t>
            </a:r>
          </a:p>
        </p:txBody>
      </p:sp>
    </p:spTree>
    <p:extLst>
      <p:ext uri="{BB962C8B-B14F-4D97-AF65-F5344CB8AC3E}">
        <p14:creationId xmlns:p14="http://schemas.microsoft.com/office/powerpoint/2010/main" val="3156480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47" presetClass="entr" presetSubtype="0"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1000"/>
                                        <p:tgtEl>
                                          <p:spTgt spid="38"/>
                                        </p:tgtEl>
                                      </p:cBhvr>
                                    </p:animEffect>
                                    <p:anim calcmode="lin" valueType="num">
                                      <p:cBhvr>
                                        <p:cTn id="76" dur="1000" fill="hold"/>
                                        <p:tgtEl>
                                          <p:spTgt spid="38"/>
                                        </p:tgtEl>
                                        <p:attrNameLst>
                                          <p:attrName>ppt_x</p:attrName>
                                        </p:attrNameLst>
                                      </p:cBhvr>
                                      <p:tavLst>
                                        <p:tav tm="0">
                                          <p:val>
                                            <p:strVal val="#ppt_x"/>
                                          </p:val>
                                        </p:tav>
                                        <p:tav tm="100000">
                                          <p:val>
                                            <p:strVal val="#ppt_x"/>
                                          </p:val>
                                        </p:tav>
                                      </p:tavLst>
                                    </p:anim>
                                    <p:anim calcmode="lin" valueType="num">
                                      <p:cBhvr>
                                        <p:cTn id="7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1000"/>
                                        <p:tgtEl>
                                          <p:spTgt spid="39"/>
                                        </p:tgtEl>
                                      </p:cBhvr>
                                    </p:animEffect>
                                    <p:anim calcmode="lin" valueType="num">
                                      <p:cBhvr>
                                        <p:cTn id="83" dur="1000" fill="hold"/>
                                        <p:tgtEl>
                                          <p:spTgt spid="39"/>
                                        </p:tgtEl>
                                        <p:attrNameLst>
                                          <p:attrName>ppt_x</p:attrName>
                                        </p:attrNameLst>
                                      </p:cBhvr>
                                      <p:tavLst>
                                        <p:tav tm="0">
                                          <p:val>
                                            <p:strVal val="#ppt_x"/>
                                          </p:val>
                                        </p:tav>
                                        <p:tav tm="100000">
                                          <p:val>
                                            <p:strVal val="#ppt_x"/>
                                          </p:val>
                                        </p:tav>
                                      </p:tavLst>
                                    </p:anim>
                                    <p:anim calcmode="lin" valueType="num">
                                      <p:cBhvr>
                                        <p:cTn id="8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animBg="1"/>
      <p:bldP spid="5" grpId="0"/>
      <p:bldP spid="18" grpId="0"/>
      <p:bldP spid="7" grpId="0" animBg="1"/>
      <p:bldP spid="21" grpId="0" animBg="1"/>
      <p:bldP spid="22" grpId="0" animBg="1"/>
      <p:bldP spid="23" grpId="0" animBg="1"/>
      <p:bldP spid="24" grpId="0"/>
      <p:bldP spid="27" grpId="0"/>
      <p:bldP spid="28" grpId="0"/>
      <p:bldP spid="29" grpId="0"/>
      <p:bldP spid="32" grpId="0"/>
      <p:bldP spid="33" grpId="0"/>
      <p:bldP spid="25" grpId="0"/>
      <p:bldP spid="35" grpId="0"/>
      <p:bldP spid="36" grpId="0"/>
      <p:bldP spid="37" grpId="0"/>
      <p:bldP spid="38" grpId="0" animBg="1"/>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2" name="Group 16"/>
          <p:cNvGrpSpPr/>
          <p:nvPr/>
        </p:nvGrpSpPr>
        <p:grpSpPr>
          <a:xfrm>
            <a:off x="2474285" y="5510980"/>
            <a:ext cx="4544899" cy="1094917"/>
            <a:chOff x="6113842" y="1597067"/>
            <a:chExt cx="5831593" cy="1404896"/>
          </a:xfrm>
        </p:grpSpPr>
        <p:sp>
          <p:nvSpPr>
            <p:cNvPr id="153" name="Freeform 8"/>
            <p:cNvSpPr>
              <a:spLocks noEditPoints="1"/>
            </p:cNvSpPr>
            <p:nvPr/>
          </p:nvSpPr>
          <p:spPr bwMode="black">
            <a:xfrm>
              <a:off x="6570419" y="2067823"/>
              <a:ext cx="819927" cy="804914"/>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64145" tIns="32073" rIns="64145" bIns="32073" numCol="1" anchor="t" anchorCtr="0" compatLnSpc="1">
              <a:prstTxWarp prst="textNoShape">
                <a:avLst/>
              </a:prstTxWarp>
            </a:bodyPr>
            <a:lstStyle/>
            <a:p>
              <a:pPr defTabSz="726651"/>
              <a:endParaRPr lang="en-US" sz="1247">
                <a:solidFill>
                  <a:srgbClr val="505050"/>
                </a:solidFill>
              </a:endParaRPr>
            </a:p>
          </p:txBody>
        </p:sp>
        <p:grpSp>
          <p:nvGrpSpPr>
            <p:cNvPr id="154" name="Group 9"/>
            <p:cNvGrpSpPr/>
            <p:nvPr/>
          </p:nvGrpSpPr>
          <p:grpSpPr>
            <a:xfrm>
              <a:off x="6113842" y="1597067"/>
              <a:ext cx="5831593" cy="1404896"/>
              <a:chOff x="6113842" y="1644782"/>
              <a:chExt cx="5831593" cy="1404896"/>
            </a:xfrm>
          </p:grpSpPr>
          <p:sp>
            <p:nvSpPr>
              <p:cNvPr id="160" name="Rectangle 3"/>
              <p:cNvSpPr/>
              <p:nvPr/>
            </p:nvSpPr>
            <p:spPr bwMode="auto">
              <a:xfrm>
                <a:off x="7638146" y="1644782"/>
                <a:ext cx="4307289"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spcBef>
                    <a:spcPts val="1871"/>
                  </a:spcBef>
                  <a:spcAft>
                    <a:spcPct val="0"/>
                  </a:spcAft>
                  <a:defRPr/>
                </a:pPr>
                <a:endParaRPr lang="en-US" sz="1403"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161" name="Rectangle 6"/>
              <p:cNvSpPr/>
              <p:nvPr/>
            </p:nvSpPr>
            <p:spPr bwMode="auto">
              <a:xfrm>
                <a:off x="6113842" y="1644782"/>
                <a:ext cx="1524306" cy="1404896"/>
              </a:xfrm>
              <a:prstGeom prst="rect">
                <a:avLst/>
              </a:prstGeom>
              <a:solidFill>
                <a:srgbClr val="B8003D"/>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Existing Data</a:t>
                </a:r>
              </a:p>
            </p:txBody>
          </p:sp>
        </p:grpSp>
        <p:grpSp>
          <p:nvGrpSpPr>
            <p:cNvPr id="155" name="Group 43"/>
            <p:cNvGrpSpPr/>
            <p:nvPr/>
          </p:nvGrpSpPr>
          <p:grpSpPr>
            <a:xfrm>
              <a:off x="6563787" y="2162630"/>
              <a:ext cx="580875" cy="637537"/>
              <a:chOff x="8444079" y="4029520"/>
              <a:chExt cx="331958" cy="390937"/>
            </a:xfrm>
          </p:grpSpPr>
          <p:sp>
            <p:nvSpPr>
              <p:cNvPr id="156" name="Can 44"/>
              <p:cNvSpPr/>
              <p:nvPr/>
            </p:nvSpPr>
            <p:spPr bwMode="auto">
              <a:xfrm>
                <a:off x="8444079" y="4029520"/>
                <a:ext cx="331958" cy="390937"/>
              </a:xfrm>
              <a:prstGeom prst="can">
                <a:avLst/>
              </a:prstGeom>
              <a:no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sp>
            <p:nvSpPr>
              <p:cNvPr id="157" name="Snip Single Corner Rectangle 45"/>
              <p:cNvSpPr/>
              <p:nvPr/>
            </p:nvSpPr>
            <p:spPr bwMode="auto">
              <a:xfrm>
                <a:off x="8495362" y="4178614"/>
                <a:ext cx="97812" cy="113544"/>
              </a:xfrm>
              <a:prstGeom prst="snip1Rect">
                <a:avLst/>
              </a:prstGeom>
              <a:solidFill>
                <a:srgbClr val="FFFFFF">
                  <a:lumMod val="85000"/>
                  <a:alpha val="66000"/>
                </a:srgbClr>
              </a:solid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sp>
            <p:nvSpPr>
              <p:cNvPr id="158" name="Snip Single Corner Rectangle 46"/>
              <p:cNvSpPr/>
              <p:nvPr/>
            </p:nvSpPr>
            <p:spPr bwMode="auto">
              <a:xfrm>
                <a:off x="8618780" y="4141240"/>
                <a:ext cx="97812" cy="113544"/>
              </a:xfrm>
              <a:prstGeom prst="snip1Rect">
                <a:avLst/>
              </a:prstGeom>
              <a:solidFill>
                <a:srgbClr val="FFFFFF">
                  <a:lumMod val="85000"/>
                  <a:alpha val="66000"/>
                </a:srgbClr>
              </a:solid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sp>
            <p:nvSpPr>
              <p:cNvPr id="159" name="Snip Single Corner Rectangle 47"/>
              <p:cNvSpPr/>
              <p:nvPr/>
            </p:nvSpPr>
            <p:spPr bwMode="auto">
              <a:xfrm>
                <a:off x="8609524" y="4278281"/>
                <a:ext cx="83173" cy="96552"/>
              </a:xfrm>
              <a:prstGeom prst="snip1Rect">
                <a:avLst/>
              </a:prstGeom>
              <a:solidFill>
                <a:srgbClr val="FFFFFF">
                  <a:lumMod val="85000"/>
                  <a:alpha val="66000"/>
                </a:srgbClr>
              </a:solid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grpSp>
      </p:grpSp>
      <p:grpSp>
        <p:nvGrpSpPr>
          <p:cNvPr id="162" name="Group 139"/>
          <p:cNvGrpSpPr/>
          <p:nvPr/>
        </p:nvGrpSpPr>
        <p:grpSpPr>
          <a:xfrm>
            <a:off x="4012933" y="5620935"/>
            <a:ext cx="2612111" cy="911999"/>
            <a:chOff x="2474084" y="4253908"/>
            <a:chExt cx="2938342" cy="1025900"/>
          </a:xfrm>
        </p:grpSpPr>
        <p:sp>
          <p:nvSpPr>
            <p:cNvPr id="164" name="TextBox 40"/>
            <p:cNvSpPr txBox="1"/>
            <p:nvPr/>
          </p:nvSpPr>
          <p:spPr>
            <a:xfrm>
              <a:off x="2483054" y="4947730"/>
              <a:ext cx="985747" cy="33207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LOB Applications</a:t>
              </a:r>
              <a:endParaRPr lang="en-US" sz="1778"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endParaRPr>
            </a:p>
          </p:txBody>
        </p:sp>
        <p:pic>
          <p:nvPicPr>
            <p:cNvPr id="165" name="Picture 41"/>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rot="16200000" flipH="1">
              <a:off x="2569541" y="4296898"/>
              <a:ext cx="461738" cy="652651"/>
            </a:xfrm>
            <a:prstGeom prst="rect">
              <a:avLst/>
            </a:prstGeom>
            <a:noFill/>
          </p:spPr>
        </p:pic>
        <p:sp>
          <p:nvSpPr>
            <p:cNvPr id="166" name="TextBox 42"/>
            <p:cNvSpPr txBox="1"/>
            <p:nvPr/>
          </p:nvSpPr>
          <p:spPr>
            <a:xfrm>
              <a:off x="4671184" y="4958719"/>
              <a:ext cx="741242" cy="16604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Files</a:t>
              </a:r>
              <a:endParaRPr lang="en-US" sz="1778"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endParaRPr>
            </a:p>
          </p:txBody>
        </p:sp>
        <p:sp>
          <p:nvSpPr>
            <p:cNvPr id="167" name="TextBox 43"/>
            <p:cNvSpPr txBox="1"/>
            <p:nvPr/>
          </p:nvSpPr>
          <p:spPr>
            <a:xfrm>
              <a:off x="3526545" y="4956815"/>
              <a:ext cx="941544" cy="16604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Data Marts</a:t>
              </a:r>
              <a:endParaRPr lang="en-US" sz="1778"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endParaRPr>
            </a:p>
          </p:txBody>
        </p:sp>
        <p:grpSp>
          <p:nvGrpSpPr>
            <p:cNvPr id="170" name="Group 136"/>
            <p:cNvGrpSpPr/>
            <p:nvPr/>
          </p:nvGrpSpPr>
          <p:grpSpPr>
            <a:xfrm>
              <a:off x="3497171" y="4253908"/>
              <a:ext cx="694132" cy="656253"/>
              <a:chOff x="3427685" y="4251550"/>
              <a:chExt cx="810600" cy="766365"/>
            </a:xfrm>
          </p:grpSpPr>
          <p:grpSp>
            <p:nvGrpSpPr>
              <p:cNvPr id="184" name="Group 99"/>
              <p:cNvGrpSpPr/>
              <p:nvPr/>
            </p:nvGrpSpPr>
            <p:grpSpPr>
              <a:xfrm>
                <a:off x="3427685" y="4251550"/>
                <a:ext cx="390488" cy="541015"/>
                <a:chOff x="-1497013" y="-1746211"/>
                <a:chExt cx="1068388" cy="1308100"/>
              </a:xfrm>
              <a:solidFill>
                <a:schemeClr val="bg2"/>
              </a:solidFill>
            </p:grpSpPr>
            <p:sp>
              <p:nvSpPr>
                <p:cNvPr id="197" name="Freeform 5"/>
                <p:cNvSpPr>
                  <a:spLocks/>
                </p:cNvSpPr>
                <p:nvPr/>
              </p:nvSpPr>
              <p:spPr bwMode="auto">
                <a:xfrm>
                  <a:off x="-1497013" y="-1746211"/>
                  <a:ext cx="1068388" cy="382586"/>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8" name="Freeform 6"/>
                <p:cNvSpPr>
                  <a:spLocks/>
                </p:cNvSpPr>
                <p:nvPr/>
              </p:nvSpPr>
              <p:spPr bwMode="auto">
                <a:xfrm>
                  <a:off x="-1489076" y="-781009"/>
                  <a:ext cx="1057275" cy="342898"/>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9" name="Freeform 7"/>
                <p:cNvSpPr>
                  <a:spLocks/>
                </p:cNvSpPr>
                <p:nvPr/>
              </p:nvSpPr>
              <p:spPr bwMode="auto">
                <a:xfrm>
                  <a:off x="-1490664" y="-1393786"/>
                  <a:ext cx="1055687" cy="336548"/>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200" name="Freeform 8"/>
                <p:cNvSpPr>
                  <a:spLocks/>
                </p:cNvSpPr>
                <p:nvPr/>
              </p:nvSpPr>
              <p:spPr bwMode="auto">
                <a:xfrm>
                  <a:off x="-1490664" y="-1087402"/>
                  <a:ext cx="1054099" cy="339725"/>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nvGrpSpPr>
              <p:cNvPr id="185" name="Group 104"/>
              <p:cNvGrpSpPr/>
              <p:nvPr/>
            </p:nvGrpSpPr>
            <p:grpSpPr>
              <a:xfrm>
                <a:off x="3847797" y="4271202"/>
                <a:ext cx="390488" cy="541014"/>
                <a:chOff x="-1497013" y="-1746221"/>
                <a:chExt cx="1068388" cy="1308103"/>
              </a:xfrm>
              <a:solidFill>
                <a:schemeClr val="bg2"/>
              </a:solidFill>
            </p:grpSpPr>
            <p:sp>
              <p:nvSpPr>
                <p:cNvPr id="193" name="Freeform 5"/>
                <p:cNvSpPr>
                  <a:spLocks/>
                </p:cNvSpPr>
                <p:nvPr/>
              </p:nvSpPr>
              <p:spPr bwMode="auto">
                <a:xfrm>
                  <a:off x="-1497013" y="-1746221"/>
                  <a:ext cx="1068388" cy="382587"/>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4" name="Freeform 6"/>
                <p:cNvSpPr>
                  <a:spLocks/>
                </p:cNvSpPr>
                <p:nvPr/>
              </p:nvSpPr>
              <p:spPr bwMode="auto">
                <a:xfrm>
                  <a:off x="-1489076" y="-781020"/>
                  <a:ext cx="1057275" cy="342902"/>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5" name="Freeform 7"/>
                <p:cNvSpPr>
                  <a:spLocks/>
                </p:cNvSpPr>
                <p:nvPr/>
              </p:nvSpPr>
              <p:spPr bwMode="auto">
                <a:xfrm>
                  <a:off x="-1490664" y="-1393787"/>
                  <a:ext cx="1055687" cy="336551"/>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6" name="Freeform 8"/>
                <p:cNvSpPr>
                  <a:spLocks/>
                </p:cNvSpPr>
                <p:nvPr/>
              </p:nvSpPr>
              <p:spPr bwMode="auto">
                <a:xfrm>
                  <a:off x="-1490664" y="-1087399"/>
                  <a:ext cx="1054099" cy="339725"/>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nvGrpSpPr>
              <p:cNvPr id="186" name="Group 114"/>
              <p:cNvGrpSpPr/>
              <p:nvPr/>
            </p:nvGrpSpPr>
            <p:grpSpPr>
              <a:xfrm>
                <a:off x="3611668" y="4476902"/>
                <a:ext cx="390488" cy="541013"/>
                <a:chOff x="4281504" y="4259111"/>
                <a:chExt cx="390488" cy="541013"/>
              </a:xfrm>
            </p:grpSpPr>
            <p:sp>
              <p:nvSpPr>
                <p:cNvPr id="187" name="Rectangle 55"/>
                <p:cNvSpPr/>
                <p:nvPr/>
              </p:nvSpPr>
              <p:spPr>
                <a:xfrm>
                  <a:off x="4300881" y="4329333"/>
                  <a:ext cx="367840" cy="361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grpSp>
              <p:nvGrpSpPr>
                <p:cNvPr id="188" name="Group 109"/>
                <p:cNvGrpSpPr/>
                <p:nvPr/>
              </p:nvGrpSpPr>
              <p:grpSpPr>
                <a:xfrm>
                  <a:off x="4281504" y="4259111"/>
                  <a:ext cx="390488" cy="541013"/>
                  <a:chOff x="-1497013" y="-1746209"/>
                  <a:chExt cx="1068388" cy="1308096"/>
                </a:xfrm>
                <a:solidFill>
                  <a:schemeClr val="bg2"/>
                </a:solidFill>
              </p:grpSpPr>
              <p:sp>
                <p:nvSpPr>
                  <p:cNvPr id="189" name="Freeform 5"/>
                  <p:cNvSpPr>
                    <a:spLocks/>
                  </p:cNvSpPr>
                  <p:nvPr/>
                </p:nvSpPr>
                <p:spPr bwMode="auto">
                  <a:xfrm>
                    <a:off x="-1497013" y="-1746209"/>
                    <a:ext cx="1068388" cy="382586"/>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0" name="Freeform 6"/>
                  <p:cNvSpPr>
                    <a:spLocks/>
                  </p:cNvSpPr>
                  <p:nvPr/>
                </p:nvSpPr>
                <p:spPr bwMode="auto">
                  <a:xfrm>
                    <a:off x="-1489076" y="-781011"/>
                    <a:ext cx="1057275" cy="342898"/>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1" name="Freeform 7"/>
                  <p:cNvSpPr>
                    <a:spLocks/>
                  </p:cNvSpPr>
                  <p:nvPr/>
                </p:nvSpPr>
                <p:spPr bwMode="auto">
                  <a:xfrm>
                    <a:off x="-1490664" y="-1393787"/>
                    <a:ext cx="1055687" cy="336548"/>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2" name="Freeform 8"/>
                  <p:cNvSpPr>
                    <a:spLocks/>
                  </p:cNvSpPr>
                  <p:nvPr/>
                </p:nvSpPr>
                <p:spPr bwMode="auto">
                  <a:xfrm>
                    <a:off x="-1490664" y="-1087406"/>
                    <a:ext cx="1054099" cy="339724"/>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grpSp>
        <p:grpSp>
          <p:nvGrpSpPr>
            <p:cNvPr id="171" name="Group 131"/>
            <p:cNvGrpSpPr/>
            <p:nvPr/>
          </p:nvGrpSpPr>
          <p:grpSpPr>
            <a:xfrm>
              <a:off x="4596347" y="4355219"/>
              <a:ext cx="598383" cy="458485"/>
              <a:chOff x="4593681" y="4528365"/>
              <a:chExt cx="598383" cy="458485"/>
            </a:xfrm>
          </p:grpSpPr>
          <p:grpSp>
            <p:nvGrpSpPr>
              <p:cNvPr id="172" name="Group 125"/>
              <p:cNvGrpSpPr/>
              <p:nvPr/>
            </p:nvGrpSpPr>
            <p:grpSpPr>
              <a:xfrm>
                <a:off x="4768104" y="4528365"/>
                <a:ext cx="423960" cy="322667"/>
                <a:chOff x="5743575" y="223838"/>
                <a:chExt cx="823913" cy="627062"/>
              </a:xfrm>
            </p:grpSpPr>
            <p:sp>
              <p:nvSpPr>
                <p:cNvPr id="182" name="Freeform 12"/>
                <p:cNvSpPr>
                  <a:spLocks/>
                </p:cNvSpPr>
                <p:nvPr/>
              </p:nvSpPr>
              <p:spPr bwMode="auto">
                <a:xfrm>
                  <a:off x="5743575" y="320675"/>
                  <a:ext cx="823913" cy="530225"/>
                </a:xfrm>
                <a:custGeom>
                  <a:avLst/>
                  <a:gdLst>
                    <a:gd name="T0" fmla="*/ 2107 w 2200"/>
                    <a:gd name="T1" fmla="*/ 1323 h 1417"/>
                    <a:gd name="T2" fmla="*/ 2008 w 2200"/>
                    <a:gd name="T3" fmla="*/ 1417 h 1417"/>
                    <a:gd name="T4" fmla="*/ 193 w 2200"/>
                    <a:gd name="T5" fmla="*/ 1417 h 1417"/>
                    <a:gd name="T6" fmla="*/ 94 w 2200"/>
                    <a:gd name="T7" fmla="*/ 1323 h 1417"/>
                    <a:gd name="T8" fmla="*/ 0 w 2200"/>
                    <a:gd name="T9" fmla="*/ 94 h 1417"/>
                    <a:gd name="T10" fmla="*/ 94 w 2200"/>
                    <a:gd name="T11" fmla="*/ 0 h 1417"/>
                    <a:gd name="T12" fmla="*/ 2107 w 2200"/>
                    <a:gd name="T13" fmla="*/ 0 h 1417"/>
                    <a:gd name="T14" fmla="*/ 2200 w 2200"/>
                    <a:gd name="T15" fmla="*/ 94 h 1417"/>
                    <a:gd name="T16" fmla="*/ 2107 w 2200"/>
                    <a:gd name="T17" fmla="*/ 1323 h 1417"/>
                    <a:gd name="T18" fmla="*/ 2107 w 2200"/>
                    <a:gd name="T19" fmla="*/ 1323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0" h="1417">
                      <a:moveTo>
                        <a:pt x="2107" y="1323"/>
                      </a:moveTo>
                      <a:cubicBezTo>
                        <a:pt x="2107" y="1378"/>
                        <a:pt x="2063" y="1417"/>
                        <a:pt x="2008" y="1417"/>
                      </a:cubicBezTo>
                      <a:cubicBezTo>
                        <a:pt x="193" y="1417"/>
                        <a:pt x="193" y="1417"/>
                        <a:pt x="193" y="1417"/>
                      </a:cubicBezTo>
                      <a:cubicBezTo>
                        <a:pt x="138" y="1417"/>
                        <a:pt x="94" y="1378"/>
                        <a:pt x="94" y="1323"/>
                      </a:cubicBezTo>
                      <a:cubicBezTo>
                        <a:pt x="0" y="94"/>
                        <a:pt x="0" y="94"/>
                        <a:pt x="0" y="94"/>
                      </a:cubicBezTo>
                      <a:cubicBezTo>
                        <a:pt x="0" y="39"/>
                        <a:pt x="44" y="0"/>
                        <a:pt x="94" y="0"/>
                      </a:cubicBezTo>
                      <a:cubicBezTo>
                        <a:pt x="2107" y="0"/>
                        <a:pt x="2107" y="0"/>
                        <a:pt x="2107" y="0"/>
                      </a:cubicBezTo>
                      <a:cubicBezTo>
                        <a:pt x="2156" y="0"/>
                        <a:pt x="2200" y="39"/>
                        <a:pt x="2200" y="94"/>
                      </a:cubicBezTo>
                      <a:cubicBezTo>
                        <a:pt x="2107" y="1323"/>
                        <a:pt x="2107" y="1323"/>
                        <a:pt x="2107" y="1323"/>
                      </a:cubicBezTo>
                      <a:cubicBezTo>
                        <a:pt x="2107" y="1323"/>
                        <a:pt x="2107" y="1323"/>
                        <a:pt x="2107" y="1323"/>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83" name="Freeform 13"/>
                <p:cNvSpPr>
                  <a:spLocks/>
                </p:cNvSpPr>
                <p:nvPr/>
              </p:nvSpPr>
              <p:spPr bwMode="auto">
                <a:xfrm>
                  <a:off x="5767388" y="223838"/>
                  <a:ext cx="307975" cy="71437"/>
                </a:xfrm>
                <a:custGeom>
                  <a:avLst/>
                  <a:gdLst>
                    <a:gd name="T0" fmla="*/ 823 w 823"/>
                    <a:gd name="T1" fmla="*/ 75 h 188"/>
                    <a:gd name="T2" fmla="*/ 740 w 823"/>
                    <a:gd name="T3" fmla="*/ 0 h 188"/>
                    <a:gd name="T4" fmla="*/ 89 w 823"/>
                    <a:gd name="T5" fmla="*/ 0 h 188"/>
                    <a:gd name="T6" fmla="*/ 0 w 823"/>
                    <a:gd name="T7" fmla="*/ 75 h 188"/>
                    <a:gd name="T8" fmla="*/ 0 w 823"/>
                    <a:gd name="T9" fmla="*/ 75 h 188"/>
                    <a:gd name="T10" fmla="*/ 0 w 823"/>
                    <a:gd name="T11" fmla="*/ 188 h 188"/>
                    <a:gd name="T12" fmla="*/ 823 w 823"/>
                    <a:gd name="T13" fmla="*/ 188 h 188"/>
                    <a:gd name="T14" fmla="*/ 823 w 823"/>
                    <a:gd name="T15" fmla="*/ 75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3" h="188">
                      <a:moveTo>
                        <a:pt x="823" y="75"/>
                      </a:moveTo>
                      <a:cubicBezTo>
                        <a:pt x="823" y="32"/>
                        <a:pt x="785" y="0"/>
                        <a:pt x="740" y="0"/>
                      </a:cubicBezTo>
                      <a:cubicBezTo>
                        <a:pt x="89" y="0"/>
                        <a:pt x="89" y="0"/>
                        <a:pt x="89" y="0"/>
                      </a:cubicBezTo>
                      <a:cubicBezTo>
                        <a:pt x="39" y="0"/>
                        <a:pt x="6" y="32"/>
                        <a:pt x="0" y="75"/>
                      </a:cubicBezTo>
                      <a:cubicBezTo>
                        <a:pt x="0" y="75"/>
                        <a:pt x="0" y="75"/>
                        <a:pt x="0" y="75"/>
                      </a:cubicBezTo>
                      <a:cubicBezTo>
                        <a:pt x="0" y="188"/>
                        <a:pt x="0" y="188"/>
                        <a:pt x="0" y="188"/>
                      </a:cubicBezTo>
                      <a:cubicBezTo>
                        <a:pt x="823" y="188"/>
                        <a:pt x="823" y="188"/>
                        <a:pt x="823" y="188"/>
                      </a:cubicBezTo>
                      <a:cubicBezTo>
                        <a:pt x="823" y="75"/>
                        <a:pt x="823" y="75"/>
                        <a:pt x="823" y="75"/>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sp>
            <p:nvSpPr>
              <p:cNvPr id="173" name="Rectangle 130"/>
              <p:cNvSpPr/>
              <p:nvPr/>
            </p:nvSpPr>
            <p:spPr>
              <a:xfrm>
                <a:off x="4688925" y="4612568"/>
                <a:ext cx="16586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grpSp>
            <p:nvGrpSpPr>
              <p:cNvPr id="174" name="Group 122"/>
              <p:cNvGrpSpPr/>
              <p:nvPr/>
            </p:nvGrpSpPr>
            <p:grpSpPr>
              <a:xfrm>
                <a:off x="4683643" y="4596849"/>
                <a:ext cx="423960" cy="322667"/>
                <a:chOff x="5743575" y="223838"/>
                <a:chExt cx="823913" cy="627062"/>
              </a:xfrm>
              <a:solidFill>
                <a:schemeClr val="bg1">
                  <a:lumMod val="65000"/>
                </a:schemeClr>
              </a:solidFill>
            </p:grpSpPr>
            <p:sp>
              <p:nvSpPr>
                <p:cNvPr id="180" name="Freeform 12"/>
                <p:cNvSpPr>
                  <a:spLocks/>
                </p:cNvSpPr>
                <p:nvPr/>
              </p:nvSpPr>
              <p:spPr bwMode="auto">
                <a:xfrm>
                  <a:off x="5743575" y="320675"/>
                  <a:ext cx="823913" cy="530225"/>
                </a:xfrm>
                <a:custGeom>
                  <a:avLst/>
                  <a:gdLst>
                    <a:gd name="T0" fmla="*/ 2107 w 2200"/>
                    <a:gd name="T1" fmla="*/ 1323 h 1417"/>
                    <a:gd name="T2" fmla="*/ 2008 w 2200"/>
                    <a:gd name="T3" fmla="*/ 1417 h 1417"/>
                    <a:gd name="T4" fmla="*/ 193 w 2200"/>
                    <a:gd name="T5" fmla="*/ 1417 h 1417"/>
                    <a:gd name="T6" fmla="*/ 94 w 2200"/>
                    <a:gd name="T7" fmla="*/ 1323 h 1417"/>
                    <a:gd name="T8" fmla="*/ 0 w 2200"/>
                    <a:gd name="T9" fmla="*/ 94 h 1417"/>
                    <a:gd name="T10" fmla="*/ 94 w 2200"/>
                    <a:gd name="T11" fmla="*/ 0 h 1417"/>
                    <a:gd name="T12" fmla="*/ 2107 w 2200"/>
                    <a:gd name="T13" fmla="*/ 0 h 1417"/>
                    <a:gd name="T14" fmla="*/ 2200 w 2200"/>
                    <a:gd name="T15" fmla="*/ 94 h 1417"/>
                    <a:gd name="T16" fmla="*/ 2107 w 2200"/>
                    <a:gd name="T17" fmla="*/ 1323 h 1417"/>
                    <a:gd name="T18" fmla="*/ 2107 w 2200"/>
                    <a:gd name="T19" fmla="*/ 1323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0" h="1417">
                      <a:moveTo>
                        <a:pt x="2107" y="1323"/>
                      </a:moveTo>
                      <a:cubicBezTo>
                        <a:pt x="2107" y="1378"/>
                        <a:pt x="2063" y="1417"/>
                        <a:pt x="2008" y="1417"/>
                      </a:cubicBezTo>
                      <a:cubicBezTo>
                        <a:pt x="193" y="1417"/>
                        <a:pt x="193" y="1417"/>
                        <a:pt x="193" y="1417"/>
                      </a:cubicBezTo>
                      <a:cubicBezTo>
                        <a:pt x="138" y="1417"/>
                        <a:pt x="94" y="1378"/>
                        <a:pt x="94" y="1323"/>
                      </a:cubicBezTo>
                      <a:cubicBezTo>
                        <a:pt x="0" y="94"/>
                        <a:pt x="0" y="94"/>
                        <a:pt x="0" y="94"/>
                      </a:cubicBezTo>
                      <a:cubicBezTo>
                        <a:pt x="0" y="39"/>
                        <a:pt x="44" y="0"/>
                        <a:pt x="94" y="0"/>
                      </a:cubicBezTo>
                      <a:cubicBezTo>
                        <a:pt x="2107" y="0"/>
                        <a:pt x="2107" y="0"/>
                        <a:pt x="2107" y="0"/>
                      </a:cubicBezTo>
                      <a:cubicBezTo>
                        <a:pt x="2156" y="0"/>
                        <a:pt x="2200" y="39"/>
                        <a:pt x="2200" y="94"/>
                      </a:cubicBezTo>
                      <a:cubicBezTo>
                        <a:pt x="2107" y="1323"/>
                        <a:pt x="2107" y="1323"/>
                        <a:pt x="2107" y="1323"/>
                      </a:cubicBezTo>
                      <a:cubicBezTo>
                        <a:pt x="2107" y="1323"/>
                        <a:pt x="2107" y="1323"/>
                        <a:pt x="2107" y="1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81" name="Freeform 13"/>
                <p:cNvSpPr>
                  <a:spLocks/>
                </p:cNvSpPr>
                <p:nvPr/>
              </p:nvSpPr>
              <p:spPr bwMode="auto">
                <a:xfrm>
                  <a:off x="5767388" y="223838"/>
                  <a:ext cx="307975" cy="71437"/>
                </a:xfrm>
                <a:custGeom>
                  <a:avLst/>
                  <a:gdLst>
                    <a:gd name="T0" fmla="*/ 823 w 823"/>
                    <a:gd name="T1" fmla="*/ 75 h 188"/>
                    <a:gd name="T2" fmla="*/ 740 w 823"/>
                    <a:gd name="T3" fmla="*/ 0 h 188"/>
                    <a:gd name="T4" fmla="*/ 89 w 823"/>
                    <a:gd name="T5" fmla="*/ 0 h 188"/>
                    <a:gd name="T6" fmla="*/ 0 w 823"/>
                    <a:gd name="T7" fmla="*/ 75 h 188"/>
                    <a:gd name="T8" fmla="*/ 0 w 823"/>
                    <a:gd name="T9" fmla="*/ 75 h 188"/>
                    <a:gd name="T10" fmla="*/ 0 w 823"/>
                    <a:gd name="T11" fmla="*/ 188 h 188"/>
                    <a:gd name="T12" fmla="*/ 823 w 823"/>
                    <a:gd name="T13" fmla="*/ 188 h 188"/>
                    <a:gd name="T14" fmla="*/ 823 w 823"/>
                    <a:gd name="T15" fmla="*/ 75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3" h="188">
                      <a:moveTo>
                        <a:pt x="823" y="75"/>
                      </a:moveTo>
                      <a:cubicBezTo>
                        <a:pt x="823" y="32"/>
                        <a:pt x="785" y="0"/>
                        <a:pt x="740" y="0"/>
                      </a:cubicBezTo>
                      <a:cubicBezTo>
                        <a:pt x="89" y="0"/>
                        <a:pt x="89" y="0"/>
                        <a:pt x="89" y="0"/>
                      </a:cubicBezTo>
                      <a:cubicBezTo>
                        <a:pt x="39" y="0"/>
                        <a:pt x="6" y="32"/>
                        <a:pt x="0" y="75"/>
                      </a:cubicBezTo>
                      <a:cubicBezTo>
                        <a:pt x="0" y="75"/>
                        <a:pt x="0" y="75"/>
                        <a:pt x="0" y="75"/>
                      </a:cubicBezTo>
                      <a:cubicBezTo>
                        <a:pt x="0" y="188"/>
                        <a:pt x="0" y="188"/>
                        <a:pt x="0" y="188"/>
                      </a:cubicBezTo>
                      <a:cubicBezTo>
                        <a:pt x="823" y="188"/>
                        <a:pt x="823" y="188"/>
                        <a:pt x="823" y="188"/>
                      </a:cubicBezTo>
                      <a:cubicBezTo>
                        <a:pt x="823" y="75"/>
                        <a:pt x="823" y="75"/>
                        <a:pt x="82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nvGrpSpPr>
              <p:cNvPr id="175" name="Group 129"/>
              <p:cNvGrpSpPr/>
              <p:nvPr/>
            </p:nvGrpSpPr>
            <p:grpSpPr>
              <a:xfrm>
                <a:off x="4593681" y="4664183"/>
                <a:ext cx="423960" cy="322667"/>
                <a:chOff x="4593681" y="4664183"/>
                <a:chExt cx="423960" cy="322667"/>
              </a:xfrm>
            </p:grpSpPr>
            <p:sp>
              <p:nvSpPr>
                <p:cNvPr id="176" name="Rectangle 128"/>
                <p:cNvSpPr/>
                <p:nvPr/>
              </p:nvSpPr>
              <p:spPr>
                <a:xfrm>
                  <a:off x="4596408" y="4675220"/>
                  <a:ext cx="16586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grpSp>
              <p:nvGrpSpPr>
                <p:cNvPr id="177" name="Group 121"/>
                <p:cNvGrpSpPr/>
                <p:nvPr/>
              </p:nvGrpSpPr>
              <p:grpSpPr>
                <a:xfrm>
                  <a:off x="4593681" y="4664183"/>
                  <a:ext cx="423960" cy="322667"/>
                  <a:chOff x="5743575" y="223838"/>
                  <a:chExt cx="823913" cy="627062"/>
                </a:xfrm>
                <a:solidFill>
                  <a:schemeClr val="bg1">
                    <a:lumMod val="75000"/>
                  </a:schemeClr>
                </a:solidFill>
              </p:grpSpPr>
              <p:sp>
                <p:nvSpPr>
                  <p:cNvPr id="178" name="Freeform 12"/>
                  <p:cNvSpPr>
                    <a:spLocks/>
                  </p:cNvSpPr>
                  <p:nvPr/>
                </p:nvSpPr>
                <p:spPr bwMode="auto">
                  <a:xfrm>
                    <a:off x="5743575" y="320675"/>
                    <a:ext cx="823913" cy="530225"/>
                  </a:xfrm>
                  <a:custGeom>
                    <a:avLst/>
                    <a:gdLst>
                      <a:gd name="T0" fmla="*/ 2107 w 2200"/>
                      <a:gd name="T1" fmla="*/ 1323 h 1417"/>
                      <a:gd name="T2" fmla="*/ 2008 w 2200"/>
                      <a:gd name="T3" fmla="*/ 1417 h 1417"/>
                      <a:gd name="T4" fmla="*/ 193 w 2200"/>
                      <a:gd name="T5" fmla="*/ 1417 h 1417"/>
                      <a:gd name="T6" fmla="*/ 94 w 2200"/>
                      <a:gd name="T7" fmla="*/ 1323 h 1417"/>
                      <a:gd name="T8" fmla="*/ 0 w 2200"/>
                      <a:gd name="T9" fmla="*/ 94 h 1417"/>
                      <a:gd name="T10" fmla="*/ 94 w 2200"/>
                      <a:gd name="T11" fmla="*/ 0 h 1417"/>
                      <a:gd name="T12" fmla="*/ 2107 w 2200"/>
                      <a:gd name="T13" fmla="*/ 0 h 1417"/>
                      <a:gd name="T14" fmla="*/ 2200 w 2200"/>
                      <a:gd name="T15" fmla="*/ 94 h 1417"/>
                      <a:gd name="T16" fmla="*/ 2107 w 2200"/>
                      <a:gd name="T17" fmla="*/ 1323 h 1417"/>
                      <a:gd name="T18" fmla="*/ 2107 w 2200"/>
                      <a:gd name="T19" fmla="*/ 1323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0" h="1417">
                        <a:moveTo>
                          <a:pt x="2107" y="1323"/>
                        </a:moveTo>
                        <a:cubicBezTo>
                          <a:pt x="2107" y="1378"/>
                          <a:pt x="2063" y="1417"/>
                          <a:pt x="2008" y="1417"/>
                        </a:cubicBezTo>
                        <a:cubicBezTo>
                          <a:pt x="193" y="1417"/>
                          <a:pt x="193" y="1417"/>
                          <a:pt x="193" y="1417"/>
                        </a:cubicBezTo>
                        <a:cubicBezTo>
                          <a:pt x="138" y="1417"/>
                          <a:pt x="94" y="1378"/>
                          <a:pt x="94" y="1323"/>
                        </a:cubicBezTo>
                        <a:cubicBezTo>
                          <a:pt x="0" y="94"/>
                          <a:pt x="0" y="94"/>
                          <a:pt x="0" y="94"/>
                        </a:cubicBezTo>
                        <a:cubicBezTo>
                          <a:pt x="0" y="39"/>
                          <a:pt x="44" y="0"/>
                          <a:pt x="94" y="0"/>
                        </a:cubicBezTo>
                        <a:cubicBezTo>
                          <a:pt x="2107" y="0"/>
                          <a:pt x="2107" y="0"/>
                          <a:pt x="2107" y="0"/>
                        </a:cubicBezTo>
                        <a:cubicBezTo>
                          <a:pt x="2156" y="0"/>
                          <a:pt x="2200" y="39"/>
                          <a:pt x="2200" y="94"/>
                        </a:cubicBezTo>
                        <a:cubicBezTo>
                          <a:pt x="2107" y="1323"/>
                          <a:pt x="2107" y="1323"/>
                          <a:pt x="2107" y="1323"/>
                        </a:cubicBezTo>
                        <a:cubicBezTo>
                          <a:pt x="2107" y="1323"/>
                          <a:pt x="2107" y="1323"/>
                          <a:pt x="2107" y="1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79" name="Freeform 13"/>
                  <p:cNvSpPr>
                    <a:spLocks/>
                  </p:cNvSpPr>
                  <p:nvPr/>
                </p:nvSpPr>
                <p:spPr bwMode="auto">
                  <a:xfrm>
                    <a:off x="5767388" y="223838"/>
                    <a:ext cx="307975" cy="71437"/>
                  </a:xfrm>
                  <a:custGeom>
                    <a:avLst/>
                    <a:gdLst>
                      <a:gd name="T0" fmla="*/ 823 w 823"/>
                      <a:gd name="T1" fmla="*/ 75 h 188"/>
                      <a:gd name="T2" fmla="*/ 740 w 823"/>
                      <a:gd name="T3" fmla="*/ 0 h 188"/>
                      <a:gd name="T4" fmla="*/ 89 w 823"/>
                      <a:gd name="T5" fmla="*/ 0 h 188"/>
                      <a:gd name="T6" fmla="*/ 0 w 823"/>
                      <a:gd name="T7" fmla="*/ 75 h 188"/>
                      <a:gd name="T8" fmla="*/ 0 w 823"/>
                      <a:gd name="T9" fmla="*/ 75 h 188"/>
                      <a:gd name="T10" fmla="*/ 0 w 823"/>
                      <a:gd name="T11" fmla="*/ 188 h 188"/>
                      <a:gd name="T12" fmla="*/ 823 w 823"/>
                      <a:gd name="T13" fmla="*/ 188 h 188"/>
                      <a:gd name="T14" fmla="*/ 823 w 823"/>
                      <a:gd name="T15" fmla="*/ 75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3" h="188">
                        <a:moveTo>
                          <a:pt x="823" y="75"/>
                        </a:moveTo>
                        <a:cubicBezTo>
                          <a:pt x="823" y="32"/>
                          <a:pt x="785" y="0"/>
                          <a:pt x="740" y="0"/>
                        </a:cubicBezTo>
                        <a:cubicBezTo>
                          <a:pt x="89" y="0"/>
                          <a:pt x="89" y="0"/>
                          <a:pt x="89" y="0"/>
                        </a:cubicBezTo>
                        <a:cubicBezTo>
                          <a:pt x="39" y="0"/>
                          <a:pt x="6" y="32"/>
                          <a:pt x="0" y="75"/>
                        </a:cubicBezTo>
                        <a:cubicBezTo>
                          <a:pt x="0" y="75"/>
                          <a:pt x="0" y="75"/>
                          <a:pt x="0" y="75"/>
                        </a:cubicBezTo>
                        <a:cubicBezTo>
                          <a:pt x="0" y="188"/>
                          <a:pt x="0" y="188"/>
                          <a:pt x="0" y="188"/>
                        </a:cubicBezTo>
                        <a:cubicBezTo>
                          <a:pt x="823" y="188"/>
                          <a:pt x="823" y="188"/>
                          <a:pt x="823" y="188"/>
                        </a:cubicBezTo>
                        <a:cubicBezTo>
                          <a:pt x="823" y="75"/>
                          <a:pt x="823" y="75"/>
                          <a:pt x="82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grpSp>
      </p:grpSp>
      <p:grpSp>
        <p:nvGrpSpPr>
          <p:cNvPr id="201" name="Group 17"/>
          <p:cNvGrpSpPr/>
          <p:nvPr/>
        </p:nvGrpSpPr>
        <p:grpSpPr>
          <a:xfrm>
            <a:off x="2486508" y="4308270"/>
            <a:ext cx="4532677" cy="1084783"/>
            <a:chOff x="243502" y="4485881"/>
            <a:chExt cx="5815911" cy="1391894"/>
          </a:xfrm>
        </p:grpSpPr>
        <p:grpSp>
          <p:nvGrpSpPr>
            <p:cNvPr id="202" name="Group 12"/>
            <p:cNvGrpSpPr/>
            <p:nvPr/>
          </p:nvGrpSpPr>
          <p:grpSpPr>
            <a:xfrm>
              <a:off x="243502" y="4485881"/>
              <a:ext cx="5815911" cy="1391894"/>
              <a:chOff x="243502" y="4533596"/>
              <a:chExt cx="5815911" cy="1391894"/>
            </a:xfrm>
          </p:grpSpPr>
          <p:sp>
            <p:nvSpPr>
              <p:cNvPr id="204" name="Rectangle 23"/>
              <p:cNvSpPr/>
              <p:nvPr/>
            </p:nvSpPr>
            <p:spPr bwMode="auto">
              <a:xfrm>
                <a:off x="1716566" y="4533596"/>
                <a:ext cx="4342847"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lnSpc>
                    <a:spcPct val="90000"/>
                  </a:lnSpc>
                  <a:spcBef>
                    <a:spcPts val="1871"/>
                  </a:spcBef>
                  <a:spcAft>
                    <a:spcPct val="0"/>
                  </a:spcAft>
                  <a:defRPr/>
                </a:pPr>
                <a:r>
                  <a:rPr lang="en-US" sz="1403" b="1" dirty="0">
                    <a:gradFill>
                      <a:gsLst>
                        <a:gs pos="0">
                          <a:srgbClr val="FFFFFF"/>
                        </a:gs>
                        <a:gs pos="100000">
                          <a:srgbClr val="FFFFFF"/>
                        </a:gs>
                      </a:gsLst>
                      <a:lin ang="5400000" scaled="0"/>
                    </a:gradFill>
                  </a:rPr>
                  <a:t>.</a:t>
                </a:r>
              </a:p>
            </p:txBody>
          </p:sp>
          <p:sp>
            <p:nvSpPr>
              <p:cNvPr id="205" name="Rectangle 32"/>
              <p:cNvSpPr/>
              <p:nvPr/>
            </p:nvSpPr>
            <p:spPr bwMode="auto">
              <a:xfrm>
                <a:off x="243502" y="4533596"/>
                <a:ext cx="1474757" cy="1391894"/>
              </a:xfrm>
              <a:prstGeom prst="rect">
                <a:avLst/>
              </a:prstGeom>
              <a:solidFill>
                <a:srgbClr val="B8003D"/>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Data Staging</a:t>
                </a:r>
              </a:p>
            </p:txBody>
          </p:sp>
        </p:grpSp>
        <p:sp>
          <p:nvSpPr>
            <p:cNvPr id="203" name="Freeform 23"/>
            <p:cNvSpPr>
              <a:spLocks noEditPoints="1"/>
            </p:cNvSpPr>
            <p:nvPr/>
          </p:nvSpPr>
          <p:spPr bwMode="black">
            <a:xfrm>
              <a:off x="699604" y="4996873"/>
              <a:ext cx="579832" cy="59634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0" tIns="32073" rIns="64145" bIns="32073" numCol="1" anchor="t" anchorCtr="0" compatLnSpc="1">
              <a:prstTxWarp prst="textNoShape">
                <a:avLst/>
              </a:prstTxWarp>
            </a:bodyPr>
            <a:lstStyle/>
            <a:p>
              <a:pPr algn="ctr" defTabSz="712591"/>
              <a:endParaRPr lang="en-US" sz="1247">
                <a:gradFill>
                  <a:gsLst>
                    <a:gs pos="0">
                      <a:srgbClr val="FFFFFF"/>
                    </a:gs>
                    <a:gs pos="100000">
                      <a:srgbClr val="FFFFFF"/>
                    </a:gs>
                  </a:gsLst>
                  <a:lin ang="5400000" scaled="0"/>
                </a:gradFill>
              </a:endParaRPr>
            </a:p>
          </p:txBody>
        </p:sp>
      </p:grpSp>
      <p:grpSp>
        <p:nvGrpSpPr>
          <p:cNvPr id="7" name="Grupo 6"/>
          <p:cNvGrpSpPr/>
          <p:nvPr/>
        </p:nvGrpSpPr>
        <p:grpSpPr>
          <a:xfrm>
            <a:off x="3934982" y="4252640"/>
            <a:ext cx="2933293" cy="1037237"/>
            <a:chOff x="2961196" y="4689715"/>
            <a:chExt cx="3234770" cy="1143842"/>
          </a:xfrm>
        </p:grpSpPr>
        <p:pic>
          <p:nvPicPr>
            <p:cNvPr id="206" name="Picture 62"/>
            <p:cNvPicPr>
              <a:picLocks noChangeAspect="1"/>
            </p:cNvPicPr>
            <p:nvPr/>
          </p:nvPicPr>
          <p:blipFill rotWithShape="1">
            <a:blip r:embed="rId5" cstate="screen">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rot="2851868" flipH="1">
              <a:off x="2842163" y="4808748"/>
              <a:ext cx="1001049" cy="762983"/>
            </a:xfrm>
            <a:prstGeom prst="rect">
              <a:avLst/>
            </a:prstGeom>
            <a:noFill/>
            <a:ln>
              <a:noFill/>
            </a:ln>
          </p:spPr>
        </p:pic>
        <p:grpSp>
          <p:nvGrpSpPr>
            <p:cNvPr id="207" name="Group 141"/>
            <p:cNvGrpSpPr/>
            <p:nvPr/>
          </p:nvGrpSpPr>
          <p:grpSpPr>
            <a:xfrm>
              <a:off x="4368244" y="4922109"/>
              <a:ext cx="1827722" cy="911448"/>
              <a:chOff x="4219326" y="2980799"/>
              <a:chExt cx="1864372" cy="929724"/>
            </a:xfrm>
          </p:grpSpPr>
          <p:pic>
            <p:nvPicPr>
              <p:cNvPr id="208" name="Picture 7" descr="\\SFP\Work\White_Whale\3-22036_Kuleen_Bharadwaj\PPT\4_SQL Server Renewal\SFP_Art\Icons\Chris Icons\cube_blue.png"/>
              <p:cNvPicPr>
                <a:picLocks noChangeAspect="1" noChangeArrowheads="1"/>
              </p:cNvPicPr>
              <p:nvPr/>
            </p:nvPicPr>
            <p:blipFill>
              <a:blip r:embed="rId6" cstate="screen">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219326" y="2980799"/>
                <a:ext cx="536228" cy="555350"/>
              </a:xfrm>
              <a:prstGeom prst="rect">
                <a:avLst/>
              </a:prstGeom>
              <a:noFill/>
              <a:extLst/>
            </p:spPr>
          </p:pic>
          <p:sp>
            <p:nvSpPr>
              <p:cNvPr id="209" name="TextBox 76"/>
              <p:cNvSpPr txBox="1"/>
              <p:nvPr/>
            </p:nvSpPr>
            <p:spPr>
              <a:xfrm>
                <a:off x="4226618" y="3568920"/>
                <a:ext cx="773094" cy="33207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Analysis </a:t>
                </a:r>
              </a:p>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Cubes</a:t>
                </a:r>
              </a:p>
            </p:txBody>
          </p:sp>
          <p:sp>
            <p:nvSpPr>
              <p:cNvPr id="210" name="TextBox 78"/>
              <p:cNvSpPr txBox="1"/>
              <p:nvPr/>
            </p:nvSpPr>
            <p:spPr>
              <a:xfrm>
                <a:off x="4993992" y="3578445"/>
                <a:ext cx="1089706" cy="33207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Data Warehouse</a:t>
                </a:r>
              </a:p>
            </p:txBody>
          </p:sp>
          <p:grpSp>
            <p:nvGrpSpPr>
              <p:cNvPr id="213" name="Group 54"/>
              <p:cNvGrpSpPr/>
              <p:nvPr/>
            </p:nvGrpSpPr>
            <p:grpSpPr>
              <a:xfrm>
                <a:off x="5009301" y="2982416"/>
                <a:ext cx="390488" cy="541015"/>
                <a:chOff x="-1497013" y="-1624013"/>
                <a:chExt cx="1068388" cy="1308100"/>
              </a:xfrm>
              <a:solidFill>
                <a:schemeClr val="bg2"/>
              </a:solidFill>
            </p:grpSpPr>
            <p:sp>
              <p:nvSpPr>
                <p:cNvPr id="214" name="Freeform 5"/>
                <p:cNvSpPr>
                  <a:spLocks/>
                </p:cNvSpPr>
                <p:nvPr/>
              </p:nvSpPr>
              <p:spPr bwMode="auto">
                <a:xfrm>
                  <a:off x="-1497013" y="-1624013"/>
                  <a:ext cx="1068388" cy="382588"/>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sp>
              <p:nvSpPr>
                <p:cNvPr id="215" name="Freeform 6"/>
                <p:cNvSpPr>
                  <a:spLocks/>
                </p:cNvSpPr>
                <p:nvPr/>
              </p:nvSpPr>
              <p:spPr bwMode="auto">
                <a:xfrm>
                  <a:off x="-1489075" y="-658813"/>
                  <a:ext cx="1057275" cy="342900"/>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sp>
              <p:nvSpPr>
                <p:cNvPr id="216" name="Freeform 7"/>
                <p:cNvSpPr>
                  <a:spLocks/>
                </p:cNvSpPr>
                <p:nvPr/>
              </p:nvSpPr>
              <p:spPr bwMode="auto">
                <a:xfrm>
                  <a:off x="-1490663" y="-1271588"/>
                  <a:ext cx="1055688" cy="336550"/>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sp>
              <p:nvSpPr>
                <p:cNvPr id="217" name="Freeform 8"/>
                <p:cNvSpPr>
                  <a:spLocks/>
                </p:cNvSpPr>
                <p:nvPr/>
              </p:nvSpPr>
              <p:spPr bwMode="auto">
                <a:xfrm>
                  <a:off x="-1490663" y="-965201"/>
                  <a:ext cx="1054100" cy="339725"/>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grpSp>
        </p:grpSp>
        <p:sp>
          <p:nvSpPr>
            <p:cNvPr id="218" name="TextBox 76"/>
            <p:cNvSpPr txBox="1"/>
            <p:nvPr/>
          </p:nvSpPr>
          <p:spPr>
            <a:xfrm>
              <a:off x="3050701" y="5488203"/>
              <a:ext cx="757896" cy="32555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ETL/Data Quality</a:t>
              </a:r>
            </a:p>
          </p:txBody>
        </p:sp>
      </p:grpSp>
      <p:grpSp>
        <p:nvGrpSpPr>
          <p:cNvPr id="219" name="Group 15"/>
          <p:cNvGrpSpPr/>
          <p:nvPr/>
        </p:nvGrpSpPr>
        <p:grpSpPr>
          <a:xfrm>
            <a:off x="2476362" y="3104373"/>
            <a:ext cx="4525944" cy="1084783"/>
            <a:chOff x="252141" y="1644782"/>
            <a:chExt cx="5807272" cy="1391894"/>
          </a:xfrm>
        </p:grpSpPr>
        <p:sp>
          <p:nvSpPr>
            <p:cNvPr id="220" name="Rectangle 21"/>
            <p:cNvSpPr/>
            <p:nvPr/>
          </p:nvSpPr>
          <p:spPr bwMode="auto">
            <a:xfrm>
              <a:off x="1716566" y="1644782"/>
              <a:ext cx="4342847"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spcBef>
                  <a:spcPts val="1871"/>
                </a:spcBef>
                <a:spcAft>
                  <a:spcPct val="0"/>
                </a:spcAft>
                <a:defRPr/>
              </a:pPr>
              <a:endParaRPr lang="en-US" sz="1403"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4"/>
            <p:cNvSpPr/>
            <p:nvPr/>
          </p:nvSpPr>
          <p:spPr bwMode="auto">
            <a:xfrm>
              <a:off x="252141" y="1644782"/>
              <a:ext cx="1474758" cy="1391894"/>
            </a:xfrm>
            <a:prstGeom prst="rect">
              <a:avLst/>
            </a:prstGeom>
            <a:solidFill>
              <a:srgbClr val="B8003D"/>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Provision</a:t>
              </a:r>
            </a:p>
          </p:txBody>
        </p:sp>
        <p:grpSp>
          <p:nvGrpSpPr>
            <p:cNvPr id="222" name="Group 69"/>
            <p:cNvGrpSpPr/>
            <p:nvPr/>
          </p:nvGrpSpPr>
          <p:grpSpPr>
            <a:xfrm>
              <a:off x="551679" y="2162630"/>
              <a:ext cx="905056" cy="640080"/>
              <a:chOff x="626146" y="5325930"/>
              <a:chExt cx="905056" cy="640080"/>
            </a:xfrm>
          </p:grpSpPr>
          <p:sp>
            <p:nvSpPr>
              <p:cNvPr id="223" name="Freeform 6"/>
              <p:cNvSpPr>
                <a:spLocks noEditPoints="1"/>
              </p:cNvSpPr>
              <p:nvPr/>
            </p:nvSpPr>
            <p:spPr bwMode="auto">
              <a:xfrm>
                <a:off x="705887" y="5452239"/>
                <a:ext cx="365760" cy="365760"/>
              </a:xfrm>
              <a:custGeom>
                <a:avLst/>
                <a:gdLst>
                  <a:gd name="T0" fmla="*/ 51 w 114"/>
                  <a:gd name="T1" fmla="*/ 60 h 112"/>
                  <a:gd name="T2" fmla="*/ 103 w 114"/>
                  <a:gd name="T3" fmla="*/ 60 h 112"/>
                  <a:gd name="T4" fmla="*/ 51 w 114"/>
                  <a:gd name="T5" fmla="*/ 112 h 112"/>
                  <a:gd name="T6" fmla="*/ 0 w 114"/>
                  <a:gd name="T7" fmla="*/ 60 h 112"/>
                  <a:gd name="T8" fmla="*/ 51 w 114"/>
                  <a:gd name="T9" fmla="*/ 9 h 112"/>
                  <a:gd name="T10" fmla="*/ 51 w 114"/>
                  <a:gd name="T11" fmla="*/ 60 h 112"/>
                  <a:gd name="T12" fmla="*/ 62 w 114"/>
                  <a:gd name="T13" fmla="*/ 0 h 112"/>
                  <a:gd name="T14" fmla="*/ 62 w 114"/>
                  <a:gd name="T15" fmla="*/ 52 h 112"/>
                  <a:gd name="T16" fmla="*/ 114 w 114"/>
                  <a:gd name="T17" fmla="*/ 52 h 112"/>
                  <a:gd name="T18" fmla="*/ 62 w 114"/>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2">
                    <a:moveTo>
                      <a:pt x="51" y="60"/>
                    </a:moveTo>
                    <a:cubicBezTo>
                      <a:pt x="103" y="60"/>
                      <a:pt x="103" y="60"/>
                      <a:pt x="103" y="60"/>
                    </a:cubicBezTo>
                    <a:cubicBezTo>
                      <a:pt x="103" y="88"/>
                      <a:pt x="79" y="112"/>
                      <a:pt x="51" y="112"/>
                    </a:cubicBezTo>
                    <a:cubicBezTo>
                      <a:pt x="23" y="112"/>
                      <a:pt x="0" y="88"/>
                      <a:pt x="0" y="60"/>
                    </a:cubicBezTo>
                    <a:cubicBezTo>
                      <a:pt x="0" y="32"/>
                      <a:pt x="23" y="9"/>
                      <a:pt x="51" y="9"/>
                    </a:cubicBezTo>
                    <a:lnTo>
                      <a:pt x="51" y="60"/>
                    </a:lnTo>
                    <a:close/>
                    <a:moveTo>
                      <a:pt x="62" y="0"/>
                    </a:moveTo>
                    <a:cubicBezTo>
                      <a:pt x="62" y="52"/>
                      <a:pt x="62" y="52"/>
                      <a:pt x="62" y="52"/>
                    </a:cubicBezTo>
                    <a:cubicBezTo>
                      <a:pt x="114" y="52"/>
                      <a:pt x="114" y="52"/>
                      <a:pt x="114" y="52"/>
                    </a:cubicBezTo>
                    <a:cubicBezTo>
                      <a:pt x="114" y="23"/>
                      <a:pt x="91" y="0"/>
                      <a:pt x="6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264" tIns="35632" rIns="71264" bIns="35632" numCol="1" anchor="t" anchorCtr="0" compatLnSpc="1">
                <a:prstTxWarp prst="textNoShape">
                  <a:avLst/>
                </a:prstTxWarp>
              </a:bodyPr>
              <a:lstStyle/>
              <a:p>
                <a:pPr defTabSz="726914"/>
                <a:endParaRPr lang="en-US" sz="1403">
                  <a:solidFill>
                    <a:srgbClr val="000000"/>
                  </a:solidFill>
                </a:endParaRPr>
              </a:p>
            </p:txBody>
          </p:sp>
          <p:sp>
            <p:nvSpPr>
              <p:cNvPr id="224" name="Freeform 66"/>
              <p:cNvSpPr/>
              <p:nvPr>
                <p:custDataLst>
                  <p:tags r:id="rId2"/>
                </p:custDataLst>
              </p:nvPr>
            </p:nvSpPr>
            <p:spPr>
              <a:xfrm rot="5400000">
                <a:off x="1129074" y="5471575"/>
                <a:ext cx="333165" cy="337010"/>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bg1"/>
              </a:solidFill>
              <a:ln w="19050" cap="flat" cmpd="sng" algn="ctr">
                <a:noFill/>
                <a:prstDash val="solid"/>
              </a:ln>
              <a:effectLst/>
            </p:spPr>
            <p:txBody>
              <a:bodyPr rtlCol="0" anchor="ctr"/>
              <a:lstStyle/>
              <a:p>
                <a:pPr algn="ctr" defTabSz="726651">
                  <a:defRPr/>
                </a:pPr>
                <a:endParaRPr lang="en-US" sz="1403" kern="0">
                  <a:solidFill>
                    <a:sysClr val="window" lastClr="FFFFFF"/>
                  </a:solidFill>
                  <a:latin typeface="Arial"/>
                </a:endParaRPr>
              </a:p>
            </p:txBody>
          </p:sp>
          <p:sp>
            <p:nvSpPr>
              <p:cNvPr id="225" name="Rectangle 67"/>
              <p:cNvSpPr/>
              <p:nvPr/>
            </p:nvSpPr>
            <p:spPr bwMode="auto">
              <a:xfrm>
                <a:off x="626146" y="5325930"/>
                <a:ext cx="905056" cy="640080"/>
              </a:xfrm>
              <a:prstGeom prst="rect">
                <a:avLst/>
              </a:prstGeom>
              <a:noFill/>
              <a:ln w="254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sp>
            <p:nvSpPr>
              <p:cNvPr id="226" name="Rectangle 68"/>
              <p:cNvSpPr/>
              <p:nvPr/>
            </p:nvSpPr>
            <p:spPr bwMode="auto">
              <a:xfrm>
                <a:off x="1288972" y="5452239"/>
                <a:ext cx="154172" cy="119221"/>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grpSp>
      </p:grpSp>
      <p:grpSp>
        <p:nvGrpSpPr>
          <p:cNvPr id="227" name="Group 142"/>
          <p:cNvGrpSpPr/>
          <p:nvPr/>
        </p:nvGrpSpPr>
        <p:grpSpPr>
          <a:xfrm>
            <a:off x="4000002" y="3302573"/>
            <a:ext cx="2611745" cy="847499"/>
            <a:chOff x="2548237" y="1747547"/>
            <a:chExt cx="2937930" cy="953345"/>
          </a:xfrm>
        </p:grpSpPr>
        <p:grpSp>
          <p:nvGrpSpPr>
            <p:cNvPr id="228" name="Group 135"/>
            <p:cNvGrpSpPr/>
            <p:nvPr/>
          </p:nvGrpSpPr>
          <p:grpSpPr>
            <a:xfrm>
              <a:off x="3341722" y="1747547"/>
              <a:ext cx="559708" cy="559562"/>
              <a:chOff x="3341722" y="1747547"/>
              <a:chExt cx="559708" cy="559562"/>
            </a:xfrm>
          </p:grpSpPr>
          <p:sp>
            <p:nvSpPr>
              <p:cNvPr id="238" name="Rectangle 134"/>
              <p:cNvSpPr/>
              <p:nvPr/>
            </p:nvSpPr>
            <p:spPr>
              <a:xfrm>
                <a:off x="3341722" y="1747547"/>
                <a:ext cx="559708" cy="559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pic>
            <p:nvPicPr>
              <p:cNvPr id="239" name="Picture 3" descr="\\SFP\Work\White_Whale\3-22036_Kuleen_Bharadwaj\PPT\4_SQL Server Renewal\SFP_Art\Icons\Chris Icons\report on browser.png"/>
              <p:cNvPicPr>
                <a:picLocks noChangeAspect="1" noChangeArrowheads="1"/>
              </p:cNvPicPr>
              <p:nvPr/>
            </p:nvPicPr>
            <p:blipFill>
              <a:blip r:embed="rId8" cstate="screen">
                <a:grayscl/>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341722" y="1747547"/>
                <a:ext cx="559708" cy="559562"/>
              </a:xfrm>
              <a:prstGeom prst="rect">
                <a:avLst/>
              </a:prstGeom>
              <a:noFill/>
              <a:extLst/>
            </p:spPr>
          </p:pic>
        </p:grpSp>
        <p:pic>
          <p:nvPicPr>
            <p:cNvPr id="229" name="Picture 73"/>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4135353" y="1747547"/>
              <a:ext cx="559562" cy="559562"/>
            </a:xfrm>
            <a:prstGeom prst="rect">
              <a:avLst/>
            </a:prstGeom>
            <a:noFill/>
          </p:spPr>
        </p:pic>
        <p:grpSp>
          <p:nvGrpSpPr>
            <p:cNvPr id="230" name="Group 133"/>
            <p:cNvGrpSpPr/>
            <p:nvPr/>
          </p:nvGrpSpPr>
          <p:grpSpPr>
            <a:xfrm>
              <a:off x="2548237" y="1752067"/>
              <a:ext cx="559562" cy="562270"/>
              <a:chOff x="2548237" y="1752067"/>
              <a:chExt cx="559562" cy="562270"/>
            </a:xfrm>
          </p:grpSpPr>
          <p:sp>
            <p:nvSpPr>
              <p:cNvPr id="236" name="Rectangle 132"/>
              <p:cNvSpPr/>
              <p:nvPr/>
            </p:nvSpPr>
            <p:spPr>
              <a:xfrm>
                <a:off x="2550025" y="1752067"/>
                <a:ext cx="557774" cy="55777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pic>
            <p:nvPicPr>
              <p:cNvPr id="237" name="Picture 3"/>
              <p:cNvPicPr>
                <a:picLocks noChangeAspect="1" noChangeArrowheads="1"/>
              </p:cNvPicPr>
              <p:nvPr/>
            </p:nvPicPr>
            <p:blipFill>
              <a:blip r:embed="rId11" cstate="screen">
                <a:grayscl/>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bwMode="auto">
              <a:xfrm>
                <a:off x="2548237" y="1753020"/>
                <a:ext cx="559562" cy="561317"/>
              </a:xfrm>
              <a:prstGeom prst="rect">
                <a:avLst/>
              </a:prstGeom>
              <a:noFill/>
              <a:extLst/>
            </p:spPr>
          </p:pic>
        </p:grpSp>
        <p:sp>
          <p:nvSpPr>
            <p:cNvPr id="231" name="TextBox 68"/>
            <p:cNvSpPr txBox="1"/>
            <p:nvPr/>
          </p:nvSpPr>
          <p:spPr>
            <a:xfrm>
              <a:off x="2548237" y="2331884"/>
              <a:ext cx="746278" cy="18450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6" dirty="0">
                  <a:gradFill>
                    <a:gsLst>
                      <a:gs pos="0">
                        <a:srgbClr val="505050"/>
                      </a:gs>
                      <a:gs pos="86000">
                        <a:srgbClr val="505050"/>
                      </a:gs>
                    </a:gsLst>
                    <a:lin ang="5400000" scaled="0"/>
                  </a:gradFill>
                </a:rPr>
                <a:t>Analysis</a:t>
              </a:r>
            </a:p>
          </p:txBody>
        </p:sp>
        <p:sp>
          <p:nvSpPr>
            <p:cNvPr id="232" name="TextBox 69"/>
            <p:cNvSpPr txBox="1"/>
            <p:nvPr/>
          </p:nvSpPr>
          <p:spPr>
            <a:xfrm>
              <a:off x="3346413" y="2331884"/>
              <a:ext cx="746278" cy="18450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6" dirty="0">
                  <a:gradFill>
                    <a:gsLst>
                      <a:gs pos="0">
                        <a:srgbClr val="505050"/>
                      </a:gs>
                      <a:gs pos="86000">
                        <a:srgbClr val="505050"/>
                      </a:gs>
                    </a:gsLst>
                    <a:lin ang="5400000" scaled="0"/>
                  </a:gradFill>
                </a:rPr>
                <a:t>Reports</a:t>
              </a:r>
            </a:p>
          </p:txBody>
        </p:sp>
        <p:sp>
          <p:nvSpPr>
            <p:cNvPr id="233" name="TextBox 70"/>
            <p:cNvSpPr txBox="1"/>
            <p:nvPr/>
          </p:nvSpPr>
          <p:spPr>
            <a:xfrm>
              <a:off x="4131730" y="2331884"/>
              <a:ext cx="1354437" cy="36900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6" dirty="0">
                  <a:gradFill>
                    <a:gsLst>
                      <a:gs pos="0">
                        <a:srgbClr val="505050"/>
                      </a:gs>
                      <a:gs pos="86000">
                        <a:srgbClr val="505050"/>
                      </a:gs>
                    </a:gsLst>
                    <a:lin ang="5400000" scaled="0"/>
                  </a:gradFill>
                </a:rPr>
                <a:t>Dashboards </a:t>
              </a:r>
              <a:br>
                <a:rPr lang="en-US" sz="1066" dirty="0">
                  <a:gradFill>
                    <a:gsLst>
                      <a:gs pos="0">
                        <a:srgbClr val="505050"/>
                      </a:gs>
                      <a:gs pos="86000">
                        <a:srgbClr val="505050"/>
                      </a:gs>
                    </a:gsLst>
                    <a:lin ang="5400000" scaled="0"/>
                  </a:gradFill>
                </a:rPr>
              </a:br>
              <a:r>
                <a:rPr lang="en-US" sz="1066" dirty="0">
                  <a:gradFill>
                    <a:gsLst>
                      <a:gs pos="0">
                        <a:srgbClr val="505050"/>
                      </a:gs>
                      <a:gs pos="86000">
                        <a:srgbClr val="505050"/>
                      </a:gs>
                    </a:gsLst>
                    <a:lin ang="5400000" scaled="0"/>
                  </a:gradFill>
                </a:rPr>
                <a:t>&amp; Scorecards</a:t>
              </a:r>
            </a:p>
          </p:txBody>
        </p:sp>
      </p:grpSp>
      <p:grpSp>
        <p:nvGrpSpPr>
          <p:cNvPr id="240" name="Group 15"/>
          <p:cNvGrpSpPr/>
          <p:nvPr/>
        </p:nvGrpSpPr>
        <p:grpSpPr>
          <a:xfrm>
            <a:off x="2467346" y="1290972"/>
            <a:ext cx="4525944" cy="1084783"/>
            <a:chOff x="252141" y="1644782"/>
            <a:chExt cx="5807272" cy="1391894"/>
          </a:xfrm>
        </p:grpSpPr>
        <p:sp>
          <p:nvSpPr>
            <p:cNvPr id="241" name="Rectangle 21"/>
            <p:cNvSpPr/>
            <p:nvPr/>
          </p:nvSpPr>
          <p:spPr bwMode="auto">
            <a:xfrm>
              <a:off x="1716566" y="1644782"/>
              <a:ext cx="4342847"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spcBef>
                  <a:spcPts val="1871"/>
                </a:spcBef>
                <a:spcAft>
                  <a:spcPct val="0"/>
                </a:spcAft>
                <a:defRPr/>
              </a:pPr>
              <a:endParaRPr lang="en-US" sz="1403"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
            <p:cNvSpPr/>
            <p:nvPr/>
          </p:nvSpPr>
          <p:spPr bwMode="auto">
            <a:xfrm>
              <a:off x="252141" y="1644782"/>
              <a:ext cx="1474758" cy="1391894"/>
            </a:xfrm>
            <a:prstGeom prst="rect">
              <a:avLst/>
            </a:prstGeom>
            <a:solidFill>
              <a:schemeClr val="accent6"/>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Self-Service</a:t>
              </a:r>
            </a:p>
          </p:txBody>
        </p:sp>
        <p:grpSp>
          <p:nvGrpSpPr>
            <p:cNvPr id="243" name="Group 69"/>
            <p:cNvGrpSpPr/>
            <p:nvPr/>
          </p:nvGrpSpPr>
          <p:grpSpPr>
            <a:xfrm>
              <a:off x="551679" y="2162630"/>
              <a:ext cx="905056" cy="640080"/>
              <a:chOff x="626146" y="5325930"/>
              <a:chExt cx="905056" cy="640080"/>
            </a:xfrm>
          </p:grpSpPr>
          <p:sp>
            <p:nvSpPr>
              <p:cNvPr id="244" name="Freeform 6"/>
              <p:cNvSpPr>
                <a:spLocks noEditPoints="1"/>
              </p:cNvSpPr>
              <p:nvPr/>
            </p:nvSpPr>
            <p:spPr bwMode="auto">
              <a:xfrm>
                <a:off x="705887" y="5452239"/>
                <a:ext cx="365760" cy="365760"/>
              </a:xfrm>
              <a:custGeom>
                <a:avLst/>
                <a:gdLst>
                  <a:gd name="T0" fmla="*/ 51 w 114"/>
                  <a:gd name="T1" fmla="*/ 60 h 112"/>
                  <a:gd name="T2" fmla="*/ 103 w 114"/>
                  <a:gd name="T3" fmla="*/ 60 h 112"/>
                  <a:gd name="T4" fmla="*/ 51 w 114"/>
                  <a:gd name="T5" fmla="*/ 112 h 112"/>
                  <a:gd name="T6" fmla="*/ 0 w 114"/>
                  <a:gd name="T7" fmla="*/ 60 h 112"/>
                  <a:gd name="T8" fmla="*/ 51 w 114"/>
                  <a:gd name="T9" fmla="*/ 9 h 112"/>
                  <a:gd name="T10" fmla="*/ 51 w 114"/>
                  <a:gd name="T11" fmla="*/ 60 h 112"/>
                  <a:gd name="T12" fmla="*/ 62 w 114"/>
                  <a:gd name="T13" fmla="*/ 0 h 112"/>
                  <a:gd name="T14" fmla="*/ 62 w 114"/>
                  <a:gd name="T15" fmla="*/ 52 h 112"/>
                  <a:gd name="T16" fmla="*/ 114 w 114"/>
                  <a:gd name="T17" fmla="*/ 52 h 112"/>
                  <a:gd name="T18" fmla="*/ 62 w 114"/>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2">
                    <a:moveTo>
                      <a:pt x="51" y="60"/>
                    </a:moveTo>
                    <a:cubicBezTo>
                      <a:pt x="103" y="60"/>
                      <a:pt x="103" y="60"/>
                      <a:pt x="103" y="60"/>
                    </a:cubicBezTo>
                    <a:cubicBezTo>
                      <a:pt x="103" y="88"/>
                      <a:pt x="79" y="112"/>
                      <a:pt x="51" y="112"/>
                    </a:cubicBezTo>
                    <a:cubicBezTo>
                      <a:pt x="23" y="112"/>
                      <a:pt x="0" y="88"/>
                      <a:pt x="0" y="60"/>
                    </a:cubicBezTo>
                    <a:cubicBezTo>
                      <a:pt x="0" y="32"/>
                      <a:pt x="23" y="9"/>
                      <a:pt x="51" y="9"/>
                    </a:cubicBezTo>
                    <a:lnTo>
                      <a:pt x="51" y="60"/>
                    </a:lnTo>
                    <a:close/>
                    <a:moveTo>
                      <a:pt x="62" y="0"/>
                    </a:moveTo>
                    <a:cubicBezTo>
                      <a:pt x="62" y="52"/>
                      <a:pt x="62" y="52"/>
                      <a:pt x="62" y="52"/>
                    </a:cubicBezTo>
                    <a:cubicBezTo>
                      <a:pt x="114" y="52"/>
                      <a:pt x="114" y="52"/>
                      <a:pt x="114" y="52"/>
                    </a:cubicBezTo>
                    <a:cubicBezTo>
                      <a:pt x="114" y="23"/>
                      <a:pt x="91" y="0"/>
                      <a:pt x="6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264" tIns="35632" rIns="71264" bIns="35632" numCol="1" anchor="t" anchorCtr="0" compatLnSpc="1">
                <a:prstTxWarp prst="textNoShape">
                  <a:avLst/>
                </a:prstTxWarp>
              </a:bodyPr>
              <a:lstStyle/>
              <a:p>
                <a:pPr defTabSz="726914"/>
                <a:endParaRPr lang="en-US" sz="1403">
                  <a:solidFill>
                    <a:srgbClr val="000000"/>
                  </a:solidFill>
                </a:endParaRPr>
              </a:p>
            </p:txBody>
          </p:sp>
          <p:sp>
            <p:nvSpPr>
              <p:cNvPr id="245" name="Freeform 66"/>
              <p:cNvSpPr/>
              <p:nvPr>
                <p:custDataLst>
                  <p:tags r:id="rId1"/>
                </p:custDataLst>
              </p:nvPr>
            </p:nvSpPr>
            <p:spPr>
              <a:xfrm rot="5400000">
                <a:off x="1129074" y="5471575"/>
                <a:ext cx="333165" cy="337010"/>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bg1"/>
              </a:solidFill>
              <a:ln w="19050" cap="flat" cmpd="sng" algn="ctr">
                <a:noFill/>
                <a:prstDash val="solid"/>
              </a:ln>
              <a:effectLst/>
            </p:spPr>
            <p:txBody>
              <a:bodyPr rtlCol="0" anchor="ctr"/>
              <a:lstStyle/>
              <a:p>
                <a:pPr algn="ctr" defTabSz="726651">
                  <a:defRPr/>
                </a:pPr>
                <a:endParaRPr lang="en-US" sz="1403" kern="0">
                  <a:solidFill>
                    <a:sysClr val="window" lastClr="FFFFFF"/>
                  </a:solidFill>
                  <a:latin typeface="Arial"/>
                </a:endParaRPr>
              </a:p>
            </p:txBody>
          </p:sp>
          <p:sp>
            <p:nvSpPr>
              <p:cNvPr id="246" name="Rectangle 67"/>
              <p:cNvSpPr/>
              <p:nvPr/>
            </p:nvSpPr>
            <p:spPr bwMode="auto">
              <a:xfrm>
                <a:off x="626146" y="5325930"/>
                <a:ext cx="905056" cy="640080"/>
              </a:xfrm>
              <a:prstGeom prst="rect">
                <a:avLst/>
              </a:prstGeom>
              <a:noFill/>
              <a:ln w="254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sp>
            <p:nvSpPr>
              <p:cNvPr id="247" name="Rectangle 68"/>
              <p:cNvSpPr/>
              <p:nvPr/>
            </p:nvSpPr>
            <p:spPr bwMode="auto">
              <a:xfrm>
                <a:off x="1288972" y="5452239"/>
                <a:ext cx="154172" cy="119221"/>
              </a:xfrm>
              <a:prstGeom prst="rect">
                <a:avLst/>
              </a:prstGeom>
              <a:solidFill>
                <a:srgbClr val="A5114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grpSp>
      </p:grpSp>
      <p:grpSp>
        <p:nvGrpSpPr>
          <p:cNvPr id="254" name="Group 143"/>
          <p:cNvGrpSpPr/>
          <p:nvPr/>
        </p:nvGrpSpPr>
        <p:grpSpPr>
          <a:xfrm>
            <a:off x="4840857" y="1332729"/>
            <a:ext cx="2117393" cy="996802"/>
            <a:chOff x="8242356" y="3515392"/>
            <a:chExt cx="2381834" cy="1121294"/>
          </a:xfrm>
        </p:grpSpPr>
        <p:pic>
          <p:nvPicPr>
            <p:cNvPr id="255" name="Picture 2"/>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a:xfrm>
              <a:off x="9501625" y="3564341"/>
              <a:ext cx="1068036" cy="800664"/>
            </a:xfrm>
            <a:prstGeom prst="rect">
              <a:avLst/>
            </a:prstGeom>
            <a:solidFill>
              <a:schemeClr val="tx2"/>
            </a:solidFill>
          </p:spPr>
        </p:pic>
        <p:sp>
          <p:nvSpPr>
            <p:cNvPr id="256" name="TextBox 4"/>
            <p:cNvSpPr txBox="1"/>
            <p:nvPr/>
          </p:nvSpPr>
          <p:spPr>
            <a:xfrm>
              <a:off x="8256410" y="4448359"/>
              <a:ext cx="1298237" cy="18832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defRPr/>
              </a:pPr>
              <a:r>
                <a:rPr lang="en-US" sz="1088" kern="0" dirty="0">
                  <a:gradFill>
                    <a:gsLst>
                      <a:gs pos="3000">
                        <a:srgbClr val="505050"/>
                      </a:gs>
                      <a:gs pos="86000">
                        <a:srgbClr val="505050"/>
                      </a:gs>
                    </a:gsLst>
                    <a:lin ang="5400000" scaled="0"/>
                  </a:gradFill>
                </a:rPr>
                <a:t>Spreadsheets</a:t>
              </a:r>
              <a:endParaRPr lang="en-US" sz="1814" kern="0" dirty="0">
                <a:gradFill>
                  <a:gsLst>
                    <a:gs pos="3000">
                      <a:srgbClr val="505050"/>
                    </a:gs>
                    <a:gs pos="86000">
                      <a:srgbClr val="505050"/>
                    </a:gs>
                  </a:gsLst>
                  <a:lin ang="5400000" scaled="0"/>
                </a:gradFill>
              </a:endParaRPr>
            </a:p>
          </p:txBody>
        </p:sp>
        <p:sp>
          <p:nvSpPr>
            <p:cNvPr id="257" name="TextBox 5"/>
            <p:cNvSpPr txBox="1"/>
            <p:nvPr/>
          </p:nvSpPr>
          <p:spPr>
            <a:xfrm>
              <a:off x="9499573" y="4438661"/>
              <a:ext cx="1124617" cy="18832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defRPr/>
              </a:pPr>
              <a:r>
                <a:rPr lang="en-US" sz="1088" kern="0" dirty="0">
                  <a:gradFill>
                    <a:gsLst>
                      <a:gs pos="0">
                        <a:srgbClr val="505050"/>
                      </a:gs>
                      <a:gs pos="86000">
                        <a:srgbClr val="505050"/>
                      </a:gs>
                    </a:gsLst>
                    <a:lin ang="5400000" scaled="0"/>
                  </a:gradFill>
                </a:rPr>
                <a:t>Specialized Tools</a:t>
              </a:r>
              <a:endParaRPr lang="en-US" sz="1814" kern="0" dirty="0">
                <a:gradFill>
                  <a:gsLst>
                    <a:gs pos="0">
                      <a:srgbClr val="505050"/>
                    </a:gs>
                    <a:gs pos="86000">
                      <a:srgbClr val="505050"/>
                    </a:gs>
                  </a:gsLst>
                  <a:lin ang="5400000" scaled="0"/>
                </a:gradFill>
              </a:endParaRPr>
            </a:p>
          </p:txBody>
        </p:sp>
        <p:grpSp>
          <p:nvGrpSpPr>
            <p:cNvPr id="258" name="Group 36"/>
            <p:cNvGrpSpPr/>
            <p:nvPr/>
          </p:nvGrpSpPr>
          <p:grpSpPr>
            <a:xfrm>
              <a:off x="8242356" y="3515392"/>
              <a:ext cx="965910" cy="876819"/>
              <a:chOff x="8324565" y="-543377"/>
              <a:chExt cx="1035966" cy="940412"/>
            </a:xfrm>
          </p:grpSpPr>
          <p:sp>
            <p:nvSpPr>
              <p:cNvPr id="259" name="Rectangle 15"/>
              <p:cNvSpPr/>
              <p:nvPr/>
            </p:nvSpPr>
            <p:spPr>
              <a:xfrm>
                <a:off x="8324565" y="-543377"/>
                <a:ext cx="1023414" cy="896487"/>
              </a:xfrm>
              <a:prstGeom prst="rect">
                <a:avLst/>
              </a:prstGeom>
              <a:solidFill>
                <a:srgbClr val="729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pic>
            <p:nvPicPr>
              <p:cNvPr id="260" name="Picture 3"/>
              <p:cNvPicPr>
                <a:picLocks noChangeAspect="1" noChangeArrowheads="1"/>
              </p:cNvPicPr>
              <p:nvPr/>
            </p:nvPicPr>
            <p:blipFill>
              <a:blip r:embed="rId14" cstate="screen">
                <a:extLst>
                  <a:ext uri="{28A0092B-C50C-407E-A947-70E740481C1C}">
                    <a14:useLocalDpi xmlns:a14="http://schemas.microsoft.com/office/drawing/2010/main" val="0"/>
                  </a:ext>
                </a:extLst>
              </a:blip>
              <a:stretch>
                <a:fillRect/>
              </a:stretch>
            </p:blipFill>
            <p:spPr bwMode="auto">
              <a:xfrm>
                <a:off x="8324565" y="-514198"/>
                <a:ext cx="1035966" cy="911233"/>
              </a:xfrm>
              <a:prstGeom prst="rect">
                <a:avLst/>
              </a:prstGeom>
              <a:noFill/>
              <a:effectLst/>
              <a:extLst>
                <a:ext uri="{909E8E84-426E-40DD-AFC4-6F175D3DCCD1}">
                  <a14:hiddenFill xmlns:a14="http://schemas.microsoft.com/office/drawing/2010/main">
                    <a:solidFill>
                      <a:srgbClr val="FFFFFF"/>
                    </a:solidFill>
                  </a14:hiddenFill>
                </a:ext>
              </a:extLst>
            </p:spPr>
          </p:pic>
        </p:grpSp>
      </p:grpSp>
      <p:grpSp>
        <p:nvGrpSpPr>
          <p:cNvPr id="12" name="Grupo 11"/>
          <p:cNvGrpSpPr/>
          <p:nvPr/>
        </p:nvGrpSpPr>
        <p:grpSpPr>
          <a:xfrm>
            <a:off x="8320084" y="1415494"/>
            <a:ext cx="2473320" cy="949956"/>
            <a:chOff x="7796990" y="1560976"/>
            <a:chExt cx="2727522" cy="1047590"/>
          </a:xfrm>
        </p:grpSpPr>
        <p:pic>
          <p:nvPicPr>
            <p:cNvPr id="1030" name="Picture 6" descr="https://trust.tableau.com/sites/all/themes/tableaumini/logo.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52776" y="1560976"/>
              <a:ext cx="2120556" cy="4410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global.qlik.com/~/media/Images/Facebook/qlik-logo-v2.ashx"/>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796990" y="1888566"/>
              <a:ext cx="1371428"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cartodb.s3.amazonaws.com/static/logos_full_cartodb_ligh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084512" y="1848998"/>
              <a:ext cx="144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upo 8"/>
          <p:cNvGrpSpPr/>
          <p:nvPr/>
        </p:nvGrpSpPr>
        <p:grpSpPr>
          <a:xfrm>
            <a:off x="8413781" y="4308917"/>
            <a:ext cx="2689114" cy="2280538"/>
            <a:chOff x="7900316" y="4751777"/>
            <a:chExt cx="2965495" cy="2514927"/>
          </a:xfrm>
        </p:grpSpPr>
        <p:pic>
          <p:nvPicPr>
            <p:cNvPr id="261" name="Picture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087595" y="4751777"/>
              <a:ext cx="1638132" cy="232615"/>
            </a:xfrm>
            <a:prstGeom prst="rect">
              <a:avLst/>
            </a:prstGeom>
          </p:spPr>
        </p:pic>
        <p:pic>
          <p:nvPicPr>
            <p:cNvPr id="262" name="Picture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189421" y="5179202"/>
              <a:ext cx="932983" cy="376661"/>
            </a:xfrm>
            <a:prstGeom prst="rect">
              <a:avLst/>
            </a:prstGeom>
          </p:spPr>
        </p:pic>
        <p:pic>
          <p:nvPicPr>
            <p:cNvPr id="263" name="Picture 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189421" y="5729324"/>
              <a:ext cx="770595" cy="380655"/>
            </a:xfrm>
            <a:prstGeom prst="rect">
              <a:avLst/>
            </a:prstGeom>
          </p:spPr>
        </p:pic>
        <p:pic>
          <p:nvPicPr>
            <p:cNvPr id="264" name="Picture 220"/>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00316" y="5968325"/>
              <a:ext cx="2965495" cy="1090838"/>
            </a:xfrm>
            <a:prstGeom prst="rect">
              <a:avLst/>
            </a:prstGeom>
          </p:spPr>
        </p:pic>
        <p:pic>
          <p:nvPicPr>
            <p:cNvPr id="1036" name="Picture 12" descr="https://www.microstrategy.com/cmstemplates/microstrategy/images/microstrategy_logo.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97120" y="6906704"/>
              <a:ext cx="2190854" cy="360000"/>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Imagen 3"/>
          <p:cNvPicPr>
            <a:picLocks noChangeAspect="1"/>
          </p:cNvPicPr>
          <p:nvPr/>
        </p:nvPicPr>
        <p:blipFill>
          <a:blip r:embed="rId2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09319" y="2391449"/>
            <a:ext cx="717798" cy="717798"/>
          </a:xfrm>
          <a:prstGeom prst="rect">
            <a:avLst/>
          </a:prstGeom>
        </p:spPr>
      </p:pic>
      <p:sp>
        <p:nvSpPr>
          <p:cNvPr id="265" name="Título 3"/>
          <p:cNvSpPr txBox="1">
            <a:spLocks/>
          </p:cNvSpPr>
          <p:nvPr/>
        </p:nvSpPr>
        <p:spPr>
          <a:xfrm rot="16200000">
            <a:off x="-1166221" y="3526828"/>
            <a:ext cx="5878795" cy="551219"/>
          </a:xfrm>
          <a:prstGeom prst="rect">
            <a:avLst/>
          </a:prstGeom>
        </p:spPr>
        <p:txBody>
          <a:bodyPr/>
          <a:lstStyle>
            <a:lvl1pPr algn="ctr" defTabSz="521437" rtl="0" eaLnBrk="1" latinLnBrk="0" hangingPunct="1">
              <a:spcBef>
                <a:spcPct val="0"/>
              </a:spcBef>
              <a:buNone/>
              <a:defRPr sz="5000" kern="1200">
                <a:solidFill>
                  <a:schemeClr val="tx1"/>
                </a:solidFill>
                <a:latin typeface="+mj-lt"/>
                <a:ea typeface="+mj-ea"/>
                <a:cs typeface="+mj-cs"/>
              </a:defRPr>
            </a:lvl1pPr>
          </a:lstStyle>
          <a:p>
            <a:r>
              <a:rPr lang="es-ES" sz="3446" b="1" dirty="0">
                <a:solidFill>
                  <a:schemeClr val="tx1">
                    <a:lumMod val="50000"/>
                  </a:schemeClr>
                </a:solidFill>
                <a:latin typeface="+mn-lt"/>
              </a:rPr>
              <a:t>Aproximación </a:t>
            </a:r>
            <a:r>
              <a:rPr lang="es-ES" sz="3446" b="1" dirty="0" err="1">
                <a:solidFill>
                  <a:schemeClr val="tx1">
                    <a:lumMod val="50000"/>
                  </a:schemeClr>
                </a:solidFill>
                <a:latin typeface="+mn-lt"/>
              </a:rPr>
              <a:t>Bottom</a:t>
            </a:r>
            <a:r>
              <a:rPr lang="es-ES" sz="3446" b="1" dirty="0">
                <a:solidFill>
                  <a:schemeClr val="tx1">
                    <a:lumMod val="50000"/>
                  </a:schemeClr>
                </a:solidFill>
                <a:latin typeface="+mn-lt"/>
              </a:rPr>
              <a:t>-Up</a:t>
            </a:r>
          </a:p>
        </p:txBody>
      </p:sp>
      <p:sp>
        <p:nvSpPr>
          <p:cNvPr id="8" name="Cerrar llave 7"/>
          <p:cNvSpPr/>
          <p:nvPr/>
        </p:nvSpPr>
        <p:spPr>
          <a:xfrm>
            <a:off x="7143690" y="3117580"/>
            <a:ext cx="346624" cy="3428723"/>
          </a:xfrm>
          <a:prstGeom prst="rightBrace">
            <a:avLst>
              <a:gd name="adj1" fmla="val 63537"/>
              <a:gd name="adj2" fmla="val 50000"/>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s-ES" sz="1632">
              <a:solidFill>
                <a:schemeClr val="tx1">
                  <a:lumMod val="50000"/>
                </a:schemeClr>
              </a:solidFill>
            </a:endParaRPr>
          </a:p>
        </p:txBody>
      </p:sp>
      <p:sp>
        <p:nvSpPr>
          <p:cNvPr id="266" name="Cerrar llave 265"/>
          <p:cNvSpPr/>
          <p:nvPr/>
        </p:nvSpPr>
        <p:spPr>
          <a:xfrm>
            <a:off x="7142550" y="1287913"/>
            <a:ext cx="346624" cy="1010175"/>
          </a:xfrm>
          <a:prstGeom prst="rightBrace">
            <a:avLst>
              <a:gd name="adj1" fmla="val 63537"/>
              <a:gd name="adj2" fmla="val 50000"/>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s-ES" sz="1632">
              <a:solidFill>
                <a:schemeClr val="tx1">
                  <a:lumMod val="50000"/>
                </a:schemeClr>
              </a:solidFill>
            </a:endParaRPr>
          </a:p>
        </p:txBody>
      </p:sp>
      <p:grpSp>
        <p:nvGrpSpPr>
          <p:cNvPr id="267" name="Group 138"/>
          <p:cNvGrpSpPr/>
          <p:nvPr/>
        </p:nvGrpSpPr>
        <p:grpSpPr>
          <a:xfrm>
            <a:off x="7486573" y="1460346"/>
            <a:ext cx="1152127" cy="816327"/>
            <a:chOff x="9110701" y="1714352"/>
            <a:chExt cx="1296017" cy="918278"/>
          </a:xfrm>
        </p:grpSpPr>
        <p:sp>
          <p:nvSpPr>
            <p:cNvPr id="268" name="TextBox 26"/>
            <p:cNvSpPr txBox="1"/>
            <p:nvPr/>
          </p:nvSpPr>
          <p:spPr>
            <a:xfrm>
              <a:off x="9110701" y="2381480"/>
              <a:ext cx="1296017" cy="25115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defRPr/>
              </a:pPr>
              <a:r>
                <a:rPr lang="en-US" sz="1451" b="1" kern="0" dirty="0">
                  <a:gradFill>
                    <a:gsLst>
                      <a:gs pos="0">
                        <a:srgbClr val="505050"/>
                      </a:gs>
                      <a:gs pos="86000">
                        <a:srgbClr val="505050"/>
                      </a:gs>
                    </a:gsLst>
                    <a:lin ang="5400000" scaled="0"/>
                  </a:gradFill>
                </a:rPr>
                <a:t>End Users</a:t>
              </a:r>
            </a:p>
          </p:txBody>
        </p:sp>
        <p:sp>
          <p:nvSpPr>
            <p:cNvPr id="269" name="Man's Body"/>
            <p:cNvSpPr>
              <a:spLocks/>
            </p:cNvSpPr>
            <p:nvPr/>
          </p:nvSpPr>
          <p:spPr bwMode="auto">
            <a:xfrm>
              <a:off x="9219968" y="2063401"/>
              <a:ext cx="494570" cy="247170"/>
            </a:xfrm>
            <a:custGeom>
              <a:avLst/>
              <a:gdLst>
                <a:gd name="T0" fmla="*/ 1522 w 1650"/>
                <a:gd name="T1" fmla="*/ 697 h 800"/>
                <a:gd name="T2" fmla="*/ 1611 w 1650"/>
                <a:gd name="T3" fmla="*/ 342 h 800"/>
                <a:gd name="T4" fmla="*/ 1196 w 1650"/>
                <a:gd name="T5" fmla="*/ 161 h 800"/>
                <a:gd name="T6" fmla="*/ 1100 w 1650"/>
                <a:gd name="T7" fmla="*/ 7 h 800"/>
                <a:gd name="T8" fmla="*/ 815 w 1650"/>
                <a:gd name="T9" fmla="*/ 130 h 800"/>
                <a:gd name="T10" fmla="*/ 568 w 1650"/>
                <a:gd name="T11" fmla="*/ 4 h 800"/>
                <a:gd name="T12" fmla="*/ 498 w 1650"/>
                <a:gd name="T13" fmla="*/ 134 h 800"/>
                <a:gd name="T14" fmla="*/ 806 w 1650"/>
                <a:gd name="T15" fmla="*/ 275 h 800"/>
                <a:gd name="T16" fmla="*/ 1056 w 1650"/>
                <a:gd name="T17" fmla="*/ 219 h 800"/>
                <a:gd name="T18" fmla="*/ 794 w 1650"/>
                <a:gd name="T19" fmla="*/ 330 h 800"/>
                <a:gd name="T20" fmla="*/ 401 w 1650"/>
                <a:gd name="T21" fmla="*/ 179 h 800"/>
                <a:gd name="T22" fmla="*/ 42 w 1650"/>
                <a:gd name="T23" fmla="*/ 342 h 800"/>
                <a:gd name="T24" fmla="*/ 189 w 1650"/>
                <a:gd name="T25" fmla="*/ 775 h 800"/>
                <a:gd name="T26" fmla="*/ 329 w 1650"/>
                <a:gd name="T27" fmla="*/ 553 h 800"/>
                <a:gd name="T28" fmla="*/ 271 w 1650"/>
                <a:gd name="T29" fmla="*/ 781 h 800"/>
                <a:gd name="T30" fmla="*/ 826 w 1650"/>
                <a:gd name="T31" fmla="*/ 799 h 800"/>
                <a:gd name="T32" fmla="*/ 1463 w 1650"/>
                <a:gd name="T33" fmla="*/ 775 h 800"/>
                <a:gd name="T34" fmla="*/ 1464 w 1650"/>
                <a:gd name="T35" fmla="*/ 774 h 800"/>
                <a:gd name="T36" fmla="*/ 1406 w 1650"/>
                <a:gd name="T37" fmla="*/ 553 h 800"/>
                <a:gd name="T38" fmla="*/ 1522 w 1650"/>
                <a:gd name="T39" fmla="*/ 69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0" h="800">
                  <a:moveTo>
                    <a:pt x="1522" y="697"/>
                  </a:moveTo>
                  <a:cubicBezTo>
                    <a:pt x="1635" y="516"/>
                    <a:pt x="1650" y="408"/>
                    <a:pt x="1611" y="342"/>
                  </a:cubicBezTo>
                  <a:cubicBezTo>
                    <a:pt x="1571" y="277"/>
                    <a:pt x="1294" y="184"/>
                    <a:pt x="1196" y="161"/>
                  </a:cubicBezTo>
                  <a:cubicBezTo>
                    <a:pt x="1155" y="151"/>
                    <a:pt x="1119" y="12"/>
                    <a:pt x="1100" y="7"/>
                  </a:cubicBezTo>
                  <a:cubicBezTo>
                    <a:pt x="1082" y="1"/>
                    <a:pt x="998" y="123"/>
                    <a:pt x="815" y="130"/>
                  </a:cubicBezTo>
                  <a:cubicBezTo>
                    <a:pt x="747" y="132"/>
                    <a:pt x="587" y="0"/>
                    <a:pt x="568" y="4"/>
                  </a:cubicBezTo>
                  <a:cubicBezTo>
                    <a:pt x="548" y="7"/>
                    <a:pt x="495" y="110"/>
                    <a:pt x="498" y="134"/>
                  </a:cubicBezTo>
                  <a:cubicBezTo>
                    <a:pt x="501" y="157"/>
                    <a:pt x="657" y="273"/>
                    <a:pt x="806" y="275"/>
                  </a:cubicBezTo>
                  <a:cubicBezTo>
                    <a:pt x="1017" y="279"/>
                    <a:pt x="1056" y="219"/>
                    <a:pt x="1056" y="219"/>
                  </a:cubicBezTo>
                  <a:cubicBezTo>
                    <a:pt x="1056" y="219"/>
                    <a:pt x="1010" y="327"/>
                    <a:pt x="794" y="330"/>
                  </a:cubicBezTo>
                  <a:cubicBezTo>
                    <a:pt x="573" y="333"/>
                    <a:pt x="425" y="183"/>
                    <a:pt x="401" y="179"/>
                  </a:cubicBezTo>
                  <a:cubicBezTo>
                    <a:pt x="377" y="174"/>
                    <a:pt x="83" y="279"/>
                    <a:pt x="42" y="342"/>
                  </a:cubicBezTo>
                  <a:cubicBezTo>
                    <a:pt x="0" y="406"/>
                    <a:pt x="9" y="570"/>
                    <a:pt x="189" y="775"/>
                  </a:cubicBezTo>
                  <a:cubicBezTo>
                    <a:pt x="208" y="657"/>
                    <a:pt x="306" y="566"/>
                    <a:pt x="329" y="553"/>
                  </a:cubicBezTo>
                  <a:cubicBezTo>
                    <a:pt x="299" y="610"/>
                    <a:pt x="272" y="716"/>
                    <a:pt x="271" y="781"/>
                  </a:cubicBezTo>
                  <a:cubicBezTo>
                    <a:pt x="523" y="799"/>
                    <a:pt x="740" y="800"/>
                    <a:pt x="826" y="799"/>
                  </a:cubicBezTo>
                  <a:cubicBezTo>
                    <a:pt x="922" y="800"/>
                    <a:pt x="1176" y="799"/>
                    <a:pt x="1463" y="775"/>
                  </a:cubicBezTo>
                  <a:cubicBezTo>
                    <a:pt x="1463" y="775"/>
                    <a:pt x="1463" y="774"/>
                    <a:pt x="1464" y="774"/>
                  </a:cubicBezTo>
                  <a:cubicBezTo>
                    <a:pt x="1454" y="709"/>
                    <a:pt x="1436" y="608"/>
                    <a:pt x="1406" y="553"/>
                  </a:cubicBezTo>
                  <a:cubicBezTo>
                    <a:pt x="1424" y="563"/>
                    <a:pt x="1485" y="619"/>
                    <a:pt x="1522" y="697"/>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a:extLst/>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70" name="Man's Face"/>
            <p:cNvSpPr>
              <a:spLocks/>
            </p:cNvSpPr>
            <p:nvPr/>
          </p:nvSpPr>
          <p:spPr bwMode="auto">
            <a:xfrm>
              <a:off x="9314698" y="1714352"/>
              <a:ext cx="286822" cy="366278"/>
            </a:xfrm>
            <a:custGeom>
              <a:avLst/>
              <a:gdLst>
                <a:gd name="T0" fmla="*/ 114 w 957"/>
                <a:gd name="T1" fmla="*/ 612 h 1185"/>
                <a:gd name="T2" fmla="*/ 82 w 957"/>
                <a:gd name="T3" fmla="*/ 660 h 1185"/>
                <a:gd name="T4" fmla="*/ 164 w 957"/>
                <a:gd name="T5" fmla="*/ 831 h 1185"/>
                <a:gd name="T6" fmla="*/ 266 w 957"/>
                <a:gd name="T7" fmla="*/ 1049 h 1185"/>
                <a:gd name="T8" fmla="*/ 499 w 957"/>
                <a:gd name="T9" fmla="*/ 1185 h 1185"/>
                <a:gd name="T10" fmla="*/ 716 w 957"/>
                <a:gd name="T11" fmla="*/ 1076 h 1185"/>
                <a:gd name="T12" fmla="*/ 834 w 957"/>
                <a:gd name="T13" fmla="*/ 841 h 1185"/>
                <a:gd name="T14" fmla="*/ 862 w 957"/>
                <a:gd name="T15" fmla="*/ 824 h 1185"/>
                <a:gd name="T16" fmla="*/ 911 w 957"/>
                <a:gd name="T17" fmla="*/ 629 h 1185"/>
                <a:gd name="T18" fmla="*/ 865 w 957"/>
                <a:gd name="T19" fmla="*/ 596 h 1185"/>
                <a:gd name="T20" fmla="*/ 865 w 957"/>
                <a:gd name="T21" fmla="*/ 507 h 1185"/>
                <a:gd name="T22" fmla="*/ 499 w 957"/>
                <a:gd name="T23" fmla="*/ 306 h 1185"/>
                <a:gd name="T24" fmla="*/ 854 w 957"/>
                <a:gd name="T25" fmla="*/ 407 h 1185"/>
                <a:gd name="T26" fmla="*/ 897 w 957"/>
                <a:gd name="T27" fmla="*/ 446 h 1185"/>
                <a:gd name="T28" fmla="*/ 954 w 957"/>
                <a:gd name="T29" fmla="*/ 391 h 1185"/>
                <a:gd name="T30" fmla="*/ 775 w 957"/>
                <a:gd name="T31" fmla="*/ 169 h 1185"/>
                <a:gd name="T32" fmla="*/ 318 w 957"/>
                <a:gd name="T33" fmla="*/ 76 h 1185"/>
                <a:gd name="T34" fmla="*/ 46 w 957"/>
                <a:gd name="T35" fmla="*/ 437 h 1185"/>
                <a:gd name="T36" fmla="*/ 114 w 957"/>
                <a:gd name="T37" fmla="*/ 612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7" h="1185">
                  <a:moveTo>
                    <a:pt x="114" y="612"/>
                  </a:moveTo>
                  <a:cubicBezTo>
                    <a:pt x="114" y="612"/>
                    <a:pt x="69" y="611"/>
                    <a:pt x="82" y="660"/>
                  </a:cubicBezTo>
                  <a:cubicBezTo>
                    <a:pt x="98" y="718"/>
                    <a:pt x="122" y="828"/>
                    <a:pt x="164" y="831"/>
                  </a:cubicBezTo>
                  <a:cubicBezTo>
                    <a:pt x="167" y="940"/>
                    <a:pt x="253" y="1029"/>
                    <a:pt x="266" y="1049"/>
                  </a:cubicBezTo>
                  <a:cubicBezTo>
                    <a:pt x="278" y="1069"/>
                    <a:pt x="435" y="1185"/>
                    <a:pt x="499" y="1185"/>
                  </a:cubicBezTo>
                  <a:cubicBezTo>
                    <a:pt x="563" y="1185"/>
                    <a:pt x="670" y="1112"/>
                    <a:pt x="716" y="1076"/>
                  </a:cubicBezTo>
                  <a:cubicBezTo>
                    <a:pt x="763" y="1039"/>
                    <a:pt x="818" y="963"/>
                    <a:pt x="834" y="841"/>
                  </a:cubicBezTo>
                  <a:cubicBezTo>
                    <a:pt x="849" y="844"/>
                    <a:pt x="862" y="824"/>
                    <a:pt x="862" y="824"/>
                  </a:cubicBezTo>
                  <a:cubicBezTo>
                    <a:pt x="862" y="824"/>
                    <a:pt x="911" y="659"/>
                    <a:pt x="911" y="629"/>
                  </a:cubicBezTo>
                  <a:cubicBezTo>
                    <a:pt x="911" y="599"/>
                    <a:pt x="865" y="596"/>
                    <a:pt x="865" y="596"/>
                  </a:cubicBezTo>
                  <a:cubicBezTo>
                    <a:pt x="865" y="596"/>
                    <a:pt x="876" y="531"/>
                    <a:pt x="865" y="507"/>
                  </a:cubicBezTo>
                  <a:cubicBezTo>
                    <a:pt x="854" y="482"/>
                    <a:pt x="713" y="324"/>
                    <a:pt x="499" y="306"/>
                  </a:cubicBezTo>
                  <a:cubicBezTo>
                    <a:pt x="554" y="289"/>
                    <a:pt x="688" y="267"/>
                    <a:pt x="854" y="407"/>
                  </a:cubicBezTo>
                  <a:cubicBezTo>
                    <a:pt x="868" y="419"/>
                    <a:pt x="871" y="441"/>
                    <a:pt x="897" y="446"/>
                  </a:cubicBezTo>
                  <a:cubicBezTo>
                    <a:pt x="922" y="451"/>
                    <a:pt x="951" y="416"/>
                    <a:pt x="954" y="391"/>
                  </a:cubicBezTo>
                  <a:cubicBezTo>
                    <a:pt x="957" y="365"/>
                    <a:pt x="917" y="298"/>
                    <a:pt x="775" y="169"/>
                  </a:cubicBezTo>
                  <a:cubicBezTo>
                    <a:pt x="633" y="40"/>
                    <a:pt x="442" y="0"/>
                    <a:pt x="318" y="76"/>
                  </a:cubicBezTo>
                  <a:cubicBezTo>
                    <a:pt x="0" y="63"/>
                    <a:pt x="42" y="417"/>
                    <a:pt x="46" y="437"/>
                  </a:cubicBezTo>
                  <a:cubicBezTo>
                    <a:pt x="51" y="458"/>
                    <a:pt x="114" y="612"/>
                    <a:pt x="114" y="612"/>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71" name="Woman's Body"/>
            <p:cNvSpPr>
              <a:spLocks/>
            </p:cNvSpPr>
            <p:nvPr/>
          </p:nvSpPr>
          <p:spPr bwMode="auto">
            <a:xfrm>
              <a:off x="9554276" y="1719821"/>
              <a:ext cx="317609" cy="523913"/>
            </a:xfrm>
            <a:custGeom>
              <a:avLst/>
              <a:gdLst>
                <a:gd name="T0" fmla="*/ 34 w 1060"/>
                <a:gd name="T1" fmla="*/ 1066 h 1695"/>
                <a:gd name="T2" fmla="*/ 93 w 1060"/>
                <a:gd name="T3" fmla="*/ 896 h 1695"/>
                <a:gd name="T4" fmla="*/ 96 w 1060"/>
                <a:gd name="T5" fmla="*/ 886 h 1695"/>
                <a:gd name="T6" fmla="*/ 120 w 1060"/>
                <a:gd name="T7" fmla="*/ 859 h 1695"/>
                <a:gd name="T8" fmla="*/ 125 w 1060"/>
                <a:gd name="T9" fmla="*/ 850 h 1695"/>
                <a:gd name="T10" fmla="*/ 128 w 1060"/>
                <a:gd name="T11" fmla="*/ 840 h 1695"/>
                <a:gd name="T12" fmla="*/ 180 w 1060"/>
                <a:gd name="T13" fmla="*/ 623 h 1695"/>
                <a:gd name="T14" fmla="*/ 115 w 1060"/>
                <a:gd name="T15" fmla="*/ 518 h 1695"/>
                <a:gd name="T16" fmla="*/ 228 w 1060"/>
                <a:gd name="T17" fmla="*/ 408 h 1695"/>
                <a:gd name="T18" fmla="*/ 3 w 1060"/>
                <a:gd name="T19" fmla="*/ 110 h 1695"/>
                <a:gd name="T20" fmla="*/ 183 w 1060"/>
                <a:gd name="T21" fmla="*/ 67 h 1695"/>
                <a:gd name="T22" fmla="*/ 583 w 1060"/>
                <a:gd name="T23" fmla="*/ 148 h 1695"/>
                <a:gd name="T24" fmla="*/ 740 w 1060"/>
                <a:gd name="T25" fmla="*/ 342 h 1695"/>
                <a:gd name="T26" fmla="*/ 689 w 1060"/>
                <a:gd name="T27" fmla="*/ 390 h 1695"/>
                <a:gd name="T28" fmla="*/ 648 w 1060"/>
                <a:gd name="T29" fmla="*/ 353 h 1695"/>
                <a:gd name="T30" fmla="*/ 341 w 1060"/>
                <a:gd name="T31" fmla="*/ 268 h 1695"/>
                <a:gd name="T32" fmla="*/ 661 w 1060"/>
                <a:gd name="T33" fmla="*/ 443 h 1695"/>
                <a:gd name="T34" fmla="*/ 661 w 1060"/>
                <a:gd name="T35" fmla="*/ 522 h 1695"/>
                <a:gd name="T36" fmla="*/ 702 w 1060"/>
                <a:gd name="T37" fmla="*/ 551 h 1695"/>
                <a:gd name="T38" fmla="*/ 659 w 1060"/>
                <a:gd name="T39" fmla="*/ 722 h 1695"/>
                <a:gd name="T40" fmla="*/ 634 w 1060"/>
                <a:gd name="T41" fmla="*/ 736 h 1695"/>
                <a:gd name="T42" fmla="*/ 531 w 1060"/>
                <a:gd name="T43" fmla="*/ 942 h 1695"/>
                <a:gd name="T44" fmla="*/ 523 w 1060"/>
                <a:gd name="T45" fmla="*/ 948 h 1695"/>
                <a:gd name="T46" fmla="*/ 589 w 1060"/>
                <a:gd name="T47" fmla="*/ 1022 h 1695"/>
                <a:gd name="T48" fmla="*/ 675 w 1060"/>
                <a:gd name="T49" fmla="*/ 1130 h 1695"/>
                <a:gd name="T50" fmla="*/ 1038 w 1060"/>
                <a:gd name="T51" fmla="*/ 1289 h 1695"/>
                <a:gd name="T52" fmla="*/ 960 w 1060"/>
                <a:gd name="T53" fmla="*/ 1599 h 1695"/>
                <a:gd name="T54" fmla="*/ 909 w 1060"/>
                <a:gd name="T55" fmla="*/ 1667 h 1695"/>
                <a:gd name="T56" fmla="*/ 909 w 1060"/>
                <a:gd name="T57" fmla="*/ 1668 h 1695"/>
                <a:gd name="T58" fmla="*/ 541 w 1060"/>
                <a:gd name="T59" fmla="*/ 1695 h 1695"/>
                <a:gd name="T60" fmla="*/ 561 w 1060"/>
                <a:gd name="T61" fmla="*/ 1427 h 1695"/>
                <a:gd name="T62" fmla="*/ 514 w 1060"/>
                <a:gd name="T63" fmla="*/ 1398 h 1695"/>
                <a:gd name="T64" fmla="*/ 123 w 1060"/>
                <a:gd name="T65" fmla="*/ 1213 h 1695"/>
                <a:gd name="T66" fmla="*/ 73 w 1060"/>
                <a:gd name="T67" fmla="*/ 1133 h 1695"/>
                <a:gd name="T68" fmla="*/ 34 w 1060"/>
                <a:gd name="T69" fmla="*/ 1066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0" h="1695">
                  <a:moveTo>
                    <a:pt x="34" y="1066"/>
                  </a:moveTo>
                  <a:cubicBezTo>
                    <a:pt x="35" y="1039"/>
                    <a:pt x="115" y="935"/>
                    <a:pt x="93" y="896"/>
                  </a:cubicBezTo>
                  <a:cubicBezTo>
                    <a:pt x="94" y="893"/>
                    <a:pt x="95" y="890"/>
                    <a:pt x="96" y="886"/>
                  </a:cubicBezTo>
                  <a:cubicBezTo>
                    <a:pt x="106" y="878"/>
                    <a:pt x="114" y="868"/>
                    <a:pt x="120" y="859"/>
                  </a:cubicBezTo>
                  <a:cubicBezTo>
                    <a:pt x="125" y="850"/>
                    <a:pt x="125" y="850"/>
                    <a:pt x="125" y="850"/>
                  </a:cubicBezTo>
                  <a:cubicBezTo>
                    <a:pt x="128" y="840"/>
                    <a:pt x="128" y="840"/>
                    <a:pt x="128" y="840"/>
                  </a:cubicBezTo>
                  <a:cubicBezTo>
                    <a:pt x="163" y="723"/>
                    <a:pt x="180" y="650"/>
                    <a:pt x="180" y="623"/>
                  </a:cubicBezTo>
                  <a:cubicBezTo>
                    <a:pt x="185" y="570"/>
                    <a:pt x="115" y="543"/>
                    <a:pt x="115" y="518"/>
                  </a:cubicBezTo>
                  <a:cubicBezTo>
                    <a:pt x="115" y="493"/>
                    <a:pt x="226" y="421"/>
                    <a:pt x="228" y="408"/>
                  </a:cubicBezTo>
                  <a:cubicBezTo>
                    <a:pt x="244" y="348"/>
                    <a:pt x="7" y="138"/>
                    <a:pt x="3" y="110"/>
                  </a:cubicBezTo>
                  <a:cubicBezTo>
                    <a:pt x="0" y="82"/>
                    <a:pt x="160" y="40"/>
                    <a:pt x="183" y="67"/>
                  </a:cubicBezTo>
                  <a:cubicBezTo>
                    <a:pt x="291" y="0"/>
                    <a:pt x="458" y="35"/>
                    <a:pt x="583" y="148"/>
                  </a:cubicBezTo>
                  <a:cubicBezTo>
                    <a:pt x="707" y="261"/>
                    <a:pt x="743" y="325"/>
                    <a:pt x="740" y="342"/>
                  </a:cubicBezTo>
                  <a:cubicBezTo>
                    <a:pt x="737" y="359"/>
                    <a:pt x="707" y="390"/>
                    <a:pt x="689" y="390"/>
                  </a:cubicBezTo>
                  <a:cubicBezTo>
                    <a:pt x="672" y="390"/>
                    <a:pt x="661" y="364"/>
                    <a:pt x="648" y="353"/>
                  </a:cubicBezTo>
                  <a:cubicBezTo>
                    <a:pt x="504" y="234"/>
                    <a:pt x="388" y="253"/>
                    <a:pt x="341" y="268"/>
                  </a:cubicBezTo>
                  <a:cubicBezTo>
                    <a:pt x="528" y="284"/>
                    <a:pt x="653" y="421"/>
                    <a:pt x="661" y="443"/>
                  </a:cubicBezTo>
                  <a:cubicBezTo>
                    <a:pt x="670" y="466"/>
                    <a:pt x="661" y="522"/>
                    <a:pt x="661" y="522"/>
                  </a:cubicBezTo>
                  <a:cubicBezTo>
                    <a:pt x="661" y="522"/>
                    <a:pt x="702" y="525"/>
                    <a:pt x="702" y="551"/>
                  </a:cubicBezTo>
                  <a:cubicBezTo>
                    <a:pt x="702" y="577"/>
                    <a:pt x="659" y="722"/>
                    <a:pt x="659" y="722"/>
                  </a:cubicBezTo>
                  <a:cubicBezTo>
                    <a:pt x="659" y="722"/>
                    <a:pt x="648" y="739"/>
                    <a:pt x="634" y="736"/>
                  </a:cubicBezTo>
                  <a:cubicBezTo>
                    <a:pt x="621" y="843"/>
                    <a:pt x="572" y="910"/>
                    <a:pt x="531" y="942"/>
                  </a:cubicBezTo>
                  <a:cubicBezTo>
                    <a:pt x="529" y="944"/>
                    <a:pt x="526" y="946"/>
                    <a:pt x="523" y="948"/>
                  </a:cubicBezTo>
                  <a:cubicBezTo>
                    <a:pt x="538" y="1019"/>
                    <a:pt x="589" y="1022"/>
                    <a:pt x="589" y="1022"/>
                  </a:cubicBezTo>
                  <a:cubicBezTo>
                    <a:pt x="610" y="1074"/>
                    <a:pt x="639" y="1121"/>
                    <a:pt x="675" y="1130"/>
                  </a:cubicBezTo>
                  <a:cubicBezTo>
                    <a:pt x="760" y="1150"/>
                    <a:pt x="1024" y="1252"/>
                    <a:pt x="1038" y="1289"/>
                  </a:cubicBezTo>
                  <a:cubicBezTo>
                    <a:pt x="1052" y="1326"/>
                    <a:pt x="1060" y="1441"/>
                    <a:pt x="960" y="1599"/>
                  </a:cubicBezTo>
                  <a:cubicBezTo>
                    <a:pt x="934" y="1645"/>
                    <a:pt x="909" y="1667"/>
                    <a:pt x="909" y="1667"/>
                  </a:cubicBezTo>
                  <a:cubicBezTo>
                    <a:pt x="909" y="1667"/>
                    <a:pt x="909" y="1667"/>
                    <a:pt x="909" y="1668"/>
                  </a:cubicBezTo>
                  <a:cubicBezTo>
                    <a:pt x="817" y="1675"/>
                    <a:pt x="620" y="1691"/>
                    <a:pt x="541" y="1695"/>
                  </a:cubicBezTo>
                  <a:cubicBezTo>
                    <a:pt x="541" y="1695"/>
                    <a:pt x="630" y="1516"/>
                    <a:pt x="561" y="1427"/>
                  </a:cubicBezTo>
                  <a:cubicBezTo>
                    <a:pt x="553" y="1417"/>
                    <a:pt x="514" y="1398"/>
                    <a:pt x="514" y="1398"/>
                  </a:cubicBezTo>
                  <a:cubicBezTo>
                    <a:pt x="481" y="1381"/>
                    <a:pt x="225" y="1237"/>
                    <a:pt x="123" y="1213"/>
                  </a:cubicBezTo>
                  <a:cubicBezTo>
                    <a:pt x="123" y="1213"/>
                    <a:pt x="102" y="1203"/>
                    <a:pt x="73" y="1133"/>
                  </a:cubicBezTo>
                  <a:cubicBezTo>
                    <a:pt x="73" y="1133"/>
                    <a:pt x="33" y="1093"/>
                    <a:pt x="34" y="1066"/>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a:extLst/>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72" name="Woman's Hair"/>
            <p:cNvSpPr>
              <a:spLocks/>
            </p:cNvSpPr>
            <p:nvPr/>
          </p:nvSpPr>
          <p:spPr bwMode="auto">
            <a:xfrm>
              <a:off x="9731369" y="1836894"/>
              <a:ext cx="90783" cy="187344"/>
            </a:xfrm>
            <a:custGeom>
              <a:avLst/>
              <a:gdLst>
                <a:gd name="T0" fmla="*/ 3 w 303"/>
                <a:gd name="T1" fmla="*/ 572 h 606"/>
                <a:gd name="T2" fmla="*/ 84 w 303"/>
                <a:gd name="T3" fmla="*/ 400 h 606"/>
                <a:gd name="T4" fmla="*/ 105 w 303"/>
                <a:gd name="T5" fmla="*/ 376 h 606"/>
                <a:gd name="T6" fmla="*/ 109 w 303"/>
                <a:gd name="T7" fmla="*/ 369 h 606"/>
                <a:gd name="T8" fmla="*/ 112 w 303"/>
                <a:gd name="T9" fmla="*/ 360 h 606"/>
                <a:gd name="T10" fmla="*/ 157 w 303"/>
                <a:gd name="T11" fmla="*/ 172 h 606"/>
                <a:gd name="T12" fmla="*/ 120 w 303"/>
                <a:gd name="T13" fmla="*/ 99 h 606"/>
                <a:gd name="T14" fmla="*/ 122 w 303"/>
                <a:gd name="T15" fmla="*/ 41 h 606"/>
                <a:gd name="T16" fmla="*/ 160 w 303"/>
                <a:gd name="T17" fmla="*/ 4 h 606"/>
                <a:gd name="T18" fmla="*/ 189 w 303"/>
                <a:gd name="T19" fmla="*/ 588 h 606"/>
                <a:gd name="T20" fmla="*/ 3 w 303"/>
                <a:gd name="T21" fmla="*/ 572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606">
                  <a:moveTo>
                    <a:pt x="3" y="572"/>
                  </a:moveTo>
                  <a:cubicBezTo>
                    <a:pt x="0" y="554"/>
                    <a:pt x="67" y="482"/>
                    <a:pt x="84" y="400"/>
                  </a:cubicBezTo>
                  <a:cubicBezTo>
                    <a:pt x="93" y="393"/>
                    <a:pt x="99" y="384"/>
                    <a:pt x="105" y="376"/>
                  </a:cubicBezTo>
                  <a:cubicBezTo>
                    <a:pt x="109" y="369"/>
                    <a:pt x="109" y="369"/>
                    <a:pt x="109" y="369"/>
                  </a:cubicBezTo>
                  <a:cubicBezTo>
                    <a:pt x="112" y="360"/>
                    <a:pt x="112" y="360"/>
                    <a:pt x="112" y="360"/>
                  </a:cubicBezTo>
                  <a:cubicBezTo>
                    <a:pt x="142" y="259"/>
                    <a:pt x="157" y="195"/>
                    <a:pt x="157" y="172"/>
                  </a:cubicBezTo>
                  <a:cubicBezTo>
                    <a:pt x="159" y="127"/>
                    <a:pt x="125" y="120"/>
                    <a:pt x="120" y="99"/>
                  </a:cubicBezTo>
                  <a:cubicBezTo>
                    <a:pt x="114" y="79"/>
                    <a:pt x="118" y="62"/>
                    <a:pt x="122" y="41"/>
                  </a:cubicBezTo>
                  <a:cubicBezTo>
                    <a:pt x="127" y="20"/>
                    <a:pt x="150" y="0"/>
                    <a:pt x="160" y="4"/>
                  </a:cubicBezTo>
                  <a:cubicBezTo>
                    <a:pt x="170" y="7"/>
                    <a:pt x="303" y="534"/>
                    <a:pt x="189" y="588"/>
                  </a:cubicBezTo>
                  <a:cubicBezTo>
                    <a:pt x="150" y="606"/>
                    <a:pt x="6" y="591"/>
                    <a:pt x="3" y="572"/>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grpSp>
      <p:grpSp>
        <p:nvGrpSpPr>
          <p:cNvPr id="273" name="Group 138"/>
          <p:cNvGrpSpPr/>
          <p:nvPr/>
        </p:nvGrpSpPr>
        <p:grpSpPr>
          <a:xfrm>
            <a:off x="7604571" y="4442492"/>
            <a:ext cx="1321862" cy="803920"/>
            <a:chOff x="9219968" y="1714352"/>
            <a:chExt cx="1486950" cy="904322"/>
          </a:xfrm>
        </p:grpSpPr>
        <p:sp>
          <p:nvSpPr>
            <p:cNvPr id="274" name="TextBox 26"/>
            <p:cNvSpPr txBox="1"/>
            <p:nvPr/>
          </p:nvSpPr>
          <p:spPr>
            <a:xfrm>
              <a:off x="9410901" y="2367524"/>
              <a:ext cx="1296017" cy="25115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defRPr/>
              </a:pPr>
              <a:r>
                <a:rPr lang="en-US" sz="1451" b="1" kern="0" dirty="0">
                  <a:gradFill>
                    <a:gsLst>
                      <a:gs pos="0">
                        <a:srgbClr val="505050"/>
                      </a:gs>
                      <a:gs pos="86000">
                        <a:srgbClr val="505050"/>
                      </a:gs>
                    </a:gsLst>
                    <a:lin ang="5400000" scaled="0"/>
                  </a:gradFill>
                </a:rPr>
                <a:t>IT</a:t>
              </a:r>
            </a:p>
          </p:txBody>
        </p:sp>
        <p:sp>
          <p:nvSpPr>
            <p:cNvPr id="275" name="Man's Body"/>
            <p:cNvSpPr>
              <a:spLocks/>
            </p:cNvSpPr>
            <p:nvPr/>
          </p:nvSpPr>
          <p:spPr bwMode="auto">
            <a:xfrm>
              <a:off x="9219968" y="2063401"/>
              <a:ext cx="494570" cy="247170"/>
            </a:xfrm>
            <a:custGeom>
              <a:avLst/>
              <a:gdLst>
                <a:gd name="T0" fmla="*/ 1522 w 1650"/>
                <a:gd name="T1" fmla="*/ 697 h 800"/>
                <a:gd name="T2" fmla="*/ 1611 w 1650"/>
                <a:gd name="T3" fmla="*/ 342 h 800"/>
                <a:gd name="T4" fmla="*/ 1196 w 1650"/>
                <a:gd name="T5" fmla="*/ 161 h 800"/>
                <a:gd name="T6" fmla="*/ 1100 w 1650"/>
                <a:gd name="T7" fmla="*/ 7 h 800"/>
                <a:gd name="T8" fmla="*/ 815 w 1650"/>
                <a:gd name="T9" fmla="*/ 130 h 800"/>
                <a:gd name="T10" fmla="*/ 568 w 1650"/>
                <a:gd name="T11" fmla="*/ 4 h 800"/>
                <a:gd name="T12" fmla="*/ 498 w 1650"/>
                <a:gd name="T13" fmla="*/ 134 h 800"/>
                <a:gd name="T14" fmla="*/ 806 w 1650"/>
                <a:gd name="T15" fmla="*/ 275 h 800"/>
                <a:gd name="T16" fmla="*/ 1056 w 1650"/>
                <a:gd name="T17" fmla="*/ 219 h 800"/>
                <a:gd name="T18" fmla="*/ 794 w 1650"/>
                <a:gd name="T19" fmla="*/ 330 h 800"/>
                <a:gd name="T20" fmla="*/ 401 w 1650"/>
                <a:gd name="T21" fmla="*/ 179 h 800"/>
                <a:gd name="T22" fmla="*/ 42 w 1650"/>
                <a:gd name="T23" fmla="*/ 342 h 800"/>
                <a:gd name="T24" fmla="*/ 189 w 1650"/>
                <a:gd name="T25" fmla="*/ 775 h 800"/>
                <a:gd name="T26" fmla="*/ 329 w 1650"/>
                <a:gd name="T27" fmla="*/ 553 h 800"/>
                <a:gd name="T28" fmla="*/ 271 w 1650"/>
                <a:gd name="T29" fmla="*/ 781 h 800"/>
                <a:gd name="T30" fmla="*/ 826 w 1650"/>
                <a:gd name="T31" fmla="*/ 799 h 800"/>
                <a:gd name="T32" fmla="*/ 1463 w 1650"/>
                <a:gd name="T33" fmla="*/ 775 h 800"/>
                <a:gd name="T34" fmla="*/ 1464 w 1650"/>
                <a:gd name="T35" fmla="*/ 774 h 800"/>
                <a:gd name="T36" fmla="*/ 1406 w 1650"/>
                <a:gd name="T37" fmla="*/ 553 h 800"/>
                <a:gd name="T38" fmla="*/ 1522 w 1650"/>
                <a:gd name="T39" fmla="*/ 69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0" h="800">
                  <a:moveTo>
                    <a:pt x="1522" y="697"/>
                  </a:moveTo>
                  <a:cubicBezTo>
                    <a:pt x="1635" y="516"/>
                    <a:pt x="1650" y="408"/>
                    <a:pt x="1611" y="342"/>
                  </a:cubicBezTo>
                  <a:cubicBezTo>
                    <a:pt x="1571" y="277"/>
                    <a:pt x="1294" y="184"/>
                    <a:pt x="1196" y="161"/>
                  </a:cubicBezTo>
                  <a:cubicBezTo>
                    <a:pt x="1155" y="151"/>
                    <a:pt x="1119" y="12"/>
                    <a:pt x="1100" y="7"/>
                  </a:cubicBezTo>
                  <a:cubicBezTo>
                    <a:pt x="1082" y="1"/>
                    <a:pt x="998" y="123"/>
                    <a:pt x="815" y="130"/>
                  </a:cubicBezTo>
                  <a:cubicBezTo>
                    <a:pt x="747" y="132"/>
                    <a:pt x="587" y="0"/>
                    <a:pt x="568" y="4"/>
                  </a:cubicBezTo>
                  <a:cubicBezTo>
                    <a:pt x="548" y="7"/>
                    <a:pt x="495" y="110"/>
                    <a:pt x="498" y="134"/>
                  </a:cubicBezTo>
                  <a:cubicBezTo>
                    <a:pt x="501" y="157"/>
                    <a:pt x="657" y="273"/>
                    <a:pt x="806" y="275"/>
                  </a:cubicBezTo>
                  <a:cubicBezTo>
                    <a:pt x="1017" y="279"/>
                    <a:pt x="1056" y="219"/>
                    <a:pt x="1056" y="219"/>
                  </a:cubicBezTo>
                  <a:cubicBezTo>
                    <a:pt x="1056" y="219"/>
                    <a:pt x="1010" y="327"/>
                    <a:pt x="794" y="330"/>
                  </a:cubicBezTo>
                  <a:cubicBezTo>
                    <a:pt x="573" y="333"/>
                    <a:pt x="425" y="183"/>
                    <a:pt x="401" y="179"/>
                  </a:cubicBezTo>
                  <a:cubicBezTo>
                    <a:pt x="377" y="174"/>
                    <a:pt x="83" y="279"/>
                    <a:pt x="42" y="342"/>
                  </a:cubicBezTo>
                  <a:cubicBezTo>
                    <a:pt x="0" y="406"/>
                    <a:pt x="9" y="570"/>
                    <a:pt x="189" y="775"/>
                  </a:cubicBezTo>
                  <a:cubicBezTo>
                    <a:pt x="208" y="657"/>
                    <a:pt x="306" y="566"/>
                    <a:pt x="329" y="553"/>
                  </a:cubicBezTo>
                  <a:cubicBezTo>
                    <a:pt x="299" y="610"/>
                    <a:pt x="272" y="716"/>
                    <a:pt x="271" y="781"/>
                  </a:cubicBezTo>
                  <a:cubicBezTo>
                    <a:pt x="523" y="799"/>
                    <a:pt x="740" y="800"/>
                    <a:pt x="826" y="799"/>
                  </a:cubicBezTo>
                  <a:cubicBezTo>
                    <a:pt x="922" y="800"/>
                    <a:pt x="1176" y="799"/>
                    <a:pt x="1463" y="775"/>
                  </a:cubicBezTo>
                  <a:cubicBezTo>
                    <a:pt x="1463" y="775"/>
                    <a:pt x="1463" y="774"/>
                    <a:pt x="1464" y="774"/>
                  </a:cubicBezTo>
                  <a:cubicBezTo>
                    <a:pt x="1454" y="709"/>
                    <a:pt x="1436" y="608"/>
                    <a:pt x="1406" y="553"/>
                  </a:cubicBezTo>
                  <a:cubicBezTo>
                    <a:pt x="1424" y="563"/>
                    <a:pt x="1485" y="619"/>
                    <a:pt x="1522" y="697"/>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a:extLst/>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76" name="Man's Face"/>
            <p:cNvSpPr>
              <a:spLocks/>
            </p:cNvSpPr>
            <p:nvPr/>
          </p:nvSpPr>
          <p:spPr bwMode="auto">
            <a:xfrm>
              <a:off x="9314698" y="1714352"/>
              <a:ext cx="286822" cy="366278"/>
            </a:xfrm>
            <a:custGeom>
              <a:avLst/>
              <a:gdLst>
                <a:gd name="T0" fmla="*/ 114 w 957"/>
                <a:gd name="T1" fmla="*/ 612 h 1185"/>
                <a:gd name="T2" fmla="*/ 82 w 957"/>
                <a:gd name="T3" fmla="*/ 660 h 1185"/>
                <a:gd name="T4" fmla="*/ 164 w 957"/>
                <a:gd name="T5" fmla="*/ 831 h 1185"/>
                <a:gd name="T6" fmla="*/ 266 w 957"/>
                <a:gd name="T7" fmla="*/ 1049 h 1185"/>
                <a:gd name="T8" fmla="*/ 499 w 957"/>
                <a:gd name="T9" fmla="*/ 1185 h 1185"/>
                <a:gd name="T10" fmla="*/ 716 w 957"/>
                <a:gd name="T11" fmla="*/ 1076 h 1185"/>
                <a:gd name="T12" fmla="*/ 834 w 957"/>
                <a:gd name="T13" fmla="*/ 841 h 1185"/>
                <a:gd name="T14" fmla="*/ 862 w 957"/>
                <a:gd name="T15" fmla="*/ 824 h 1185"/>
                <a:gd name="T16" fmla="*/ 911 w 957"/>
                <a:gd name="T17" fmla="*/ 629 h 1185"/>
                <a:gd name="T18" fmla="*/ 865 w 957"/>
                <a:gd name="T19" fmla="*/ 596 h 1185"/>
                <a:gd name="T20" fmla="*/ 865 w 957"/>
                <a:gd name="T21" fmla="*/ 507 h 1185"/>
                <a:gd name="T22" fmla="*/ 499 w 957"/>
                <a:gd name="T23" fmla="*/ 306 h 1185"/>
                <a:gd name="T24" fmla="*/ 854 w 957"/>
                <a:gd name="T25" fmla="*/ 407 h 1185"/>
                <a:gd name="T26" fmla="*/ 897 w 957"/>
                <a:gd name="T27" fmla="*/ 446 h 1185"/>
                <a:gd name="T28" fmla="*/ 954 w 957"/>
                <a:gd name="T29" fmla="*/ 391 h 1185"/>
                <a:gd name="T30" fmla="*/ 775 w 957"/>
                <a:gd name="T31" fmla="*/ 169 h 1185"/>
                <a:gd name="T32" fmla="*/ 318 w 957"/>
                <a:gd name="T33" fmla="*/ 76 h 1185"/>
                <a:gd name="T34" fmla="*/ 46 w 957"/>
                <a:gd name="T35" fmla="*/ 437 h 1185"/>
                <a:gd name="T36" fmla="*/ 114 w 957"/>
                <a:gd name="T37" fmla="*/ 612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7" h="1185">
                  <a:moveTo>
                    <a:pt x="114" y="612"/>
                  </a:moveTo>
                  <a:cubicBezTo>
                    <a:pt x="114" y="612"/>
                    <a:pt x="69" y="611"/>
                    <a:pt x="82" y="660"/>
                  </a:cubicBezTo>
                  <a:cubicBezTo>
                    <a:pt x="98" y="718"/>
                    <a:pt x="122" y="828"/>
                    <a:pt x="164" y="831"/>
                  </a:cubicBezTo>
                  <a:cubicBezTo>
                    <a:pt x="167" y="940"/>
                    <a:pt x="253" y="1029"/>
                    <a:pt x="266" y="1049"/>
                  </a:cubicBezTo>
                  <a:cubicBezTo>
                    <a:pt x="278" y="1069"/>
                    <a:pt x="435" y="1185"/>
                    <a:pt x="499" y="1185"/>
                  </a:cubicBezTo>
                  <a:cubicBezTo>
                    <a:pt x="563" y="1185"/>
                    <a:pt x="670" y="1112"/>
                    <a:pt x="716" y="1076"/>
                  </a:cubicBezTo>
                  <a:cubicBezTo>
                    <a:pt x="763" y="1039"/>
                    <a:pt x="818" y="963"/>
                    <a:pt x="834" y="841"/>
                  </a:cubicBezTo>
                  <a:cubicBezTo>
                    <a:pt x="849" y="844"/>
                    <a:pt x="862" y="824"/>
                    <a:pt x="862" y="824"/>
                  </a:cubicBezTo>
                  <a:cubicBezTo>
                    <a:pt x="862" y="824"/>
                    <a:pt x="911" y="659"/>
                    <a:pt x="911" y="629"/>
                  </a:cubicBezTo>
                  <a:cubicBezTo>
                    <a:pt x="911" y="599"/>
                    <a:pt x="865" y="596"/>
                    <a:pt x="865" y="596"/>
                  </a:cubicBezTo>
                  <a:cubicBezTo>
                    <a:pt x="865" y="596"/>
                    <a:pt x="876" y="531"/>
                    <a:pt x="865" y="507"/>
                  </a:cubicBezTo>
                  <a:cubicBezTo>
                    <a:pt x="854" y="482"/>
                    <a:pt x="713" y="324"/>
                    <a:pt x="499" y="306"/>
                  </a:cubicBezTo>
                  <a:cubicBezTo>
                    <a:pt x="554" y="289"/>
                    <a:pt x="688" y="267"/>
                    <a:pt x="854" y="407"/>
                  </a:cubicBezTo>
                  <a:cubicBezTo>
                    <a:pt x="868" y="419"/>
                    <a:pt x="871" y="441"/>
                    <a:pt x="897" y="446"/>
                  </a:cubicBezTo>
                  <a:cubicBezTo>
                    <a:pt x="922" y="451"/>
                    <a:pt x="951" y="416"/>
                    <a:pt x="954" y="391"/>
                  </a:cubicBezTo>
                  <a:cubicBezTo>
                    <a:pt x="957" y="365"/>
                    <a:pt x="917" y="298"/>
                    <a:pt x="775" y="169"/>
                  </a:cubicBezTo>
                  <a:cubicBezTo>
                    <a:pt x="633" y="40"/>
                    <a:pt x="442" y="0"/>
                    <a:pt x="318" y="76"/>
                  </a:cubicBezTo>
                  <a:cubicBezTo>
                    <a:pt x="0" y="63"/>
                    <a:pt x="42" y="417"/>
                    <a:pt x="46" y="437"/>
                  </a:cubicBezTo>
                  <a:cubicBezTo>
                    <a:pt x="51" y="458"/>
                    <a:pt x="114" y="612"/>
                    <a:pt x="114" y="612"/>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77" name="Woman's Body"/>
            <p:cNvSpPr>
              <a:spLocks/>
            </p:cNvSpPr>
            <p:nvPr/>
          </p:nvSpPr>
          <p:spPr bwMode="auto">
            <a:xfrm>
              <a:off x="9554276" y="1719821"/>
              <a:ext cx="317609" cy="523913"/>
            </a:xfrm>
            <a:custGeom>
              <a:avLst/>
              <a:gdLst>
                <a:gd name="T0" fmla="*/ 34 w 1060"/>
                <a:gd name="T1" fmla="*/ 1066 h 1695"/>
                <a:gd name="T2" fmla="*/ 93 w 1060"/>
                <a:gd name="T3" fmla="*/ 896 h 1695"/>
                <a:gd name="T4" fmla="*/ 96 w 1060"/>
                <a:gd name="T5" fmla="*/ 886 h 1695"/>
                <a:gd name="T6" fmla="*/ 120 w 1060"/>
                <a:gd name="T7" fmla="*/ 859 h 1695"/>
                <a:gd name="T8" fmla="*/ 125 w 1060"/>
                <a:gd name="T9" fmla="*/ 850 h 1695"/>
                <a:gd name="T10" fmla="*/ 128 w 1060"/>
                <a:gd name="T11" fmla="*/ 840 h 1695"/>
                <a:gd name="T12" fmla="*/ 180 w 1060"/>
                <a:gd name="T13" fmla="*/ 623 h 1695"/>
                <a:gd name="T14" fmla="*/ 115 w 1060"/>
                <a:gd name="T15" fmla="*/ 518 h 1695"/>
                <a:gd name="T16" fmla="*/ 228 w 1060"/>
                <a:gd name="T17" fmla="*/ 408 h 1695"/>
                <a:gd name="T18" fmla="*/ 3 w 1060"/>
                <a:gd name="T19" fmla="*/ 110 h 1695"/>
                <a:gd name="T20" fmla="*/ 183 w 1060"/>
                <a:gd name="T21" fmla="*/ 67 h 1695"/>
                <a:gd name="T22" fmla="*/ 583 w 1060"/>
                <a:gd name="T23" fmla="*/ 148 h 1695"/>
                <a:gd name="T24" fmla="*/ 740 w 1060"/>
                <a:gd name="T25" fmla="*/ 342 h 1695"/>
                <a:gd name="T26" fmla="*/ 689 w 1060"/>
                <a:gd name="T27" fmla="*/ 390 h 1695"/>
                <a:gd name="T28" fmla="*/ 648 w 1060"/>
                <a:gd name="T29" fmla="*/ 353 h 1695"/>
                <a:gd name="T30" fmla="*/ 341 w 1060"/>
                <a:gd name="T31" fmla="*/ 268 h 1695"/>
                <a:gd name="T32" fmla="*/ 661 w 1060"/>
                <a:gd name="T33" fmla="*/ 443 h 1695"/>
                <a:gd name="T34" fmla="*/ 661 w 1060"/>
                <a:gd name="T35" fmla="*/ 522 h 1695"/>
                <a:gd name="T36" fmla="*/ 702 w 1060"/>
                <a:gd name="T37" fmla="*/ 551 h 1695"/>
                <a:gd name="T38" fmla="*/ 659 w 1060"/>
                <a:gd name="T39" fmla="*/ 722 h 1695"/>
                <a:gd name="T40" fmla="*/ 634 w 1060"/>
                <a:gd name="T41" fmla="*/ 736 h 1695"/>
                <a:gd name="T42" fmla="*/ 531 w 1060"/>
                <a:gd name="T43" fmla="*/ 942 h 1695"/>
                <a:gd name="T44" fmla="*/ 523 w 1060"/>
                <a:gd name="T45" fmla="*/ 948 h 1695"/>
                <a:gd name="T46" fmla="*/ 589 w 1060"/>
                <a:gd name="T47" fmla="*/ 1022 h 1695"/>
                <a:gd name="T48" fmla="*/ 675 w 1060"/>
                <a:gd name="T49" fmla="*/ 1130 h 1695"/>
                <a:gd name="T50" fmla="*/ 1038 w 1060"/>
                <a:gd name="T51" fmla="*/ 1289 h 1695"/>
                <a:gd name="T52" fmla="*/ 960 w 1060"/>
                <a:gd name="T53" fmla="*/ 1599 h 1695"/>
                <a:gd name="T54" fmla="*/ 909 w 1060"/>
                <a:gd name="T55" fmla="*/ 1667 h 1695"/>
                <a:gd name="T56" fmla="*/ 909 w 1060"/>
                <a:gd name="T57" fmla="*/ 1668 h 1695"/>
                <a:gd name="T58" fmla="*/ 541 w 1060"/>
                <a:gd name="T59" fmla="*/ 1695 h 1695"/>
                <a:gd name="T60" fmla="*/ 561 w 1060"/>
                <a:gd name="T61" fmla="*/ 1427 h 1695"/>
                <a:gd name="T62" fmla="*/ 514 w 1060"/>
                <a:gd name="T63" fmla="*/ 1398 h 1695"/>
                <a:gd name="T64" fmla="*/ 123 w 1060"/>
                <a:gd name="T65" fmla="*/ 1213 h 1695"/>
                <a:gd name="T66" fmla="*/ 73 w 1060"/>
                <a:gd name="T67" fmla="*/ 1133 h 1695"/>
                <a:gd name="T68" fmla="*/ 34 w 1060"/>
                <a:gd name="T69" fmla="*/ 1066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0" h="1695">
                  <a:moveTo>
                    <a:pt x="34" y="1066"/>
                  </a:moveTo>
                  <a:cubicBezTo>
                    <a:pt x="35" y="1039"/>
                    <a:pt x="115" y="935"/>
                    <a:pt x="93" y="896"/>
                  </a:cubicBezTo>
                  <a:cubicBezTo>
                    <a:pt x="94" y="893"/>
                    <a:pt x="95" y="890"/>
                    <a:pt x="96" y="886"/>
                  </a:cubicBezTo>
                  <a:cubicBezTo>
                    <a:pt x="106" y="878"/>
                    <a:pt x="114" y="868"/>
                    <a:pt x="120" y="859"/>
                  </a:cubicBezTo>
                  <a:cubicBezTo>
                    <a:pt x="125" y="850"/>
                    <a:pt x="125" y="850"/>
                    <a:pt x="125" y="850"/>
                  </a:cubicBezTo>
                  <a:cubicBezTo>
                    <a:pt x="128" y="840"/>
                    <a:pt x="128" y="840"/>
                    <a:pt x="128" y="840"/>
                  </a:cubicBezTo>
                  <a:cubicBezTo>
                    <a:pt x="163" y="723"/>
                    <a:pt x="180" y="650"/>
                    <a:pt x="180" y="623"/>
                  </a:cubicBezTo>
                  <a:cubicBezTo>
                    <a:pt x="185" y="570"/>
                    <a:pt x="115" y="543"/>
                    <a:pt x="115" y="518"/>
                  </a:cubicBezTo>
                  <a:cubicBezTo>
                    <a:pt x="115" y="493"/>
                    <a:pt x="226" y="421"/>
                    <a:pt x="228" y="408"/>
                  </a:cubicBezTo>
                  <a:cubicBezTo>
                    <a:pt x="244" y="348"/>
                    <a:pt x="7" y="138"/>
                    <a:pt x="3" y="110"/>
                  </a:cubicBezTo>
                  <a:cubicBezTo>
                    <a:pt x="0" y="82"/>
                    <a:pt x="160" y="40"/>
                    <a:pt x="183" y="67"/>
                  </a:cubicBezTo>
                  <a:cubicBezTo>
                    <a:pt x="291" y="0"/>
                    <a:pt x="458" y="35"/>
                    <a:pt x="583" y="148"/>
                  </a:cubicBezTo>
                  <a:cubicBezTo>
                    <a:pt x="707" y="261"/>
                    <a:pt x="743" y="325"/>
                    <a:pt x="740" y="342"/>
                  </a:cubicBezTo>
                  <a:cubicBezTo>
                    <a:pt x="737" y="359"/>
                    <a:pt x="707" y="390"/>
                    <a:pt x="689" y="390"/>
                  </a:cubicBezTo>
                  <a:cubicBezTo>
                    <a:pt x="672" y="390"/>
                    <a:pt x="661" y="364"/>
                    <a:pt x="648" y="353"/>
                  </a:cubicBezTo>
                  <a:cubicBezTo>
                    <a:pt x="504" y="234"/>
                    <a:pt x="388" y="253"/>
                    <a:pt x="341" y="268"/>
                  </a:cubicBezTo>
                  <a:cubicBezTo>
                    <a:pt x="528" y="284"/>
                    <a:pt x="653" y="421"/>
                    <a:pt x="661" y="443"/>
                  </a:cubicBezTo>
                  <a:cubicBezTo>
                    <a:pt x="670" y="466"/>
                    <a:pt x="661" y="522"/>
                    <a:pt x="661" y="522"/>
                  </a:cubicBezTo>
                  <a:cubicBezTo>
                    <a:pt x="661" y="522"/>
                    <a:pt x="702" y="525"/>
                    <a:pt x="702" y="551"/>
                  </a:cubicBezTo>
                  <a:cubicBezTo>
                    <a:pt x="702" y="577"/>
                    <a:pt x="659" y="722"/>
                    <a:pt x="659" y="722"/>
                  </a:cubicBezTo>
                  <a:cubicBezTo>
                    <a:pt x="659" y="722"/>
                    <a:pt x="648" y="739"/>
                    <a:pt x="634" y="736"/>
                  </a:cubicBezTo>
                  <a:cubicBezTo>
                    <a:pt x="621" y="843"/>
                    <a:pt x="572" y="910"/>
                    <a:pt x="531" y="942"/>
                  </a:cubicBezTo>
                  <a:cubicBezTo>
                    <a:pt x="529" y="944"/>
                    <a:pt x="526" y="946"/>
                    <a:pt x="523" y="948"/>
                  </a:cubicBezTo>
                  <a:cubicBezTo>
                    <a:pt x="538" y="1019"/>
                    <a:pt x="589" y="1022"/>
                    <a:pt x="589" y="1022"/>
                  </a:cubicBezTo>
                  <a:cubicBezTo>
                    <a:pt x="610" y="1074"/>
                    <a:pt x="639" y="1121"/>
                    <a:pt x="675" y="1130"/>
                  </a:cubicBezTo>
                  <a:cubicBezTo>
                    <a:pt x="760" y="1150"/>
                    <a:pt x="1024" y="1252"/>
                    <a:pt x="1038" y="1289"/>
                  </a:cubicBezTo>
                  <a:cubicBezTo>
                    <a:pt x="1052" y="1326"/>
                    <a:pt x="1060" y="1441"/>
                    <a:pt x="960" y="1599"/>
                  </a:cubicBezTo>
                  <a:cubicBezTo>
                    <a:pt x="934" y="1645"/>
                    <a:pt x="909" y="1667"/>
                    <a:pt x="909" y="1667"/>
                  </a:cubicBezTo>
                  <a:cubicBezTo>
                    <a:pt x="909" y="1667"/>
                    <a:pt x="909" y="1667"/>
                    <a:pt x="909" y="1668"/>
                  </a:cubicBezTo>
                  <a:cubicBezTo>
                    <a:pt x="817" y="1675"/>
                    <a:pt x="620" y="1691"/>
                    <a:pt x="541" y="1695"/>
                  </a:cubicBezTo>
                  <a:cubicBezTo>
                    <a:pt x="541" y="1695"/>
                    <a:pt x="630" y="1516"/>
                    <a:pt x="561" y="1427"/>
                  </a:cubicBezTo>
                  <a:cubicBezTo>
                    <a:pt x="553" y="1417"/>
                    <a:pt x="514" y="1398"/>
                    <a:pt x="514" y="1398"/>
                  </a:cubicBezTo>
                  <a:cubicBezTo>
                    <a:pt x="481" y="1381"/>
                    <a:pt x="225" y="1237"/>
                    <a:pt x="123" y="1213"/>
                  </a:cubicBezTo>
                  <a:cubicBezTo>
                    <a:pt x="123" y="1213"/>
                    <a:pt x="102" y="1203"/>
                    <a:pt x="73" y="1133"/>
                  </a:cubicBezTo>
                  <a:cubicBezTo>
                    <a:pt x="73" y="1133"/>
                    <a:pt x="33" y="1093"/>
                    <a:pt x="34" y="1066"/>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a:extLst/>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78" name="Woman's Hair"/>
            <p:cNvSpPr>
              <a:spLocks/>
            </p:cNvSpPr>
            <p:nvPr/>
          </p:nvSpPr>
          <p:spPr bwMode="auto">
            <a:xfrm>
              <a:off x="9731369" y="1836894"/>
              <a:ext cx="90783" cy="187344"/>
            </a:xfrm>
            <a:custGeom>
              <a:avLst/>
              <a:gdLst>
                <a:gd name="T0" fmla="*/ 3 w 303"/>
                <a:gd name="T1" fmla="*/ 572 h 606"/>
                <a:gd name="T2" fmla="*/ 84 w 303"/>
                <a:gd name="T3" fmla="*/ 400 h 606"/>
                <a:gd name="T4" fmla="*/ 105 w 303"/>
                <a:gd name="T5" fmla="*/ 376 h 606"/>
                <a:gd name="T6" fmla="*/ 109 w 303"/>
                <a:gd name="T7" fmla="*/ 369 h 606"/>
                <a:gd name="T8" fmla="*/ 112 w 303"/>
                <a:gd name="T9" fmla="*/ 360 h 606"/>
                <a:gd name="T10" fmla="*/ 157 w 303"/>
                <a:gd name="T11" fmla="*/ 172 h 606"/>
                <a:gd name="T12" fmla="*/ 120 w 303"/>
                <a:gd name="T13" fmla="*/ 99 h 606"/>
                <a:gd name="T14" fmla="*/ 122 w 303"/>
                <a:gd name="T15" fmla="*/ 41 h 606"/>
                <a:gd name="T16" fmla="*/ 160 w 303"/>
                <a:gd name="T17" fmla="*/ 4 h 606"/>
                <a:gd name="T18" fmla="*/ 189 w 303"/>
                <a:gd name="T19" fmla="*/ 588 h 606"/>
                <a:gd name="T20" fmla="*/ 3 w 303"/>
                <a:gd name="T21" fmla="*/ 572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606">
                  <a:moveTo>
                    <a:pt x="3" y="572"/>
                  </a:moveTo>
                  <a:cubicBezTo>
                    <a:pt x="0" y="554"/>
                    <a:pt x="67" y="482"/>
                    <a:pt x="84" y="400"/>
                  </a:cubicBezTo>
                  <a:cubicBezTo>
                    <a:pt x="93" y="393"/>
                    <a:pt x="99" y="384"/>
                    <a:pt x="105" y="376"/>
                  </a:cubicBezTo>
                  <a:cubicBezTo>
                    <a:pt x="109" y="369"/>
                    <a:pt x="109" y="369"/>
                    <a:pt x="109" y="369"/>
                  </a:cubicBezTo>
                  <a:cubicBezTo>
                    <a:pt x="112" y="360"/>
                    <a:pt x="112" y="360"/>
                    <a:pt x="112" y="360"/>
                  </a:cubicBezTo>
                  <a:cubicBezTo>
                    <a:pt x="142" y="259"/>
                    <a:pt x="157" y="195"/>
                    <a:pt x="157" y="172"/>
                  </a:cubicBezTo>
                  <a:cubicBezTo>
                    <a:pt x="159" y="127"/>
                    <a:pt x="125" y="120"/>
                    <a:pt x="120" y="99"/>
                  </a:cubicBezTo>
                  <a:cubicBezTo>
                    <a:pt x="114" y="79"/>
                    <a:pt x="118" y="62"/>
                    <a:pt x="122" y="41"/>
                  </a:cubicBezTo>
                  <a:cubicBezTo>
                    <a:pt x="127" y="20"/>
                    <a:pt x="150" y="0"/>
                    <a:pt x="160" y="4"/>
                  </a:cubicBezTo>
                  <a:cubicBezTo>
                    <a:pt x="170" y="7"/>
                    <a:pt x="303" y="534"/>
                    <a:pt x="189" y="588"/>
                  </a:cubicBezTo>
                  <a:cubicBezTo>
                    <a:pt x="150" y="606"/>
                    <a:pt x="6" y="591"/>
                    <a:pt x="3" y="572"/>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grpSp>
    </p:spTree>
    <p:extLst>
      <p:ext uri="{BB962C8B-B14F-4D97-AF65-F5344CB8AC3E}">
        <p14:creationId xmlns:p14="http://schemas.microsoft.com/office/powerpoint/2010/main" val="50246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 calcmode="lin" valueType="num">
                                      <p:cBhvr additive="base">
                                        <p:cTn id="7" dur="500" fill="hold"/>
                                        <p:tgtEl>
                                          <p:spTgt spid="152"/>
                                        </p:tgtEl>
                                        <p:attrNameLst>
                                          <p:attrName>ppt_x</p:attrName>
                                        </p:attrNameLst>
                                      </p:cBhvr>
                                      <p:tavLst>
                                        <p:tav tm="0">
                                          <p:val>
                                            <p:strVal val="0-#ppt_w/2"/>
                                          </p:val>
                                        </p:tav>
                                        <p:tav tm="100000">
                                          <p:val>
                                            <p:strVal val="#ppt_x"/>
                                          </p:val>
                                        </p:tav>
                                      </p:tavLst>
                                    </p:anim>
                                    <p:anim calcmode="lin" valueType="num">
                                      <p:cBhvr additive="base">
                                        <p:cTn id="8" dur="500" fill="hold"/>
                                        <p:tgtEl>
                                          <p:spTgt spid="15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00"/>
                                  </p:stCondLst>
                                  <p:childTnLst>
                                    <p:set>
                                      <p:cBhvr>
                                        <p:cTn id="10" dur="1" fill="hold">
                                          <p:stCondLst>
                                            <p:cond delay="0"/>
                                          </p:stCondLst>
                                        </p:cTn>
                                        <p:tgtEl>
                                          <p:spTgt spid="201"/>
                                        </p:tgtEl>
                                        <p:attrNameLst>
                                          <p:attrName>style.visibility</p:attrName>
                                        </p:attrNameLst>
                                      </p:cBhvr>
                                      <p:to>
                                        <p:strVal val="visible"/>
                                      </p:to>
                                    </p:set>
                                    <p:anim calcmode="lin" valueType="num">
                                      <p:cBhvr additive="base">
                                        <p:cTn id="11" dur="500" fill="hold"/>
                                        <p:tgtEl>
                                          <p:spTgt spid="201"/>
                                        </p:tgtEl>
                                        <p:attrNameLst>
                                          <p:attrName>ppt_x</p:attrName>
                                        </p:attrNameLst>
                                      </p:cBhvr>
                                      <p:tavLst>
                                        <p:tav tm="0">
                                          <p:val>
                                            <p:strVal val="0-#ppt_w/2"/>
                                          </p:val>
                                        </p:tav>
                                        <p:tav tm="100000">
                                          <p:val>
                                            <p:strVal val="#ppt_x"/>
                                          </p:val>
                                        </p:tav>
                                      </p:tavLst>
                                    </p:anim>
                                    <p:anim calcmode="lin" valueType="num">
                                      <p:cBhvr additive="base">
                                        <p:cTn id="12" dur="500" fill="hold"/>
                                        <p:tgtEl>
                                          <p:spTgt spid="20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219"/>
                                        </p:tgtEl>
                                        <p:attrNameLst>
                                          <p:attrName>style.visibility</p:attrName>
                                        </p:attrNameLst>
                                      </p:cBhvr>
                                      <p:to>
                                        <p:strVal val="visible"/>
                                      </p:to>
                                    </p:set>
                                    <p:anim calcmode="lin" valueType="num">
                                      <p:cBhvr additive="base">
                                        <p:cTn id="15" dur="500" fill="hold"/>
                                        <p:tgtEl>
                                          <p:spTgt spid="219"/>
                                        </p:tgtEl>
                                        <p:attrNameLst>
                                          <p:attrName>ppt_x</p:attrName>
                                        </p:attrNameLst>
                                      </p:cBhvr>
                                      <p:tavLst>
                                        <p:tav tm="0">
                                          <p:val>
                                            <p:strVal val="0-#ppt_w/2"/>
                                          </p:val>
                                        </p:tav>
                                        <p:tav tm="100000">
                                          <p:val>
                                            <p:strVal val="#ppt_x"/>
                                          </p:val>
                                        </p:tav>
                                      </p:tavLst>
                                    </p:anim>
                                    <p:anim calcmode="lin" valueType="num">
                                      <p:cBhvr additive="base">
                                        <p:cTn id="16" dur="500" fill="hold"/>
                                        <p:tgtEl>
                                          <p:spTgt spid="21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40"/>
                                        </p:tgtEl>
                                        <p:attrNameLst>
                                          <p:attrName>style.visibility</p:attrName>
                                        </p:attrNameLst>
                                      </p:cBhvr>
                                      <p:to>
                                        <p:strVal val="visible"/>
                                      </p:to>
                                    </p:set>
                                    <p:anim calcmode="lin" valueType="num">
                                      <p:cBhvr additive="base">
                                        <p:cTn id="29" dur="500" fill="hold"/>
                                        <p:tgtEl>
                                          <p:spTgt spid="240"/>
                                        </p:tgtEl>
                                        <p:attrNameLst>
                                          <p:attrName>ppt_x</p:attrName>
                                        </p:attrNameLst>
                                      </p:cBhvr>
                                      <p:tavLst>
                                        <p:tav tm="0">
                                          <p:val>
                                            <p:strVal val="0-#ppt_w/2"/>
                                          </p:val>
                                        </p:tav>
                                        <p:tav tm="100000">
                                          <p:val>
                                            <p:strVal val="#ppt_x"/>
                                          </p:val>
                                        </p:tav>
                                      </p:tavLst>
                                    </p:anim>
                                    <p:anim calcmode="lin" valueType="num">
                                      <p:cBhvr additive="base">
                                        <p:cTn id="30" dur="500" fill="hold"/>
                                        <p:tgtEl>
                                          <p:spTgt spid="240"/>
                                        </p:tgtEl>
                                        <p:attrNameLst>
                                          <p:attrName>ppt_y</p:attrName>
                                        </p:attrNameLst>
                                      </p:cBhvr>
                                      <p:tavLst>
                                        <p:tav tm="0">
                                          <p:val>
                                            <p:strVal val="#ppt_y"/>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54"/>
                                        </p:tgtEl>
                                        <p:attrNameLst>
                                          <p:attrName>style.visibility</p:attrName>
                                        </p:attrNameLst>
                                      </p:cBhvr>
                                      <p:to>
                                        <p:strVal val="visible"/>
                                      </p:to>
                                    </p:set>
                                    <p:animEffect transition="in" filter="fade">
                                      <p:cBhvr>
                                        <p:cTn id="33" dur="500"/>
                                        <p:tgtEl>
                                          <p:spTgt spid="25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273"/>
                                        </p:tgtEl>
                                        <p:attrNameLst>
                                          <p:attrName>style.visibility</p:attrName>
                                        </p:attrNameLst>
                                      </p:cBhvr>
                                      <p:to>
                                        <p:strVal val="visible"/>
                                      </p:to>
                                    </p:set>
                                    <p:animEffect transition="in" filter="wipe(right)">
                                      <p:cBhvr>
                                        <p:cTn id="43" dur="500"/>
                                        <p:tgtEl>
                                          <p:spTgt spid="273"/>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right)">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267"/>
                                        </p:tgtEl>
                                        <p:attrNameLst>
                                          <p:attrName>style.visibility</p:attrName>
                                        </p:attrNameLst>
                                      </p:cBhvr>
                                      <p:to>
                                        <p:strVal val="visible"/>
                                      </p:to>
                                    </p:set>
                                    <p:animEffect transition="in" filter="wipe(right)">
                                      <p:cBhvr>
                                        <p:cTn id="51" dur="500"/>
                                        <p:tgtEl>
                                          <p:spTgt spid="267"/>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266"/>
                                        </p:tgtEl>
                                        <p:attrNameLst>
                                          <p:attrName>style.visibility</p:attrName>
                                        </p:attrNameLst>
                                      </p:cBhvr>
                                      <p:to>
                                        <p:strVal val="visible"/>
                                      </p:to>
                                    </p:set>
                                    <p:animEffect transition="in" filter="wipe(right)">
                                      <p:cBhvr>
                                        <p:cTn id="54" dur="500"/>
                                        <p:tgtEl>
                                          <p:spTgt spid="2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down)">
                                      <p:cBhvr>
                                        <p:cTn id="6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upo 6"/>
          <p:cNvGrpSpPr/>
          <p:nvPr/>
        </p:nvGrpSpPr>
        <p:grpSpPr>
          <a:xfrm>
            <a:off x="2206784" y="1290972"/>
            <a:ext cx="4551839" cy="5314925"/>
            <a:chOff x="1055378" y="1423655"/>
            <a:chExt cx="5019667" cy="5861181"/>
          </a:xfrm>
        </p:grpSpPr>
        <p:grpSp>
          <p:nvGrpSpPr>
            <p:cNvPr id="152" name="Group 16"/>
            <p:cNvGrpSpPr/>
            <p:nvPr/>
          </p:nvGrpSpPr>
          <p:grpSpPr>
            <a:xfrm>
              <a:off x="1063031" y="6077386"/>
              <a:ext cx="5012014" cy="1207450"/>
              <a:chOff x="6113842" y="1597067"/>
              <a:chExt cx="5831593" cy="1404896"/>
            </a:xfrm>
          </p:grpSpPr>
          <p:sp>
            <p:nvSpPr>
              <p:cNvPr id="153" name="Freeform 8"/>
              <p:cNvSpPr>
                <a:spLocks noEditPoints="1"/>
              </p:cNvSpPr>
              <p:nvPr/>
            </p:nvSpPr>
            <p:spPr bwMode="black">
              <a:xfrm>
                <a:off x="6570419" y="2067823"/>
                <a:ext cx="819927" cy="804914"/>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64145" tIns="32073" rIns="64145" bIns="32073" numCol="1" anchor="t" anchorCtr="0" compatLnSpc="1">
                <a:prstTxWarp prst="textNoShape">
                  <a:avLst/>
                </a:prstTxWarp>
              </a:bodyPr>
              <a:lstStyle/>
              <a:p>
                <a:pPr defTabSz="726651"/>
                <a:endParaRPr lang="en-US" sz="1247">
                  <a:solidFill>
                    <a:srgbClr val="505050"/>
                  </a:solidFill>
                </a:endParaRPr>
              </a:p>
            </p:txBody>
          </p:sp>
          <p:grpSp>
            <p:nvGrpSpPr>
              <p:cNvPr id="154" name="Group 9"/>
              <p:cNvGrpSpPr/>
              <p:nvPr/>
            </p:nvGrpSpPr>
            <p:grpSpPr>
              <a:xfrm>
                <a:off x="6113842" y="1597067"/>
                <a:ext cx="5831593" cy="1404896"/>
                <a:chOff x="6113842" y="1644782"/>
                <a:chExt cx="5831593" cy="1404896"/>
              </a:xfrm>
            </p:grpSpPr>
            <p:sp>
              <p:nvSpPr>
                <p:cNvPr id="160" name="Rectangle 3"/>
                <p:cNvSpPr/>
                <p:nvPr/>
              </p:nvSpPr>
              <p:spPr bwMode="auto">
                <a:xfrm>
                  <a:off x="7638146" y="1644782"/>
                  <a:ext cx="4307289"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spcBef>
                      <a:spcPts val="1871"/>
                    </a:spcBef>
                    <a:spcAft>
                      <a:spcPct val="0"/>
                    </a:spcAft>
                    <a:defRPr/>
                  </a:pPr>
                  <a:endParaRPr lang="en-US" sz="1403"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161" name="Rectangle 6"/>
                <p:cNvSpPr/>
                <p:nvPr/>
              </p:nvSpPr>
              <p:spPr bwMode="auto">
                <a:xfrm>
                  <a:off x="6113842" y="1644782"/>
                  <a:ext cx="1524306" cy="1404896"/>
                </a:xfrm>
                <a:prstGeom prst="rect">
                  <a:avLst/>
                </a:prstGeom>
                <a:solidFill>
                  <a:srgbClr val="B8003D"/>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Existing Data</a:t>
                  </a:r>
                </a:p>
              </p:txBody>
            </p:sp>
          </p:grpSp>
          <p:grpSp>
            <p:nvGrpSpPr>
              <p:cNvPr id="155" name="Group 43"/>
              <p:cNvGrpSpPr/>
              <p:nvPr/>
            </p:nvGrpSpPr>
            <p:grpSpPr>
              <a:xfrm>
                <a:off x="6563787" y="2162630"/>
                <a:ext cx="580875" cy="637537"/>
                <a:chOff x="8444079" y="4029520"/>
                <a:chExt cx="331958" cy="390937"/>
              </a:xfrm>
            </p:grpSpPr>
            <p:sp>
              <p:nvSpPr>
                <p:cNvPr id="156" name="Can 44"/>
                <p:cNvSpPr/>
                <p:nvPr/>
              </p:nvSpPr>
              <p:spPr bwMode="auto">
                <a:xfrm>
                  <a:off x="8444079" y="4029520"/>
                  <a:ext cx="331958" cy="390937"/>
                </a:xfrm>
                <a:prstGeom prst="can">
                  <a:avLst/>
                </a:prstGeom>
                <a:no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sp>
              <p:nvSpPr>
                <p:cNvPr id="157" name="Snip Single Corner Rectangle 45"/>
                <p:cNvSpPr/>
                <p:nvPr/>
              </p:nvSpPr>
              <p:spPr bwMode="auto">
                <a:xfrm>
                  <a:off x="8495362" y="4178614"/>
                  <a:ext cx="97812" cy="113544"/>
                </a:xfrm>
                <a:prstGeom prst="snip1Rect">
                  <a:avLst/>
                </a:prstGeom>
                <a:solidFill>
                  <a:srgbClr val="FFFFFF">
                    <a:lumMod val="85000"/>
                    <a:alpha val="66000"/>
                  </a:srgbClr>
                </a:solid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sp>
              <p:nvSpPr>
                <p:cNvPr id="158" name="Snip Single Corner Rectangle 46"/>
                <p:cNvSpPr/>
                <p:nvPr/>
              </p:nvSpPr>
              <p:spPr bwMode="auto">
                <a:xfrm>
                  <a:off x="8618780" y="4141240"/>
                  <a:ext cx="97812" cy="113544"/>
                </a:xfrm>
                <a:prstGeom prst="snip1Rect">
                  <a:avLst/>
                </a:prstGeom>
                <a:solidFill>
                  <a:srgbClr val="FFFFFF">
                    <a:lumMod val="85000"/>
                    <a:alpha val="66000"/>
                  </a:srgbClr>
                </a:solid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sp>
              <p:nvSpPr>
                <p:cNvPr id="159" name="Snip Single Corner Rectangle 47"/>
                <p:cNvSpPr/>
                <p:nvPr/>
              </p:nvSpPr>
              <p:spPr bwMode="auto">
                <a:xfrm>
                  <a:off x="8609524" y="4278281"/>
                  <a:ext cx="83173" cy="96552"/>
                </a:xfrm>
                <a:prstGeom prst="snip1Rect">
                  <a:avLst/>
                </a:prstGeom>
                <a:solidFill>
                  <a:srgbClr val="FFFFFF">
                    <a:lumMod val="85000"/>
                    <a:alpha val="66000"/>
                  </a:srgbClr>
                </a:solidFill>
                <a:ln w="12700" cap="flat" cmpd="sng" algn="ctr">
                  <a:solidFill>
                    <a:srgbClr val="FFFFFF"/>
                  </a:solidFill>
                  <a:prstDash val="solid"/>
                </a:ln>
                <a:effectLst/>
              </p:spPr>
              <p:txBody>
                <a:bodyPr rtlCol="0" anchor="ctr"/>
                <a:lstStyle/>
                <a:p>
                  <a:pPr algn="ctr" defTabSz="944841">
                    <a:defRPr/>
                  </a:pPr>
                  <a:endParaRPr lang="en-US" sz="1669" kern="0" dirty="0">
                    <a:solidFill>
                      <a:srgbClr val="000000"/>
                    </a:solidFill>
                    <a:latin typeface="Segoe UI Light"/>
                  </a:endParaRPr>
                </a:p>
              </p:txBody>
            </p:sp>
          </p:grpSp>
        </p:grpSp>
        <p:grpSp>
          <p:nvGrpSpPr>
            <p:cNvPr id="162" name="Group 139"/>
            <p:cNvGrpSpPr/>
            <p:nvPr/>
          </p:nvGrpSpPr>
          <p:grpSpPr>
            <a:xfrm>
              <a:off x="2759818" y="6198643"/>
              <a:ext cx="2880578" cy="1005732"/>
              <a:chOff x="2474084" y="4253908"/>
              <a:chExt cx="2938342" cy="1025900"/>
            </a:xfrm>
          </p:grpSpPr>
          <p:sp>
            <p:nvSpPr>
              <p:cNvPr id="164" name="TextBox 40"/>
              <p:cNvSpPr txBox="1"/>
              <p:nvPr/>
            </p:nvSpPr>
            <p:spPr>
              <a:xfrm>
                <a:off x="2483054" y="4947730"/>
                <a:ext cx="985747" cy="33207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LOB Applications</a:t>
                </a:r>
                <a:endParaRPr lang="en-US" sz="1778"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endParaRPr>
              </a:p>
            </p:txBody>
          </p:sp>
          <p:pic>
            <p:nvPicPr>
              <p:cNvPr id="165" name="Picture 41"/>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rot="16200000" flipH="1">
                <a:off x="2569541" y="4296898"/>
                <a:ext cx="461738" cy="652651"/>
              </a:xfrm>
              <a:prstGeom prst="rect">
                <a:avLst/>
              </a:prstGeom>
              <a:noFill/>
            </p:spPr>
          </p:pic>
          <p:sp>
            <p:nvSpPr>
              <p:cNvPr id="166" name="TextBox 42"/>
              <p:cNvSpPr txBox="1"/>
              <p:nvPr/>
            </p:nvSpPr>
            <p:spPr>
              <a:xfrm>
                <a:off x="4671184" y="4958719"/>
                <a:ext cx="741242" cy="16604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Files</a:t>
                </a:r>
                <a:endParaRPr lang="en-US" sz="1778"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endParaRPr>
              </a:p>
            </p:txBody>
          </p:sp>
          <p:sp>
            <p:nvSpPr>
              <p:cNvPr id="167" name="TextBox 43"/>
              <p:cNvSpPr txBox="1"/>
              <p:nvPr/>
            </p:nvSpPr>
            <p:spPr>
              <a:xfrm>
                <a:off x="3526545" y="4956815"/>
                <a:ext cx="941544" cy="16604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Data Marts</a:t>
                </a:r>
                <a:endParaRPr lang="en-US" sz="1778"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endParaRPr>
              </a:p>
            </p:txBody>
          </p:sp>
          <p:grpSp>
            <p:nvGrpSpPr>
              <p:cNvPr id="170" name="Group 136"/>
              <p:cNvGrpSpPr/>
              <p:nvPr/>
            </p:nvGrpSpPr>
            <p:grpSpPr>
              <a:xfrm>
                <a:off x="3497171" y="4253908"/>
                <a:ext cx="694132" cy="656253"/>
                <a:chOff x="3427685" y="4251550"/>
                <a:chExt cx="810600" cy="766365"/>
              </a:xfrm>
            </p:grpSpPr>
            <p:grpSp>
              <p:nvGrpSpPr>
                <p:cNvPr id="184" name="Group 99"/>
                <p:cNvGrpSpPr/>
                <p:nvPr/>
              </p:nvGrpSpPr>
              <p:grpSpPr>
                <a:xfrm>
                  <a:off x="3427685" y="4251550"/>
                  <a:ext cx="390488" cy="541015"/>
                  <a:chOff x="-1497013" y="-1746211"/>
                  <a:chExt cx="1068388" cy="1308100"/>
                </a:xfrm>
                <a:solidFill>
                  <a:schemeClr val="bg2"/>
                </a:solidFill>
              </p:grpSpPr>
              <p:sp>
                <p:nvSpPr>
                  <p:cNvPr id="197" name="Freeform 5"/>
                  <p:cNvSpPr>
                    <a:spLocks/>
                  </p:cNvSpPr>
                  <p:nvPr/>
                </p:nvSpPr>
                <p:spPr bwMode="auto">
                  <a:xfrm>
                    <a:off x="-1497013" y="-1746211"/>
                    <a:ext cx="1068388" cy="382586"/>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8" name="Freeform 6"/>
                  <p:cNvSpPr>
                    <a:spLocks/>
                  </p:cNvSpPr>
                  <p:nvPr/>
                </p:nvSpPr>
                <p:spPr bwMode="auto">
                  <a:xfrm>
                    <a:off x="-1489076" y="-781009"/>
                    <a:ext cx="1057275" cy="342898"/>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9" name="Freeform 7"/>
                  <p:cNvSpPr>
                    <a:spLocks/>
                  </p:cNvSpPr>
                  <p:nvPr/>
                </p:nvSpPr>
                <p:spPr bwMode="auto">
                  <a:xfrm>
                    <a:off x="-1490664" y="-1393786"/>
                    <a:ext cx="1055687" cy="336548"/>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200" name="Freeform 8"/>
                  <p:cNvSpPr>
                    <a:spLocks/>
                  </p:cNvSpPr>
                  <p:nvPr/>
                </p:nvSpPr>
                <p:spPr bwMode="auto">
                  <a:xfrm>
                    <a:off x="-1490664" y="-1087402"/>
                    <a:ext cx="1054099" cy="339725"/>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nvGrpSpPr>
                <p:cNvPr id="185" name="Group 104"/>
                <p:cNvGrpSpPr/>
                <p:nvPr/>
              </p:nvGrpSpPr>
              <p:grpSpPr>
                <a:xfrm>
                  <a:off x="3847797" y="4271202"/>
                  <a:ext cx="390488" cy="541014"/>
                  <a:chOff x="-1497013" y="-1746221"/>
                  <a:chExt cx="1068388" cy="1308103"/>
                </a:xfrm>
                <a:solidFill>
                  <a:schemeClr val="bg2"/>
                </a:solidFill>
              </p:grpSpPr>
              <p:sp>
                <p:nvSpPr>
                  <p:cNvPr id="193" name="Freeform 5"/>
                  <p:cNvSpPr>
                    <a:spLocks/>
                  </p:cNvSpPr>
                  <p:nvPr/>
                </p:nvSpPr>
                <p:spPr bwMode="auto">
                  <a:xfrm>
                    <a:off x="-1497013" y="-1746221"/>
                    <a:ext cx="1068388" cy="382587"/>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4" name="Freeform 6"/>
                  <p:cNvSpPr>
                    <a:spLocks/>
                  </p:cNvSpPr>
                  <p:nvPr/>
                </p:nvSpPr>
                <p:spPr bwMode="auto">
                  <a:xfrm>
                    <a:off x="-1489076" y="-781020"/>
                    <a:ext cx="1057275" cy="342902"/>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5" name="Freeform 7"/>
                  <p:cNvSpPr>
                    <a:spLocks/>
                  </p:cNvSpPr>
                  <p:nvPr/>
                </p:nvSpPr>
                <p:spPr bwMode="auto">
                  <a:xfrm>
                    <a:off x="-1490664" y="-1393787"/>
                    <a:ext cx="1055687" cy="336551"/>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6" name="Freeform 8"/>
                  <p:cNvSpPr>
                    <a:spLocks/>
                  </p:cNvSpPr>
                  <p:nvPr/>
                </p:nvSpPr>
                <p:spPr bwMode="auto">
                  <a:xfrm>
                    <a:off x="-1490664" y="-1087399"/>
                    <a:ext cx="1054099" cy="339725"/>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nvGrpSpPr>
                <p:cNvPr id="186" name="Group 114"/>
                <p:cNvGrpSpPr/>
                <p:nvPr/>
              </p:nvGrpSpPr>
              <p:grpSpPr>
                <a:xfrm>
                  <a:off x="3611668" y="4476902"/>
                  <a:ext cx="390488" cy="541013"/>
                  <a:chOff x="4281504" y="4259111"/>
                  <a:chExt cx="390488" cy="541013"/>
                </a:xfrm>
              </p:grpSpPr>
              <p:sp>
                <p:nvSpPr>
                  <p:cNvPr id="187" name="Rectangle 55"/>
                  <p:cNvSpPr/>
                  <p:nvPr/>
                </p:nvSpPr>
                <p:spPr>
                  <a:xfrm>
                    <a:off x="4300881" y="4329333"/>
                    <a:ext cx="367840" cy="361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grpSp>
                <p:nvGrpSpPr>
                  <p:cNvPr id="188" name="Group 109"/>
                  <p:cNvGrpSpPr/>
                  <p:nvPr/>
                </p:nvGrpSpPr>
                <p:grpSpPr>
                  <a:xfrm>
                    <a:off x="4281504" y="4259111"/>
                    <a:ext cx="390488" cy="541013"/>
                    <a:chOff x="-1497013" y="-1746209"/>
                    <a:chExt cx="1068388" cy="1308096"/>
                  </a:xfrm>
                  <a:solidFill>
                    <a:schemeClr val="bg2"/>
                  </a:solidFill>
                </p:grpSpPr>
                <p:sp>
                  <p:nvSpPr>
                    <p:cNvPr id="189" name="Freeform 5"/>
                    <p:cNvSpPr>
                      <a:spLocks/>
                    </p:cNvSpPr>
                    <p:nvPr/>
                  </p:nvSpPr>
                  <p:spPr bwMode="auto">
                    <a:xfrm>
                      <a:off x="-1497013" y="-1746209"/>
                      <a:ext cx="1068388" cy="382586"/>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0" name="Freeform 6"/>
                    <p:cNvSpPr>
                      <a:spLocks/>
                    </p:cNvSpPr>
                    <p:nvPr/>
                  </p:nvSpPr>
                  <p:spPr bwMode="auto">
                    <a:xfrm>
                      <a:off x="-1489076" y="-781011"/>
                      <a:ext cx="1057275" cy="342898"/>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1" name="Freeform 7"/>
                    <p:cNvSpPr>
                      <a:spLocks/>
                    </p:cNvSpPr>
                    <p:nvPr/>
                  </p:nvSpPr>
                  <p:spPr bwMode="auto">
                    <a:xfrm>
                      <a:off x="-1490664" y="-1393787"/>
                      <a:ext cx="1055687" cy="336548"/>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92" name="Freeform 8"/>
                    <p:cNvSpPr>
                      <a:spLocks/>
                    </p:cNvSpPr>
                    <p:nvPr/>
                  </p:nvSpPr>
                  <p:spPr bwMode="auto">
                    <a:xfrm>
                      <a:off x="-1490664" y="-1087406"/>
                      <a:ext cx="1054099" cy="339724"/>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grpSp>
          <p:grpSp>
            <p:nvGrpSpPr>
              <p:cNvPr id="171" name="Group 131"/>
              <p:cNvGrpSpPr/>
              <p:nvPr/>
            </p:nvGrpSpPr>
            <p:grpSpPr>
              <a:xfrm>
                <a:off x="4596347" y="4355219"/>
                <a:ext cx="598383" cy="458485"/>
                <a:chOff x="4593681" y="4528365"/>
                <a:chExt cx="598383" cy="458485"/>
              </a:xfrm>
            </p:grpSpPr>
            <p:grpSp>
              <p:nvGrpSpPr>
                <p:cNvPr id="172" name="Group 125"/>
                <p:cNvGrpSpPr/>
                <p:nvPr/>
              </p:nvGrpSpPr>
              <p:grpSpPr>
                <a:xfrm>
                  <a:off x="4768104" y="4528365"/>
                  <a:ext cx="423960" cy="322667"/>
                  <a:chOff x="5743575" y="223838"/>
                  <a:chExt cx="823913" cy="627062"/>
                </a:xfrm>
              </p:grpSpPr>
              <p:sp>
                <p:nvSpPr>
                  <p:cNvPr id="182" name="Freeform 12"/>
                  <p:cNvSpPr>
                    <a:spLocks/>
                  </p:cNvSpPr>
                  <p:nvPr/>
                </p:nvSpPr>
                <p:spPr bwMode="auto">
                  <a:xfrm>
                    <a:off x="5743575" y="320675"/>
                    <a:ext cx="823913" cy="530225"/>
                  </a:xfrm>
                  <a:custGeom>
                    <a:avLst/>
                    <a:gdLst>
                      <a:gd name="T0" fmla="*/ 2107 w 2200"/>
                      <a:gd name="T1" fmla="*/ 1323 h 1417"/>
                      <a:gd name="T2" fmla="*/ 2008 w 2200"/>
                      <a:gd name="T3" fmla="*/ 1417 h 1417"/>
                      <a:gd name="T4" fmla="*/ 193 w 2200"/>
                      <a:gd name="T5" fmla="*/ 1417 h 1417"/>
                      <a:gd name="T6" fmla="*/ 94 w 2200"/>
                      <a:gd name="T7" fmla="*/ 1323 h 1417"/>
                      <a:gd name="T8" fmla="*/ 0 w 2200"/>
                      <a:gd name="T9" fmla="*/ 94 h 1417"/>
                      <a:gd name="T10" fmla="*/ 94 w 2200"/>
                      <a:gd name="T11" fmla="*/ 0 h 1417"/>
                      <a:gd name="T12" fmla="*/ 2107 w 2200"/>
                      <a:gd name="T13" fmla="*/ 0 h 1417"/>
                      <a:gd name="T14" fmla="*/ 2200 w 2200"/>
                      <a:gd name="T15" fmla="*/ 94 h 1417"/>
                      <a:gd name="T16" fmla="*/ 2107 w 2200"/>
                      <a:gd name="T17" fmla="*/ 1323 h 1417"/>
                      <a:gd name="T18" fmla="*/ 2107 w 2200"/>
                      <a:gd name="T19" fmla="*/ 1323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0" h="1417">
                        <a:moveTo>
                          <a:pt x="2107" y="1323"/>
                        </a:moveTo>
                        <a:cubicBezTo>
                          <a:pt x="2107" y="1378"/>
                          <a:pt x="2063" y="1417"/>
                          <a:pt x="2008" y="1417"/>
                        </a:cubicBezTo>
                        <a:cubicBezTo>
                          <a:pt x="193" y="1417"/>
                          <a:pt x="193" y="1417"/>
                          <a:pt x="193" y="1417"/>
                        </a:cubicBezTo>
                        <a:cubicBezTo>
                          <a:pt x="138" y="1417"/>
                          <a:pt x="94" y="1378"/>
                          <a:pt x="94" y="1323"/>
                        </a:cubicBezTo>
                        <a:cubicBezTo>
                          <a:pt x="0" y="94"/>
                          <a:pt x="0" y="94"/>
                          <a:pt x="0" y="94"/>
                        </a:cubicBezTo>
                        <a:cubicBezTo>
                          <a:pt x="0" y="39"/>
                          <a:pt x="44" y="0"/>
                          <a:pt x="94" y="0"/>
                        </a:cubicBezTo>
                        <a:cubicBezTo>
                          <a:pt x="2107" y="0"/>
                          <a:pt x="2107" y="0"/>
                          <a:pt x="2107" y="0"/>
                        </a:cubicBezTo>
                        <a:cubicBezTo>
                          <a:pt x="2156" y="0"/>
                          <a:pt x="2200" y="39"/>
                          <a:pt x="2200" y="94"/>
                        </a:cubicBezTo>
                        <a:cubicBezTo>
                          <a:pt x="2107" y="1323"/>
                          <a:pt x="2107" y="1323"/>
                          <a:pt x="2107" y="1323"/>
                        </a:cubicBezTo>
                        <a:cubicBezTo>
                          <a:pt x="2107" y="1323"/>
                          <a:pt x="2107" y="1323"/>
                          <a:pt x="2107" y="1323"/>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83" name="Freeform 13"/>
                  <p:cNvSpPr>
                    <a:spLocks/>
                  </p:cNvSpPr>
                  <p:nvPr/>
                </p:nvSpPr>
                <p:spPr bwMode="auto">
                  <a:xfrm>
                    <a:off x="5767388" y="223838"/>
                    <a:ext cx="307975" cy="71437"/>
                  </a:xfrm>
                  <a:custGeom>
                    <a:avLst/>
                    <a:gdLst>
                      <a:gd name="T0" fmla="*/ 823 w 823"/>
                      <a:gd name="T1" fmla="*/ 75 h 188"/>
                      <a:gd name="T2" fmla="*/ 740 w 823"/>
                      <a:gd name="T3" fmla="*/ 0 h 188"/>
                      <a:gd name="T4" fmla="*/ 89 w 823"/>
                      <a:gd name="T5" fmla="*/ 0 h 188"/>
                      <a:gd name="T6" fmla="*/ 0 w 823"/>
                      <a:gd name="T7" fmla="*/ 75 h 188"/>
                      <a:gd name="T8" fmla="*/ 0 w 823"/>
                      <a:gd name="T9" fmla="*/ 75 h 188"/>
                      <a:gd name="T10" fmla="*/ 0 w 823"/>
                      <a:gd name="T11" fmla="*/ 188 h 188"/>
                      <a:gd name="T12" fmla="*/ 823 w 823"/>
                      <a:gd name="T13" fmla="*/ 188 h 188"/>
                      <a:gd name="T14" fmla="*/ 823 w 823"/>
                      <a:gd name="T15" fmla="*/ 75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3" h="188">
                        <a:moveTo>
                          <a:pt x="823" y="75"/>
                        </a:moveTo>
                        <a:cubicBezTo>
                          <a:pt x="823" y="32"/>
                          <a:pt x="785" y="0"/>
                          <a:pt x="740" y="0"/>
                        </a:cubicBezTo>
                        <a:cubicBezTo>
                          <a:pt x="89" y="0"/>
                          <a:pt x="89" y="0"/>
                          <a:pt x="89" y="0"/>
                        </a:cubicBezTo>
                        <a:cubicBezTo>
                          <a:pt x="39" y="0"/>
                          <a:pt x="6" y="32"/>
                          <a:pt x="0" y="75"/>
                        </a:cubicBezTo>
                        <a:cubicBezTo>
                          <a:pt x="0" y="75"/>
                          <a:pt x="0" y="75"/>
                          <a:pt x="0" y="75"/>
                        </a:cubicBezTo>
                        <a:cubicBezTo>
                          <a:pt x="0" y="188"/>
                          <a:pt x="0" y="188"/>
                          <a:pt x="0" y="188"/>
                        </a:cubicBezTo>
                        <a:cubicBezTo>
                          <a:pt x="823" y="188"/>
                          <a:pt x="823" y="188"/>
                          <a:pt x="823" y="188"/>
                        </a:cubicBezTo>
                        <a:cubicBezTo>
                          <a:pt x="823" y="75"/>
                          <a:pt x="823" y="75"/>
                          <a:pt x="823" y="75"/>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sp>
              <p:nvSpPr>
                <p:cNvPr id="173" name="Rectangle 130"/>
                <p:cNvSpPr/>
                <p:nvPr/>
              </p:nvSpPr>
              <p:spPr>
                <a:xfrm>
                  <a:off x="4688925" y="4612568"/>
                  <a:ext cx="16586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grpSp>
              <p:nvGrpSpPr>
                <p:cNvPr id="174" name="Group 122"/>
                <p:cNvGrpSpPr/>
                <p:nvPr/>
              </p:nvGrpSpPr>
              <p:grpSpPr>
                <a:xfrm>
                  <a:off x="4683643" y="4596849"/>
                  <a:ext cx="423960" cy="322667"/>
                  <a:chOff x="5743575" y="223838"/>
                  <a:chExt cx="823913" cy="627062"/>
                </a:xfrm>
                <a:solidFill>
                  <a:schemeClr val="bg1">
                    <a:lumMod val="65000"/>
                  </a:schemeClr>
                </a:solidFill>
              </p:grpSpPr>
              <p:sp>
                <p:nvSpPr>
                  <p:cNvPr id="180" name="Freeform 12"/>
                  <p:cNvSpPr>
                    <a:spLocks/>
                  </p:cNvSpPr>
                  <p:nvPr/>
                </p:nvSpPr>
                <p:spPr bwMode="auto">
                  <a:xfrm>
                    <a:off x="5743575" y="320675"/>
                    <a:ext cx="823913" cy="530225"/>
                  </a:xfrm>
                  <a:custGeom>
                    <a:avLst/>
                    <a:gdLst>
                      <a:gd name="T0" fmla="*/ 2107 w 2200"/>
                      <a:gd name="T1" fmla="*/ 1323 h 1417"/>
                      <a:gd name="T2" fmla="*/ 2008 w 2200"/>
                      <a:gd name="T3" fmla="*/ 1417 h 1417"/>
                      <a:gd name="T4" fmla="*/ 193 w 2200"/>
                      <a:gd name="T5" fmla="*/ 1417 h 1417"/>
                      <a:gd name="T6" fmla="*/ 94 w 2200"/>
                      <a:gd name="T7" fmla="*/ 1323 h 1417"/>
                      <a:gd name="T8" fmla="*/ 0 w 2200"/>
                      <a:gd name="T9" fmla="*/ 94 h 1417"/>
                      <a:gd name="T10" fmla="*/ 94 w 2200"/>
                      <a:gd name="T11" fmla="*/ 0 h 1417"/>
                      <a:gd name="T12" fmla="*/ 2107 w 2200"/>
                      <a:gd name="T13" fmla="*/ 0 h 1417"/>
                      <a:gd name="T14" fmla="*/ 2200 w 2200"/>
                      <a:gd name="T15" fmla="*/ 94 h 1417"/>
                      <a:gd name="T16" fmla="*/ 2107 w 2200"/>
                      <a:gd name="T17" fmla="*/ 1323 h 1417"/>
                      <a:gd name="T18" fmla="*/ 2107 w 2200"/>
                      <a:gd name="T19" fmla="*/ 1323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0" h="1417">
                        <a:moveTo>
                          <a:pt x="2107" y="1323"/>
                        </a:moveTo>
                        <a:cubicBezTo>
                          <a:pt x="2107" y="1378"/>
                          <a:pt x="2063" y="1417"/>
                          <a:pt x="2008" y="1417"/>
                        </a:cubicBezTo>
                        <a:cubicBezTo>
                          <a:pt x="193" y="1417"/>
                          <a:pt x="193" y="1417"/>
                          <a:pt x="193" y="1417"/>
                        </a:cubicBezTo>
                        <a:cubicBezTo>
                          <a:pt x="138" y="1417"/>
                          <a:pt x="94" y="1378"/>
                          <a:pt x="94" y="1323"/>
                        </a:cubicBezTo>
                        <a:cubicBezTo>
                          <a:pt x="0" y="94"/>
                          <a:pt x="0" y="94"/>
                          <a:pt x="0" y="94"/>
                        </a:cubicBezTo>
                        <a:cubicBezTo>
                          <a:pt x="0" y="39"/>
                          <a:pt x="44" y="0"/>
                          <a:pt x="94" y="0"/>
                        </a:cubicBezTo>
                        <a:cubicBezTo>
                          <a:pt x="2107" y="0"/>
                          <a:pt x="2107" y="0"/>
                          <a:pt x="2107" y="0"/>
                        </a:cubicBezTo>
                        <a:cubicBezTo>
                          <a:pt x="2156" y="0"/>
                          <a:pt x="2200" y="39"/>
                          <a:pt x="2200" y="94"/>
                        </a:cubicBezTo>
                        <a:cubicBezTo>
                          <a:pt x="2107" y="1323"/>
                          <a:pt x="2107" y="1323"/>
                          <a:pt x="2107" y="1323"/>
                        </a:cubicBezTo>
                        <a:cubicBezTo>
                          <a:pt x="2107" y="1323"/>
                          <a:pt x="2107" y="1323"/>
                          <a:pt x="2107" y="1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81" name="Freeform 13"/>
                  <p:cNvSpPr>
                    <a:spLocks/>
                  </p:cNvSpPr>
                  <p:nvPr/>
                </p:nvSpPr>
                <p:spPr bwMode="auto">
                  <a:xfrm>
                    <a:off x="5767388" y="223838"/>
                    <a:ext cx="307975" cy="71437"/>
                  </a:xfrm>
                  <a:custGeom>
                    <a:avLst/>
                    <a:gdLst>
                      <a:gd name="T0" fmla="*/ 823 w 823"/>
                      <a:gd name="T1" fmla="*/ 75 h 188"/>
                      <a:gd name="T2" fmla="*/ 740 w 823"/>
                      <a:gd name="T3" fmla="*/ 0 h 188"/>
                      <a:gd name="T4" fmla="*/ 89 w 823"/>
                      <a:gd name="T5" fmla="*/ 0 h 188"/>
                      <a:gd name="T6" fmla="*/ 0 w 823"/>
                      <a:gd name="T7" fmla="*/ 75 h 188"/>
                      <a:gd name="T8" fmla="*/ 0 w 823"/>
                      <a:gd name="T9" fmla="*/ 75 h 188"/>
                      <a:gd name="T10" fmla="*/ 0 w 823"/>
                      <a:gd name="T11" fmla="*/ 188 h 188"/>
                      <a:gd name="T12" fmla="*/ 823 w 823"/>
                      <a:gd name="T13" fmla="*/ 188 h 188"/>
                      <a:gd name="T14" fmla="*/ 823 w 823"/>
                      <a:gd name="T15" fmla="*/ 75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3" h="188">
                        <a:moveTo>
                          <a:pt x="823" y="75"/>
                        </a:moveTo>
                        <a:cubicBezTo>
                          <a:pt x="823" y="32"/>
                          <a:pt x="785" y="0"/>
                          <a:pt x="740" y="0"/>
                        </a:cubicBezTo>
                        <a:cubicBezTo>
                          <a:pt x="89" y="0"/>
                          <a:pt x="89" y="0"/>
                          <a:pt x="89" y="0"/>
                        </a:cubicBezTo>
                        <a:cubicBezTo>
                          <a:pt x="39" y="0"/>
                          <a:pt x="6" y="32"/>
                          <a:pt x="0" y="75"/>
                        </a:cubicBezTo>
                        <a:cubicBezTo>
                          <a:pt x="0" y="75"/>
                          <a:pt x="0" y="75"/>
                          <a:pt x="0" y="75"/>
                        </a:cubicBezTo>
                        <a:cubicBezTo>
                          <a:pt x="0" y="188"/>
                          <a:pt x="0" y="188"/>
                          <a:pt x="0" y="188"/>
                        </a:cubicBezTo>
                        <a:cubicBezTo>
                          <a:pt x="823" y="188"/>
                          <a:pt x="823" y="188"/>
                          <a:pt x="823" y="188"/>
                        </a:cubicBezTo>
                        <a:cubicBezTo>
                          <a:pt x="823" y="75"/>
                          <a:pt x="823" y="75"/>
                          <a:pt x="82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nvGrpSpPr>
                <p:cNvPr id="175" name="Group 129"/>
                <p:cNvGrpSpPr/>
                <p:nvPr/>
              </p:nvGrpSpPr>
              <p:grpSpPr>
                <a:xfrm>
                  <a:off x="4593681" y="4664183"/>
                  <a:ext cx="423960" cy="322667"/>
                  <a:chOff x="4593681" y="4664183"/>
                  <a:chExt cx="423960" cy="322667"/>
                </a:xfrm>
              </p:grpSpPr>
              <p:sp>
                <p:nvSpPr>
                  <p:cNvPr id="176" name="Rectangle 128"/>
                  <p:cNvSpPr/>
                  <p:nvPr/>
                </p:nvSpPr>
                <p:spPr>
                  <a:xfrm>
                    <a:off x="4596408" y="4675220"/>
                    <a:ext cx="16586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grpSp>
                <p:nvGrpSpPr>
                  <p:cNvPr id="177" name="Group 121"/>
                  <p:cNvGrpSpPr/>
                  <p:nvPr/>
                </p:nvGrpSpPr>
                <p:grpSpPr>
                  <a:xfrm>
                    <a:off x="4593681" y="4664183"/>
                    <a:ext cx="423960" cy="322667"/>
                    <a:chOff x="5743575" y="223838"/>
                    <a:chExt cx="823913" cy="627062"/>
                  </a:xfrm>
                  <a:solidFill>
                    <a:schemeClr val="bg1">
                      <a:lumMod val="75000"/>
                    </a:schemeClr>
                  </a:solidFill>
                </p:grpSpPr>
                <p:sp>
                  <p:nvSpPr>
                    <p:cNvPr id="178" name="Freeform 12"/>
                    <p:cNvSpPr>
                      <a:spLocks/>
                    </p:cNvSpPr>
                    <p:nvPr/>
                  </p:nvSpPr>
                  <p:spPr bwMode="auto">
                    <a:xfrm>
                      <a:off x="5743575" y="320675"/>
                      <a:ext cx="823913" cy="530225"/>
                    </a:xfrm>
                    <a:custGeom>
                      <a:avLst/>
                      <a:gdLst>
                        <a:gd name="T0" fmla="*/ 2107 w 2200"/>
                        <a:gd name="T1" fmla="*/ 1323 h 1417"/>
                        <a:gd name="T2" fmla="*/ 2008 w 2200"/>
                        <a:gd name="T3" fmla="*/ 1417 h 1417"/>
                        <a:gd name="T4" fmla="*/ 193 w 2200"/>
                        <a:gd name="T5" fmla="*/ 1417 h 1417"/>
                        <a:gd name="T6" fmla="*/ 94 w 2200"/>
                        <a:gd name="T7" fmla="*/ 1323 h 1417"/>
                        <a:gd name="T8" fmla="*/ 0 w 2200"/>
                        <a:gd name="T9" fmla="*/ 94 h 1417"/>
                        <a:gd name="T10" fmla="*/ 94 w 2200"/>
                        <a:gd name="T11" fmla="*/ 0 h 1417"/>
                        <a:gd name="T12" fmla="*/ 2107 w 2200"/>
                        <a:gd name="T13" fmla="*/ 0 h 1417"/>
                        <a:gd name="T14" fmla="*/ 2200 w 2200"/>
                        <a:gd name="T15" fmla="*/ 94 h 1417"/>
                        <a:gd name="T16" fmla="*/ 2107 w 2200"/>
                        <a:gd name="T17" fmla="*/ 1323 h 1417"/>
                        <a:gd name="T18" fmla="*/ 2107 w 2200"/>
                        <a:gd name="T19" fmla="*/ 1323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0" h="1417">
                          <a:moveTo>
                            <a:pt x="2107" y="1323"/>
                          </a:moveTo>
                          <a:cubicBezTo>
                            <a:pt x="2107" y="1378"/>
                            <a:pt x="2063" y="1417"/>
                            <a:pt x="2008" y="1417"/>
                          </a:cubicBezTo>
                          <a:cubicBezTo>
                            <a:pt x="193" y="1417"/>
                            <a:pt x="193" y="1417"/>
                            <a:pt x="193" y="1417"/>
                          </a:cubicBezTo>
                          <a:cubicBezTo>
                            <a:pt x="138" y="1417"/>
                            <a:pt x="94" y="1378"/>
                            <a:pt x="94" y="1323"/>
                          </a:cubicBezTo>
                          <a:cubicBezTo>
                            <a:pt x="0" y="94"/>
                            <a:pt x="0" y="94"/>
                            <a:pt x="0" y="94"/>
                          </a:cubicBezTo>
                          <a:cubicBezTo>
                            <a:pt x="0" y="39"/>
                            <a:pt x="44" y="0"/>
                            <a:pt x="94" y="0"/>
                          </a:cubicBezTo>
                          <a:cubicBezTo>
                            <a:pt x="2107" y="0"/>
                            <a:pt x="2107" y="0"/>
                            <a:pt x="2107" y="0"/>
                          </a:cubicBezTo>
                          <a:cubicBezTo>
                            <a:pt x="2156" y="0"/>
                            <a:pt x="2200" y="39"/>
                            <a:pt x="2200" y="94"/>
                          </a:cubicBezTo>
                          <a:cubicBezTo>
                            <a:pt x="2107" y="1323"/>
                            <a:pt x="2107" y="1323"/>
                            <a:pt x="2107" y="1323"/>
                          </a:cubicBezTo>
                          <a:cubicBezTo>
                            <a:pt x="2107" y="1323"/>
                            <a:pt x="2107" y="1323"/>
                            <a:pt x="2107" y="13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sp>
                  <p:nvSpPr>
                    <p:cNvPr id="179" name="Freeform 13"/>
                    <p:cNvSpPr>
                      <a:spLocks/>
                    </p:cNvSpPr>
                    <p:nvPr/>
                  </p:nvSpPr>
                  <p:spPr bwMode="auto">
                    <a:xfrm>
                      <a:off x="5767388" y="223838"/>
                      <a:ext cx="307975" cy="71437"/>
                    </a:xfrm>
                    <a:custGeom>
                      <a:avLst/>
                      <a:gdLst>
                        <a:gd name="T0" fmla="*/ 823 w 823"/>
                        <a:gd name="T1" fmla="*/ 75 h 188"/>
                        <a:gd name="T2" fmla="*/ 740 w 823"/>
                        <a:gd name="T3" fmla="*/ 0 h 188"/>
                        <a:gd name="T4" fmla="*/ 89 w 823"/>
                        <a:gd name="T5" fmla="*/ 0 h 188"/>
                        <a:gd name="T6" fmla="*/ 0 w 823"/>
                        <a:gd name="T7" fmla="*/ 75 h 188"/>
                        <a:gd name="T8" fmla="*/ 0 w 823"/>
                        <a:gd name="T9" fmla="*/ 75 h 188"/>
                        <a:gd name="T10" fmla="*/ 0 w 823"/>
                        <a:gd name="T11" fmla="*/ 188 h 188"/>
                        <a:gd name="T12" fmla="*/ 823 w 823"/>
                        <a:gd name="T13" fmla="*/ 188 h 188"/>
                        <a:gd name="T14" fmla="*/ 823 w 823"/>
                        <a:gd name="T15" fmla="*/ 75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3" h="188">
                          <a:moveTo>
                            <a:pt x="823" y="75"/>
                          </a:moveTo>
                          <a:cubicBezTo>
                            <a:pt x="823" y="32"/>
                            <a:pt x="785" y="0"/>
                            <a:pt x="740" y="0"/>
                          </a:cubicBezTo>
                          <a:cubicBezTo>
                            <a:pt x="89" y="0"/>
                            <a:pt x="89" y="0"/>
                            <a:pt x="89" y="0"/>
                          </a:cubicBezTo>
                          <a:cubicBezTo>
                            <a:pt x="39" y="0"/>
                            <a:pt x="6" y="32"/>
                            <a:pt x="0" y="75"/>
                          </a:cubicBezTo>
                          <a:cubicBezTo>
                            <a:pt x="0" y="75"/>
                            <a:pt x="0" y="75"/>
                            <a:pt x="0" y="75"/>
                          </a:cubicBezTo>
                          <a:cubicBezTo>
                            <a:pt x="0" y="188"/>
                            <a:pt x="0" y="188"/>
                            <a:pt x="0" y="188"/>
                          </a:cubicBezTo>
                          <a:cubicBezTo>
                            <a:pt x="823" y="188"/>
                            <a:pt x="823" y="188"/>
                            <a:pt x="823" y="188"/>
                          </a:cubicBezTo>
                          <a:cubicBezTo>
                            <a:pt x="823" y="75"/>
                            <a:pt x="823" y="75"/>
                            <a:pt x="82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endParaRPr>
                    </a:p>
                  </p:txBody>
                </p:sp>
              </p:grpSp>
            </p:grpSp>
          </p:grpSp>
        </p:grpSp>
        <p:grpSp>
          <p:nvGrpSpPr>
            <p:cNvPr id="201" name="Group 17"/>
            <p:cNvGrpSpPr/>
            <p:nvPr/>
          </p:nvGrpSpPr>
          <p:grpSpPr>
            <a:xfrm>
              <a:off x="1076510" y="4751064"/>
              <a:ext cx="4998535" cy="1196275"/>
              <a:chOff x="243502" y="4485881"/>
              <a:chExt cx="5815911" cy="1391894"/>
            </a:xfrm>
          </p:grpSpPr>
          <p:grpSp>
            <p:nvGrpSpPr>
              <p:cNvPr id="202" name="Group 12"/>
              <p:cNvGrpSpPr/>
              <p:nvPr/>
            </p:nvGrpSpPr>
            <p:grpSpPr>
              <a:xfrm>
                <a:off x="243502" y="4485881"/>
                <a:ext cx="5815911" cy="1391894"/>
                <a:chOff x="243502" y="4533596"/>
                <a:chExt cx="5815911" cy="1391894"/>
              </a:xfrm>
            </p:grpSpPr>
            <p:sp>
              <p:nvSpPr>
                <p:cNvPr id="204" name="Rectangle 23"/>
                <p:cNvSpPr/>
                <p:nvPr/>
              </p:nvSpPr>
              <p:spPr bwMode="auto">
                <a:xfrm>
                  <a:off x="1716566" y="4533596"/>
                  <a:ext cx="4342847"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lnSpc>
                      <a:spcPct val="90000"/>
                    </a:lnSpc>
                    <a:spcBef>
                      <a:spcPts val="1871"/>
                    </a:spcBef>
                    <a:spcAft>
                      <a:spcPct val="0"/>
                    </a:spcAft>
                    <a:defRPr/>
                  </a:pPr>
                  <a:r>
                    <a:rPr lang="en-US" sz="1403" b="1" dirty="0">
                      <a:gradFill>
                        <a:gsLst>
                          <a:gs pos="0">
                            <a:srgbClr val="FFFFFF"/>
                          </a:gs>
                          <a:gs pos="100000">
                            <a:srgbClr val="FFFFFF"/>
                          </a:gs>
                        </a:gsLst>
                        <a:lin ang="5400000" scaled="0"/>
                      </a:gradFill>
                    </a:rPr>
                    <a:t>.</a:t>
                  </a:r>
                </a:p>
              </p:txBody>
            </p:sp>
            <p:sp>
              <p:nvSpPr>
                <p:cNvPr id="205" name="Rectangle 32"/>
                <p:cNvSpPr/>
                <p:nvPr/>
              </p:nvSpPr>
              <p:spPr bwMode="auto">
                <a:xfrm>
                  <a:off x="243502" y="4533596"/>
                  <a:ext cx="1474757" cy="1391894"/>
                </a:xfrm>
                <a:prstGeom prst="rect">
                  <a:avLst/>
                </a:prstGeom>
                <a:solidFill>
                  <a:srgbClr val="B8003D"/>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Data Staging</a:t>
                  </a:r>
                </a:p>
              </p:txBody>
            </p:sp>
          </p:grpSp>
          <p:sp>
            <p:nvSpPr>
              <p:cNvPr id="203" name="Freeform 23"/>
              <p:cNvSpPr>
                <a:spLocks noEditPoints="1"/>
              </p:cNvSpPr>
              <p:nvPr/>
            </p:nvSpPr>
            <p:spPr bwMode="black">
              <a:xfrm>
                <a:off x="699604" y="4996873"/>
                <a:ext cx="579832" cy="59634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0" tIns="32073" rIns="64145" bIns="32073" numCol="1" anchor="t" anchorCtr="0" compatLnSpc="1">
                <a:prstTxWarp prst="textNoShape">
                  <a:avLst/>
                </a:prstTxWarp>
              </a:bodyPr>
              <a:lstStyle/>
              <a:p>
                <a:pPr algn="ctr" defTabSz="712591"/>
                <a:endParaRPr lang="en-US" sz="1247">
                  <a:gradFill>
                    <a:gsLst>
                      <a:gs pos="0">
                        <a:srgbClr val="FFFFFF"/>
                      </a:gs>
                      <a:gs pos="100000">
                        <a:srgbClr val="FFFFFF"/>
                      </a:gs>
                    </a:gsLst>
                    <a:lin ang="5400000" scaled="0"/>
                  </a:gradFill>
                </a:endParaRPr>
              </a:p>
            </p:txBody>
          </p:sp>
        </p:grpSp>
        <p:pic>
          <p:nvPicPr>
            <p:cNvPr id="206" name="Picture 62"/>
            <p:cNvPicPr>
              <a:picLocks noChangeAspect="1"/>
            </p:cNvPicPr>
            <p:nvPr/>
          </p:nvPicPr>
          <p:blipFill rotWithShape="1">
            <a:blip r:embed="rId5" cstate="screen">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rot="2851868" flipH="1">
              <a:off x="2554822" y="4808748"/>
              <a:ext cx="1001049" cy="762983"/>
            </a:xfrm>
            <a:prstGeom prst="rect">
              <a:avLst/>
            </a:prstGeom>
            <a:noFill/>
            <a:ln>
              <a:noFill/>
            </a:ln>
          </p:spPr>
        </p:pic>
        <p:grpSp>
          <p:nvGrpSpPr>
            <p:cNvPr id="207" name="Group 141"/>
            <p:cNvGrpSpPr/>
            <p:nvPr/>
          </p:nvGrpSpPr>
          <p:grpSpPr>
            <a:xfrm>
              <a:off x="4080903" y="4922109"/>
              <a:ext cx="1827722" cy="911448"/>
              <a:chOff x="4219326" y="2980799"/>
              <a:chExt cx="1864372" cy="929724"/>
            </a:xfrm>
          </p:grpSpPr>
          <p:pic>
            <p:nvPicPr>
              <p:cNvPr id="208" name="Picture 7" descr="\\SFP\Work\White_Whale\3-22036_Kuleen_Bharadwaj\PPT\4_SQL Server Renewal\SFP_Art\Icons\Chris Icons\cube_blue.png"/>
              <p:cNvPicPr>
                <a:picLocks noChangeAspect="1" noChangeArrowheads="1"/>
              </p:cNvPicPr>
              <p:nvPr/>
            </p:nvPicPr>
            <p:blipFill>
              <a:blip r:embed="rId6" cstate="screen">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219326" y="2980799"/>
                <a:ext cx="536228" cy="555350"/>
              </a:xfrm>
              <a:prstGeom prst="rect">
                <a:avLst/>
              </a:prstGeom>
              <a:noFill/>
              <a:extLst/>
            </p:spPr>
          </p:pic>
          <p:sp>
            <p:nvSpPr>
              <p:cNvPr id="209" name="TextBox 76"/>
              <p:cNvSpPr txBox="1"/>
              <p:nvPr/>
            </p:nvSpPr>
            <p:spPr>
              <a:xfrm>
                <a:off x="4226618" y="3568920"/>
                <a:ext cx="773094" cy="33207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Analysis </a:t>
                </a:r>
              </a:p>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Cubes</a:t>
                </a:r>
              </a:p>
            </p:txBody>
          </p:sp>
          <p:sp>
            <p:nvSpPr>
              <p:cNvPr id="210" name="TextBox 78"/>
              <p:cNvSpPr txBox="1"/>
              <p:nvPr/>
            </p:nvSpPr>
            <p:spPr>
              <a:xfrm>
                <a:off x="4993992" y="3578445"/>
                <a:ext cx="1089706" cy="33207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Data Warehouse</a:t>
                </a:r>
              </a:p>
            </p:txBody>
          </p:sp>
          <p:grpSp>
            <p:nvGrpSpPr>
              <p:cNvPr id="213" name="Group 54"/>
              <p:cNvGrpSpPr/>
              <p:nvPr/>
            </p:nvGrpSpPr>
            <p:grpSpPr>
              <a:xfrm>
                <a:off x="5009301" y="2982416"/>
                <a:ext cx="390488" cy="541015"/>
                <a:chOff x="-1497013" y="-1624013"/>
                <a:chExt cx="1068388" cy="1308100"/>
              </a:xfrm>
              <a:solidFill>
                <a:schemeClr val="bg2"/>
              </a:solidFill>
            </p:grpSpPr>
            <p:sp>
              <p:nvSpPr>
                <p:cNvPr id="214" name="Freeform 5"/>
                <p:cNvSpPr>
                  <a:spLocks/>
                </p:cNvSpPr>
                <p:nvPr/>
              </p:nvSpPr>
              <p:spPr bwMode="auto">
                <a:xfrm>
                  <a:off x="-1497013" y="-1624013"/>
                  <a:ext cx="1068388" cy="382588"/>
                </a:xfrm>
                <a:custGeom>
                  <a:avLst/>
                  <a:gdLst>
                    <a:gd name="T0" fmla="*/ 857 w 1716"/>
                    <a:gd name="T1" fmla="*/ 0 h 617"/>
                    <a:gd name="T2" fmla="*/ 1425 w 1716"/>
                    <a:gd name="T3" fmla="*/ 80 h 617"/>
                    <a:gd name="T4" fmla="*/ 1616 w 1716"/>
                    <a:gd name="T5" fmla="*/ 172 h 617"/>
                    <a:gd name="T6" fmla="*/ 1665 w 1716"/>
                    <a:gd name="T7" fmla="*/ 216 h 617"/>
                    <a:gd name="T8" fmla="*/ 1661 w 1716"/>
                    <a:gd name="T9" fmla="*/ 401 h 617"/>
                    <a:gd name="T10" fmla="*/ 1479 w 1716"/>
                    <a:gd name="T11" fmla="*/ 512 h 617"/>
                    <a:gd name="T12" fmla="*/ 1049 w 1716"/>
                    <a:gd name="T13" fmla="*/ 603 h 617"/>
                    <a:gd name="T14" fmla="*/ 508 w 1716"/>
                    <a:gd name="T15" fmla="*/ 583 h 617"/>
                    <a:gd name="T16" fmla="*/ 152 w 1716"/>
                    <a:gd name="T17" fmla="*/ 472 h 617"/>
                    <a:gd name="T18" fmla="*/ 57 w 1716"/>
                    <a:gd name="T19" fmla="*/ 401 h 617"/>
                    <a:gd name="T20" fmla="*/ 52 w 1716"/>
                    <a:gd name="T21" fmla="*/ 215 h 617"/>
                    <a:gd name="T22" fmla="*/ 223 w 1716"/>
                    <a:gd name="T23" fmla="*/ 105 h 617"/>
                    <a:gd name="T24" fmla="*/ 660 w 1716"/>
                    <a:gd name="T25" fmla="*/ 10 h 617"/>
                    <a:gd name="T26" fmla="*/ 857 w 1716"/>
                    <a:gd name="T2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6" h="617">
                      <a:moveTo>
                        <a:pt x="857" y="0"/>
                      </a:moveTo>
                      <a:cubicBezTo>
                        <a:pt x="1050" y="2"/>
                        <a:pt x="1240" y="21"/>
                        <a:pt x="1425" y="80"/>
                      </a:cubicBezTo>
                      <a:cubicBezTo>
                        <a:pt x="1493" y="102"/>
                        <a:pt x="1558" y="129"/>
                        <a:pt x="1616" y="172"/>
                      </a:cubicBezTo>
                      <a:cubicBezTo>
                        <a:pt x="1633" y="185"/>
                        <a:pt x="1650" y="200"/>
                        <a:pt x="1665" y="216"/>
                      </a:cubicBezTo>
                      <a:cubicBezTo>
                        <a:pt x="1716" y="275"/>
                        <a:pt x="1714" y="344"/>
                        <a:pt x="1661" y="401"/>
                      </a:cubicBezTo>
                      <a:cubicBezTo>
                        <a:pt x="1610" y="455"/>
                        <a:pt x="1546" y="486"/>
                        <a:pt x="1479" y="512"/>
                      </a:cubicBezTo>
                      <a:cubicBezTo>
                        <a:pt x="1340" y="566"/>
                        <a:pt x="1196" y="591"/>
                        <a:pt x="1049" y="603"/>
                      </a:cubicBezTo>
                      <a:cubicBezTo>
                        <a:pt x="868" y="617"/>
                        <a:pt x="687" y="613"/>
                        <a:pt x="508" y="583"/>
                      </a:cubicBezTo>
                      <a:cubicBezTo>
                        <a:pt x="384" y="562"/>
                        <a:pt x="262" y="534"/>
                        <a:pt x="152" y="472"/>
                      </a:cubicBezTo>
                      <a:cubicBezTo>
                        <a:pt x="117" y="453"/>
                        <a:pt x="85" y="428"/>
                        <a:pt x="57" y="401"/>
                      </a:cubicBezTo>
                      <a:cubicBezTo>
                        <a:pt x="0" y="346"/>
                        <a:pt x="0" y="275"/>
                        <a:pt x="52" y="215"/>
                      </a:cubicBezTo>
                      <a:cubicBezTo>
                        <a:pt x="99" y="162"/>
                        <a:pt x="160" y="131"/>
                        <a:pt x="223" y="105"/>
                      </a:cubicBezTo>
                      <a:cubicBezTo>
                        <a:pt x="363" y="48"/>
                        <a:pt x="510" y="23"/>
                        <a:pt x="660" y="10"/>
                      </a:cubicBezTo>
                      <a:cubicBezTo>
                        <a:pt x="726" y="5"/>
                        <a:pt x="792" y="3"/>
                        <a:pt x="8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sp>
              <p:nvSpPr>
                <p:cNvPr id="215" name="Freeform 6"/>
                <p:cNvSpPr>
                  <a:spLocks/>
                </p:cNvSpPr>
                <p:nvPr/>
              </p:nvSpPr>
              <p:spPr bwMode="auto">
                <a:xfrm>
                  <a:off x="-1489075" y="-658813"/>
                  <a:ext cx="1057275" cy="342900"/>
                </a:xfrm>
                <a:custGeom>
                  <a:avLst/>
                  <a:gdLst>
                    <a:gd name="T0" fmla="*/ 2 w 1698"/>
                    <a:gd name="T1" fmla="*/ 7 h 551"/>
                    <a:gd name="T2" fmla="*/ 196 w 1698"/>
                    <a:gd name="T3" fmla="*/ 95 h 551"/>
                    <a:gd name="T4" fmla="*/ 639 w 1698"/>
                    <a:gd name="T5" fmla="*/ 187 h 551"/>
                    <a:gd name="T6" fmla="*/ 1104 w 1698"/>
                    <a:gd name="T7" fmla="*/ 181 h 551"/>
                    <a:gd name="T8" fmla="*/ 1631 w 1698"/>
                    <a:gd name="T9" fmla="*/ 35 h 551"/>
                    <a:gd name="T10" fmla="*/ 1690 w 1698"/>
                    <a:gd name="T11" fmla="*/ 0 h 551"/>
                    <a:gd name="T12" fmla="*/ 1690 w 1698"/>
                    <a:gd name="T13" fmla="*/ 155 h 551"/>
                    <a:gd name="T14" fmla="*/ 1691 w 1698"/>
                    <a:gd name="T15" fmla="*/ 200 h 551"/>
                    <a:gd name="T16" fmla="*/ 1602 w 1698"/>
                    <a:gd name="T17" fmla="*/ 371 h 551"/>
                    <a:gd name="T18" fmla="*/ 1306 w 1698"/>
                    <a:gd name="T19" fmla="*/ 491 h 551"/>
                    <a:gd name="T20" fmla="*/ 613 w 1698"/>
                    <a:gd name="T21" fmla="*/ 528 h 551"/>
                    <a:gd name="T22" fmla="*/ 221 w 1698"/>
                    <a:gd name="T23" fmla="*/ 440 h 551"/>
                    <a:gd name="T24" fmla="*/ 58 w 1698"/>
                    <a:gd name="T25" fmla="*/ 345 h 551"/>
                    <a:gd name="T26" fmla="*/ 1 w 1698"/>
                    <a:gd name="T27" fmla="*/ 217 h 551"/>
                    <a:gd name="T28" fmla="*/ 2 w 1698"/>
                    <a:gd name="T29" fmla="*/ 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8" h="551">
                      <a:moveTo>
                        <a:pt x="2" y="7"/>
                      </a:moveTo>
                      <a:cubicBezTo>
                        <a:pt x="67" y="37"/>
                        <a:pt x="130" y="70"/>
                        <a:pt x="196" y="95"/>
                      </a:cubicBezTo>
                      <a:cubicBezTo>
                        <a:pt x="338" y="150"/>
                        <a:pt x="488" y="173"/>
                        <a:pt x="639" y="187"/>
                      </a:cubicBezTo>
                      <a:cubicBezTo>
                        <a:pt x="794" y="200"/>
                        <a:pt x="949" y="199"/>
                        <a:pt x="1104" y="181"/>
                      </a:cubicBezTo>
                      <a:cubicBezTo>
                        <a:pt x="1288" y="161"/>
                        <a:pt x="1467" y="125"/>
                        <a:pt x="1631" y="35"/>
                      </a:cubicBezTo>
                      <a:cubicBezTo>
                        <a:pt x="1650" y="25"/>
                        <a:pt x="1668" y="13"/>
                        <a:pt x="1690" y="0"/>
                      </a:cubicBezTo>
                      <a:cubicBezTo>
                        <a:pt x="1690" y="54"/>
                        <a:pt x="1690" y="104"/>
                        <a:pt x="1690" y="155"/>
                      </a:cubicBezTo>
                      <a:cubicBezTo>
                        <a:pt x="1690" y="170"/>
                        <a:pt x="1689" y="185"/>
                        <a:pt x="1691" y="200"/>
                      </a:cubicBezTo>
                      <a:cubicBezTo>
                        <a:pt x="1698" y="277"/>
                        <a:pt x="1661" y="329"/>
                        <a:pt x="1602" y="371"/>
                      </a:cubicBezTo>
                      <a:cubicBezTo>
                        <a:pt x="1513" y="434"/>
                        <a:pt x="1411" y="467"/>
                        <a:pt x="1306" y="491"/>
                      </a:cubicBezTo>
                      <a:cubicBezTo>
                        <a:pt x="1077" y="543"/>
                        <a:pt x="846" y="551"/>
                        <a:pt x="613" y="528"/>
                      </a:cubicBezTo>
                      <a:cubicBezTo>
                        <a:pt x="479" y="515"/>
                        <a:pt x="347" y="490"/>
                        <a:pt x="221" y="440"/>
                      </a:cubicBezTo>
                      <a:cubicBezTo>
                        <a:pt x="162" y="417"/>
                        <a:pt x="105" y="389"/>
                        <a:pt x="58" y="345"/>
                      </a:cubicBezTo>
                      <a:cubicBezTo>
                        <a:pt x="21" y="310"/>
                        <a:pt x="0" y="270"/>
                        <a:pt x="1" y="217"/>
                      </a:cubicBezTo>
                      <a:cubicBezTo>
                        <a:pt x="3" y="146"/>
                        <a:pt x="2" y="7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sp>
              <p:nvSpPr>
                <p:cNvPr id="216" name="Freeform 7"/>
                <p:cNvSpPr>
                  <a:spLocks/>
                </p:cNvSpPr>
                <p:nvPr/>
              </p:nvSpPr>
              <p:spPr bwMode="auto">
                <a:xfrm>
                  <a:off x="-1490663" y="-1271588"/>
                  <a:ext cx="1055688" cy="336550"/>
                </a:xfrm>
                <a:custGeom>
                  <a:avLst/>
                  <a:gdLst>
                    <a:gd name="T0" fmla="*/ 4 w 1694"/>
                    <a:gd name="T1" fmla="*/ 2 h 543"/>
                    <a:gd name="T2" fmla="*/ 12 w 1694"/>
                    <a:gd name="T3" fmla="*/ 4 h 543"/>
                    <a:gd name="T4" fmla="*/ 493 w 1694"/>
                    <a:gd name="T5" fmla="*/ 168 h 543"/>
                    <a:gd name="T6" fmla="*/ 1130 w 1694"/>
                    <a:gd name="T7" fmla="*/ 178 h 543"/>
                    <a:gd name="T8" fmla="*/ 1624 w 1694"/>
                    <a:gd name="T9" fmla="*/ 39 h 543"/>
                    <a:gd name="T10" fmla="*/ 1689 w 1694"/>
                    <a:gd name="T11" fmla="*/ 0 h 543"/>
                    <a:gd name="T12" fmla="*/ 1691 w 1694"/>
                    <a:gd name="T13" fmla="*/ 24 h 543"/>
                    <a:gd name="T14" fmla="*/ 1692 w 1694"/>
                    <a:gd name="T15" fmla="*/ 214 h 543"/>
                    <a:gd name="T16" fmla="*/ 1631 w 1694"/>
                    <a:gd name="T17" fmla="*/ 347 h 543"/>
                    <a:gd name="T18" fmla="*/ 1385 w 1694"/>
                    <a:gd name="T19" fmla="*/ 468 h 543"/>
                    <a:gd name="T20" fmla="*/ 933 w 1694"/>
                    <a:gd name="T21" fmla="*/ 536 h 543"/>
                    <a:gd name="T22" fmla="*/ 327 w 1694"/>
                    <a:gd name="T23" fmla="*/ 473 h 543"/>
                    <a:gd name="T24" fmla="*/ 101 w 1694"/>
                    <a:gd name="T25" fmla="*/ 375 h 543"/>
                    <a:gd name="T26" fmla="*/ 33 w 1694"/>
                    <a:gd name="T27" fmla="*/ 312 h 543"/>
                    <a:gd name="T28" fmla="*/ 4 w 1694"/>
                    <a:gd name="T29" fmla="*/ 235 h 543"/>
                    <a:gd name="T30" fmla="*/ 3 w 1694"/>
                    <a:gd name="T31" fmla="*/ 12 h 543"/>
                    <a:gd name="T32" fmla="*/ 4 w 1694"/>
                    <a:gd name="T33"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4" h="543">
                      <a:moveTo>
                        <a:pt x="4" y="2"/>
                      </a:moveTo>
                      <a:cubicBezTo>
                        <a:pt x="8" y="3"/>
                        <a:pt x="11" y="3"/>
                        <a:pt x="12" y="4"/>
                      </a:cubicBezTo>
                      <a:cubicBezTo>
                        <a:pt x="158" y="100"/>
                        <a:pt x="323" y="142"/>
                        <a:pt x="493" y="168"/>
                      </a:cubicBezTo>
                      <a:cubicBezTo>
                        <a:pt x="704" y="201"/>
                        <a:pt x="917" y="204"/>
                        <a:pt x="1130" y="178"/>
                      </a:cubicBezTo>
                      <a:cubicBezTo>
                        <a:pt x="1301" y="157"/>
                        <a:pt x="1470" y="121"/>
                        <a:pt x="1624" y="39"/>
                      </a:cubicBezTo>
                      <a:cubicBezTo>
                        <a:pt x="1645" y="27"/>
                        <a:pt x="1666" y="14"/>
                        <a:pt x="1689" y="0"/>
                      </a:cubicBezTo>
                      <a:cubicBezTo>
                        <a:pt x="1690" y="9"/>
                        <a:pt x="1691" y="16"/>
                        <a:pt x="1691" y="24"/>
                      </a:cubicBezTo>
                      <a:cubicBezTo>
                        <a:pt x="1691" y="87"/>
                        <a:pt x="1690" y="150"/>
                        <a:pt x="1692" y="214"/>
                      </a:cubicBezTo>
                      <a:cubicBezTo>
                        <a:pt x="1694" y="269"/>
                        <a:pt x="1671" y="312"/>
                        <a:pt x="1631" y="347"/>
                      </a:cubicBezTo>
                      <a:cubicBezTo>
                        <a:pt x="1559" y="409"/>
                        <a:pt x="1473" y="441"/>
                        <a:pt x="1385" y="468"/>
                      </a:cubicBezTo>
                      <a:cubicBezTo>
                        <a:pt x="1237" y="512"/>
                        <a:pt x="1086" y="531"/>
                        <a:pt x="933" y="536"/>
                      </a:cubicBezTo>
                      <a:cubicBezTo>
                        <a:pt x="728" y="543"/>
                        <a:pt x="526" y="528"/>
                        <a:pt x="327" y="473"/>
                      </a:cubicBezTo>
                      <a:cubicBezTo>
                        <a:pt x="247" y="451"/>
                        <a:pt x="169" y="423"/>
                        <a:pt x="101" y="375"/>
                      </a:cubicBezTo>
                      <a:cubicBezTo>
                        <a:pt x="76" y="357"/>
                        <a:pt x="51" y="336"/>
                        <a:pt x="33" y="312"/>
                      </a:cubicBezTo>
                      <a:cubicBezTo>
                        <a:pt x="17" y="290"/>
                        <a:pt x="5" y="261"/>
                        <a:pt x="4" y="235"/>
                      </a:cubicBezTo>
                      <a:cubicBezTo>
                        <a:pt x="0" y="161"/>
                        <a:pt x="3" y="87"/>
                        <a:pt x="3" y="12"/>
                      </a:cubicBezTo>
                      <a:cubicBezTo>
                        <a:pt x="3" y="9"/>
                        <a:pt x="3" y="6"/>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sp>
              <p:nvSpPr>
                <p:cNvPr id="217" name="Freeform 8"/>
                <p:cNvSpPr>
                  <a:spLocks/>
                </p:cNvSpPr>
                <p:nvPr/>
              </p:nvSpPr>
              <p:spPr bwMode="auto">
                <a:xfrm>
                  <a:off x="-1490663" y="-965201"/>
                  <a:ext cx="1054100" cy="339725"/>
                </a:xfrm>
                <a:custGeom>
                  <a:avLst/>
                  <a:gdLst>
                    <a:gd name="T0" fmla="*/ 4 w 1693"/>
                    <a:gd name="T1" fmla="*/ 0 h 546"/>
                    <a:gd name="T2" fmla="*/ 667 w 1693"/>
                    <a:gd name="T3" fmla="*/ 189 h 546"/>
                    <a:gd name="T4" fmla="*/ 1320 w 1693"/>
                    <a:gd name="T5" fmla="*/ 148 h 546"/>
                    <a:gd name="T6" fmla="*/ 1681 w 1693"/>
                    <a:gd name="T7" fmla="*/ 6 h 546"/>
                    <a:gd name="T8" fmla="*/ 1691 w 1693"/>
                    <a:gd name="T9" fmla="*/ 1 h 546"/>
                    <a:gd name="T10" fmla="*/ 1690 w 1693"/>
                    <a:gd name="T11" fmla="*/ 249 h 546"/>
                    <a:gd name="T12" fmla="*/ 1632 w 1693"/>
                    <a:gd name="T13" fmla="*/ 347 h 546"/>
                    <a:gd name="T14" fmla="*/ 1421 w 1693"/>
                    <a:gd name="T15" fmla="*/ 458 h 546"/>
                    <a:gd name="T16" fmla="*/ 965 w 1693"/>
                    <a:gd name="T17" fmla="*/ 535 h 546"/>
                    <a:gd name="T18" fmla="*/ 288 w 1693"/>
                    <a:gd name="T19" fmla="*/ 462 h 546"/>
                    <a:gd name="T20" fmla="*/ 78 w 1693"/>
                    <a:gd name="T21" fmla="*/ 359 h 546"/>
                    <a:gd name="T22" fmla="*/ 3 w 1693"/>
                    <a:gd name="T23" fmla="*/ 206 h 546"/>
                    <a:gd name="T24" fmla="*/ 4 w 1693"/>
                    <a:gd name="T2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3" h="546">
                      <a:moveTo>
                        <a:pt x="4" y="0"/>
                      </a:moveTo>
                      <a:cubicBezTo>
                        <a:pt x="209" y="130"/>
                        <a:pt x="435" y="170"/>
                        <a:pt x="667" y="189"/>
                      </a:cubicBezTo>
                      <a:cubicBezTo>
                        <a:pt x="886" y="206"/>
                        <a:pt x="1104" y="195"/>
                        <a:pt x="1320" y="148"/>
                      </a:cubicBezTo>
                      <a:cubicBezTo>
                        <a:pt x="1447" y="120"/>
                        <a:pt x="1571" y="80"/>
                        <a:pt x="1681" y="6"/>
                      </a:cubicBezTo>
                      <a:cubicBezTo>
                        <a:pt x="1683" y="5"/>
                        <a:pt x="1686" y="4"/>
                        <a:pt x="1691" y="1"/>
                      </a:cubicBezTo>
                      <a:cubicBezTo>
                        <a:pt x="1691" y="86"/>
                        <a:pt x="1693" y="167"/>
                        <a:pt x="1690" y="249"/>
                      </a:cubicBezTo>
                      <a:cubicBezTo>
                        <a:pt x="1689" y="289"/>
                        <a:pt x="1662" y="321"/>
                        <a:pt x="1632" y="347"/>
                      </a:cubicBezTo>
                      <a:cubicBezTo>
                        <a:pt x="1571" y="401"/>
                        <a:pt x="1497" y="432"/>
                        <a:pt x="1421" y="458"/>
                      </a:cubicBezTo>
                      <a:cubicBezTo>
                        <a:pt x="1273" y="506"/>
                        <a:pt x="1120" y="528"/>
                        <a:pt x="965" y="535"/>
                      </a:cubicBezTo>
                      <a:cubicBezTo>
                        <a:pt x="735" y="546"/>
                        <a:pt x="509" y="530"/>
                        <a:pt x="288" y="462"/>
                      </a:cubicBezTo>
                      <a:cubicBezTo>
                        <a:pt x="213" y="439"/>
                        <a:pt x="141" y="408"/>
                        <a:pt x="78" y="359"/>
                      </a:cubicBezTo>
                      <a:cubicBezTo>
                        <a:pt x="28" y="320"/>
                        <a:pt x="0" y="272"/>
                        <a:pt x="3" y="206"/>
                      </a:cubicBezTo>
                      <a:cubicBezTo>
                        <a:pt x="6" y="139"/>
                        <a:pt x="4" y="7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7" tIns="40644" rIns="81287" bIns="406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8848"/>
                  <a:endParaRPr lang="en-US" sz="1601">
                    <a:solidFill>
                      <a:srgbClr val="000000"/>
                    </a:solidFill>
                    <a:latin typeface="Segoe UI Semibold" panose="020B0702040204020203" pitchFamily="34" charset="0"/>
                    <a:cs typeface="Segoe UI Semibold" panose="020B0702040204020203" pitchFamily="34" charset="0"/>
                  </a:endParaRPr>
                </a:p>
              </p:txBody>
            </p:sp>
          </p:grpSp>
        </p:grpSp>
        <p:sp>
          <p:nvSpPr>
            <p:cNvPr id="218" name="TextBox 76"/>
            <p:cNvSpPr txBox="1"/>
            <p:nvPr/>
          </p:nvSpPr>
          <p:spPr>
            <a:xfrm>
              <a:off x="2763360" y="5488203"/>
              <a:ext cx="757896" cy="32555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lnSpc>
                  <a:spcPct val="90000"/>
                </a:lnSpc>
                <a:defRPr/>
              </a:pPr>
              <a:r>
                <a:rPr lang="en-US" sz="1066" kern="0" dirty="0">
                  <a:gradFill>
                    <a:gsLst>
                      <a:gs pos="0">
                        <a:srgbClr val="505050"/>
                      </a:gs>
                      <a:gs pos="86000">
                        <a:srgbClr val="505050"/>
                      </a:gs>
                    </a:gsLst>
                    <a:lin ang="5400000" scaled="0"/>
                  </a:gradFill>
                  <a:latin typeface="Segoe UI Semibold" panose="020B0702040204020203" pitchFamily="34" charset="0"/>
                  <a:cs typeface="Segoe UI Semibold" panose="020B0702040204020203" pitchFamily="34" charset="0"/>
                </a:rPr>
                <a:t>ETL/Data Quality</a:t>
              </a:r>
            </a:p>
          </p:txBody>
        </p:sp>
        <p:grpSp>
          <p:nvGrpSpPr>
            <p:cNvPr id="219" name="Group 15"/>
            <p:cNvGrpSpPr/>
            <p:nvPr/>
          </p:nvGrpSpPr>
          <p:grpSpPr>
            <a:xfrm>
              <a:off x="1065321" y="3423433"/>
              <a:ext cx="4991111" cy="1196275"/>
              <a:chOff x="252141" y="1644782"/>
              <a:chExt cx="5807272" cy="1391894"/>
            </a:xfrm>
          </p:grpSpPr>
          <p:sp>
            <p:nvSpPr>
              <p:cNvPr id="220" name="Rectangle 21"/>
              <p:cNvSpPr/>
              <p:nvPr/>
            </p:nvSpPr>
            <p:spPr bwMode="auto">
              <a:xfrm>
                <a:off x="1716566" y="1644782"/>
                <a:ext cx="4342847"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spcBef>
                    <a:spcPts val="1871"/>
                  </a:spcBef>
                  <a:spcAft>
                    <a:spcPct val="0"/>
                  </a:spcAft>
                  <a:defRPr/>
                </a:pPr>
                <a:endParaRPr lang="en-US" sz="1403"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4"/>
              <p:cNvSpPr/>
              <p:nvPr/>
            </p:nvSpPr>
            <p:spPr bwMode="auto">
              <a:xfrm>
                <a:off x="252141" y="1644782"/>
                <a:ext cx="1474758" cy="1391894"/>
              </a:xfrm>
              <a:prstGeom prst="rect">
                <a:avLst/>
              </a:prstGeom>
              <a:solidFill>
                <a:srgbClr val="B8003D"/>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Provision</a:t>
                </a:r>
              </a:p>
            </p:txBody>
          </p:sp>
          <p:grpSp>
            <p:nvGrpSpPr>
              <p:cNvPr id="222" name="Group 69"/>
              <p:cNvGrpSpPr/>
              <p:nvPr/>
            </p:nvGrpSpPr>
            <p:grpSpPr>
              <a:xfrm>
                <a:off x="551679" y="2162630"/>
                <a:ext cx="905056" cy="640080"/>
                <a:chOff x="626146" y="5325930"/>
                <a:chExt cx="905056" cy="640080"/>
              </a:xfrm>
            </p:grpSpPr>
            <p:sp>
              <p:nvSpPr>
                <p:cNvPr id="223" name="Freeform 6"/>
                <p:cNvSpPr>
                  <a:spLocks noEditPoints="1"/>
                </p:cNvSpPr>
                <p:nvPr/>
              </p:nvSpPr>
              <p:spPr bwMode="auto">
                <a:xfrm>
                  <a:off x="705887" y="5452239"/>
                  <a:ext cx="365760" cy="365760"/>
                </a:xfrm>
                <a:custGeom>
                  <a:avLst/>
                  <a:gdLst>
                    <a:gd name="T0" fmla="*/ 51 w 114"/>
                    <a:gd name="T1" fmla="*/ 60 h 112"/>
                    <a:gd name="T2" fmla="*/ 103 w 114"/>
                    <a:gd name="T3" fmla="*/ 60 h 112"/>
                    <a:gd name="T4" fmla="*/ 51 w 114"/>
                    <a:gd name="T5" fmla="*/ 112 h 112"/>
                    <a:gd name="T6" fmla="*/ 0 w 114"/>
                    <a:gd name="T7" fmla="*/ 60 h 112"/>
                    <a:gd name="T8" fmla="*/ 51 w 114"/>
                    <a:gd name="T9" fmla="*/ 9 h 112"/>
                    <a:gd name="T10" fmla="*/ 51 w 114"/>
                    <a:gd name="T11" fmla="*/ 60 h 112"/>
                    <a:gd name="T12" fmla="*/ 62 w 114"/>
                    <a:gd name="T13" fmla="*/ 0 h 112"/>
                    <a:gd name="T14" fmla="*/ 62 w 114"/>
                    <a:gd name="T15" fmla="*/ 52 h 112"/>
                    <a:gd name="T16" fmla="*/ 114 w 114"/>
                    <a:gd name="T17" fmla="*/ 52 h 112"/>
                    <a:gd name="T18" fmla="*/ 62 w 114"/>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2">
                      <a:moveTo>
                        <a:pt x="51" y="60"/>
                      </a:moveTo>
                      <a:cubicBezTo>
                        <a:pt x="103" y="60"/>
                        <a:pt x="103" y="60"/>
                        <a:pt x="103" y="60"/>
                      </a:cubicBezTo>
                      <a:cubicBezTo>
                        <a:pt x="103" y="88"/>
                        <a:pt x="79" y="112"/>
                        <a:pt x="51" y="112"/>
                      </a:cubicBezTo>
                      <a:cubicBezTo>
                        <a:pt x="23" y="112"/>
                        <a:pt x="0" y="88"/>
                        <a:pt x="0" y="60"/>
                      </a:cubicBezTo>
                      <a:cubicBezTo>
                        <a:pt x="0" y="32"/>
                        <a:pt x="23" y="9"/>
                        <a:pt x="51" y="9"/>
                      </a:cubicBezTo>
                      <a:lnTo>
                        <a:pt x="51" y="60"/>
                      </a:lnTo>
                      <a:close/>
                      <a:moveTo>
                        <a:pt x="62" y="0"/>
                      </a:moveTo>
                      <a:cubicBezTo>
                        <a:pt x="62" y="52"/>
                        <a:pt x="62" y="52"/>
                        <a:pt x="62" y="52"/>
                      </a:cubicBezTo>
                      <a:cubicBezTo>
                        <a:pt x="114" y="52"/>
                        <a:pt x="114" y="52"/>
                        <a:pt x="114" y="52"/>
                      </a:cubicBezTo>
                      <a:cubicBezTo>
                        <a:pt x="114" y="23"/>
                        <a:pt x="91" y="0"/>
                        <a:pt x="6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264" tIns="35632" rIns="71264" bIns="35632" numCol="1" anchor="t" anchorCtr="0" compatLnSpc="1">
                  <a:prstTxWarp prst="textNoShape">
                    <a:avLst/>
                  </a:prstTxWarp>
                </a:bodyPr>
                <a:lstStyle/>
                <a:p>
                  <a:pPr defTabSz="726914"/>
                  <a:endParaRPr lang="en-US" sz="1403">
                    <a:solidFill>
                      <a:srgbClr val="000000"/>
                    </a:solidFill>
                  </a:endParaRPr>
                </a:p>
              </p:txBody>
            </p:sp>
            <p:sp>
              <p:nvSpPr>
                <p:cNvPr id="224" name="Freeform 66"/>
                <p:cNvSpPr/>
                <p:nvPr>
                  <p:custDataLst>
                    <p:tags r:id="rId2"/>
                  </p:custDataLst>
                </p:nvPr>
              </p:nvSpPr>
              <p:spPr>
                <a:xfrm rot="5400000">
                  <a:off x="1129074" y="5471575"/>
                  <a:ext cx="333165" cy="337010"/>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bg1"/>
                </a:solidFill>
                <a:ln w="19050" cap="flat" cmpd="sng" algn="ctr">
                  <a:noFill/>
                  <a:prstDash val="solid"/>
                </a:ln>
                <a:effectLst/>
              </p:spPr>
              <p:txBody>
                <a:bodyPr rtlCol="0" anchor="ctr"/>
                <a:lstStyle/>
                <a:p>
                  <a:pPr algn="ctr" defTabSz="726651">
                    <a:defRPr/>
                  </a:pPr>
                  <a:endParaRPr lang="en-US" sz="1403" kern="0">
                    <a:solidFill>
                      <a:sysClr val="window" lastClr="FFFFFF"/>
                    </a:solidFill>
                    <a:latin typeface="Arial"/>
                  </a:endParaRPr>
                </a:p>
              </p:txBody>
            </p:sp>
            <p:sp>
              <p:nvSpPr>
                <p:cNvPr id="225" name="Rectangle 67"/>
                <p:cNvSpPr/>
                <p:nvPr/>
              </p:nvSpPr>
              <p:spPr bwMode="auto">
                <a:xfrm>
                  <a:off x="626146" y="5325930"/>
                  <a:ext cx="905056" cy="640080"/>
                </a:xfrm>
                <a:prstGeom prst="rect">
                  <a:avLst/>
                </a:prstGeom>
                <a:noFill/>
                <a:ln w="254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sp>
              <p:nvSpPr>
                <p:cNvPr id="226" name="Rectangle 68"/>
                <p:cNvSpPr/>
                <p:nvPr/>
              </p:nvSpPr>
              <p:spPr bwMode="auto">
                <a:xfrm>
                  <a:off x="1288972" y="5452239"/>
                  <a:ext cx="154172" cy="119221"/>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grpSp>
        </p:grpSp>
        <p:grpSp>
          <p:nvGrpSpPr>
            <p:cNvPr id="227" name="Group 142"/>
            <p:cNvGrpSpPr/>
            <p:nvPr/>
          </p:nvGrpSpPr>
          <p:grpSpPr>
            <a:xfrm>
              <a:off x="2745558" y="3642005"/>
              <a:ext cx="2880174" cy="934604"/>
              <a:chOff x="2548237" y="1747547"/>
              <a:chExt cx="2937930" cy="953345"/>
            </a:xfrm>
          </p:grpSpPr>
          <p:grpSp>
            <p:nvGrpSpPr>
              <p:cNvPr id="228" name="Group 135"/>
              <p:cNvGrpSpPr/>
              <p:nvPr/>
            </p:nvGrpSpPr>
            <p:grpSpPr>
              <a:xfrm>
                <a:off x="3341722" y="1747547"/>
                <a:ext cx="559708" cy="559562"/>
                <a:chOff x="3341722" y="1747547"/>
                <a:chExt cx="559708" cy="559562"/>
              </a:xfrm>
            </p:grpSpPr>
            <p:sp>
              <p:nvSpPr>
                <p:cNvPr id="238" name="Rectangle 134"/>
                <p:cNvSpPr/>
                <p:nvPr/>
              </p:nvSpPr>
              <p:spPr>
                <a:xfrm>
                  <a:off x="3341722" y="1747547"/>
                  <a:ext cx="559708" cy="559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pic>
              <p:nvPicPr>
                <p:cNvPr id="239" name="Picture 3" descr="\\SFP\Work\White_Whale\3-22036_Kuleen_Bharadwaj\PPT\4_SQL Server Renewal\SFP_Art\Icons\Chris Icons\report on browser.png"/>
                <p:cNvPicPr>
                  <a:picLocks noChangeAspect="1" noChangeArrowheads="1"/>
                </p:cNvPicPr>
                <p:nvPr/>
              </p:nvPicPr>
              <p:blipFill>
                <a:blip r:embed="rId8" cstate="screen">
                  <a:grayscl/>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341722" y="1747547"/>
                  <a:ext cx="559708" cy="559562"/>
                </a:xfrm>
                <a:prstGeom prst="rect">
                  <a:avLst/>
                </a:prstGeom>
                <a:noFill/>
                <a:extLst/>
              </p:spPr>
            </p:pic>
          </p:grpSp>
          <p:pic>
            <p:nvPicPr>
              <p:cNvPr id="229" name="Picture 73"/>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4135353" y="1747547"/>
                <a:ext cx="559562" cy="559562"/>
              </a:xfrm>
              <a:prstGeom prst="rect">
                <a:avLst/>
              </a:prstGeom>
              <a:noFill/>
            </p:spPr>
          </p:pic>
          <p:grpSp>
            <p:nvGrpSpPr>
              <p:cNvPr id="230" name="Group 133"/>
              <p:cNvGrpSpPr/>
              <p:nvPr/>
            </p:nvGrpSpPr>
            <p:grpSpPr>
              <a:xfrm>
                <a:off x="2548237" y="1752067"/>
                <a:ext cx="559562" cy="562270"/>
                <a:chOff x="2548237" y="1752067"/>
                <a:chExt cx="559562" cy="562270"/>
              </a:xfrm>
            </p:grpSpPr>
            <p:sp>
              <p:nvSpPr>
                <p:cNvPr id="236" name="Rectangle 132"/>
                <p:cNvSpPr/>
                <p:nvPr/>
              </p:nvSpPr>
              <p:spPr>
                <a:xfrm>
                  <a:off x="2550025" y="1752067"/>
                  <a:ext cx="557774" cy="55777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pic>
              <p:nvPicPr>
                <p:cNvPr id="237" name="Picture 3"/>
                <p:cNvPicPr>
                  <a:picLocks noChangeAspect="1" noChangeArrowheads="1"/>
                </p:cNvPicPr>
                <p:nvPr/>
              </p:nvPicPr>
              <p:blipFill>
                <a:blip r:embed="rId11" cstate="screen">
                  <a:grayscl/>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bwMode="auto">
                <a:xfrm>
                  <a:off x="2548237" y="1753020"/>
                  <a:ext cx="559562" cy="561317"/>
                </a:xfrm>
                <a:prstGeom prst="rect">
                  <a:avLst/>
                </a:prstGeom>
                <a:noFill/>
                <a:extLst/>
              </p:spPr>
            </p:pic>
          </p:grpSp>
          <p:sp>
            <p:nvSpPr>
              <p:cNvPr id="231" name="TextBox 68"/>
              <p:cNvSpPr txBox="1"/>
              <p:nvPr/>
            </p:nvSpPr>
            <p:spPr>
              <a:xfrm>
                <a:off x="2548237" y="2331884"/>
                <a:ext cx="746278" cy="18450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6" dirty="0">
                    <a:gradFill>
                      <a:gsLst>
                        <a:gs pos="0">
                          <a:srgbClr val="505050"/>
                        </a:gs>
                        <a:gs pos="86000">
                          <a:srgbClr val="505050"/>
                        </a:gs>
                      </a:gsLst>
                      <a:lin ang="5400000" scaled="0"/>
                    </a:gradFill>
                  </a:rPr>
                  <a:t>Analysis</a:t>
                </a:r>
              </a:p>
            </p:txBody>
          </p:sp>
          <p:sp>
            <p:nvSpPr>
              <p:cNvPr id="232" name="TextBox 69"/>
              <p:cNvSpPr txBox="1"/>
              <p:nvPr/>
            </p:nvSpPr>
            <p:spPr>
              <a:xfrm>
                <a:off x="3346413" y="2331884"/>
                <a:ext cx="746278" cy="18450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6" dirty="0">
                    <a:gradFill>
                      <a:gsLst>
                        <a:gs pos="0">
                          <a:srgbClr val="505050"/>
                        </a:gs>
                        <a:gs pos="86000">
                          <a:srgbClr val="505050"/>
                        </a:gs>
                      </a:gsLst>
                      <a:lin ang="5400000" scaled="0"/>
                    </a:gradFill>
                  </a:rPr>
                  <a:t>Reports</a:t>
                </a:r>
              </a:p>
            </p:txBody>
          </p:sp>
          <p:sp>
            <p:nvSpPr>
              <p:cNvPr id="233" name="TextBox 70"/>
              <p:cNvSpPr txBox="1"/>
              <p:nvPr/>
            </p:nvSpPr>
            <p:spPr>
              <a:xfrm>
                <a:off x="4131730" y="2331884"/>
                <a:ext cx="1354437" cy="36900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66" dirty="0">
                    <a:gradFill>
                      <a:gsLst>
                        <a:gs pos="0">
                          <a:srgbClr val="505050"/>
                        </a:gs>
                        <a:gs pos="86000">
                          <a:srgbClr val="505050"/>
                        </a:gs>
                      </a:gsLst>
                      <a:lin ang="5400000" scaled="0"/>
                    </a:gradFill>
                  </a:rPr>
                  <a:t>Dashboards </a:t>
                </a:r>
                <a:br>
                  <a:rPr lang="en-US" sz="1066" dirty="0">
                    <a:gradFill>
                      <a:gsLst>
                        <a:gs pos="0">
                          <a:srgbClr val="505050"/>
                        </a:gs>
                        <a:gs pos="86000">
                          <a:srgbClr val="505050"/>
                        </a:gs>
                      </a:gsLst>
                      <a:lin ang="5400000" scaled="0"/>
                    </a:gradFill>
                  </a:rPr>
                </a:br>
                <a:r>
                  <a:rPr lang="en-US" sz="1066" dirty="0">
                    <a:gradFill>
                      <a:gsLst>
                        <a:gs pos="0">
                          <a:srgbClr val="505050"/>
                        </a:gs>
                        <a:gs pos="86000">
                          <a:srgbClr val="505050"/>
                        </a:gs>
                      </a:gsLst>
                      <a:lin ang="5400000" scaled="0"/>
                    </a:gradFill>
                  </a:rPr>
                  <a:t>&amp; Scorecards</a:t>
                </a:r>
              </a:p>
            </p:txBody>
          </p:sp>
        </p:grpSp>
        <p:grpSp>
          <p:nvGrpSpPr>
            <p:cNvPr id="240" name="Group 15"/>
            <p:cNvGrpSpPr/>
            <p:nvPr/>
          </p:nvGrpSpPr>
          <p:grpSpPr>
            <a:xfrm>
              <a:off x="1055378" y="1423655"/>
              <a:ext cx="4991111" cy="1196275"/>
              <a:chOff x="252141" y="1644782"/>
              <a:chExt cx="5807272" cy="1391894"/>
            </a:xfrm>
          </p:grpSpPr>
          <p:sp>
            <p:nvSpPr>
              <p:cNvPr id="241" name="Rectangle 21"/>
              <p:cNvSpPr/>
              <p:nvPr/>
            </p:nvSpPr>
            <p:spPr bwMode="auto">
              <a:xfrm>
                <a:off x="1716566" y="1644782"/>
                <a:ext cx="4342847" cy="1391894"/>
              </a:xfrm>
              <a:prstGeom prst="rect">
                <a:avLst/>
              </a:prstGeom>
              <a:solidFill>
                <a:srgbClr val="969696"/>
              </a:solidFill>
              <a:ln w="38100" cap="flat" cmpd="sng" algn="ctr">
                <a:noFill/>
                <a:prstDash val="solid"/>
                <a:headEnd type="none" w="med" len="med"/>
                <a:tailEnd type="none" w="med" len="med"/>
              </a:ln>
              <a:effectLst/>
            </p:spPr>
            <p:txBody>
              <a:bodyPr vert="horz" wrap="square" lIns="72680" tIns="71264" rIns="72680" bIns="71264" numCol="1" rtlCol="0" anchor="ctr" anchorCtr="0" compatLnSpc="1">
                <a:prstTxWarp prst="textNoShape">
                  <a:avLst/>
                </a:prstTxWarp>
              </a:bodyPr>
              <a:lstStyle/>
              <a:p>
                <a:pPr defTabSz="726562" fontAlgn="base">
                  <a:spcBef>
                    <a:spcPts val="1871"/>
                  </a:spcBef>
                  <a:spcAft>
                    <a:spcPct val="0"/>
                  </a:spcAft>
                  <a:defRPr/>
                </a:pPr>
                <a:endParaRPr lang="en-US" sz="1403"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
              <p:cNvSpPr/>
              <p:nvPr/>
            </p:nvSpPr>
            <p:spPr bwMode="auto">
              <a:xfrm>
                <a:off x="252141" y="1644782"/>
                <a:ext cx="1474758" cy="1391894"/>
              </a:xfrm>
              <a:prstGeom prst="rect">
                <a:avLst/>
              </a:prstGeom>
              <a:solidFill>
                <a:schemeClr val="accent6"/>
              </a:solidFill>
              <a:ln w="38100" cap="flat" cmpd="sng" algn="ctr">
                <a:noFill/>
                <a:prstDash val="solid"/>
                <a:headEnd type="none" w="med" len="med"/>
                <a:tailEnd type="none" w="med" len="med"/>
              </a:ln>
              <a:effectLst/>
            </p:spPr>
            <p:txBody>
              <a:bodyPr vert="horz" wrap="square" lIns="72680" tIns="71264" rIns="72680" bIns="71264" numCol="1" rtlCol="0" anchor="t" anchorCtr="0" compatLnSpc="1">
                <a:prstTxWarp prst="textNoShape">
                  <a:avLst/>
                </a:prstTxWarp>
              </a:bodyPr>
              <a:lstStyle/>
              <a:p>
                <a:pPr defTabSz="726562" fontAlgn="base">
                  <a:lnSpc>
                    <a:spcPct val="90000"/>
                  </a:lnSpc>
                  <a:spcBef>
                    <a:spcPct val="0"/>
                  </a:spcBef>
                  <a:spcAft>
                    <a:spcPct val="0"/>
                  </a:spcAft>
                </a:pPr>
                <a:r>
                  <a:rPr lang="en-US" sz="1403" kern="0" dirty="0">
                    <a:solidFill>
                      <a:srgbClr val="FFFFFF"/>
                    </a:solidFill>
                    <a:ea typeface="Segoe UI" pitchFamily="34" charset="0"/>
                    <a:cs typeface="Segoe UI" pitchFamily="34" charset="0"/>
                  </a:rPr>
                  <a:t>Self-Service</a:t>
                </a:r>
              </a:p>
            </p:txBody>
          </p:sp>
          <p:grpSp>
            <p:nvGrpSpPr>
              <p:cNvPr id="243" name="Group 69"/>
              <p:cNvGrpSpPr/>
              <p:nvPr/>
            </p:nvGrpSpPr>
            <p:grpSpPr>
              <a:xfrm>
                <a:off x="551679" y="2162630"/>
                <a:ext cx="905056" cy="640080"/>
                <a:chOff x="626146" y="5325930"/>
                <a:chExt cx="905056" cy="640080"/>
              </a:xfrm>
            </p:grpSpPr>
            <p:sp>
              <p:nvSpPr>
                <p:cNvPr id="244" name="Freeform 6"/>
                <p:cNvSpPr>
                  <a:spLocks noEditPoints="1"/>
                </p:cNvSpPr>
                <p:nvPr/>
              </p:nvSpPr>
              <p:spPr bwMode="auto">
                <a:xfrm>
                  <a:off x="705887" y="5452239"/>
                  <a:ext cx="365760" cy="365760"/>
                </a:xfrm>
                <a:custGeom>
                  <a:avLst/>
                  <a:gdLst>
                    <a:gd name="T0" fmla="*/ 51 w 114"/>
                    <a:gd name="T1" fmla="*/ 60 h 112"/>
                    <a:gd name="T2" fmla="*/ 103 w 114"/>
                    <a:gd name="T3" fmla="*/ 60 h 112"/>
                    <a:gd name="T4" fmla="*/ 51 w 114"/>
                    <a:gd name="T5" fmla="*/ 112 h 112"/>
                    <a:gd name="T6" fmla="*/ 0 w 114"/>
                    <a:gd name="T7" fmla="*/ 60 h 112"/>
                    <a:gd name="T8" fmla="*/ 51 w 114"/>
                    <a:gd name="T9" fmla="*/ 9 h 112"/>
                    <a:gd name="T10" fmla="*/ 51 w 114"/>
                    <a:gd name="T11" fmla="*/ 60 h 112"/>
                    <a:gd name="T12" fmla="*/ 62 w 114"/>
                    <a:gd name="T13" fmla="*/ 0 h 112"/>
                    <a:gd name="T14" fmla="*/ 62 w 114"/>
                    <a:gd name="T15" fmla="*/ 52 h 112"/>
                    <a:gd name="T16" fmla="*/ 114 w 114"/>
                    <a:gd name="T17" fmla="*/ 52 h 112"/>
                    <a:gd name="T18" fmla="*/ 62 w 114"/>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2">
                      <a:moveTo>
                        <a:pt x="51" y="60"/>
                      </a:moveTo>
                      <a:cubicBezTo>
                        <a:pt x="103" y="60"/>
                        <a:pt x="103" y="60"/>
                        <a:pt x="103" y="60"/>
                      </a:cubicBezTo>
                      <a:cubicBezTo>
                        <a:pt x="103" y="88"/>
                        <a:pt x="79" y="112"/>
                        <a:pt x="51" y="112"/>
                      </a:cubicBezTo>
                      <a:cubicBezTo>
                        <a:pt x="23" y="112"/>
                        <a:pt x="0" y="88"/>
                        <a:pt x="0" y="60"/>
                      </a:cubicBezTo>
                      <a:cubicBezTo>
                        <a:pt x="0" y="32"/>
                        <a:pt x="23" y="9"/>
                        <a:pt x="51" y="9"/>
                      </a:cubicBezTo>
                      <a:lnTo>
                        <a:pt x="51" y="60"/>
                      </a:lnTo>
                      <a:close/>
                      <a:moveTo>
                        <a:pt x="62" y="0"/>
                      </a:moveTo>
                      <a:cubicBezTo>
                        <a:pt x="62" y="52"/>
                        <a:pt x="62" y="52"/>
                        <a:pt x="62" y="52"/>
                      </a:cubicBezTo>
                      <a:cubicBezTo>
                        <a:pt x="114" y="52"/>
                        <a:pt x="114" y="52"/>
                        <a:pt x="114" y="52"/>
                      </a:cubicBezTo>
                      <a:cubicBezTo>
                        <a:pt x="114" y="23"/>
                        <a:pt x="91" y="0"/>
                        <a:pt x="6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264" tIns="35632" rIns="71264" bIns="35632" numCol="1" anchor="t" anchorCtr="0" compatLnSpc="1">
                  <a:prstTxWarp prst="textNoShape">
                    <a:avLst/>
                  </a:prstTxWarp>
                </a:bodyPr>
                <a:lstStyle/>
                <a:p>
                  <a:pPr defTabSz="726914"/>
                  <a:endParaRPr lang="en-US" sz="1403">
                    <a:solidFill>
                      <a:srgbClr val="000000"/>
                    </a:solidFill>
                  </a:endParaRPr>
                </a:p>
              </p:txBody>
            </p:sp>
            <p:sp>
              <p:nvSpPr>
                <p:cNvPr id="245" name="Freeform 66"/>
                <p:cNvSpPr/>
                <p:nvPr>
                  <p:custDataLst>
                    <p:tags r:id="rId1"/>
                  </p:custDataLst>
                </p:nvPr>
              </p:nvSpPr>
              <p:spPr>
                <a:xfrm rot="5400000">
                  <a:off x="1129074" y="5471575"/>
                  <a:ext cx="333165" cy="337010"/>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bg1"/>
                </a:solidFill>
                <a:ln w="19050" cap="flat" cmpd="sng" algn="ctr">
                  <a:noFill/>
                  <a:prstDash val="solid"/>
                </a:ln>
                <a:effectLst/>
              </p:spPr>
              <p:txBody>
                <a:bodyPr rtlCol="0" anchor="ctr"/>
                <a:lstStyle/>
                <a:p>
                  <a:pPr algn="ctr" defTabSz="726651">
                    <a:defRPr/>
                  </a:pPr>
                  <a:endParaRPr lang="en-US" sz="1403" kern="0">
                    <a:solidFill>
                      <a:sysClr val="window" lastClr="FFFFFF"/>
                    </a:solidFill>
                    <a:latin typeface="Arial"/>
                  </a:endParaRPr>
                </a:p>
              </p:txBody>
            </p:sp>
            <p:sp>
              <p:nvSpPr>
                <p:cNvPr id="246" name="Rectangle 67"/>
                <p:cNvSpPr/>
                <p:nvPr/>
              </p:nvSpPr>
              <p:spPr bwMode="auto">
                <a:xfrm>
                  <a:off x="626146" y="5325930"/>
                  <a:ext cx="905056" cy="640080"/>
                </a:xfrm>
                <a:prstGeom prst="rect">
                  <a:avLst/>
                </a:prstGeom>
                <a:noFill/>
                <a:ln w="254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sp>
              <p:nvSpPr>
                <p:cNvPr id="247" name="Rectangle 68"/>
                <p:cNvSpPr/>
                <p:nvPr/>
              </p:nvSpPr>
              <p:spPr bwMode="auto">
                <a:xfrm>
                  <a:off x="1288972" y="5452239"/>
                  <a:ext cx="154172" cy="119221"/>
                </a:xfrm>
                <a:prstGeom prst="rect">
                  <a:avLst/>
                </a:prstGeom>
                <a:solidFill>
                  <a:srgbClr val="A5114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6346" rIns="0" bIns="36346" numCol="1" rtlCol="0" anchor="ctr" anchorCtr="0" compatLnSpc="1">
                  <a:prstTxWarp prst="textNoShape">
                    <a:avLst/>
                  </a:prstTxWarp>
                </a:bodyPr>
                <a:lstStyle/>
                <a:p>
                  <a:pPr algn="ctr" defTabSz="726703" fontAlgn="base">
                    <a:spcBef>
                      <a:spcPct val="0"/>
                    </a:spcBef>
                    <a:spcAft>
                      <a:spcPct val="0"/>
                    </a:spcAft>
                  </a:pPr>
                  <a:endParaRPr lang="en-US" sz="1559">
                    <a:gradFill>
                      <a:gsLst>
                        <a:gs pos="0">
                          <a:srgbClr val="FFFFFF"/>
                        </a:gs>
                        <a:gs pos="100000">
                          <a:srgbClr val="FFFFFF"/>
                        </a:gs>
                      </a:gsLst>
                      <a:lin ang="5400000" scaled="0"/>
                    </a:gradFill>
                  </a:endParaRPr>
                </a:p>
              </p:txBody>
            </p:sp>
          </p:grpSp>
        </p:grpSp>
        <p:grpSp>
          <p:nvGrpSpPr>
            <p:cNvPr id="248" name="Group 138"/>
            <p:cNvGrpSpPr/>
            <p:nvPr/>
          </p:nvGrpSpPr>
          <p:grpSpPr>
            <a:xfrm>
              <a:off x="2606407" y="1565967"/>
              <a:ext cx="1270540" cy="900228"/>
              <a:chOff x="9110701" y="1714352"/>
              <a:chExt cx="1296017" cy="918278"/>
            </a:xfrm>
          </p:grpSpPr>
          <p:sp>
            <p:nvSpPr>
              <p:cNvPr id="249" name="TextBox 26"/>
              <p:cNvSpPr txBox="1"/>
              <p:nvPr/>
            </p:nvSpPr>
            <p:spPr>
              <a:xfrm>
                <a:off x="9110701" y="2381480"/>
                <a:ext cx="1296017" cy="25115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defRPr/>
                </a:pPr>
                <a:r>
                  <a:rPr lang="en-US" sz="1451" b="1" kern="0" dirty="0">
                    <a:gradFill>
                      <a:gsLst>
                        <a:gs pos="0">
                          <a:srgbClr val="505050"/>
                        </a:gs>
                        <a:gs pos="86000">
                          <a:srgbClr val="505050"/>
                        </a:gs>
                      </a:gsLst>
                      <a:lin ang="5400000" scaled="0"/>
                    </a:gradFill>
                  </a:rPr>
                  <a:t>End Users</a:t>
                </a:r>
              </a:p>
            </p:txBody>
          </p:sp>
          <p:sp>
            <p:nvSpPr>
              <p:cNvPr id="250" name="Man's Body"/>
              <p:cNvSpPr>
                <a:spLocks/>
              </p:cNvSpPr>
              <p:nvPr/>
            </p:nvSpPr>
            <p:spPr bwMode="auto">
              <a:xfrm>
                <a:off x="9219968" y="2063401"/>
                <a:ext cx="494570" cy="247170"/>
              </a:xfrm>
              <a:custGeom>
                <a:avLst/>
                <a:gdLst>
                  <a:gd name="T0" fmla="*/ 1522 w 1650"/>
                  <a:gd name="T1" fmla="*/ 697 h 800"/>
                  <a:gd name="T2" fmla="*/ 1611 w 1650"/>
                  <a:gd name="T3" fmla="*/ 342 h 800"/>
                  <a:gd name="T4" fmla="*/ 1196 w 1650"/>
                  <a:gd name="T5" fmla="*/ 161 h 800"/>
                  <a:gd name="T6" fmla="*/ 1100 w 1650"/>
                  <a:gd name="T7" fmla="*/ 7 h 800"/>
                  <a:gd name="T8" fmla="*/ 815 w 1650"/>
                  <a:gd name="T9" fmla="*/ 130 h 800"/>
                  <a:gd name="T10" fmla="*/ 568 w 1650"/>
                  <a:gd name="T11" fmla="*/ 4 h 800"/>
                  <a:gd name="T12" fmla="*/ 498 w 1650"/>
                  <a:gd name="T13" fmla="*/ 134 h 800"/>
                  <a:gd name="T14" fmla="*/ 806 w 1650"/>
                  <a:gd name="T15" fmla="*/ 275 h 800"/>
                  <a:gd name="T16" fmla="*/ 1056 w 1650"/>
                  <a:gd name="T17" fmla="*/ 219 h 800"/>
                  <a:gd name="T18" fmla="*/ 794 w 1650"/>
                  <a:gd name="T19" fmla="*/ 330 h 800"/>
                  <a:gd name="T20" fmla="*/ 401 w 1650"/>
                  <a:gd name="T21" fmla="*/ 179 h 800"/>
                  <a:gd name="T22" fmla="*/ 42 w 1650"/>
                  <a:gd name="T23" fmla="*/ 342 h 800"/>
                  <a:gd name="T24" fmla="*/ 189 w 1650"/>
                  <a:gd name="T25" fmla="*/ 775 h 800"/>
                  <a:gd name="T26" fmla="*/ 329 w 1650"/>
                  <a:gd name="T27" fmla="*/ 553 h 800"/>
                  <a:gd name="T28" fmla="*/ 271 w 1650"/>
                  <a:gd name="T29" fmla="*/ 781 h 800"/>
                  <a:gd name="T30" fmla="*/ 826 w 1650"/>
                  <a:gd name="T31" fmla="*/ 799 h 800"/>
                  <a:gd name="T32" fmla="*/ 1463 w 1650"/>
                  <a:gd name="T33" fmla="*/ 775 h 800"/>
                  <a:gd name="T34" fmla="*/ 1464 w 1650"/>
                  <a:gd name="T35" fmla="*/ 774 h 800"/>
                  <a:gd name="T36" fmla="*/ 1406 w 1650"/>
                  <a:gd name="T37" fmla="*/ 553 h 800"/>
                  <a:gd name="T38" fmla="*/ 1522 w 1650"/>
                  <a:gd name="T39" fmla="*/ 69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0" h="800">
                    <a:moveTo>
                      <a:pt x="1522" y="697"/>
                    </a:moveTo>
                    <a:cubicBezTo>
                      <a:pt x="1635" y="516"/>
                      <a:pt x="1650" y="408"/>
                      <a:pt x="1611" y="342"/>
                    </a:cubicBezTo>
                    <a:cubicBezTo>
                      <a:pt x="1571" y="277"/>
                      <a:pt x="1294" y="184"/>
                      <a:pt x="1196" y="161"/>
                    </a:cubicBezTo>
                    <a:cubicBezTo>
                      <a:pt x="1155" y="151"/>
                      <a:pt x="1119" y="12"/>
                      <a:pt x="1100" y="7"/>
                    </a:cubicBezTo>
                    <a:cubicBezTo>
                      <a:pt x="1082" y="1"/>
                      <a:pt x="998" y="123"/>
                      <a:pt x="815" y="130"/>
                    </a:cubicBezTo>
                    <a:cubicBezTo>
                      <a:pt x="747" y="132"/>
                      <a:pt x="587" y="0"/>
                      <a:pt x="568" y="4"/>
                    </a:cubicBezTo>
                    <a:cubicBezTo>
                      <a:pt x="548" y="7"/>
                      <a:pt x="495" y="110"/>
                      <a:pt x="498" y="134"/>
                    </a:cubicBezTo>
                    <a:cubicBezTo>
                      <a:pt x="501" y="157"/>
                      <a:pt x="657" y="273"/>
                      <a:pt x="806" y="275"/>
                    </a:cubicBezTo>
                    <a:cubicBezTo>
                      <a:pt x="1017" y="279"/>
                      <a:pt x="1056" y="219"/>
                      <a:pt x="1056" y="219"/>
                    </a:cubicBezTo>
                    <a:cubicBezTo>
                      <a:pt x="1056" y="219"/>
                      <a:pt x="1010" y="327"/>
                      <a:pt x="794" y="330"/>
                    </a:cubicBezTo>
                    <a:cubicBezTo>
                      <a:pt x="573" y="333"/>
                      <a:pt x="425" y="183"/>
                      <a:pt x="401" y="179"/>
                    </a:cubicBezTo>
                    <a:cubicBezTo>
                      <a:pt x="377" y="174"/>
                      <a:pt x="83" y="279"/>
                      <a:pt x="42" y="342"/>
                    </a:cubicBezTo>
                    <a:cubicBezTo>
                      <a:pt x="0" y="406"/>
                      <a:pt x="9" y="570"/>
                      <a:pt x="189" y="775"/>
                    </a:cubicBezTo>
                    <a:cubicBezTo>
                      <a:pt x="208" y="657"/>
                      <a:pt x="306" y="566"/>
                      <a:pt x="329" y="553"/>
                    </a:cubicBezTo>
                    <a:cubicBezTo>
                      <a:pt x="299" y="610"/>
                      <a:pt x="272" y="716"/>
                      <a:pt x="271" y="781"/>
                    </a:cubicBezTo>
                    <a:cubicBezTo>
                      <a:pt x="523" y="799"/>
                      <a:pt x="740" y="800"/>
                      <a:pt x="826" y="799"/>
                    </a:cubicBezTo>
                    <a:cubicBezTo>
                      <a:pt x="922" y="800"/>
                      <a:pt x="1176" y="799"/>
                      <a:pt x="1463" y="775"/>
                    </a:cubicBezTo>
                    <a:cubicBezTo>
                      <a:pt x="1463" y="775"/>
                      <a:pt x="1463" y="774"/>
                      <a:pt x="1464" y="774"/>
                    </a:cubicBezTo>
                    <a:cubicBezTo>
                      <a:pt x="1454" y="709"/>
                      <a:pt x="1436" y="608"/>
                      <a:pt x="1406" y="553"/>
                    </a:cubicBezTo>
                    <a:cubicBezTo>
                      <a:pt x="1424" y="563"/>
                      <a:pt x="1485" y="619"/>
                      <a:pt x="1522" y="697"/>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a:extLst/>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51" name="Man's Face"/>
              <p:cNvSpPr>
                <a:spLocks/>
              </p:cNvSpPr>
              <p:nvPr/>
            </p:nvSpPr>
            <p:spPr bwMode="auto">
              <a:xfrm>
                <a:off x="9314698" y="1714352"/>
                <a:ext cx="286822" cy="366278"/>
              </a:xfrm>
              <a:custGeom>
                <a:avLst/>
                <a:gdLst>
                  <a:gd name="T0" fmla="*/ 114 w 957"/>
                  <a:gd name="T1" fmla="*/ 612 h 1185"/>
                  <a:gd name="T2" fmla="*/ 82 w 957"/>
                  <a:gd name="T3" fmla="*/ 660 h 1185"/>
                  <a:gd name="T4" fmla="*/ 164 w 957"/>
                  <a:gd name="T5" fmla="*/ 831 h 1185"/>
                  <a:gd name="T6" fmla="*/ 266 w 957"/>
                  <a:gd name="T7" fmla="*/ 1049 h 1185"/>
                  <a:gd name="T8" fmla="*/ 499 w 957"/>
                  <a:gd name="T9" fmla="*/ 1185 h 1185"/>
                  <a:gd name="T10" fmla="*/ 716 w 957"/>
                  <a:gd name="T11" fmla="*/ 1076 h 1185"/>
                  <a:gd name="T12" fmla="*/ 834 w 957"/>
                  <a:gd name="T13" fmla="*/ 841 h 1185"/>
                  <a:gd name="T14" fmla="*/ 862 w 957"/>
                  <a:gd name="T15" fmla="*/ 824 h 1185"/>
                  <a:gd name="T16" fmla="*/ 911 w 957"/>
                  <a:gd name="T17" fmla="*/ 629 h 1185"/>
                  <a:gd name="T18" fmla="*/ 865 w 957"/>
                  <a:gd name="T19" fmla="*/ 596 h 1185"/>
                  <a:gd name="T20" fmla="*/ 865 w 957"/>
                  <a:gd name="T21" fmla="*/ 507 h 1185"/>
                  <a:gd name="T22" fmla="*/ 499 w 957"/>
                  <a:gd name="T23" fmla="*/ 306 h 1185"/>
                  <a:gd name="T24" fmla="*/ 854 w 957"/>
                  <a:gd name="T25" fmla="*/ 407 h 1185"/>
                  <a:gd name="T26" fmla="*/ 897 w 957"/>
                  <a:gd name="T27" fmla="*/ 446 h 1185"/>
                  <a:gd name="T28" fmla="*/ 954 w 957"/>
                  <a:gd name="T29" fmla="*/ 391 h 1185"/>
                  <a:gd name="T30" fmla="*/ 775 w 957"/>
                  <a:gd name="T31" fmla="*/ 169 h 1185"/>
                  <a:gd name="T32" fmla="*/ 318 w 957"/>
                  <a:gd name="T33" fmla="*/ 76 h 1185"/>
                  <a:gd name="T34" fmla="*/ 46 w 957"/>
                  <a:gd name="T35" fmla="*/ 437 h 1185"/>
                  <a:gd name="T36" fmla="*/ 114 w 957"/>
                  <a:gd name="T37" fmla="*/ 612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7" h="1185">
                    <a:moveTo>
                      <a:pt x="114" y="612"/>
                    </a:moveTo>
                    <a:cubicBezTo>
                      <a:pt x="114" y="612"/>
                      <a:pt x="69" y="611"/>
                      <a:pt x="82" y="660"/>
                    </a:cubicBezTo>
                    <a:cubicBezTo>
                      <a:pt x="98" y="718"/>
                      <a:pt x="122" y="828"/>
                      <a:pt x="164" y="831"/>
                    </a:cubicBezTo>
                    <a:cubicBezTo>
                      <a:pt x="167" y="940"/>
                      <a:pt x="253" y="1029"/>
                      <a:pt x="266" y="1049"/>
                    </a:cubicBezTo>
                    <a:cubicBezTo>
                      <a:pt x="278" y="1069"/>
                      <a:pt x="435" y="1185"/>
                      <a:pt x="499" y="1185"/>
                    </a:cubicBezTo>
                    <a:cubicBezTo>
                      <a:pt x="563" y="1185"/>
                      <a:pt x="670" y="1112"/>
                      <a:pt x="716" y="1076"/>
                    </a:cubicBezTo>
                    <a:cubicBezTo>
                      <a:pt x="763" y="1039"/>
                      <a:pt x="818" y="963"/>
                      <a:pt x="834" y="841"/>
                    </a:cubicBezTo>
                    <a:cubicBezTo>
                      <a:pt x="849" y="844"/>
                      <a:pt x="862" y="824"/>
                      <a:pt x="862" y="824"/>
                    </a:cubicBezTo>
                    <a:cubicBezTo>
                      <a:pt x="862" y="824"/>
                      <a:pt x="911" y="659"/>
                      <a:pt x="911" y="629"/>
                    </a:cubicBezTo>
                    <a:cubicBezTo>
                      <a:pt x="911" y="599"/>
                      <a:pt x="865" y="596"/>
                      <a:pt x="865" y="596"/>
                    </a:cubicBezTo>
                    <a:cubicBezTo>
                      <a:pt x="865" y="596"/>
                      <a:pt x="876" y="531"/>
                      <a:pt x="865" y="507"/>
                    </a:cubicBezTo>
                    <a:cubicBezTo>
                      <a:pt x="854" y="482"/>
                      <a:pt x="713" y="324"/>
                      <a:pt x="499" y="306"/>
                    </a:cubicBezTo>
                    <a:cubicBezTo>
                      <a:pt x="554" y="289"/>
                      <a:pt x="688" y="267"/>
                      <a:pt x="854" y="407"/>
                    </a:cubicBezTo>
                    <a:cubicBezTo>
                      <a:pt x="868" y="419"/>
                      <a:pt x="871" y="441"/>
                      <a:pt x="897" y="446"/>
                    </a:cubicBezTo>
                    <a:cubicBezTo>
                      <a:pt x="922" y="451"/>
                      <a:pt x="951" y="416"/>
                      <a:pt x="954" y="391"/>
                    </a:cubicBezTo>
                    <a:cubicBezTo>
                      <a:pt x="957" y="365"/>
                      <a:pt x="917" y="298"/>
                      <a:pt x="775" y="169"/>
                    </a:cubicBezTo>
                    <a:cubicBezTo>
                      <a:pt x="633" y="40"/>
                      <a:pt x="442" y="0"/>
                      <a:pt x="318" y="76"/>
                    </a:cubicBezTo>
                    <a:cubicBezTo>
                      <a:pt x="0" y="63"/>
                      <a:pt x="42" y="417"/>
                      <a:pt x="46" y="437"/>
                    </a:cubicBezTo>
                    <a:cubicBezTo>
                      <a:pt x="51" y="458"/>
                      <a:pt x="114" y="612"/>
                      <a:pt x="114" y="612"/>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52" name="Woman's Body"/>
              <p:cNvSpPr>
                <a:spLocks/>
              </p:cNvSpPr>
              <p:nvPr/>
            </p:nvSpPr>
            <p:spPr bwMode="auto">
              <a:xfrm>
                <a:off x="9554276" y="1719821"/>
                <a:ext cx="317609" cy="523913"/>
              </a:xfrm>
              <a:custGeom>
                <a:avLst/>
                <a:gdLst>
                  <a:gd name="T0" fmla="*/ 34 w 1060"/>
                  <a:gd name="T1" fmla="*/ 1066 h 1695"/>
                  <a:gd name="T2" fmla="*/ 93 w 1060"/>
                  <a:gd name="T3" fmla="*/ 896 h 1695"/>
                  <a:gd name="T4" fmla="*/ 96 w 1060"/>
                  <a:gd name="T5" fmla="*/ 886 h 1695"/>
                  <a:gd name="T6" fmla="*/ 120 w 1060"/>
                  <a:gd name="T7" fmla="*/ 859 h 1695"/>
                  <a:gd name="T8" fmla="*/ 125 w 1060"/>
                  <a:gd name="T9" fmla="*/ 850 h 1695"/>
                  <a:gd name="T10" fmla="*/ 128 w 1060"/>
                  <a:gd name="T11" fmla="*/ 840 h 1695"/>
                  <a:gd name="T12" fmla="*/ 180 w 1060"/>
                  <a:gd name="T13" fmla="*/ 623 h 1695"/>
                  <a:gd name="T14" fmla="*/ 115 w 1060"/>
                  <a:gd name="T15" fmla="*/ 518 h 1695"/>
                  <a:gd name="T16" fmla="*/ 228 w 1060"/>
                  <a:gd name="T17" fmla="*/ 408 h 1695"/>
                  <a:gd name="T18" fmla="*/ 3 w 1060"/>
                  <a:gd name="T19" fmla="*/ 110 h 1695"/>
                  <a:gd name="T20" fmla="*/ 183 w 1060"/>
                  <a:gd name="T21" fmla="*/ 67 h 1695"/>
                  <a:gd name="T22" fmla="*/ 583 w 1060"/>
                  <a:gd name="T23" fmla="*/ 148 h 1695"/>
                  <a:gd name="T24" fmla="*/ 740 w 1060"/>
                  <a:gd name="T25" fmla="*/ 342 h 1695"/>
                  <a:gd name="T26" fmla="*/ 689 w 1060"/>
                  <a:gd name="T27" fmla="*/ 390 h 1695"/>
                  <a:gd name="T28" fmla="*/ 648 w 1060"/>
                  <a:gd name="T29" fmla="*/ 353 h 1695"/>
                  <a:gd name="T30" fmla="*/ 341 w 1060"/>
                  <a:gd name="T31" fmla="*/ 268 h 1695"/>
                  <a:gd name="T32" fmla="*/ 661 w 1060"/>
                  <a:gd name="T33" fmla="*/ 443 h 1695"/>
                  <a:gd name="T34" fmla="*/ 661 w 1060"/>
                  <a:gd name="T35" fmla="*/ 522 h 1695"/>
                  <a:gd name="T36" fmla="*/ 702 w 1060"/>
                  <a:gd name="T37" fmla="*/ 551 h 1695"/>
                  <a:gd name="T38" fmla="*/ 659 w 1060"/>
                  <a:gd name="T39" fmla="*/ 722 h 1695"/>
                  <a:gd name="T40" fmla="*/ 634 w 1060"/>
                  <a:gd name="T41" fmla="*/ 736 h 1695"/>
                  <a:gd name="T42" fmla="*/ 531 w 1060"/>
                  <a:gd name="T43" fmla="*/ 942 h 1695"/>
                  <a:gd name="T44" fmla="*/ 523 w 1060"/>
                  <a:gd name="T45" fmla="*/ 948 h 1695"/>
                  <a:gd name="T46" fmla="*/ 589 w 1060"/>
                  <a:gd name="T47" fmla="*/ 1022 h 1695"/>
                  <a:gd name="T48" fmla="*/ 675 w 1060"/>
                  <a:gd name="T49" fmla="*/ 1130 h 1695"/>
                  <a:gd name="T50" fmla="*/ 1038 w 1060"/>
                  <a:gd name="T51" fmla="*/ 1289 h 1695"/>
                  <a:gd name="T52" fmla="*/ 960 w 1060"/>
                  <a:gd name="T53" fmla="*/ 1599 h 1695"/>
                  <a:gd name="T54" fmla="*/ 909 w 1060"/>
                  <a:gd name="T55" fmla="*/ 1667 h 1695"/>
                  <a:gd name="T56" fmla="*/ 909 w 1060"/>
                  <a:gd name="T57" fmla="*/ 1668 h 1695"/>
                  <a:gd name="T58" fmla="*/ 541 w 1060"/>
                  <a:gd name="T59" fmla="*/ 1695 h 1695"/>
                  <a:gd name="T60" fmla="*/ 561 w 1060"/>
                  <a:gd name="T61" fmla="*/ 1427 h 1695"/>
                  <a:gd name="T62" fmla="*/ 514 w 1060"/>
                  <a:gd name="T63" fmla="*/ 1398 h 1695"/>
                  <a:gd name="T64" fmla="*/ 123 w 1060"/>
                  <a:gd name="T65" fmla="*/ 1213 h 1695"/>
                  <a:gd name="T66" fmla="*/ 73 w 1060"/>
                  <a:gd name="T67" fmla="*/ 1133 h 1695"/>
                  <a:gd name="T68" fmla="*/ 34 w 1060"/>
                  <a:gd name="T69" fmla="*/ 1066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0" h="1695">
                    <a:moveTo>
                      <a:pt x="34" y="1066"/>
                    </a:moveTo>
                    <a:cubicBezTo>
                      <a:pt x="35" y="1039"/>
                      <a:pt x="115" y="935"/>
                      <a:pt x="93" y="896"/>
                    </a:cubicBezTo>
                    <a:cubicBezTo>
                      <a:pt x="94" y="893"/>
                      <a:pt x="95" y="890"/>
                      <a:pt x="96" y="886"/>
                    </a:cubicBezTo>
                    <a:cubicBezTo>
                      <a:pt x="106" y="878"/>
                      <a:pt x="114" y="868"/>
                      <a:pt x="120" y="859"/>
                    </a:cubicBezTo>
                    <a:cubicBezTo>
                      <a:pt x="125" y="850"/>
                      <a:pt x="125" y="850"/>
                      <a:pt x="125" y="850"/>
                    </a:cubicBezTo>
                    <a:cubicBezTo>
                      <a:pt x="128" y="840"/>
                      <a:pt x="128" y="840"/>
                      <a:pt x="128" y="840"/>
                    </a:cubicBezTo>
                    <a:cubicBezTo>
                      <a:pt x="163" y="723"/>
                      <a:pt x="180" y="650"/>
                      <a:pt x="180" y="623"/>
                    </a:cubicBezTo>
                    <a:cubicBezTo>
                      <a:pt x="185" y="570"/>
                      <a:pt x="115" y="543"/>
                      <a:pt x="115" y="518"/>
                    </a:cubicBezTo>
                    <a:cubicBezTo>
                      <a:pt x="115" y="493"/>
                      <a:pt x="226" y="421"/>
                      <a:pt x="228" y="408"/>
                    </a:cubicBezTo>
                    <a:cubicBezTo>
                      <a:pt x="244" y="348"/>
                      <a:pt x="7" y="138"/>
                      <a:pt x="3" y="110"/>
                    </a:cubicBezTo>
                    <a:cubicBezTo>
                      <a:pt x="0" y="82"/>
                      <a:pt x="160" y="40"/>
                      <a:pt x="183" y="67"/>
                    </a:cubicBezTo>
                    <a:cubicBezTo>
                      <a:pt x="291" y="0"/>
                      <a:pt x="458" y="35"/>
                      <a:pt x="583" y="148"/>
                    </a:cubicBezTo>
                    <a:cubicBezTo>
                      <a:pt x="707" y="261"/>
                      <a:pt x="743" y="325"/>
                      <a:pt x="740" y="342"/>
                    </a:cubicBezTo>
                    <a:cubicBezTo>
                      <a:pt x="737" y="359"/>
                      <a:pt x="707" y="390"/>
                      <a:pt x="689" y="390"/>
                    </a:cubicBezTo>
                    <a:cubicBezTo>
                      <a:pt x="672" y="390"/>
                      <a:pt x="661" y="364"/>
                      <a:pt x="648" y="353"/>
                    </a:cubicBezTo>
                    <a:cubicBezTo>
                      <a:pt x="504" y="234"/>
                      <a:pt x="388" y="253"/>
                      <a:pt x="341" y="268"/>
                    </a:cubicBezTo>
                    <a:cubicBezTo>
                      <a:pt x="528" y="284"/>
                      <a:pt x="653" y="421"/>
                      <a:pt x="661" y="443"/>
                    </a:cubicBezTo>
                    <a:cubicBezTo>
                      <a:pt x="670" y="466"/>
                      <a:pt x="661" y="522"/>
                      <a:pt x="661" y="522"/>
                    </a:cubicBezTo>
                    <a:cubicBezTo>
                      <a:pt x="661" y="522"/>
                      <a:pt x="702" y="525"/>
                      <a:pt x="702" y="551"/>
                    </a:cubicBezTo>
                    <a:cubicBezTo>
                      <a:pt x="702" y="577"/>
                      <a:pt x="659" y="722"/>
                      <a:pt x="659" y="722"/>
                    </a:cubicBezTo>
                    <a:cubicBezTo>
                      <a:pt x="659" y="722"/>
                      <a:pt x="648" y="739"/>
                      <a:pt x="634" y="736"/>
                    </a:cubicBezTo>
                    <a:cubicBezTo>
                      <a:pt x="621" y="843"/>
                      <a:pt x="572" y="910"/>
                      <a:pt x="531" y="942"/>
                    </a:cubicBezTo>
                    <a:cubicBezTo>
                      <a:pt x="529" y="944"/>
                      <a:pt x="526" y="946"/>
                      <a:pt x="523" y="948"/>
                    </a:cubicBezTo>
                    <a:cubicBezTo>
                      <a:pt x="538" y="1019"/>
                      <a:pt x="589" y="1022"/>
                      <a:pt x="589" y="1022"/>
                    </a:cubicBezTo>
                    <a:cubicBezTo>
                      <a:pt x="610" y="1074"/>
                      <a:pt x="639" y="1121"/>
                      <a:pt x="675" y="1130"/>
                    </a:cubicBezTo>
                    <a:cubicBezTo>
                      <a:pt x="760" y="1150"/>
                      <a:pt x="1024" y="1252"/>
                      <a:pt x="1038" y="1289"/>
                    </a:cubicBezTo>
                    <a:cubicBezTo>
                      <a:pt x="1052" y="1326"/>
                      <a:pt x="1060" y="1441"/>
                      <a:pt x="960" y="1599"/>
                    </a:cubicBezTo>
                    <a:cubicBezTo>
                      <a:pt x="934" y="1645"/>
                      <a:pt x="909" y="1667"/>
                      <a:pt x="909" y="1667"/>
                    </a:cubicBezTo>
                    <a:cubicBezTo>
                      <a:pt x="909" y="1667"/>
                      <a:pt x="909" y="1667"/>
                      <a:pt x="909" y="1668"/>
                    </a:cubicBezTo>
                    <a:cubicBezTo>
                      <a:pt x="817" y="1675"/>
                      <a:pt x="620" y="1691"/>
                      <a:pt x="541" y="1695"/>
                    </a:cubicBezTo>
                    <a:cubicBezTo>
                      <a:pt x="541" y="1695"/>
                      <a:pt x="630" y="1516"/>
                      <a:pt x="561" y="1427"/>
                    </a:cubicBezTo>
                    <a:cubicBezTo>
                      <a:pt x="553" y="1417"/>
                      <a:pt x="514" y="1398"/>
                      <a:pt x="514" y="1398"/>
                    </a:cubicBezTo>
                    <a:cubicBezTo>
                      <a:pt x="481" y="1381"/>
                      <a:pt x="225" y="1237"/>
                      <a:pt x="123" y="1213"/>
                    </a:cubicBezTo>
                    <a:cubicBezTo>
                      <a:pt x="123" y="1213"/>
                      <a:pt x="102" y="1203"/>
                      <a:pt x="73" y="1133"/>
                    </a:cubicBezTo>
                    <a:cubicBezTo>
                      <a:pt x="73" y="1133"/>
                      <a:pt x="33" y="1093"/>
                      <a:pt x="34" y="1066"/>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a:extLst/>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sp>
            <p:nvSpPr>
              <p:cNvPr id="253" name="Woman's Hair"/>
              <p:cNvSpPr>
                <a:spLocks/>
              </p:cNvSpPr>
              <p:nvPr/>
            </p:nvSpPr>
            <p:spPr bwMode="auto">
              <a:xfrm>
                <a:off x="9731369" y="1836894"/>
                <a:ext cx="90783" cy="187344"/>
              </a:xfrm>
              <a:custGeom>
                <a:avLst/>
                <a:gdLst>
                  <a:gd name="T0" fmla="*/ 3 w 303"/>
                  <a:gd name="T1" fmla="*/ 572 h 606"/>
                  <a:gd name="T2" fmla="*/ 84 w 303"/>
                  <a:gd name="T3" fmla="*/ 400 h 606"/>
                  <a:gd name="T4" fmla="*/ 105 w 303"/>
                  <a:gd name="T5" fmla="*/ 376 h 606"/>
                  <a:gd name="T6" fmla="*/ 109 w 303"/>
                  <a:gd name="T7" fmla="*/ 369 h 606"/>
                  <a:gd name="T8" fmla="*/ 112 w 303"/>
                  <a:gd name="T9" fmla="*/ 360 h 606"/>
                  <a:gd name="T10" fmla="*/ 157 w 303"/>
                  <a:gd name="T11" fmla="*/ 172 h 606"/>
                  <a:gd name="T12" fmla="*/ 120 w 303"/>
                  <a:gd name="T13" fmla="*/ 99 h 606"/>
                  <a:gd name="T14" fmla="*/ 122 w 303"/>
                  <a:gd name="T15" fmla="*/ 41 h 606"/>
                  <a:gd name="T16" fmla="*/ 160 w 303"/>
                  <a:gd name="T17" fmla="*/ 4 h 606"/>
                  <a:gd name="T18" fmla="*/ 189 w 303"/>
                  <a:gd name="T19" fmla="*/ 588 h 606"/>
                  <a:gd name="T20" fmla="*/ 3 w 303"/>
                  <a:gd name="T21" fmla="*/ 572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606">
                    <a:moveTo>
                      <a:pt x="3" y="572"/>
                    </a:moveTo>
                    <a:cubicBezTo>
                      <a:pt x="0" y="554"/>
                      <a:pt x="67" y="482"/>
                      <a:pt x="84" y="400"/>
                    </a:cubicBezTo>
                    <a:cubicBezTo>
                      <a:pt x="93" y="393"/>
                      <a:pt x="99" y="384"/>
                      <a:pt x="105" y="376"/>
                    </a:cubicBezTo>
                    <a:cubicBezTo>
                      <a:pt x="109" y="369"/>
                      <a:pt x="109" y="369"/>
                      <a:pt x="109" y="369"/>
                    </a:cubicBezTo>
                    <a:cubicBezTo>
                      <a:pt x="112" y="360"/>
                      <a:pt x="112" y="360"/>
                      <a:pt x="112" y="360"/>
                    </a:cubicBezTo>
                    <a:cubicBezTo>
                      <a:pt x="142" y="259"/>
                      <a:pt x="157" y="195"/>
                      <a:pt x="157" y="172"/>
                    </a:cubicBezTo>
                    <a:cubicBezTo>
                      <a:pt x="159" y="127"/>
                      <a:pt x="125" y="120"/>
                      <a:pt x="120" y="99"/>
                    </a:cubicBezTo>
                    <a:cubicBezTo>
                      <a:pt x="114" y="79"/>
                      <a:pt x="118" y="62"/>
                      <a:pt x="122" y="41"/>
                    </a:cubicBezTo>
                    <a:cubicBezTo>
                      <a:pt x="127" y="20"/>
                      <a:pt x="150" y="0"/>
                      <a:pt x="160" y="4"/>
                    </a:cubicBezTo>
                    <a:cubicBezTo>
                      <a:pt x="170" y="7"/>
                      <a:pt x="303" y="534"/>
                      <a:pt x="189" y="588"/>
                    </a:cubicBezTo>
                    <a:cubicBezTo>
                      <a:pt x="150" y="606"/>
                      <a:pt x="6" y="591"/>
                      <a:pt x="3" y="572"/>
                    </a:cubicBezTo>
                    <a:close/>
                  </a:path>
                </a:pathLst>
              </a:custGeom>
              <a:solidFill>
                <a:schemeClr val="tx2"/>
              </a:solidFill>
              <a:ln>
                <a:noFill/>
                <a:headEnd type="none" w="med" len="med"/>
                <a:tailEnd type="none" w="med" len="med"/>
              </a:ln>
              <a:effectLst/>
              <a:scene3d>
                <a:camera prst="orthographicFront" fov="0">
                  <a:rot lat="0" lon="0" rev="0"/>
                </a:camera>
                <a:lightRig rig="glow" dir="t">
                  <a:rot lat="0" lon="0" rev="6360000"/>
                </a:lightRig>
              </a:scene3d>
              <a:sp3d prstMaterial="flat">
                <a:contourClr>
                  <a:srgbClr val="CFC60D">
                    <a:satMod val="300000"/>
                  </a:srgbClr>
                </a:contourClr>
              </a:sp3d>
            </p:spPr>
            <p:txBody>
              <a:bodyPr vert="horz" wrap="square" lIns="99487" tIns="49743" rIns="99487" bIns="49743"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94536" fontAlgn="base">
                  <a:lnSpc>
                    <a:spcPct val="70000"/>
                  </a:lnSpc>
                  <a:spcBef>
                    <a:spcPct val="0"/>
                  </a:spcBef>
                  <a:spcAft>
                    <a:spcPct val="0"/>
                  </a:spcAft>
                  <a:defRPr/>
                </a:pPr>
                <a:endParaRPr lang="en-US" sz="2539" kern="0">
                  <a:solidFill>
                    <a:srgbClr val="FFFFFF"/>
                  </a:solidFill>
                  <a:effectLst>
                    <a:outerShdw blurRad="38100" dist="38100" dir="2700000" algn="tl">
                      <a:srgbClr val="000000">
                        <a:alpha val="43137"/>
                      </a:srgbClr>
                    </a:outerShdw>
                  </a:effectLst>
                  <a:latin typeface="Tw Cen MT"/>
                </a:endParaRPr>
              </a:p>
            </p:txBody>
          </p:sp>
        </p:grpSp>
        <p:grpSp>
          <p:nvGrpSpPr>
            <p:cNvPr id="254" name="Group 143"/>
            <p:cNvGrpSpPr/>
            <p:nvPr/>
          </p:nvGrpSpPr>
          <p:grpSpPr>
            <a:xfrm>
              <a:off x="3672834" y="1469705"/>
              <a:ext cx="2335014" cy="1099251"/>
              <a:chOff x="8242356" y="3515392"/>
              <a:chExt cx="2381834" cy="1121294"/>
            </a:xfrm>
          </p:grpSpPr>
          <p:pic>
            <p:nvPicPr>
              <p:cNvPr id="255" name="Picture 2"/>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a:xfrm>
                <a:off x="9501625" y="3564341"/>
                <a:ext cx="1068036" cy="800664"/>
              </a:xfrm>
              <a:prstGeom prst="rect">
                <a:avLst/>
              </a:prstGeom>
              <a:solidFill>
                <a:schemeClr val="tx2"/>
              </a:solidFill>
            </p:spPr>
          </p:pic>
          <p:sp>
            <p:nvSpPr>
              <p:cNvPr id="256" name="TextBox 4"/>
              <p:cNvSpPr txBox="1"/>
              <p:nvPr/>
            </p:nvSpPr>
            <p:spPr>
              <a:xfrm>
                <a:off x="8256410" y="4448359"/>
                <a:ext cx="1298237" cy="18832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defRPr/>
                </a:pPr>
                <a:r>
                  <a:rPr lang="en-US" sz="1088" kern="0" dirty="0">
                    <a:gradFill>
                      <a:gsLst>
                        <a:gs pos="3000">
                          <a:srgbClr val="505050"/>
                        </a:gs>
                        <a:gs pos="86000">
                          <a:srgbClr val="505050"/>
                        </a:gs>
                      </a:gsLst>
                      <a:lin ang="5400000" scaled="0"/>
                    </a:gradFill>
                  </a:rPr>
                  <a:t>Spreadsheets</a:t>
                </a:r>
                <a:endParaRPr lang="en-US" sz="1814" kern="0" dirty="0">
                  <a:gradFill>
                    <a:gsLst>
                      <a:gs pos="3000">
                        <a:srgbClr val="505050"/>
                      </a:gs>
                      <a:gs pos="86000">
                        <a:srgbClr val="505050"/>
                      </a:gs>
                    </a:gsLst>
                    <a:lin ang="5400000" scaled="0"/>
                  </a:gradFill>
                </a:endParaRPr>
              </a:p>
            </p:txBody>
          </p:sp>
          <p:sp>
            <p:nvSpPr>
              <p:cNvPr id="257" name="TextBox 5"/>
              <p:cNvSpPr txBox="1"/>
              <p:nvPr/>
            </p:nvSpPr>
            <p:spPr>
              <a:xfrm>
                <a:off x="9499573" y="4438661"/>
                <a:ext cx="1124617" cy="18832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9019">
                  <a:defRPr/>
                </a:pPr>
                <a:r>
                  <a:rPr lang="en-US" sz="1088" kern="0" dirty="0">
                    <a:gradFill>
                      <a:gsLst>
                        <a:gs pos="0">
                          <a:srgbClr val="505050"/>
                        </a:gs>
                        <a:gs pos="86000">
                          <a:srgbClr val="505050"/>
                        </a:gs>
                      </a:gsLst>
                      <a:lin ang="5400000" scaled="0"/>
                    </a:gradFill>
                  </a:rPr>
                  <a:t>Specialized Tools</a:t>
                </a:r>
                <a:endParaRPr lang="en-US" sz="1814" kern="0" dirty="0">
                  <a:gradFill>
                    <a:gsLst>
                      <a:gs pos="0">
                        <a:srgbClr val="505050"/>
                      </a:gs>
                      <a:gs pos="86000">
                        <a:srgbClr val="505050"/>
                      </a:gs>
                    </a:gsLst>
                    <a:lin ang="5400000" scaled="0"/>
                  </a:gradFill>
                </a:endParaRPr>
              </a:p>
            </p:txBody>
          </p:sp>
          <p:grpSp>
            <p:nvGrpSpPr>
              <p:cNvPr id="258" name="Group 36"/>
              <p:cNvGrpSpPr/>
              <p:nvPr/>
            </p:nvGrpSpPr>
            <p:grpSpPr>
              <a:xfrm>
                <a:off x="8242356" y="3515392"/>
                <a:ext cx="965910" cy="876819"/>
                <a:chOff x="8324565" y="-543377"/>
                <a:chExt cx="1035966" cy="940412"/>
              </a:xfrm>
            </p:grpSpPr>
            <p:sp>
              <p:nvSpPr>
                <p:cNvPr id="259" name="Rectangle 15"/>
                <p:cNvSpPr/>
                <p:nvPr/>
              </p:nvSpPr>
              <p:spPr>
                <a:xfrm>
                  <a:off x="8324565" y="-543377"/>
                  <a:ext cx="1023414" cy="896487"/>
                </a:xfrm>
                <a:prstGeom prst="rect">
                  <a:avLst/>
                </a:prstGeom>
                <a:solidFill>
                  <a:srgbClr val="729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28848"/>
                  <a:endParaRPr lang="en-US" sz="1601">
                    <a:solidFill>
                      <a:srgbClr val="FFFFFF"/>
                    </a:solidFill>
                  </a:endParaRPr>
                </a:p>
              </p:txBody>
            </p:sp>
            <p:pic>
              <p:nvPicPr>
                <p:cNvPr id="260" name="Picture 3"/>
                <p:cNvPicPr>
                  <a:picLocks noChangeAspect="1" noChangeArrowheads="1"/>
                </p:cNvPicPr>
                <p:nvPr/>
              </p:nvPicPr>
              <p:blipFill>
                <a:blip r:embed="rId14" cstate="screen">
                  <a:extLst>
                    <a:ext uri="{28A0092B-C50C-407E-A947-70E740481C1C}">
                      <a14:useLocalDpi xmlns:a14="http://schemas.microsoft.com/office/drawing/2010/main" val="0"/>
                    </a:ext>
                  </a:extLst>
                </a:blip>
                <a:stretch>
                  <a:fillRect/>
                </a:stretch>
              </p:blipFill>
              <p:spPr bwMode="auto">
                <a:xfrm>
                  <a:off x="8324565" y="-514198"/>
                  <a:ext cx="1035966" cy="911233"/>
                </a:xfrm>
                <a:prstGeom prst="rect">
                  <a:avLst/>
                </a:prstGeom>
                <a:noFill/>
                <a:effectLst/>
                <a:extLst>
                  <a:ext uri="{909E8E84-426E-40DD-AFC4-6F175D3DCCD1}">
                    <a14:hiddenFill xmlns:a14="http://schemas.microsoft.com/office/drawing/2010/main">
                      <a:solidFill>
                        <a:srgbClr val="FFFFFF"/>
                      </a:solidFill>
                    </a14:hiddenFill>
                  </a:ext>
                </a:extLst>
              </p:spPr>
            </p:pic>
          </p:grpSp>
        </p:grpSp>
        <p:pic>
          <p:nvPicPr>
            <p:cNvPr id="4" name="Imagen 3"/>
            <p:cNvPicPr>
              <a:picLocks noChangeAspect="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87578" y="2545009"/>
              <a:ext cx="948208" cy="948208"/>
            </a:xfrm>
            <a:prstGeom prst="rect">
              <a:avLst/>
            </a:prstGeom>
          </p:spPr>
        </p:pic>
      </p:grpSp>
      <p:grpSp>
        <p:nvGrpSpPr>
          <p:cNvPr id="5" name="Grupo 4"/>
          <p:cNvGrpSpPr/>
          <p:nvPr/>
        </p:nvGrpSpPr>
        <p:grpSpPr>
          <a:xfrm>
            <a:off x="7750436" y="4370829"/>
            <a:ext cx="2349673" cy="2131464"/>
            <a:chOff x="6779165" y="4495605"/>
            <a:chExt cx="2591167" cy="2350531"/>
          </a:xfrm>
        </p:grpSpPr>
        <p:sp>
          <p:nvSpPr>
            <p:cNvPr id="2" name="Rectángulo 1"/>
            <p:cNvSpPr/>
            <p:nvPr/>
          </p:nvSpPr>
          <p:spPr>
            <a:xfrm>
              <a:off x="6963400" y="4495605"/>
              <a:ext cx="2222696" cy="695209"/>
            </a:xfrm>
            <a:prstGeom prst="rect">
              <a:avLst/>
            </a:prstGeom>
            <a:solidFill>
              <a:srgbClr val="CE2F0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121" name="Rectángulo 120"/>
            <p:cNvSpPr/>
            <p:nvPr/>
          </p:nvSpPr>
          <p:spPr>
            <a:xfrm>
              <a:off x="6963400" y="5323266"/>
              <a:ext cx="2222696" cy="695209"/>
            </a:xfrm>
            <a:prstGeom prst="rect">
              <a:avLst/>
            </a:prstGeom>
            <a:solidFill>
              <a:srgbClr val="CE2F0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122" name="Rectángulo 121"/>
            <p:cNvSpPr/>
            <p:nvPr/>
          </p:nvSpPr>
          <p:spPr>
            <a:xfrm>
              <a:off x="6963400" y="6150927"/>
              <a:ext cx="2222696" cy="695209"/>
            </a:xfrm>
            <a:prstGeom prst="rect">
              <a:avLst/>
            </a:prstGeom>
            <a:solidFill>
              <a:srgbClr val="CE2F0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32"/>
            </a:p>
          </p:txBody>
        </p:sp>
        <p:sp>
          <p:nvSpPr>
            <p:cNvPr id="3" name="CuadroTexto 2"/>
            <p:cNvSpPr txBox="1"/>
            <p:nvPr/>
          </p:nvSpPr>
          <p:spPr>
            <a:xfrm>
              <a:off x="7201041" y="6304553"/>
              <a:ext cx="1747415" cy="378795"/>
            </a:xfrm>
            <a:prstGeom prst="rect">
              <a:avLst/>
            </a:prstGeom>
            <a:noFill/>
          </p:spPr>
          <p:txBody>
            <a:bodyPr wrap="square" rtlCol="0">
              <a:spAutoFit/>
            </a:bodyPr>
            <a:lstStyle/>
            <a:p>
              <a:pPr algn="ctr"/>
              <a:r>
                <a:rPr lang="es-ES" sz="1632" b="1" dirty="0">
                  <a:solidFill>
                    <a:schemeClr val="bg1">
                      <a:lumMod val="95000"/>
                    </a:schemeClr>
                  </a:solidFill>
                </a:rPr>
                <a:t>SQL Server</a:t>
              </a:r>
            </a:p>
          </p:txBody>
        </p:sp>
        <p:sp>
          <p:nvSpPr>
            <p:cNvPr id="125" name="CuadroTexto 124"/>
            <p:cNvSpPr txBox="1"/>
            <p:nvPr/>
          </p:nvSpPr>
          <p:spPr>
            <a:xfrm>
              <a:off x="6946950" y="5300257"/>
              <a:ext cx="2255597" cy="378795"/>
            </a:xfrm>
            <a:prstGeom prst="rect">
              <a:avLst/>
            </a:prstGeom>
            <a:noFill/>
          </p:spPr>
          <p:txBody>
            <a:bodyPr wrap="square" rtlCol="0">
              <a:spAutoFit/>
            </a:bodyPr>
            <a:lstStyle/>
            <a:p>
              <a:pPr algn="ctr"/>
              <a:r>
                <a:rPr lang="es-ES" sz="1632" b="1" dirty="0" err="1">
                  <a:solidFill>
                    <a:schemeClr val="bg1">
                      <a:lumMod val="95000"/>
                    </a:schemeClr>
                  </a:solidFill>
                </a:rPr>
                <a:t>Analysis</a:t>
              </a:r>
              <a:r>
                <a:rPr lang="es-ES" sz="1632" b="1" dirty="0">
                  <a:solidFill>
                    <a:schemeClr val="bg1">
                      <a:lumMod val="95000"/>
                    </a:schemeClr>
                  </a:solidFill>
                </a:rPr>
                <a:t> </a:t>
              </a:r>
              <a:r>
                <a:rPr lang="es-ES" sz="1632" b="1" dirty="0" err="1">
                  <a:solidFill>
                    <a:schemeClr val="bg1">
                      <a:lumMod val="95000"/>
                    </a:schemeClr>
                  </a:solidFill>
                </a:rPr>
                <a:t>Services</a:t>
              </a:r>
              <a:endParaRPr lang="es-ES" sz="1632" b="1" dirty="0">
                <a:solidFill>
                  <a:schemeClr val="bg1">
                    <a:lumMod val="95000"/>
                  </a:schemeClr>
                </a:solidFill>
              </a:endParaRPr>
            </a:p>
          </p:txBody>
        </p:sp>
        <p:sp>
          <p:nvSpPr>
            <p:cNvPr id="126" name="CuadroTexto 125"/>
            <p:cNvSpPr txBox="1"/>
            <p:nvPr/>
          </p:nvSpPr>
          <p:spPr>
            <a:xfrm>
              <a:off x="6946950" y="5625987"/>
              <a:ext cx="2255597" cy="378795"/>
            </a:xfrm>
            <a:prstGeom prst="rect">
              <a:avLst/>
            </a:prstGeom>
            <a:noFill/>
          </p:spPr>
          <p:txBody>
            <a:bodyPr wrap="square" rtlCol="0">
              <a:spAutoFit/>
            </a:bodyPr>
            <a:lstStyle/>
            <a:p>
              <a:pPr algn="ctr"/>
              <a:r>
                <a:rPr lang="es-ES" sz="1632" b="1" dirty="0" err="1">
                  <a:solidFill>
                    <a:schemeClr val="bg1">
                      <a:lumMod val="95000"/>
                    </a:schemeClr>
                  </a:solidFill>
                </a:rPr>
                <a:t>Reporting</a:t>
              </a:r>
              <a:r>
                <a:rPr lang="es-ES" sz="1632" b="1" dirty="0">
                  <a:solidFill>
                    <a:schemeClr val="bg1">
                      <a:lumMod val="95000"/>
                    </a:schemeClr>
                  </a:solidFill>
                </a:rPr>
                <a:t> </a:t>
              </a:r>
              <a:r>
                <a:rPr lang="es-ES" sz="1632" b="1" dirty="0" err="1">
                  <a:solidFill>
                    <a:schemeClr val="bg1">
                      <a:lumMod val="95000"/>
                    </a:schemeClr>
                  </a:solidFill>
                </a:rPr>
                <a:t>Services</a:t>
              </a:r>
              <a:endParaRPr lang="es-ES" sz="1632" b="1" dirty="0">
                <a:solidFill>
                  <a:schemeClr val="bg1">
                    <a:lumMod val="95000"/>
                  </a:schemeClr>
                </a:solidFill>
              </a:endParaRPr>
            </a:p>
          </p:txBody>
        </p:sp>
        <p:sp>
          <p:nvSpPr>
            <p:cNvPr id="127" name="CuadroTexto 126"/>
            <p:cNvSpPr txBox="1"/>
            <p:nvPr/>
          </p:nvSpPr>
          <p:spPr>
            <a:xfrm>
              <a:off x="6779165" y="4709484"/>
              <a:ext cx="2591167" cy="378795"/>
            </a:xfrm>
            <a:prstGeom prst="rect">
              <a:avLst/>
            </a:prstGeom>
            <a:noFill/>
          </p:spPr>
          <p:txBody>
            <a:bodyPr wrap="square" rtlCol="0">
              <a:spAutoFit/>
            </a:bodyPr>
            <a:lstStyle/>
            <a:p>
              <a:pPr algn="ctr"/>
              <a:r>
                <a:rPr lang="es-ES" sz="1632" b="1" dirty="0" err="1">
                  <a:solidFill>
                    <a:schemeClr val="bg1">
                      <a:lumMod val="95000"/>
                    </a:schemeClr>
                  </a:solidFill>
                </a:rPr>
                <a:t>Integration</a:t>
              </a:r>
              <a:r>
                <a:rPr lang="es-ES" sz="1632" b="1" dirty="0">
                  <a:solidFill>
                    <a:schemeClr val="bg1">
                      <a:lumMod val="95000"/>
                    </a:schemeClr>
                  </a:solidFill>
                </a:rPr>
                <a:t> </a:t>
              </a:r>
              <a:r>
                <a:rPr lang="es-ES" sz="1632" b="1" dirty="0" err="1">
                  <a:solidFill>
                    <a:schemeClr val="bg1">
                      <a:lumMod val="95000"/>
                    </a:schemeClr>
                  </a:solidFill>
                </a:rPr>
                <a:t>Services</a:t>
              </a:r>
              <a:endParaRPr lang="es-ES" sz="1632" b="1" dirty="0">
                <a:solidFill>
                  <a:schemeClr val="bg1">
                    <a:lumMod val="95000"/>
                  </a:schemeClr>
                </a:solidFill>
              </a:endParaRPr>
            </a:p>
          </p:txBody>
        </p:sp>
      </p:grpSp>
      <p:pic>
        <p:nvPicPr>
          <p:cNvPr id="2050" name="Picture 2" descr="http://www.siliconweek.es/wp-content/uploads/2014/11/power-bi-logo1-495x250.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278904" y="2911077"/>
            <a:ext cx="1292736" cy="652897"/>
          </a:xfrm>
          <a:prstGeom prst="rect">
            <a:avLst/>
          </a:prstGeom>
          <a:noFill/>
          <a:extLst>
            <a:ext uri="{909E8E84-426E-40DD-AFC4-6F175D3DCCD1}">
              <a14:hiddenFill xmlns:a14="http://schemas.microsoft.com/office/drawing/2010/main">
                <a:solidFill>
                  <a:srgbClr val="FFFFFF"/>
                </a:solidFill>
              </a14:hiddenFill>
            </a:ext>
          </a:extLst>
        </p:spPr>
      </p:pic>
      <p:pic>
        <p:nvPicPr>
          <p:cNvPr id="129" name="Imagen 128"/>
          <p:cNvPicPr>
            <a:picLocks noChangeAspect="1"/>
          </p:cNvPicPr>
          <p:nvPr/>
        </p:nvPicPr>
        <p:blipFill>
          <a:blip r:embed="rId1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83556" y="2831567"/>
            <a:ext cx="859836" cy="859836"/>
          </a:xfrm>
          <a:prstGeom prst="rect">
            <a:avLst/>
          </a:prstGeom>
        </p:spPr>
      </p:pic>
      <p:sp>
        <p:nvSpPr>
          <p:cNvPr id="130" name="Título 3"/>
          <p:cNvSpPr txBox="1">
            <a:spLocks/>
          </p:cNvSpPr>
          <p:nvPr/>
        </p:nvSpPr>
        <p:spPr>
          <a:xfrm rot="16200000">
            <a:off x="-1255371" y="3526829"/>
            <a:ext cx="5878795" cy="551219"/>
          </a:xfrm>
          <a:prstGeom prst="rect">
            <a:avLst/>
          </a:prstGeom>
        </p:spPr>
        <p:txBody>
          <a:bodyPr/>
          <a:lstStyle>
            <a:lvl1pPr algn="ctr" defTabSz="521437" rtl="0" eaLnBrk="1" latinLnBrk="0" hangingPunct="1">
              <a:spcBef>
                <a:spcPct val="0"/>
              </a:spcBef>
              <a:buNone/>
              <a:defRPr sz="5000" kern="1200">
                <a:solidFill>
                  <a:schemeClr val="tx1"/>
                </a:solidFill>
                <a:latin typeface="+mj-lt"/>
                <a:ea typeface="+mj-ea"/>
                <a:cs typeface="+mj-cs"/>
              </a:defRPr>
            </a:lvl1pPr>
          </a:lstStyle>
          <a:p>
            <a:r>
              <a:rPr lang="es-ES" sz="3446" b="1" dirty="0">
                <a:solidFill>
                  <a:schemeClr val="tx1">
                    <a:lumMod val="50000"/>
                  </a:schemeClr>
                </a:solidFill>
                <a:latin typeface="+mn-lt"/>
              </a:rPr>
              <a:t>Microsoft. </a:t>
            </a:r>
            <a:r>
              <a:rPr lang="es-ES" sz="3446" b="1" dirty="0" err="1">
                <a:solidFill>
                  <a:schemeClr val="tx1">
                    <a:lumMod val="50000"/>
                  </a:schemeClr>
                </a:solidFill>
                <a:latin typeface="+mn-lt"/>
              </a:rPr>
              <a:t>Fill</a:t>
            </a:r>
            <a:r>
              <a:rPr lang="es-ES" sz="3446" b="1" dirty="0">
                <a:solidFill>
                  <a:schemeClr val="tx1">
                    <a:lumMod val="50000"/>
                  </a:schemeClr>
                </a:solidFill>
                <a:latin typeface="+mn-lt"/>
              </a:rPr>
              <a:t> </a:t>
            </a:r>
            <a:r>
              <a:rPr lang="es-ES" sz="3446" b="1" dirty="0" err="1">
                <a:solidFill>
                  <a:schemeClr val="tx1">
                    <a:lumMod val="50000"/>
                  </a:schemeClr>
                </a:solidFill>
                <a:latin typeface="+mn-lt"/>
              </a:rPr>
              <a:t>the</a:t>
            </a:r>
            <a:r>
              <a:rPr lang="es-ES" sz="3446" b="1" dirty="0">
                <a:solidFill>
                  <a:schemeClr val="tx1">
                    <a:lumMod val="50000"/>
                  </a:schemeClr>
                </a:solidFill>
                <a:latin typeface="+mn-lt"/>
              </a:rPr>
              <a:t> Gap</a:t>
            </a:r>
          </a:p>
        </p:txBody>
      </p:sp>
      <p:pic>
        <p:nvPicPr>
          <p:cNvPr id="8" name="Picture 2" descr="Resultado de imagen de Powerpivot excel 2016 ecosystem"/>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71187" y="393187"/>
            <a:ext cx="4536836" cy="236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0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1+#ppt_w/2"/>
                                          </p:val>
                                        </p:tav>
                                        <p:tav tm="100000">
                                          <p:val>
                                            <p:strVal val="#ppt_x"/>
                                          </p:val>
                                        </p:tav>
                                      </p:tavLst>
                                    </p:anim>
                                    <p:anim calcmode="lin" valueType="num">
                                      <p:cBhvr additive="base">
                                        <p:cTn id="20" dur="500" fill="hold"/>
                                        <p:tgtEl>
                                          <p:spTgt spid="2050"/>
                                        </p:tgtEl>
                                        <p:attrNameLst>
                                          <p:attrName>ppt_y</p:attrName>
                                        </p:attrNameLst>
                                      </p:cBhvr>
                                      <p:tavLst>
                                        <p:tav tm="0">
                                          <p:val>
                                            <p:strVal val="#ppt_y"/>
                                          </p:val>
                                        </p:tav>
                                        <p:tav tm="100000">
                                          <p:val>
                                            <p:strVal val="#ppt_y"/>
                                          </p:val>
                                        </p:tav>
                                      </p:tavLst>
                                    </p:anim>
                                  </p:childTnLst>
                                </p:cTn>
                              </p:par>
                              <p:par>
                                <p:cTn id="21" presetID="10" presetClass="exit" presetSubtype="0" fill="hold" nodeType="withEffect">
                                  <p:stCondLst>
                                    <p:cond delay="0"/>
                                  </p:stCondLst>
                                  <p:childTnLst>
                                    <p:animEffect transition="out" filter="fade">
                                      <p:cBhvr>
                                        <p:cTn id="22" dur="500"/>
                                        <p:tgtEl>
                                          <p:spTgt spid="129"/>
                                        </p:tgtEl>
                                      </p:cBhvr>
                                    </p:animEffect>
                                    <p:set>
                                      <p:cBhvr>
                                        <p:cTn id="23" dur="1" fill="hold">
                                          <p:stCondLst>
                                            <p:cond delay="499"/>
                                          </p:stCondLst>
                                        </p:cTn>
                                        <p:tgtEl>
                                          <p:spTgt spid="12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0"/>
            <p:extLst>
              <p:ext uri="{D42A27DB-BD31-4B8C-83A1-F6EECF244321}">
                <p14:modId xmlns:p14="http://schemas.microsoft.com/office/powerpoint/2010/main" val="2607204901"/>
              </p:ext>
            </p:extLst>
          </p:nvPr>
        </p:nvGraphicFramePr>
        <p:xfrm>
          <a:off x="437470" y="1690688"/>
          <a:ext cx="11525250" cy="3181184"/>
        </p:xfrm>
        <a:graphic>
          <a:graphicData uri="http://schemas.openxmlformats.org/drawingml/2006/table">
            <a:tbl>
              <a:tblPr firstRow="1" bandRow="1">
                <a:tableStyleId>{69012ECD-51FC-41F1-AA8D-1B2483CD663E}</a:tableStyleId>
              </a:tblPr>
              <a:tblGrid>
                <a:gridCol w="5762625">
                  <a:extLst>
                    <a:ext uri="{9D8B030D-6E8A-4147-A177-3AD203B41FA5}">
                      <a16:colId xmlns:a16="http://schemas.microsoft.com/office/drawing/2014/main" val="1632794655"/>
                    </a:ext>
                  </a:extLst>
                </a:gridCol>
                <a:gridCol w="5762625">
                  <a:extLst>
                    <a:ext uri="{9D8B030D-6E8A-4147-A177-3AD203B41FA5}">
                      <a16:colId xmlns:a16="http://schemas.microsoft.com/office/drawing/2014/main" val="2011313899"/>
                    </a:ext>
                  </a:extLst>
                </a:gridCol>
              </a:tblGrid>
              <a:tr h="767632">
                <a:tc gridSpan="2">
                  <a:txBody>
                    <a:bodyPr/>
                    <a:lstStyle/>
                    <a:p>
                      <a:r>
                        <a:rPr lang="en-US" sz="3600" dirty="0"/>
                        <a:t>Creating Education Analytics stories</a:t>
                      </a:r>
                      <a:endParaRPr lang="es-ES" sz="3600" b="1" dirty="0">
                        <a:solidFill>
                          <a:schemeClr val="bg1"/>
                        </a:solidFill>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a:t>0 | Modulo 0. </a:t>
                      </a:r>
                      <a:r>
                        <a:rPr lang="en-US" sz="2400" dirty="0" err="1"/>
                        <a:t>Introducción</a:t>
                      </a:r>
                      <a:endParaRPr lang="en-US" sz="2400" b="0" dirty="0">
                        <a:latin typeface="Segoe UI Light" panose="020B0502040204020203" pitchFamily="34" charset="0"/>
                        <a:cs typeface="Segoe UI Light" panose="020B0502040204020203" pitchFamily="34" charset="0"/>
                      </a:endParaRPr>
                    </a:p>
                  </a:txBody>
                  <a:tcPr anchor="ctr">
                    <a:noFill/>
                  </a:tcPr>
                </a:tc>
                <a:tc>
                  <a:txBody>
                    <a:bodyPr/>
                    <a:lstStyle/>
                    <a:p>
                      <a:r>
                        <a:rPr lang="en-US" sz="2400" dirty="0"/>
                        <a:t>03 | </a:t>
                      </a:r>
                      <a:r>
                        <a:rPr lang="es-ES" sz="2400" kern="1200" dirty="0"/>
                        <a:t>Módulo 3. Modelado de datos con Power BI Desktop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a:t>01 | </a:t>
                      </a:r>
                      <a:r>
                        <a:rPr lang="en-GB" sz="2400" kern="1200" dirty="0" err="1"/>
                        <a:t>Módulo</a:t>
                      </a:r>
                      <a:r>
                        <a:rPr lang="en-GB" sz="2400" kern="1200" dirty="0"/>
                        <a:t> 1. </a:t>
                      </a:r>
                      <a:r>
                        <a:rPr lang="en-GB" sz="2400" kern="1200" dirty="0" err="1"/>
                        <a:t>Ecosistema</a:t>
                      </a:r>
                      <a:r>
                        <a:rPr lang="en-GB" sz="2400" kern="1200" dirty="0"/>
                        <a:t> Power BI</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solidFill>
                      <a:schemeClr val="accent1">
                        <a:lumMod val="60000"/>
                        <a:lumOff val="40000"/>
                      </a:schemeClr>
                    </a:solidFill>
                  </a:tcPr>
                </a:tc>
                <a:tc>
                  <a:txBody>
                    <a:bodyPr/>
                    <a:lstStyle/>
                    <a:p>
                      <a:r>
                        <a:rPr lang="en-US" sz="2400" dirty="0"/>
                        <a:t>04 | </a:t>
                      </a:r>
                      <a:r>
                        <a:rPr lang="en-GB" sz="2400" kern="1200" dirty="0" err="1"/>
                        <a:t>Módulo</a:t>
                      </a:r>
                      <a:r>
                        <a:rPr lang="en-GB" sz="2400" kern="1200" dirty="0"/>
                        <a:t> 4. </a:t>
                      </a:r>
                      <a:r>
                        <a:rPr lang="en-GB" sz="2400" kern="1200" dirty="0" err="1"/>
                        <a:t>Medidas</a:t>
                      </a:r>
                      <a:r>
                        <a:rPr lang="en-GB" sz="2400" kern="1200" dirty="0"/>
                        <a:t> </a:t>
                      </a:r>
                      <a:r>
                        <a:rPr lang="en-GB" sz="2400" kern="1200" dirty="0" err="1"/>
                        <a:t>en</a:t>
                      </a:r>
                      <a:r>
                        <a:rPr lang="en-GB" sz="2400" kern="1200" dirty="0"/>
                        <a:t> Power BI Desktop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t>02</a:t>
                      </a:r>
                      <a:r>
                        <a:rPr lang="en-US" sz="2400" baseline="0" dirty="0"/>
                        <a:t> | </a:t>
                      </a:r>
                      <a:r>
                        <a:rPr lang="es-ES" sz="2400" kern="1200" dirty="0"/>
                        <a:t>Módulo 2. Conexión a Servicios SaaS</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c>
                  <a:txBody>
                    <a:bodyPr/>
                    <a:lstStyle/>
                    <a:p>
                      <a:r>
                        <a:rPr lang="en-US" sz="2400" dirty="0"/>
                        <a:t>05 | </a:t>
                      </a:r>
                      <a:r>
                        <a:rPr lang="es-ES" sz="2400" kern="1200" dirty="0"/>
                        <a:t>Módulo 5. Excel y Power BI</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1819938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	Creating Education Analytics stories</a:t>
            </a:r>
            <a:endParaRPr lang="es-ES" sz="2800" b="1" dirty="0">
              <a:solidFill>
                <a:schemeClr val="bg1"/>
              </a:solidFill>
              <a:latin typeface="Segoe UI Light" panose="020B0502040204020203" pitchFamily="34" charset="0"/>
              <a:cs typeface="Segoe UI Light" panose="020B0502040204020203" pitchFamily="34" charset="0"/>
            </a:endParaRP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
        <p:nvSpPr>
          <p:cNvPr id="6" name="Rectángulo 5"/>
          <p:cNvSpPr/>
          <p:nvPr/>
        </p:nvSpPr>
        <p:spPr>
          <a:xfrm>
            <a:off x="406400" y="3556000"/>
            <a:ext cx="8171543" cy="191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j-lt"/>
              </a:rPr>
              <a:t>01 | </a:t>
            </a:r>
            <a:r>
              <a:rPr lang="en-US" sz="2800" dirty="0" err="1">
                <a:latin typeface="+mj-lt"/>
              </a:rPr>
              <a:t>Módulo</a:t>
            </a:r>
            <a:r>
              <a:rPr lang="en-US" sz="2800" dirty="0">
                <a:latin typeface="+mj-lt"/>
              </a:rPr>
              <a:t> 1. </a:t>
            </a:r>
            <a:r>
              <a:rPr lang="en-US" sz="2800" dirty="0" err="1">
                <a:latin typeface="+mj-lt"/>
              </a:rPr>
              <a:t>Ecosistema</a:t>
            </a:r>
            <a:r>
              <a:rPr lang="en-US" sz="2800" dirty="0">
                <a:latin typeface="+mj-lt"/>
              </a:rPr>
              <a:t> Power BI</a:t>
            </a:r>
          </a:p>
          <a:p>
            <a:pPr algn="ctr"/>
            <a:endParaRPr lang="en-US" dirty="0"/>
          </a:p>
        </p:txBody>
      </p:sp>
      <p:sp>
        <p:nvSpPr>
          <p:cNvPr id="7" name="Rectángulo 6"/>
          <p:cNvSpPr/>
          <p:nvPr/>
        </p:nvSpPr>
        <p:spPr>
          <a:xfrm>
            <a:off x="8694056" y="3556000"/>
            <a:ext cx="3106057" cy="1915886"/>
          </a:xfrm>
          <a:prstGeom prst="rect">
            <a:avLst/>
          </a:prstGeom>
          <a:solidFill>
            <a:schemeClr val="accent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99176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298980" y="246967"/>
            <a:ext cx="11562461" cy="369332"/>
          </a:xfrm>
          <a:prstGeom prst="rect">
            <a:avLst/>
          </a:prstGeom>
        </p:spPr>
        <p:txBody>
          <a:bodyPr wrap="square">
            <a:spAutoFit/>
          </a:bodyPr>
          <a:lstStyle/>
          <a:p>
            <a:r>
              <a:rPr lang="en-US" b="1" dirty="0">
                <a:solidFill>
                  <a:schemeClr val="bg1"/>
                </a:solidFill>
                <a:latin typeface="Segoe UI Light" panose="020B0502040204020203" pitchFamily="34" charset="0"/>
                <a:cs typeface="Segoe UI Light" panose="020B0502040204020203" pitchFamily="34" charset="0"/>
              </a:rPr>
              <a:t>Fast BI </a:t>
            </a:r>
            <a:r>
              <a:rPr lang="en-US" b="1" dirty="0" err="1">
                <a:solidFill>
                  <a:schemeClr val="bg1"/>
                </a:solidFill>
                <a:latin typeface="Segoe UI Light" panose="020B0502040204020203" pitchFamily="34" charset="0"/>
                <a:cs typeface="Segoe UI Light" panose="020B0502040204020203" pitchFamily="34" charset="0"/>
              </a:rPr>
              <a:t>potencia</a:t>
            </a:r>
            <a:r>
              <a:rPr lang="en-US" b="1" dirty="0">
                <a:solidFill>
                  <a:schemeClr val="bg1"/>
                </a:solidFill>
                <a:latin typeface="Segoe UI Light" panose="020B0502040204020203" pitchFamily="34" charset="0"/>
                <a:cs typeface="Segoe UI Light" panose="020B0502040204020203" pitchFamily="34" charset="0"/>
              </a:rPr>
              <a:t> a </a:t>
            </a:r>
            <a:r>
              <a:rPr lang="en-US" b="1" dirty="0" err="1">
                <a:solidFill>
                  <a:schemeClr val="bg1"/>
                </a:solidFill>
                <a:latin typeface="Segoe UI Light" panose="020B0502040204020203" pitchFamily="34" charset="0"/>
                <a:cs typeface="Segoe UI Light" panose="020B0502040204020203" pitchFamily="34" charset="0"/>
              </a:rPr>
              <a:t>los</a:t>
            </a:r>
            <a:r>
              <a:rPr lang="en-US" b="1" dirty="0">
                <a:solidFill>
                  <a:schemeClr val="bg1"/>
                </a:solidFill>
                <a:latin typeface="Segoe UI Light" panose="020B0502040204020203" pitchFamily="34" charset="0"/>
                <a:cs typeface="Segoe UI Light" panose="020B0502040204020203" pitchFamily="34" charset="0"/>
              </a:rPr>
              <a:t> </a:t>
            </a:r>
            <a:r>
              <a:rPr lang="en-US" b="1" dirty="0" err="1">
                <a:solidFill>
                  <a:schemeClr val="bg1"/>
                </a:solidFill>
                <a:latin typeface="Segoe UI Light" panose="020B0502040204020203" pitchFamily="34" charset="0"/>
                <a:cs typeface="Segoe UI Light" panose="020B0502040204020203" pitchFamily="34" charset="0"/>
              </a:rPr>
              <a:t>profesores</a:t>
            </a:r>
            <a:r>
              <a:rPr lang="en-US" b="1" dirty="0">
                <a:solidFill>
                  <a:schemeClr val="bg1"/>
                </a:solidFill>
                <a:latin typeface="Segoe UI Light" panose="020B0502040204020203" pitchFamily="34" charset="0"/>
                <a:cs typeface="Segoe UI Light" panose="020B0502040204020203" pitchFamily="34" charset="0"/>
              </a:rPr>
              <a:t> a un </a:t>
            </a:r>
            <a:r>
              <a:rPr lang="en-US" b="1" dirty="0" err="1">
                <a:solidFill>
                  <a:schemeClr val="bg1"/>
                </a:solidFill>
                <a:latin typeface="Segoe UI Light" panose="020B0502040204020203" pitchFamily="34" charset="0"/>
                <a:cs typeface="Segoe UI Light" panose="020B0502040204020203" pitchFamily="34" charset="0"/>
              </a:rPr>
              <a:t>nivel</a:t>
            </a:r>
            <a:r>
              <a:rPr lang="en-US" b="1" dirty="0">
                <a:solidFill>
                  <a:schemeClr val="bg1"/>
                </a:solidFill>
                <a:latin typeface="Segoe UI Light" panose="020B0502040204020203" pitchFamily="34" charset="0"/>
                <a:cs typeface="Segoe UI Light" panose="020B0502040204020203" pitchFamily="34" charset="0"/>
              </a:rPr>
              <a:t> superior, </a:t>
            </a:r>
            <a:r>
              <a:rPr lang="en-US" b="1" dirty="0" err="1">
                <a:solidFill>
                  <a:schemeClr val="bg1"/>
                </a:solidFill>
                <a:latin typeface="Segoe UI Light" panose="020B0502040204020203" pitchFamily="34" charset="0"/>
                <a:cs typeface="Segoe UI Light" panose="020B0502040204020203" pitchFamily="34" charset="0"/>
              </a:rPr>
              <a:t>facilitando</a:t>
            </a:r>
            <a:r>
              <a:rPr lang="en-US" b="1" dirty="0">
                <a:solidFill>
                  <a:schemeClr val="bg1"/>
                </a:solidFill>
                <a:latin typeface="Segoe UI Light" panose="020B0502040204020203" pitchFamily="34" charset="0"/>
                <a:cs typeface="Segoe UI Light" panose="020B0502040204020203" pitchFamily="34" charset="0"/>
              </a:rPr>
              <a:t> la </a:t>
            </a:r>
            <a:r>
              <a:rPr lang="en-US" b="1" dirty="0" err="1">
                <a:solidFill>
                  <a:schemeClr val="bg1"/>
                </a:solidFill>
                <a:latin typeface="Segoe UI Light" panose="020B0502040204020203" pitchFamily="34" charset="0"/>
                <a:cs typeface="Segoe UI Light" panose="020B0502040204020203" pitchFamily="34" charset="0"/>
              </a:rPr>
              <a:t>creación</a:t>
            </a:r>
            <a:r>
              <a:rPr lang="en-US" b="1" dirty="0">
                <a:solidFill>
                  <a:schemeClr val="bg1"/>
                </a:solidFill>
                <a:latin typeface="Segoe UI Light" panose="020B0502040204020203" pitchFamily="34" charset="0"/>
                <a:cs typeface="Segoe UI Light" panose="020B0502040204020203" pitchFamily="34" charset="0"/>
              </a:rPr>
              <a:t> de </a:t>
            </a:r>
            <a:r>
              <a:rPr lang="en-US" b="1" dirty="0" err="1">
                <a:solidFill>
                  <a:schemeClr val="bg1"/>
                </a:solidFill>
                <a:latin typeface="Segoe UI Light" panose="020B0502040204020203" pitchFamily="34" charset="0"/>
                <a:cs typeface="Segoe UI Light" panose="020B0502040204020203" pitchFamily="34" charset="0"/>
              </a:rPr>
              <a:t>historias</a:t>
            </a:r>
            <a:r>
              <a:rPr lang="en-US" b="1" dirty="0">
                <a:solidFill>
                  <a:schemeClr val="bg1"/>
                </a:solidFill>
                <a:latin typeface="Segoe UI Light" panose="020B0502040204020203" pitchFamily="34" charset="0"/>
                <a:cs typeface="Segoe UI Light" panose="020B0502040204020203" pitchFamily="34" charset="0"/>
              </a:rPr>
              <a:t> </a:t>
            </a:r>
            <a:r>
              <a:rPr lang="en-US" b="1" dirty="0" err="1">
                <a:solidFill>
                  <a:schemeClr val="bg1"/>
                </a:solidFill>
                <a:latin typeface="Segoe UI Light" panose="020B0502040204020203" pitchFamily="34" charset="0"/>
                <a:cs typeface="Segoe UI Light" panose="020B0502040204020203" pitchFamily="34" charset="0"/>
              </a:rPr>
              <a:t>didácticas</a:t>
            </a:r>
            <a:r>
              <a:rPr lang="en-US" b="1" dirty="0">
                <a:solidFill>
                  <a:schemeClr val="bg1"/>
                </a:solidFill>
                <a:latin typeface="Segoe UI Light" panose="020B0502040204020203" pitchFamily="34" charset="0"/>
                <a:cs typeface="Segoe UI Light" panose="020B0502040204020203" pitchFamily="34" charset="0"/>
              </a:rPr>
              <a:t> </a:t>
            </a:r>
            <a:r>
              <a:rPr lang="en-US" b="1" dirty="0" err="1">
                <a:solidFill>
                  <a:schemeClr val="bg1"/>
                </a:solidFill>
                <a:latin typeface="Segoe UI Light" panose="020B0502040204020203" pitchFamily="34" charset="0"/>
                <a:cs typeface="Segoe UI Light" panose="020B0502040204020203" pitchFamily="34" charset="0"/>
              </a:rPr>
              <a:t>basadas</a:t>
            </a:r>
            <a:r>
              <a:rPr lang="en-US" b="1" dirty="0">
                <a:solidFill>
                  <a:schemeClr val="bg1"/>
                </a:solidFill>
                <a:latin typeface="Segoe UI Light" panose="020B0502040204020203" pitchFamily="34" charset="0"/>
                <a:cs typeface="Segoe UI Light" panose="020B0502040204020203" pitchFamily="34" charset="0"/>
              </a:rPr>
              <a:t> </a:t>
            </a:r>
            <a:r>
              <a:rPr lang="en-US" b="1" dirty="0" err="1">
                <a:solidFill>
                  <a:schemeClr val="bg1"/>
                </a:solidFill>
                <a:latin typeface="Segoe UI Light" panose="020B0502040204020203" pitchFamily="34" charset="0"/>
                <a:cs typeface="Segoe UI Light" panose="020B0502040204020203" pitchFamily="34" charset="0"/>
              </a:rPr>
              <a:t>en</a:t>
            </a:r>
            <a:r>
              <a:rPr lang="en-US" b="1" dirty="0">
                <a:solidFill>
                  <a:schemeClr val="bg1"/>
                </a:solidFill>
                <a:latin typeface="Segoe UI Light" panose="020B0502040204020203" pitchFamily="34" charset="0"/>
                <a:cs typeface="Segoe UI Light" panose="020B0502040204020203" pitchFamily="34" charset="0"/>
              </a:rPr>
              <a:t> </a:t>
            </a:r>
            <a:r>
              <a:rPr lang="en-US" b="1" dirty="0" err="1">
                <a:solidFill>
                  <a:schemeClr val="bg1"/>
                </a:solidFill>
                <a:latin typeface="Segoe UI Light" panose="020B0502040204020203" pitchFamily="34" charset="0"/>
                <a:cs typeface="Segoe UI Light" panose="020B0502040204020203" pitchFamily="34" charset="0"/>
              </a:rPr>
              <a:t>los</a:t>
            </a:r>
            <a:r>
              <a:rPr lang="en-US" b="1" dirty="0">
                <a:solidFill>
                  <a:schemeClr val="bg1"/>
                </a:solidFill>
                <a:latin typeface="Segoe UI Light" panose="020B0502040204020203" pitchFamily="34" charset="0"/>
                <a:cs typeface="Segoe UI Light" panose="020B0502040204020203" pitchFamily="34" charset="0"/>
              </a:rPr>
              <a:t> </a:t>
            </a:r>
            <a:r>
              <a:rPr lang="en-US" b="1" dirty="0" err="1">
                <a:solidFill>
                  <a:schemeClr val="bg1"/>
                </a:solidFill>
                <a:latin typeface="Segoe UI Light" panose="020B0502040204020203" pitchFamily="34" charset="0"/>
                <a:cs typeface="Segoe UI Light" panose="020B0502040204020203" pitchFamily="34" charset="0"/>
              </a:rPr>
              <a:t>datos</a:t>
            </a:r>
            <a:endParaRPr lang="es-ES" b="1" dirty="0">
              <a:solidFill>
                <a:schemeClr val="bg1"/>
              </a:solidFill>
              <a:latin typeface="Segoe UI Light" panose="020B0502040204020203" pitchFamily="34" charset="0"/>
              <a:cs typeface="Segoe UI Light" panose="020B0502040204020203" pitchFamily="34" charset="0"/>
            </a:endParaRPr>
          </a:p>
        </p:txBody>
      </p:sp>
      <p:sp>
        <p:nvSpPr>
          <p:cNvPr id="7" name="CuadroTexto 6"/>
          <p:cNvSpPr txBox="1"/>
          <p:nvPr/>
        </p:nvSpPr>
        <p:spPr>
          <a:xfrm>
            <a:off x="298981" y="1230875"/>
            <a:ext cx="9406722" cy="1107996"/>
          </a:xfrm>
          <a:prstGeom prst="rect">
            <a:avLst/>
          </a:prstGeom>
          <a:noFill/>
        </p:spPr>
        <p:txBody>
          <a:bodyPr wrap="square" rtlCol="0">
            <a:spAutoFit/>
          </a:bodyPr>
          <a:lstStyle/>
          <a:p>
            <a:r>
              <a:rPr lang="es-ES" sz="6600" b="1" i="1" dirty="0" err="1">
                <a:solidFill>
                  <a:schemeClr val="tx1">
                    <a:lumMod val="65000"/>
                    <a:lumOff val="35000"/>
                  </a:schemeClr>
                </a:solidFill>
                <a:latin typeface="Segoe UI Light" panose="020B0502040204020203" pitchFamily="34" charset="0"/>
                <a:cs typeface="Segoe UI Light" panose="020B0502040204020203" pitchFamily="34" charset="0"/>
              </a:rPr>
              <a:t>Fast</a:t>
            </a:r>
            <a:r>
              <a:rPr lang="es-ES" sz="6600" b="1" dirty="0">
                <a:solidFill>
                  <a:schemeClr val="tx1">
                    <a:lumMod val="65000"/>
                    <a:lumOff val="35000"/>
                  </a:schemeClr>
                </a:solidFill>
                <a:latin typeface="Segoe UI Light" panose="020B0502040204020203" pitchFamily="34" charset="0"/>
                <a:cs typeface="Segoe UI Light" panose="020B0502040204020203" pitchFamily="34" charset="0"/>
              </a:rPr>
              <a:t> BI. Formación</a:t>
            </a:r>
          </a:p>
        </p:txBody>
      </p:sp>
      <p:sp>
        <p:nvSpPr>
          <p:cNvPr id="12" name="CuadroTexto 11"/>
          <p:cNvSpPr txBox="1"/>
          <p:nvPr/>
        </p:nvSpPr>
        <p:spPr>
          <a:xfrm>
            <a:off x="6591836" y="3158338"/>
            <a:ext cx="1635617" cy="369332"/>
          </a:xfrm>
          <a:prstGeom prst="rect">
            <a:avLst/>
          </a:prstGeom>
          <a:noFill/>
        </p:spPr>
        <p:txBody>
          <a:bodyPr wrap="square" rtlCol="0">
            <a:spAutoFit/>
          </a:bodyPr>
          <a:lstStyle/>
          <a:p>
            <a:endParaRPr lang="es-ES" dirty="0">
              <a:solidFill>
                <a:schemeClr val="bg1"/>
              </a:solidFill>
            </a:endParaRPr>
          </a:p>
        </p:txBody>
      </p:sp>
      <p:grpSp>
        <p:nvGrpSpPr>
          <p:cNvPr id="24" name="Grupo 23"/>
          <p:cNvGrpSpPr/>
          <p:nvPr/>
        </p:nvGrpSpPr>
        <p:grpSpPr>
          <a:xfrm>
            <a:off x="4578699" y="2441045"/>
            <a:ext cx="3230450" cy="3420000"/>
            <a:chOff x="5537916" y="2594364"/>
            <a:chExt cx="3230450" cy="3392165"/>
          </a:xfrm>
        </p:grpSpPr>
        <p:sp>
          <p:nvSpPr>
            <p:cNvPr id="9" name="Rectángulo redondeado 8"/>
            <p:cNvSpPr/>
            <p:nvPr/>
          </p:nvSpPr>
          <p:spPr>
            <a:xfrm>
              <a:off x="5537916" y="2594364"/>
              <a:ext cx="3230450" cy="3392165"/>
            </a:xfrm>
            <a:prstGeom prst="round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5" name="Imagen 14"/>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427453" y="3756738"/>
              <a:ext cx="1800000" cy="1800000"/>
            </a:xfrm>
            <a:prstGeom prst="rect">
              <a:avLst/>
            </a:prstGeom>
          </p:spPr>
        </p:pic>
        <p:pic>
          <p:nvPicPr>
            <p:cNvPr id="19" name="Imagen 18"/>
            <p:cNvPicPr>
              <a:picLocks noChangeAspect="1"/>
            </p:cNvPicPr>
            <p:nvPr>
              <p:custDataLst>
                <p:custData r:id="rId1"/>
              </p:custDataLst>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6760741" y="2843489"/>
              <a:ext cx="784800" cy="784800"/>
            </a:xfrm>
            <a:prstGeom prst="rect">
              <a:avLst/>
            </a:prstGeom>
          </p:spPr>
        </p:pic>
      </p:grpSp>
      <p:sp>
        <p:nvSpPr>
          <p:cNvPr id="30" name="CuadroTexto 29"/>
          <p:cNvSpPr txBox="1"/>
          <p:nvPr/>
        </p:nvSpPr>
        <p:spPr>
          <a:xfrm>
            <a:off x="4681572" y="5982829"/>
            <a:ext cx="3123494" cy="707886"/>
          </a:xfrm>
          <a:prstGeom prst="rect">
            <a:avLst/>
          </a:prstGeom>
          <a:noFill/>
        </p:spPr>
        <p:txBody>
          <a:bodyPr wrap="square" rtlCol="0">
            <a:spAutoFit/>
          </a:bodyPr>
          <a:lstStyle/>
          <a:p>
            <a:pPr algn="ctr"/>
            <a:r>
              <a:rPr lang="es-ES" sz="4000" b="1" dirty="0">
                <a:solidFill>
                  <a:schemeClr val="tx1">
                    <a:lumMod val="65000"/>
                    <a:lumOff val="35000"/>
                  </a:schemeClr>
                </a:solidFill>
                <a:latin typeface="Segoe UI Light" panose="020B0502040204020203" pitchFamily="34" charset="0"/>
                <a:cs typeface="Segoe UI Light" panose="020B0502040204020203" pitchFamily="34" charset="0"/>
              </a:rPr>
              <a:t>Formación</a:t>
            </a:r>
          </a:p>
        </p:txBody>
      </p:sp>
      <p:grpSp>
        <p:nvGrpSpPr>
          <p:cNvPr id="2" name="Grupo 1"/>
          <p:cNvGrpSpPr/>
          <p:nvPr/>
        </p:nvGrpSpPr>
        <p:grpSpPr>
          <a:xfrm>
            <a:off x="955845" y="2385721"/>
            <a:ext cx="10613639" cy="4304994"/>
            <a:chOff x="955845" y="2385721"/>
            <a:chExt cx="10613639" cy="4304994"/>
          </a:xfrm>
        </p:grpSpPr>
        <p:grpSp>
          <p:nvGrpSpPr>
            <p:cNvPr id="23" name="Grupo 22"/>
            <p:cNvGrpSpPr/>
            <p:nvPr/>
          </p:nvGrpSpPr>
          <p:grpSpPr>
            <a:xfrm>
              <a:off x="959249" y="2441046"/>
              <a:ext cx="3116687" cy="3420000"/>
              <a:chOff x="1727016" y="2594365"/>
              <a:chExt cx="3116687" cy="3281518"/>
            </a:xfrm>
          </p:grpSpPr>
          <p:sp>
            <p:nvSpPr>
              <p:cNvPr id="8" name="Rectángulo redondeado 7"/>
              <p:cNvSpPr/>
              <p:nvPr/>
            </p:nvSpPr>
            <p:spPr>
              <a:xfrm>
                <a:off x="1727016" y="2594365"/>
                <a:ext cx="3116687" cy="3281518"/>
              </a:xfrm>
              <a:prstGeom prst="roundRect">
                <a:avLst/>
              </a:prstGeom>
              <a:solidFill>
                <a:srgbClr val="AA113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85359" y="3795515"/>
                <a:ext cx="1800000" cy="1800000"/>
              </a:xfrm>
              <a:prstGeom prst="rect">
                <a:avLst/>
              </a:prstGeom>
            </p:spPr>
          </p:pic>
          <p:pic>
            <p:nvPicPr>
              <p:cNvPr id="18" name="Imagen 17"/>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892959" y="2893863"/>
                <a:ext cx="784800" cy="784800"/>
              </a:xfrm>
              <a:prstGeom prst="rect">
                <a:avLst/>
              </a:prstGeom>
            </p:spPr>
          </p:pic>
        </p:grpSp>
        <p:grpSp>
          <p:nvGrpSpPr>
            <p:cNvPr id="25" name="Grupo 24"/>
            <p:cNvGrpSpPr/>
            <p:nvPr/>
          </p:nvGrpSpPr>
          <p:grpSpPr>
            <a:xfrm>
              <a:off x="8311912" y="2385721"/>
              <a:ext cx="3230450" cy="3420000"/>
              <a:chOff x="9036676" y="2594364"/>
              <a:chExt cx="3230450" cy="3392165"/>
            </a:xfrm>
          </p:grpSpPr>
          <p:sp>
            <p:nvSpPr>
              <p:cNvPr id="10" name="Rectángulo redondeado 9"/>
              <p:cNvSpPr/>
              <p:nvPr/>
            </p:nvSpPr>
            <p:spPr>
              <a:xfrm>
                <a:off x="9036676" y="2594364"/>
                <a:ext cx="3230450" cy="3392165"/>
              </a:xfrm>
              <a:prstGeom prst="roundRect">
                <a:avLst/>
              </a:prstGeom>
              <a:solidFill>
                <a:srgbClr val="AA113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9832501" y="3795515"/>
                <a:ext cx="1800000" cy="1800000"/>
              </a:xfrm>
              <a:prstGeom prst="rect">
                <a:avLst/>
              </a:prstGeom>
            </p:spPr>
          </p:pic>
          <p:sp>
            <p:nvSpPr>
              <p:cNvPr id="22" name="Elipse 21"/>
              <p:cNvSpPr/>
              <p:nvPr/>
            </p:nvSpPr>
            <p:spPr>
              <a:xfrm>
                <a:off x="10258843" y="2843489"/>
                <a:ext cx="786115" cy="786115"/>
              </a:xfrm>
              <a:prstGeom prst="ellipse">
                <a:avLst/>
              </a:prstGeom>
              <a:no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solidFill>
                      <a:schemeClr val="bg1">
                        <a:lumMod val="75000"/>
                      </a:schemeClr>
                    </a:solidFill>
                    <a:latin typeface="Segoe UI Light" panose="020B0502040204020203" pitchFamily="34" charset="0"/>
                    <a:cs typeface="Segoe UI Light" panose="020B0502040204020203" pitchFamily="34" charset="0"/>
                  </a:rPr>
                  <a:t>10</a:t>
                </a:r>
              </a:p>
            </p:txBody>
          </p:sp>
        </p:grpSp>
        <p:pic>
          <p:nvPicPr>
            <p:cNvPr id="26" name="Imagen 25"/>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071853" y="3840256"/>
              <a:ext cx="510930" cy="510930"/>
            </a:xfrm>
            <a:prstGeom prst="rect">
              <a:avLst/>
            </a:prstGeom>
          </p:spPr>
        </p:pic>
        <p:pic>
          <p:nvPicPr>
            <p:cNvPr id="27" name="Imagen 26"/>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805066" y="3799172"/>
              <a:ext cx="510930" cy="510930"/>
            </a:xfrm>
            <a:prstGeom prst="rect">
              <a:avLst/>
            </a:prstGeom>
          </p:spPr>
        </p:pic>
        <p:sp>
          <p:nvSpPr>
            <p:cNvPr id="29" name="CuadroTexto 28"/>
            <p:cNvSpPr txBox="1"/>
            <p:nvPr/>
          </p:nvSpPr>
          <p:spPr>
            <a:xfrm>
              <a:off x="955845" y="5982829"/>
              <a:ext cx="3422972" cy="707886"/>
            </a:xfrm>
            <a:prstGeom prst="rect">
              <a:avLst/>
            </a:prstGeom>
            <a:noFill/>
          </p:spPr>
          <p:txBody>
            <a:bodyPr wrap="square" rtlCol="0">
              <a:spAutoFit/>
            </a:bodyPr>
            <a:lstStyle/>
            <a:p>
              <a:r>
                <a:rPr lang="es-ES" sz="4000" b="1" dirty="0">
                  <a:solidFill>
                    <a:schemeClr val="bg1">
                      <a:lumMod val="75000"/>
                    </a:schemeClr>
                  </a:solidFill>
                  <a:latin typeface="Segoe UI Light" panose="020B0502040204020203" pitchFamily="34" charset="0"/>
                  <a:cs typeface="Segoe UI Light" panose="020B0502040204020203" pitchFamily="34" charset="0"/>
                </a:rPr>
                <a:t>1 Aplicación BI</a:t>
              </a:r>
            </a:p>
          </p:txBody>
        </p:sp>
        <p:sp>
          <p:nvSpPr>
            <p:cNvPr id="31" name="CuadroTexto 30"/>
            <p:cNvSpPr txBox="1"/>
            <p:nvPr/>
          </p:nvSpPr>
          <p:spPr>
            <a:xfrm>
              <a:off x="8445990" y="5972993"/>
              <a:ext cx="3123494" cy="707886"/>
            </a:xfrm>
            <a:prstGeom prst="rect">
              <a:avLst/>
            </a:prstGeom>
            <a:noFill/>
          </p:spPr>
          <p:txBody>
            <a:bodyPr wrap="square" rtlCol="0">
              <a:spAutoFit/>
            </a:bodyPr>
            <a:lstStyle/>
            <a:p>
              <a:pPr algn="ctr"/>
              <a:r>
                <a:rPr lang="es-ES" sz="4000" b="1" dirty="0">
                  <a:solidFill>
                    <a:schemeClr val="bg1">
                      <a:lumMod val="75000"/>
                    </a:schemeClr>
                  </a:solidFill>
                  <a:latin typeface="Segoe UI Light" panose="020B0502040204020203" pitchFamily="34" charset="0"/>
                  <a:cs typeface="Segoe UI Light" panose="020B0502040204020203" pitchFamily="34" charset="0"/>
                </a:rPr>
                <a:t>10 días</a:t>
              </a:r>
            </a:p>
          </p:txBody>
        </p:sp>
      </p:grpSp>
    </p:spTree>
    <p:extLst>
      <p:ext uri="{BB962C8B-B14F-4D97-AF65-F5344CB8AC3E}">
        <p14:creationId xmlns:p14="http://schemas.microsoft.com/office/powerpoint/2010/main" val="2595024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431" y="186215"/>
            <a:ext cx="11887200" cy="646331"/>
          </a:xfrm>
          <a:prstGeom prst="rect">
            <a:avLst/>
          </a:prstGeom>
          <a:noFill/>
        </p:spPr>
        <p:txBody>
          <a:bodyPr wrap="square" rtlCol="0">
            <a:spAutoFit/>
          </a:bodyPr>
          <a:lstStyle/>
          <a:p>
            <a:r>
              <a:rPr lang="en-US" sz="3600" dirty="0">
                <a:latin typeface="+mj-lt"/>
              </a:rPr>
              <a:t>El BI de hoy </a:t>
            </a:r>
            <a:r>
              <a:rPr lang="en-US" sz="3600" dirty="0" err="1">
                <a:latin typeface="+mj-lt"/>
              </a:rPr>
              <a:t>es</a:t>
            </a:r>
            <a:r>
              <a:rPr lang="en-US" sz="3600" dirty="0">
                <a:latin typeface="+mj-lt"/>
              </a:rPr>
              <a:t> para </a:t>
            </a:r>
            <a:r>
              <a:rPr lang="en-US" sz="3600" dirty="0" err="1">
                <a:latin typeface="+mj-lt"/>
              </a:rPr>
              <a:t>tod@s</a:t>
            </a:r>
            <a:endParaRPr lang="en-US" sz="3600" dirty="0">
              <a:latin typeface="+mj-lt"/>
              <a:cs typeface="Segoe UI" panose="020B0502040204020203" pitchFamily="34" charset="0"/>
            </a:endParaRPr>
          </a:p>
        </p:txBody>
      </p:sp>
      <p:sp>
        <p:nvSpPr>
          <p:cNvPr id="11" name="Flowchart: Document 3"/>
          <p:cNvSpPr/>
          <p:nvPr/>
        </p:nvSpPr>
        <p:spPr bwMode="auto">
          <a:xfrm flipH="1" flipV="1">
            <a:off x="0" y="1448851"/>
            <a:ext cx="12192000" cy="584964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1667 h 22237"/>
              <a:gd name="connsiteX1" fmla="*/ 21600 w 21600"/>
              <a:gd name="connsiteY1" fmla="*/ 1667 h 22237"/>
              <a:gd name="connsiteX2" fmla="*/ 21578 w 21600"/>
              <a:gd name="connsiteY2" fmla="*/ 1666 h 22237"/>
              <a:gd name="connsiteX3" fmla="*/ 0 w 21600"/>
              <a:gd name="connsiteY3" fmla="*/ 21839 h 22237"/>
              <a:gd name="connsiteX4" fmla="*/ 0 w 21600"/>
              <a:gd name="connsiteY4" fmla="*/ 1667 h 22237"/>
              <a:gd name="connsiteX0" fmla="*/ 0 w 21600"/>
              <a:gd name="connsiteY0" fmla="*/ 1708 h 22278"/>
              <a:gd name="connsiteX1" fmla="*/ 21600 w 21600"/>
              <a:gd name="connsiteY1" fmla="*/ 1708 h 22278"/>
              <a:gd name="connsiteX2" fmla="*/ 21578 w 21600"/>
              <a:gd name="connsiteY2" fmla="*/ 1661 h 22278"/>
              <a:gd name="connsiteX3" fmla="*/ 0 w 21600"/>
              <a:gd name="connsiteY3" fmla="*/ 21880 h 22278"/>
              <a:gd name="connsiteX4" fmla="*/ 0 w 21600"/>
              <a:gd name="connsiteY4" fmla="*/ 1708 h 22278"/>
              <a:gd name="connsiteX0" fmla="*/ 0 w 21600"/>
              <a:gd name="connsiteY0" fmla="*/ 1668 h 22238"/>
              <a:gd name="connsiteX1" fmla="*/ 21600 w 21600"/>
              <a:gd name="connsiteY1" fmla="*/ 1668 h 22238"/>
              <a:gd name="connsiteX2" fmla="*/ 21578 w 21600"/>
              <a:gd name="connsiteY2" fmla="*/ 1667 h 22238"/>
              <a:gd name="connsiteX3" fmla="*/ 0 w 21600"/>
              <a:gd name="connsiteY3" fmla="*/ 21840 h 22238"/>
              <a:gd name="connsiteX4" fmla="*/ 0 w 21600"/>
              <a:gd name="connsiteY4" fmla="*/ 1668 h 22238"/>
              <a:gd name="connsiteX0" fmla="*/ 0 w 21600"/>
              <a:gd name="connsiteY0" fmla="*/ 1668 h 22238"/>
              <a:gd name="connsiteX1" fmla="*/ 21600 w 21600"/>
              <a:gd name="connsiteY1" fmla="*/ 1668 h 22238"/>
              <a:gd name="connsiteX2" fmla="*/ 21588 w 21600"/>
              <a:gd name="connsiteY2" fmla="*/ 1667 h 22238"/>
              <a:gd name="connsiteX3" fmla="*/ 0 w 21600"/>
              <a:gd name="connsiteY3" fmla="*/ 21840 h 22238"/>
              <a:gd name="connsiteX4" fmla="*/ 0 w 21600"/>
              <a:gd name="connsiteY4" fmla="*/ 1668 h 22238"/>
              <a:gd name="connsiteX0" fmla="*/ 0 w 21607"/>
              <a:gd name="connsiteY0" fmla="*/ 1648 h 22219"/>
              <a:gd name="connsiteX1" fmla="*/ 21600 w 21607"/>
              <a:gd name="connsiteY1" fmla="*/ 1648 h 22219"/>
              <a:gd name="connsiteX2" fmla="*/ 21607 w 21607"/>
              <a:gd name="connsiteY2" fmla="*/ 1670 h 22219"/>
              <a:gd name="connsiteX3" fmla="*/ 0 w 21607"/>
              <a:gd name="connsiteY3" fmla="*/ 21820 h 22219"/>
              <a:gd name="connsiteX4" fmla="*/ 0 w 21607"/>
              <a:gd name="connsiteY4" fmla="*/ 1648 h 22219"/>
              <a:gd name="connsiteX0" fmla="*/ 0 w 21600"/>
              <a:gd name="connsiteY0" fmla="*/ 1648 h 22219"/>
              <a:gd name="connsiteX1" fmla="*/ 21600 w 21600"/>
              <a:gd name="connsiteY1" fmla="*/ 1648 h 22219"/>
              <a:gd name="connsiteX2" fmla="*/ 21597 w 21600"/>
              <a:gd name="connsiteY2" fmla="*/ 1670 h 22219"/>
              <a:gd name="connsiteX3" fmla="*/ 0 w 21600"/>
              <a:gd name="connsiteY3" fmla="*/ 21820 h 22219"/>
              <a:gd name="connsiteX4" fmla="*/ 0 w 21600"/>
              <a:gd name="connsiteY4" fmla="*/ 1648 h 2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2219">
                <a:moveTo>
                  <a:pt x="0" y="1648"/>
                </a:moveTo>
                <a:lnTo>
                  <a:pt x="21600" y="1648"/>
                </a:lnTo>
                <a:cubicBezTo>
                  <a:pt x="21600" y="7422"/>
                  <a:pt x="21597" y="-4104"/>
                  <a:pt x="21597" y="1670"/>
                </a:cubicBezTo>
                <a:cubicBezTo>
                  <a:pt x="10797" y="1670"/>
                  <a:pt x="10800" y="25570"/>
                  <a:pt x="0" y="21820"/>
                </a:cubicBezTo>
                <a:lnTo>
                  <a:pt x="0" y="1648"/>
                </a:lnTo>
                <a:close/>
              </a:path>
            </a:pathLst>
          </a:cu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lowchart: Document 3"/>
          <p:cNvSpPr/>
          <p:nvPr/>
        </p:nvSpPr>
        <p:spPr bwMode="auto">
          <a:xfrm flipH="1" flipV="1">
            <a:off x="0" y="2965567"/>
            <a:ext cx="12192000" cy="421416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1667 h 22237"/>
              <a:gd name="connsiteX1" fmla="*/ 21600 w 21600"/>
              <a:gd name="connsiteY1" fmla="*/ 1667 h 22237"/>
              <a:gd name="connsiteX2" fmla="*/ 21578 w 21600"/>
              <a:gd name="connsiteY2" fmla="*/ 1666 h 22237"/>
              <a:gd name="connsiteX3" fmla="*/ 0 w 21600"/>
              <a:gd name="connsiteY3" fmla="*/ 21839 h 22237"/>
              <a:gd name="connsiteX4" fmla="*/ 0 w 21600"/>
              <a:gd name="connsiteY4" fmla="*/ 1667 h 22237"/>
              <a:gd name="connsiteX0" fmla="*/ 0 w 21600"/>
              <a:gd name="connsiteY0" fmla="*/ 1708 h 22278"/>
              <a:gd name="connsiteX1" fmla="*/ 21600 w 21600"/>
              <a:gd name="connsiteY1" fmla="*/ 1708 h 22278"/>
              <a:gd name="connsiteX2" fmla="*/ 21578 w 21600"/>
              <a:gd name="connsiteY2" fmla="*/ 1661 h 22278"/>
              <a:gd name="connsiteX3" fmla="*/ 0 w 21600"/>
              <a:gd name="connsiteY3" fmla="*/ 21880 h 22278"/>
              <a:gd name="connsiteX4" fmla="*/ 0 w 21600"/>
              <a:gd name="connsiteY4" fmla="*/ 1708 h 22278"/>
              <a:gd name="connsiteX0" fmla="*/ 0 w 21600"/>
              <a:gd name="connsiteY0" fmla="*/ 1668 h 22238"/>
              <a:gd name="connsiteX1" fmla="*/ 21600 w 21600"/>
              <a:gd name="connsiteY1" fmla="*/ 1668 h 22238"/>
              <a:gd name="connsiteX2" fmla="*/ 21578 w 21600"/>
              <a:gd name="connsiteY2" fmla="*/ 1667 h 22238"/>
              <a:gd name="connsiteX3" fmla="*/ 0 w 21600"/>
              <a:gd name="connsiteY3" fmla="*/ 21840 h 22238"/>
              <a:gd name="connsiteX4" fmla="*/ 0 w 21600"/>
              <a:gd name="connsiteY4" fmla="*/ 1668 h 22238"/>
              <a:gd name="connsiteX0" fmla="*/ 0 w 21600"/>
              <a:gd name="connsiteY0" fmla="*/ 1668 h 22238"/>
              <a:gd name="connsiteX1" fmla="*/ 21600 w 21600"/>
              <a:gd name="connsiteY1" fmla="*/ 1668 h 22238"/>
              <a:gd name="connsiteX2" fmla="*/ 21588 w 21600"/>
              <a:gd name="connsiteY2" fmla="*/ 1667 h 22238"/>
              <a:gd name="connsiteX3" fmla="*/ 0 w 21600"/>
              <a:gd name="connsiteY3" fmla="*/ 21840 h 22238"/>
              <a:gd name="connsiteX4" fmla="*/ 0 w 21600"/>
              <a:gd name="connsiteY4" fmla="*/ 1668 h 22238"/>
              <a:gd name="connsiteX0" fmla="*/ 0 w 21607"/>
              <a:gd name="connsiteY0" fmla="*/ 1648 h 22219"/>
              <a:gd name="connsiteX1" fmla="*/ 21600 w 21607"/>
              <a:gd name="connsiteY1" fmla="*/ 1648 h 22219"/>
              <a:gd name="connsiteX2" fmla="*/ 21607 w 21607"/>
              <a:gd name="connsiteY2" fmla="*/ 1670 h 22219"/>
              <a:gd name="connsiteX3" fmla="*/ 0 w 21607"/>
              <a:gd name="connsiteY3" fmla="*/ 21820 h 22219"/>
              <a:gd name="connsiteX4" fmla="*/ 0 w 21607"/>
              <a:gd name="connsiteY4" fmla="*/ 1648 h 22219"/>
              <a:gd name="connsiteX0" fmla="*/ 0 w 21600"/>
              <a:gd name="connsiteY0" fmla="*/ 1648 h 22219"/>
              <a:gd name="connsiteX1" fmla="*/ 21600 w 21600"/>
              <a:gd name="connsiteY1" fmla="*/ 1648 h 22219"/>
              <a:gd name="connsiteX2" fmla="*/ 21597 w 21600"/>
              <a:gd name="connsiteY2" fmla="*/ 1670 h 22219"/>
              <a:gd name="connsiteX3" fmla="*/ 0 w 21600"/>
              <a:gd name="connsiteY3" fmla="*/ 21820 h 22219"/>
              <a:gd name="connsiteX4" fmla="*/ 0 w 21600"/>
              <a:gd name="connsiteY4" fmla="*/ 1648 h 2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2219">
                <a:moveTo>
                  <a:pt x="0" y="1648"/>
                </a:moveTo>
                <a:lnTo>
                  <a:pt x="21600" y="1648"/>
                </a:lnTo>
                <a:cubicBezTo>
                  <a:pt x="21600" y="7422"/>
                  <a:pt x="21597" y="-4104"/>
                  <a:pt x="21597" y="1670"/>
                </a:cubicBezTo>
                <a:cubicBezTo>
                  <a:pt x="10797" y="1670"/>
                  <a:pt x="10800" y="25570"/>
                  <a:pt x="0" y="21820"/>
                </a:cubicBezTo>
                <a:lnTo>
                  <a:pt x="0" y="1648"/>
                </a:lnTo>
                <a:close/>
              </a:path>
            </a:pathLst>
          </a:custGeom>
          <a:solidFill>
            <a:schemeClr val="tx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lowchart: Document 3"/>
          <p:cNvSpPr/>
          <p:nvPr/>
        </p:nvSpPr>
        <p:spPr bwMode="auto">
          <a:xfrm flipH="1" flipV="1">
            <a:off x="0" y="4323238"/>
            <a:ext cx="12192000" cy="27524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1667 h 22237"/>
              <a:gd name="connsiteX1" fmla="*/ 21600 w 21600"/>
              <a:gd name="connsiteY1" fmla="*/ 1667 h 22237"/>
              <a:gd name="connsiteX2" fmla="*/ 21578 w 21600"/>
              <a:gd name="connsiteY2" fmla="*/ 1666 h 22237"/>
              <a:gd name="connsiteX3" fmla="*/ 0 w 21600"/>
              <a:gd name="connsiteY3" fmla="*/ 21839 h 22237"/>
              <a:gd name="connsiteX4" fmla="*/ 0 w 21600"/>
              <a:gd name="connsiteY4" fmla="*/ 1667 h 22237"/>
              <a:gd name="connsiteX0" fmla="*/ 0 w 21600"/>
              <a:gd name="connsiteY0" fmla="*/ 1708 h 22278"/>
              <a:gd name="connsiteX1" fmla="*/ 21600 w 21600"/>
              <a:gd name="connsiteY1" fmla="*/ 1708 h 22278"/>
              <a:gd name="connsiteX2" fmla="*/ 21578 w 21600"/>
              <a:gd name="connsiteY2" fmla="*/ 1661 h 22278"/>
              <a:gd name="connsiteX3" fmla="*/ 0 w 21600"/>
              <a:gd name="connsiteY3" fmla="*/ 21880 h 22278"/>
              <a:gd name="connsiteX4" fmla="*/ 0 w 21600"/>
              <a:gd name="connsiteY4" fmla="*/ 1708 h 22278"/>
              <a:gd name="connsiteX0" fmla="*/ 0 w 21600"/>
              <a:gd name="connsiteY0" fmla="*/ 1668 h 22238"/>
              <a:gd name="connsiteX1" fmla="*/ 21600 w 21600"/>
              <a:gd name="connsiteY1" fmla="*/ 1668 h 22238"/>
              <a:gd name="connsiteX2" fmla="*/ 21578 w 21600"/>
              <a:gd name="connsiteY2" fmla="*/ 1667 h 22238"/>
              <a:gd name="connsiteX3" fmla="*/ 0 w 21600"/>
              <a:gd name="connsiteY3" fmla="*/ 21840 h 22238"/>
              <a:gd name="connsiteX4" fmla="*/ 0 w 21600"/>
              <a:gd name="connsiteY4" fmla="*/ 1668 h 22238"/>
              <a:gd name="connsiteX0" fmla="*/ 0 w 21600"/>
              <a:gd name="connsiteY0" fmla="*/ 1668 h 22238"/>
              <a:gd name="connsiteX1" fmla="*/ 21600 w 21600"/>
              <a:gd name="connsiteY1" fmla="*/ 1668 h 22238"/>
              <a:gd name="connsiteX2" fmla="*/ 21588 w 21600"/>
              <a:gd name="connsiteY2" fmla="*/ 1667 h 22238"/>
              <a:gd name="connsiteX3" fmla="*/ 0 w 21600"/>
              <a:gd name="connsiteY3" fmla="*/ 21840 h 22238"/>
              <a:gd name="connsiteX4" fmla="*/ 0 w 21600"/>
              <a:gd name="connsiteY4" fmla="*/ 1668 h 22238"/>
              <a:gd name="connsiteX0" fmla="*/ 0 w 21607"/>
              <a:gd name="connsiteY0" fmla="*/ 1648 h 22219"/>
              <a:gd name="connsiteX1" fmla="*/ 21600 w 21607"/>
              <a:gd name="connsiteY1" fmla="*/ 1648 h 22219"/>
              <a:gd name="connsiteX2" fmla="*/ 21607 w 21607"/>
              <a:gd name="connsiteY2" fmla="*/ 1670 h 22219"/>
              <a:gd name="connsiteX3" fmla="*/ 0 w 21607"/>
              <a:gd name="connsiteY3" fmla="*/ 21820 h 22219"/>
              <a:gd name="connsiteX4" fmla="*/ 0 w 21607"/>
              <a:gd name="connsiteY4" fmla="*/ 1648 h 22219"/>
              <a:gd name="connsiteX0" fmla="*/ 0 w 21600"/>
              <a:gd name="connsiteY0" fmla="*/ 1648 h 22219"/>
              <a:gd name="connsiteX1" fmla="*/ 21600 w 21600"/>
              <a:gd name="connsiteY1" fmla="*/ 1648 h 22219"/>
              <a:gd name="connsiteX2" fmla="*/ 21597 w 21600"/>
              <a:gd name="connsiteY2" fmla="*/ 1670 h 22219"/>
              <a:gd name="connsiteX3" fmla="*/ 0 w 21600"/>
              <a:gd name="connsiteY3" fmla="*/ 21820 h 22219"/>
              <a:gd name="connsiteX4" fmla="*/ 0 w 21600"/>
              <a:gd name="connsiteY4" fmla="*/ 1648 h 2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2219">
                <a:moveTo>
                  <a:pt x="0" y="1648"/>
                </a:moveTo>
                <a:lnTo>
                  <a:pt x="21600" y="1648"/>
                </a:lnTo>
                <a:cubicBezTo>
                  <a:pt x="21600" y="7422"/>
                  <a:pt x="21597" y="-4104"/>
                  <a:pt x="21597" y="1670"/>
                </a:cubicBezTo>
                <a:cubicBezTo>
                  <a:pt x="10797" y="1670"/>
                  <a:pt x="10800" y="25570"/>
                  <a:pt x="0" y="21820"/>
                </a:cubicBezTo>
                <a:lnTo>
                  <a:pt x="0" y="1648"/>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a:off x="9056781" y="1595305"/>
            <a:ext cx="2914554" cy="873806"/>
            <a:chOff x="9130727" y="1677837"/>
            <a:chExt cx="2914554" cy="873806"/>
          </a:xfrm>
          <a:solidFill>
            <a:srgbClr val="EDC30D"/>
          </a:solidFill>
        </p:grpSpPr>
        <p:sp>
          <p:nvSpPr>
            <p:cNvPr id="16" name="Freeform 13"/>
            <p:cNvSpPr>
              <a:spLocks noChangeAspect="1" noEditPoints="1"/>
            </p:cNvSpPr>
            <p:nvPr/>
          </p:nvSpPr>
          <p:spPr bwMode="auto">
            <a:xfrm>
              <a:off x="11387797" y="1748186"/>
              <a:ext cx="657484" cy="667042"/>
            </a:xfrm>
            <a:custGeom>
              <a:avLst/>
              <a:gdLst>
                <a:gd name="T0" fmla="*/ 147 w 288"/>
                <a:gd name="T1" fmla="*/ 116 h 293"/>
                <a:gd name="T2" fmla="*/ 147 w 288"/>
                <a:gd name="T3" fmla="*/ 116 h 293"/>
                <a:gd name="T4" fmla="*/ 147 w 288"/>
                <a:gd name="T5" fmla="*/ 116 h 293"/>
                <a:gd name="T6" fmla="*/ 203 w 288"/>
                <a:gd name="T7" fmla="*/ 58 h 293"/>
                <a:gd name="T8" fmla="*/ 146 w 288"/>
                <a:gd name="T9" fmla="*/ 1 h 293"/>
                <a:gd name="T10" fmla="*/ 106 w 288"/>
                <a:gd name="T11" fmla="*/ 18 h 293"/>
                <a:gd name="T12" fmla="*/ 90 w 288"/>
                <a:gd name="T13" fmla="*/ 59 h 293"/>
                <a:gd name="T14" fmla="*/ 107 w 288"/>
                <a:gd name="T15" fmla="*/ 99 h 293"/>
                <a:gd name="T16" fmla="*/ 147 w 288"/>
                <a:gd name="T17" fmla="*/ 116 h 293"/>
                <a:gd name="T18" fmla="*/ 240 w 288"/>
                <a:gd name="T19" fmla="*/ 293 h 293"/>
                <a:gd name="T20" fmla="*/ 288 w 288"/>
                <a:gd name="T21" fmla="*/ 292 h 293"/>
                <a:gd name="T22" fmla="*/ 255 w 288"/>
                <a:gd name="T23" fmla="*/ 185 h 293"/>
                <a:gd name="T24" fmla="*/ 189 w 288"/>
                <a:gd name="T25" fmla="*/ 135 h 293"/>
                <a:gd name="T26" fmla="*/ 172 w 288"/>
                <a:gd name="T27" fmla="*/ 135 h 293"/>
                <a:gd name="T28" fmla="*/ 172 w 288"/>
                <a:gd name="T29" fmla="*/ 136 h 293"/>
                <a:gd name="T30" fmla="*/ 173 w 288"/>
                <a:gd name="T31" fmla="*/ 137 h 293"/>
                <a:gd name="T32" fmla="*/ 172 w 288"/>
                <a:gd name="T33" fmla="*/ 139 h 293"/>
                <a:gd name="T34" fmla="*/ 161 w 288"/>
                <a:gd name="T35" fmla="*/ 155 h 293"/>
                <a:gd name="T36" fmla="*/ 173 w 288"/>
                <a:gd name="T37" fmla="*/ 232 h 293"/>
                <a:gd name="T38" fmla="*/ 148 w 288"/>
                <a:gd name="T39" fmla="*/ 263 h 293"/>
                <a:gd name="T40" fmla="*/ 138 w 288"/>
                <a:gd name="T41" fmla="*/ 250 h 293"/>
                <a:gd name="T42" fmla="*/ 123 w 288"/>
                <a:gd name="T43" fmla="*/ 233 h 293"/>
                <a:gd name="T44" fmla="*/ 133 w 288"/>
                <a:gd name="T45" fmla="*/ 155 h 293"/>
                <a:gd name="T46" fmla="*/ 122 w 288"/>
                <a:gd name="T47" fmla="*/ 139 h 293"/>
                <a:gd name="T48" fmla="*/ 122 w 288"/>
                <a:gd name="T49" fmla="*/ 138 h 293"/>
                <a:gd name="T50" fmla="*/ 122 w 288"/>
                <a:gd name="T51" fmla="*/ 136 h 293"/>
                <a:gd name="T52" fmla="*/ 122 w 288"/>
                <a:gd name="T53" fmla="*/ 135 h 293"/>
                <a:gd name="T54" fmla="*/ 101 w 288"/>
                <a:gd name="T55" fmla="*/ 135 h 293"/>
                <a:gd name="T56" fmla="*/ 33 w 288"/>
                <a:gd name="T57" fmla="*/ 185 h 293"/>
                <a:gd name="T58" fmla="*/ 0 w 288"/>
                <a:gd name="T59" fmla="*/ 293 h 293"/>
                <a:gd name="T60" fmla="*/ 49 w 288"/>
                <a:gd name="T61" fmla="*/ 293 h 293"/>
                <a:gd name="T62" fmla="*/ 69 w 288"/>
                <a:gd name="T63" fmla="*/ 222 h 293"/>
                <a:gd name="T64" fmla="*/ 84 w 288"/>
                <a:gd name="T65" fmla="*/ 222 h 293"/>
                <a:gd name="T66" fmla="*/ 63 w 288"/>
                <a:gd name="T67" fmla="*/ 293 h 293"/>
                <a:gd name="T68" fmla="*/ 225 w 288"/>
                <a:gd name="T69" fmla="*/ 293 h 293"/>
                <a:gd name="T70" fmla="*/ 205 w 288"/>
                <a:gd name="T71" fmla="*/ 221 h 293"/>
                <a:gd name="T72" fmla="*/ 219 w 288"/>
                <a:gd name="T73" fmla="*/ 221 h 293"/>
                <a:gd name="T74" fmla="*/ 240 w 288"/>
                <a:gd name="T75" fmla="*/ 293 h 293"/>
                <a:gd name="T76" fmla="*/ 154 w 288"/>
                <a:gd name="T77" fmla="*/ 150 h 293"/>
                <a:gd name="T78" fmla="*/ 164 w 288"/>
                <a:gd name="T79" fmla="*/ 138 h 293"/>
                <a:gd name="T80" fmla="*/ 164 w 288"/>
                <a:gd name="T81" fmla="*/ 137 h 293"/>
                <a:gd name="T82" fmla="*/ 162 w 288"/>
                <a:gd name="T83" fmla="*/ 135 h 293"/>
                <a:gd name="T84" fmla="*/ 158 w 288"/>
                <a:gd name="T85" fmla="*/ 132 h 293"/>
                <a:gd name="T86" fmla="*/ 147 w 288"/>
                <a:gd name="T87" fmla="*/ 130 h 293"/>
                <a:gd name="T88" fmla="*/ 137 w 288"/>
                <a:gd name="T89" fmla="*/ 132 h 293"/>
                <a:gd name="T90" fmla="*/ 132 w 288"/>
                <a:gd name="T91" fmla="*/ 135 h 293"/>
                <a:gd name="T92" fmla="*/ 131 w 288"/>
                <a:gd name="T93" fmla="*/ 138 h 293"/>
                <a:gd name="T94" fmla="*/ 131 w 288"/>
                <a:gd name="T95" fmla="*/ 138 h 293"/>
                <a:gd name="T96" fmla="*/ 140 w 288"/>
                <a:gd name="T97" fmla="*/ 150 h 293"/>
                <a:gd name="T98" fmla="*/ 143 w 288"/>
                <a:gd name="T99" fmla="*/ 152 h 293"/>
                <a:gd name="T100" fmla="*/ 132 w 288"/>
                <a:gd name="T101" fmla="*/ 230 h 293"/>
                <a:gd name="T102" fmla="*/ 144 w 288"/>
                <a:gd name="T103" fmla="*/ 244 h 293"/>
                <a:gd name="T104" fmla="*/ 146 w 288"/>
                <a:gd name="T105" fmla="*/ 247 h 293"/>
                <a:gd name="T106" fmla="*/ 148 w 288"/>
                <a:gd name="T107" fmla="*/ 249 h 293"/>
                <a:gd name="T108" fmla="*/ 150 w 288"/>
                <a:gd name="T109" fmla="*/ 247 h 293"/>
                <a:gd name="T110" fmla="*/ 152 w 288"/>
                <a:gd name="T111" fmla="*/ 244 h 293"/>
                <a:gd name="T112" fmla="*/ 164 w 288"/>
                <a:gd name="T113" fmla="*/ 230 h 293"/>
                <a:gd name="T114" fmla="*/ 152 w 288"/>
                <a:gd name="T115" fmla="*/ 152 h 293"/>
                <a:gd name="T116" fmla="*/ 154 w 288"/>
                <a:gd name="T117" fmla="*/ 15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293">
                  <a:moveTo>
                    <a:pt x="147" y="116"/>
                  </a:moveTo>
                  <a:cubicBezTo>
                    <a:pt x="147" y="116"/>
                    <a:pt x="147" y="116"/>
                    <a:pt x="147" y="116"/>
                  </a:cubicBezTo>
                  <a:cubicBezTo>
                    <a:pt x="147" y="116"/>
                    <a:pt x="147" y="116"/>
                    <a:pt x="147" y="116"/>
                  </a:cubicBezTo>
                  <a:cubicBezTo>
                    <a:pt x="178" y="115"/>
                    <a:pt x="203" y="89"/>
                    <a:pt x="203" y="58"/>
                  </a:cubicBezTo>
                  <a:cubicBezTo>
                    <a:pt x="202" y="26"/>
                    <a:pt x="177" y="0"/>
                    <a:pt x="146" y="1"/>
                  </a:cubicBezTo>
                  <a:cubicBezTo>
                    <a:pt x="131" y="1"/>
                    <a:pt x="117" y="7"/>
                    <a:pt x="106" y="18"/>
                  </a:cubicBezTo>
                  <a:cubicBezTo>
                    <a:pt x="96" y="29"/>
                    <a:pt x="90" y="43"/>
                    <a:pt x="90" y="59"/>
                  </a:cubicBezTo>
                  <a:cubicBezTo>
                    <a:pt x="90" y="74"/>
                    <a:pt x="96" y="89"/>
                    <a:pt x="107" y="99"/>
                  </a:cubicBezTo>
                  <a:cubicBezTo>
                    <a:pt x="118" y="110"/>
                    <a:pt x="132" y="116"/>
                    <a:pt x="147" y="116"/>
                  </a:cubicBezTo>
                  <a:close/>
                  <a:moveTo>
                    <a:pt x="240" y="293"/>
                  </a:moveTo>
                  <a:cubicBezTo>
                    <a:pt x="288" y="292"/>
                    <a:pt x="288" y="292"/>
                    <a:pt x="288" y="292"/>
                  </a:cubicBezTo>
                  <a:cubicBezTo>
                    <a:pt x="255" y="185"/>
                    <a:pt x="255" y="185"/>
                    <a:pt x="255" y="185"/>
                  </a:cubicBezTo>
                  <a:cubicBezTo>
                    <a:pt x="250" y="167"/>
                    <a:pt x="228" y="136"/>
                    <a:pt x="189" y="135"/>
                  </a:cubicBezTo>
                  <a:cubicBezTo>
                    <a:pt x="172" y="135"/>
                    <a:pt x="172" y="135"/>
                    <a:pt x="172" y="135"/>
                  </a:cubicBezTo>
                  <a:cubicBezTo>
                    <a:pt x="172" y="135"/>
                    <a:pt x="172" y="135"/>
                    <a:pt x="172" y="136"/>
                  </a:cubicBezTo>
                  <a:cubicBezTo>
                    <a:pt x="173" y="137"/>
                    <a:pt x="173" y="137"/>
                    <a:pt x="173" y="137"/>
                  </a:cubicBezTo>
                  <a:cubicBezTo>
                    <a:pt x="172" y="139"/>
                    <a:pt x="172" y="139"/>
                    <a:pt x="172" y="139"/>
                  </a:cubicBezTo>
                  <a:cubicBezTo>
                    <a:pt x="172" y="143"/>
                    <a:pt x="168" y="148"/>
                    <a:pt x="161" y="155"/>
                  </a:cubicBezTo>
                  <a:cubicBezTo>
                    <a:pt x="173" y="232"/>
                    <a:pt x="173" y="232"/>
                    <a:pt x="173" y="232"/>
                  </a:cubicBezTo>
                  <a:cubicBezTo>
                    <a:pt x="148" y="263"/>
                    <a:pt x="148" y="263"/>
                    <a:pt x="148" y="263"/>
                  </a:cubicBezTo>
                  <a:cubicBezTo>
                    <a:pt x="138" y="250"/>
                    <a:pt x="138" y="250"/>
                    <a:pt x="138" y="250"/>
                  </a:cubicBezTo>
                  <a:cubicBezTo>
                    <a:pt x="123" y="233"/>
                    <a:pt x="123" y="233"/>
                    <a:pt x="123" y="233"/>
                  </a:cubicBezTo>
                  <a:cubicBezTo>
                    <a:pt x="133" y="155"/>
                    <a:pt x="133" y="155"/>
                    <a:pt x="133" y="155"/>
                  </a:cubicBezTo>
                  <a:cubicBezTo>
                    <a:pt x="126" y="149"/>
                    <a:pt x="122" y="143"/>
                    <a:pt x="122" y="139"/>
                  </a:cubicBezTo>
                  <a:cubicBezTo>
                    <a:pt x="122" y="138"/>
                    <a:pt x="122" y="138"/>
                    <a:pt x="122" y="138"/>
                  </a:cubicBezTo>
                  <a:cubicBezTo>
                    <a:pt x="122" y="136"/>
                    <a:pt x="122" y="136"/>
                    <a:pt x="122" y="136"/>
                  </a:cubicBezTo>
                  <a:cubicBezTo>
                    <a:pt x="122" y="136"/>
                    <a:pt x="122" y="135"/>
                    <a:pt x="122" y="135"/>
                  </a:cubicBezTo>
                  <a:cubicBezTo>
                    <a:pt x="101" y="135"/>
                    <a:pt x="101" y="135"/>
                    <a:pt x="101" y="135"/>
                  </a:cubicBezTo>
                  <a:cubicBezTo>
                    <a:pt x="61" y="135"/>
                    <a:pt x="39" y="167"/>
                    <a:pt x="33" y="185"/>
                  </a:cubicBezTo>
                  <a:cubicBezTo>
                    <a:pt x="0" y="293"/>
                    <a:pt x="0" y="293"/>
                    <a:pt x="0" y="293"/>
                  </a:cubicBezTo>
                  <a:cubicBezTo>
                    <a:pt x="49" y="293"/>
                    <a:pt x="49" y="293"/>
                    <a:pt x="49" y="293"/>
                  </a:cubicBezTo>
                  <a:cubicBezTo>
                    <a:pt x="69" y="222"/>
                    <a:pt x="69" y="222"/>
                    <a:pt x="69" y="222"/>
                  </a:cubicBezTo>
                  <a:cubicBezTo>
                    <a:pt x="84" y="222"/>
                    <a:pt x="84" y="222"/>
                    <a:pt x="84" y="222"/>
                  </a:cubicBezTo>
                  <a:cubicBezTo>
                    <a:pt x="63" y="293"/>
                    <a:pt x="63" y="293"/>
                    <a:pt x="63" y="293"/>
                  </a:cubicBezTo>
                  <a:cubicBezTo>
                    <a:pt x="225" y="293"/>
                    <a:pt x="225" y="293"/>
                    <a:pt x="225" y="293"/>
                  </a:cubicBezTo>
                  <a:cubicBezTo>
                    <a:pt x="205" y="221"/>
                    <a:pt x="205" y="221"/>
                    <a:pt x="205" y="221"/>
                  </a:cubicBezTo>
                  <a:cubicBezTo>
                    <a:pt x="219" y="221"/>
                    <a:pt x="219" y="221"/>
                    <a:pt x="219" y="221"/>
                  </a:cubicBezTo>
                  <a:lnTo>
                    <a:pt x="240" y="293"/>
                  </a:lnTo>
                  <a:close/>
                  <a:moveTo>
                    <a:pt x="154" y="150"/>
                  </a:moveTo>
                  <a:cubicBezTo>
                    <a:pt x="163" y="142"/>
                    <a:pt x="164" y="138"/>
                    <a:pt x="164" y="138"/>
                  </a:cubicBezTo>
                  <a:cubicBezTo>
                    <a:pt x="164" y="137"/>
                    <a:pt x="164" y="137"/>
                    <a:pt x="164" y="137"/>
                  </a:cubicBezTo>
                  <a:cubicBezTo>
                    <a:pt x="164" y="137"/>
                    <a:pt x="163" y="136"/>
                    <a:pt x="162" y="135"/>
                  </a:cubicBezTo>
                  <a:cubicBezTo>
                    <a:pt x="161" y="134"/>
                    <a:pt x="160" y="133"/>
                    <a:pt x="158" y="132"/>
                  </a:cubicBezTo>
                  <a:cubicBezTo>
                    <a:pt x="155" y="131"/>
                    <a:pt x="151" y="130"/>
                    <a:pt x="147" y="130"/>
                  </a:cubicBezTo>
                  <a:cubicBezTo>
                    <a:pt x="144" y="130"/>
                    <a:pt x="140" y="131"/>
                    <a:pt x="137" y="132"/>
                  </a:cubicBezTo>
                  <a:cubicBezTo>
                    <a:pt x="135" y="133"/>
                    <a:pt x="133" y="134"/>
                    <a:pt x="132" y="135"/>
                  </a:cubicBezTo>
                  <a:cubicBezTo>
                    <a:pt x="131" y="136"/>
                    <a:pt x="131" y="137"/>
                    <a:pt x="131" y="138"/>
                  </a:cubicBezTo>
                  <a:cubicBezTo>
                    <a:pt x="131" y="138"/>
                    <a:pt x="131" y="138"/>
                    <a:pt x="131" y="138"/>
                  </a:cubicBezTo>
                  <a:cubicBezTo>
                    <a:pt x="131" y="138"/>
                    <a:pt x="131" y="142"/>
                    <a:pt x="140" y="150"/>
                  </a:cubicBezTo>
                  <a:cubicBezTo>
                    <a:pt x="143" y="152"/>
                    <a:pt x="143" y="152"/>
                    <a:pt x="143" y="152"/>
                  </a:cubicBezTo>
                  <a:cubicBezTo>
                    <a:pt x="132" y="230"/>
                    <a:pt x="132" y="230"/>
                    <a:pt x="132" y="230"/>
                  </a:cubicBezTo>
                  <a:cubicBezTo>
                    <a:pt x="144" y="244"/>
                    <a:pt x="144" y="244"/>
                    <a:pt x="144" y="244"/>
                  </a:cubicBezTo>
                  <a:cubicBezTo>
                    <a:pt x="146" y="247"/>
                    <a:pt x="146" y="247"/>
                    <a:pt x="146" y="247"/>
                  </a:cubicBezTo>
                  <a:cubicBezTo>
                    <a:pt x="148" y="249"/>
                    <a:pt x="148" y="249"/>
                    <a:pt x="148" y="249"/>
                  </a:cubicBezTo>
                  <a:cubicBezTo>
                    <a:pt x="150" y="247"/>
                    <a:pt x="150" y="247"/>
                    <a:pt x="150" y="247"/>
                  </a:cubicBezTo>
                  <a:cubicBezTo>
                    <a:pt x="152" y="244"/>
                    <a:pt x="152" y="244"/>
                    <a:pt x="152" y="244"/>
                  </a:cubicBezTo>
                  <a:cubicBezTo>
                    <a:pt x="164" y="230"/>
                    <a:pt x="164" y="230"/>
                    <a:pt x="164" y="230"/>
                  </a:cubicBezTo>
                  <a:cubicBezTo>
                    <a:pt x="152" y="152"/>
                    <a:pt x="152" y="152"/>
                    <a:pt x="152" y="152"/>
                  </a:cubicBezTo>
                  <a:lnTo>
                    <a:pt x="154" y="150"/>
                  </a:lnTo>
                  <a:close/>
                </a:path>
              </a:pathLst>
            </a:custGeom>
            <a:grpFill/>
            <a:ln>
              <a:noFill/>
            </a:ln>
            <a:extLst/>
          </p:spPr>
          <p:txBody>
            <a:bodyPr vert="horz" wrap="square" lIns="91427" tIns="45713" rIns="91427" bIns="45713" numCol="1" anchor="t" anchorCtr="0" compatLnSpc="1">
              <a:prstTxWarp prst="textNoShape">
                <a:avLst/>
              </a:prstTxWarp>
            </a:bodyPr>
            <a:lstStyle/>
            <a:p>
              <a:pPr algn="ctr" defTabSz="914225"/>
              <a:endParaRPr lang="en-US" dirty="0">
                <a:solidFill>
                  <a:srgbClr val="505050"/>
                </a:solidFill>
              </a:endParaRPr>
            </a:p>
          </p:txBody>
        </p:sp>
        <p:sp>
          <p:nvSpPr>
            <p:cNvPr id="17" name="Freeform 25"/>
            <p:cNvSpPr>
              <a:spLocks noChangeAspect="1" noEditPoints="1"/>
            </p:cNvSpPr>
            <p:nvPr/>
          </p:nvSpPr>
          <p:spPr bwMode="auto">
            <a:xfrm>
              <a:off x="10640907" y="1677837"/>
              <a:ext cx="637477" cy="685800"/>
            </a:xfrm>
            <a:custGeom>
              <a:avLst/>
              <a:gdLst>
                <a:gd name="T0" fmla="*/ 106 w 287"/>
                <a:gd name="T1" fmla="*/ 17 h 309"/>
                <a:gd name="T2" fmla="*/ 147 w 287"/>
                <a:gd name="T3" fmla="*/ 115 h 309"/>
                <a:gd name="T4" fmla="*/ 107 w 287"/>
                <a:gd name="T5" fmla="*/ 99 h 309"/>
                <a:gd name="T6" fmla="*/ 195 w 287"/>
                <a:gd name="T7" fmla="*/ 238 h 309"/>
                <a:gd name="T8" fmla="*/ 207 w 287"/>
                <a:gd name="T9" fmla="*/ 218 h 309"/>
                <a:gd name="T10" fmla="*/ 226 w 287"/>
                <a:gd name="T11" fmla="*/ 216 h 309"/>
                <a:gd name="T12" fmla="*/ 243 w 287"/>
                <a:gd name="T13" fmla="*/ 180 h 309"/>
                <a:gd name="T14" fmla="*/ 241 w 287"/>
                <a:gd name="T15" fmla="*/ 177 h 309"/>
                <a:gd name="T16" fmla="*/ 229 w 287"/>
                <a:gd name="T17" fmla="*/ 191 h 309"/>
                <a:gd name="T18" fmla="*/ 217 w 287"/>
                <a:gd name="T19" fmla="*/ 203 h 309"/>
                <a:gd name="T20" fmla="*/ 208 w 287"/>
                <a:gd name="T21" fmla="*/ 200 h 309"/>
                <a:gd name="T22" fmla="*/ 198 w 287"/>
                <a:gd name="T23" fmla="*/ 191 h 309"/>
                <a:gd name="T24" fmla="*/ 204 w 287"/>
                <a:gd name="T25" fmla="*/ 175 h 309"/>
                <a:gd name="T26" fmla="*/ 217 w 287"/>
                <a:gd name="T27" fmla="*/ 172 h 309"/>
                <a:gd name="T28" fmla="*/ 211 w 287"/>
                <a:gd name="T29" fmla="*/ 157 h 309"/>
                <a:gd name="T30" fmla="*/ 191 w 287"/>
                <a:gd name="T31" fmla="*/ 166 h 309"/>
                <a:gd name="T32" fmla="*/ 189 w 287"/>
                <a:gd name="T33" fmla="*/ 203 h 309"/>
                <a:gd name="T34" fmla="*/ 159 w 287"/>
                <a:gd name="T35" fmla="*/ 250 h 309"/>
                <a:gd name="T36" fmla="*/ 144 w 287"/>
                <a:gd name="T37" fmla="*/ 250 h 309"/>
                <a:gd name="T38" fmla="*/ 128 w 287"/>
                <a:gd name="T39" fmla="*/ 288 h 309"/>
                <a:gd name="T40" fmla="*/ 140 w 287"/>
                <a:gd name="T41" fmla="*/ 287 h 309"/>
                <a:gd name="T42" fmla="*/ 142 w 287"/>
                <a:gd name="T43" fmla="*/ 272 h 309"/>
                <a:gd name="T44" fmla="*/ 163 w 287"/>
                <a:gd name="T45" fmla="*/ 264 h 309"/>
                <a:gd name="T46" fmla="*/ 171 w 287"/>
                <a:gd name="T47" fmla="*/ 279 h 309"/>
                <a:gd name="T48" fmla="*/ 164 w 287"/>
                <a:gd name="T49" fmla="*/ 292 h 309"/>
                <a:gd name="T50" fmla="*/ 154 w 287"/>
                <a:gd name="T51" fmla="*/ 297 h 309"/>
                <a:gd name="T52" fmla="*/ 158 w 287"/>
                <a:gd name="T53" fmla="*/ 309 h 309"/>
                <a:gd name="T54" fmla="*/ 183 w 287"/>
                <a:gd name="T55" fmla="*/ 292 h 309"/>
                <a:gd name="T56" fmla="*/ 187 w 287"/>
                <a:gd name="T57" fmla="*/ 274 h 309"/>
                <a:gd name="T58" fmla="*/ 189 w 287"/>
                <a:gd name="T59" fmla="*/ 134 h 309"/>
                <a:gd name="T60" fmla="*/ 122 w 287"/>
                <a:gd name="T61" fmla="*/ 134 h 309"/>
                <a:gd name="T62" fmla="*/ 109 w 287"/>
                <a:gd name="T63" fmla="*/ 134 h 309"/>
                <a:gd name="T64" fmla="*/ 0 w 287"/>
                <a:gd name="T65" fmla="*/ 292 h 309"/>
                <a:gd name="T66" fmla="*/ 83 w 287"/>
                <a:gd name="T67" fmla="*/ 221 h 309"/>
                <a:gd name="T68" fmla="*/ 119 w 287"/>
                <a:gd name="T69" fmla="*/ 290 h 309"/>
                <a:gd name="T70" fmla="*/ 121 w 287"/>
                <a:gd name="T71" fmla="*/ 261 h 309"/>
                <a:gd name="T72" fmla="*/ 145 w 287"/>
                <a:gd name="T73" fmla="*/ 241 h 309"/>
                <a:gd name="T74" fmla="*/ 181 w 287"/>
                <a:gd name="T75" fmla="*/ 205 h 309"/>
                <a:gd name="T76" fmla="*/ 176 w 287"/>
                <a:gd name="T77" fmla="*/ 194 h 309"/>
                <a:gd name="T78" fmla="*/ 175 w 287"/>
                <a:gd name="T79" fmla="*/ 187 h 309"/>
                <a:gd name="T80" fmla="*/ 207 w 287"/>
                <a:gd name="T81" fmla="*/ 150 h 309"/>
                <a:gd name="T82" fmla="*/ 211 w 287"/>
                <a:gd name="T83" fmla="*/ 149 h 309"/>
                <a:gd name="T84" fmla="*/ 222 w 287"/>
                <a:gd name="T85" fmla="*/ 156 h 309"/>
                <a:gd name="T86" fmla="*/ 225 w 287"/>
                <a:gd name="T87" fmla="*/ 173 h 309"/>
                <a:gd name="T88" fmla="*/ 241 w 287"/>
                <a:gd name="T89" fmla="*/ 169 h 309"/>
                <a:gd name="T90" fmla="*/ 251 w 287"/>
                <a:gd name="T91" fmla="*/ 178 h 309"/>
                <a:gd name="T92" fmla="*/ 254 w 287"/>
                <a:gd name="T93" fmla="*/ 199 h 309"/>
                <a:gd name="T94" fmla="*/ 250 w 287"/>
                <a:gd name="T95" fmla="*/ 204 h 309"/>
                <a:gd name="T96" fmla="*/ 225 w 287"/>
                <a:gd name="T97" fmla="*/ 226 h 309"/>
                <a:gd name="T98" fmla="*/ 220 w 287"/>
                <a:gd name="T99" fmla="*/ 226 h 309"/>
                <a:gd name="T100" fmla="*/ 255 w 287"/>
                <a:gd name="T101" fmla="*/ 184 h 309"/>
                <a:gd name="T102" fmla="*/ 194 w 287"/>
                <a:gd name="T103" fmla="*/ 270 h 309"/>
                <a:gd name="T104" fmla="*/ 195 w 287"/>
                <a:gd name="T105" fmla="*/ 277 h 309"/>
                <a:gd name="T106" fmla="*/ 191 w 287"/>
                <a:gd name="T107" fmla="*/ 292 h 309"/>
                <a:gd name="T108" fmla="*/ 188 w 287"/>
                <a:gd name="T109" fmla="*/ 26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7" h="309">
                  <a:moveTo>
                    <a:pt x="107" y="99"/>
                  </a:moveTo>
                  <a:cubicBezTo>
                    <a:pt x="96" y="88"/>
                    <a:pt x="90" y="74"/>
                    <a:pt x="90" y="58"/>
                  </a:cubicBezTo>
                  <a:cubicBezTo>
                    <a:pt x="90" y="43"/>
                    <a:pt x="95" y="28"/>
                    <a:pt x="106" y="17"/>
                  </a:cubicBezTo>
                  <a:cubicBezTo>
                    <a:pt x="117" y="6"/>
                    <a:pt x="131" y="0"/>
                    <a:pt x="146" y="0"/>
                  </a:cubicBezTo>
                  <a:cubicBezTo>
                    <a:pt x="177" y="0"/>
                    <a:pt x="202" y="26"/>
                    <a:pt x="202" y="57"/>
                  </a:cubicBezTo>
                  <a:cubicBezTo>
                    <a:pt x="203" y="89"/>
                    <a:pt x="178" y="115"/>
                    <a:pt x="147" y="115"/>
                  </a:cubicBezTo>
                  <a:cubicBezTo>
                    <a:pt x="147" y="115"/>
                    <a:pt x="147" y="115"/>
                    <a:pt x="147" y="115"/>
                  </a:cubicBezTo>
                  <a:cubicBezTo>
                    <a:pt x="146" y="115"/>
                    <a:pt x="146" y="115"/>
                    <a:pt x="146" y="115"/>
                  </a:cubicBezTo>
                  <a:cubicBezTo>
                    <a:pt x="131" y="115"/>
                    <a:pt x="117" y="110"/>
                    <a:pt x="107" y="99"/>
                  </a:cubicBezTo>
                  <a:close/>
                  <a:moveTo>
                    <a:pt x="180" y="264"/>
                  </a:moveTo>
                  <a:cubicBezTo>
                    <a:pt x="180" y="264"/>
                    <a:pt x="179" y="262"/>
                    <a:pt x="180" y="260"/>
                  </a:cubicBezTo>
                  <a:cubicBezTo>
                    <a:pt x="186" y="251"/>
                    <a:pt x="191" y="244"/>
                    <a:pt x="195" y="238"/>
                  </a:cubicBezTo>
                  <a:cubicBezTo>
                    <a:pt x="205" y="221"/>
                    <a:pt x="207" y="219"/>
                    <a:pt x="207" y="219"/>
                  </a:cubicBezTo>
                  <a:cubicBezTo>
                    <a:pt x="207" y="218"/>
                    <a:pt x="207" y="218"/>
                    <a:pt x="207" y="218"/>
                  </a:cubicBezTo>
                  <a:cubicBezTo>
                    <a:pt x="207" y="218"/>
                    <a:pt x="207" y="218"/>
                    <a:pt x="207" y="218"/>
                  </a:cubicBezTo>
                  <a:cubicBezTo>
                    <a:pt x="209" y="217"/>
                    <a:pt x="210" y="216"/>
                    <a:pt x="210" y="216"/>
                  </a:cubicBezTo>
                  <a:cubicBezTo>
                    <a:pt x="224" y="218"/>
                    <a:pt x="224" y="218"/>
                    <a:pt x="224" y="218"/>
                  </a:cubicBezTo>
                  <a:cubicBezTo>
                    <a:pt x="224" y="218"/>
                    <a:pt x="225" y="218"/>
                    <a:pt x="226" y="216"/>
                  </a:cubicBezTo>
                  <a:cubicBezTo>
                    <a:pt x="244" y="199"/>
                    <a:pt x="244" y="199"/>
                    <a:pt x="244" y="199"/>
                  </a:cubicBezTo>
                  <a:cubicBezTo>
                    <a:pt x="245" y="197"/>
                    <a:pt x="245" y="197"/>
                    <a:pt x="245" y="197"/>
                  </a:cubicBezTo>
                  <a:cubicBezTo>
                    <a:pt x="243" y="180"/>
                    <a:pt x="243" y="180"/>
                    <a:pt x="243" y="180"/>
                  </a:cubicBezTo>
                  <a:cubicBezTo>
                    <a:pt x="243" y="178"/>
                    <a:pt x="243" y="178"/>
                    <a:pt x="243" y="178"/>
                  </a:cubicBezTo>
                  <a:cubicBezTo>
                    <a:pt x="243" y="178"/>
                    <a:pt x="242" y="177"/>
                    <a:pt x="241" y="177"/>
                  </a:cubicBezTo>
                  <a:cubicBezTo>
                    <a:pt x="241" y="177"/>
                    <a:pt x="241" y="177"/>
                    <a:pt x="241" y="177"/>
                  </a:cubicBezTo>
                  <a:cubicBezTo>
                    <a:pt x="230" y="179"/>
                    <a:pt x="230" y="179"/>
                    <a:pt x="230" y="179"/>
                  </a:cubicBezTo>
                  <a:cubicBezTo>
                    <a:pt x="228" y="179"/>
                    <a:pt x="229" y="181"/>
                    <a:pt x="229" y="183"/>
                  </a:cubicBezTo>
                  <a:cubicBezTo>
                    <a:pt x="229" y="191"/>
                    <a:pt x="229" y="191"/>
                    <a:pt x="229" y="191"/>
                  </a:cubicBezTo>
                  <a:cubicBezTo>
                    <a:pt x="229" y="192"/>
                    <a:pt x="228" y="194"/>
                    <a:pt x="228" y="194"/>
                  </a:cubicBezTo>
                  <a:cubicBezTo>
                    <a:pt x="220" y="203"/>
                    <a:pt x="220" y="203"/>
                    <a:pt x="220" y="203"/>
                  </a:cubicBezTo>
                  <a:cubicBezTo>
                    <a:pt x="220" y="203"/>
                    <a:pt x="219" y="203"/>
                    <a:pt x="217" y="203"/>
                  </a:cubicBezTo>
                  <a:cubicBezTo>
                    <a:pt x="212" y="203"/>
                    <a:pt x="212" y="203"/>
                    <a:pt x="212" y="203"/>
                  </a:cubicBezTo>
                  <a:cubicBezTo>
                    <a:pt x="212" y="203"/>
                    <a:pt x="212" y="203"/>
                    <a:pt x="211" y="203"/>
                  </a:cubicBezTo>
                  <a:cubicBezTo>
                    <a:pt x="210" y="203"/>
                    <a:pt x="209" y="202"/>
                    <a:pt x="208" y="200"/>
                  </a:cubicBezTo>
                  <a:cubicBezTo>
                    <a:pt x="205" y="199"/>
                    <a:pt x="205" y="199"/>
                    <a:pt x="205" y="199"/>
                  </a:cubicBezTo>
                  <a:cubicBezTo>
                    <a:pt x="203" y="198"/>
                    <a:pt x="203" y="197"/>
                    <a:pt x="201" y="195"/>
                  </a:cubicBezTo>
                  <a:cubicBezTo>
                    <a:pt x="198" y="191"/>
                    <a:pt x="198" y="191"/>
                    <a:pt x="198" y="191"/>
                  </a:cubicBezTo>
                  <a:cubicBezTo>
                    <a:pt x="198" y="191"/>
                    <a:pt x="198" y="189"/>
                    <a:pt x="199" y="188"/>
                  </a:cubicBezTo>
                  <a:cubicBezTo>
                    <a:pt x="202" y="179"/>
                    <a:pt x="202" y="179"/>
                    <a:pt x="202" y="179"/>
                  </a:cubicBezTo>
                  <a:cubicBezTo>
                    <a:pt x="202" y="177"/>
                    <a:pt x="203" y="175"/>
                    <a:pt x="204" y="175"/>
                  </a:cubicBezTo>
                  <a:cubicBezTo>
                    <a:pt x="214" y="173"/>
                    <a:pt x="214" y="173"/>
                    <a:pt x="214" y="173"/>
                  </a:cubicBezTo>
                  <a:cubicBezTo>
                    <a:pt x="215" y="172"/>
                    <a:pt x="215" y="172"/>
                    <a:pt x="215" y="172"/>
                  </a:cubicBezTo>
                  <a:cubicBezTo>
                    <a:pt x="215" y="172"/>
                    <a:pt x="215" y="172"/>
                    <a:pt x="217" y="172"/>
                  </a:cubicBezTo>
                  <a:cubicBezTo>
                    <a:pt x="217" y="172"/>
                    <a:pt x="216" y="171"/>
                    <a:pt x="216" y="169"/>
                  </a:cubicBezTo>
                  <a:cubicBezTo>
                    <a:pt x="214" y="158"/>
                    <a:pt x="214" y="158"/>
                    <a:pt x="214" y="158"/>
                  </a:cubicBezTo>
                  <a:cubicBezTo>
                    <a:pt x="214" y="158"/>
                    <a:pt x="212" y="157"/>
                    <a:pt x="211" y="157"/>
                  </a:cubicBezTo>
                  <a:cubicBezTo>
                    <a:pt x="211" y="157"/>
                    <a:pt x="210" y="157"/>
                    <a:pt x="210" y="157"/>
                  </a:cubicBezTo>
                  <a:cubicBezTo>
                    <a:pt x="194" y="164"/>
                    <a:pt x="194" y="164"/>
                    <a:pt x="194" y="164"/>
                  </a:cubicBezTo>
                  <a:cubicBezTo>
                    <a:pt x="192" y="164"/>
                    <a:pt x="191" y="165"/>
                    <a:pt x="191" y="166"/>
                  </a:cubicBezTo>
                  <a:cubicBezTo>
                    <a:pt x="183" y="189"/>
                    <a:pt x="183" y="189"/>
                    <a:pt x="183" y="189"/>
                  </a:cubicBezTo>
                  <a:cubicBezTo>
                    <a:pt x="183" y="189"/>
                    <a:pt x="183" y="191"/>
                    <a:pt x="184" y="193"/>
                  </a:cubicBezTo>
                  <a:cubicBezTo>
                    <a:pt x="189" y="203"/>
                    <a:pt x="189" y="203"/>
                    <a:pt x="189" y="203"/>
                  </a:cubicBezTo>
                  <a:cubicBezTo>
                    <a:pt x="191" y="204"/>
                    <a:pt x="190" y="206"/>
                    <a:pt x="190" y="206"/>
                  </a:cubicBezTo>
                  <a:cubicBezTo>
                    <a:pt x="162" y="250"/>
                    <a:pt x="162" y="250"/>
                    <a:pt x="162" y="250"/>
                  </a:cubicBezTo>
                  <a:cubicBezTo>
                    <a:pt x="162" y="250"/>
                    <a:pt x="160" y="250"/>
                    <a:pt x="159" y="250"/>
                  </a:cubicBezTo>
                  <a:cubicBezTo>
                    <a:pt x="147" y="250"/>
                    <a:pt x="147" y="250"/>
                    <a:pt x="147" y="250"/>
                  </a:cubicBezTo>
                  <a:cubicBezTo>
                    <a:pt x="146" y="249"/>
                    <a:pt x="145" y="249"/>
                    <a:pt x="145" y="249"/>
                  </a:cubicBezTo>
                  <a:cubicBezTo>
                    <a:pt x="144" y="249"/>
                    <a:pt x="144" y="249"/>
                    <a:pt x="144" y="250"/>
                  </a:cubicBezTo>
                  <a:cubicBezTo>
                    <a:pt x="126" y="267"/>
                    <a:pt x="126" y="267"/>
                    <a:pt x="126" y="267"/>
                  </a:cubicBezTo>
                  <a:cubicBezTo>
                    <a:pt x="125" y="268"/>
                    <a:pt x="125" y="269"/>
                    <a:pt x="125" y="271"/>
                  </a:cubicBezTo>
                  <a:cubicBezTo>
                    <a:pt x="128" y="288"/>
                    <a:pt x="128" y="288"/>
                    <a:pt x="128" y="288"/>
                  </a:cubicBezTo>
                  <a:cubicBezTo>
                    <a:pt x="126" y="289"/>
                    <a:pt x="127" y="290"/>
                    <a:pt x="129" y="290"/>
                  </a:cubicBezTo>
                  <a:cubicBezTo>
                    <a:pt x="129" y="290"/>
                    <a:pt x="129" y="290"/>
                    <a:pt x="129" y="290"/>
                  </a:cubicBezTo>
                  <a:cubicBezTo>
                    <a:pt x="140" y="287"/>
                    <a:pt x="140" y="287"/>
                    <a:pt x="140" y="287"/>
                  </a:cubicBezTo>
                  <a:cubicBezTo>
                    <a:pt x="142" y="287"/>
                    <a:pt x="142" y="285"/>
                    <a:pt x="142" y="285"/>
                  </a:cubicBezTo>
                  <a:cubicBezTo>
                    <a:pt x="141" y="275"/>
                    <a:pt x="141" y="275"/>
                    <a:pt x="141" y="275"/>
                  </a:cubicBezTo>
                  <a:cubicBezTo>
                    <a:pt x="141" y="274"/>
                    <a:pt x="140" y="272"/>
                    <a:pt x="142" y="272"/>
                  </a:cubicBezTo>
                  <a:cubicBezTo>
                    <a:pt x="149" y="266"/>
                    <a:pt x="149" y="266"/>
                    <a:pt x="149" y="266"/>
                  </a:cubicBezTo>
                  <a:cubicBezTo>
                    <a:pt x="150" y="264"/>
                    <a:pt x="152" y="263"/>
                    <a:pt x="153" y="263"/>
                  </a:cubicBezTo>
                  <a:cubicBezTo>
                    <a:pt x="163" y="264"/>
                    <a:pt x="163" y="264"/>
                    <a:pt x="163" y="264"/>
                  </a:cubicBezTo>
                  <a:cubicBezTo>
                    <a:pt x="164" y="266"/>
                    <a:pt x="165" y="265"/>
                    <a:pt x="165" y="267"/>
                  </a:cubicBezTo>
                  <a:cubicBezTo>
                    <a:pt x="171" y="276"/>
                    <a:pt x="171" y="276"/>
                    <a:pt x="171" y="276"/>
                  </a:cubicBezTo>
                  <a:cubicBezTo>
                    <a:pt x="173" y="277"/>
                    <a:pt x="171" y="279"/>
                    <a:pt x="171" y="279"/>
                  </a:cubicBezTo>
                  <a:cubicBezTo>
                    <a:pt x="169" y="289"/>
                    <a:pt x="169" y="289"/>
                    <a:pt x="169" y="289"/>
                  </a:cubicBezTo>
                  <a:cubicBezTo>
                    <a:pt x="167" y="289"/>
                    <a:pt x="167" y="291"/>
                    <a:pt x="166" y="291"/>
                  </a:cubicBezTo>
                  <a:cubicBezTo>
                    <a:pt x="165" y="292"/>
                    <a:pt x="165" y="292"/>
                    <a:pt x="164" y="292"/>
                  </a:cubicBezTo>
                  <a:cubicBezTo>
                    <a:pt x="157" y="295"/>
                    <a:pt x="157" y="295"/>
                    <a:pt x="157" y="295"/>
                  </a:cubicBezTo>
                  <a:cubicBezTo>
                    <a:pt x="155" y="295"/>
                    <a:pt x="154" y="296"/>
                    <a:pt x="154" y="296"/>
                  </a:cubicBezTo>
                  <a:cubicBezTo>
                    <a:pt x="154" y="296"/>
                    <a:pt x="154" y="296"/>
                    <a:pt x="154" y="297"/>
                  </a:cubicBezTo>
                  <a:cubicBezTo>
                    <a:pt x="156" y="308"/>
                    <a:pt x="156" y="308"/>
                    <a:pt x="156" y="308"/>
                  </a:cubicBezTo>
                  <a:cubicBezTo>
                    <a:pt x="157" y="309"/>
                    <a:pt x="157" y="309"/>
                    <a:pt x="158" y="309"/>
                  </a:cubicBezTo>
                  <a:cubicBezTo>
                    <a:pt x="158" y="309"/>
                    <a:pt x="158" y="309"/>
                    <a:pt x="158" y="309"/>
                  </a:cubicBezTo>
                  <a:cubicBezTo>
                    <a:pt x="177" y="304"/>
                    <a:pt x="177" y="304"/>
                    <a:pt x="177" y="304"/>
                  </a:cubicBezTo>
                  <a:cubicBezTo>
                    <a:pt x="177" y="304"/>
                    <a:pt x="178" y="302"/>
                    <a:pt x="180" y="302"/>
                  </a:cubicBezTo>
                  <a:cubicBezTo>
                    <a:pt x="181" y="298"/>
                    <a:pt x="182" y="295"/>
                    <a:pt x="183" y="292"/>
                  </a:cubicBezTo>
                  <a:cubicBezTo>
                    <a:pt x="187" y="280"/>
                    <a:pt x="188" y="279"/>
                    <a:pt x="188" y="278"/>
                  </a:cubicBezTo>
                  <a:cubicBezTo>
                    <a:pt x="188" y="278"/>
                    <a:pt x="188" y="278"/>
                    <a:pt x="188" y="278"/>
                  </a:cubicBezTo>
                  <a:cubicBezTo>
                    <a:pt x="187" y="277"/>
                    <a:pt x="187" y="275"/>
                    <a:pt x="187" y="274"/>
                  </a:cubicBezTo>
                  <a:cubicBezTo>
                    <a:pt x="180" y="264"/>
                    <a:pt x="180" y="264"/>
                    <a:pt x="180" y="264"/>
                  </a:cubicBezTo>
                  <a:close/>
                  <a:moveTo>
                    <a:pt x="255" y="184"/>
                  </a:moveTo>
                  <a:cubicBezTo>
                    <a:pt x="249" y="167"/>
                    <a:pt x="227" y="135"/>
                    <a:pt x="189" y="134"/>
                  </a:cubicBezTo>
                  <a:cubicBezTo>
                    <a:pt x="172" y="134"/>
                    <a:pt x="172" y="134"/>
                    <a:pt x="172" y="134"/>
                  </a:cubicBezTo>
                  <a:cubicBezTo>
                    <a:pt x="172" y="134"/>
                    <a:pt x="172" y="134"/>
                    <a:pt x="172" y="134"/>
                  </a:cubicBezTo>
                  <a:cubicBezTo>
                    <a:pt x="122" y="134"/>
                    <a:pt x="122" y="134"/>
                    <a:pt x="122" y="134"/>
                  </a:cubicBezTo>
                  <a:cubicBezTo>
                    <a:pt x="122" y="134"/>
                    <a:pt x="122" y="134"/>
                    <a:pt x="122" y="134"/>
                  </a:cubicBezTo>
                  <a:cubicBezTo>
                    <a:pt x="111" y="134"/>
                    <a:pt x="111" y="134"/>
                    <a:pt x="111" y="134"/>
                  </a:cubicBezTo>
                  <a:cubicBezTo>
                    <a:pt x="109" y="134"/>
                    <a:pt x="109" y="134"/>
                    <a:pt x="109" y="134"/>
                  </a:cubicBezTo>
                  <a:cubicBezTo>
                    <a:pt x="100" y="134"/>
                    <a:pt x="100" y="134"/>
                    <a:pt x="100" y="134"/>
                  </a:cubicBezTo>
                  <a:cubicBezTo>
                    <a:pt x="61" y="135"/>
                    <a:pt x="38" y="167"/>
                    <a:pt x="33" y="185"/>
                  </a:cubicBezTo>
                  <a:cubicBezTo>
                    <a:pt x="0" y="292"/>
                    <a:pt x="0" y="292"/>
                    <a:pt x="0" y="292"/>
                  </a:cubicBezTo>
                  <a:cubicBezTo>
                    <a:pt x="48" y="292"/>
                    <a:pt x="48" y="292"/>
                    <a:pt x="48" y="292"/>
                  </a:cubicBezTo>
                  <a:cubicBezTo>
                    <a:pt x="69" y="221"/>
                    <a:pt x="69" y="221"/>
                    <a:pt x="69" y="221"/>
                  </a:cubicBezTo>
                  <a:cubicBezTo>
                    <a:pt x="83" y="221"/>
                    <a:pt x="83" y="221"/>
                    <a:pt x="83" y="221"/>
                  </a:cubicBezTo>
                  <a:cubicBezTo>
                    <a:pt x="63" y="292"/>
                    <a:pt x="63" y="292"/>
                    <a:pt x="63" y="292"/>
                  </a:cubicBezTo>
                  <a:cubicBezTo>
                    <a:pt x="120" y="292"/>
                    <a:pt x="120" y="292"/>
                    <a:pt x="120" y="292"/>
                  </a:cubicBezTo>
                  <a:cubicBezTo>
                    <a:pt x="119" y="291"/>
                    <a:pt x="119" y="291"/>
                    <a:pt x="119" y="290"/>
                  </a:cubicBezTo>
                  <a:cubicBezTo>
                    <a:pt x="119" y="289"/>
                    <a:pt x="119" y="287"/>
                    <a:pt x="119" y="286"/>
                  </a:cubicBezTo>
                  <a:cubicBezTo>
                    <a:pt x="117" y="272"/>
                    <a:pt x="117" y="272"/>
                    <a:pt x="117" y="272"/>
                  </a:cubicBezTo>
                  <a:cubicBezTo>
                    <a:pt x="116" y="265"/>
                    <a:pt x="119" y="262"/>
                    <a:pt x="121" y="261"/>
                  </a:cubicBezTo>
                  <a:cubicBezTo>
                    <a:pt x="137" y="246"/>
                    <a:pt x="137" y="246"/>
                    <a:pt x="137" y="246"/>
                  </a:cubicBezTo>
                  <a:cubicBezTo>
                    <a:pt x="137" y="246"/>
                    <a:pt x="137" y="245"/>
                    <a:pt x="138" y="244"/>
                  </a:cubicBezTo>
                  <a:cubicBezTo>
                    <a:pt x="139" y="242"/>
                    <a:pt x="142" y="241"/>
                    <a:pt x="145" y="241"/>
                  </a:cubicBezTo>
                  <a:cubicBezTo>
                    <a:pt x="146" y="241"/>
                    <a:pt x="148" y="241"/>
                    <a:pt x="149" y="242"/>
                  </a:cubicBezTo>
                  <a:cubicBezTo>
                    <a:pt x="157" y="242"/>
                    <a:pt x="157" y="242"/>
                    <a:pt x="157" y="242"/>
                  </a:cubicBezTo>
                  <a:cubicBezTo>
                    <a:pt x="181" y="205"/>
                    <a:pt x="181" y="205"/>
                    <a:pt x="181" y="205"/>
                  </a:cubicBezTo>
                  <a:cubicBezTo>
                    <a:pt x="177" y="196"/>
                    <a:pt x="177" y="196"/>
                    <a:pt x="177" y="196"/>
                  </a:cubicBezTo>
                  <a:cubicBezTo>
                    <a:pt x="176" y="195"/>
                    <a:pt x="176" y="195"/>
                    <a:pt x="176" y="195"/>
                  </a:cubicBezTo>
                  <a:cubicBezTo>
                    <a:pt x="176" y="194"/>
                    <a:pt x="176" y="194"/>
                    <a:pt x="176" y="194"/>
                  </a:cubicBezTo>
                  <a:cubicBezTo>
                    <a:pt x="175" y="191"/>
                    <a:pt x="175" y="191"/>
                    <a:pt x="175" y="191"/>
                  </a:cubicBezTo>
                  <a:cubicBezTo>
                    <a:pt x="175" y="189"/>
                    <a:pt x="175" y="189"/>
                    <a:pt x="175" y="189"/>
                  </a:cubicBezTo>
                  <a:cubicBezTo>
                    <a:pt x="175" y="187"/>
                    <a:pt x="175" y="187"/>
                    <a:pt x="175" y="187"/>
                  </a:cubicBezTo>
                  <a:cubicBezTo>
                    <a:pt x="183" y="165"/>
                    <a:pt x="183" y="165"/>
                    <a:pt x="183" y="165"/>
                  </a:cubicBezTo>
                  <a:cubicBezTo>
                    <a:pt x="183" y="162"/>
                    <a:pt x="185" y="158"/>
                    <a:pt x="191" y="156"/>
                  </a:cubicBezTo>
                  <a:cubicBezTo>
                    <a:pt x="207" y="150"/>
                    <a:pt x="207" y="150"/>
                    <a:pt x="207" y="150"/>
                  </a:cubicBezTo>
                  <a:cubicBezTo>
                    <a:pt x="208" y="150"/>
                    <a:pt x="208" y="150"/>
                    <a:pt x="208" y="150"/>
                  </a:cubicBezTo>
                  <a:cubicBezTo>
                    <a:pt x="209" y="149"/>
                    <a:pt x="209" y="149"/>
                    <a:pt x="209" y="149"/>
                  </a:cubicBezTo>
                  <a:cubicBezTo>
                    <a:pt x="209" y="149"/>
                    <a:pt x="210" y="149"/>
                    <a:pt x="211" y="149"/>
                  </a:cubicBezTo>
                  <a:cubicBezTo>
                    <a:pt x="214" y="149"/>
                    <a:pt x="217" y="151"/>
                    <a:pt x="218" y="151"/>
                  </a:cubicBezTo>
                  <a:cubicBezTo>
                    <a:pt x="221" y="153"/>
                    <a:pt x="221" y="153"/>
                    <a:pt x="221" y="153"/>
                  </a:cubicBezTo>
                  <a:cubicBezTo>
                    <a:pt x="222" y="156"/>
                    <a:pt x="222" y="156"/>
                    <a:pt x="222" y="156"/>
                  </a:cubicBezTo>
                  <a:cubicBezTo>
                    <a:pt x="224" y="167"/>
                    <a:pt x="224" y="167"/>
                    <a:pt x="224" y="167"/>
                  </a:cubicBezTo>
                  <a:cubicBezTo>
                    <a:pt x="225" y="170"/>
                    <a:pt x="225" y="170"/>
                    <a:pt x="225" y="170"/>
                  </a:cubicBezTo>
                  <a:cubicBezTo>
                    <a:pt x="225" y="173"/>
                    <a:pt x="225" y="173"/>
                    <a:pt x="225" y="173"/>
                  </a:cubicBezTo>
                  <a:cubicBezTo>
                    <a:pt x="227" y="172"/>
                    <a:pt x="228" y="171"/>
                    <a:pt x="228" y="171"/>
                  </a:cubicBezTo>
                  <a:cubicBezTo>
                    <a:pt x="239" y="169"/>
                    <a:pt x="239" y="169"/>
                    <a:pt x="239" y="169"/>
                  </a:cubicBezTo>
                  <a:cubicBezTo>
                    <a:pt x="240" y="169"/>
                    <a:pt x="240" y="169"/>
                    <a:pt x="241" y="169"/>
                  </a:cubicBezTo>
                  <a:cubicBezTo>
                    <a:pt x="246" y="169"/>
                    <a:pt x="250" y="172"/>
                    <a:pt x="250" y="176"/>
                  </a:cubicBezTo>
                  <a:cubicBezTo>
                    <a:pt x="251" y="178"/>
                    <a:pt x="251" y="178"/>
                    <a:pt x="251" y="178"/>
                  </a:cubicBezTo>
                  <a:cubicBezTo>
                    <a:pt x="251" y="178"/>
                    <a:pt x="251" y="178"/>
                    <a:pt x="251" y="178"/>
                  </a:cubicBezTo>
                  <a:cubicBezTo>
                    <a:pt x="251" y="179"/>
                    <a:pt x="251" y="179"/>
                    <a:pt x="251" y="179"/>
                  </a:cubicBezTo>
                  <a:cubicBezTo>
                    <a:pt x="253" y="196"/>
                    <a:pt x="253" y="196"/>
                    <a:pt x="253" y="196"/>
                  </a:cubicBezTo>
                  <a:cubicBezTo>
                    <a:pt x="254" y="199"/>
                    <a:pt x="254" y="199"/>
                    <a:pt x="254" y="199"/>
                  </a:cubicBezTo>
                  <a:cubicBezTo>
                    <a:pt x="252" y="201"/>
                    <a:pt x="252" y="201"/>
                    <a:pt x="252" y="201"/>
                  </a:cubicBezTo>
                  <a:cubicBezTo>
                    <a:pt x="251" y="203"/>
                    <a:pt x="251" y="203"/>
                    <a:pt x="251" y="203"/>
                  </a:cubicBezTo>
                  <a:cubicBezTo>
                    <a:pt x="250" y="204"/>
                    <a:pt x="250" y="204"/>
                    <a:pt x="250" y="204"/>
                  </a:cubicBezTo>
                  <a:cubicBezTo>
                    <a:pt x="250" y="205"/>
                    <a:pt x="250" y="205"/>
                    <a:pt x="250" y="205"/>
                  </a:cubicBezTo>
                  <a:cubicBezTo>
                    <a:pt x="232" y="221"/>
                    <a:pt x="232" y="221"/>
                    <a:pt x="232" y="221"/>
                  </a:cubicBezTo>
                  <a:cubicBezTo>
                    <a:pt x="230" y="225"/>
                    <a:pt x="226" y="226"/>
                    <a:pt x="225" y="226"/>
                  </a:cubicBezTo>
                  <a:cubicBezTo>
                    <a:pt x="224" y="226"/>
                    <a:pt x="224" y="226"/>
                    <a:pt x="224" y="226"/>
                  </a:cubicBezTo>
                  <a:cubicBezTo>
                    <a:pt x="222" y="226"/>
                    <a:pt x="222" y="226"/>
                    <a:pt x="222" y="226"/>
                  </a:cubicBezTo>
                  <a:cubicBezTo>
                    <a:pt x="220" y="226"/>
                    <a:pt x="220" y="226"/>
                    <a:pt x="220" y="226"/>
                  </a:cubicBezTo>
                  <a:cubicBezTo>
                    <a:pt x="240" y="292"/>
                    <a:pt x="240" y="292"/>
                    <a:pt x="240" y="292"/>
                  </a:cubicBezTo>
                  <a:cubicBezTo>
                    <a:pt x="287" y="292"/>
                    <a:pt x="287" y="292"/>
                    <a:pt x="287" y="292"/>
                  </a:cubicBezTo>
                  <a:lnTo>
                    <a:pt x="255" y="184"/>
                  </a:lnTo>
                  <a:close/>
                  <a:moveTo>
                    <a:pt x="188" y="263"/>
                  </a:moveTo>
                  <a:cubicBezTo>
                    <a:pt x="193" y="269"/>
                    <a:pt x="193" y="269"/>
                    <a:pt x="193" y="269"/>
                  </a:cubicBezTo>
                  <a:cubicBezTo>
                    <a:pt x="194" y="270"/>
                    <a:pt x="194" y="270"/>
                    <a:pt x="194" y="270"/>
                  </a:cubicBezTo>
                  <a:cubicBezTo>
                    <a:pt x="194" y="272"/>
                    <a:pt x="194" y="272"/>
                    <a:pt x="194" y="272"/>
                  </a:cubicBezTo>
                  <a:cubicBezTo>
                    <a:pt x="195" y="275"/>
                    <a:pt x="195" y="275"/>
                    <a:pt x="195" y="275"/>
                  </a:cubicBezTo>
                  <a:cubicBezTo>
                    <a:pt x="195" y="277"/>
                    <a:pt x="195" y="277"/>
                    <a:pt x="195" y="277"/>
                  </a:cubicBezTo>
                  <a:cubicBezTo>
                    <a:pt x="196" y="279"/>
                    <a:pt x="196" y="279"/>
                    <a:pt x="196" y="279"/>
                  </a:cubicBezTo>
                  <a:cubicBezTo>
                    <a:pt x="195" y="281"/>
                    <a:pt x="195" y="281"/>
                    <a:pt x="195" y="281"/>
                  </a:cubicBezTo>
                  <a:cubicBezTo>
                    <a:pt x="191" y="292"/>
                    <a:pt x="191" y="292"/>
                    <a:pt x="191" y="292"/>
                  </a:cubicBezTo>
                  <a:cubicBezTo>
                    <a:pt x="225" y="292"/>
                    <a:pt x="225" y="292"/>
                    <a:pt x="225" y="292"/>
                  </a:cubicBezTo>
                  <a:cubicBezTo>
                    <a:pt x="208" y="233"/>
                    <a:pt x="208" y="233"/>
                    <a:pt x="208" y="233"/>
                  </a:cubicBezTo>
                  <a:lnTo>
                    <a:pt x="188" y="263"/>
                  </a:lnTo>
                  <a:close/>
                </a:path>
              </a:pathLst>
            </a:custGeom>
            <a:grpFill/>
            <a:ln>
              <a:noFill/>
            </a:ln>
            <a:extLst/>
          </p:spPr>
          <p:txBody>
            <a:bodyPr vert="horz" wrap="square" lIns="91427" tIns="45713" rIns="91427" bIns="45713" numCol="1" anchor="t" anchorCtr="0" compatLnSpc="1">
              <a:prstTxWarp prst="textNoShape">
                <a:avLst/>
              </a:prstTxWarp>
            </a:bodyPr>
            <a:lstStyle/>
            <a:p>
              <a:pPr algn="ctr" defTabSz="914225"/>
              <a:endParaRPr lang="en-US">
                <a:solidFill>
                  <a:srgbClr val="505050"/>
                </a:solidFill>
              </a:endParaRPr>
            </a:p>
          </p:txBody>
        </p:sp>
        <p:sp>
          <p:nvSpPr>
            <p:cNvPr id="18" name="Freeform 5"/>
            <p:cNvSpPr>
              <a:spLocks noChangeAspect="1" noEditPoints="1"/>
            </p:cNvSpPr>
            <p:nvPr/>
          </p:nvSpPr>
          <p:spPr bwMode="auto">
            <a:xfrm>
              <a:off x="9130727" y="1886719"/>
              <a:ext cx="633114" cy="664924"/>
            </a:xfrm>
            <a:custGeom>
              <a:avLst/>
              <a:gdLst>
                <a:gd name="T0" fmla="*/ 81 w 258"/>
                <a:gd name="T1" fmla="*/ 52 h 271"/>
                <a:gd name="T2" fmla="*/ 131 w 258"/>
                <a:gd name="T3" fmla="*/ 0 h 271"/>
                <a:gd name="T4" fmla="*/ 132 w 258"/>
                <a:gd name="T5" fmla="*/ 103 h 271"/>
                <a:gd name="T6" fmla="*/ 96 w 258"/>
                <a:gd name="T7" fmla="*/ 89 h 271"/>
                <a:gd name="T8" fmla="*/ 217 w 258"/>
                <a:gd name="T9" fmla="*/ 263 h 271"/>
                <a:gd name="T10" fmla="*/ 118 w 258"/>
                <a:gd name="T11" fmla="*/ 271 h 271"/>
                <a:gd name="T12" fmla="*/ 110 w 258"/>
                <a:gd name="T13" fmla="*/ 197 h 271"/>
                <a:gd name="T14" fmla="*/ 209 w 258"/>
                <a:gd name="T15" fmla="*/ 189 h 271"/>
                <a:gd name="T16" fmla="*/ 203 w 258"/>
                <a:gd name="T17" fmla="*/ 253 h 271"/>
                <a:gd name="T18" fmla="*/ 124 w 258"/>
                <a:gd name="T19" fmla="*/ 203 h 271"/>
                <a:gd name="T20" fmla="*/ 203 w 258"/>
                <a:gd name="T21" fmla="*/ 253 h 271"/>
                <a:gd name="T22" fmla="*/ 164 w 258"/>
                <a:gd name="T23" fmla="*/ 266 h 271"/>
                <a:gd name="T24" fmla="*/ 160 w 258"/>
                <a:gd name="T25" fmla="*/ 262 h 271"/>
                <a:gd name="T26" fmla="*/ 164 w 258"/>
                <a:gd name="T27" fmla="*/ 266 h 271"/>
                <a:gd name="T28" fmla="*/ 164 w 258"/>
                <a:gd name="T29" fmla="*/ 261 h 271"/>
                <a:gd name="T30" fmla="*/ 160 w 258"/>
                <a:gd name="T31" fmla="*/ 259 h 271"/>
                <a:gd name="T32" fmla="*/ 164 w 258"/>
                <a:gd name="T33" fmla="*/ 261 h 271"/>
                <a:gd name="T34" fmla="*/ 170 w 258"/>
                <a:gd name="T35" fmla="*/ 266 h 271"/>
                <a:gd name="T36" fmla="*/ 164 w 258"/>
                <a:gd name="T37" fmla="*/ 262 h 271"/>
                <a:gd name="T38" fmla="*/ 170 w 258"/>
                <a:gd name="T39" fmla="*/ 266 h 271"/>
                <a:gd name="T40" fmla="*/ 170 w 258"/>
                <a:gd name="T41" fmla="*/ 261 h 271"/>
                <a:gd name="T42" fmla="*/ 164 w 258"/>
                <a:gd name="T43" fmla="*/ 258 h 271"/>
                <a:gd name="T44" fmla="*/ 170 w 258"/>
                <a:gd name="T45" fmla="*/ 261 h 271"/>
                <a:gd name="T46" fmla="*/ 62 w 258"/>
                <a:gd name="T47" fmla="*/ 262 h 271"/>
                <a:gd name="T48" fmla="*/ 75 w 258"/>
                <a:gd name="T49" fmla="*/ 198 h 271"/>
                <a:gd name="T50" fmla="*/ 43 w 258"/>
                <a:gd name="T51" fmla="*/ 262 h 271"/>
                <a:gd name="T52" fmla="*/ 0 w 258"/>
                <a:gd name="T53" fmla="*/ 262 h 271"/>
                <a:gd name="T54" fmla="*/ 88 w 258"/>
                <a:gd name="T55" fmla="*/ 120 h 271"/>
                <a:gd name="T56" fmla="*/ 168 w 258"/>
                <a:gd name="T57" fmla="*/ 120 h 271"/>
                <a:gd name="T58" fmla="*/ 229 w 258"/>
                <a:gd name="T59" fmla="*/ 165 h 271"/>
                <a:gd name="T60" fmla="*/ 223 w 258"/>
                <a:gd name="T61" fmla="*/ 262 h 271"/>
                <a:gd name="T62" fmla="*/ 209 w 258"/>
                <a:gd name="T63" fmla="*/ 183 h 271"/>
                <a:gd name="T64" fmla="*/ 104 w 258"/>
                <a:gd name="T65" fmla="*/ 197 h 271"/>
                <a:gd name="T66" fmla="*/ 223 w 258"/>
                <a:gd name="T67" fmla="*/ 154 h 271"/>
                <a:gd name="T68" fmla="*/ 223 w 258"/>
                <a:gd name="T69" fmla="*/ 154 h 271"/>
                <a:gd name="T70" fmla="*/ 33 w 258"/>
                <a:gd name="T71" fmla="*/ 15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8" h="271">
                  <a:moveTo>
                    <a:pt x="96" y="89"/>
                  </a:moveTo>
                  <a:cubicBezTo>
                    <a:pt x="86" y="79"/>
                    <a:pt x="81" y="66"/>
                    <a:pt x="81" y="52"/>
                  </a:cubicBezTo>
                  <a:cubicBezTo>
                    <a:pt x="81" y="38"/>
                    <a:pt x="85" y="25"/>
                    <a:pt x="95" y="15"/>
                  </a:cubicBezTo>
                  <a:cubicBezTo>
                    <a:pt x="105" y="5"/>
                    <a:pt x="118" y="0"/>
                    <a:pt x="131" y="0"/>
                  </a:cubicBezTo>
                  <a:cubicBezTo>
                    <a:pt x="159" y="0"/>
                    <a:pt x="182" y="23"/>
                    <a:pt x="182" y="51"/>
                  </a:cubicBezTo>
                  <a:cubicBezTo>
                    <a:pt x="182" y="80"/>
                    <a:pt x="160" y="103"/>
                    <a:pt x="132" y="103"/>
                  </a:cubicBezTo>
                  <a:cubicBezTo>
                    <a:pt x="131" y="103"/>
                    <a:pt x="131" y="103"/>
                    <a:pt x="131" y="103"/>
                  </a:cubicBezTo>
                  <a:cubicBezTo>
                    <a:pt x="118" y="103"/>
                    <a:pt x="105" y="99"/>
                    <a:pt x="96" y="89"/>
                  </a:cubicBezTo>
                  <a:close/>
                  <a:moveTo>
                    <a:pt x="217" y="197"/>
                  </a:moveTo>
                  <a:cubicBezTo>
                    <a:pt x="217" y="263"/>
                    <a:pt x="217" y="263"/>
                    <a:pt x="217" y="263"/>
                  </a:cubicBezTo>
                  <a:cubicBezTo>
                    <a:pt x="217" y="267"/>
                    <a:pt x="213" y="271"/>
                    <a:pt x="209" y="271"/>
                  </a:cubicBezTo>
                  <a:cubicBezTo>
                    <a:pt x="118" y="271"/>
                    <a:pt x="118" y="271"/>
                    <a:pt x="118" y="271"/>
                  </a:cubicBezTo>
                  <a:cubicBezTo>
                    <a:pt x="114" y="271"/>
                    <a:pt x="110" y="267"/>
                    <a:pt x="110" y="263"/>
                  </a:cubicBezTo>
                  <a:cubicBezTo>
                    <a:pt x="110" y="197"/>
                    <a:pt x="110" y="197"/>
                    <a:pt x="110" y="197"/>
                  </a:cubicBezTo>
                  <a:cubicBezTo>
                    <a:pt x="110" y="193"/>
                    <a:pt x="113" y="189"/>
                    <a:pt x="118" y="189"/>
                  </a:cubicBezTo>
                  <a:cubicBezTo>
                    <a:pt x="209" y="189"/>
                    <a:pt x="209" y="189"/>
                    <a:pt x="209" y="189"/>
                  </a:cubicBezTo>
                  <a:cubicBezTo>
                    <a:pt x="214" y="189"/>
                    <a:pt x="217" y="193"/>
                    <a:pt x="217" y="197"/>
                  </a:cubicBezTo>
                  <a:close/>
                  <a:moveTo>
                    <a:pt x="203" y="253"/>
                  </a:moveTo>
                  <a:cubicBezTo>
                    <a:pt x="203" y="203"/>
                    <a:pt x="203" y="203"/>
                    <a:pt x="203" y="203"/>
                  </a:cubicBezTo>
                  <a:cubicBezTo>
                    <a:pt x="124" y="203"/>
                    <a:pt x="124" y="203"/>
                    <a:pt x="124" y="203"/>
                  </a:cubicBezTo>
                  <a:cubicBezTo>
                    <a:pt x="124" y="253"/>
                    <a:pt x="124" y="253"/>
                    <a:pt x="124" y="253"/>
                  </a:cubicBezTo>
                  <a:lnTo>
                    <a:pt x="203" y="253"/>
                  </a:lnTo>
                  <a:close/>
                  <a:moveTo>
                    <a:pt x="164" y="266"/>
                  </a:moveTo>
                  <a:cubicBezTo>
                    <a:pt x="164" y="266"/>
                    <a:pt x="164" y="266"/>
                    <a:pt x="164" y="266"/>
                  </a:cubicBezTo>
                  <a:cubicBezTo>
                    <a:pt x="164" y="262"/>
                    <a:pt x="164" y="262"/>
                    <a:pt x="164" y="262"/>
                  </a:cubicBezTo>
                  <a:cubicBezTo>
                    <a:pt x="164" y="262"/>
                    <a:pt x="164" y="262"/>
                    <a:pt x="160" y="262"/>
                  </a:cubicBezTo>
                  <a:cubicBezTo>
                    <a:pt x="160" y="262"/>
                    <a:pt x="160" y="262"/>
                    <a:pt x="160" y="265"/>
                  </a:cubicBezTo>
                  <a:cubicBezTo>
                    <a:pt x="160" y="265"/>
                    <a:pt x="160" y="265"/>
                    <a:pt x="164" y="266"/>
                  </a:cubicBezTo>
                  <a:close/>
                  <a:moveTo>
                    <a:pt x="164" y="261"/>
                  </a:moveTo>
                  <a:cubicBezTo>
                    <a:pt x="164" y="261"/>
                    <a:pt x="164" y="261"/>
                    <a:pt x="164" y="261"/>
                  </a:cubicBezTo>
                  <a:cubicBezTo>
                    <a:pt x="164" y="258"/>
                    <a:pt x="164" y="258"/>
                    <a:pt x="164" y="258"/>
                  </a:cubicBezTo>
                  <a:cubicBezTo>
                    <a:pt x="164" y="258"/>
                    <a:pt x="164" y="258"/>
                    <a:pt x="160" y="259"/>
                  </a:cubicBezTo>
                  <a:cubicBezTo>
                    <a:pt x="160" y="259"/>
                    <a:pt x="160" y="259"/>
                    <a:pt x="160" y="261"/>
                  </a:cubicBezTo>
                  <a:cubicBezTo>
                    <a:pt x="160" y="261"/>
                    <a:pt x="160" y="261"/>
                    <a:pt x="164" y="261"/>
                  </a:cubicBezTo>
                  <a:close/>
                  <a:moveTo>
                    <a:pt x="170" y="266"/>
                  </a:moveTo>
                  <a:cubicBezTo>
                    <a:pt x="170" y="266"/>
                    <a:pt x="170" y="266"/>
                    <a:pt x="170" y="266"/>
                  </a:cubicBezTo>
                  <a:cubicBezTo>
                    <a:pt x="170" y="262"/>
                    <a:pt x="170" y="262"/>
                    <a:pt x="170" y="262"/>
                  </a:cubicBezTo>
                  <a:cubicBezTo>
                    <a:pt x="170" y="262"/>
                    <a:pt x="170" y="262"/>
                    <a:pt x="164" y="262"/>
                  </a:cubicBezTo>
                  <a:cubicBezTo>
                    <a:pt x="164" y="262"/>
                    <a:pt x="164" y="262"/>
                    <a:pt x="164" y="266"/>
                  </a:cubicBezTo>
                  <a:cubicBezTo>
                    <a:pt x="164" y="266"/>
                    <a:pt x="164" y="266"/>
                    <a:pt x="170" y="266"/>
                  </a:cubicBezTo>
                  <a:close/>
                  <a:moveTo>
                    <a:pt x="170" y="261"/>
                  </a:moveTo>
                  <a:cubicBezTo>
                    <a:pt x="170" y="261"/>
                    <a:pt x="170" y="261"/>
                    <a:pt x="170" y="261"/>
                  </a:cubicBezTo>
                  <a:cubicBezTo>
                    <a:pt x="170" y="257"/>
                    <a:pt x="170" y="257"/>
                    <a:pt x="170" y="257"/>
                  </a:cubicBezTo>
                  <a:cubicBezTo>
                    <a:pt x="170" y="257"/>
                    <a:pt x="170" y="257"/>
                    <a:pt x="164" y="258"/>
                  </a:cubicBezTo>
                  <a:cubicBezTo>
                    <a:pt x="164" y="258"/>
                    <a:pt x="164" y="258"/>
                    <a:pt x="164" y="261"/>
                  </a:cubicBezTo>
                  <a:cubicBezTo>
                    <a:pt x="164" y="261"/>
                    <a:pt x="164" y="261"/>
                    <a:pt x="170" y="261"/>
                  </a:cubicBezTo>
                  <a:close/>
                  <a:moveTo>
                    <a:pt x="104" y="262"/>
                  </a:moveTo>
                  <a:cubicBezTo>
                    <a:pt x="62" y="262"/>
                    <a:pt x="62" y="262"/>
                    <a:pt x="62" y="262"/>
                  </a:cubicBezTo>
                  <a:cubicBezTo>
                    <a:pt x="57" y="262"/>
                    <a:pt x="57" y="262"/>
                    <a:pt x="57" y="262"/>
                  </a:cubicBezTo>
                  <a:cubicBezTo>
                    <a:pt x="57" y="262"/>
                    <a:pt x="57" y="262"/>
                    <a:pt x="75" y="198"/>
                  </a:cubicBezTo>
                  <a:cubicBezTo>
                    <a:pt x="75" y="198"/>
                    <a:pt x="75" y="198"/>
                    <a:pt x="62" y="198"/>
                  </a:cubicBezTo>
                  <a:cubicBezTo>
                    <a:pt x="62" y="198"/>
                    <a:pt x="62" y="198"/>
                    <a:pt x="43" y="262"/>
                  </a:cubicBezTo>
                  <a:cubicBezTo>
                    <a:pt x="43" y="262"/>
                    <a:pt x="43" y="262"/>
                    <a:pt x="42" y="262"/>
                  </a:cubicBezTo>
                  <a:cubicBezTo>
                    <a:pt x="40" y="262"/>
                    <a:pt x="31" y="262"/>
                    <a:pt x="0" y="262"/>
                  </a:cubicBezTo>
                  <a:cubicBezTo>
                    <a:pt x="29" y="165"/>
                    <a:pt x="29" y="165"/>
                    <a:pt x="29" y="165"/>
                  </a:cubicBezTo>
                  <a:cubicBezTo>
                    <a:pt x="34" y="150"/>
                    <a:pt x="54" y="121"/>
                    <a:pt x="88" y="120"/>
                  </a:cubicBezTo>
                  <a:cubicBezTo>
                    <a:pt x="89" y="120"/>
                    <a:pt x="89" y="120"/>
                    <a:pt x="90" y="120"/>
                  </a:cubicBezTo>
                  <a:cubicBezTo>
                    <a:pt x="90" y="120"/>
                    <a:pt x="165" y="120"/>
                    <a:pt x="168" y="120"/>
                  </a:cubicBezTo>
                  <a:cubicBezTo>
                    <a:pt x="169" y="120"/>
                    <a:pt x="169" y="120"/>
                    <a:pt x="170" y="120"/>
                  </a:cubicBezTo>
                  <a:cubicBezTo>
                    <a:pt x="204" y="121"/>
                    <a:pt x="224" y="150"/>
                    <a:pt x="229" y="165"/>
                  </a:cubicBezTo>
                  <a:cubicBezTo>
                    <a:pt x="258" y="262"/>
                    <a:pt x="258" y="262"/>
                    <a:pt x="258" y="262"/>
                  </a:cubicBezTo>
                  <a:cubicBezTo>
                    <a:pt x="258" y="262"/>
                    <a:pt x="258" y="262"/>
                    <a:pt x="223" y="262"/>
                  </a:cubicBezTo>
                  <a:cubicBezTo>
                    <a:pt x="223" y="197"/>
                    <a:pt x="223" y="197"/>
                    <a:pt x="223" y="197"/>
                  </a:cubicBezTo>
                  <a:cubicBezTo>
                    <a:pt x="223" y="190"/>
                    <a:pt x="217" y="183"/>
                    <a:pt x="209" y="183"/>
                  </a:cubicBezTo>
                  <a:cubicBezTo>
                    <a:pt x="118" y="183"/>
                    <a:pt x="118" y="183"/>
                    <a:pt x="118" y="183"/>
                  </a:cubicBezTo>
                  <a:cubicBezTo>
                    <a:pt x="110" y="183"/>
                    <a:pt x="104" y="190"/>
                    <a:pt x="104" y="197"/>
                  </a:cubicBezTo>
                  <a:lnTo>
                    <a:pt x="104" y="262"/>
                  </a:lnTo>
                  <a:close/>
                  <a:moveTo>
                    <a:pt x="223" y="154"/>
                  </a:moveTo>
                  <a:cubicBezTo>
                    <a:pt x="224" y="155"/>
                    <a:pt x="224" y="156"/>
                    <a:pt x="225" y="157"/>
                  </a:cubicBezTo>
                  <a:cubicBezTo>
                    <a:pt x="224" y="156"/>
                    <a:pt x="224" y="155"/>
                    <a:pt x="223" y="154"/>
                  </a:cubicBezTo>
                  <a:close/>
                  <a:moveTo>
                    <a:pt x="35" y="154"/>
                  </a:moveTo>
                  <a:cubicBezTo>
                    <a:pt x="34" y="155"/>
                    <a:pt x="34" y="156"/>
                    <a:pt x="33" y="157"/>
                  </a:cubicBezTo>
                  <a:cubicBezTo>
                    <a:pt x="34" y="156"/>
                    <a:pt x="34" y="155"/>
                    <a:pt x="35"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14225"/>
              <a:endParaRPr lang="en-US">
                <a:solidFill>
                  <a:srgbClr val="505050"/>
                </a:solidFill>
              </a:endParaRPr>
            </a:p>
          </p:txBody>
        </p:sp>
        <p:grpSp>
          <p:nvGrpSpPr>
            <p:cNvPr id="19" name="Group 4"/>
            <p:cNvGrpSpPr>
              <a:grpSpLocks/>
            </p:cNvGrpSpPr>
            <p:nvPr/>
          </p:nvGrpSpPr>
          <p:grpSpPr bwMode="auto">
            <a:xfrm>
              <a:off x="9890692" y="1712108"/>
              <a:ext cx="629033" cy="664924"/>
              <a:chOff x="3730" y="2047"/>
              <a:chExt cx="222" cy="226"/>
            </a:xfrm>
            <a:grpFill/>
          </p:grpSpPr>
          <p:sp>
            <p:nvSpPr>
              <p:cNvPr id="20" name="AutoShape 3"/>
              <p:cNvSpPr>
                <a:spLocks noChangeAspect="1" noChangeArrowheads="1" noTextEdit="1"/>
              </p:cNvSpPr>
              <p:nvPr/>
            </p:nvSpPr>
            <p:spPr bwMode="auto">
              <a:xfrm>
                <a:off x="3730" y="2047"/>
                <a:ext cx="220" cy="2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algn="ctr" defTabSz="914225"/>
                <a:endParaRPr lang="en-US" baseline="-25000">
                  <a:solidFill>
                    <a:srgbClr val="505050"/>
                  </a:solidFill>
                </a:endParaRPr>
              </a:p>
            </p:txBody>
          </p:sp>
          <p:sp>
            <p:nvSpPr>
              <p:cNvPr id="21" name="Oval 5"/>
              <p:cNvSpPr>
                <a:spLocks noChangeArrowheads="1"/>
              </p:cNvSpPr>
              <p:nvPr/>
            </p:nvSpPr>
            <p:spPr bwMode="auto">
              <a:xfrm>
                <a:off x="3798" y="2049"/>
                <a:ext cx="88" cy="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14225"/>
                <a:endParaRPr lang="en-US" baseline="-25000">
                  <a:solidFill>
                    <a:srgbClr val="505050"/>
                  </a:solidFill>
                </a:endParaRPr>
              </a:p>
            </p:txBody>
          </p:sp>
          <p:sp>
            <p:nvSpPr>
              <p:cNvPr id="22" name="Freeform 6"/>
              <p:cNvSpPr>
                <a:spLocks noEditPoints="1"/>
              </p:cNvSpPr>
              <p:nvPr/>
            </p:nvSpPr>
            <p:spPr bwMode="auto">
              <a:xfrm>
                <a:off x="3835" y="2181"/>
                <a:ext cx="58" cy="41"/>
              </a:xfrm>
              <a:custGeom>
                <a:avLst/>
                <a:gdLst>
                  <a:gd name="T0" fmla="*/ 12 w 24"/>
                  <a:gd name="T1" fmla="*/ 0 h 17"/>
                  <a:gd name="T2" fmla="*/ 0 w 24"/>
                  <a:gd name="T3" fmla="*/ 12 h 17"/>
                  <a:gd name="T4" fmla="*/ 0 w 24"/>
                  <a:gd name="T5" fmla="*/ 15 h 17"/>
                  <a:gd name="T6" fmla="*/ 7 w 24"/>
                  <a:gd name="T7" fmla="*/ 15 h 17"/>
                  <a:gd name="T8" fmla="*/ 12 w 24"/>
                  <a:gd name="T9" fmla="*/ 17 h 17"/>
                  <a:gd name="T10" fmla="*/ 17 w 24"/>
                  <a:gd name="T11" fmla="*/ 15 h 17"/>
                  <a:gd name="T12" fmla="*/ 21 w 24"/>
                  <a:gd name="T13" fmla="*/ 15 h 17"/>
                  <a:gd name="T14" fmla="*/ 21 w 24"/>
                  <a:gd name="T15" fmla="*/ 14 h 17"/>
                  <a:gd name="T16" fmla="*/ 24 w 24"/>
                  <a:gd name="T17" fmla="*/ 14 h 17"/>
                  <a:gd name="T18" fmla="*/ 24 w 24"/>
                  <a:gd name="T19" fmla="*/ 12 h 17"/>
                  <a:gd name="T20" fmla="*/ 12 w 24"/>
                  <a:gd name="T21" fmla="*/ 0 h 17"/>
                  <a:gd name="T22" fmla="*/ 5 w 24"/>
                  <a:gd name="T23" fmla="*/ 12 h 17"/>
                  <a:gd name="T24" fmla="*/ 3 w 24"/>
                  <a:gd name="T25" fmla="*/ 12 h 17"/>
                  <a:gd name="T26" fmla="*/ 2 w 24"/>
                  <a:gd name="T27" fmla="*/ 12 h 17"/>
                  <a:gd name="T28" fmla="*/ 3 w 24"/>
                  <a:gd name="T29" fmla="*/ 11 h 17"/>
                  <a:gd name="T30" fmla="*/ 5 w 24"/>
                  <a:gd name="T31" fmla="*/ 11 h 17"/>
                  <a:gd name="T32" fmla="*/ 5 w 24"/>
                  <a:gd name="T33" fmla="*/ 12 h 17"/>
                  <a:gd name="T34" fmla="*/ 5 w 24"/>
                  <a:gd name="T35" fmla="*/ 12 h 17"/>
                  <a:gd name="T36" fmla="*/ 7 w 24"/>
                  <a:gd name="T37" fmla="*/ 9 h 17"/>
                  <a:gd name="T38" fmla="*/ 6 w 24"/>
                  <a:gd name="T39" fmla="*/ 9 h 17"/>
                  <a:gd name="T40" fmla="*/ 6 w 24"/>
                  <a:gd name="T41" fmla="*/ 9 h 17"/>
                  <a:gd name="T42" fmla="*/ 4 w 24"/>
                  <a:gd name="T43" fmla="*/ 8 h 17"/>
                  <a:gd name="T44" fmla="*/ 4 w 24"/>
                  <a:gd name="T45" fmla="*/ 7 h 17"/>
                  <a:gd name="T46" fmla="*/ 5 w 24"/>
                  <a:gd name="T47" fmla="*/ 7 h 17"/>
                  <a:gd name="T48" fmla="*/ 6 w 24"/>
                  <a:gd name="T49" fmla="*/ 8 h 17"/>
                  <a:gd name="T50" fmla="*/ 7 w 24"/>
                  <a:gd name="T51" fmla="*/ 9 h 17"/>
                  <a:gd name="T52" fmla="*/ 12 w 24"/>
                  <a:gd name="T53" fmla="*/ 4 h 17"/>
                  <a:gd name="T54" fmla="*/ 12 w 24"/>
                  <a:gd name="T55" fmla="*/ 3 h 17"/>
                  <a:gd name="T56" fmla="*/ 13 w 24"/>
                  <a:gd name="T57" fmla="*/ 4 h 17"/>
                  <a:gd name="T58" fmla="*/ 13 w 24"/>
                  <a:gd name="T59" fmla="*/ 5 h 17"/>
                  <a:gd name="T60" fmla="*/ 12 w 24"/>
                  <a:gd name="T61" fmla="*/ 6 h 17"/>
                  <a:gd name="T62" fmla="*/ 12 w 24"/>
                  <a:gd name="T63" fmla="*/ 5 h 17"/>
                  <a:gd name="T64" fmla="*/ 12 w 24"/>
                  <a:gd name="T65" fmla="*/ 4 h 17"/>
                  <a:gd name="T66" fmla="*/ 13 w 24"/>
                  <a:gd name="T67" fmla="*/ 14 h 17"/>
                  <a:gd name="T68" fmla="*/ 10 w 24"/>
                  <a:gd name="T69" fmla="*/ 13 h 17"/>
                  <a:gd name="T70" fmla="*/ 7 w 24"/>
                  <a:gd name="T71" fmla="*/ 4 h 17"/>
                  <a:gd name="T72" fmla="*/ 14 w 24"/>
                  <a:gd name="T73" fmla="*/ 11 h 17"/>
                  <a:gd name="T74" fmla="*/ 13 w 24"/>
                  <a:gd name="T75" fmla="*/ 14 h 17"/>
                  <a:gd name="T76" fmla="*/ 17 w 24"/>
                  <a:gd name="T77" fmla="*/ 5 h 17"/>
                  <a:gd name="T78" fmla="*/ 16 w 24"/>
                  <a:gd name="T79" fmla="*/ 6 h 17"/>
                  <a:gd name="T80" fmla="*/ 15 w 24"/>
                  <a:gd name="T81" fmla="*/ 7 h 17"/>
                  <a:gd name="T82" fmla="*/ 15 w 24"/>
                  <a:gd name="T83" fmla="*/ 7 h 17"/>
                  <a:gd name="T84" fmla="*/ 15 w 24"/>
                  <a:gd name="T85" fmla="*/ 6 h 17"/>
                  <a:gd name="T86" fmla="*/ 16 w 24"/>
                  <a:gd name="T87" fmla="*/ 4 h 17"/>
                  <a:gd name="T88" fmla="*/ 17 w 24"/>
                  <a:gd name="T89" fmla="*/ 4 h 17"/>
                  <a:gd name="T90" fmla="*/ 17 w 24"/>
                  <a:gd name="T91" fmla="*/ 5 h 17"/>
                  <a:gd name="T92" fmla="*/ 18 w 24"/>
                  <a:gd name="T93" fmla="*/ 9 h 17"/>
                  <a:gd name="T94" fmla="*/ 17 w 24"/>
                  <a:gd name="T95" fmla="*/ 9 h 17"/>
                  <a:gd name="T96" fmla="*/ 18 w 24"/>
                  <a:gd name="T97" fmla="*/ 8 h 17"/>
                  <a:gd name="T98" fmla="*/ 19 w 24"/>
                  <a:gd name="T99" fmla="*/ 7 h 17"/>
                  <a:gd name="T100" fmla="*/ 20 w 24"/>
                  <a:gd name="T101" fmla="*/ 7 h 17"/>
                  <a:gd name="T102" fmla="*/ 20 w 24"/>
                  <a:gd name="T103" fmla="*/ 8 h 17"/>
                  <a:gd name="T104" fmla="*/ 18 w 24"/>
                  <a:gd name="T105" fmla="*/ 9 h 17"/>
                  <a:gd name="T106" fmla="*/ 18 w 24"/>
                  <a:gd name="T107" fmla="*/ 9 h 17"/>
                  <a:gd name="T108" fmla="*/ 22 w 24"/>
                  <a:gd name="T109" fmla="*/ 12 h 17"/>
                  <a:gd name="T110" fmla="*/ 21 w 24"/>
                  <a:gd name="T111" fmla="*/ 12 h 17"/>
                  <a:gd name="T112" fmla="*/ 19 w 24"/>
                  <a:gd name="T113" fmla="*/ 12 h 17"/>
                  <a:gd name="T114" fmla="*/ 19 w 24"/>
                  <a:gd name="T115" fmla="*/ 12 h 17"/>
                  <a:gd name="T116" fmla="*/ 19 w 24"/>
                  <a:gd name="T117" fmla="*/ 11 h 17"/>
                  <a:gd name="T118" fmla="*/ 21 w 24"/>
                  <a:gd name="T119" fmla="*/ 11 h 17"/>
                  <a:gd name="T120" fmla="*/ 22 w 24"/>
                  <a:gd name="T12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 h="17">
                    <a:moveTo>
                      <a:pt x="12" y="0"/>
                    </a:moveTo>
                    <a:cubicBezTo>
                      <a:pt x="6" y="0"/>
                      <a:pt x="0" y="6"/>
                      <a:pt x="0" y="12"/>
                    </a:cubicBezTo>
                    <a:cubicBezTo>
                      <a:pt x="0" y="13"/>
                      <a:pt x="0" y="14"/>
                      <a:pt x="0" y="15"/>
                    </a:cubicBezTo>
                    <a:cubicBezTo>
                      <a:pt x="0" y="15"/>
                      <a:pt x="0" y="15"/>
                      <a:pt x="7" y="15"/>
                    </a:cubicBezTo>
                    <a:cubicBezTo>
                      <a:pt x="8" y="16"/>
                      <a:pt x="10" y="17"/>
                      <a:pt x="12" y="17"/>
                    </a:cubicBezTo>
                    <a:cubicBezTo>
                      <a:pt x="14" y="17"/>
                      <a:pt x="16" y="16"/>
                      <a:pt x="17" y="15"/>
                    </a:cubicBezTo>
                    <a:cubicBezTo>
                      <a:pt x="17" y="15"/>
                      <a:pt x="17" y="15"/>
                      <a:pt x="21" y="15"/>
                    </a:cubicBezTo>
                    <a:cubicBezTo>
                      <a:pt x="21" y="14"/>
                      <a:pt x="21" y="14"/>
                      <a:pt x="21" y="14"/>
                    </a:cubicBezTo>
                    <a:cubicBezTo>
                      <a:pt x="22" y="14"/>
                      <a:pt x="23" y="14"/>
                      <a:pt x="24" y="14"/>
                    </a:cubicBezTo>
                    <a:cubicBezTo>
                      <a:pt x="24" y="14"/>
                      <a:pt x="24" y="13"/>
                      <a:pt x="24" y="12"/>
                    </a:cubicBezTo>
                    <a:cubicBezTo>
                      <a:pt x="24" y="6"/>
                      <a:pt x="19" y="0"/>
                      <a:pt x="12" y="0"/>
                    </a:cubicBezTo>
                    <a:close/>
                    <a:moveTo>
                      <a:pt x="5" y="12"/>
                    </a:moveTo>
                    <a:cubicBezTo>
                      <a:pt x="3" y="12"/>
                      <a:pt x="3" y="12"/>
                      <a:pt x="3" y="12"/>
                    </a:cubicBezTo>
                    <a:cubicBezTo>
                      <a:pt x="3" y="12"/>
                      <a:pt x="2" y="12"/>
                      <a:pt x="2" y="12"/>
                    </a:cubicBezTo>
                    <a:cubicBezTo>
                      <a:pt x="2" y="11"/>
                      <a:pt x="3" y="11"/>
                      <a:pt x="3" y="11"/>
                    </a:cubicBezTo>
                    <a:cubicBezTo>
                      <a:pt x="5" y="11"/>
                      <a:pt x="5" y="11"/>
                      <a:pt x="5" y="11"/>
                    </a:cubicBezTo>
                    <a:cubicBezTo>
                      <a:pt x="5" y="11"/>
                      <a:pt x="5" y="11"/>
                      <a:pt x="5" y="12"/>
                    </a:cubicBezTo>
                    <a:cubicBezTo>
                      <a:pt x="5" y="12"/>
                      <a:pt x="5" y="12"/>
                      <a:pt x="5" y="12"/>
                    </a:cubicBezTo>
                    <a:close/>
                    <a:moveTo>
                      <a:pt x="7" y="9"/>
                    </a:moveTo>
                    <a:cubicBezTo>
                      <a:pt x="7" y="9"/>
                      <a:pt x="6" y="9"/>
                      <a:pt x="6" y="9"/>
                    </a:cubicBezTo>
                    <a:cubicBezTo>
                      <a:pt x="6" y="9"/>
                      <a:pt x="6" y="9"/>
                      <a:pt x="6" y="9"/>
                    </a:cubicBezTo>
                    <a:cubicBezTo>
                      <a:pt x="4" y="8"/>
                      <a:pt x="4" y="8"/>
                      <a:pt x="4" y="8"/>
                    </a:cubicBezTo>
                    <a:cubicBezTo>
                      <a:pt x="4" y="8"/>
                      <a:pt x="4" y="8"/>
                      <a:pt x="4" y="7"/>
                    </a:cubicBezTo>
                    <a:cubicBezTo>
                      <a:pt x="4" y="7"/>
                      <a:pt x="5" y="7"/>
                      <a:pt x="5" y="7"/>
                    </a:cubicBezTo>
                    <a:cubicBezTo>
                      <a:pt x="6" y="8"/>
                      <a:pt x="6" y="8"/>
                      <a:pt x="6" y="8"/>
                    </a:cubicBezTo>
                    <a:cubicBezTo>
                      <a:pt x="7" y="8"/>
                      <a:pt x="7" y="9"/>
                      <a:pt x="7" y="9"/>
                    </a:cubicBezTo>
                    <a:close/>
                    <a:moveTo>
                      <a:pt x="12" y="4"/>
                    </a:moveTo>
                    <a:cubicBezTo>
                      <a:pt x="12" y="3"/>
                      <a:pt x="12" y="3"/>
                      <a:pt x="12" y="3"/>
                    </a:cubicBezTo>
                    <a:cubicBezTo>
                      <a:pt x="12" y="3"/>
                      <a:pt x="13" y="3"/>
                      <a:pt x="13" y="4"/>
                    </a:cubicBezTo>
                    <a:cubicBezTo>
                      <a:pt x="13" y="5"/>
                      <a:pt x="13" y="5"/>
                      <a:pt x="13" y="5"/>
                    </a:cubicBezTo>
                    <a:cubicBezTo>
                      <a:pt x="13" y="6"/>
                      <a:pt x="12" y="6"/>
                      <a:pt x="12" y="6"/>
                    </a:cubicBezTo>
                    <a:cubicBezTo>
                      <a:pt x="12" y="6"/>
                      <a:pt x="12" y="6"/>
                      <a:pt x="12" y="5"/>
                    </a:cubicBezTo>
                    <a:cubicBezTo>
                      <a:pt x="12" y="4"/>
                      <a:pt x="12" y="4"/>
                      <a:pt x="12" y="4"/>
                    </a:cubicBezTo>
                    <a:close/>
                    <a:moveTo>
                      <a:pt x="13" y="14"/>
                    </a:moveTo>
                    <a:cubicBezTo>
                      <a:pt x="12" y="15"/>
                      <a:pt x="11" y="14"/>
                      <a:pt x="10" y="13"/>
                    </a:cubicBezTo>
                    <a:cubicBezTo>
                      <a:pt x="9" y="12"/>
                      <a:pt x="7" y="4"/>
                      <a:pt x="7" y="4"/>
                    </a:cubicBezTo>
                    <a:cubicBezTo>
                      <a:pt x="7" y="4"/>
                      <a:pt x="13" y="10"/>
                      <a:pt x="14" y="11"/>
                    </a:cubicBezTo>
                    <a:cubicBezTo>
                      <a:pt x="14" y="12"/>
                      <a:pt x="14" y="14"/>
                      <a:pt x="13" y="14"/>
                    </a:cubicBezTo>
                    <a:close/>
                    <a:moveTo>
                      <a:pt x="17" y="5"/>
                    </a:moveTo>
                    <a:cubicBezTo>
                      <a:pt x="16" y="6"/>
                      <a:pt x="16" y="6"/>
                      <a:pt x="16" y="6"/>
                    </a:cubicBezTo>
                    <a:cubicBezTo>
                      <a:pt x="16" y="7"/>
                      <a:pt x="16" y="7"/>
                      <a:pt x="15" y="7"/>
                    </a:cubicBezTo>
                    <a:cubicBezTo>
                      <a:pt x="15" y="7"/>
                      <a:pt x="15" y="7"/>
                      <a:pt x="15" y="7"/>
                    </a:cubicBezTo>
                    <a:cubicBezTo>
                      <a:pt x="15" y="6"/>
                      <a:pt x="15" y="6"/>
                      <a:pt x="15" y="6"/>
                    </a:cubicBezTo>
                    <a:cubicBezTo>
                      <a:pt x="16" y="4"/>
                      <a:pt x="16" y="4"/>
                      <a:pt x="16" y="4"/>
                    </a:cubicBezTo>
                    <a:cubicBezTo>
                      <a:pt x="16" y="4"/>
                      <a:pt x="16" y="4"/>
                      <a:pt x="17" y="4"/>
                    </a:cubicBezTo>
                    <a:cubicBezTo>
                      <a:pt x="17" y="4"/>
                      <a:pt x="17" y="5"/>
                      <a:pt x="17" y="5"/>
                    </a:cubicBezTo>
                    <a:close/>
                    <a:moveTo>
                      <a:pt x="18" y="9"/>
                    </a:moveTo>
                    <a:cubicBezTo>
                      <a:pt x="18" y="9"/>
                      <a:pt x="18" y="9"/>
                      <a:pt x="17" y="9"/>
                    </a:cubicBezTo>
                    <a:cubicBezTo>
                      <a:pt x="17" y="8"/>
                      <a:pt x="17" y="8"/>
                      <a:pt x="18" y="8"/>
                    </a:cubicBezTo>
                    <a:cubicBezTo>
                      <a:pt x="19" y="7"/>
                      <a:pt x="19" y="7"/>
                      <a:pt x="19" y="7"/>
                    </a:cubicBezTo>
                    <a:cubicBezTo>
                      <a:pt x="19" y="7"/>
                      <a:pt x="20" y="7"/>
                      <a:pt x="20" y="7"/>
                    </a:cubicBezTo>
                    <a:cubicBezTo>
                      <a:pt x="20" y="7"/>
                      <a:pt x="20" y="8"/>
                      <a:pt x="20" y="8"/>
                    </a:cubicBezTo>
                    <a:cubicBezTo>
                      <a:pt x="18" y="9"/>
                      <a:pt x="18" y="9"/>
                      <a:pt x="18" y="9"/>
                    </a:cubicBezTo>
                    <a:cubicBezTo>
                      <a:pt x="18" y="9"/>
                      <a:pt x="18" y="9"/>
                      <a:pt x="18" y="9"/>
                    </a:cubicBezTo>
                    <a:close/>
                    <a:moveTo>
                      <a:pt x="22" y="12"/>
                    </a:moveTo>
                    <a:cubicBezTo>
                      <a:pt x="22" y="12"/>
                      <a:pt x="21" y="12"/>
                      <a:pt x="21" y="12"/>
                    </a:cubicBezTo>
                    <a:cubicBezTo>
                      <a:pt x="19" y="12"/>
                      <a:pt x="19" y="12"/>
                      <a:pt x="19" y="12"/>
                    </a:cubicBezTo>
                    <a:cubicBezTo>
                      <a:pt x="19" y="12"/>
                      <a:pt x="19" y="12"/>
                      <a:pt x="19" y="12"/>
                    </a:cubicBezTo>
                    <a:cubicBezTo>
                      <a:pt x="19" y="11"/>
                      <a:pt x="19" y="11"/>
                      <a:pt x="19" y="11"/>
                    </a:cubicBezTo>
                    <a:cubicBezTo>
                      <a:pt x="21" y="11"/>
                      <a:pt x="21" y="11"/>
                      <a:pt x="21" y="11"/>
                    </a:cubicBezTo>
                    <a:cubicBezTo>
                      <a:pt x="21" y="11"/>
                      <a:pt x="22" y="11"/>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14225"/>
                <a:endParaRPr lang="en-US" baseline="-25000">
                  <a:solidFill>
                    <a:srgbClr val="505050"/>
                  </a:solidFill>
                </a:endParaRPr>
              </a:p>
            </p:txBody>
          </p:sp>
          <p:sp>
            <p:nvSpPr>
              <p:cNvPr id="23" name="Freeform 7"/>
              <p:cNvSpPr>
                <a:spLocks/>
              </p:cNvSpPr>
              <p:nvPr/>
            </p:nvSpPr>
            <p:spPr bwMode="auto">
              <a:xfrm>
                <a:off x="3730" y="2149"/>
                <a:ext cx="222" cy="122"/>
              </a:xfrm>
              <a:custGeom>
                <a:avLst/>
                <a:gdLst>
                  <a:gd name="T0" fmla="*/ 76 w 91"/>
                  <a:gd name="T1" fmla="*/ 50 h 50"/>
                  <a:gd name="T2" fmla="*/ 91 w 91"/>
                  <a:gd name="T3" fmla="*/ 50 h 50"/>
                  <a:gd name="T4" fmla="*/ 81 w 91"/>
                  <a:gd name="T5" fmla="*/ 16 h 50"/>
                  <a:gd name="T6" fmla="*/ 60 w 91"/>
                  <a:gd name="T7" fmla="*/ 0 h 50"/>
                  <a:gd name="T8" fmla="*/ 32 w 91"/>
                  <a:gd name="T9" fmla="*/ 0 h 50"/>
                  <a:gd name="T10" fmla="*/ 10 w 91"/>
                  <a:gd name="T11" fmla="*/ 16 h 50"/>
                  <a:gd name="T12" fmla="*/ 0 w 91"/>
                  <a:gd name="T13" fmla="*/ 50 h 50"/>
                  <a:gd name="T14" fmla="*/ 15 w 91"/>
                  <a:gd name="T15" fmla="*/ 50 h 50"/>
                  <a:gd name="T16" fmla="*/ 22 w 91"/>
                  <a:gd name="T17" fmla="*/ 27 h 50"/>
                  <a:gd name="T18" fmla="*/ 27 w 91"/>
                  <a:gd name="T19" fmla="*/ 27 h 50"/>
                  <a:gd name="T20" fmla="*/ 20 w 91"/>
                  <a:gd name="T21" fmla="*/ 50 h 50"/>
                  <a:gd name="T22" fmla="*/ 72 w 91"/>
                  <a:gd name="T23" fmla="*/ 50 h 50"/>
                  <a:gd name="T24" fmla="*/ 68 w 91"/>
                  <a:gd name="T25" fmla="*/ 36 h 50"/>
                  <a:gd name="T26" fmla="*/ 56 w 91"/>
                  <a:gd name="T27" fmla="*/ 41 h 50"/>
                  <a:gd name="T28" fmla="*/ 40 w 91"/>
                  <a:gd name="T29" fmla="*/ 25 h 50"/>
                  <a:gd name="T30" fmla="*/ 56 w 91"/>
                  <a:gd name="T31" fmla="*/ 9 h 50"/>
                  <a:gd name="T32" fmla="*/ 72 w 91"/>
                  <a:gd name="T33" fmla="*/ 25 h 50"/>
                  <a:gd name="T34" fmla="*/ 71 w 91"/>
                  <a:gd name="T35" fmla="*/ 31 h 50"/>
                  <a:gd name="T36" fmla="*/ 76 w 91"/>
                  <a:gd name="T3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 h="50">
                    <a:moveTo>
                      <a:pt x="76" y="50"/>
                    </a:moveTo>
                    <a:cubicBezTo>
                      <a:pt x="91" y="50"/>
                      <a:pt x="91" y="50"/>
                      <a:pt x="91" y="50"/>
                    </a:cubicBezTo>
                    <a:cubicBezTo>
                      <a:pt x="81" y="16"/>
                      <a:pt x="81" y="16"/>
                      <a:pt x="81" y="16"/>
                    </a:cubicBezTo>
                    <a:cubicBezTo>
                      <a:pt x="80" y="10"/>
                      <a:pt x="73" y="0"/>
                      <a:pt x="60" y="0"/>
                    </a:cubicBezTo>
                    <a:cubicBezTo>
                      <a:pt x="32" y="0"/>
                      <a:pt x="32" y="0"/>
                      <a:pt x="32" y="0"/>
                    </a:cubicBezTo>
                    <a:cubicBezTo>
                      <a:pt x="19" y="0"/>
                      <a:pt x="12" y="10"/>
                      <a:pt x="10" y="16"/>
                    </a:cubicBezTo>
                    <a:cubicBezTo>
                      <a:pt x="0" y="50"/>
                      <a:pt x="0" y="50"/>
                      <a:pt x="0" y="50"/>
                    </a:cubicBezTo>
                    <a:cubicBezTo>
                      <a:pt x="15" y="50"/>
                      <a:pt x="15" y="50"/>
                      <a:pt x="15" y="50"/>
                    </a:cubicBezTo>
                    <a:cubicBezTo>
                      <a:pt x="22" y="27"/>
                      <a:pt x="22" y="27"/>
                      <a:pt x="22" y="27"/>
                    </a:cubicBezTo>
                    <a:cubicBezTo>
                      <a:pt x="27" y="27"/>
                      <a:pt x="27" y="27"/>
                      <a:pt x="27" y="27"/>
                    </a:cubicBezTo>
                    <a:cubicBezTo>
                      <a:pt x="20" y="50"/>
                      <a:pt x="20" y="50"/>
                      <a:pt x="20" y="50"/>
                    </a:cubicBezTo>
                    <a:cubicBezTo>
                      <a:pt x="72" y="50"/>
                      <a:pt x="72" y="50"/>
                      <a:pt x="72" y="50"/>
                    </a:cubicBezTo>
                    <a:cubicBezTo>
                      <a:pt x="70" y="44"/>
                      <a:pt x="69" y="39"/>
                      <a:pt x="68" y="36"/>
                    </a:cubicBezTo>
                    <a:cubicBezTo>
                      <a:pt x="65" y="39"/>
                      <a:pt x="61" y="41"/>
                      <a:pt x="56" y="41"/>
                    </a:cubicBezTo>
                    <a:cubicBezTo>
                      <a:pt x="47" y="41"/>
                      <a:pt x="40" y="34"/>
                      <a:pt x="40" y="25"/>
                    </a:cubicBezTo>
                    <a:cubicBezTo>
                      <a:pt x="40" y="17"/>
                      <a:pt x="47" y="9"/>
                      <a:pt x="56" y="9"/>
                    </a:cubicBezTo>
                    <a:cubicBezTo>
                      <a:pt x="65" y="9"/>
                      <a:pt x="72" y="17"/>
                      <a:pt x="72" y="25"/>
                    </a:cubicBezTo>
                    <a:cubicBezTo>
                      <a:pt x="72" y="27"/>
                      <a:pt x="72" y="29"/>
                      <a:pt x="71" y="31"/>
                    </a:cubicBezTo>
                    <a:cubicBezTo>
                      <a:pt x="76" y="50"/>
                      <a:pt x="76" y="50"/>
                      <a:pt x="7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14225"/>
                <a:endParaRPr lang="en-US" baseline="-25000">
                  <a:solidFill>
                    <a:srgbClr val="505050"/>
                  </a:solidFill>
                </a:endParaRPr>
              </a:p>
            </p:txBody>
          </p:sp>
        </p:grpSp>
      </p:grpSp>
      <p:sp>
        <p:nvSpPr>
          <p:cNvPr id="27" name="TextBox 26"/>
          <p:cNvSpPr txBox="1"/>
          <p:nvPr/>
        </p:nvSpPr>
        <p:spPr>
          <a:xfrm>
            <a:off x="9520328" y="2437059"/>
            <a:ext cx="2135353" cy="332399"/>
          </a:xfrm>
          <a:prstGeom prst="rect">
            <a:avLst/>
          </a:prstGeom>
          <a:noFill/>
        </p:spPr>
        <p:txBody>
          <a:bodyPr wrap="square" lIns="0" tIns="0" rIns="0" bIns="0" rtlCol="0">
            <a:spAutoFit/>
          </a:bodyPr>
          <a:lstStyle/>
          <a:p>
            <a:pPr algn="ctr" defTabSz="914192">
              <a:lnSpc>
                <a:spcPct val="90000"/>
              </a:lnSpc>
              <a:spcAft>
                <a:spcPts val="588"/>
              </a:spcAft>
            </a:pPr>
            <a:r>
              <a:rPr lang="en-US" sz="2400" spc="-100" dirty="0">
                <a:ln w="3175">
                  <a:noFill/>
                </a:ln>
                <a:solidFill>
                  <a:srgbClr val="EDC30D"/>
                </a:solidFill>
                <a:cs typeface="Segoe UI Semibold" panose="020B0702040204020203" pitchFamily="34" charset="0"/>
              </a:rPr>
              <a:t>Everyone</a:t>
            </a:r>
          </a:p>
        </p:txBody>
      </p:sp>
      <p:grpSp>
        <p:nvGrpSpPr>
          <p:cNvPr id="28" name="Group 27"/>
          <p:cNvGrpSpPr/>
          <p:nvPr/>
        </p:nvGrpSpPr>
        <p:grpSpPr>
          <a:xfrm>
            <a:off x="9372283" y="3082344"/>
            <a:ext cx="2431443" cy="1124407"/>
            <a:chOff x="9372283" y="3104116"/>
            <a:chExt cx="2431443" cy="1124407"/>
          </a:xfrm>
          <a:solidFill>
            <a:srgbClr val="EDC30D"/>
          </a:solidFill>
        </p:grpSpPr>
        <p:sp>
          <p:nvSpPr>
            <p:cNvPr id="29" name="TextBox 15"/>
            <p:cNvSpPr txBox="1"/>
            <p:nvPr/>
          </p:nvSpPr>
          <p:spPr>
            <a:xfrm>
              <a:off x="9372283" y="3896124"/>
              <a:ext cx="2431443" cy="332399"/>
            </a:xfrm>
            <a:prstGeom prst="rect">
              <a:avLst/>
            </a:prstGeom>
            <a:noFill/>
          </p:spPr>
          <p:txBody>
            <a:bodyPr wrap="square" lIns="0" tIns="0" rIns="0" bIns="0" rtlCol="0">
              <a:spAutoFit/>
            </a:bodyPr>
            <a:lstStyle/>
            <a:p>
              <a:pPr algn="ctr" defTabSz="914192">
                <a:lnSpc>
                  <a:spcPct val="90000"/>
                </a:lnSpc>
                <a:spcAft>
                  <a:spcPts val="588"/>
                </a:spcAft>
              </a:pPr>
              <a:r>
                <a:rPr lang="en-US" sz="2400" spc="-100" dirty="0">
                  <a:ln w="3175">
                    <a:noFill/>
                  </a:ln>
                  <a:solidFill>
                    <a:srgbClr val="EDC30D"/>
                  </a:solidFill>
                  <a:cs typeface="Segoe UI Semibold" panose="020B0702040204020203" pitchFamily="34" charset="0"/>
                </a:rPr>
                <a:t>Analyst to end user</a:t>
              </a:r>
            </a:p>
          </p:txBody>
        </p:sp>
        <p:sp>
          <p:nvSpPr>
            <p:cNvPr id="30" name="Freeform 13"/>
            <p:cNvSpPr>
              <a:spLocks noChangeAspect="1" noEditPoints="1"/>
            </p:cNvSpPr>
            <p:nvPr/>
          </p:nvSpPr>
          <p:spPr bwMode="auto">
            <a:xfrm>
              <a:off x="10640907" y="3104116"/>
              <a:ext cx="657484" cy="667042"/>
            </a:xfrm>
            <a:custGeom>
              <a:avLst/>
              <a:gdLst>
                <a:gd name="T0" fmla="*/ 147 w 288"/>
                <a:gd name="T1" fmla="*/ 116 h 293"/>
                <a:gd name="T2" fmla="*/ 147 w 288"/>
                <a:gd name="T3" fmla="*/ 116 h 293"/>
                <a:gd name="T4" fmla="*/ 147 w 288"/>
                <a:gd name="T5" fmla="*/ 116 h 293"/>
                <a:gd name="T6" fmla="*/ 203 w 288"/>
                <a:gd name="T7" fmla="*/ 58 h 293"/>
                <a:gd name="T8" fmla="*/ 146 w 288"/>
                <a:gd name="T9" fmla="*/ 1 h 293"/>
                <a:gd name="T10" fmla="*/ 106 w 288"/>
                <a:gd name="T11" fmla="*/ 18 h 293"/>
                <a:gd name="T12" fmla="*/ 90 w 288"/>
                <a:gd name="T13" fmla="*/ 59 h 293"/>
                <a:gd name="T14" fmla="*/ 107 w 288"/>
                <a:gd name="T15" fmla="*/ 99 h 293"/>
                <a:gd name="T16" fmla="*/ 147 w 288"/>
                <a:gd name="T17" fmla="*/ 116 h 293"/>
                <a:gd name="T18" fmla="*/ 240 w 288"/>
                <a:gd name="T19" fmla="*/ 293 h 293"/>
                <a:gd name="T20" fmla="*/ 288 w 288"/>
                <a:gd name="T21" fmla="*/ 292 h 293"/>
                <a:gd name="T22" fmla="*/ 255 w 288"/>
                <a:gd name="T23" fmla="*/ 185 h 293"/>
                <a:gd name="T24" fmla="*/ 189 w 288"/>
                <a:gd name="T25" fmla="*/ 135 h 293"/>
                <a:gd name="T26" fmla="*/ 172 w 288"/>
                <a:gd name="T27" fmla="*/ 135 h 293"/>
                <a:gd name="T28" fmla="*/ 172 w 288"/>
                <a:gd name="T29" fmla="*/ 136 h 293"/>
                <a:gd name="T30" fmla="*/ 173 w 288"/>
                <a:gd name="T31" fmla="*/ 137 h 293"/>
                <a:gd name="T32" fmla="*/ 172 w 288"/>
                <a:gd name="T33" fmla="*/ 139 h 293"/>
                <a:gd name="T34" fmla="*/ 161 w 288"/>
                <a:gd name="T35" fmla="*/ 155 h 293"/>
                <a:gd name="T36" fmla="*/ 173 w 288"/>
                <a:gd name="T37" fmla="*/ 232 h 293"/>
                <a:gd name="T38" fmla="*/ 148 w 288"/>
                <a:gd name="T39" fmla="*/ 263 h 293"/>
                <a:gd name="T40" fmla="*/ 138 w 288"/>
                <a:gd name="T41" fmla="*/ 250 h 293"/>
                <a:gd name="T42" fmla="*/ 123 w 288"/>
                <a:gd name="T43" fmla="*/ 233 h 293"/>
                <a:gd name="T44" fmla="*/ 133 w 288"/>
                <a:gd name="T45" fmla="*/ 155 h 293"/>
                <a:gd name="T46" fmla="*/ 122 w 288"/>
                <a:gd name="T47" fmla="*/ 139 h 293"/>
                <a:gd name="T48" fmla="*/ 122 w 288"/>
                <a:gd name="T49" fmla="*/ 138 h 293"/>
                <a:gd name="T50" fmla="*/ 122 w 288"/>
                <a:gd name="T51" fmla="*/ 136 h 293"/>
                <a:gd name="T52" fmla="*/ 122 w 288"/>
                <a:gd name="T53" fmla="*/ 135 h 293"/>
                <a:gd name="T54" fmla="*/ 101 w 288"/>
                <a:gd name="T55" fmla="*/ 135 h 293"/>
                <a:gd name="T56" fmla="*/ 33 w 288"/>
                <a:gd name="T57" fmla="*/ 185 h 293"/>
                <a:gd name="T58" fmla="*/ 0 w 288"/>
                <a:gd name="T59" fmla="*/ 293 h 293"/>
                <a:gd name="T60" fmla="*/ 49 w 288"/>
                <a:gd name="T61" fmla="*/ 293 h 293"/>
                <a:gd name="T62" fmla="*/ 69 w 288"/>
                <a:gd name="T63" fmla="*/ 222 h 293"/>
                <a:gd name="T64" fmla="*/ 84 w 288"/>
                <a:gd name="T65" fmla="*/ 222 h 293"/>
                <a:gd name="T66" fmla="*/ 63 w 288"/>
                <a:gd name="T67" fmla="*/ 293 h 293"/>
                <a:gd name="T68" fmla="*/ 225 w 288"/>
                <a:gd name="T69" fmla="*/ 293 h 293"/>
                <a:gd name="T70" fmla="*/ 205 w 288"/>
                <a:gd name="T71" fmla="*/ 221 h 293"/>
                <a:gd name="T72" fmla="*/ 219 w 288"/>
                <a:gd name="T73" fmla="*/ 221 h 293"/>
                <a:gd name="T74" fmla="*/ 240 w 288"/>
                <a:gd name="T75" fmla="*/ 293 h 293"/>
                <a:gd name="T76" fmla="*/ 154 w 288"/>
                <a:gd name="T77" fmla="*/ 150 h 293"/>
                <a:gd name="T78" fmla="*/ 164 w 288"/>
                <a:gd name="T79" fmla="*/ 138 h 293"/>
                <a:gd name="T80" fmla="*/ 164 w 288"/>
                <a:gd name="T81" fmla="*/ 137 h 293"/>
                <a:gd name="T82" fmla="*/ 162 w 288"/>
                <a:gd name="T83" fmla="*/ 135 h 293"/>
                <a:gd name="T84" fmla="*/ 158 w 288"/>
                <a:gd name="T85" fmla="*/ 132 h 293"/>
                <a:gd name="T86" fmla="*/ 147 w 288"/>
                <a:gd name="T87" fmla="*/ 130 h 293"/>
                <a:gd name="T88" fmla="*/ 137 w 288"/>
                <a:gd name="T89" fmla="*/ 132 h 293"/>
                <a:gd name="T90" fmla="*/ 132 w 288"/>
                <a:gd name="T91" fmla="*/ 135 h 293"/>
                <a:gd name="T92" fmla="*/ 131 w 288"/>
                <a:gd name="T93" fmla="*/ 138 h 293"/>
                <a:gd name="T94" fmla="*/ 131 w 288"/>
                <a:gd name="T95" fmla="*/ 138 h 293"/>
                <a:gd name="T96" fmla="*/ 140 w 288"/>
                <a:gd name="T97" fmla="*/ 150 h 293"/>
                <a:gd name="T98" fmla="*/ 143 w 288"/>
                <a:gd name="T99" fmla="*/ 152 h 293"/>
                <a:gd name="T100" fmla="*/ 132 w 288"/>
                <a:gd name="T101" fmla="*/ 230 h 293"/>
                <a:gd name="T102" fmla="*/ 144 w 288"/>
                <a:gd name="T103" fmla="*/ 244 h 293"/>
                <a:gd name="T104" fmla="*/ 146 w 288"/>
                <a:gd name="T105" fmla="*/ 247 h 293"/>
                <a:gd name="T106" fmla="*/ 148 w 288"/>
                <a:gd name="T107" fmla="*/ 249 h 293"/>
                <a:gd name="T108" fmla="*/ 150 w 288"/>
                <a:gd name="T109" fmla="*/ 247 h 293"/>
                <a:gd name="T110" fmla="*/ 152 w 288"/>
                <a:gd name="T111" fmla="*/ 244 h 293"/>
                <a:gd name="T112" fmla="*/ 164 w 288"/>
                <a:gd name="T113" fmla="*/ 230 h 293"/>
                <a:gd name="T114" fmla="*/ 152 w 288"/>
                <a:gd name="T115" fmla="*/ 152 h 293"/>
                <a:gd name="T116" fmla="*/ 154 w 288"/>
                <a:gd name="T117" fmla="*/ 15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293">
                  <a:moveTo>
                    <a:pt x="147" y="116"/>
                  </a:moveTo>
                  <a:cubicBezTo>
                    <a:pt x="147" y="116"/>
                    <a:pt x="147" y="116"/>
                    <a:pt x="147" y="116"/>
                  </a:cubicBezTo>
                  <a:cubicBezTo>
                    <a:pt x="147" y="116"/>
                    <a:pt x="147" y="116"/>
                    <a:pt x="147" y="116"/>
                  </a:cubicBezTo>
                  <a:cubicBezTo>
                    <a:pt x="178" y="115"/>
                    <a:pt x="203" y="89"/>
                    <a:pt x="203" y="58"/>
                  </a:cubicBezTo>
                  <a:cubicBezTo>
                    <a:pt x="202" y="26"/>
                    <a:pt x="177" y="0"/>
                    <a:pt x="146" y="1"/>
                  </a:cubicBezTo>
                  <a:cubicBezTo>
                    <a:pt x="131" y="1"/>
                    <a:pt x="117" y="7"/>
                    <a:pt x="106" y="18"/>
                  </a:cubicBezTo>
                  <a:cubicBezTo>
                    <a:pt x="96" y="29"/>
                    <a:pt x="90" y="43"/>
                    <a:pt x="90" y="59"/>
                  </a:cubicBezTo>
                  <a:cubicBezTo>
                    <a:pt x="90" y="74"/>
                    <a:pt x="96" y="89"/>
                    <a:pt x="107" y="99"/>
                  </a:cubicBezTo>
                  <a:cubicBezTo>
                    <a:pt x="118" y="110"/>
                    <a:pt x="132" y="116"/>
                    <a:pt x="147" y="116"/>
                  </a:cubicBezTo>
                  <a:close/>
                  <a:moveTo>
                    <a:pt x="240" y="293"/>
                  </a:moveTo>
                  <a:cubicBezTo>
                    <a:pt x="288" y="292"/>
                    <a:pt x="288" y="292"/>
                    <a:pt x="288" y="292"/>
                  </a:cubicBezTo>
                  <a:cubicBezTo>
                    <a:pt x="255" y="185"/>
                    <a:pt x="255" y="185"/>
                    <a:pt x="255" y="185"/>
                  </a:cubicBezTo>
                  <a:cubicBezTo>
                    <a:pt x="250" y="167"/>
                    <a:pt x="228" y="136"/>
                    <a:pt x="189" y="135"/>
                  </a:cubicBezTo>
                  <a:cubicBezTo>
                    <a:pt x="172" y="135"/>
                    <a:pt x="172" y="135"/>
                    <a:pt x="172" y="135"/>
                  </a:cubicBezTo>
                  <a:cubicBezTo>
                    <a:pt x="172" y="135"/>
                    <a:pt x="172" y="135"/>
                    <a:pt x="172" y="136"/>
                  </a:cubicBezTo>
                  <a:cubicBezTo>
                    <a:pt x="173" y="137"/>
                    <a:pt x="173" y="137"/>
                    <a:pt x="173" y="137"/>
                  </a:cubicBezTo>
                  <a:cubicBezTo>
                    <a:pt x="172" y="139"/>
                    <a:pt x="172" y="139"/>
                    <a:pt x="172" y="139"/>
                  </a:cubicBezTo>
                  <a:cubicBezTo>
                    <a:pt x="172" y="143"/>
                    <a:pt x="168" y="148"/>
                    <a:pt x="161" y="155"/>
                  </a:cubicBezTo>
                  <a:cubicBezTo>
                    <a:pt x="173" y="232"/>
                    <a:pt x="173" y="232"/>
                    <a:pt x="173" y="232"/>
                  </a:cubicBezTo>
                  <a:cubicBezTo>
                    <a:pt x="148" y="263"/>
                    <a:pt x="148" y="263"/>
                    <a:pt x="148" y="263"/>
                  </a:cubicBezTo>
                  <a:cubicBezTo>
                    <a:pt x="138" y="250"/>
                    <a:pt x="138" y="250"/>
                    <a:pt x="138" y="250"/>
                  </a:cubicBezTo>
                  <a:cubicBezTo>
                    <a:pt x="123" y="233"/>
                    <a:pt x="123" y="233"/>
                    <a:pt x="123" y="233"/>
                  </a:cubicBezTo>
                  <a:cubicBezTo>
                    <a:pt x="133" y="155"/>
                    <a:pt x="133" y="155"/>
                    <a:pt x="133" y="155"/>
                  </a:cubicBezTo>
                  <a:cubicBezTo>
                    <a:pt x="126" y="149"/>
                    <a:pt x="122" y="143"/>
                    <a:pt x="122" y="139"/>
                  </a:cubicBezTo>
                  <a:cubicBezTo>
                    <a:pt x="122" y="138"/>
                    <a:pt x="122" y="138"/>
                    <a:pt x="122" y="138"/>
                  </a:cubicBezTo>
                  <a:cubicBezTo>
                    <a:pt x="122" y="136"/>
                    <a:pt x="122" y="136"/>
                    <a:pt x="122" y="136"/>
                  </a:cubicBezTo>
                  <a:cubicBezTo>
                    <a:pt x="122" y="136"/>
                    <a:pt x="122" y="135"/>
                    <a:pt x="122" y="135"/>
                  </a:cubicBezTo>
                  <a:cubicBezTo>
                    <a:pt x="101" y="135"/>
                    <a:pt x="101" y="135"/>
                    <a:pt x="101" y="135"/>
                  </a:cubicBezTo>
                  <a:cubicBezTo>
                    <a:pt x="61" y="135"/>
                    <a:pt x="39" y="167"/>
                    <a:pt x="33" y="185"/>
                  </a:cubicBezTo>
                  <a:cubicBezTo>
                    <a:pt x="0" y="293"/>
                    <a:pt x="0" y="293"/>
                    <a:pt x="0" y="293"/>
                  </a:cubicBezTo>
                  <a:cubicBezTo>
                    <a:pt x="49" y="293"/>
                    <a:pt x="49" y="293"/>
                    <a:pt x="49" y="293"/>
                  </a:cubicBezTo>
                  <a:cubicBezTo>
                    <a:pt x="69" y="222"/>
                    <a:pt x="69" y="222"/>
                    <a:pt x="69" y="222"/>
                  </a:cubicBezTo>
                  <a:cubicBezTo>
                    <a:pt x="84" y="222"/>
                    <a:pt x="84" y="222"/>
                    <a:pt x="84" y="222"/>
                  </a:cubicBezTo>
                  <a:cubicBezTo>
                    <a:pt x="63" y="293"/>
                    <a:pt x="63" y="293"/>
                    <a:pt x="63" y="293"/>
                  </a:cubicBezTo>
                  <a:cubicBezTo>
                    <a:pt x="225" y="293"/>
                    <a:pt x="225" y="293"/>
                    <a:pt x="225" y="293"/>
                  </a:cubicBezTo>
                  <a:cubicBezTo>
                    <a:pt x="205" y="221"/>
                    <a:pt x="205" y="221"/>
                    <a:pt x="205" y="221"/>
                  </a:cubicBezTo>
                  <a:cubicBezTo>
                    <a:pt x="219" y="221"/>
                    <a:pt x="219" y="221"/>
                    <a:pt x="219" y="221"/>
                  </a:cubicBezTo>
                  <a:lnTo>
                    <a:pt x="240" y="293"/>
                  </a:lnTo>
                  <a:close/>
                  <a:moveTo>
                    <a:pt x="154" y="150"/>
                  </a:moveTo>
                  <a:cubicBezTo>
                    <a:pt x="163" y="142"/>
                    <a:pt x="164" y="138"/>
                    <a:pt x="164" y="138"/>
                  </a:cubicBezTo>
                  <a:cubicBezTo>
                    <a:pt x="164" y="137"/>
                    <a:pt x="164" y="137"/>
                    <a:pt x="164" y="137"/>
                  </a:cubicBezTo>
                  <a:cubicBezTo>
                    <a:pt x="164" y="137"/>
                    <a:pt x="163" y="136"/>
                    <a:pt x="162" y="135"/>
                  </a:cubicBezTo>
                  <a:cubicBezTo>
                    <a:pt x="161" y="134"/>
                    <a:pt x="160" y="133"/>
                    <a:pt x="158" y="132"/>
                  </a:cubicBezTo>
                  <a:cubicBezTo>
                    <a:pt x="155" y="131"/>
                    <a:pt x="151" y="130"/>
                    <a:pt x="147" y="130"/>
                  </a:cubicBezTo>
                  <a:cubicBezTo>
                    <a:pt x="144" y="130"/>
                    <a:pt x="140" y="131"/>
                    <a:pt x="137" y="132"/>
                  </a:cubicBezTo>
                  <a:cubicBezTo>
                    <a:pt x="135" y="133"/>
                    <a:pt x="133" y="134"/>
                    <a:pt x="132" y="135"/>
                  </a:cubicBezTo>
                  <a:cubicBezTo>
                    <a:pt x="131" y="136"/>
                    <a:pt x="131" y="137"/>
                    <a:pt x="131" y="138"/>
                  </a:cubicBezTo>
                  <a:cubicBezTo>
                    <a:pt x="131" y="138"/>
                    <a:pt x="131" y="138"/>
                    <a:pt x="131" y="138"/>
                  </a:cubicBezTo>
                  <a:cubicBezTo>
                    <a:pt x="131" y="138"/>
                    <a:pt x="131" y="142"/>
                    <a:pt x="140" y="150"/>
                  </a:cubicBezTo>
                  <a:cubicBezTo>
                    <a:pt x="143" y="152"/>
                    <a:pt x="143" y="152"/>
                    <a:pt x="143" y="152"/>
                  </a:cubicBezTo>
                  <a:cubicBezTo>
                    <a:pt x="132" y="230"/>
                    <a:pt x="132" y="230"/>
                    <a:pt x="132" y="230"/>
                  </a:cubicBezTo>
                  <a:cubicBezTo>
                    <a:pt x="144" y="244"/>
                    <a:pt x="144" y="244"/>
                    <a:pt x="144" y="244"/>
                  </a:cubicBezTo>
                  <a:cubicBezTo>
                    <a:pt x="146" y="247"/>
                    <a:pt x="146" y="247"/>
                    <a:pt x="146" y="247"/>
                  </a:cubicBezTo>
                  <a:cubicBezTo>
                    <a:pt x="148" y="249"/>
                    <a:pt x="148" y="249"/>
                    <a:pt x="148" y="249"/>
                  </a:cubicBezTo>
                  <a:cubicBezTo>
                    <a:pt x="150" y="247"/>
                    <a:pt x="150" y="247"/>
                    <a:pt x="150" y="247"/>
                  </a:cubicBezTo>
                  <a:cubicBezTo>
                    <a:pt x="152" y="244"/>
                    <a:pt x="152" y="244"/>
                    <a:pt x="152" y="244"/>
                  </a:cubicBezTo>
                  <a:cubicBezTo>
                    <a:pt x="164" y="230"/>
                    <a:pt x="164" y="230"/>
                    <a:pt x="164" y="230"/>
                  </a:cubicBezTo>
                  <a:cubicBezTo>
                    <a:pt x="152" y="152"/>
                    <a:pt x="152" y="152"/>
                    <a:pt x="152" y="152"/>
                  </a:cubicBezTo>
                  <a:lnTo>
                    <a:pt x="154" y="150"/>
                  </a:lnTo>
                  <a:close/>
                </a:path>
              </a:pathLst>
            </a:custGeom>
            <a:grpFill/>
            <a:ln>
              <a:noFill/>
            </a:ln>
            <a:extLst/>
          </p:spPr>
          <p:txBody>
            <a:bodyPr vert="horz" wrap="square" lIns="91427" tIns="45713" rIns="91427" bIns="45713" numCol="1" anchor="t" anchorCtr="0" compatLnSpc="1">
              <a:prstTxWarp prst="textNoShape">
                <a:avLst/>
              </a:prstTxWarp>
            </a:bodyPr>
            <a:lstStyle/>
            <a:p>
              <a:pPr defTabSz="914225"/>
              <a:endParaRPr lang="en-US" dirty="0">
                <a:solidFill>
                  <a:srgbClr val="505050"/>
                </a:solidFill>
              </a:endParaRPr>
            </a:p>
          </p:txBody>
        </p:sp>
        <p:grpSp>
          <p:nvGrpSpPr>
            <p:cNvPr id="31" name="Group 4"/>
            <p:cNvGrpSpPr>
              <a:grpSpLocks/>
            </p:cNvGrpSpPr>
            <p:nvPr/>
          </p:nvGrpSpPr>
          <p:grpSpPr bwMode="auto">
            <a:xfrm>
              <a:off x="9890692" y="3156562"/>
              <a:ext cx="629033" cy="664924"/>
              <a:chOff x="3730" y="2047"/>
              <a:chExt cx="222" cy="226"/>
            </a:xfrm>
            <a:grpFill/>
          </p:grpSpPr>
          <p:sp>
            <p:nvSpPr>
              <p:cNvPr id="32" name="AutoShape 3"/>
              <p:cNvSpPr>
                <a:spLocks noChangeAspect="1" noChangeArrowheads="1" noTextEdit="1"/>
              </p:cNvSpPr>
              <p:nvPr/>
            </p:nvSpPr>
            <p:spPr bwMode="auto">
              <a:xfrm>
                <a:off x="3730" y="2047"/>
                <a:ext cx="220" cy="2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baseline="-25000">
                  <a:solidFill>
                    <a:srgbClr val="505050"/>
                  </a:solidFill>
                </a:endParaRPr>
              </a:p>
            </p:txBody>
          </p:sp>
          <p:sp>
            <p:nvSpPr>
              <p:cNvPr id="33" name="Oval 5"/>
              <p:cNvSpPr>
                <a:spLocks noChangeArrowheads="1"/>
              </p:cNvSpPr>
              <p:nvPr/>
            </p:nvSpPr>
            <p:spPr bwMode="auto">
              <a:xfrm>
                <a:off x="3798" y="2049"/>
                <a:ext cx="88" cy="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baseline="-25000">
                  <a:solidFill>
                    <a:srgbClr val="505050"/>
                  </a:solidFill>
                </a:endParaRPr>
              </a:p>
            </p:txBody>
          </p:sp>
          <p:sp>
            <p:nvSpPr>
              <p:cNvPr id="34" name="Freeform 6"/>
              <p:cNvSpPr>
                <a:spLocks noEditPoints="1"/>
              </p:cNvSpPr>
              <p:nvPr/>
            </p:nvSpPr>
            <p:spPr bwMode="auto">
              <a:xfrm>
                <a:off x="3835" y="2181"/>
                <a:ext cx="58" cy="41"/>
              </a:xfrm>
              <a:custGeom>
                <a:avLst/>
                <a:gdLst>
                  <a:gd name="T0" fmla="*/ 12 w 24"/>
                  <a:gd name="T1" fmla="*/ 0 h 17"/>
                  <a:gd name="T2" fmla="*/ 0 w 24"/>
                  <a:gd name="T3" fmla="*/ 12 h 17"/>
                  <a:gd name="T4" fmla="*/ 0 w 24"/>
                  <a:gd name="T5" fmla="*/ 15 h 17"/>
                  <a:gd name="T6" fmla="*/ 7 w 24"/>
                  <a:gd name="T7" fmla="*/ 15 h 17"/>
                  <a:gd name="T8" fmla="*/ 12 w 24"/>
                  <a:gd name="T9" fmla="*/ 17 h 17"/>
                  <a:gd name="T10" fmla="*/ 17 w 24"/>
                  <a:gd name="T11" fmla="*/ 15 h 17"/>
                  <a:gd name="T12" fmla="*/ 21 w 24"/>
                  <a:gd name="T13" fmla="*/ 15 h 17"/>
                  <a:gd name="T14" fmla="*/ 21 w 24"/>
                  <a:gd name="T15" fmla="*/ 14 h 17"/>
                  <a:gd name="T16" fmla="*/ 24 w 24"/>
                  <a:gd name="T17" fmla="*/ 14 h 17"/>
                  <a:gd name="T18" fmla="*/ 24 w 24"/>
                  <a:gd name="T19" fmla="*/ 12 h 17"/>
                  <a:gd name="T20" fmla="*/ 12 w 24"/>
                  <a:gd name="T21" fmla="*/ 0 h 17"/>
                  <a:gd name="T22" fmla="*/ 5 w 24"/>
                  <a:gd name="T23" fmla="*/ 12 h 17"/>
                  <a:gd name="T24" fmla="*/ 3 w 24"/>
                  <a:gd name="T25" fmla="*/ 12 h 17"/>
                  <a:gd name="T26" fmla="*/ 2 w 24"/>
                  <a:gd name="T27" fmla="*/ 12 h 17"/>
                  <a:gd name="T28" fmla="*/ 3 w 24"/>
                  <a:gd name="T29" fmla="*/ 11 h 17"/>
                  <a:gd name="T30" fmla="*/ 5 w 24"/>
                  <a:gd name="T31" fmla="*/ 11 h 17"/>
                  <a:gd name="T32" fmla="*/ 5 w 24"/>
                  <a:gd name="T33" fmla="*/ 12 h 17"/>
                  <a:gd name="T34" fmla="*/ 5 w 24"/>
                  <a:gd name="T35" fmla="*/ 12 h 17"/>
                  <a:gd name="T36" fmla="*/ 7 w 24"/>
                  <a:gd name="T37" fmla="*/ 9 h 17"/>
                  <a:gd name="T38" fmla="*/ 6 w 24"/>
                  <a:gd name="T39" fmla="*/ 9 h 17"/>
                  <a:gd name="T40" fmla="*/ 6 w 24"/>
                  <a:gd name="T41" fmla="*/ 9 h 17"/>
                  <a:gd name="T42" fmla="*/ 4 w 24"/>
                  <a:gd name="T43" fmla="*/ 8 h 17"/>
                  <a:gd name="T44" fmla="*/ 4 w 24"/>
                  <a:gd name="T45" fmla="*/ 7 h 17"/>
                  <a:gd name="T46" fmla="*/ 5 w 24"/>
                  <a:gd name="T47" fmla="*/ 7 h 17"/>
                  <a:gd name="T48" fmla="*/ 6 w 24"/>
                  <a:gd name="T49" fmla="*/ 8 h 17"/>
                  <a:gd name="T50" fmla="*/ 7 w 24"/>
                  <a:gd name="T51" fmla="*/ 9 h 17"/>
                  <a:gd name="T52" fmla="*/ 12 w 24"/>
                  <a:gd name="T53" fmla="*/ 4 h 17"/>
                  <a:gd name="T54" fmla="*/ 12 w 24"/>
                  <a:gd name="T55" fmla="*/ 3 h 17"/>
                  <a:gd name="T56" fmla="*/ 13 w 24"/>
                  <a:gd name="T57" fmla="*/ 4 h 17"/>
                  <a:gd name="T58" fmla="*/ 13 w 24"/>
                  <a:gd name="T59" fmla="*/ 5 h 17"/>
                  <a:gd name="T60" fmla="*/ 12 w 24"/>
                  <a:gd name="T61" fmla="*/ 6 h 17"/>
                  <a:gd name="T62" fmla="*/ 12 w 24"/>
                  <a:gd name="T63" fmla="*/ 5 h 17"/>
                  <a:gd name="T64" fmla="*/ 12 w 24"/>
                  <a:gd name="T65" fmla="*/ 4 h 17"/>
                  <a:gd name="T66" fmla="*/ 13 w 24"/>
                  <a:gd name="T67" fmla="*/ 14 h 17"/>
                  <a:gd name="T68" fmla="*/ 10 w 24"/>
                  <a:gd name="T69" fmla="*/ 13 h 17"/>
                  <a:gd name="T70" fmla="*/ 7 w 24"/>
                  <a:gd name="T71" fmla="*/ 4 h 17"/>
                  <a:gd name="T72" fmla="*/ 14 w 24"/>
                  <a:gd name="T73" fmla="*/ 11 h 17"/>
                  <a:gd name="T74" fmla="*/ 13 w 24"/>
                  <a:gd name="T75" fmla="*/ 14 h 17"/>
                  <a:gd name="T76" fmla="*/ 17 w 24"/>
                  <a:gd name="T77" fmla="*/ 5 h 17"/>
                  <a:gd name="T78" fmla="*/ 16 w 24"/>
                  <a:gd name="T79" fmla="*/ 6 h 17"/>
                  <a:gd name="T80" fmla="*/ 15 w 24"/>
                  <a:gd name="T81" fmla="*/ 7 h 17"/>
                  <a:gd name="T82" fmla="*/ 15 w 24"/>
                  <a:gd name="T83" fmla="*/ 7 h 17"/>
                  <a:gd name="T84" fmla="*/ 15 w 24"/>
                  <a:gd name="T85" fmla="*/ 6 h 17"/>
                  <a:gd name="T86" fmla="*/ 16 w 24"/>
                  <a:gd name="T87" fmla="*/ 4 h 17"/>
                  <a:gd name="T88" fmla="*/ 17 w 24"/>
                  <a:gd name="T89" fmla="*/ 4 h 17"/>
                  <a:gd name="T90" fmla="*/ 17 w 24"/>
                  <a:gd name="T91" fmla="*/ 5 h 17"/>
                  <a:gd name="T92" fmla="*/ 18 w 24"/>
                  <a:gd name="T93" fmla="*/ 9 h 17"/>
                  <a:gd name="T94" fmla="*/ 17 w 24"/>
                  <a:gd name="T95" fmla="*/ 9 h 17"/>
                  <a:gd name="T96" fmla="*/ 18 w 24"/>
                  <a:gd name="T97" fmla="*/ 8 h 17"/>
                  <a:gd name="T98" fmla="*/ 19 w 24"/>
                  <a:gd name="T99" fmla="*/ 7 h 17"/>
                  <a:gd name="T100" fmla="*/ 20 w 24"/>
                  <a:gd name="T101" fmla="*/ 7 h 17"/>
                  <a:gd name="T102" fmla="*/ 20 w 24"/>
                  <a:gd name="T103" fmla="*/ 8 h 17"/>
                  <a:gd name="T104" fmla="*/ 18 w 24"/>
                  <a:gd name="T105" fmla="*/ 9 h 17"/>
                  <a:gd name="T106" fmla="*/ 18 w 24"/>
                  <a:gd name="T107" fmla="*/ 9 h 17"/>
                  <a:gd name="T108" fmla="*/ 22 w 24"/>
                  <a:gd name="T109" fmla="*/ 12 h 17"/>
                  <a:gd name="T110" fmla="*/ 21 w 24"/>
                  <a:gd name="T111" fmla="*/ 12 h 17"/>
                  <a:gd name="T112" fmla="*/ 19 w 24"/>
                  <a:gd name="T113" fmla="*/ 12 h 17"/>
                  <a:gd name="T114" fmla="*/ 19 w 24"/>
                  <a:gd name="T115" fmla="*/ 12 h 17"/>
                  <a:gd name="T116" fmla="*/ 19 w 24"/>
                  <a:gd name="T117" fmla="*/ 11 h 17"/>
                  <a:gd name="T118" fmla="*/ 21 w 24"/>
                  <a:gd name="T119" fmla="*/ 11 h 17"/>
                  <a:gd name="T120" fmla="*/ 22 w 24"/>
                  <a:gd name="T12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 h="17">
                    <a:moveTo>
                      <a:pt x="12" y="0"/>
                    </a:moveTo>
                    <a:cubicBezTo>
                      <a:pt x="6" y="0"/>
                      <a:pt x="0" y="6"/>
                      <a:pt x="0" y="12"/>
                    </a:cubicBezTo>
                    <a:cubicBezTo>
                      <a:pt x="0" y="13"/>
                      <a:pt x="0" y="14"/>
                      <a:pt x="0" y="15"/>
                    </a:cubicBezTo>
                    <a:cubicBezTo>
                      <a:pt x="0" y="15"/>
                      <a:pt x="0" y="15"/>
                      <a:pt x="7" y="15"/>
                    </a:cubicBezTo>
                    <a:cubicBezTo>
                      <a:pt x="8" y="16"/>
                      <a:pt x="10" y="17"/>
                      <a:pt x="12" y="17"/>
                    </a:cubicBezTo>
                    <a:cubicBezTo>
                      <a:pt x="14" y="17"/>
                      <a:pt x="16" y="16"/>
                      <a:pt x="17" y="15"/>
                    </a:cubicBezTo>
                    <a:cubicBezTo>
                      <a:pt x="17" y="15"/>
                      <a:pt x="17" y="15"/>
                      <a:pt x="21" y="15"/>
                    </a:cubicBezTo>
                    <a:cubicBezTo>
                      <a:pt x="21" y="14"/>
                      <a:pt x="21" y="14"/>
                      <a:pt x="21" y="14"/>
                    </a:cubicBezTo>
                    <a:cubicBezTo>
                      <a:pt x="22" y="14"/>
                      <a:pt x="23" y="14"/>
                      <a:pt x="24" y="14"/>
                    </a:cubicBezTo>
                    <a:cubicBezTo>
                      <a:pt x="24" y="14"/>
                      <a:pt x="24" y="13"/>
                      <a:pt x="24" y="12"/>
                    </a:cubicBezTo>
                    <a:cubicBezTo>
                      <a:pt x="24" y="6"/>
                      <a:pt x="19" y="0"/>
                      <a:pt x="12" y="0"/>
                    </a:cubicBezTo>
                    <a:close/>
                    <a:moveTo>
                      <a:pt x="5" y="12"/>
                    </a:moveTo>
                    <a:cubicBezTo>
                      <a:pt x="3" y="12"/>
                      <a:pt x="3" y="12"/>
                      <a:pt x="3" y="12"/>
                    </a:cubicBezTo>
                    <a:cubicBezTo>
                      <a:pt x="3" y="12"/>
                      <a:pt x="2" y="12"/>
                      <a:pt x="2" y="12"/>
                    </a:cubicBezTo>
                    <a:cubicBezTo>
                      <a:pt x="2" y="11"/>
                      <a:pt x="3" y="11"/>
                      <a:pt x="3" y="11"/>
                    </a:cubicBezTo>
                    <a:cubicBezTo>
                      <a:pt x="5" y="11"/>
                      <a:pt x="5" y="11"/>
                      <a:pt x="5" y="11"/>
                    </a:cubicBezTo>
                    <a:cubicBezTo>
                      <a:pt x="5" y="11"/>
                      <a:pt x="5" y="11"/>
                      <a:pt x="5" y="12"/>
                    </a:cubicBezTo>
                    <a:cubicBezTo>
                      <a:pt x="5" y="12"/>
                      <a:pt x="5" y="12"/>
                      <a:pt x="5" y="12"/>
                    </a:cubicBezTo>
                    <a:close/>
                    <a:moveTo>
                      <a:pt x="7" y="9"/>
                    </a:moveTo>
                    <a:cubicBezTo>
                      <a:pt x="7" y="9"/>
                      <a:pt x="6" y="9"/>
                      <a:pt x="6" y="9"/>
                    </a:cubicBezTo>
                    <a:cubicBezTo>
                      <a:pt x="6" y="9"/>
                      <a:pt x="6" y="9"/>
                      <a:pt x="6" y="9"/>
                    </a:cubicBezTo>
                    <a:cubicBezTo>
                      <a:pt x="4" y="8"/>
                      <a:pt x="4" y="8"/>
                      <a:pt x="4" y="8"/>
                    </a:cubicBezTo>
                    <a:cubicBezTo>
                      <a:pt x="4" y="8"/>
                      <a:pt x="4" y="8"/>
                      <a:pt x="4" y="7"/>
                    </a:cubicBezTo>
                    <a:cubicBezTo>
                      <a:pt x="4" y="7"/>
                      <a:pt x="5" y="7"/>
                      <a:pt x="5" y="7"/>
                    </a:cubicBezTo>
                    <a:cubicBezTo>
                      <a:pt x="6" y="8"/>
                      <a:pt x="6" y="8"/>
                      <a:pt x="6" y="8"/>
                    </a:cubicBezTo>
                    <a:cubicBezTo>
                      <a:pt x="7" y="8"/>
                      <a:pt x="7" y="9"/>
                      <a:pt x="7" y="9"/>
                    </a:cubicBezTo>
                    <a:close/>
                    <a:moveTo>
                      <a:pt x="12" y="4"/>
                    </a:moveTo>
                    <a:cubicBezTo>
                      <a:pt x="12" y="3"/>
                      <a:pt x="12" y="3"/>
                      <a:pt x="12" y="3"/>
                    </a:cubicBezTo>
                    <a:cubicBezTo>
                      <a:pt x="12" y="3"/>
                      <a:pt x="13" y="3"/>
                      <a:pt x="13" y="4"/>
                    </a:cubicBezTo>
                    <a:cubicBezTo>
                      <a:pt x="13" y="5"/>
                      <a:pt x="13" y="5"/>
                      <a:pt x="13" y="5"/>
                    </a:cubicBezTo>
                    <a:cubicBezTo>
                      <a:pt x="13" y="6"/>
                      <a:pt x="12" y="6"/>
                      <a:pt x="12" y="6"/>
                    </a:cubicBezTo>
                    <a:cubicBezTo>
                      <a:pt x="12" y="6"/>
                      <a:pt x="12" y="6"/>
                      <a:pt x="12" y="5"/>
                    </a:cubicBezTo>
                    <a:cubicBezTo>
                      <a:pt x="12" y="4"/>
                      <a:pt x="12" y="4"/>
                      <a:pt x="12" y="4"/>
                    </a:cubicBezTo>
                    <a:close/>
                    <a:moveTo>
                      <a:pt x="13" y="14"/>
                    </a:moveTo>
                    <a:cubicBezTo>
                      <a:pt x="12" y="15"/>
                      <a:pt x="11" y="14"/>
                      <a:pt x="10" y="13"/>
                    </a:cubicBezTo>
                    <a:cubicBezTo>
                      <a:pt x="9" y="12"/>
                      <a:pt x="7" y="4"/>
                      <a:pt x="7" y="4"/>
                    </a:cubicBezTo>
                    <a:cubicBezTo>
                      <a:pt x="7" y="4"/>
                      <a:pt x="13" y="10"/>
                      <a:pt x="14" y="11"/>
                    </a:cubicBezTo>
                    <a:cubicBezTo>
                      <a:pt x="14" y="12"/>
                      <a:pt x="14" y="14"/>
                      <a:pt x="13" y="14"/>
                    </a:cubicBezTo>
                    <a:close/>
                    <a:moveTo>
                      <a:pt x="17" y="5"/>
                    </a:moveTo>
                    <a:cubicBezTo>
                      <a:pt x="16" y="6"/>
                      <a:pt x="16" y="6"/>
                      <a:pt x="16" y="6"/>
                    </a:cubicBezTo>
                    <a:cubicBezTo>
                      <a:pt x="16" y="7"/>
                      <a:pt x="16" y="7"/>
                      <a:pt x="15" y="7"/>
                    </a:cubicBezTo>
                    <a:cubicBezTo>
                      <a:pt x="15" y="7"/>
                      <a:pt x="15" y="7"/>
                      <a:pt x="15" y="7"/>
                    </a:cubicBezTo>
                    <a:cubicBezTo>
                      <a:pt x="15" y="6"/>
                      <a:pt x="15" y="6"/>
                      <a:pt x="15" y="6"/>
                    </a:cubicBezTo>
                    <a:cubicBezTo>
                      <a:pt x="16" y="4"/>
                      <a:pt x="16" y="4"/>
                      <a:pt x="16" y="4"/>
                    </a:cubicBezTo>
                    <a:cubicBezTo>
                      <a:pt x="16" y="4"/>
                      <a:pt x="16" y="4"/>
                      <a:pt x="17" y="4"/>
                    </a:cubicBezTo>
                    <a:cubicBezTo>
                      <a:pt x="17" y="4"/>
                      <a:pt x="17" y="5"/>
                      <a:pt x="17" y="5"/>
                    </a:cubicBezTo>
                    <a:close/>
                    <a:moveTo>
                      <a:pt x="18" y="9"/>
                    </a:moveTo>
                    <a:cubicBezTo>
                      <a:pt x="18" y="9"/>
                      <a:pt x="18" y="9"/>
                      <a:pt x="17" y="9"/>
                    </a:cubicBezTo>
                    <a:cubicBezTo>
                      <a:pt x="17" y="8"/>
                      <a:pt x="17" y="8"/>
                      <a:pt x="18" y="8"/>
                    </a:cubicBezTo>
                    <a:cubicBezTo>
                      <a:pt x="19" y="7"/>
                      <a:pt x="19" y="7"/>
                      <a:pt x="19" y="7"/>
                    </a:cubicBezTo>
                    <a:cubicBezTo>
                      <a:pt x="19" y="7"/>
                      <a:pt x="20" y="7"/>
                      <a:pt x="20" y="7"/>
                    </a:cubicBezTo>
                    <a:cubicBezTo>
                      <a:pt x="20" y="7"/>
                      <a:pt x="20" y="8"/>
                      <a:pt x="20" y="8"/>
                    </a:cubicBezTo>
                    <a:cubicBezTo>
                      <a:pt x="18" y="9"/>
                      <a:pt x="18" y="9"/>
                      <a:pt x="18" y="9"/>
                    </a:cubicBezTo>
                    <a:cubicBezTo>
                      <a:pt x="18" y="9"/>
                      <a:pt x="18" y="9"/>
                      <a:pt x="18" y="9"/>
                    </a:cubicBezTo>
                    <a:close/>
                    <a:moveTo>
                      <a:pt x="22" y="12"/>
                    </a:moveTo>
                    <a:cubicBezTo>
                      <a:pt x="22" y="12"/>
                      <a:pt x="21" y="12"/>
                      <a:pt x="21" y="12"/>
                    </a:cubicBezTo>
                    <a:cubicBezTo>
                      <a:pt x="19" y="12"/>
                      <a:pt x="19" y="12"/>
                      <a:pt x="19" y="12"/>
                    </a:cubicBezTo>
                    <a:cubicBezTo>
                      <a:pt x="19" y="12"/>
                      <a:pt x="19" y="12"/>
                      <a:pt x="19" y="12"/>
                    </a:cubicBezTo>
                    <a:cubicBezTo>
                      <a:pt x="19" y="11"/>
                      <a:pt x="19" y="11"/>
                      <a:pt x="19" y="11"/>
                    </a:cubicBezTo>
                    <a:cubicBezTo>
                      <a:pt x="21" y="11"/>
                      <a:pt x="21" y="11"/>
                      <a:pt x="21" y="11"/>
                    </a:cubicBezTo>
                    <a:cubicBezTo>
                      <a:pt x="21" y="11"/>
                      <a:pt x="22" y="11"/>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baseline="-25000">
                  <a:solidFill>
                    <a:srgbClr val="505050"/>
                  </a:solidFill>
                </a:endParaRPr>
              </a:p>
            </p:txBody>
          </p:sp>
          <p:sp>
            <p:nvSpPr>
              <p:cNvPr id="35" name="Freeform 7"/>
              <p:cNvSpPr>
                <a:spLocks/>
              </p:cNvSpPr>
              <p:nvPr/>
            </p:nvSpPr>
            <p:spPr bwMode="auto">
              <a:xfrm>
                <a:off x="3730" y="2149"/>
                <a:ext cx="222" cy="122"/>
              </a:xfrm>
              <a:custGeom>
                <a:avLst/>
                <a:gdLst>
                  <a:gd name="T0" fmla="*/ 76 w 91"/>
                  <a:gd name="T1" fmla="*/ 50 h 50"/>
                  <a:gd name="T2" fmla="*/ 91 w 91"/>
                  <a:gd name="T3" fmla="*/ 50 h 50"/>
                  <a:gd name="T4" fmla="*/ 81 w 91"/>
                  <a:gd name="T5" fmla="*/ 16 h 50"/>
                  <a:gd name="T6" fmla="*/ 60 w 91"/>
                  <a:gd name="T7" fmla="*/ 0 h 50"/>
                  <a:gd name="T8" fmla="*/ 32 w 91"/>
                  <a:gd name="T9" fmla="*/ 0 h 50"/>
                  <a:gd name="T10" fmla="*/ 10 w 91"/>
                  <a:gd name="T11" fmla="*/ 16 h 50"/>
                  <a:gd name="T12" fmla="*/ 0 w 91"/>
                  <a:gd name="T13" fmla="*/ 50 h 50"/>
                  <a:gd name="T14" fmla="*/ 15 w 91"/>
                  <a:gd name="T15" fmla="*/ 50 h 50"/>
                  <a:gd name="T16" fmla="*/ 22 w 91"/>
                  <a:gd name="T17" fmla="*/ 27 h 50"/>
                  <a:gd name="T18" fmla="*/ 27 w 91"/>
                  <a:gd name="T19" fmla="*/ 27 h 50"/>
                  <a:gd name="T20" fmla="*/ 20 w 91"/>
                  <a:gd name="T21" fmla="*/ 50 h 50"/>
                  <a:gd name="T22" fmla="*/ 72 w 91"/>
                  <a:gd name="T23" fmla="*/ 50 h 50"/>
                  <a:gd name="T24" fmla="*/ 68 w 91"/>
                  <a:gd name="T25" fmla="*/ 36 h 50"/>
                  <a:gd name="T26" fmla="*/ 56 w 91"/>
                  <a:gd name="T27" fmla="*/ 41 h 50"/>
                  <a:gd name="T28" fmla="*/ 40 w 91"/>
                  <a:gd name="T29" fmla="*/ 25 h 50"/>
                  <a:gd name="T30" fmla="*/ 56 w 91"/>
                  <a:gd name="T31" fmla="*/ 9 h 50"/>
                  <a:gd name="T32" fmla="*/ 72 w 91"/>
                  <a:gd name="T33" fmla="*/ 25 h 50"/>
                  <a:gd name="T34" fmla="*/ 71 w 91"/>
                  <a:gd name="T35" fmla="*/ 31 h 50"/>
                  <a:gd name="T36" fmla="*/ 76 w 91"/>
                  <a:gd name="T3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 h="50">
                    <a:moveTo>
                      <a:pt x="76" y="50"/>
                    </a:moveTo>
                    <a:cubicBezTo>
                      <a:pt x="91" y="50"/>
                      <a:pt x="91" y="50"/>
                      <a:pt x="91" y="50"/>
                    </a:cubicBezTo>
                    <a:cubicBezTo>
                      <a:pt x="81" y="16"/>
                      <a:pt x="81" y="16"/>
                      <a:pt x="81" y="16"/>
                    </a:cubicBezTo>
                    <a:cubicBezTo>
                      <a:pt x="80" y="10"/>
                      <a:pt x="73" y="0"/>
                      <a:pt x="60" y="0"/>
                    </a:cubicBezTo>
                    <a:cubicBezTo>
                      <a:pt x="32" y="0"/>
                      <a:pt x="32" y="0"/>
                      <a:pt x="32" y="0"/>
                    </a:cubicBezTo>
                    <a:cubicBezTo>
                      <a:pt x="19" y="0"/>
                      <a:pt x="12" y="10"/>
                      <a:pt x="10" y="16"/>
                    </a:cubicBezTo>
                    <a:cubicBezTo>
                      <a:pt x="0" y="50"/>
                      <a:pt x="0" y="50"/>
                      <a:pt x="0" y="50"/>
                    </a:cubicBezTo>
                    <a:cubicBezTo>
                      <a:pt x="15" y="50"/>
                      <a:pt x="15" y="50"/>
                      <a:pt x="15" y="50"/>
                    </a:cubicBezTo>
                    <a:cubicBezTo>
                      <a:pt x="22" y="27"/>
                      <a:pt x="22" y="27"/>
                      <a:pt x="22" y="27"/>
                    </a:cubicBezTo>
                    <a:cubicBezTo>
                      <a:pt x="27" y="27"/>
                      <a:pt x="27" y="27"/>
                      <a:pt x="27" y="27"/>
                    </a:cubicBezTo>
                    <a:cubicBezTo>
                      <a:pt x="20" y="50"/>
                      <a:pt x="20" y="50"/>
                      <a:pt x="20" y="50"/>
                    </a:cubicBezTo>
                    <a:cubicBezTo>
                      <a:pt x="72" y="50"/>
                      <a:pt x="72" y="50"/>
                      <a:pt x="72" y="50"/>
                    </a:cubicBezTo>
                    <a:cubicBezTo>
                      <a:pt x="70" y="44"/>
                      <a:pt x="69" y="39"/>
                      <a:pt x="68" y="36"/>
                    </a:cubicBezTo>
                    <a:cubicBezTo>
                      <a:pt x="65" y="39"/>
                      <a:pt x="61" y="41"/>
                      <a:pt x="56" y="41"/>
                    </a:cubicBezTo>
                    <a:cubicBezTo>
                      <a:pt x="47" y="41"/>
                      <a:pt x="40" y="34"/>
                      <a:pt x="40" y="25"/>
                    </a:cubicBezTo>
                    <a:cubicBezTo>
                      <a:pt x="40" y="17"/>
                      <a:pt x="47" y="9"/>
                      <a:pt x="56" y="9"/>
                    </a:cubicBezTo>
                    <a:cubicBezTo>
                      <a:pt x="65" y="9"/>
                      <a:pt x="72" y="17"/>
                      <a:pt x="72" y="25"/>
                    </a:cubicBezTo>
                    <a:cubicBezTo>
                      <a:pt x="72" y="27"/>
                      <a:pt x="72" y="29"/>
                      <a:pt x="71" y="31"/>
                    </a:cubicBezTo>
                    <a:cubicBezTo>
                      <a:pt x="76" y="50"/>
                      <a:pt x="76" y="50"/>
                      <a:pt x="76" y="50"/>
                    </a:cubicBezTo>
                    <a:close/>
                  </a:path>
                </a:pathLst>
              </a:custGeom>
              <a:solidFill>
                <a:srgbClr val="EDC3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baseline="-25000">
                  <a:solidFill>
                    <a:srgbClr val="505050"/>
                  </a:solidFill>
                </a:endParaRPr>
              </a:p>
            </p:txBody>
          </p:sp>
        </p:grpSp>
      </p:grpSp>
      <p:grpSp>
        <p:nvGrpSpPr>
          <p:cNvPr id="36" name="Group 35"/>
          <p:cNvGrpSpPr/>
          <p:nvPr/>
        </p:nvGrpSpPr>
        <p:grpSpPr>
          <a:xfrm>
            <a:off x="9440040" y="4883777"/>
            <a:ext cx="2167592" cy="1182392"/>
            <a:chOff x="9504208" y="4568667"/>
            <a:chExt cx="2167592" cy="1182392"/>
          </a:xfrm>
          <a:solidFill>
            <a:srgbClr val="EDC30D"/>
          </a:solidFill>
        </p:grpSpPr>
        <p:sp>
          <p:nvSpPr>
            <p:cNvPr id="37" name="TextBox 4"/>
            <p:cNvSpPr txBox="1"/>
            <p:nvPr/>
          </p:nvSpPr>
          <p:spPr>
            <a:xfrm>
              <a:off x="9504208" y="5418660"/>
              <a:ext cx="2167592" cy="332399"/>
            </a:xfrm>
            <a:prstGeom prst="rect">
              <a:avLst/>
            </a:prstGeom>
            <a:noFill/>
          </p:spPr>
          <p:txBody>
            <a:bodyPr wrap="square" lIns="0" tIns="0" rIns="0" bIns="0" rtlCol="0">
              <a:spAutoFit/>
            </a:bodyPr>
            <a:lstStyle/>
            <a:p>
              <a:pPr algn="ctr" defTabSz="914192">
                <a:lnSpc>
                  <a:spcPct val="90000"/>
                </a:lnSpc>
                <a:spcAft>
                  <a:spcPts val="588"/>
                </a:spcAft>
              </a:pPr>
              <a:r>
                <a:rPr lang="en-US" sz="2400" spc="-100" dirty="0">
                  <a:ln w="3175">
                    <a:noFill/>
                  </a:ln>
                  <a:solidFill>
                    <a:srgbClr val="EDC30D"/>
                  </a:solidFill>
                  <a:cs typeface="Segoe UI Semibold" panose="020B0702040204020203" pitchFamily="34" charset="0"/>
                </a:rPr>
                <a:t>IT to end user</a:t>
              </a:r>
            </a:p>
          </p:txBody>
        </p:sp>
        <p:sp>
          <p:nvSpPr>
            <p:cNvPr id="38" name="Freeform 13"/>
            <p:cNvSpPr>
              <a:spLocks noChangeAspect="1" noEditPoints="1"/>
            </p:cNvSpPr>
            <p:nvPr/>
          </p:nvSpPr>
          <p:spPr bwMode="auto">
            <a:xfrm>
              <a:off x="10640907" y="4568667"/>
              <a:ext cx="657484" cy="667042"/>
            </a:xfrm>
            <a:custGeom>
              <a:avLst/>
              <a:gdLst>
                <a:gd name="T0" fmla="*/ 147 w 288"/>
                <a:gd name="T1" fmla="*/ 116 h 293"/>
                <a:gd name="T2" fmla="*/ 147 w 288"/>
                <a:gd name="T3" fmla="*/ 116 h 293"/>
                <a:gd name="T4" fmla="*/ 147 w 288"/>
                <a:gd name="T5" fmla="*/ 116 h 293"/>
                <a:gd name="T6" fmla="*/ 203 w 288"/>
                <a:gd name="T7" fmla="*/ 58 h 293"/>
                <a:gd name="T8" fmla="*/ 146 w 288"/>
                <a:gd name="T9" fmla="*/ 1 h 293"/>
                <a:gd name="T10" fmla="*/ 106 w 288"/>
                <a:gd name="T11" fmla="*/ 18 h 293"/>
                <a:gd name="T12" fmla="*/ 90 w 288"/>
                <a:gd name="T13" fmla="*/ 59 h 293"/>
                <a:gd name="T14" fmla="*/ 107 w 288"/>
                <a:gd name="T15" fmla="*/ 99 h 293"/>
                <a:gd name="T16" fmla="*/ 147 w 288"/>
                <a:gd name="T17" fmla="*/ 116 h 293"/>
                <a:gd name="T18" fmla="*/ 240 w 288"/>
                <a:gd name="T19" fmla="*/ 293 h 293"/>
                <a:gd name="T20" fmla="*/ 288 w 288"/>
                <a:gd name="T21" fmla="*/ 292 h 293"/>
                <a:gd name="T22" fmla="*/ 255 w 288"/>
                <a:gd name="T23" fmla="*/ 185 h 293"/>
                <a:gd name="T24" fmla="*/ 189 w 288"/>
                <a:gd name="T25" fmla="*/ 135 h 293"/>
                <a:gd name="T26" fmla="*/ 172 w 288"/>
                <a:gd name="T27" fmla="*/ 135 h 293"/>
                <a:gd name="T28" fmla="*/ 172 w 288"/>
                <a:gd name="T29" fmla="*/ 136 h 293"/>
                <a:gd name="T30" fmla="*/ 173 w 288"/>
                <a:gd name="T31" fmla="*/ 137 h 293"/>
                <a:gd name="T32" fmla="*/ 172 w 288"/>
                <a:gd name="T33" fmla="*/ 139 h 293"/>
                <a:gd name="T34" fmla="*/ 161 w 288"/>
                <a:gd name="T35" fmla="*/ 155 h 293"/>
                <a:gd name="T36" fmla="*/ 173 w 288"/>
                <a:gd name="T37" fmla="*/ 232 h 293"/>
                <a:gd name="T38" fmla="*/ 148 w 288"/>
                <a:gd name="T39" fmla="*/ 263 h 293"/>
                <a:gd name="T40" fmla="*/ 138 w 288"/>
                <a:gd name="T41" fmla="*/ 250 h 293"/>
                <a:gd name="T42" fmla="*/ 123 w 288"/>
                <a:gd name="T43" fmla="*/ 233 h 293"/>
                <a:gd name="T44" fmla="*/ 133 w 288"/>
                <a:gd name="T45" fmla="*/ 155 h 293"/>
                <a:gd name="T46" fmla="*/ 122 w 288"/>
                <a:gd name="T47" fmla="*/ 139 h 293"/>
                <a:gd name="T48" fmla="*/ 122 w 288"/>
                <a:gd name="T49" fmla="*/ 138 h 293"/>
                <a:gd name="T50" fmla="*/ 122 w 288"/>
                <a:gd name="T51" fmla="*/ 136 h 293"/>
                <a:gd name="T52" fmla="*/ 122 w 288"/>
                <a:gd name="T53" fmla="*/ 135 h 293"/>
                <a:gd name="T54" fmla="*/ 101 w 288"/>
                <a:gd name="T55" fmla="*/ 135 h 293"/>
                <a:gd name="T56" fmla="*/ 33 w 288"/>
                <a:gd name="T57" fmla="*/ 185 h 293"/>
                <a:gd name="T58" fmla="*/ 0 w 288"/>
                <a:gd name="T59" fmla="*/ 293 h 293"/>
                <a:gd name="T60" fmla="*/ 49 w 288"/>
                <a:gd name="T61" fmla="*/ 293 h 293"/>
                <a:gd name="T62" fmla="*/ 69 w 288"/>
                <a:gd name="T63" fmla="*/ 222 h 293"/>
                <a:gd name="T64" fmla="*/ 84 w 288"/>
                <a:gd name="T65" fmla="*/ 222 h 293"/>
                <a:gd name="T66" fmla="*/ 63 w 288"/>
                <a:gd name="T67" fmla="*/ 293 h 293"/>
                <a:gd name="T68" fmla="*/ 225 w 288"/>
                <a:gd name="T69" fmla="*/ 293 h 293"/>
                <a:gd name="T70" fmla="*/ 205 w 288"/>
                <a:gd name="T71" fmla="*/ 221 h 293"/>
                <a:gd name="T72" fmla="*/ 219 w 288"/>
                <a:gd name="T73" fmla="*/ 221 h 293"/>
                <a:gd name="T74" fmla="*/ 240 w 288"/>
                <a:gd name="T75" fmla="*/ 293 h 293"/>
                <a:gd name="T76" fmla="*/ 154 w 288"/>
                <a:gd name="T77" fmla="*/ 150 h 293"/>
                <a:gd name="T78" fmla="*/ 164 w 288"/>
                <a:gd name="T79" fmla="*/ 138 h 293"/>
                <a:gd name="T80" fmla="*/ 164 w 288"/>
                <a:gd name="T81" fmla="*/ 137 h 293"/>
                <a:gd name="T82" fmla="*/ 162 w 288"/>
                <a:gd name="T83" fmla="*/ 135 h 293"/>
                <a:gd name="T84" fmla="*/ 158 w 288"/>
                <a:gd name="T85" fmla="*/ 132 h 293"/>
                <a:gd name="T86" fmla="*/ 147 w 288"/>
                <a:gd name="T87" fmla="*/ 130 h 293"/>
                <a:gd name="T88" fmla="*/ 137 w 288"/>
                <a:gd name="T89" fmla="*/ 132 h 293"/>
                <a:gd name="T90" fmla="*/ 132 w 288"/>
                <a:gd name="T91" fmla="*/ 135 h 293"/>
                <a:gd name="T92" fmla="*/ 131 w 288"/>
                <a:gd name="T93" fmla="*/ 138 h 293"/>
                <a:gd name="T94" fmla="*/ 131 w 288"/>
                <a:gd name="T95" fmla="*/ 138 h 293"/>
                <a:gd name="T96" fmla="*/ 140 w 288"/>
                <a:gd name="T97" fmla="*/ 150 h 293"/>
                <a:gd name="T98" fmla="*/ 143 w 288"/>
                <a:gd name="T99" fmla="*/ 152 h 293"/>
                <a:gd name="T100" fmla="*/ 132 w 288"/>
                <a:gd name="T101" fmla="*/ 230 h 293"/>
                <a:gd name="T102" fmla="*/ 144 w 288"/>
                <a:gd name="T103" fmla="*/ 244 h 293"/>
                <a:gd name="T104" fmla="*/ 146 w 288"/>
                <a:gd name="T105" fmla="*/ 247 h 293"/>
                <a:gd name="T106" fmla="*/ 148 w 288"/>
                <a:gd name="T107" fmla="*/ 249 h 293"/>
                <a:gd name="T108" fmla="*/ 150 w 288"/>
                <a:gd name="T109" fmla="*/ 247 h 293"/>
                <a:gd name="T110" fmla="*/ 152 w 288"/>
                <a:gd name="T111" fmla="*/ 244 h 293"/>
                <a:gd name="T112" fmla="*/ 164 w 288"/>
                <a:gd name="T113" fmla="*/ 230 h 293"/>
                <a:gd name="T114" fmla="*/ 152 w 288"/>
                <a:gd name="T115" fmla="*/ 152 h 293"/>
                <a:gd name="T116" fmla="*/ 154 w 288"/>
                <a:gd name="T117" fmla="*/ 15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293">
                  <a:moveTo>
                    <a:pt x="147" y="116"/>
                  </a:moveTo>
                  <a:cubicBezTo>
                    <a:pt x="147" y="116"/>
                    <a:pt x="147" y="116"/>
                    <a:pt x="147" y="116"/>
                  </a:cubicBezTo>
                  <a:cubicBezTo>
                    <a:pt x="147" y="116"/>
                    <a:pt x="147" y="116"/>
                    <a:pt x="147" y="116"/>
                  </a:cubicBezTo>
                  <a:cubicBezTo>
                    <a:pt x="178" y="115"/>
                    <a:pt x="203" y="89"/>
                    <a:pt x="203" y="58"/>
                  </a:cubicBezTo>
                  <a:cubicBezTo>
                    <a:pt x="202" y="26"/>
                    <a:pt x="177" y="0"/>
                    <a:pt x="146" y="1"/>
                  </a:cubicBezTo>
                  <a:cubicBezTo>
                    <a:pt x="131" y="1"/>
                    <a:pt x="117" y="7"/>
                    <a:pt x="106" y="18"/>
                  </a:cubicBezTo>
                  <a:cubicBezTo>
                    <a:pt x="96" y="29"/>
                    <a:pt x="90" y="43"/>
                    <a:pt x="90" y="59"/>
                  </a:cubicBezTo>
                  <a:cubicBezTo>
                    <a:pt x="90" y="74"/>
                    <a:pt x="96" y="89"/>
                    <a:pt x="107" y="99"/>
                  </a:cubicBezTo>
                  <a:cubicBezTo>
                    <a:pt x="118" y="110"/>
                    <a:pt x="132" y="116"/>
                    <a:pt x="147" y="116"/>
                  </a:cubicBezTo>
                  <a:close/>
                  <a:moveTo>
                    <a:pt x="240" y="293"/>
                  </a:moveTo>
                  <a:cubicBezTo>
                    <a:pt x="288" y="292"/>
                    <a:pt x="288" y="292"/>
                    <a:pt x="288" y="292"/>
                  </a:cubicBezTo>
                  <a:cubicBezTo>
                    <a:pt x="255" y="185"/>
                    <a:pt x="255" y="185"/>
                    <a:pt x="255" y="185"/>
                  </a:cubicBezTo>
                  <a:cubicBezTo>
                    <a:pt x="250" y="167"/>
                    <a:pt x="228" y="136"/>
                    <a:pt x="189" y="135"/>
                  </a:cubicBezTo>
                  <a:cubicBezTo>
                    <a:pt x="172" y="135"/>
                    <a:pt x="172" y="135"/>
                    <a:pt x="172" y="135"/>
                  </a:cubicBezTo>
                  <a:cubicBezTo>
                    <a:pt x="172" y="135"/>
                    <a:pt x="172" y="135"/>
                    <a:pt x="172" y="136"/>
                  </a:cubicBezTo>
                  <a:cubicBezTo>
                    <a:pt x="173" y="137"/>
                    <a:pt x="173" y="137"/>
                    <a:pt x="173" y="137"/>
                  </a:cubicBezTo>
                  <a:cubicBezTo>
                    <a:pt x="172" y="139"/>
                    <a:pt x="172" y="139"/>
                    <a:pt x="172" y="139"/>
                  </a:cubicBezTo>
                  <a:cubicBezTo>
                    <a:pt x="172" y="143"/>
                    <a:pt x="168" y="148"/>
                    <a:pt x="161" y="155"/>
                  </a:cubicBezTo>
                  <a:cubicBezTo>
                    <a:pt x="173" y="232"/>
                    <a:pt x="173" y="232"/>
                    <a:pt x="173" y="232"/>
                  </a:cubicBezTo>
                  <a:cubicBezTo>
                    <a:pt x="148" y="263"/>
                    <a:pt x="148" y="263"/>
                    <a:pt x="148" y="263"/>
                  </a:cubicBezTo>
                  <a:cubicBezTo>
                    <a:pt x="138" y="250"/>
                    <a:pt x="138" y="250"/>
                    <a:pt x="138" y="250"/>
                  </a:cubicBezTo>
                  <a:cubicBezTo>
                    <a:pt x="123" y="233"/>
                    <a:pt x="123" y="233"/>
                    <a:pt x="123" y="233"/>
                  </a:cubicBezTo>
                  <a:cubicBezTo>
                    <a:pt x="133" y="155"/>
                    <a:pt x="133" y="155"/>
                    <a:pt x="133" y="155"/>
                  </a:cubicBezTo>
                  <a:cubicBezTo>
                    <a:pt x="126" y="149"/>
                    <a:pt x="122" y="143"/>
                    <a:pt x="122" y="139"/>
                  </a:cubicBezTo>
                  <a:cubicBezTo>
                    <a:pt x="122" y="138"/>
                    <a:pt x="122" y="138"/>
                    <a:pt x="122" y="138"/>
                  </a:cubicBezTo>
                  <a:cubicBezTo>
                    <a:pt x="122" y="136"/>
                    <a:pt x="122" y="136"/>
                    <a:pt x="122" y="136"/>
                  </a:cubicBezTo>
                  <a:cubicBezTo>
                    <a:pt x="122" y="136"/>
                    <a:pt x="122" y="135"/>
                    <a:pt x="122" y="135"/>
                  </a:cubicBezTo>
                  <a:cubicBezTo>
                    <a:pt x="101" y="135"/>
                    <a:pt x="101" y="135"/>
                    <a:pt x="101" y="135"/>
                  </a:cubicBezTo>
                  <a:cubicBezTo>
                    <a:pt x="61" y="135"/>
                    <a:pt x="39" y="167"/>
                    <a:pt x="33" y="185"/>
                  </a:cubicBezTo>
                  <a:cubicBezTo>
                    <a:pt x="0" y="293"/>
                    <a:pt x="0" y="293"/>
                    <a:pt x="0" y="293"/>
                  </a:cubicBezTo>
                  <a:cubicBezTo>
                    <a:pt x="49" y="293"/>
                    <a:pt x="49" y="293"/>
                    <a:pt x="49" y="293"/>
                  </a:cubicBezTo>
                  <a:cubicBezTo>
                    <a:pt x="69" y="222"/>
                    <a:pt x="69" y="222"/>
                    <a:pt x="69" y="222"/>
                  </a:cubicBezTo>
                  <a:cubicBezTo>
                    <a:pt x="84" y="222"/>
                    <a:pt x="84" y="222"/>
                    <a:pt x="84" y="222"/>
                  </a:cubicBezTo>
                  <a:cubicBezTo>
                    <a:pt x="63" y="293"/>
                    <a:pt x="63" y="293"/>
                    <a:pt x="63" y="293"/>
                  </a:cubicBezTo>
                  <a:cubicBezTo>
                    <a:pt x="225" y="293"/>
                    <a:pt x="225" y="293"/>
                    <a:pt x="225" y="293"/>
                  </a:cubicBezTo>
                  <a:cubicBezTo>
                    <a:pt x="205" y="221"/>
                    <a:pt x="205" y="221"/>
                    <a:pt x="205" y="221"/>
                  </a:cubicBezTo>
                  <a:cubicBezTo>
                    <a:pt x="219" y="221"/>
                    <a:pt x="219" y="221"/>
                    <a:pt x="219" y="221"/>
                  </a:cubicBezTo>
                  <a:lnTo>
                    <a:pt x="240" y="293"/>
                  </a:lnTo>
                  <a:close/>
                  <a:moveTo>
                    <a:pt x="154" y="150"/>
                  </a:moveTo>
                  <a:cubicBezTo>
                    <a:pt x="163" y="142"/>
                    <a:pt x="164" y="138"/>
                    <a:pt x="164" y="138"/>
                  </a:cubicBezTo>
                  <a:cubicBezTo>
                    <a:pt x="164" y="137"/>
                    <a:pt x="164" y="137"/>
                    <a:pt x="164" y="137"/>
                  </a:cubicBezTo>
                  <a:cubicBezTo>
                    <a:pt x="164" y="137"/>
                    <a:pt x="163" y="136"/>
                    <a:pt x="162" y="135"/>
                  </a:cubicBezTo>
                  <a:cubicBezTo>
                    <a:pt x="161" y="134"/>
                    <a:pt x="160" y="133"/>
                    <a:pt x="158" y="132"/>
                  </a:cubicBezTo>
                  <a:cubicBezTo>
                    <a:pt x="155" y="131"/>
                    <a:pt x="151" y="130"/>
                    <a:pt x="147" y="130"/>
                  </a:cubicBezTo>
                  <a:cubicBezTo>
                    <a:pt x="144" y="130"/>
                    <a:pt x="140" y="131"/>
                    <a:pt x="137" y="132"/>
                  </a:cubicBezTo>
                  <a:cubicBezTo>
                    <a:pt x="135" y="133"/>
                    <a:pt x="133" y="134"/>
                    <a:pt x="132" y="135"/>
                  </a:cubicBezTo>
                  <a:cubicBezTo>
                    <a:pt x="131" y="136"/>
                    <a:pt x="131" y="137"/>
                    <a:pt x="131" y="138"/>
                  </a:cubicBezTo>
                  <a:cubicBezTo>
                    <a:pt x="131" y="138"/>
                    <a:pt x="131" y="138"/>
                    <a:pt x="131" y="138"/>
                  </a:cubicBezTo>
                  <a:cubicBezTo>
                    <a:pt x="131" y="138"/>
                    <a:pt x="131" y="142"/>
                    <a:pt x="140" y="150"/>
                  </a:cubicBezTo>
                  <a:cubicBezTo>
                    <a:pt x="143" y="152"/>
                    <a:pt x="143" y="152"/>
                    <a:pt x="143" y="152"/>
                  </a:cubicBezTo>
                  <a:cubicBezTo>
                    <a:pt x="132" y="230"/>
                    <a:pt x="132" y="230"/>
                    <a:pt x="132" y="230"/>
                  </a:cubicBezTo>
                  <a:cubicBezTo>
                    <a:pt x="144" y="244"/>
                    <a:pt x="144" y="244"/>
                    <a:pt x="144" y="244"/>
                  </a:cubicBezTo>
                  <a:cubicBezTo>
                    <a:pt x="146" y="247"/>
                    <a:pt x="146" y="247"/>
                    <a:pt x="146" y="247"/>
                  </a:cubicBezTo>
                  <a:cubicBezTo>
                    <a:pt x="148" y="249"/>
                    <a:pt x="148" y="249"/>
                    <a:pt x="148" y="249"/>
                  </a:cubicBezTo>
                  <a:cubicBezTo>
                    <a:pt x="150" y="247"/>
                    <a:pt x="150" y="247"/>
                    <a:pt x="150" y="247"/>
                  </a:cubicBezTo>
                  <a:cubicBezTo>
                    <a:pt x="152" y="244"/>
                    <a:pt x="152" y="244"/>
                    <a:pt x="152" y="244"/>
                  </a:cubicBezTo>
                  <a:cubicBezTo>
                    <a:pt x="164" y="230"/>
                    <a:pt x="164" y="230"/>
                    <a:pt x="164" y="230"/>
                  </a:cubicBezTo>
                  <a:cubicBezTo>
                    <a:pt x="152" y="152"/>
                    <a:pt x="152" y="152"/>
                    <a:pt x="152" y="152"/>
                  </a:cubicBezTo>
                  <a:lnTo>
                    <a:pt x="154" y="150"/>
                  </a:lnTo>
                  <a:close/>
                </a:path>
              </a:pathLst>
            </a:custGeom>
            <a:grpFill/>
            <a:ln>
              <a:noFill/>
            </a:ln>
            <a:extLst/>
          </p:spPr>
          <p:txBody>
            <a:bodyPr vert="horz" wrap="square" lIns="91427" tIns="45713" rIns="91427" bIns="45713" numCol="1" anchor="t" anchorCtr="0" compatLnSpc="1">
              <a:prstTxWarp prst="textNoShape">
                <a:avLst/>
              </a:prstTxWarp>
            </a:bodyPr>
            <a:lstStyle/>
            <a:p>
              <a:pPr defTabSz="914225"/>
              <a:endParaRPr lang="en-US" dirty="0">
                <a:solidFill>
                  <a:srgbClr val="505050"/>
                </a:solidFill>
              </a:endParaRPr>
            </a:p>
          </p:txBody>
        </p:sp>
        <p:sp>
          <p:nvSpPr>
            <p:cNvPr id="39" name="Freeform 25"/>
            <p:cNvSpPr>
              <a:spLocks noChangeAspect="1" noEditPoints="1"/>
            </p:cNvSpPr>
            <p:nvPr/>
          </p:nvSpPr>
          <p:spPr bwMode="auto">
            <a:xfrm>
              <a:off x="9890691" y="4646581"/>
              <a:ext cx="637477" cy="685800"/>
            </a:xfrm>
            <a:custGeom>
              <a:avLst/>
              <a:gdLst>
                <a:gd name="T0" fmla="*/ 106 w 287"/>
                <a:gd name="T1" fmla="*/ 17 h 309"/>
                <a:gd name="T2" fmla="*/ 147 w 287"/>
                <a:gd name="T3" fmla="*/ 115 h 309"/>
                <a:gd name="T4" fmla="*/ 107 w 287"/>
                <a:gd name="T5" fmla="*/ 99 h 309"/>
                <a:gd name="T6" fmla="*/ 195 w 287"/>
                <a:gd name="T7" fmla="*/ 238 h 309"/>
                <a:gd name="T8" fmla="*/ 207 w 287"/>
                <a:gd name="T9" fmla="*/ 218 h 309"/>
                <a:gd name="T10" fmla="*/ 226 w 287"/>
                <a:gd name="T11" fmla="*/ 216 h 309"/>
                <a:gd name="T12" fmla="*/ 243 w 287"/>
                <a:gd name="T13" fmla="*/ 180 h 309"/>
                <a:gd name="T14" fmla="*/ 241 w 287"/>
                <a:gd name="T15" fmla="*/ 177 h 309"/>
                <a:gd name="T16" fmla="*/ 229 w 287"/>
                <a:gd name="T17" fmla="*/ 191 h 309"/>
                <a:gd name="T18" fmla="*/ 217 w 287"/>
                <a:gd name="T19" fmla="*/ 203 h 309"/>
                <a:gd name="T20" fmla="*/ 208 w 287"/>
                <a:gd name="T21" fmla="*/ 200 h 309"/>
                <a:gd name="T22" fmla="*/ 198 w 287"/>
                <a:gd name="T23" fmla="*/ 191 h 309"/>
                <a:gd name="T24" fmla="*/ 204 w 287"/>
                <a:gd name="T25" fmla="*/ 175 h 309"/>
                <a:gd name="T26" fmla="*/ 217 w 287"/>
                <a:gd name="T27" fmla="*/ 172 h 309"/>
                <a:gd name="T28" fmla="*/ 211 w 287"/>
                <a:gd name="T29" fmla="*/ 157 h 309"/>
                <a:gd name="T30" fmla="*/ 191 w 287"/>
                <a:gd name="T31" fmla="*/ 166 h 309"/>
                <a:gd name="T32" fmla="*/ 189 w 287"/>
                <a:gd name="T33" fmla="*/ 203 h 309"/>
                <a:gd name="T34" fmla="*/ 159 w 287"/>
                <a:gd name="T35" fmla="*/ 250 h 309"/>
                <a:gd name="T36" fmla="*/ 144 w 287"/>
                <a:gd name="T37" fmla="*/ 250 h 309"/>
                <a:gd name="T38" fmla="*/ 128 w 287"/>
                <a:gd name="T39" fmla="*/ 288 h 309"/>
                <a:gd name="T40" fmla="*/ 140 w 287"/>
                <a:gd name="T41" fmla="*/ 287 h 309"/>
                <a:gd name="T42" fmla="*/ 142 w 287"/>
                <a:gd name="T43" fmla="*/ 272 h 309"/>
                <a:gd name="T44" fmla="*/ 163 w 287"/>
                <a:gd name="T45" fmla="*/ 264 h 309"/>
                <a:gd name="T46" fmla="*/ 171 w 287"/>
                <a:gd name="T47" fmla="*/ 279 h 309"/>
                <a:gd name="T48" fmla="*/ 164 w 287"/>
                <a:gd name="T49" fmla="*/ 292 h 309"/>
                <a:gd name="T50" fmla="*/ 154 w 287"/>
                <a:gd name="T51" fmla="*/ 297 h 309"/>
                <a:gd name="T52" fmla="*/ 158 w 287"/>
                <a:gd name="T53" fmla="*/ 309 h 309"/>
                <a:gd name="T54" fmla="*/ 183 w 287"/>
                <a:gd name="T55" fmla="*/ 292 h 309"/>
                <a:gd name="T56" fmla="*/ 187 w 287"/>
                <a:gd name="T57" fmla="*/ 274 h 309"/>
                <a:gd name="T58" fmla="*/ 189 w 287"/>
                <a:gd name="T59" fmla="*/ 134 h 309"/>
                <a:gd name="T60" fmla="*/ 122 w 287"/>
                <a:gd name="T61" fmla="*/ 134 h 309"/>
                <a:gd name="T62" fmla="*/ 109 w 287"/>
                <a:gd name="T63" fmla="*/ 134 h 309"/>
                <a:gd name="T64" fmla="*/ 0 w 287"/>
                <a:gd name="T65" fmla="*/ 292 h 309"/>
                <a:gd name="T66" fmla="*/ 83 w 287"/>
                <a:gd name="T67" fmla="*/ 221 h 309"/>
                <a:gd name="T68" fmla="*/ 119 w 287"/>
                <a:gd name="T69" fmla="*/ 290 h 309"/>
                <a:gd name="T70" fmla="*/ 121 w 287"/>
                <a:gd name="T71" fmla="*/ 261 h 309"/>
                <a:gd name="T72" fmla="*/ 145 w 287"/>
                <a:gd name="T73" fmla="*/ 241 h 309"/>
                <a:gd name="T74" fmla="*/ 181 w 287"/>
                <a:gd name="T75" fmla="*/ 205 h 309"/>
                <a:gd name="T76" fmla="*/ 176 w 287"/>
                <a:gd name="T77" fmla="*/ 194 h 309"/>
                <a:gd name="T78" fmla="*/ 175 w 287"/>
                <a:gd name="T79" fmla="*/ 187 h 309"/>
                <a:gd name="T80" fmla="*/ 207 w 287"/>
                <a:gd name="T81" fmla="*/ 150 h 309"/>
                <a:gd name="T82" fmla="*/ 211 w 287"/>
                <a:gd name="T83" fmla="*/ 149 h 309"/>
                <a:gd name="T84" fmla="*/ 222 w 287"/>
                <a:gd name="T85" fmla="*/ 156 h 309"/>
                <a:gd name="T86" fmla="*/ 225 w 287"/>
                <a:gd name="T87" fmla="*/ 173 h 309"/>
                <a:gd name="T88" fmla="*/ 241 w 287"/>
                <a:gd name="T89" fmla="*/ 169 h 309"/>
                <a:gd name="T90" fmla="*/ 251 w 287"/>
                <a:gd name="T91" fmla="*/ 178 h 309"/>
                <a:gd name="T92" fmla="*/ 254 w 287"/>
                <a:gd name="T93" fmla="*/ 199 h 309"/>
                <a:gd name="T94" fmla="*/ 250 w 287"/>
                <a:gd name="T95" fmla="*/ 204 h 309"/>
                <a:gd name="T96" fmla="*/ 225 w 287"/>
                <a:gd name="T97" fmla="*/ 226 h 309"/>
                <a:gd name="T98" fmla="*/ 220 w 287"/>
                <a:gd name="T99" fmla="*/ 226 h 309"/>
                <a:gd name="T100" fmla="*/ 255 w 287"/>
                <a:gd name="T101" fmla="*/ 184 h 309"/>
                <a:gd name="T102" fmla="*/ 194 w 287"/>
                <a:gd name="T103" fmla="*/ 270 h 309"/>
                <a:gd name="T104" fmla="*/ 195 w 287"/>
                <a:gd name="T105" fmla="*/ 277 h 309"/>
                <a:gd name="T106" fmla="*/ 191 w 287"/>
                <a:gd name="T107" fmla="*/ 292 h 309"/>
                <a:gd name="T108" fmla="*/ 188 w 287"/>
                <a:gd name="T109" fmla="*/ 26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7" h="309">
                  <a:moveTo>
                    <a:pt x="107" y="99"/>
                  </a:moveTo>
                  <a:cubicBezTo>
                    <a:pt x="96" y="88"/>
                    <a:pt x="90" y="74"/>
                    <a:pt x="90" y="58"/>
                  </a:cubicBezTo>
                  <a:cubicBezTo>
                    <a:pt x="90" y="43"/>
                    <a:pt x="95" y="28"/>
                    <a:pt x="106" y="17"/>
                  </a:cubicBezTo>
                  <a:cubicBezTo>
                    <a:pt x="117" y="6"/>
                    <a:pt x="131" y="0"/>
                    <a:pt x="146" y="0"/>
                  </a:cubicBezTo>
                  <a:cubicBezTo>
                    <a:pt x="177" y="0"/>
                    <a:pt x="202" y="26"/>
                    <a:pt x="202" y="57"/>
                  </a:cubicBezTo>
                  <a:cubicBezTo>
                    <a:pt x="203" y="89"/>
                    <a:pt x="178" y="115"/>
                    <a:pt x="147" y="115"/>
                  </a:cubicBezTo>
                  <a:cubicBezTo>
                    <a:pt x="147" y="115"/>
                    <a:pt x="147" y="115"/>
                    <a:pt x="147" y="115"/>
                  </a:cubicBezTo>
                  <a:cubicBezTo>
                    <a:pt x="146" y="115"/>
                    <a:pt x="146" y="115"/>
                    <a:pt x="146" y="115"/>
                  </a:cubicBezTo>
                  <a:cubicBezTo>
                    <a:pt x="131" y="115"/>
                    <a:pt x="117" y="110"/>
                    <a:pt x="107" y="99"/>
                  </a:cubicBezTo>
                  <a:close/>
                  <a:moveTo>
                    <a:pt x="180" y="264"/>
                  </a:moveTo>
                  <a:cubicBezTo>
                    <a:pt x="180" y="264"/>
                    <a:pt x="179" y="262"/>
                    <a:pt x="180" y="260"/>
                  </a:cubicBezTo>
                  <a:cubicBezTo>
                    <a:pt x="186" y="251"/>
                    <a:pt x="191" y="244"/>
                    <a:pt x="195" y="238"/>
                  </a:cubicBezTo>
                  <a:cubicBezTo>
                    <a:pt x="205" y="221"/>
                    <a:pt x="207" y="219"/>
                    <a:pt x="207" y="219"/>
                  </a:cubicBezTo>
                  <a:cubicBezTo>
                    <a:pt x="207" y="218"/>
                    <a:pt x="207" y="218"/>
                    <a:pt x="207" y="218"/>
                  </a:cubicBezTo>
                  <a:cubicBezTo>
                    <a:pt x="207" y="218"/>
                    <a:pt x="207" y="218"/>
                    <a:pt x="207" y="218"/>
                  </a:cubicBezTo>
                  <a:cubicBezTo>
                    <a:pt x="209" y="217"/>
                    <a:pt x="210" y="216"/>
                    <a:pt x="210" y="216"/>
                  </a:cubicBezTo>
                  <a:cubicBezTo>
                    <a:pt x="224" y="218"/>
                    <a:pt x="224" y="218"/>
                    <a:pt x="224" y="218"/>
                  </a:cubicBezTo>
                  <a:cubicBezTo>
                    <a:pt x="224" y="218"/>
                    <a:pt x="225" y="218"/>
                    <a:pt x="226" y="216"/>
                  </a:cubicBezTo>
                  <a:cubicBezTo>
                    <a:pt x="244" y="199"/>
                    <a:pt x="244" y="199"/>
                    <a:pt x="244" y="199"/>
                  </a:cubicBezTo>
                  <a:cubicBezTo>
                    <a:pt x="245" y="197"/>
                    <a:pt x="245" y="197"/>
                    <a:pt x="245" y="197"/>
                  </a:cubicBezTo>
                  <a:cubicBezTo>
                    <a:pt x="243" y="180"/>
                    <a:pt x="243" y="180"/>
                    <a:pt x="243" y="180"/>
                  </a:cubicBezTo>
                  <a:cubicBezTo>
                    <a:pt x="243" y="178"/>
                    <a:pt x="243" y="178"/>
                    <a:pt x="243" y="178"/>
                  </a:cubicBezTo>
                  <a:cubicBezTo>
                    <a:pt x="243" y="178"/>
                    <a:pt x="242" y="177"/>
                    <a:pt x="241" y="177"/>
                  </a:cubicBezTo>
                  <a:cubicBezTo>
                    <a:pt x="241" y="177"/>
                    <a:pt x="241" y="177"/>
                    <a:pt x="241" y="177"/>
                  </a:cubicBezTo>
                  <a:cubicBezTo>
                    <a:pt x="230" y="179"/>
                    <a:pt x="230" y="179"/>
                    <a:pt x="230" y="179"/>
                  </a:cubicBezTo>
                  <a:cubicBezTo>
                    <a:pt x="228" y="179"/>
                    <a:pt x="229" y="181"/>
                    <a:pt x="229" y="183"/>
                  </a:cubicBezTo>
                  <a:cubicBezTo>
                    <a:pt x="229" y="191"/>
                    <a:pt x="229" y="191"/>
                    <a:pt x="229" y="191"/>
                  </a:cubicBezTo>
                  <a:cubicBezTo>
                    <a:pt x="229" y="192"/>
                    <a:pt x="228" y="194"/>
                    <a:pt x="228" y="194"/>
                  </a:cubicBezTo>
                  <a:cubicBezTo>
                    <a:pt x="220" y="203"/>
                    <a:pt x="220" y="203"/>
                    <a:pt x="220" y="203"/>
                  </a:cubicBezTo>
                  <a:cubicBezTo>
                    <a:pt x="220" y="203"/>
                    <a:pt x="219" y="203"/>
                    <a:pt x="217" y="203"/>
                  </a:cubicBezTo>
                  <a:cubicBezTo>
                    <a:pt x="212" y="203"/>
                    <a:pt x="212" y="203"/>
                    <a:pt x="212" y="203"/>
                  </a:cubicBezTo>
                  <a:cubicBezTo>
                    <a:pt x="212" y="203"/>
                    <a:pt x="212" y="203"/>
                    <a:pt x="211" y="203"/>
                  </a:cubicBezTo>
                  <a:cubicBezTo>
                    <a:pt x="210" y="203"/>
                    <a:pt x="209" y="202"/>
                    <a:pt x="208" y="200"/>
                  </a:cubicBezTo>
                  <a:cubicBezTo>
                    <a:pt x="205" y="199"/>
                    <a:pt x="205" y="199"/>
                    <a:pt x="205" y="199"/>
                  </a:cubicBezTo>
                  <a:cubicBezTo>
                    <a:pt x="203" y="198"/>
                    <a:pt x="203" y="197"/>
                    <a:pt x="201" y="195"/>
                  </a:cubicBezTo>
                  <a:cubicBezTo>
                    <a:pt x="198" y="191"/>
                    <a:pt x="198" y="191"/>
                    <a:pt x="198" y="191"/>
                  </a:cubicBezTo>
                  <a:cubicBezTo>
                    <a:pt x="198" y="191"/>
                    <a:pt x="198" y="189"/>
                    <a:pt x="199" y="188"/>
                  </a:cubicBezTo>
                  <a:cubicBezTo>
                    <a:pt x="202" y="179"/>
                    <a:pt x="202" y="179"/>
                    <a:pt x="202" y="179"/>
                  </a:cubicBezTo>
                  <a:cubicBezTo>
                    <a:pt x="202" y="177"/>
                    <a:pt x="203" y="175"/>
                    <a:pt x="204" y="175"/>
                  </a:cubicBezTo>
                  <a:cubicBezTo>
                    <a:pt x="214" y="173"/>
                    <a:pt x="214" y="173"/>
                    <a:pt x="214" y="173"/>
                  </a:cubicBezTo>
                  <a:cubicBezTo>
                    <a:pt x="215" y="172"/>
                    <a:pt x="215" y="172"/>
                    <a:pt x="215" y="172"/>
                  </a:cubicBezTo>
                  <a:cubicBezTo>
                    <a:pt x="215" y="172"/>
                    <a:pt x="215" y="172"/>
                    <a:pt x="217" y="172"/>
                  </a:cubicBezTo>
                  <a:cubicBezTo>
                    <a:pt x="217" y="172"/>
                    <a:pt x="216" y="171"/>
                    <a:pt x="216" y="169"/>
                  </a:cubicBezTo>
                  <a:cubicBezTo>
                    <a:pt x="214" y="158"/>
                    <a:pt x="214" y="158"/>
                    <a:pt x="214" y="158"/>
                  </a:cubicBezTo>
                  <a:cubicBezTo>
                    <a:pt x="214" y="158"/>
                    <a:pt x="212" y="157"/>
                    <a:pt x="211" y="157"/>
                  </a:cubicBezTo>
                  <a:cubicBezTo>
                    <a:pt x="211" y="157"/>
                    <a:pt x="210" y="157"/>
                    <a:pt x="210" y="157"/>
                  </a:cubicBezTo>
                  <a:cubicBezTo>
                    <a:pt x="194" y="164"/>
                    <a:pt x="194" y="164"/>
                    <a:pt x="194" y="164"/>
                  </a:cubicBezTo>
                  <a:cubicBezTo>
                    <a:pt x="192" y="164"/>
                    <a:pt x="191" y="165"/>
                    <a:pt x="191" y="166"/>
                  </a:cubicBezTo>
                  <a:cubicBezTo>
                    <a:pt x="183" y="189"/>
                    <a:pt x="183" y="189"/>
                    <a:pt x="183" y="189"/>
                  </a:cubicBezTo>
                  <a:cubicBezTo>
                    <a:pt x="183" y="189"/>
                    <a:pt x="183" y="191"/>
                    <a:pt x="184" y="193"/>
                  </a:cubicBezTo>
                  <a:cubicBezTo>
                    <a:pt x="189" y="203"/>
                    <a:pt x="189" y="203"/>
                    <a:pt x="189" y="203"/>
                  </a:cubicBezTo>
                  <a:cubicBezTo>
                    <a:pt x="191" y="204"/>
                    <a:pt x="190" y="206"/>
                    <a:pt x="190" y="206"/>
                  </a:cubicBezTo>
                  <a:cubicBezTo>
                    <a:pt x="162" y="250"/>
                    <a:pt x="162" y="250"/>
                    <a:pt x="162" y="250"/>
                  </a:cubicBezTo>
                  <a:cubicBezTo>
                    <a:pt x="162" y="250"/>
                    <a:pt x="160" y="250"/>
                    <a:pt x="159" y="250"/>
                  </a:cubicBezTo>
                  <a:cubicBezTo>
                    <a:pt x="147" y="250"/>
                    <a:pt x="147" y="250"/>
                    <a:pt x="147" y="250"/>
                  </a:cubicBezTo>
                  <a:cubicBezTo>
                    <a:pt x="146" y="249"/>
                    <a:pt x="145" y="249"/>
                    <a:pt x="145" y="249"/>
                  </a:cubicBezTo>
                  <a:cubicBezTo>
                    <a:pt x="144" y="249"/>
                    <a:pt x="144" y="249"/>
                    <a:pt x="144" y="250"/>
                  </a:cubicBezTo>
                  <a:cubicBezTo>
                    <a:pt x="126" y="267"/>
                    <a:pt x="126" y="267"/>
                    <a:pt x="126" y="267"/>
                  </a:cubicBezTo>
                  <a:cubicBezTo>
                    <a:pt x="125" y="268"/>
                    <a:pt x="125" y="269"/>
                    <a:pt x="125" y="271"/>
                  </a:cubicBezTo>
                  <a:cubicBezTo>
                    <a:pt x="128" y="288"/>
                    <a:pt x="128" y="288"/>
                    <a:pt x="128" y="288"/>
                  </a:cubicBezTo>
                  <a:cubicBezTo>
                    <a:pt x="126" y="289"/>
                    <a:pt x="127" y="290"/>
                    <a:pt x="129" y="290"/>
                  </a:cubicBezTo>
                  <a:cubicBezTo>
                    <a:pt x="129" y="290"/>
                    <a:pt x="129" y="290"/>
                    <a:pt x="129" y="290"/>
                  </a:cubicBezTo>
                  <a:cubicBezTo>
                    <a:pt x="140" y="287"/>
                    <a:pt x="140" y="287"/>
                    <a:pt x="140" y="287"/>
                  </a:cubicBezTo>
                  <a:cubicBezTo>
                    <a:pt x="142" y="287"/>
                    <a:pt x="142" y="285"/>
                    <a:pt x="142" y="285"/>
                  </a:cubicBezTo>
                  <a:cubicBezTo>
                    <a:pt x="141" y="275"/>
                    <a:pt x="141" y="275"/>
                    <a:pt x="141" y="275"/>
                  </a:cubicBezTo>
                  <a:cubicBezTo>
                    <a:pt x="141" y="274"/>
                    <a:pt x="140" y="272"/>
                    <a:pt x="142" y="272"/>
                  </a:cubicBezTo>
                  <a:cubicBezTo>
                    <a:pt x="149" y="266"/>
                    <a:pt x="149" y="266"/>
                    <a:pt x="149" y="266"/>
                  </a:cubicBezTo>
                  <a:cubicBezTo>
                    <a:pt x="150" y="264"/>
                    <a:pt x="152" y="263"/>
                    <a:pt x="153" y="263"/>
                  </a:cubicBezTo>
                  <a:cubicBezTo>
                    <a:pt x="163" y="264"/>
                    <a:pt x="163" y="264"/>
                    <a:pt x="163" y="264"/>
                  </a:cubicBezTo>
                  <a:cubicBezTo>
                    <a:pt x="164" y="266"/>
                    <a:pt x="165" y="265"/>
                    <a:pt x="165" y="267"/>
                  </a:cubicBezTo>
                  <a:cubicBezTo>
                    <a:pt x="171" y="276"/>
                    <a:pt x="171" y="276"/>
                    <a:pt x="171" y="276"/>
                  </a:cubicBezTo>
                  <a:cubicBezTo>
                    <a:pt x="173" y="277"/>
                    <a:pt x="171" y="279"/>
                    <a:pt x="171" y="279"/>
                  </a:cubicBezTo>
                  <a:cubicBezTo>
                    <a:pt x="169" y="289"/>
                    <a:pt x="169" y="289"/>
                    <a:pt x="169" y="289"/>
                  </a:cubicBezTo>
                  <a:cubicBezTo>
                    <a:pt x="167" y="289"/>
                    <a:pt x="167" y="291"/>
                    <a:pt x="166" y="291"/>
                  </a:cubicBezTo>
                  <a:cubicBezTo>
                    <a:pt x="165" y="292"/>
                    <a:pt x="165" y="292"/>
                    <a:pt x="164" y="292"/>
                  </a:cubicBezTo>
                  <a:cubicBezTo>
                    <a:pt x="157" y="295"/>
                    <a:pt x="157" y="295"/>
                    <a:pt x="157" y="295"/>
                  </a:cubicBezTo>
                  <a:cubicBezTo>
                    <a:pt x="155" y="295"/>
                    <a:pt x="154" y="296"/>
                    <a:pt x="154" y="296"/>
                  </a:cubicBezTo>
                  <a:cubicBezTo>
                    <a:pt x="154" y="296"/>
                    <a:pt x="154" y="296"/>
                    <a:pt x="154" y="297"/>
                  </a:cubicBezTo>
                  <a:cubicBezTo>
                    <a:pt x="156" y="308"/>
                    <a:pt x="156" y="308"/>
                    <a:pt x="156" y="308"/>
                  </a:cubicBezTo>
                  <a:cubicBezTo>
                    <a:pt x="157" y="309"/>
                    <a:pt x="157" y="309"/>
                    <a:pt x="158" y="309"/>
                  </a:cubicBezTo>
                  <a:cubicBezTo>
                    <a:pt x="158" y="309"/>
                    <a:pt x="158" y="309"/>
                    <a:pt x="158" y="309"/>
                  </a:cubicBezTo>
                  <a:cubicBezTo>
                    <a:pt x="177" y="304"/>
                    <a:pt x="177" y="304"/>
                    <a:pt x="177" y="304"/>
                  </a:cubicBezTo>
                  <a:cubicBezTo>
                    <a:pt x="177" y="304"/>
                    <a:pt x="178" y="302"/>
                    <a:pt x="180" y="302"/>
                  </a:cubicBezTo>
                  <a:cubicBezTo>
                    <a:pt x="181" y="298"/>
                    <a:pt x="182" y="295"/>
                    <a:pt x="183" y="292"/>
                  </a:cubicBezTo>
                  <a:cubicBezTo>
                    <a:pt x="187" y="280"/>
                    <a:pt x="188" y="279"/>
                    <a:pt x="188" y="278"/>
                  </a:cubicBezTo>
                  <a:cubicBezTo>
                    <a:pt x="188" y="278"/>
                    <a:pt x="188" y="278"/>
                    <a:pt x="188" y="278"/>
                  </a:cubicBezTo>
                  <a:cubicBezTo>
                    <a:pt x="187" y="277"/>
                    <a:pt x="187" y="275"/>
                    <a:pt x="187" y="274"/>
                  </a:cubicBezTo>
                  <a:cubicBezTo>
                    <a:pt x="180" y="264"/>
                    <a:pt x="180" y="264"/>
                    <a:pt x="180" y="264"/>
                  </a:cubicBezTo>
                  <a:close/>
                  <a:moveTo>
                    <a:pt x="255" y="184"/>
                  </a:moveTo>
                  <a:cubicBezTo>
                    <a:pt x="249" y="167"/>
                    <a:pt x="227" y="135"/>
                    <a:pt x="189" y="134"/>
                  </a:cubicBezTo>
                  <a:cubicBezTo>
                    <a:pt x="172" y="134"/>
                    <a:pt x="172" y="134"/>
                    <a:pt x="172" y="134"/>
                  </a:cubicBezTo>
                  <a:cubicBezTo>
                    <a:pt x="172" y="134"/>
                    <a:pt x="172" y="134"/>
                    <a:pt x="172" y="134"/>
                  </a:cubicBezTo>
                  <a:cubicBezTo>
                    <a:pt x="122" y="134"/>
                    <a:pt x="122" y="134"/>
                    <a:pt x="122" y="134"/>
                  </a:cubicBezTo>
                  <a:cubicBezTo>
                    <a:pt x="122" y="134"/>
                    <a:pt x="122" y="134"/>
                    <a:pt x="122" y="134"/>
                  </a:cubicBezTo>
                  <a:cubicBezTo>
                    <a:pt x="111" y="134"/>
                    <a:pt x="111" y="134"/>
                    <a:pt x="111" y="134"/>
                  </a:cubicBezTo>
                  <a:cubicBezTo>
                    <a:pt x="109" y="134"/>
                    <a:pt x="109" y="134"/>
                    <a:pt x="109" y="134"/>
                  </a:cubicBezTo>
                  <a:cubicBezTo>
                    <a:pt x="100" y="134"/>
                    <a:pt x="100" y="134"/>
                    <a:pt x="100" y="134"/>
                  </a:cubicBezTo>
                  <a:cubicBezTo>
                    <a:pt x="61" y="135"/>
                    <a:pt x="38" y="167"/>
                    <a:pt x="33" y="185"/>
                  </a:cubicBezTo>
                  <a:cubicBezTo>
                    <a:pt x="0" y="292"/>
                    <a:pt x="0" y="292"/>
                    <a:pt x="0" y="292"/>
                  </a:cubicBezTo>
                  <a:cubicBezTo>
                    <a:pt x="48" y="292"/>
                    <a:pt x="48" y="292"/>
                    <a:pt x="48" y="292"/>
                  </a:cubicBezTo>
                  <a:cubicBezTo>
                    <a:pt x="69" y="221"/>
                    <a:pt x="69" y="221"/>
                    <a:pt x="69" y="221"/>
                  </a:cubicBezTo>
                  <a:cubicBezTo>
                    <a:pt x="83" y="221"/>
                    <a:pt x="83" y="221"/>
                    <a:pt x="83" y="221"/>
                  </a:cubicBezTo>
                  <a:cubicBezTo>
                    <a:pt x="63" y="292"/>
                    <a:pt x="63" y="292"/>
                    <a:pt x="63" y="292"/>
                  </a:cubicBezTo>
                  <a:cubicBezTo>
                    <a:pt x="120" y="292"/>
                    <a:pt x="120" y="292"/>
                    <a:pt x="120" y="292"/>
                  </a:cubicBezTo>
                  <a:cubicBezTo>
                    <a:pt x="119" y="291"/>
                    <a:pt x="119" y="291"/>
                    <a:pt x="119" y="290"/>
                  </a:cubicBezTo>
                  <a:cubicBezTo>
                    <a:pt x="119" y="289"/>
                    <a:pt x="119" y="287"/>
                    <a:pt x="119" y="286"/>
                  </a:cubicBezTo>
                  <a:cubicBezTo>
                    <a:pt x="117" y="272"/>
                    <a:pt x="117" y="272"/>
                    <a:pt x="117" y="272"/>
                  </a:cubicBezTo>
                  <a:cubicBezTo>
                    <a:pt x="116" y="265"/>
                    <a:pt x="119" y="262"/>
                    <a:pt x="121" y="261"/>
                  </a:cubicBezTo>
                  <a:cubicBezTo>
                    <a:pt x="137" y="246"/>
                    <a:pt x="137" y="246"/>
                    <a:pt x="137" y="246"/>
                  </a:cubicBezTo>
                  <a:cubicBezTo>
                    <a:pt x="137" y="246"/>
                    <a:pt x="137" y="245"/>
                    <a:pt x="138" y="244"/>
                  </a:cubicBezTo>
                  <a:cubicBezTo>
                    <a:pt x="139" y="242"/>
                    <a:pt x="142" y="241"/>
                    <a:pt x="145" y="241"/>
                  </a:cubicBezTo>
                  <a:cubicBezTo>
                    <a:pt x="146" y="241"/>
                    <a:pt x="148" y="241"/>
                    <a:pt x="149" y="242"/>
                  </a:cubicBezTo>
                  <a:cubicBezTo>
                    <a:pt x="157" y="242"/>
                    <a:pt x="157" y="242"/>
                    <a:pt x="157" y="242"/>
                  </a:cubicBezTo>
                  <a:cubicBezTo>
                    <a:pt x="181" y="205"/>
                    <a:pt x="181" y="205"/>
                    <a:pt x="181" y="205"/>
                  </a:cubicBezTo>
                  <a:cubicBezTo>
                    <a:pt x="177" y="196"/>
                    <a:pt x="177" y="196"/>
                    <a:pt x="177" y="196"/>
                  </a:cubicBezTo>
                  <a:cubicBezTo>
                    <a:pt x="176" y="195"/>
                    <a:pt x="176" y="195"/>
                    <a:pt x="176" y="195"/>
                  </a:cubicBezTo>
                  <a:cubicBezTo>
                    <a:pt x="176" y="194"/>
                    <a:pt x="176" y="194"/>
                    <a:pt x="176" y="194"/>
                  </a:cubicBezTo>
                  <a:cubicBezTo>
                    <a:pt x="175" y="191"/>
                    <a:pt x="175" y="191"/>
                    <a:pt x="175" y="191"/>
                  </a:cubicBezTo>
                  <a:cubicBezTo>
                    <a:pt x="175" y="189"/>
                    <a:pt x="175" y="189"/>
                    <a:pt x="175" y="189"/>
                  </a:cubicBezTo>
                  <a:cubicBezTo>
                    <a:pt x="175" y="187"/>
                    <a:pt x="175" y="187"/>
                    <a:pt x="175" y="187"/>
                  </a:cubicBezTo>
                  <a:cubicBezTo>
                    <a:pt x="183" y="165"/>
                    <a:pt x="183" y="165"/>
                    <a:pt x="183" y="165"/>
                  </a:cubicBezTo>
                  <a:cubicBezTo>
                    <a:pt x="183" y="162"/>
                    <a:pt x="185" y="158"/>
                    <a:pt x="191" y="156"/>
                  </a:cubicBezTo>
                  <a:cubicBezTo>
                    <a:pt x="207" y="150"/>
                    <a:pt x="207" y="150"/>
                    <a:pt x="207" y="150"/>
                  </a:cubicBezTo>
                  <a:cubicBezTo>
                    <a:pt x="208" y="150"/>
                    <a:pt x="208" y="150"/>
                    <a:pt x="208" y="150"/>
                  </a:cubicBezTo>
                  <a:cubicBezTo>
                    <a:pt x="209" y="149"/>
                    <a:pt x="209" y="149"/>
                    <a:pt x="209" y="149"/>
                  </a:cubicBezTo>
                  <a:cubicBezTo>
                    <a:pt x="209" y="149"/>
                    <a:pt x="210" y="149"/>
                    <a:pt x="211" y="149"/>
                  </a:cubicBezTo>
                  <a:cubicBezTo>
                    <a:pt x="214" y="149"/>
                    <a:pt x="217" y="151"/>
                    <a:pt x="218" y="151"/>
                  </a:cubicBezTo>
                  <a:cubicBezTo>
                    <a:pt x="221" y="153"/>
                    <a:pt x="221" y="153"/>
                    <a:pt x="221" y="153"/>
                  </a:cubicBezTo>
                  <a:cubicBezTo>
                    <a:pt x="222" y="156"/>
                    <a:pt x="222" y="156"/>
                    <a:pt x="222" y="156"/>
                  </a:cubicBezTo>
                  <a:cubicBezTo>
                    <a:pt x="224" y="167"/>
                    <a:pt x="224" y="167"/>
                    <a:pt x="224" y="167"/>
                  </a:cubicBezTo>
                  <a:cubicBezTo>
                    <a:pt x="225" y="170"/>
                    <a:pt x="225" y="170"/>
                    <a:pt x="225" y="170"/>
                  </a:cubicBezTo>
                  <a:cubicBezTo>
                    <a:pt x="225" y="173"/>
                    <a:pt x="225" y="173"/>
                    <a:pt x="225" y="173"/>
                  </a:cubicBezTo>
                  <a:cubicBezTo>
                    <a:pt x="227" y="172"/>
                    <a:pt x="228" y="171"/>
                    <a:pt x="228" y="171"/>
                  </a:cubicBezTo>
                  <a:cubicBezTo>
                    <a:pt x="239" y="169"/>
                    <a:pt x="239" y="169"/>
                    <a:pt x="239" y="169"/>
                  </a:cubicBezTo>
                  <a:cubicBezTo>
                    <a:pt x="240" y="169"/>
                    <a:pt x="240" y="169"/>
                    <a:pt x="241" y="169"/>
                  </a:cubicBezTo>
                  <a:cubicBezTo>
                    <a:pt x="246" y="169"/>
                    <a:pt x="250" y="172"/>
                    <a:pt x="250" y="176"/>
                  </a:cubicBezTo>
                  <a:cubicBezTo>
                    <a:pt x="251" y="178"/>
                    <a:pt x="251" y="178"/>
                    <a:pt x="251" y="178"/>
                  </a:cubicBezTo>
                  <a:cubicBezTo>
                    <a:pt x="251" y="178"/>
                    <a:pt x="251" y="178"/>
                    <a:pt x="251" y="178"/>
                  </a:cubicBezTo>
                  <a:cubicBezTo>
                    <a:pt x="251" y="179"/>
                    <a:pt x="251" y="179"/>
                    <a:pt x="251" y="179"/>
                  </a:cubicBezTo>
                  <a:cubicBezTo>
                    <a:pt x="253" y="196"/>
                    <a:pt x="253" y="196"/>
                    <a:pt x="253" y="196"/>
                  </a:cubicBezTo>
                  <a:cubicBezTo>
                    <a:pt x="254" y="199"/>
                    <a:pt x="254" y="199"/>
                    <a:pt x="254" y="199"/>
                  </a:cubicBezTo>
                  <a:cubicBezTo>
                    <a:pt x="252" y="201"/>
                    <a:pt x="252" y="201"/>
                    <a:pt x="252" y="201"/>
                  </a:cubicBezTo>
                  <a:cubicBezTo>
                    <a:pt x="251" y="203"/>
                    <a:pt x="251" y="203"/>
                    <a:pt x="251" y="203"/>
                  </a:cubicBezTo>
                  <a:cubicBezTo>
                    <a:pt x="250" y="204"/>
                    <a:pt x="250" y="204"/>
                    <a:pt x="250" y="204"/>
                  </a:cubicBezTo>
                  <a:cubicBezTo>
                    <a:pt x="250" y="205"/>
                    <a:pt x="250" y="205"/>
                    <a:pt x="250" y="205"/>
                  </a:cubicBezTo>
                  <a:cubicBezTo>
                    <a:pt x="232" y="221"/>
                    <a:pt x="232" y="221"/>
                    <a:pt x="232" y="221"/>
                  </a:cubicBezTo>
                  <a:cubicBezTo>
                    <a:pt x="230" y="225"/>
                    <a:pt x="226" y="226"/>
                    <a:pt x="225" y="226"/>
                  </a:cubicBezTo>
                  <a:cubicBezTo>
                    <a:pt x="224" y="226"/>
                    <a:pt x="224" y="226"/>
                    <a:pt x="224" y="226"/>
                  </a:cubicBezTo>
                  <a:cubicBezTo>
                    <a:pt x="222" y="226"/>
                    <a:pt x="222" y="226"/>
                    <a:pt x="222" y="226"/>
                  </a:cubicBezTo>
                  <a:cubicBezTo>
                    <a:pt x="220" y="226"/>
                    <a:pt x="220" y="226"/>
                    <a:pt x="220" y="226"/>
                  </a:cubicBezTo>
                  <a:cubicBezTo>
                    <a:pt x="240" y="292"/>
                    <a:pt x="240" y="292"/>
                    <a:pt x="240" y="292"/>
                  </a:cubicBezTo>
                  <a:cubicBezTo>
                    <a:pt x="287" y="292"/>
                    <a:pt x="287" y="292"/>
                    <a:pt x="287" y="292"/>
                  </a:cubicBezTo>
                  <a:lnTo>
                    <a:pt x="255" y="184"/>
                  </a:lnTo>
                  <a:close/>
                  <a:moveTo>
                    <a:pt x="188" y="263"/>
                  </a:moveTo>
                  <a:cubicBezTo>
                    <a:pt x="193" y="269"/>
                    <a:pt x="193" y="269"/>
                    <a:pt x="193" y="269"/>
                  </a:cubicBezTo>
                  <a:cubicBezTo>
                    <a:pt x="194" y="270"/>
                    <a:pt x="194" y="270"/>
                    <a:pt x="194" y="270"/>
                  </a:cubicBezTo>
                  <a:cubicBezTo>
                    <a:pt x="194" y="272"/>
                    <a:pt x="194" y="272"/>
                    <a:pt x="194" y="272"/>
                  </a:cubicBezTo>
                  <a:cubicBezTo>
                    <a:pt x="195" y="275"/>
                    <a:pt x="195" y="275"/>
                    <a:pt x="195" y="275"/>
                  </a:cubicBezTo>
                  <a:cubicBezTo>
                    <a:pt x="195" y="277"/>
                    <a:pt x="195" y="277"/>
                    <a:pt x="195" y="277"/>
                  </a:cubicBezTo>
                  <a:cubicBezTo>
                    <a:pt x="196" y="279"/>
                    <a:pt x="196" y="279"/>
                    <a:pt x="196" y="279"/>
                  </a:cubicBezTo>
                  <a:cubicBezTo>
                    <a:pt x="195" y="281"/>
                    <a:pt x="195" y="281"/>
                    <a:pt x="195" y="281"/>
                  </a:cubicBezTo>
                  <a:cubicBezTo>
                    <a:pt x="191" y="292"/>
                    <a:pt x="191" y="292"/>
                    <a:pt x="191" y="292"/>
                  </a:cubicBezTo>
                  <a:cubicBezTo>
                    <a:pt x="225" y="292"/>
                    <a:pt x="225" y="292"/>
                    <a:pt x="225" y="292"/>
                  </a:cubicBezTo>
                  <a:cubicBezTo>
                    <a:pt x="208" y="233"/>
                    <a:pt x="208" y="233"/>
                    <a:pt x="208" y="233"/>
                  </a:cubicBezTo>
                  <a:lnTo>
                    <a:pt x="188" y="263"/>
                  </a:lnTo>
                  <a:close/>
                </a:path>
              </a:pathLst>
            </a:custGeom>
            <a:grpFill/>
            <a:ln>
              <a:noFill/>
            </a:ln>
            <a:extLst/>
          </p:spPr>
          <p:txBody>
            <a:bodyPr vert="horz" wrap="square" lIns="91427" tIns="45713" rIns="91427" bIns="45713" numCol="1" anchor="t" anchorCtr="0" compatLnSpc="1">
              <a:prstTxWarp prst="textNoShape">
                <a:avLst/>
              </a:prstTxWarp>
            </a:bodyPr>
            <a:lstStyle/>
            <a:p>
              <a:pPr algn="ctr" defTabSz="914225"/>
              <a:endParaRPr lang="en-US">
                <a:solidFill>
                  <a:srgbClr val="505050"/>
                </a:solidFill>
              </a:endParaRPr>
            </a:p>
          </p:txBody>
        </p:sp>
      </p:grpSp>
      <p:grpSp>
        <p:nvGrpSpPr>
          <p:cNvPr id="40" name="Group 39"/>
          <p:cNvGrpSpPr/>
          <p:nvPr/>
        </p:nvGrpSpPr>
        <p:grpSpPr>
          <a:xfrm>
            <a:off x="3280900" y="3226788"/>
            <a:ext cx="5508645" cy="845808"/>
            <a:chOff x="3533313" y="3141063"/>
            <a:chExt cx="5508645" cy="845808"/>
          </a:xfrm>
          <a:solidFill>
            <a:srgbClr val="EDC30D"/>
          </a:solidFill>
        </p:grpSpPr>
        <p:sp>
          <p:nvSpPr>
            <p:cNvPr id="41" name="Title 1"/>
            <p:cNvSpPr txBox="1">
              <a:spLocks/>
            </p:cNvSpPr>
            <p:nvPr/>
          </p:nvSpPr>
          <p:spPr>
            <a:xfrm>
              <a:off x="3533313" y="3141063"/>
              <a:ext cx="2444985" cy="845808"/>
            </a:xfrm>
            <a:prstGeom prst="rect">
              <a:avLst/>
            </a:prstGeom>
            <a:grpFill/>
          </p:spPr>
          <p:txBody>
            <a:bodyPr vert="horz" wrap="square" lIns="143407" tIns="89630" rIns="143407" bIns="89630" rtlCol="0" anchor="t">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spcBef>
                  <a:spcPct val="20000"/>
                </a:spcBef>
                <a:buSzPct val="90000"/>
              </a:pPr>
              <a:r>
                <a:rPr sz="2400" dirty="0">
                  <a:solidFill>
                    <a:schemeClr val="tx1"/>
                  </a:solidFill>
                  <a:latin typeface="Segoe UI Semibold" panose="020B0702040204020203" pitchFamily="34" charset="0"/>
                  <a:cs typeface="Segoe UI Semibold" panose="020B0702040204020203" pitchFamily="34" charset="0"/>
                </a:rPr>
                <a:t>2</a:t>
              </a:r>
              <a:r>
                <a:rPr sz="2400" baseline="30000" dirty="0">
                  <a:solidFill>
                    <a:schemeClr val="tx1"/>
                  </a:solidFill>
                  <a:latin typeface="Segoe UI Semibold" panose="020B0702040204020203" pitchFamily="34" charset="0"/>
                  <a:cs typeface="Segoe UI Semibold" panose="020B0702040204020203" pitchFamily="34" charset="0"/>
                </a:rPr>
                <a:t>nd</a:t>
              </a:r>
              <a:r>
                <a:rPr sz="2400" dirty="0">
                  <a:solidFill>
                    <a:schemeClr val="tx1"/>
                  </a:solidFill>
                  <a:latin typeface="Segoe UI Semibold" panose="020B0702040204020203" pitchFamily="34" charset="0"/>
                  <a:cs typeface="Segoe UI Semibold" panose="020B0702040204020203" pitchFamily="34" charset="0"/>
                </a:rPr>
                <a:t> wave</a:t>
              </a:r>
              <a:br>
                <a:rPr sz="2400" dirty="0">
                  <a:solidFill>
                    <a:schemeClr val="tx1"/>
                  </a:solidFill>
                  <a:latin typeface="Segoe UI Semibold" panose="020B0702040204020203" pitchFamily="34" charset="0"/>
                  <a:cs typeface="Segoe UI Semibold" panose="020B0702040204020203" pitchFamily="34" charset="0"/>
                </a:rPr>
              </a:br>
              <a:r>
                <a:rPr lang="en-US" sz="2400" spc="0" dirty="0">
                  <a:solidFill>
                    <a:schemeClr val="tx1"/>
                  </a:solidFill>
                  <a:latin typeface="+mn-lt"/>
                  <a:cs typeface="+mn-cs"/>
                </a:rPr>
                <a:t>Self-service BI</a:t>
              </a:r>
            </a:p>
          </p:txBody>
        </p:sp>
        <p:cxnSp>
          <p:nvCxnSpPr>
            <p:cNvPr id="42" name="Straight Connector 41"/>
            <p:cNvCxnSpPr/>
            <p:nvPr/>
          </p:nvCxnSpPr>
          <p:spPr>
            <a:xfrm>
              <a:off x="3533314" y="3896341"/>
              <a:ext cx="5508644" cy="58485"/>
            </a:xfrm>
            <a:prstGeom prst="line">
              <a:avLst/>
            </a:prstGeom>
            <a:grpFill/>
            <a:ln w="3175">
              <a:solidFill>
                <a:srgbClr val="EDC30D"/>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1521297" y="5081481"/>
            <a:ext cx="7268248" cy="845808"/>
            <a:chOff x="2026122" y="4995756"/>
            <a:chExt cx="7268248" cy="845808"/>
          </a:xfrm>
        </p:grpSpPr>
        <p:sp>
          <p:nvSpPr>
            <p:cNvPr id="44" name="Title 1"/>
            <p:cNvSpPr txBox="1">
              <a:spLocks/>
            </p:cNvSpPr>
            <p:nvPr/>
          </p:nvSpPr>
          <p:spPr>
            <a:xfrm>
              <a:off x="2026122" y="4995756"/>
              <a:ext cx="2081873" cy="845808"/>
            </a:xfrm>
            <a:prstGeom prst="rect">
              <a:avLst/>
            </a:prstGeom>
            <a:solidFill>
              <a:srgbClr val="EDC30D"/>
            </a:solidFill>
          </p:spPr>
          <p:txBody>
            <a:bodyPr vert="horz" wrap="square" lIns="143407" tIns="89630" rIns="143407" bIns="89630" rtlCol="0" anchor="t">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spcBef>
                  <a:spcPct val="20000"/>
                </a:spcBef>
                <a:buSzPct val="90000"/>
              </a:pPr>
              <a:r>
                <a:rPr lang="en-US" sz="2400" dirty="0">
                  <a:solidFill>
                    <a:schemeClr val="tx1"/>
                  </a:solidFill>
                  <a:latin typeface="Segoe UI Semibold" panose="020B0702040204020203" pitchFamily="34" charset="0"/>
                  <a:cs typeface="Segoe UI Semibold" panose="020B0702040204020203" pitchFamily="34" charset="0"/>
                </a:rPr>
                <a:t>1st wave</a:t>
              </a:r>
              <a:br>
                <a:rPr sz="2400" dirty="0">
                  <a:solidFill>
                    <a:schemeClr val="tx1"/>
                  </a:solidFill>
                  <a:latin typeface="Segoe UI Semibold" panose="020B0702040204020203" pitchFamily="34" charset="0"/>
                  <a:cs typeface="Segoe UI Semibold" panose="020B0702040204020203" pitchFamily="34" charset="0"/>
                </a:rPr>
              </a:br>
              <a:r>
                <a:rPr lang="en-US" sz="2400" spc="0" dirty="0">
                  <a:solidFill>
                    <a:schemeClr val="tx1"/>
                  </a:solidFill>
                  <a:latin typeface="+mn-lt"/>
                  <a:cs typeface="+mn-cs"/>
                </a:rPr>
                <a:t>Technical BI</a:t>
              </a:r>
            </a:p>
          </p:txBody>
        </p:sp>
        <p:cxnSp>
          <p:nvCxnSpPr>
            <p:cNvPr id="45" name="Straight Connector 44"/>
            <p:cNvCxnSpPr/>
            <p:nvPr/>
          </p:nvCxnSpPr>
          <p:spPr>
            <a:xfrm>
              <a:off x="2026123" y="5743590"/>
              <a:ext cx="7268247" cy="97974"/>
            </a:xfrm>
            <a:prstGeom prst="line">
              <a:avLst/>
            </a:prstGeom>
            <a:ln w="3175">
              <a:solidFill>
                <a:srgbClr val="EDC30D"/>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5040505" y="1372095"/>
            <a:ext cx="3749040" cy="845808"/>
            <a:chOff x="5040505" y="1286370"/>
            <a:chExt cx="3749040" cy="845808"/>
          </a:xfrm>
          <a:solidFill>
            <a:srgbClr val="EDC30D"/>
          </a:solidFill>
        </p:grpSpPr>
        <p:sp>
          <p:nvSpPr>
            <p:cNvPr id="47" name="Title 1"/>
            <p:cNvSpPr txBox="1">
              <a:spLocks/>
            </p:cNvSpPr>
            <p:nvPr/>
          </p:nvSpPr>
          <p:spPr>
            <a:xfrm>
              <a:off x="5040505" y="1286370"/>
              <a:ext cx="1920240" cy="845808"/>
            </a:xfrm>
            <a:prstGeom prst="rect">
              <a:avLst/>
            </a:prstGeom>
            <a:grpFill/>
          </p:spPr>
          <p:txBody>
            <a:bodyPr vert="horz" wrap="square" lIns="143407" tIns="89630" rIns="143407" bIns="89630" rtlCol="0" anchor="t">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spcBef>
                  <a:spcPct val="20000"/>
                </a:spcBef>
                <a:buSzPct val="90000"/>
              </a:pPr>
              <a:r>
                <a:rPr lang="en-US" sz="2400" dirty="0">
                  <a:solidFill>
                    <a:schemeClr val="tx1"/>
                  </a:solidFill>
                  <a:latin typeface="Segoe UI Semibold" panose="020B0702040204020203" pitchFamily="34" charset="0"/>
                  <a:cs typeface="Segoe UI Semibold" panose="020B0702040204020203" pitchFamily="34" charset="0"/>
                </a:rPr>
                <a:t>3rd wave</a:t>
              </a:r>
              <a:br>
                <a:rPr sz="2400" dirty="0">
                  <a:solidFill>
                    <a:schemeClr val="tx1"/>
                  </a:solidFill>
                  <a:latin typeface="Segoe UI Semibold" panose="020B0702040204020203" pitchFamily="34" charset="0"/>
                  <a:cs typeface="Segoe UI Semibold" panose="020B0702040204020203" pitchFamily="34" charset="0"/>
                </a:rPr>
              </a:br>
              <a:r>
                <a:rPr lang="en-US" sz="2400" spc="0" dirty="0">
                  <a:solidFill>
                    <a:schemeClr val="tx1"/>
                  </a:solidFill>
                  <a:latin typeface="+mn-lt"/>
                  <a:cs typeface="+mn-cs"/>
                </a:rPr>
                <a:t>End user BI</a:t>
              </a:r>
            </a:p>
          </p:txBody>
        </p:sp>
        <p:cxnSp>
          <p:nvCxnSpPr>
            <p:cNvPr id="48" name="Straight Connector 47"/>
            <p:cNvCxnSpPr/>
            <p:nvPr/>
          </p:nvCxnSpPr>
          <p:spPr>
            <a:xfrm>
              <a:off x="5040505" y="2046733"/>
              <a:ext cx="3749040" cy="0"/>
            </a:xfrm>
            <a:prstGeom prst="line">
              <a:avLst/>
            </a:prstGeom>
            <a:grpFill/>
            <a:ln w="3175">
              <a:solidFill>
                <a:srgbClr val="EDC30D"/>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694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	Creating Education Analytics stories</a:t>
            </a:r>
            <a:endParaRPr lang="es-ES" sz="2800" b="1" dirty="0">
              <a:solidFill>
                <a:schemeClr val="bg1"/>
              </a:solidFill>
              <a:latin typeface="Segoe UI Light" panose="020B0502040204020203" pitchFamily="34" charset="0"/>
              <a:cs typeface="Segoe UI Light" panose="020B0502040204020203" pitchFamily="34" charset="0"/>
            </a:endParaRP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pic>
        <p:nvPicPr>
          <p:cNvPr id="5122" name="Picture 2" descr="Resultado de imagen de power BI service"/>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73393" y="1661544"/>
            <a:ext cx="10323871" cy="468857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973393" y="1272210"/>
            <a:ext cx="4261216" cy="584775"/>
          </a:xfrm>
          <a:prstGeom prst="rect">
            <a:avLst/>
          </a:prstGeom>
          <a:noFill/>
        </p:spPr>
        <p:txBody>
          <a:bodyPr wrap="square" rtlCol="0">
            <a:spAutoFit/>
          </a:bodyPr>
          <a:lstStyle/>
          <a:p>
            <a:r>
              <a:rPr lang="en-US" sz="3200" dirty="0" err="1"/>
              <a:t>Arquitectura</a:t>
            </a:r>
            <a:r>
              <a:rPr lang="en-US" sz="3200" dirty="0"/>
              <a:t> Power BI</a:t>
            </a:r>
          </a:p>
        </p:txBody>
      </p:sp>
    </p:spTree>
    <p:extLst>
      <p:ext uri="{BB962C8B-B14F-4D97-AF65-F5344CB8AC3E}">
        <p14:creationId xmlns:p14="http://schemas.microsoft.com/office/powerpoint/2010/main" val="2112696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	Creating Education Analytics stories</a:t>
            </a:r>
            <a:endParaRPr lang="es-ES" sz="2800" b="1" dirty="0">
              <a:solidFill>
                <a:schemeClr val="bg1"/>
              </a:solidFill>
              <a:latin typeface="Segoe UI Light" panose="020B0502040204020203" pitchFamily="34" charset="0"/>
              <a:cs typeface="Segoe UI Light" panose="020B0502040204020203" pitchFamily="34" charset="0"/>
            </a:endParaRP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pic>
        <p:nvPicPr>
          <p:cNvPr id="3076" name="Picture 4" descr="Resultado de imagen de power BI service"/>
          <p:cNvPicPr>
            <a:picLocks noChangeAspect="1" noChangeArrowheads="1"/>
          </p:cNvPicPr>
          <p:nvPr/>
        </p:nvPicPr>
        <p:blipFill rotWithShape="1">
          <a:blip r:embed="rId2">
            <a:extLst>
              <a:ext uri="{28A0092B-C50C-407E-A947-70E740481C1C}">
                <a14:useLocalDpi xmlns:a14="http://schemas.microsoft.com/office/drawing/2010/main" val="0"/>
              </a:ext>
            </a:extLst>
          </a:blip>
          <a:srcRect l="9999"/>
          <a:stretch/>
        </p:blipFill>
        <p:spPr bwMode="auto">
          <a:xfrm>
            <a:off x="1417983" y="1225774"/>
            <a:ext cx="8812695" cy="5503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881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Flowchart: Process 187"/>
          <p:cNvSpPr/>
          <p:nvPr/>
        </p:nvSpPr>
        <p:spPr bwMode="auto">
          <a:xfrm>
            <a:off x="391417" y="893447"/>
            <a:ext cx="3457807" cy="4315180"/>
          </a:xfrm>
          <a:prstGeom prst="flowChartProcess">
            <a:avLst/>
          </a:pr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0000"/>
              </a:solidFill>
              <a:ea typeface="Segoe UI" pitchFamily="34" charset="0"/>
              <a:cs typeface="Segoe UI" pitchFamily="34" charset="0"/>
            </a:endParaRPr>
          </a:p>
        </p:txBody>
      </p:sp>
      <p:sp>
        <p:nvSpPr>
          <p:cNvPr id="450" name="Rectangle 449"/>
          <p:cNvSpPr/>
          <p:nvPr/>
        </p:nvSpPr>
        <p:spPr bwMode="auto">
          <a:xfrm>
            <a:off x="391417" y="893447"/>
            <a:ext cx="11411700" cy="431518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Picture 141"/>
          <p:cNvPicPr>
            <a:picLocks noChangeAspect="1"/>
          </p:cNvPicPr>
          <p:nvPr/>
        </p:nvPicPr>
        <p:blipFill>
          <a:blip r:embed="rId3"/>
          <a:stretch>
            <a:fillRect/>
          </a:stretch>
        </p:blipFill>
        <p:spPr>
          <a:xfrm>
            <a:off x="8037906" y="5768465"/>
            <a:ext cx="2075044" cy="727912"/>
          </a:xfrm>
          <a:prstGeom prst="rect">
            <a:avLst/>
          </a:prstGeom>
        </p:spPr>
      </p:pic>
      <p:pic>
        <p:nvPicPr>
          <p:cNvPr id="191" name="Picture 190"/>
          <p:cNvPicPr>
            <a:picLocks noChangeAspect="1"/>
          </p:cNvPicPr>
          <p:nvPr/>
        </p:nvPicPr>
        <p:blipFill>
          <a:blip r:embed="rId4"/>
          <a:stretch>
            <a:fillRect/>
          </a:stretch>
        </p:blipFill>
        <p:spPr>
          <a:xfrm>
            <a:off x="9398880" y="5670445"/>
            <a:ext cx="1838932" cy="1018710"/>
          </a:xfrm>
          <a:prstGeom prst="rect">
            <a:avLst/>
          </a:prstGeom>
        </p:spPr>
      </p:pic>
      <p:sp>
        <p:nvSpPr>
          <p:cNvPr id="144" name="Rectangle 143"/>
          <p:cNvSpPr/>
          <p:nvPr/>
        </p:nvSpPr>
        <p:spPr bwMode="auto">
          <a:xfrm>
            <a:off x="6707573" y="5689757"/>
            <a:ext cx="5101031" cy="945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387501" defTabSz="932293" fontAlgn="base">
              <a:spcBef>
                <a:spcPct val="0"/>
              </a:spcBef>
              <a:spcAft>
                <a:spcPct val="0"/>
              </a:spcAft>
            </a:pPr>
            <a:endParaRPr lang="en-US" sz="2600" dirty="0">
              <a:solidFill>
                <a:srgbClr val="FFFFFF"/>
              </a:solidFill>
              <a:latin typeface="Segoe UI Light"/>
              <a:ea typeface="Segoe UI" pitchFamily="34" charset="0"/>
              <a:cs typeface="Segoe UI" pitchFamily="34" charset="0"/>
            </a:endParaRPr>
          </a:p>
        </p:txBody>
      </p:sp>
      <p:sp>
        <p:nvSpPr>
          <p:cNvPr id="145" name="Rectangle 144"/>
          <p:cNvSpPr/>
          <p:nvPr/>
        </p:nvSpPr>
        <p:spPr>
          <a:xfrm>
            <a:off x="7428667" y="5269863"/>
            <a:ext cx="2681209" cy="369332"/>
          </a:xfrm>
          <a:prstGeom prst="rect">
            <a:avLst/>
          </a:prstGeom>
        </p:spPr>
        <p:txBody>
          <a:bodyPr wrap="square">
            <a:spAutoFit/>
          </a:bodyPr>
          <a:lstStyle/>
          <a:p>
            <a:pPr algn="ctr" defTabSz="914367">
              <a:spcAft>
                <a:spcPts val="588"/>
              </a:spcAft>
            </a:pPr>
            <a:r>
              <a:rPr lang="en-US" dirty="0">
                <a:solidFill>
                  <a:srgbClr val="000000"/>
                </a:solidFill>
              </a:rPr>
              <a:t>Power BI REST APIs</a:t>
            </a:r>
          </a:p>
        </p:txBody>
      </p:sp>
      <p:sp>
        <p:nvSpPr>
          <p:cNvPr id="147" name="Rectangle 146"/>
          <p:cNvSpPr/>
          <p:nvPr/>
        </p:nvSpPr>
        <p:spPr>
          <a:xfrm>
            <a:off x="943884" y="5269863"/>
            <a:ext cx="2291365" cy="369332"/>
          </a:xfrm>
          <a:prstGeom prst="rect">
            <a:avLst/>
          </a:prstGeom>
        </p:spPr>
        <p:txBody>
          <a:bodyPr wrap="square">
            <a:spAutoFit/>
          </a:bodyPr>
          <a:lstStyle/>
          <a:p>
            <a:pPr defTabSz="914367">
              <a:spcAft>
                <a:spcPts val="588"/>
              </a:spcAft>
            </a:pPr>
            <a:r>
              <a:rPr lang="en-US" dirty="0">
                <a:solidFill>
                  <a:srgbClr val="000000"/>
                </a:solidFill>
              </a:rPr>
              <a:t>Power BI Desktop</a:t>
            </a:r>
          </a:p>
        </p:txBody>
      </p:sp>
      <p:sp>
        <p:nvSpPr>
          <p:cNvPr id="192" name="Rectangle 19"/>
          <p:cNvSpPr/>
          <p:nvPr/>
        </p:nvSpPr>
        <p:spPr bwMode="auto">
          <a:xfrm>
            <a:off x="391418" y="4621648"/>
            <a:ext cx="6177980" cy="2011116"/>
          </a:xfrm>
          <a:custGeom>
            <a:avLst/>
            <a:gdLst>
              <a:gd name="connsiteX0" fmla="*/ 0 w 6755948"/>
              <a:gd name="connsiteY0" fmla="*/ 0 h 814436"/>
              <a:gd name="connsiteX1" fmla="*/ 6755948 w 6755948"/>
              <a:gd name="connsiteY1" fmla="*/ 0 h 814436"/>
              <a:gd name="connsiteX2" fmla="*/ 6755948 w 6755948"/>
              <a:gd name="connsiteY2" fmla="*/ 814436 h 814436"/>
              <a:gd name="connsiteX3" fmla="*/ 0 w 6755948"/>
              <a:gd name="connsiteY3" fmla="*/ 814436 h 814436"/>
              <a:gd name="connsiteX4" fmla="*/ 0 w 6755948"/>
              <a:gd name="connsiteY4" fmla="*/ 0 h 814436"/>
              <a:gd name="connsiteX0" fmla="*/ 0 w 6755948"/>
              <a:gd name="connsiteY0" fmla="*/ 0 h 814436"/>
              <a:gd name="connsiteX1" fmla="*/ 245420 w 6755948"/>
              <a:gd name="connsiteY1" fmla="*/ 620 h 814436"/>
              <a:gd name="connsiteX2" fmla="*/ 6755948 w 6755948"/>
              <a:gd name="connsiteY2" fmla="*/ 0 h 814436"/>
              <a:gd name="connsiteX3" fmla="*/ 6755948 w 6755948"/>
              <a:gd name="connsiteY3" fmla="*/ 814436 h 814436"/>
              <a:gd name="connsiteX4" fmla="*/ 0 w 6755948"/>
              <a:gd name="connsiteY4" fmla="*/ 814436 h 814436"/>
              <a:gd name="connsiteX5" fmla="*/ 0 w 6755948"/>
              <a:gd name="connsiteY5" fmla="*/ 0 h 814436"/>
              <a:gd name="connsiteX0" fmla="*/ 0 w 6755948"/>
              <a:gd name="connsiteY0" fmla="*/ 0 h 814436"/>
              <a:gd name="connsiteX1" fmla="*/ 245420 w 6755948"/>
              <a:gd name="connsiteY1" fmla="*/ 620 h 814436"/>
              <a:gd name="connsiteX2" fmla="*/ 528884 w 6755948"/>
              <a:gd name="connsiteY2" fmla="*/ 620 h 814436"/>
              <a:gd name="connsiteX3" fmla="*/ 6755948 w 6755948"/>
              <a:gd name="connsiteY3" fmla="*/ 0 h 814436"/>
              <a:gd name="connsiteX4" fmla="*/ 6755948 w 6755948"/>
              <a:gd name="connsiteY4" fmla="*/ 814436 h 814436"/>
              <a:gd name="connsiteX5" fmla="*/ 0 w 6755948"/>
              <a:gd name="connsiteY5" fmla="*/ 814436 h 814436"/>
              <a:gd name="connsiteX6" fmla="*/ 0 w 6755948"/>
              <a:gd name="connsiteY6" fmla="*/ 0 h 814436"/>
              <a:gd name="connsiteX0" fmla="*/ 0 w 6755948"/>
              <a:gd name="connsiteY0" fmla="*/ 0 h 814436"/>
              <a:gd name="connsiteX1" fmla="*/ 245420 w 6755948"/>
              <a:gd name="connsiteY1" fmla="*/ 620 h 814436"/>
              <a:gd name="connsiteX2" fmla="*/ 373436 w 6755948"/>
              <a:gd name="connsiteY2" fmla="*/ 620 h 814436"/>
              <a:gd name="connsiteX3" fmla="*/ 528884 w 6755948"/>
              <a:gd name="connsiteY3" fmla="*/ 620 h 814436"/>
              <a:gd name="connsiteX4" fmla="*/ 6755948 w 6755948"/>
              <a:gd name="connsiteY4" fmla="*/ 0 h 814436"/>
              <a:gd name="connsiteX5" fmla="*/ 6755948 w 6755948"/>
              <a:gd name="connsiteY5" fmla="*/ 814436 h 814436"/>
              <a:gd name="connsiteX6" fmla="*/ 0 w 6755948"/>
              <a:gd name="connsiteY6" fmla="*/ 814436 h 814436"/>
              <a:gd name="connsiteX7" fmla="*/ 0 w 6755948"/>
              <a:gd name="connsiteY7" fmla="*/ 0 h 814436"/>
              <a:gd name="connsiteX0" fmla="*/ 0 w 6755948"/>
              <a:gd name="connsiteY0" fmla="*/ 374284 h 1188720"/>
              <a:gd name="connsiteX1" fmla="*/ 245420 w 6755948"/>
              <a:gd name="connsiteY1" fmla="*/ 374904 h 1188720"/>
              <a:gd name="connsiteX2" fmla="*/ 382580 w 6755948"/>
              <a:gd name="connsiteY2" fmla="*/ 0 h 1188720"/>
              <a:gd name="connsiteX3" fmla="*/ 528884 w 6755948"/>
              <a:gd name="connsiteY3" fmla="*/ 374904 h 1188720"/>
              <a:gd name="connsiteX4" fmla="*/ 6755948 w 6755948"/>
              <a:gd name="connsiteY4" fmla="*/ 374284 h 1188720"/>
              <a:gd name="connsiteX5" fmla="*/ 6755948 w 6755948"/>
              <a:gd name="connsiteY5" fmla="*/ 1188720 h 1188720"/>
              <a:gd name="connsiteX6" fmla="*/ 0 w 6755948"/>
              <a:gd name="connsiteY6" fmla="*/ 1188720 h 1188720"/>
              <a:gd name="connsiteX7" fmla="*/ 0 w 6755948"/>
              <a:gd name="connsiteY7" fmla="*/ 374284 h 1188720"/>
              <a:gd name="connsiteX0" fmla="*/ 0 w 6755948"/>
              <a:gd name="connsiteY0" fmla="*/ 273117 h 1087553"/>
              <a:gd name="connsiteX1" fmla="*/ 245420 w 6755948"/>
              <a:gd name="connsiteY1" fmla="*/ 273737 h 1087553"/>
              <a:gd name="connsiteX2" fmla="*/ 388635 w 6755948"/>
              <a:gd name="connsiteY2" fmla="*/ 0 h 1087553"/>
              <a:gd name="connsiteX3" fmla="*/ 528884 w 6755948"/>
              <a:gd name="connsiteY3" fmla="*/ 273737 h 1087553"/>
              <a:gd name="connsiteX4" fmla="*/ 6755948 w 6755948"/>
              <a:gd name="connsiteY4" fmla="*/ 273117 h 1087553"/>
              <a:gd name="connsiteX5" fmla="*/ 6755948 w 6755948"/>
              <a:gd name="connsiteY5" fmla="*/ 1087553 h 1087553"/>
              <a:gd name="connsiteX6" fmla="*/ 0 w 6755948"/>
              <a:gd name="connsiteY6" fmla="*/ 1087553 h 1087553"/>
              <a:gd name="connsiteX7" fmla="*/ 0 w 6755948"/>
              <a:gd name="connsiteY7" fmla="*/ 273117 h 1087553"/>
              <a:gd name="connsiteX0" fmla="*/ 0 w 6755948"/>
              <a:gd name="connsiteY0" fmla="*/ 898462 h 1712898"/>
              <a:gd name="connsiteX1" fmla="*/ 245420 w 6755948"/>
              <a:gd name="connsiteY1" fmla="*/ 899082 h 1712898"/>
              <a:gd name="connsiteX2" fmla="*/ 376614 w 6755948"/>
              <a:gd name="connsiteY2" fmla="*/ 0 h 1712898"/>
              <a:gd name="connsiteX3" fmla="*/ 528884 w 6755948"/>
              <a:gd name="connsiteY3" fmla="*/ 899082 h 1712898"/>
              <a:gd name="connsiteX4" fmla="*/ 6755948 w 6755948"/>
              <a:gd name="connsiteY4" fmla="*/ 898462 h 1712898"/>
              <a:gd name="connsiteX5" fmla="*/ 6755948 w 6755948"/>
              <a:gd name="connsiteY5" fmla="*/ 1712898 h 1712898"/>
              <a:gd name="connsiteX6" fmla="*/ 0 w 6755948"/>
              <a:gd name="connsiteY6" fmla="*/ 1712898 h 1712898"/>
              <a:gd name="connsiteX7" fmla="*/ 0 w 6755948"/>
              <a:gd name="connsiteY7" fmla="*/ 898462 h 1712898"/>
              <a:gd name="connsiteX0" fmla="*/ 0 w 6755948"/>
              <a:gd name="connsiteY0" fmla="*/ 708625 h 1523061"/>
              <a:gd name="connsiteX1" fmla="*/ 245420 w 6755948"/>
              <a:gd name="connsiteY1" fmla="*/ 709245 h 1523061"/>
              <a:gd name="connsiteX2" fmla="*/ 388635 w 6755948"/>
              <a:gd name="connsiteY2" fmla="*/ 0 h 1523061"/>
              <a:gd name="connsiteX3" fmla="*/ 528884 w 6755948"/>
              <a:gd name="connsiteY3" fmla="*/ 709245 h 1523061"/>
              <a:gd name="connsiteX4" fmla="*/ 6755948 w 6755948"/>
              <a:gd name="connsiteY4" fmla="*/ 708625 h 1523061"/>
              <a:gd name="connsiteX5" fmla="*/ 6755948 w 6755948"/>
              <a:gd name="connsiteY5" fmla="*/ 1523061 h 1523061"/>
              <a:gd name="connsiteX6" fmla="*/ 0 w 6755948"/>
              <a:gd name="connsiteY6" fmla="*/ 1523061 h 1523061"/>
              <a:gd name="connsiteX7" fmla="*/ 0 w 6755948"/>
              <a:gd name="connsiteY7" fmla="*/ 708625 h 1523061"/>
              <a:gd name="connsiteX0" fmla="*/ 0 w 6755948"/>
              <a:gd name="connsiteY0" fmla="*/ 546905 h 1361341"/>
              <a:gd name="connsiteX1" fmla="*/ 245420 w 6755948"/>
              <a:gd name="connsiteY1" fmla="*/ 547525 h 1361341"/>
              <a:gd name="connsiteX2" fmla="*/ 388635 w 6755948"/>
              <a:gd name="connsiteY2" fmla="*/ 0 h 1361341"/>
              <a:gd name="connsiteX3" fmla="*/ 528884 w 6755948"/>
              <a:gd name="connsiteY3" fmla="*/ 547525 h 1361341"/>
              <a:gd name="connsiteX4" fmla="*/ 6755948 w 6755948"/>
              <a:gd name="connsiteY4" fmla="*/ 546905 h 1361341"/>
              <a:gd name="connsiteX5" fmla="*/ 6755948 w 6755948"/>
              <a:gd name="connsiteY5" fmla="*/ 1361341 h 1361341"/>
              <a:gd name="connsiteX6" fmla="*/ 0 w 6755948"/>
              <a:gd name="connsiteY6" fmla="*/ 1361341 h 1361341"/>
              <a:gd name="connsiteX7" fmla="*/ 0 w 6755948"/>
              <a:gd name="connsiteY7" fmla="*/ 546905 h 1361341"/>
              <a:gd name="connsiteX0" fmla="*/ 0 w 6755948"/>
              <a:gd name="connsiteY0" fmla="*/ 699731 h 1514167"/>
              <a:gd name="connsiteX1" fmla="*/ 245420 w 6755948"/>
              <a:gd name="connsiteY1" fmla="*/ 700351 h 1514167"/>
              <a:gd name="connsiteX2" fmla="*/ 398757 w 6755948"/>
              <a:gd name="connsiteY2" fmla="*/ 0 h 1514167"/>
              <a:gd name="connsiteX3" fmla="*/ 528884 w 6755948"/>
              <a:gd name="connsiteY3" fmla="*/ 700351 h 1514167"/>
              <a:gd name="connsiteX4" fmla="*/ 6755948 w 6755948"/>
              <a:gd name="connsiteY4" fmla="*/ 699731 h 1514167"/>
              <a:gd name="connsiteX5" fmla="*/ 6755948 w 6755948"/>
              <a:gd name="connsiteY5" fmla="*/ 1514167 h 1514167"/>
              <a:gd name="connsiteX6" fmla="*/ 0 w 6755948"/>
              <a:gd name="connsiteY6" fmla="*/ 1514167 h 1514167"/>
              <a:gd name="connsiteX7" fmla="*/ 0 w 6755948"/>
              <a:gd name="connsiteY7" fmla="*/ 699731 h 1514167"/>
              <a:gd name="connsiteX0" fmla="*/ 0 w 6755948"/>
              <a:gd name="connsiteY0" fmla="*/ 934203 h 1748639"/>
              <a:gd name="connsiteX1" fmla="*/ 245420 w 6755948"/>
              <a:gd name="connsiteY1" fmla="*/ 934823 h 1748639"/>
              <a:gd name="connsiteX2" fmla="*/ 398757 w 6755948"/>
              <a:gd name="connsiteY2" fmla="*/ 0 h 1748639"/>
              <a:gd name="connsiteX3" fmla="*/ 528884 w 6755948"/>
              <a:gd name="connsiteY3" fmla="*/ 934823 h 1748639"/>
              <a:gd name="connsiteX4" fmla="*/ 6755948 w 6755948"/>
              <a:gd name="connsiteY4" fmla="*/ 934203 h 1748639"/>
              <a:gd name="connsiteX5" fmla="*/ 6755948 w 6755948"/>
              <a:gd name="connsiteY5" fmla="*/ 1748639 h 1748639"/>
              <a:gd name="connsiteX6" fmla="*/ 0 w 6755948"/>
              <a:gd name="connsiteY6" fmla="*/ 1748639 h 1748639"/>
              <a:gd name="connsiteX7" fmla="*/ 0 w 6755948"/>
              <a:gd name="connsiteY7" fmla="*/ 934203 h 174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5948" h="1748639">
                <a:moveTo>
                  <a:pt x="0" y="934203"/>
                </a:moveTo>
                <a:lnTo>
                  <a:pt x="245420" y="934823"/>
                </a:lnTo>
                <a:lnTo>
                  <a:pt x="398757" y="0"/>
                </a:lnTo>
                <a:lnTo>
                  <a:pt x="528884" y="934823"/>
                </a:lnTo>
                <a:lnTo>
                  <a:pt x="6755948" y="934203"/>
                </a:lnTo>
                <a:lnTo>
                  <a:pt x="6755948" y="1748639"/>
                </a:lnTo>
                <a:lnTo>
                  <a:pt x="0" y="1748639"/>
                </a:lnTo>
                <a:lnTo>
                  <a:pt x="0" y="93420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a:solidFill>
                <a:srgbClr val="217346"/>
              </a:solidFill>
              <a:ea typeface="Segoe UI" pitchFamily="34" charset="0"/>
              <a:cs typeface="Segoe UI" pitchFamily="34" charset="0"/>
            </a:endParaRPr>
          </a:p>
        </p:txBody>
      </p:sp>
      <p:sp>
        <p:nvSpPr>
          <p:cNvPr id="149" name="Oval 950"/>
          <p:cNvSpPr>
            <a:spLocks noChangeAspect="1"/>
          </p:cNvSpPr>
          <p:nvPr/>
        </p:nvSpPr>
        <p:spPr>
          <a:xfrm>
            <a:off x="1671253" y="5747492"/>
            <a:ext cx="822960" cy="822954"/>
          </a:xfrm>
          <a:prstGeom prst="ellipse">
            <a:avLst/>
          </a:prstGeom>
          <a:solidFill>
            <a:schemeClr val="bg1"/>
          </a:solidFill>
          <a:ln w="9525" cap="flat" cmpd="sng" algn="ctr">
            <a:solidFill>
              <a:schemeClr val="tx1"/>
            </a:solidFill>
            <a:prstDash val="solid"/>
          </a:ln>
          <a:effectLst/>
        </p:spPr>
        <p:txBody>
          <a:bodyPr vert="horz" wrap="none" lIns="0" tIns="45720" rIns="0" bIns="0" rtlCol="0" anchor="t"/>
          <a:lstStyle/>
          <a:p>
            <a:pPr algn="ctr" defTabSz="932472" fontAlgn="base">
              <a:spcBef>
                <a:spcPct val="0"/>
              </a:spcBef>
              <a:spcAft>
                <a:spcPct val="0"/>
              </a:spcAft>
            </a:pPr>
            <a:r>
              <a:rPr lang="en-US" sz="1200" dirty="0">
                <a:solidFill>
                  <a:srgbClr val="000000"/>
                </a:solidFill>
                <a:ea typeface="Segoe UI" pitchFamily="34" charset="0"/>
                <a:cs typeface="Segoe UI" pitchFamily="34" charset="0"/>
              </a:rPr>
              <a:t>Prepare</a:t>
            </a:r>
          </a:p>
        </p:txBody>
      </p:sp>
      <p:sp>
        <p:nvSpPr>
          <p:cNvPr id="150" name="Oval 957"/>
          <p:cNvSpPr>
            <a:spLocks noChangeAspect="1"/>
          </p:cNvSpPr>
          <p:nvPr/>
        </p:nvSpPr>
        <p:spPr>
          <a:xfrm>
            <a:off x="2849022" y="5747490"/>
            <a:ext cx="822960" cy="822958"/>
          </a:xfrm>
          <a:prstGeom prst="ellipse">
            <a:avLst/>
          </a:prstGeom>
          <a:solidFill>
            <a:schemeClr val="bg1"/>
          </a:solidFill>
          <a:ln w="9525" cap="flat" cmpd="sng" algn="ctr">
            <a:solidFill>
              <a:schemeClr val="tx1"/>
            </a:solidFill>
            <a:prstDash val="solid"/>
          </a:ln>
          <a:effectLst/>
        </p:spPr>
        <p:txBody>
          <a:bodyPr vert="horz" wrap="none" lIns="0" tIns="45720" rIns="0" bIns="0" rtlCol="0" anchor="t"/>
          <a:lstStyle/>
          <a:p>
            <a:pPr algn="ctr" defTabSz="932472" fontAlgn="base">
              <a:spcBef>
                <a:spcPct val="0"/>
              </a:spcBef>
              <a:spcAft>
                <a:spcPct val="0"/>
              </a:spcAft>
            </a:pPr>
            <a:r>
              <a:rPr lang="en-US" sz="1200" dirty="0">
                <a:solidFill>
                  <a:srgbClr val="000000"/>
                </a:solidFill>
                <a:ea typeface="Segoe UI" pitchFamily="34" charset="0"/>
                <a:cs typeface="Segoe UI" pitchFamily="34" charset="0"/>
              </a:rPr>
              <a:t>Explore</a:t>
            </a:r>
          </a:p>
        </p:txBody>
      </p:sp>
      <p:sp>
        <p:nvSpPr>
          <p:cNvPr id="151" name="Isosceles Triangle 48"/>
          <p:cNvSpPr/>
          <p:nvPr/>
        </p:nvSpPr>
        <p:spPr bwMode="auto">
          <a:xfrm rot="16200000" flipV="1">
            <a:off x="4918635" y="6079541"/>
            <a:ext cx="218865" cy="109433"/>
          </a:xfrm>
          <a:prstGeom prst="triangle">
            <a:avLst/>
          </a:prstGeom>
          <a:solidFill>
            <a:schemeClr val="tx1"/>
          </a:solidFill>
          <a:ln w="3175" cap="flat" cmpd="sng" algn="ctr">
            <a:solidFill>
              <a:srgbClr val="217346"/>
            </a:solidFill>
            <a:prstDash val="solid"/>
          </a:ln>
          <a:effectLst/>
        </p:spPr>
        <p:txBody>
          <a:bodyPr vert="vert" wrap="none" lIns="0" tIns="45720" rIns="0" bIns="0" rtlCol="0" anchor="t"/>
          <a:lstStyle/>
          <a:p>
            <a:pPr defTabSz="932472" fontAlgn="base">
              <a:spcBef>
                <a:spcPct val="0"/>
              </a:spcBef>
              <a:spcAft>
                <a:spcPct val="0"/>
              </a:spcAft>
            </a:pPr>
            <a:endParaRPr lang="en-IN" sz="1400" dirty="0" err="1">
              <a:solidFill>
                <a:srgbClr val="31B42E"/>
              </a:solidFill>
              <a:ea typeface="Segoe UI" pitchFamily="34" charset="0"/>
              <a:cs typeface="Segoe UI" pitchFamily="34" charset="0"/>
            </a:endParaRPr>
          </a:p>
        </p:txBody>
      </p:sp>
      <p:sp>
        <p:nvSpPr>
          <p:cNvPr id="152" name="Oval 70"/>
          <p:cNvSpPr>
            <a:spLocks noChangeAspect="1"/>
          </p:cNvSpPr>
          <p:nvPr/>
        </p:nvSpPr>
        <p:spPr>
          <a:xfrm>
            <a:off x="5204559" y="5747490"/>
            <a:ext cx="822960" cy="822958"/>
          </a:xfrm>
          <a:prstGeom prst="ellipse">
            <a:avLst/>
          </a:prstGeom>
          <a:solidFill>
            <a:schemeClr val="bg1"/>
          </a:solidFill>
          <a:ln w="9525" cap="flat" cmpd="sng" algn="ctr">
            <a:solidFill>
              <a:schemeClr val="tx1"/>
            </a:solidFill>
            <a:prstDash val="solid"/>
          </a:ln>
          <a:effectLst/>
        </p:spPr>
        <p:txBody>
          <a:bodyPr vert="horz" wrap="none" lIns="0" tIns="45720" rIns="0" bIns="0" rtlCol="0" anchor="t"/>
          <a:lstStyle/>
          <a:p>
            <a:pPr algn="ctr" defTabSz="932472" fontAlgn="base">
              <a:spcBef>
                <a:spcPct val="0"/>
              </a:spcBef>
              <a:spcAft>
                <a:spcPct val="0"/>
              </a:spcAft>
            </a:pPr>
            <a:r>
              <a:rPr lang="en-US" sz="1200" dirty="0">
                <a:solidFill>
                  <a:srgbClr val="000000"/>
                </a:solidFill>
                <a:ea typeface="Segoe UI" pitchFamily="34" charset="0"/>
                <a:cs typeface="Segoe UI" pitchFamily="34" charset="0"/>
              </a:rPr>
              <a:t>Share</a:t>
            </a:r>
          </a:p>
        </p:txBody>
      </p:sp>
      <p:sp>
        <p:nvSpPr>
          <p:cNvPr id="153" name="Oval 47"/>
          <p:cNvSpPr>
            <a:spLocks noChangeAspect="1"/>
          </p:cNvSpPr>
          <p:nvPr/>
        </p:nvSpPr>
        <p:spPr>
          <a:xfrm>
            <a:off x="4026791" y="5747490"/>
            <a:ext cx="822960" cy="822958"/>
          </a:xfrm>
          <a:prstGeom prst="ellipse">
            <a:avLst/>
          </a:prstGeom>
          <a:solidFill>
            <a:schemeClr val="bg1"/>
          </a:solidFill>
          <a:ln w="9525" cap="flat" cmpd="sng" algn="ctr">
            <a:solidFill>
              <a:schemeClr val="tx1"/>
            </a:solidFill>
            <a:prstDash val="solid"/>
          </a:ln>
          <a:effectLst/>
        </p:spPr>
        <p:txBody>
          <a:bodyPr vert="horz" wrap="none" lIns="0" tIns="45720" rIns="0" bIns="0" rtlCol="0" anchor="t"/>
          <a:lstStyle/>
          <a:p>
            <a:pPr algn="ctr" defTabSz="932472" fontAlgn="base">
              <a:spcBef>
                <a:spcPct val="0"/>
              </a:spcBef>
              <a:spcAft>
                <a:spcPct val="0"/>
              </a:spcAft>
            </a:pPr>
            <a:r>
              <a:rPr lang="en-US" sz="1200" dirty="0">
                <a:solidFill>
                  <a:srgbClr val="000000"/>
                </a:solidFill>
                <a:ea typeface="Segoe UI" pitchFamily="34" charset="0"/>
                <a:cs typeface="Segoe UI" pitchFamily="34" charset="0"/>
              </a:rPr>
              <a:t>Report</a:t>
            </a:r>
          </a:p>
        </p:txBody>
      </p:sp>
      <p:sp>
        <p:nvSpPr>
          <p:cNvPr id="154" name="Isosceles Triangle 48"/>
          <p:cNvSpPr/>
          <p:nvPr/>
        </p:nvSpPr>
        <p:spPr bwMode="auto">
          <a:xfrm rot="16200000" flipV="1">
            <a:off x="3730878" y="6079532"/>
            <a:ext cx="218865" cy="109433"/>
          </a:xfrm>
          <a:prstGeom prst="triangle">
            <a:avLst/>
          </a:prstGeom>
          <a:solidFill>
            <a:schemeClr val="tx1"/>
          </a:solidFill>
          <a:ln w="3175" cap="flat" cmpd="sng" algn="ctr">
            <a:solidFill>
              <a:srgbClr val="217346"/>
            </a:solidFill>
            <a:prstDash val="solid"/>
          </a:ln>
          <a:effectLst/>
        </p:spPr>
        <p:txBody>
          <a:bodyPr vert="vert" wrap="none" lIns="0" tIns="45720" rIns="0" bIns="0" rtlCol="0" anchor="t"/>
          <a:lstStyle/>
          <a:p>
            <a:pPr defTabSz="932472" fontAlgn="base">
              <a:spcBef>
                <a:spcPct val="0"/>
              </a:spcBef>
              <a:spcAft>
                <a:spcPct val="0"/>
              </a:spcAft>
            </a:pPr>
            <a:endParaRPr lang="en-IN" sz="1400" dirty="0" err="1">
              <a:solidFill>
                <a:srgbClr val="31B42E"/>
              </a:solidFill>
              <a:ea typeface="Segoe UI" pitchFamily="34" charset="0"/>
              <a:cs typeface="Segoe UI" pitchFamily="34" charset="0"/>
            </a:endParaRPr>
          </a:p>
        </p:txBody>
      </p:sp>
      <p:sp>
        <p:nvSpPr>
          <p:cNvPr id="155" name="Isosceles Triangle 48"/>
          <p:cNvSpPr/>
          <p:nvPr/>
        </p:nvSpPr>
        <p:spPr bwMode="auto">
          <a:xfrm rot="16200000" flipV="1">
            <a:off x="2546698" y="6079540"/>
            <a:ext cx="218865" cy="109433"/>
          </a:xfrm>
          <a:prstGeom prst="triangle">
            <a:avLst/>
          </a:prstGeom>
          <a:solidFill>
            <a:schemeClr val="tx1"/>
          </a:solidFill>
          <a:ln w="3175" cap="flat" cmpd="sng" algn="ctr">
            <a:solidFill>
              <a:srgbClr val="217346"/>
            </a:solidFill>
            <a:prstDash val="solid"/>
          </a:ln>
          <a:effectLst/>
        </p:spPr>
        <p:txBody>
          <a:bodyPr vert="vert" wrap="none" lIns="0" tIns="45720" rIns="0" bIns="0" rtlCol="0" anchor="t"/>
          <a:lstStyle/>
          <a:p>
            <a:pPr defTabSz="932472" fontAlgn="base">
              <a:spcBef>
                <a:spcPct val="0"/>
              </a:spcBef>
              <a:spcAft>
                <a:spcPct val="0"/>
              </a:spcAft>
            </a:pPr>
            <a:endParaRPr lang="en-IN" sz="1400" dirty="0" err="1">
              <a:solidFill>
                <a:srgbClr val="31B42E"/>
              </a:solidFill>
              <a:ea typeface="Segoe UI" pitchFamily="34" charset="0"/>
              <a:cs typeface="Segoe UI" pitchFamily="34" charset="0"/>
            </a:endParaRPr>
          </a:p>
        </p:txBody>
      </p:sp>
      <p:sp>
        <p:nvSpPr>
          <p:cNvPr id="156" name="Freeform 155"/>
          <p:cNvSpPr>
            <a:spLocks noChangeAspect="1" noEditPoints="1"/>
          </p:cNvSpPr>
          <p:nvPr/>
        </p:nvSpPr>
        <p:spPr bwMode="black">
          <a:xfrm>
            <a:off x="1879268" y="6132421"/>
            <a:ext cx="365760" cy="296570"/>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68574" tIns="34287" rIns="68574" bIns="3428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350" dirty="0">
              <a:solidFill>
                <a:srgbClr val="217346"/>
              </a:solidFill>
            </a:endParaRPr>
          </a:p>
        </p:txBody>
      </p:sp>
      <p:sp>
        <p:nvSpPr>
          <p:cNvPr id="157" name="Donut 3"/>
          <p:cNvSpPr>
            <a:spLocks noChangeAspect="1"/>
          </p:cNvSpPr>
          <p:nvPr/>
        </p:nvSpPr>
        <p:spPr bwMode="auto">
          <a:xfrm>
            <a:off x="3096597" y="6155110"/>
            <a:ext cx="274320" cy="251192"/>
          </a:xfrm>
          <a:custGeom>
            <a:avLst/>
            <a:gdLst/>
            <a:ahLst/>
            <a:cxnLst/>
            <a:rect l="l" t="t" r="r" b="b"/>
            <a:pathLst>
              <a:path w="1409956" h="1291077">
                <a:moveTo>
                  <a:pt x="956401" y="78410"/>
                </a:moveTo>
                <a:cubicBezTo>
                  <a:pt x="747518" y="78410"/>
                  <a:pt x="578184" y="247744"/>
                  <a:pt x="578184" y="456627"/>
                </a:cubicBezTo>
                <a:cubicBezTo>
                  <a:pt x="578184" y="665510"/>
                  <a:pt x="747518" y="834844"/>
                  <a:pt x="956401" y="834844"/>
                </a:cubicBezTo>
                <a:cubicBezTo>
                  <a:pt x="1165284" y="834844"/>
                  <a:pt x="1334618" y="665510"/>
                  <a:pt x="1334618" y="456627"/>
                </a:cubicBezTo>
                <a:cubicBezTo>
                  <a:pt x="1334618" y="247744"/>
                  <a:pt x="1165284" y="78410"/>
                  <a:pt x="956401" y="78410"/>
                </a:cubicBezTo>
                <a:close/>
                <a:moveTo>
                  <a:pt x="952756" y="0"/>
                </a:moveTo>
                <a:cubicBezTo>
                  <a:pt x="1205261" y="0"/>
                  <a:pt x="1409956" y="204695"/>
                  <a:pt x="1409956" y="457200"/>
                </a:cubicBezTo>
                <a:cubicBezTo>
                  <a:pt x="1409956" y="709705"/>
                  <a:pt x="1205261" y="914400"/>
                  <a:pt x="952756" y="914400"/>
                </a:cubicBezTo>
                <a:cubicBezTo>
                  <a:pt x="862133" y="914400"/>
                  <a:pt x="777669" y="888034"/>
                  <a:pt x="707132" y="841746"/>
                </a:cubicBezTo>
                <a:lnTo>
                  <a:pt x="136495" y="1280102"/>
                </a:lnTo>
                <a:cubicBezTo>
                  <a:pt x="21896" y="1327168"/>
                  <a:pt x="-44029" y="1213730"/>
                  <a:pt x="33797" y="1113182"/>
                </a:cubicBezTo>
                <a:lnTo>
                  <a:pt x="568587" y="703518"/>
                </a:lnTo>
                <a:cubicBezTo>
                  <a:pt x="522087" y="632814"/>
                  <a:pt x="495556" y="548105"/>
                  <a:pt x="495556" y="457200"/>
                </a:cubicBezTo>
                <a:cubicBezTo>
                  <a:pt x="495556" y="204695"/>
                  <a:pt x="700251" y="0"/>
                  <a:pt x="952756"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rgbClr val="FFFFFF"/>
              </a:solidFill>
            </a:endParaRPr>
          </a:p>
        </p:txBody>
      </p:sp>
      <p:sp>
        <p:nvSpPr>
          <p:cNvPr id="158" name="Freeform 157"/>
          <p:cNvSpPr>
            <a:spLocks noChangeAspect="1"/>
          </p:cNvSpPr>
          <p:nvPr/>
        </p:nvSpPr>
        <p:spPr bwMode="black">
          <a:xfrm>
            <a:off x="4328735" y="6146404"/>
            <a:ext cx="274320" cy="268605"/>
          </a:xfrm>
          <a:custGeom>
            <a:avLst/>
            <a:gdLst>
              <a:gd name="connsiteX0" fmla="*/ 3713863 w 4893730"/>
              <a:gd name="connsiteY0" fmla="*/ 2130808 h 4791777"/>
              <a:gd name="connsiteX1" fmla="*/ 4426142 w 4893730"/>
              <a:gd name="connsiteY1" fmla="*/ 2130808 h 4791777"/>
              <a:gd name="connsiteX2" fmla="*/ 4598071 w 4893730"/>
              <a:gd name="connsiteY2" fmla="*/ 2301547 h 4791777"/>
              <a:gd name="connsiteX3" fmla="*/ 4598071 w 4893730"/>
              <a:gd name="connsiteY3" fmla="*/ 3886978 h 4791777"/>
              <a:gd name="connsiteX4" fmla="*/ 4426142 w 4893730"/>
              <a:gd name="connsiteY4" fmla="*/ 4057717 h 4791777"/>
              <a:gd name="connsiteX5" fmla="*/ 3713863 w 4893730"/>
              <a:gd name="connsiteY5" fmla="*/ 4057717 h 4791777"/>
              <a:gd name="connsiteX6" fmla="*/ 3517372 w 4893730"/>
              <a:gd name="connsiteY6" fmla="*/ 3886978 h 4791777"/>
              <a:gd name="connsiteX7" fmla="*/ 3517372 w 4893730"/>
              <a:gd name="connsiteY7" fmla="*/ 2301547 h 4791777"/>
              <a:gd name="connsiteX8" fmla="*/ 3713863 w 4893730"/>
              <a:gd name="connsiteY8" fmla="*/ 2130808 h 4791777"/>
              <a:gd name="connsiteX9" fmla="*/ 904368 w 4893730"/>
              <a:gd name="connsiteY9" fmla="*/ 1223432 h 4791777"/>
              <a:gd name="connsiteX10" fmla="*/ 1609930 w 4893730"/>
              <a:gd name="connsiteY10" fmla="*/ 1223432 h 4791777"/>
              <a:gd name="connsiteX11" fmla="*/ 1804567 w 4893730"/>
              <a:gd name="connsiteY11" fmla="*/ 1394467 h 4791777"/>
              <a:gd name="connsiteX12" fmla="*/ 1804567 w 4893730"/>
              <a:gd name="connsiteY12" fmla="*/ 3886683 h 4791777"/>
              <a:gd name="connsiteX13" fmla="*/ 1609930 w 4893730"/>
              <a:gd name="connsiteY13" fmla="*/ 4057717 h 4791777"/>
              <a:gd name="connsiteX14" fmla="*/ 904368 w 4893730"/>
              <a:gd name="connsiteY14" fmla="*/ 4057717 h 4791777"/>
              <a:gd name="connsiteX15" fmla="*/ 734060 w 4893730"/>
              <a:gd name="connsiteY15" fmla="*/ 3886683 h 4791777"/>
              <a:gd name="connsiteX16" fmla="*/ 734060 w 4893730"/>
              <a:gd name="connsiteY16" fmla="*/ 1394467 h 4791777"/>
              <a:gd name="connsiteX17" fmla="*/ 904368 w 4893730"/>
              <a:gd name="connsiteY17" fmla="*/ 1223432 h 4791777"/>
              <a:gd name="connsiteX18" fmla="*/ 2325453 w 4893730"/>
              <a:gd name="connsiteY18" fmla="*/ 316050 h 4791777"/>
              <a:gd name="connsiteX19" fmla="*/ 3031014 w 4893730"/>
              <a:gd name="connsiteY19" fmla="*/ 316050 h 4791777"/>
              <a:gd name="connsiteX20" fmla="*/ 3201322 w 4893730"/>
              <a:gd name="connsiteY20" fmla="*/ 487238 h 4791777"/>
              <a:gd name="connsiteX21" fmla="*/ 3201322 w 4893730"/>
              <a:gd name="connsiteY21" fmla="*/ 3886530 h 4791777"/>
              <a:gd name="connsiteX22" fmla="*/ 3031014 w 4893730"/>
              <a:gd name="connsiteY22" fmla="*/ 4057717 h 4791777"/>
              <a:gd name="connsiteX23" fmla="*/ 2325453 w 4893730"/>
              <a:gd name="connsiteY23" fmla="*/ 4057717 h 4791777"/>
              <a:gd name="connsiteX24" fmla="*/ 2130815 w 4893730"/>
              <a:gd name="connsiteY24" fmla="*/ 3886530 h 4791777"/>
              <a:gd name="connsiteX25" fmla="*/ 2130815 w 4893730"/>
              <a:gd name="connsiteY25" fmla="*/ 487238 h 4791777"/>
              <a:gd name="connsiteX26" fmla="*/ 2325453 w 4893730"/>
              <a:gd name="connsiteY26" fmla="*/ 316050 h 4791777"/>
              <a:gd name="connsiteX27" fmla="*/ 269155 w 4893730"/>
              <a:gd name="connsiteY27" fmla="*/ 0 h 4791777"/>
              <a:gd name="connsiteX28" fmla="*/ 538311 w 4893730"/>
              <a:gd name="connsiteY28" fmla="*/ 268927 h 4791777"/>
              <a:gd name="connsiteX29" fmla="*/ 538311 w 4893730"/>
              <a:gd name="connsiteY29" fmla="*/ 4253925 h 4791777"/>
              <a:gd name="connsiteX30" fmla="*/ 4624575 w 4893730"/>
              <a:gd name="connsiteY30" fmla="*/ 4253925 h 4791777"/>
              <a:gd name="connsiteX31" fmla="*/ 4893730 w 4893730"/>
              <a:gd name="connsiteY31" fmla="*/ 4522851 h 4791777"/>
              <a:gd name="connsiteX32" fmla="*/ 4624575 w 4893730"/>
              <a:gd name="connsiteY32" fmla="*/ 4791777 h 4791777"/>
              <a:gd name="connsiteX33" fmla="*/ 269155 w 4893730"/>
              <a:gd name="connsiteY33" fmla="*/ 4791777 h 4791777"/>
              <a:gd name="connsiteX34" fmla="*/ 0 w 4893730"/>
              <a:gd name="connsiteY34" fmla="*/ 4522851 h 4791777"/>
              <a:gd name="connsiteX35" fmla="*/ 0 w 4893730"/>
              <a:gd name="connsiteY35" fmla="*/ 268927 h 4791777"/>
              <a:gd name="connsiteX36" fmla="*/ 269155 w 4893730"/>
              <a:gd name="connsiteY36" fmla="*/ 0 h 479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93730" h="4791777">
                <a:moveTo>
                  <a:pt x="3713863" y="2130808"/>
                </a:moveTo>
                <a:cubicBezTo>
                  <a:pt x="3713863" y="2130808"/>
                  <a:pt x="3713863" y="2130808"/>
                  <a:pt x="4426142" y="2130808"/>
                </a:cubicBezTo>
                <a:cubicBezTo>
                  <a:pt x="4524387" y="2130808"/>
                  <a:pt x="4598071" y="2203982"/>
                  <a:pt x="4598071" y="2301547"/>
                </a:cubicBezTo>
                <a:cubicBezTo>
                  <a:pt x="4598071" y="2301547"/>
                  <a:pt x="4598071" y="2301547"/>
                  <a:pt x="4598071" y="3886978"/>
                </a:cubicBezTo>
                <a:cubicBezTo>
                  <a:pt x="4598071" y="3984543"/>
                  <a:pt x="4524387" y="4057717"/>
                  <a:pt x="4426142" y="4057717"/>
                </a:cubicBezTo>
                <a:cubicBezTo>
                  <a:pt x="4426142" y="4057717"/>
                  <a:pt x="4426142" y="4057717"/>
                  <a:pt x="3713863" y="4057717"/>
                </a:cubicBezTo>
                <a:cubicBezTo>
                  <a:pt x="3615618" y="4057717"/>
                  <a:pt x="3517372" y="3984543"/>
                  <a:pt x="3517372" y="3886978"/>
                </a:cubicBezTo>
                <a:cubicBezTo>
                  <a:pt x="3517372" y="3886978"/>
                  <a:pt x="3517372" y="3886978"/>
                  <a:pt x="3517372" y="2301547"/>
                </a:cubicBezTo>
                <a:cubicBezTo>
                  <a:pt x="3517372" y="2203982"/>
                  <a:pt x="3615618" y="2130808"/>
                  <a:pt x="3713863" y="2130808"/>
                </a:cubicBezTo>
                <a:close/>
                <a:moveTo>
                  <a:pt x="904368" y="1223432"/>
                </a:moveTo>
                <a:cubicBezTo>
                  <a:pt x="904368" y="1223432"/>
                  <a:pt x="904368" y="1223432"/>
                  <a:pt x="1609930" y="1223432"/>
                </a:cubicBezTo>
                <a:cubicBezTo>
                  <a:pt x="1731578" y="1223432"/>
                  <a:pt x="1804567" y="1296733"/>
                  <a:pt x="1804567" y="1394467"/>
                </a:cubicBezTo>
                <a:cubicBezTo>
                  <a:pt x="1804567" y="1394467"/>
                  <a:pt x="1804567" y="1394467"/>
                  <a:pt x="1804567" y="3886683"/>
                </a:cubicBezTo>
                <a:cubicBezTo>
                  <a:pt x="1804567" y="3984417"/>
                  <a:pt x="1731578" y="4057717"/>
                  <a:pt x="1609930" y="4057717"/>
                </a:cubicBezTo>
                <a:cubicBezTo>
                  <a:pt x="1609930" y="4057717"/>
                  <a:pt x="1609930" y="4057717"/>
                  <a:pt x="904368" y="4057717"/>
                </a:cubicBezTo>
                <a:cubicBezTo>
                  <a:pt x="807049" y="4057717"/>
                  <a:pt x="734060" y="3984417"/>
                  <a:pt x="734060" y="3886683"/>
                </a:cubicBezTo>
                <a:cubicBezTo>
                  <a:pt x="734060" y="3886683"/>
                  <a:pt x="734060" y="3886683"/>
                  <a:pt x="734060" y="1394467"/>
                </a:cubicBezTo>
                <a:cubicBezTo>
                  <a:pt x="734060" y="1296733"/>
                  <a:pt x="807049" y="1223432"/>
                  <a:pt x="904368" y="1223432"/>
                </a:cubicBezTo>
                <a:close/>
                <a:moveTo>
                  <a:pt x="2325453" y="316050"/>
                </a:moveTo>
                <a:cubicBezTo>
                  <a:pt x="2325453" y="316050"/>
                  <a:pt x="2325453" y="316050"/>
                  <a:pt x="3031014" y="316050"/>
                </a:cubicBezTo>
                <a:cubicBezTo>
                  <a:pt x="3128333" y="316050"/>
                  <a:pt x="3201322" y="389416"/>
                  <a:pt x="3201322" y="487238"/>
                </a:cubicBezTo>
                <a:cubicBezTo>
                  <a:pt x="3201322" y="487238"/>
                  <a:pt x="3201322" y="487238"/>
                  <a:pt x="3201322" y="3886530"/>
                </a:cubicBezTo>
                <a:cubicBezTo>
                  <a:pt x="3201322" y="3984351"/>
                  <a:pt x="3128333" y="4057717"/>
                  <a:pt x="3031014" y="4057717"/>
                </a:cubicBezTo>
                <a:cubicBezTo>
                  <a:pt x="3031014" y="4057717"/>
                  <a:pt x="3031014" y="4057717"/>
                  <a:pt x="2325453" y="4057717"/>
                </a:cubicBezTo>
                <a:cubicBezTo>
                  <a:pt x="2203804" y="4057717"/>
                  <a:pt x="2130815" y="3984351"/>
                  <a:pt x="2130815" y="3886530"/>
                </a:cubicBezTo>
                <a:cubicBezTo>
                  <a:pt x="2130815" y="3886530"/>
                  <a:pt x="2130815" y="3886530"/>
                  <a:pt x="2130815" y="487238"/>
                </a:cubicBezTo>
                <a:cubicBezTo>
                  <a:pt x="2130815" y="389416"/>
                  <a:pt x="2203804" y="316050"/>
                  <a:pt x="2325453" y="316050"/>
                </a:cubicBezTo>
                <a:close/>
                <a:moveTo>
                  <a:pt x="269155" y="0"/>
                </a:moveTo>
                <a:cubicBezTo>
                  <a:pt x="415967" y="0"/>
                  <a:pt x="538311" y="122239"/>
                  <a:pt x="538311" y="268927"/>
                </a:cubicBezTo>
                <a:cubicBezTo>
                  <a:pt x="538311" y="268927"/>
                  <a:pt x="538311" y="268927"/>
                  <a:pt x="538311" y="4253925"/>
                </a:cubicBezTo>
                <a:cubicBezTo>
                  <a:pt x="538311" y="4253925"/>
                  <a:pt x="538311" y="4253925"/>
                  <a:pt x="4624575" y="4253925"/>
                </a:cubicBezTo>
                <a:cubicBezTo>
                  <a:pt x="4771387" y="4253925"/>
                  <a:pt x="4893730" y="4376164"/>
                  <a:pt x="4893730" y="4522851"/>
                </a:cubicBezTo>
                <a:cubicBezTo>
                  <a:pt x="4893730" y="4669538"/>
                  <a:pt x="4771387" y="4791777"/>
                  <a:pt x="4624575" y="4791777"/>
                </a:cubicBezTo>
                <a:cubicBezTo>
                  <a:pt x="4624575" y="4791777"/>
                  <a:pt x="4624575" y="4791777"/>
                  <a:pt x="269155" y="4791777"/>
                </a:cubicBezTo>
                <a:cubicBezTo>
                  <a:pt x="122344" y="4791777"/>
                  <a:pt x="0" y="4669538"/>
                  <a:pt x="0" y="4522851"/>
                </a:cubicBezTo>
                <a:cubicBezTo>
                  <a:pt x="0" y="4522851"/>
                  <a:pt x="0" y="4522851"/>
                  <a:pt x="0" y="268927"/>
                </a:cubicBezTo>
                <a:cubicBezTo>
                  <a:pt x="0" y="122239"/>
                  <a:pt x="122344" y="0"/>
                  <a:pt x="26915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8" tIns="109719" rIns="137148" bIns="10971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59" name="Freeform 158"/>
          <p:cNvSpPr>
            <a:spLocks noChangeAspect="1"/>
          </p:cNvSpPr>
          <p:nvPr/>
        </p:nvSpPr>
        <p:spPr bwMode="black">
          <a:xfrm>
            <a:off x="5459118" y="6138620"/>
            <a:ext cx="274320" cy="284173"/>
          </a:xfrm>
          <a:custGeom>
            <a:avLst/>
            <a:gdLst>
              <a:gd name="T0" fmla="*/ 539 w 669"/>
              <a:gd name="T1" fmla="*/ 5 h 693"/>
              <a:gd name="T2" fmla="*/ 640 w 669"/>
              <a:gd name="T3" fmla="*/ 55 h 693"/>
              <a:gd name="T4" fmla="*/ 603 w 669"/>
              <a:gd name="T5" fmla="*/ 195 h 693"/>
              <a:gd name="T6" fmla="*/ 490 w 669"/>
              <a:gd name="T7" fmla="*/ 188 h 693"/>
              <a:gd name="T8" fmla="*/ 479 w 669"/>
              <a:gd name="T9" fmla="*/ 176 h 693"/>
              <a:gd name="T10" fmla="*/ 213 w 669"/>
              <a:gd name="T11" fmla="*/ 330 h 693"/>
              <a:gd name="T12" fmla="*/ 218 w 669"/>
              <a:gd name="T13" fmla="*/ 345 h 693"/>
              <a:gd name="T14" fmla="*/ 218 w 669"/>
              <a:gd name="T15" fmla="*/ 375 h 693"/>
              <a:gd name="T16" fmla="*/ 209 w 669"/>
              <a:gd name="T17" fmla="*/ 402 h 693"/>
              <a:gd name="T18" fmla="*/ 369 w 669"/>
              <a:gd name="T19" fmla="*/ 503 h 693"/>
              <a:gd name="T20" fmla="*/ 373 w 669"/>
              <a:gd name="T21" fmla="*/ 498 h 693"/>
              <a:gd name="T22" fmla="*/ 456 w 669"/>
              <a:gd name="T23" fmla="*/ 475 h 693"/>
              <a:gd name="T24" fmla="*/ 494 w 669"/>
              <a:gd name="T25" fmla="*/ 489 h 693"/>
              <a:gd name="T26" fmla="*/ 527 w 669"/>
              <a:gd name="T27" fmla="*/ 630 h 693"/>
              <a:gd name="T28" fmla="*/ 386 w 669"/>
              <a:gd name="T29" fmla="*/ 663 h 693"/>
              <a:gd name="T30" fmla="*/ 339 w 669"/>
              <a:gd name="T31" fmla="*/ 560 h 693"/>
              <a:gd name="T32" fmla="*/ 345 w 669"/>
              <a:gd name="T33" fmla="*/ 544 h 693"/>
              <a:gd name="T34" fmla="*/ 177 w 669"/>
              <a:gd name="T35" fmla="*/ 439 h 693"/>
              <a:gd name="T36" fmla="*/ 168 w 669"/>
              <a:gd name="T37" fmla="*/ 446 h 693"/>
              <a:gd name="T38" fmla="*/ 28 w 669"/>
              <a:gd name="T39" fmla="*/ 409 h 693"/>
              <a:gd name="T40" fmla="*/ 65 w 669"/>
              <a:gd name="T41" fmla="*/ 269 h 693"/>
              <a:gd name="T42" fmla="*/ 178 w 669"/>
              <a:gd name="T43" fmla="*/ 276 h 693"/>
              <a:gd name="T44" fmla="*/ 189 w 669"/>
              <a:gd name="T45" fmla="*/ 288 h 693"/>
              <a:gd name="T46" fmla="*/ 455 w 669"/>
              <a:gd name="T47" fmla="*/ 134 h 693"/>
              <a:gd name="T48" fmla="*/ 450 w 669"/>
              <a:gd name="T49" fmla="*/ 119 h 693"/>
              <a:gd name="T50" fmla="*/ 501 w 669"/>
              <a:gd name="T51" fmla="*/ 18 h 693"/>
              <a:gd name="T52" fmla="*/ 539 w 669"/>
              <a:gd name="T53"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9" h="693">
                <a:moveTo>
                  <a:pt x="539" y="5"/>
                </a:moveTo>
                <a:cubicBezTo>
                  <a:pt x="579" y="0"/>
                  <a:pt x="619" y="19"/>
                  <a:pt x="640" y="55"/>
                </a:cubicBezTo>
                <a:cubicBezTo>
                  <a:pt x="669" y="104"/>
                  <a:pt x="652" y="167"/>
                  <a:pt x="603" y="195"/>
                </a:cubicBezTo>
                <a:cubicBezTo>
                  <a:pt x="566" y="216"/>
                  <a:pt x="522" y="212"/>
                  <a:pt x="490" y="188"/>
                </a:cubicBezTo>
                <a:cubicBezTo>
                  <a:pt x="479" y="176"/>
                  <a:pt x="479" y="176"/>
                  <a:pt x="479" y="176"/>
                </a:cubicBezTo>
                <a:cubicBezTo>
                  <a:pt x="213" y="330"/>
                  <a:pt x="213" y="330"/>
                  <a:pt x="213" y="330"/>
                </a:cubicBezTo>
                <a:cubicBezTo>
                  <a:pt x="218" y="345"/>
                  <a:pt x="218" y="345"/>
                  <a:pt x="218" y="345"/>
                </a:cubicBezTo>
                <a:cubicBezTo>
                  <a:pt x="219" y="355"/>
                  <a:pt x="219" y="365"/>
                  <a:pt x="218" y="375"/>
                </a:cubicBezTo>
                <a:cubicBezTo>
                  <a:pt x="209" y="402"/>
                  <a:pt x="209" y="402"/>
                  <a:pt x="209" y="402"/>
                </a:cubicBezTo>
                <a:cubicBezTo>
                  <a:pt x="369" y="503"/>
                  <a:pt x="369" y="503"/>
                  <a:pt x="369" y="503"/>
                </a:cubicBezTo>
                <a:cubicBezTo>
                  <a:pt x="373" y="498"/>
                  <a:pt x="373" y="498"/>
                  <a:pt x="373" y="498"/>
                </a:cubicBezTo>
                <a:cubicBezTo>
                  <a:pt x="396" y="479"/>
                  <a:pt x="427" y="470"/>
                  <a:pt x="456" y="475"/>
                </a:cubicBezTo>
                <a:cubicBezTo>
                  <a:pt x="470" y="477"/>
                  <a:pt x="482" y="482"/>
                  <a:pt x="494" y="489"/>
                </a:cubicBezTo>
                <a:cubicBezTo>
                  <a:pt x="542" y="519"/>
                  <a:pt x="557" y="583"/>
                  <a:pt x="527" y="630"/>
                </a:cubicBezTo>
                <a:cubicBezTo>
                  <a:pt x="497" y="678"/>
                  <a:pt x="433" y="693"/>
                  <a:pt x="386" y="663"/>
                </a:cubicBezTo>
                <a:cubicBezTo>
                  <a:pt x="350" y="640"/>
                  <a:pt x="333" y="599"/>
                  <a:pt x="339" y="560"/>
                </a:cubicBezTo>
                <a:cubicBezTo>
                  <a:pt x="345" y="544"/>
                  <a:pt x="345" y="544"/>
                  <a:pt x="345" y="544"/>
                </a:cubicBezTo>
                <a:cubicBezTo>
                  <a:pt x="177" y="439"/>
                  <a:pt x="177" y="439"/>
                  <a:pt x="177" y="439"/>
                </a:cubicBezTo>
                <a:cubicBezTo>
                  <a:pt x="168" y="446"/>
                  <a:pt x="168" y="446"/>
                  <a:pt x="168" y="446"/>
                </a:cubicBezTo>
                <a:cubicBezTo>
                  <a:pt x="119" y="475"/>
                  <a:pt x="56" y="458"/>
                  <a:pt x="28" y="409"/>
                </a:cubicBezTo>
                <a:cubicBezTo>
                  <a:pt x="0" y="360"/>
                  <a:pt x="16" y="297"/>
                  <a:pt x="65" y="269"/>
                </a:cubicBezTo>
                <a:cubicBezTo>
                  <a:pt x="102" y="248"/>
                  <a:pt x="147" y="252"/>
                  <a:pt x="178" y="276"/>
                </a:cubicBezTo>
                <a:cubicBezTo>
                  <a:pt x="189" y="288"/>
                  <a:pt x="189" y="288"/>
                  <a:pt x="189" y="288"/>
                </a:cubicBezTo>
                <a:cubicBezTo>
                  <a:pt x="455" y="134"/>
                  <a:pt x="455" y="134"/>
                  <a:pt x="455" y="134"/>
                </a:cubicBezTo>
                <a:cubicBezTo>
                  <a:pt x="450" y="119"/>
                  <a:pt x="450" y="119"/>
                  <a:pt x="450" y="119"/>
                </a:cubicBezTo>
                <a:cubicBezTo>
                  <a:pt x="445" y="80"/>
                  <a:pt x="464" y="39"/>
                  <a:pt x="501" y="18"/>
                </a:cubicBezTo>
                <a:cubicBezTo>
                  <a:pt x="513" y="11"/>
                  <a:pt x="526" y="6"/>
                  <a:pt x="539" y="5"/>
                </a:cubicBezTo>
                <a:close/>
              </a:path>
            </a:pathLst>
          </a:custGeom>
          <a:solidFill>
            <a:schemeClr val="tx1"/>
          </a:solidFill>
          <a:ln>
            <a:noFill/>
          </a:ln>
        </p:spPr>
        <p:txBody>
          <a:bodyPr vert="horz" wrap="square" lIns="68574" tIns="34287" rIns="68574" bIns="3428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350" dirty="0">
              <a:solidFill>
                <a:srgbClr val="000000"/>
              </a:solidFill>
            </a:endParaRPr>
          </a:p>
        </p:txBody>
      </p:sp>
      <p:grpSp>
        <p:nvGrpSpPr>
          <p:cNvPr id="160" name="Group 159"/>
          <p:cNvGrpSpPr/>
          <p:nvPr/>
        </p:nvGrpSpPr>
        <p:grpSpPr>
          <a:xfrm>
            <a:off x="7117497" y="2834752"/>
            <a:ext cx="491800" cy="3552182"/>
            <a:chOff x="10461581" y="2911462"/>
            <a:chExt cx="491800" cy="3552182"/>
          </a:xfrm>
        </p:grpSpPr>
        <p:sp>
          <p:nvSpPr>
            <p:cNvPr id="161" name="Oval 160"/>
            <p:cNvSpPr/>
            <p:nvPr/>
          </p:nvSpPr>
          <p:spPr bwMode="auto">
            <a:xfrm rot="16200000" flipH="1" flipV="1">
              <a:off x="10503133" y="5505840"/>
              <a:ext cx="412039" cy="41203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62" name="Group 161"/>
            <p:cNvGrpSpPr/>
            <p:nvPr/>
          </p:nvGrpSpPr>
          <p:grpSpPr>
            <a:xfrm rot="16200000">
              <a:off x="9057680" y="4406255"/>
              <a:ext cx="3313623" cy="324038"/>
              <a:chOff x="8231749" y="5960661"/>
              <a:chExt cx="3313623" cy="324038"/>
            </a:xfrm>
          </p:grpSpPr>
          <p:sp>
            <p:nvSpPr>
              <p:cNvPr id="185" name="TextBox 184"/>
              <p:cNvSpPr txBox="1"/>
              <p:nvPr/>
            </p:nvSpPr>
            <p:spPr>
              <a:xfrm>
                <a:off x="8283353" y="5960661"/>
                <a:ext cx="3262019" cy="166199"/>
              </a:xfrm>
              <a:prstGeom prst="rect">
                <a:avLst/>
              </a:prstGeom>
              <a:noFill/>
            </p:spPr>
            <p:txBody>
              <a:bodyPr wrap="square" lIns="182880" tIns="0" rIns="182880" bIns="0" rtlCol="0">
                <a:spAutoFit/>
              </a:bodyPr>
              <a:lstStyle>
                <a:defPPr>
                  <a:defRPr lang="en-US"/>
                </a:defPPr>
                <a:lvl1pPr algn="r">
                  <a:lnSpc>
                    <a:spcPct val="90000"/>
                  </a:lnSpc>
                  <a:spcAft>
                    <a:spcPts val="600"/>
                  </a:spcAft>
                  <a:defRPr sz="1200">
                    <a:gradFill flip="none" rotWithShape="1">
                      <a:gsLst>
                        <a:gs pos="0">
                          <a:schemeClr val="bg1"/>
                        </a:gs>
                        <a:gs pos="74000">
                          <a:schemeClr val="tx1">
                            <a:lumMod val="50000"/>
                            <a:lumOff val="50000"/>
                          </a:schemeClr>
                        </a:gs>
                        <a:gs pos="100000">
                          <a:schemeClr val="tx2"/>
                        </a:gs>
                      </a:gsLst>
                      <a:lin ang="0" scaled="1"/>
                      <a:tileRect/>
                    </a:gradFill>
                  </a:defRPr>
                </a:lvl1pPr>
              </a:lstStyle>
              <a:p>
                <a:pPr algn="l"/>
                <a:r>
                  <a:rPr lang="en-US" dirty="0">
                    <a:gradFill flip="none" rotWithShape="1">
                      <a:gsLst>
                        <a:gs pos="0">
                          <a:srgbClr val="D2D2D2"/>
                        </a:gs>
                        <a:gs pos="74000">
                          <a:srgbClr val="000000">
                            <a:lumMod val="50000"/>
                            <a:lumOff val="50000"/>
                          </a:srgbClr>
                        </a:gs>
                        <a:gs pos="100000">
                          <a:srgbClr val="505050"/>
                        </a:gs>
                      </a:gsLst>
                      <a:lin ang="10800000" scaled="1"/>
                      <a:tileRect/>
                    </a:gradFill>
                  </a:rPr>
                  <a:t>0110001</a:t>
                </a:r>
              </a:p>
            </p:txBody>
          </p:sp>
          <p:sp>
            <p:nvSpPr>
              <p:cNvPr id="186" name="TextBox 185"/>
              <p:cNvSpPr txBox="1"/>
              <p:nvPr/>
            </p:nvSpPr>
            <p:spPr>
              <a:xfrm>
                <a:off x="8231749" y="6118500"/>
                <a:ext cx="3262019" cy="166199"/>
              </a:xfrm>
              <a:prstGeom prst="rect">
                <a:avLst/>
              </a:prstGeom>
              <a:noFill/>
            </p:spPr>
            <p:txBody>
              <a:bodyPr wrap="square" lIns="182880" tIns="0" rIns="182880" bIns="0" rtlCol="0">
                <a:spAutoFit/>
              </a:bodyPr>
              <a:lstStyle>
                <a:defPPr>
                  <a:defRPr lang="en-US"/>
                </a:defPPr>
                <a:lvl1pPr algn="r">
                  <a:lnSpc>
                    <a:spcPct val="90000"/>
                  </a:lnSpc>
                  <a:spcAft>
                    <a:spcPts val="600"/>
                  </a:spcAft>
                  <a:defRPr sz="1200">
                    <a:gradFill flip="none" rotWithShape="1">
                      <a:gsLst>
                        <a:gs pos="0">
                          <a:schemeClr val="bg1"/>
                        </a:gs>
                        <a:gs pos="74000">
                          <a:schemeClr val="tx1">
                            <a:lumMod val="50000"/>
                            <a:lumOff val="50000"/>
                          </a:schemeClr>
                        </a:gs>
                        <a:gs pos="100000">
                          <a:schemeClr val="tx2"/>
                        </a:gs>
                      </a:gsLst>
                      <a:lin ang="0" scaled="1"/>
                      <a:tileRect/>
                    </a:gradFill>
                  </a:defRPr>
                </a:lvl1pPr>
              </a:lstStyle>
              <a:p>
                <a:pPr algn="l"/>
                <a:r>
                  <a:rPr lang="en-US" dirty="0">
                    <a:gradFill flip="none" rotWithShape="1">
                      <a:gsLst>
                        <a:gs pos="0">
                          <a:srgbClr val="D2D2D2"/>
                        </a:gs>
                        <a:gs pos="74000">
                          <a:srgbClr val="000000">
                            <a:lumMod val="50000"/>
                            <a:lumOff val="50000"/>
                          </a:srgbClr>
                        </a:gs>
                        <a:gs pos="100000">
                          <a:srgbClr val="505050"/>
                        </a:gs>
                      </a:gsLst>
                      <a:lin ang="10800000" scaled="1"/>
                      <a:tileRect/>
                    </a:gradFill>
                  </a:rPr>
                  <a:t>00010110</a:t>
                </a:r>
              </a:p>
            </p:txBody>
          </p:sp>
        </p:grpSp>
        <p:grpSp>
          <p:nvGrpSpPr>
            <p:cNvPr id="163" name="Group 162"/>
            <p:cNvGrpSpPr/>
            <p:nvPr/>
          </p:nvGrpSpPr>
          <p:grpSpPr>
            <a:xfrm>
              <a:off x="10461581" y="5900047"/>
              <a:ext cx="491800" cy="563597"/>
              <a:chOff x="4076702" y="-2333624"/>
              <a:chExt cx="1446213" cy="1657349"/>
            </a:xfrm>
            <a:solidFill>
              <a:schemeClr val="tx2"/>
            </a:solidFill>
          </p:grpSpPr>
          <p:grpSp>
            <p:nvGrpSpPr>
              <p:cNvPr id="165" name="Group 4"/>
              <p:cNvGrpSpPr>
                <a:grpSpLocks noChangeAspect="1"/>
              </p:cNvGrpSpPr>
              <p:nvPr/>
            </p:nvGrpSpPr>
            <p:grpSpPr bwMode="auto">
              <a:xfrm>
                <a:off x="4076702" y="-2333624"/>
                <a:ext cx="1446213" cy="1657349"/>
                <a:chOff x="2568" y="-1470"/>
                <a:chExt cx="911" cy="1044"/>
              </a:xfrm>
              <a:grpFill/>
            </p:grpSpPr>
            <p:sp>
              <p:nvSpPr>
                <p:cNvPr id="176" name="Freeform 5"/>
                <p:cNvSpPr>
                  <a:spLocks/>
                </p:cNvSpPr>
                <p:nvPr/>
              </p:nvSpPr>
              <p:spPr bwMode="auto">
                <a:xfrm>
                  <a:off x="2568" y="-1330"/>
                  <a:ext cx="907" cy="904"/>
                </a:xfrm>
                <a:custGeom>
                  <a:avLst/>
                  <a:gdLst>
                    <a:gd name="T0" fmla="*/ 354 w 381"/>
                    <a:gd name="T1" fmla="*/ 102 h 380"/>
                    <a:gd name="T2" fmla="*/ 182 w 381"/>
                    <a:gd name="T3" fmla="*/ 3 h 380"/>
                    <a:gd name="T4" fmla="*/ 4 w 381"/>
                    <a:gd name="T5" fmla="*/ 196 h 380"/>
                    <a:gd name="T6" fmla="*/ 27 w 381"/>
                    <a:gd name="T7" fmla="*/ 278 h 380"/>
                    <a:gd name="T8" fmla="*/ 199 w 381"/>
                    <a:gd name="T9" fmla="*/ 377 h 380"/>
                    <a:gd name="T10" fmla="*/ 377 w 381"/>
                    <a:gd name="T11" fmla="*/ 184 h 380"/>
                    <a:gd name="T12" fmla="*/ 354 w 381"/>
                    <a:gd name="T13" fmla="*/ 102 h 380"/>
                  </a:gdLst>
                  <a:ahLst/>
                  <a:cxnLst>
                    <a:cxn ang="0">
                      <a:pos x="T0" y="T1"/>
                    </a:cxn>
                    <a:cxn ang="0">
                      <a:pos x="T2" y="T3"/>
                    </a:cxn>
                    <a:cxn ang="0">
                      <a:pos x="T4" y="T5"/>
                    </a:cxn>
                    <a:cxn ang="0">
                      <a:pos x="T6" y="T7"/>
                    </a:cxn>
                    <a:cxn ang="0">
                      <a:pos x="T8" y="T9"/>
                    </a:cxn>
                    <a:cxn ang="0">
                      <a:pos x="T10" y="T11"/>
                    </a:cxn>
                    <a:cxn ang="0">
                      <a:pos x="T12" y="T13"/>
                    </a:cxn>
                  </a:cxnLst>
                  <a:rect l="0" t="0" r="r" b="b"/>
                  <a:pathLst>
                    <a:path w="381" h="380">
                      <a:moveTo>
                        <a:pt x="354" y="102"/>
                      </a:moveTo>
                      <a:cubicBezTo>
                        <a:pt x="322" y="41"/>
                        <a:pt x="256" y="0"/>
                        <a:pt x="182" y="3"/>
                      </a:cubicBezTo>
                      <a:cubicBezTo>
                        <a:pt x="80" y="8"/>
                        <a:pt x="0" y="94"/>
                        <a:pt x="4" y="196"/>
                      </a:cubicBezTo>
                      <a:cubicBezTo>
                        <a:pt x="5" y="226"/>
                        <a:pt x="14" y="254"/>
                        <a:pt x="27" y="278"/>
                      </a:cubicBezTo>
                      <a:cubicBezTo>
                        <a:pt x="59" y="339"/>
                        <a:pt x="125" y="380"/>
                        <a:pt x="199" y="377"/>
                      </a:cubicBezTo>
                      <a:cubicBezTo>
                        <a:pt x="301" y="373"/>
                        <a:pt x="381" y="287"/>
                        <a:pt x="377" y="184"/>
                      </a:cubicBezTo>
                      <a:cubicBezTo>
                        <a:pt x="375" y="154"/>
                        <a:pt x="367" y="127"/>
                        <a:pt x="354" y="102"/>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7" name="Oval 7"/>
                <p:cNvSpPr>
                  <a:spLocks noChangeArrowheads="1"/>
                </p:cNvSpPr>
                <p:nvPr/>
              </p:nvSpPr>
              <p:spPr bwMode="auto">
                <a:xfrm>
                  <a:off x="2960" y="-906"/>
                  <a:ext cx="115" cy="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8" name="Oval 8"/>
                <p:cNvSpPr>
                  <a:spLocks noChangeArrowheads="1"/>
                </p:cNvSpPr>
                <p:nvPr/>
              </p:nvSpPr>
              <p:spPr bwMode="auto">
                <a:xfrm>
                  <a:off x="2987" y="-887"/>
                  <a:ext cx="69" cy="7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9" name="Freeform 9"/>
                <p:cNvSpPr>
                  <a:spLocks/>
                </p:cNvSpPr>
                <p:nvPr/>
              </p:nvSpPr>
              <p:spPr bwMode="auto">
                <a:xfrm>
                  <a:off x="2896" y="-1380"/>
                  <a:ext cx="243" cy="126"/>
                </a:xfrm>
                <a:custGeom>
                  <a:avLst/>
                  <a:gdLst>
                    <a:gd name="T0" fmla="*/ 102 w 102"/>
                    <a:gd name="T1" fmla="*/ 35 h 53"/>
                    <a:gd name="T2" fmla="*/ 83 w 102"/>
                    <a:gd name="T3" fmla="*/ 53 h 53"/>
                    <a:gd name="T4" fmla="*/ 19 w 102"/>
                    <a:gd name="T5" fmla="*/ 53 h 53"/>
                    <a:gd name="T6" fmla="*/ 0 w 102"/>
                    <a:gd name="T7" fmla="*/ 35 h 53"/>
                    <a:gd name="T8" fmla="*/ 0 w 102"/>
                    <a:gd name="T9" fmla="*/ 19 h 53"/>
                    <a:gd name="T10" fmla="*/ 19 w 102"/>
                    <a:gd name="T11" fmla="*/ 0 h 53"/>
                    <a:gd name="T12" fmla="*/ 83 w 102"/>
                    <a:gd name="T13" fmla="*/ 0 h 53"/>
                    <a:gd name="T14" fmla="*/ 102 w 102"/>
                    <a:gd name="T15" fmla="*/ 19 h 53"/>
                    <a:gd name="T16" fmla="*/ 102 w 102"/>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3">
                      <a:moveTo>
                        <a:pt x="102" y="35"/>
                      </a:moveTo>
                      <a:cubicBezTo>
                        <a:pt x="102" y="45"/>
                        <a:pt x="93" y="53"/>
                        <a:pt x="83" y="53"/>
                      </a:cubicBezTo>
                      <a:cubicBezTo>
                        <a:pt x="19" y="53"/>
                        <a:pt x="19" y="53"/>
                        <a:pt x="19" y="53"/>
                      </a:cubicBezTo>
                      <a:cubicBezTo>
                        <a:pt x="8" y="53"/>
                        <a:pt x="0" y="45"/>
                        <a:pt x="0" y="35"/>
                      </a:cubicBezTo>
                      <a:cubicBezTo>
                        <a:pt x="0" y="19"/>
                        <a:pt x="0" y="19"/>
                        <a:pt x="0" y="19"/>
                      </a:cubicBezTo>
                      <a:cubicBezTo>
                        <a:pt x="0" y="8"/>
                        <a:pt x="8" y="0"/>
                        <a:pt x="19" y="0"/>
                      </a:cubicBezTo>
                      <a:cubicBezTo>
                        <a:pt x="83" y="0"/>
                        <a:pt x="83" y="0"/>
                        <a:pt x="83" y="0"/>
                      </a:cubicBezTo>
                      <a:cubicBezTo>
                        <a:pt x="93" y="0"/>
                        <a:pt x="102" y="8"/>
                        <a:pt x="102" y="19"/>
                      </a:cubicBezTo>
                      <a:lnTo>
                        <a:pt x="102" y="35"/>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0" name="Oval 10"/>
                <p:cNvSpPr>
                  <a:spLocks noChangeArrowheads="1"/>
                </p:cNvSpPr>
                <p:nvPr/>
              </p:nvSpPr>
              <p:spPr bwMode="auto">
                <a:xfrm>
                  <a:off x="2991" y="-873"/>
                  <a:ext cx="53" cy="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1" name="Freeform 11"/>
                <p:cNvSpPr>
                  <a:spLocks/>
                </p:cNvSpPr>
                <p:nvPr/>
              </p:nvSpPr>
              <p:spPr bwMode="auto">
                <a:xfrm>
                  <a:off x="3353" y="-1263"/>
                  <a:ext cx="126" cy="143"/>
                </a:xfrm>
                <a:custGeom>
                  <a:avLst/>
                  <a:gdLst>
                    <a:gd name="T0" fmla="*/ 47 w 53"/>
                    <a:gd name="T1" fmla="*/ 56 h 60"/>
                    <a:gd name="T2" fmla="*/ 29 w 53"/>
                    <a:gd name="T3" fmla="*/ 54 h 60"/>
                    <a:gd name="T4" fmla="*/ 4 w 53"/>
                    <a:gd name="T5" fmla="*/ 22 h 60"/>
                    <a:gd name="T6" fmla="*/ 6 w 53"/>
                    <a:gd name="T7" fmla="*/ 4 h 60"/>
                    <a:gd name="T8" fmla="*/ 6 w 53"/>
                    <a:gd name="T9" fmla="*/ 4 h 60"/>
                    <a:gd name="T10" fmla="*/ 24 w 53"/>
                    <a:gd name="T11" fmla="*/ 6 h 60"/>
                    <a:gd name="T12" fmla="*/ 49 w 53"/>
                    <a:gd name="T13" fmla="*/ 38 h 60"/>
                    <a:gd name="T14" fmla="*/ 47 w 53"/>
                    <a:gd name="T15" fmla="*/ 56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60">
                      <a:moveTo>
                        <a:pt x="47" y="56"/>
                      </a:moveTo>
                      <a:cubicBezTo>
                        <a:pt x="41" y="60"/>
                        <a:pt x="33" y="59"/>
                        <a:pt x="29" y="54"/>
                      </a:cubicBezTo>
                      <a:cubicBezTo>
                        <a:pt x="4" y="22"/>
                        <a:pt x="4" y="22"/>
                        <a:pt x="4" y="22"/>
                      </a:cubicBezTo>
                      <a:cubicBezTo>
                        <a:pt x="0" y="16"/>
                        <a:pt x="1" y="8"/>
                        <a:pt x="6" y="4"/>
                      </a:cubicBezTo>
                      <a:cubicBezTo>
                        <a:pt x="6" y="4"/>
                        <a:pt x="6" y="4"/>
                        <a:pt x="6" y="4"/>
                      </a:cubicBezTo>
                      <a:cubicBezTo>
                        <a:pt x="12" y="0"/>
                        <a:pt x="20" y="1"/>
                        <a:pt x="24" y="6"/>
                      </a:cubicBezTo>
                      <a:cubicBezTo>
                        <a:pt x="49" y="38"/>
                        <a:pt x="49" y="38"/>
                        <a:pt x="49" y="38"/>
                      </a:cubicBezTo>
                      <a:cubicBezTo>
                        <a:pt x="53" y="44"/>
                        <a:pt x="52" y="51"/>
                        <a:pt x="47" y="56"/>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2" name="Freeform 12"/>
                <p:cNvSpPr>
                  <a:spLocks/>
                </p:cNvSpPr>
                <p:nvPr/>
              </p:nvSpPr>
              <p:spPr bwMode="auto">
                <a:xfrm>
                  <a:off x="3298" y="-1206"/>
                  <a:ext cx="129" cy="112"/>
                </a:xfrm>
                <a:custGeom>
                  <a:avLst/>
                  <a:gdLst>
                    <a:gd name="T0" fmla="*/ 15 w 54"/>
                    <a:gd name="T1" fmla="*/ 44 h 47"/>
                    <a:gd name="T2" fmla="*/ 3 w 54"/>
                    <a:gd name="T3" fmla="*/ 43 h 47"/>
                    <a:gd name="T4" fmla="*/ 3 w 54"/>
                    <a:gd name="T5" fmla="*/ 43 h 47"/>
                    <a:gd name="T6" fmla="*/ 4 w 54"/>
                    <a:gd name="T7" fmla="*/ 31 h 47"/>
                    <a:gd name="T8" fmla="*/ 39 w 54"/>
                    <a:gd name="T9" fmla="*/ 3 h 47"/>
                    <a:gd name="T10" fmla="*/ 51 w 54"/>
                    <a:gd name="T11" fmla="*/ 5 h 47"/>
                    <a:gd name="T12" fmla="*/ 51 w 54"/>
                    <a:gd name="T13" fmla="*/ 5 h 47"/>
                    <a:gd name="T14" fmla="*/ 50 w 54"/>
                    <a:gd name="T15" fmla="*/ 17 h 47"/>
                    <a:gd name="T16" fmla="*/ 15 w 54"/>
                    <a:gd name="T1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7">
                      <a:moveTo>
                        <a:pt x="15" y="44"/>
                      </a:moveTo>
                      <a:cubicBezTo>
                        <a:pt x="11" y="47"/>
                        <a:pt x="6" y="47"/>
                        <a:pt x="3" y="43"/>
                      </a:cubicBezTo>
                      <a:cubicBezTo>
                        <a:pt x="3" y="43"/>
                        <a:pt x="3" y="43"/>
                        <a:pt x="3" y="43"/>
                      </a:cubicBezTo>
                      <a:cubicBezTo>
                        <a:pt x="0" y="39"/>
                        <a:pt x="0" y="34"/>
                        <a:pt x="4" y="31"/>
                      </a:cubicBezTo>
                      <a:cubicBezTo>
                        <a:pt x="39" y="3"/>
                        <a:pt x="39" y="3"/>
                        <a:pt x="39" y="3"/>
                      </a:cubicBezTo>
                      <a:cubicBezTo>
                        <a:pt x="43" y="0"/>
                        <a:pt x="48" y="1"/>
                        <a:pt x="51" y="5"/>
                      </a:cubicBezTo>
                      <a:cubicBezTo>
                        <a:pt x="51" y="5"/>
                        <a:pt x="51" y="5"/>
                        <a:pt x="51" y="5"/>
                      </a:cubicBezTo>
                      <a:cubicBezTo>
                        <a:pt x="54" y="8"/>
                        <a:pt x="54" y="14"/>
                        <a:pt x="50" y="17"/>
                      </a:cubicBezTo>
                      <a:lnTo>
                        <a:pt x="15" y="44"/>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3" name="Freeform 13"/>
                <p:cNvSpPr>
                  <a:spLocks/>
                </p:cNvSpPr>
                <p:nvPr/>
              </p:nvSpPr>
              <p:spPr bwMode="auto">
                <a:xfrm>
                  <a:off x="2925" y="-1470"/>
                  <a:ext cx="183" cy="59"/>
                </a:xfrm>
                <a:custGeom>
                  <a:avLst/>
                  <a:gdLst>
                    <a:gd name="T0" fmla="*/ 77 w 77"/>
                    <a:gd name="T1" fmla="*/ 13 h 25"/>
                    <a:gd name="T2" fmla="*/ 64 w 77"/>
                    <a:gd name="T3" fmla="*/ 25 h 25"/>
                    <a:gd name="T4" fmla="*/ 12 w 77"/>
                    <a:gd name="T5" fmla="*/ 25 h 25"/>
                    <a:gd name="T6" fmla="*/ 0 w 77"/>
                    <a:gd name="T7" fmla="*/ 13 h 25"/>
                    <a:gd name="T8" fmla="*/ 0 w 77"/>
                    <a:gd name="T9" fmla="*/ 13 h 25"/>
                    <a:gd name="T10" fmla="*/ 12 w 77"/>
                    <a:gd name="T11" fmla="*/ 0 h 25"/>
                    <a:gd name="T12" fmla="*/ 64 w 77"/>
                    <a:gd name="T13" fmla="*/ 0 h 25"/>
                    <a:gd name="T14" fmla="*/ 77 w 7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25">
                      <a:moveTo>
                        <a:pt x="77" y="13"/>
                      </a:moveTo>
                      <a:cubicBezTo>
                        <a:pt x="77" y="20"/>
                        <a:pt x="71" y="25"/>
                        <a:pt x="64" y="25"/>
                      </a:cubicBezTo>
                      <a:cubicBezTo>
                        <a:pt x="12" y="25"/>
                        <a:pt x="12" y="25"/>
                        <a:pt x="12" y="25"/>
                      </a:cubicBezTo>
                      <a:cubicBezTo>
                        <a:pt x="5" y="25"/>
                        <a:pt x="0" y="20"/>
                        <a:pt x="0" y="13"/>
                      </a:cubicBezTo>
                      <a:cubicBezTo>
                        <a:pt x="0" y="13"/>
                        <a:pt x="0" y="13"/>
                        <a:pt x="0" y="13"/>
                      </a:cubicBezTo>
                      <a:cubicBezTo>
                        <a:pt x="0" y="6"/>
                        <a:pt x="5" y="0"/>
                        <a:pt x="12" y="0"/>
                      </a:cubicBezTo>
                      <a:cubicBezTo>
                        <a:pt x="64" y="0"/>
                        <a:pt x="64" y="0"/>
                        <a:pt x="64" y="0"/>
                      </a:cubicBezTo>
                      <a:cubicBezTo>
                        <a:pt x="71" y="0"/>
                        <a:pt x="77" y="6"/>
                        <a:pt x="77" y="13"/>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4" name="Rectangle 14"/>
                <p:cNvSpPr>
                  <a:spLocks noChangeArrowheads="1"/>
                </p:cNvSpPr>
                <p:nvPr/>
              </p:nvSpPr>
              <p:spPr bwMode="auto">
                <a:xfrm>
                  <a:off x="2965" y="-1422"/>
                  <a:ext cx="105" cy="54"/>
                </a:xfrm>
                <a:prstGeom prst="rect">
                  <a:avLst/>
                </a:prstGeom>
                <a:solidFill>
                  <a:srgbClr val="91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71" name="Group 170"/>
              <p:cNvGrpSpPr/>
              <p:nvPr/>
            </p:nvGrpSpPr>
            <p:grpSpPr>
              <a:xfrm rot="5400000">
                <a:off x="4266802" y="-1927225"/>
                <a:ext cx="1066800" cy="1066800"/>
                <a:chOff x="4236244" y="-1957783"/>
                <a:chExt cx="1066800" cy="1066800"/>
              </a:xfrm>
              <a:grpFill/>
            </p:grpSpPr>
            <p:sp>
              <p:nvSpPr>
                <p:cNvPr id="174" name="Oval 173"/>
                <p:cNvSpPr/>
                <p:nvPr/>
              </p:nvSpPr>
              <p:spPr>
                <a:xfrm>
                  <a:off x="4236244" y="-1957783"/>
                  <a:ext cx="1066800" cy="106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5" name="Isosceles Triangle 174"/>
                <p:cNvSpPr/>
                <p:nvPr/>
              </p:nvSpPr>
              <p:spPr>
                <a:xfrm>
                  <a:off x="4718082" y="-1951436"/>
                  <a:ext cx="103123" cy="533401"/>
                </a:xfrm>
                <a:prstGeom prst="triangle">
                  <a:avLst/>
                </a:prstGeom>
                <a:solidFill>
                  <a:srgbClr val="91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72" name="Block Arc 171"/>
              <p:cNvSpPr/>
              <p:nvPr/>
            </p:nvSpPr>
            <p:spPr>
              <a:xfrm>
                <a:off x="4262569" y="-1931062"/>
                <a:ext cx="1073150" cy="1073148"/>
              </a:xfrm>
              <a:prstGeom prst="blockArc">
                <a:avLst>
                  <a:gd name="adj1" fmla="val 16240927"/>
                  <a:gd name="adj2" fmla="val 0"/>
                  <a:gd name="adj3" fmla="val 25000"/>
                </a:avLst>
              </a:prstGeom>
              <a:gradFill>
                <a:gsLst>
                  <a:gs pos="28000">
                    <a:schemeClr val="tx2">
                      <a:alpha val="0"/>
                    </a:schemeClr>
                  </a:gs>
                  <a:gs pos="100000">
                    <a:srgbClr val="91919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3" name="Oval 172"/>
              <p:cNvSpPr/>
              <p:nvPr/>
            </p:nvSpPr>
            <p:spPr>
              <a:xfrm>
                <a:off x="4709048" y="-1484981"/>
                <a:ext cx="182312" cy="182312"/>
              </a:xfrm>
              <a:prstGeom prst="ellipse">
                <a:avLst/>
              </a:prstGeom>
              <a:solidFill>
                <a:srgbClr val="91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sp>
        <p:nvSpPr>
          <p:cNvPr id="189" name="Rectangle 188"/>
          <p:cNvSpPr/>
          <p:nvPr/>
        </p:nvSpPr>
        <p:spPr>
          <a:xfrm>
            <a:off x="751805" y="979539"/>
            <a:ext cx="1692204" cy="400110"/>
          </a:xfrm>
          <a:prstGeom prst="rect">
            <a:avLst/>
          </a:prstGeom>
        </p:spPr>
        <p:txBody>
          <a:bodyPr wrap="square">
            <a:spAutoFit/>
          </a:bodyPr>
          <a:lstStyle/>
          <a:p>
            <a:pPr defTabSz="914367">
              <a:spcAft>
                <a:spcPts val="588"/>
              </a:spcAft>
            </a:pPr>
            <a:r>
              <a:rPr lang="en-US" sz="2000" dirty="0">
                <a:solidFill>
                  <a:srgbClr val="000000"/>
                </a:solidFill>
              </a:rPr>
              <a:t>Data sources</a:t>
            </a:r>
          </a:p>
        </p:txBody>
      </p:sp>
      <p:cxnSp>
        <p:nvCxnSpPr>
          <p:cNvPr id="190" name="Straight Connector 189"/>
          <p:cNvCxnSpPr/>
          <p:nvPr/>
        </p:nvCxnSpPr>
        <p:spPr>
          <a:xfrm>
            <a:off x="999799" y="2084485"/>
            <a:ext cx="1891470"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9" name="Rectangle 145"/>
          <p:cNvSpPr/>
          <p:nvPr/>
        </p:nvSpPr>
        <p:spPr bwMode="auto">
          <a:xfrm>
            <a:off x="1014873" y="1592461"/>
            <a:ext cx="198252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US" sz="1200" dirty="0">
                <a:solidFill>
                  <a:srgbClr val="000000"/>
                </a:solidFill>
                <a:cs typeface="Segoe UI Light" panose="020B0502040204020203" pitchFamily="34" charset="0"/>
              </a:rPr>
              <a:t>SaaS solutions</a:t>
            </a:r>
          </a:p>
          <a:p>
            <a:pPr defTabSz="914367">
              <a:spcAft>
                <a:spcPts val="600"/>
              </a:spcAft>
            </a:pPr>
            <a:r>
              <a:rPr lang="en-US" sz="900" i="1" dirty="0">
                <a:solidFill>
                  <a:srgbClr val="000000"/>
                </a:solidFill>
                <a:cs typeface="Segoe UI Light" panose="020B0502040204020203" pitchFamily="34" charset="0"/>
              </a:rPr>
              <a:t>e.g. Marketo, Salesforce, GitHub, Google analytics</a:t>
            </a:r>
          </a:p>
        </p:txBody>
      </p:sp>
      <p:sp>
        <p:nvSpPr>
          <p:cNvPr id="200" name="Oval 147"/>
          <p:cNvSpPr/>
          <p:nvPr/>
        </p:nvSpPr>
        <p:spPr bwMode="auto">
          <a:xfrm>
            <a:off x="644325" y="1657238"/>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1" name="Group 332"/>
          <p:cNvGrpSpPr/>
          <p:nvPr/>
        </p:nvGrpSpPr>
        <p:grpSpPr>
          <a:xfrm>
            <a:off x="696368" y="1733167"/>
            <a:ext cx="261675" cy="213902"/>
            <a:chOff x="2123129" y="1797431"/>
            <a:chExt cx="2472585" cy="2021180"/>
          </a:xfrm>
        </p:grpSpPr>
        <p:sp>
          <p:nvSpPr>
            <p:cNvPr id="202" name="Freeform 13"/>
            <p:cNvSpPr>
              <a:spLocks/>
            </p:cNvSpPr>
            <p:nvPr/>
          </p:nvSpPr>
          <p:spPr bwMode="auto">
            <a:xfrm rot="20700000">
              <a:off x="3155851" y="2377161"/>
              <a:ext cx="1439863" cy="1441450"/>
            </a:xfrm>
            <a:custGeom>
              <a:avLst/>
              <a:gdLst>
                <a:gd name="T0" fmla="*/ 138 w 441"/>
                <a:gd name="T1" fmla="*/ 341 h 441"/>
                <a:gd name="T2" fmla="*/ 183 w 441"/>
                <a:gd name="T3" fmla="*/ 374 h 441"/>
                <a:gd name="T4" fmla="*/ 220 w 441"/>
                <a:gd name="T5" fmla="*/ 423 h 441"/>
                <a:gd name="T6" fmla="*/ 422 w 441"/>
                <a:gd name="T7" fmla="*/ 220 h 441"/>
                <a:gd name="T8" fmla="*/ 373 w 441"/>
                <a:gd name="T9" fmla="*/ 184 h 441"/>
                <a:gd name="T10" fmla="*/ 341 w 441"/>
                <a:gd name="T11" fmla="*/ 139 h 441"/>
                <a:gd name="T12" fmla="*/ 382 w 441"/>
                <a:gd name="T13" fmla="*/ 58 h 441"/>
                <a:gd name="T14" fmla="*/ 302 w 441"/>
                <a:gd name="T15" fmla="*/ 100 h 441"/>
                <a:gd name="T16" fmla="*/ 257 w 441"/>
                <a:gd name="T17" fmla="*/ 67 h 441"/>
                <a:gd name="T18" fmla="*/ 220 w 441"/>
                <a:gd name="T19" fmla="*/ 18 h 441"/>
                <a:gd name="T20" fmla="*/ 171 w 441"/>
                <a:gd name="T21" fmla="*/ 55 h 441"/>
                <a:gd name="T22" fmla="*/ 138 w 441"/>
                <a:gd name="T23" fmla="*/ 100 h 441"/>
                <a:gd name="T24" fmla="*/ 180 w 441"/>
                <a:gd name="T25" fmla="*/ 181 h 441"/>
                <a:gd name="T26" fmla="*/ 100 w 441"/>
                <a:gd name="T27" fmla="*/ 139 h 441"/>
                <a:gd name="T28" fmla="*/ 55 w 441"/>
                <a:gd name="T29" fmla="*/ 171 h 441"/>
                <a:gd name="T30" fmla="*/ 18 w 441"/>
                <a:gd name="T31" fmla="*/ 220 h 441"/>
                <a:gd name="T32" fmla="*/ 67 w 441"/>
                <a:gd name="T33" fmla="*/ 257 h 441"/>
                <a:gd name="T34" fmla="*/ 100 w 441"/>
                <a:gd name="T35" fmla="*/ 302 h 441"/>
                <a:gd name="T36" fmla="*/ 58 w 441"/>
                <a:gd name="T37" fmla="*/ 383 h 441"/>
                <a:gd name="T38" fmla="*/ 138 w 441"/>
                <a:gd name="T39" fmla="*/ 34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1" h="441">
                  <a:moveTo>
                    <a:pt x="138" y="341"/>
                  </a:moveTo>
                  <a:cubicBezTo>
                    <a:pt x="147" y="337"/>
                    <a:pt x="171" y="361"/>
                    <a:pt x="183" y="374"/>
                  </a:cubicBezTo>
                  <a:cubicBezTo>
                    <a:pt x="196" y="386"/>
                    <a:pt x="220" y="423"/>
                    <a:pt x="220" y="423"/>
                  </a:cubicBezTo>
                  <a:cubicBezTo>
                    <a:pt x="422" y="220"/>
                    <a:pt x="422" y="220"/>
                    <a:pt x="422" y="220"/>
                  </a:cubicBezTo>
                  <a:cubicBezTo>
                    <a:pt x="422" y="220"/>
                    <a:pt x="386" y="196"/>
                    <a:pt x="373" y="184"/>
                  </a:cubicBezTo>
                  <a:cubicBezTo>
                    <a:pt x="361" y="171"/>
                    <a:pt x="338" y="149"/>
                    <a:pt x="341" y="139"/>
                  </a:cubicBezTo>
                  <a:cubicBezTo>
                    <a:pt x="343" y="129"/>
                    <a:pt x="441" y="116"/>
                    <a:pt x="382" y="58"/>
                  </a:cubicBezTo>
                  <a:cubicBezTo>
                    <a:pt x="324" y="0"/>
                    <a:pt x="310" y="96"/>
                    <a:pt x="302" y="100"/>
                  </a:cubicBezTo>
                  <a:cubicBezTo>
                    <a:pt x="294" y="104"/>
                    <a:pt x="269" y="80"/>
                    <a:pt x="257" y="67"/>
                  </a:cubicBezTo>
                  <a:cubicBezTo>
                    <a:pt x="245" y="55"/>
                    <a:pt x="220" y="18"/>
                    <a:pt x="220" y="18"/>
                  </a:cubicBezTo>
                  <a:cubicBezTo>
                    <a:pt x="220" y="18"/>
                    <a:pt x="183" y="43"/>
                    <a:pt x="171" y="55"/>
                  </a:cubicBezTo>
                  <a:cubicBezTo>
                    <a:pt x="159" y="67"/>
                    <a:pt x="134" y="92"/>
                    <a:pt x="138" y="100"/>
                  </a:cubicBezTo>
                  <a:cubicBezTo>
                    <a:pt x="142" y="108"/>
                    <a:pt x="238" y="122"/>
                    <a:pt x="180" y="181"/>
                  </a:cubicBezTo>
                  <a:cubicBezTo>
                    <a:pt x="122" y="239"/>
                    <a:pt x="110" y="141"/>
                    <a:pt x="100" y="139"/>
                  </a:cubicBezTo>
                  <a:cubicBezTo>
                    <a:pt x="89" y="137"/>
                    <a:pt x="67" y="159"/>
                    <a:pt x="55" y="171"/>
                  </a:cubicBezTo>
                  <a:cubicBezTo>
                    <a:pt x="42" y="184"/>
                    <a:pt x="18" y="220"/>
                    <a:pt x="18" y="220"/>
                  </a:cubicBezTo>
                  <a:cubicBezTo>
                    <a:pt x="18" y="220"/>
                    <a:pt x="55" y="245"/>
                    <a:pt x="67" y="257"/>
                  </a:cubicBezTo>
                  <a:cubicBezTo>
                    <a:pt x="79" y="269"/>
                    <a:pt x="102" y="292"/>
                    <a:pt x="100" y="302"/>
                  </a:cubicBezTo>
                  <a:cubicBezTo>
                    <a:pt x="98" y="312"/>
                    <a:pt x="0" y="325"/>
                    <a:pt x="58" y="383"/>
                  </a:cubicBezTo>
                  <a:cubicBezTo>
                    <a:pt x="116" y="441"/>
                    <a:pt x="130" y="345"/>
                    <a:pt x="138" y="34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3" name="Freeform 14"/>
            <p:cNvSpPr>
              <a:spLocks/>
            </p:cNvSpPr>
            <p:nvPr/>
          </p:nvSpPr>
          <p:spPr bwMode="auto">
            <a:xfrm rot="9900000">
              <a:off x="2123129" y="1797431"/>
              <a:ext cx="1377949" cy="1377949"/>
            </a:xfrm>
            <a:custGeom>
              <a:avLst/>
              <a:gdLst>
                <a:gd name="T0" fmla="*/ 422 w 422"/>
                <a:gd name="T1" fmla="*/ 220 h 422"/>
                <a:gd name="T2" fmla="*/ 386 w 422"/>
                <a:gd name="T3" fmla="*/ 171 h 422"/>
                <a:gd name="T4" fmla="*/ 341 w 422"/>
                <a:gd name="T5" fmla="*/ 138 h 422"/>
                <a:gd name="T6" fmla="*/ 260 w 422"/>
                <a:gd name="T7" fmla="*/ 180 h 422"/>
                <a:gd name="T8" fmla="*/ 302 w 422"/>
                <a:gd name="T9" fmla="*/ 100 h 422"/>
                <a:gd name="T10" fmla="*/ 269 w 422"/>
                <a:gd name="T11" fmla="*/ 55 h 422"/>
                <a:gd name="T12" fmla="*/ 220 w 422"/>
                <a:gd name="T13" fmla="*/ 18 h 422"/>
                <a:gd name="T14" fmla="*/ 183 w 422"/>
                <a:gd name="T15" fmla="*/ 67 h 422"/>
                <a:gd name="T16" fmla="*/ 138 w 422"/>
                <a:gd name="T17" fmla="*/ 100 h 422"/>
                <a:gd name="T18" fmla="*/ 58 w 422"/>
                <a:gd name="T19" fmla="*/ 58 h 422"/>
                <a:gd name="T20" fmla="*/ 100 w 422"/>
                <a:gd name="T21" fmla="*/ 138 h 422"/>
                <a:gd name="T22" fmla="*/ 67 w 422"/>
                <a:gd name="T23" fmla="*/ 183 h 422"/>
                <a:gd name="T24" fmla="*/ 18 w 422"/>
                <a:gd name="T25" fmla="*/ 220 h 422"/>
                <a:gd name="T26" fmla="*/ 55 w 422"/>
                <a:gd name="T27" fmla="*/ 269 h 422"/>
                <a:gd name="T28" fmla="*/ 100 w 422"/>
                <a:gd name="T29" fmla="*/ 302 h 422"/>
                <a:gd name="T30" fmla="*/ 180 w 422"/>
                <a:gd name="T31" fmla="*/ 260 h 422"/>
                <a:gd name="T32" fmla="*/ 138 w 422"/>
                <a:gd name="T33" fmla="*/ 341 h 422"/>
                <a:gd name="T34" fmla="*/ 171 w 422"/>
                <a:gd name="T35" fmla="*/ 386 h 422"/>
                <a:gd name="T36" fmla="*/ 220 w 422"/>
                <a:gd name="T37" fmla="*/ 422 h 422"/>
                <a:gd name="T38" fmla="*/ 422 w 422"/>
                <a:gd name="T39" fmla="*/ 22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2" h="422">
                  <a:moveTo>
                    <a:pt x="422" y="220"/>
                  </a:moveTo>
                  <a:cubicBezTo>
                    <a:pt x="422" y="220"/>
                    <a:pt x="398" y="183"/>
                    <a:pt x="386" y="171"/>
                  </a:cubicBezTo>
                  <a:cubicBezTo>
                    <a:pt x="373" y="159"/>
                    <a:pt x="349" y="134"/>
                    <a:pt x="341" y="138"/>
                  </a:cubicBezTo>
                  <a:cubicBezTo>
                    <a:pt x="332" y="142"/>
                    <a:pt x="318" y="239"/>
                    <a:pt x="260" y="180"/>
                  </a:cubicBezTo>
                  <a:cubicBezTo>
                    <a:pt x="202" y="122"/>
                    <a:pt x="300" y="110"/>
                    <a:pt x="302" y="100"/>
                  </a:cubicBezTo>
                  <a:cubicBezTo>
                    <a:pt x="304" y="90"/>
                    <a:pt x="281" y="67"/>
                    <a:pt x="269" y="55"/>
                  </a:cubicBezTo>
                  <a:cubicBezTo>
                    <a:pt x="257" y="42"/>
                    <a:pt x="220" y="18"/>
                    <a:pt x="220" y="18"/>
                  </a:cubicBezTo>
                  <a:cubicBezTo>
                    <a:pt x="220" y="18"/>
                    <a:pt x="196" y="55"/>
                    <a:pt x="183" y="67"/>
                  </a:cubicBezTo>
                  <a:cubicBezTo>
                    <a:pt x="171" y="79"/>
                    <a:pt x="149" y="102"/>
                    <a:pt x="138" y="100"/>
                  </a:cubicBezTo>
                  <a:cubicBezTo>
                    <a:pt x="128" y="98"/>
                    <a:pt x="116" y="0"/>
                    <a:pt x="58" y="58"/>
                  </a:cubicBezTo>
                  <a:cubicBezTo>
                    <a:pt x="0" y="116"/>
                    <a:pt x="96" y="130"/>
                    <a:pt x="100" y="138"/>
                  </a:cubicBezTo>
                  <a:cubicBezTo>
                    <a:pt x="104" y="147"/>
                    <a:pt x="79" y="171"/>
                    <a:pt x="67" y="183"/>
                  </a:cubicBezTo>
                  <a:cubicBezTo>
                    <a:pt x="55" y="196"/>
                    <a:pt x="18" y="220"/>
                    <a:pt x="18" y="220"/>
                  </a:cubicBezTo>
                  <a:cubicBezTo>
                    <a:pt x="18" y="220"/>
                    <a:pt x="42" y="257"/>
                    <a:pt x="55" y="269"/>
                  </a:cubicBezTo>
                  <a:cubicBezTo>
                    <a:pt x="67" y="281"/>
                    <a:pt x="91" y="306"/>
                    <a:pt x="100" y="302"/>
                  </a:cubicBezTo>
                  <a:cubicBezTo>
                    <a:pt x="108" y="298"/>
                    <a:pt x="122" y="202"/>
                    <a:pt x="180" y="260"/>
                  </a:cubicBezTo>
                  <a:cubicBezTo>
                    <a:pt x="238" y="318"/>
                    <a:pt x="140" y="330"/>
                    <a:pt x="138" y="341"/>
                  </a:cubicBezTo>
                  <a:cubicBezTo>
                    <a:pt x="136" y="351"/>
                    <a:pt x="159" y="373"/>
                    <a:pt x="171" y="386"/>
                  </a:cubicBezTo>
                  <a:cubicBezTo>
                    <a:pt x="183" y="398"/>
                    <a:pt x="220" y="422"/>
                    <a:pt x="220" y="422"/>
                  </a:cubicBezTo>
                  <a:lnTo>
                    <a:pt x="422" y="2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cxnSp>
        <p:nvCxnSpPr>
          <p:cNvPr id="206" name="Straight Connector 205"/>
          <p:cNvCxnSpPr/>
          <p:nvPr/>
        </p:nvCxnSpPr>
        <p:spPr>
          <a:xfrm>
            <a:off x="999799" y="2626596"/>
            <a:ext cx="1891470"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07" name="Rectangle 152"/>
          <p:cNvSpPr/>
          <p:nvPr/>
        </p:nvSpPr>
        <p:spPr bwMode="auto">
          <a:xfrm>
            <a:off x="1009226" y="2185923"/>
            <a:ext cx="198252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US" sz="1200" dirty="0">
                <a:solidFill>
                  <a:srgbClr val="000000"/>
                </a:solidFill>
                <a:cs typeface="Segoe UI Light" panose="020B0502040204020203" pitchFamily="34" charset="0"/>
              </a:rPr>
              <a:t>On-premises data</a:t>
            </a:r>
          </a:p>
          <a:p>
            <a:pPr defTabSz="914367"/>
            <a:r>
              <a:rPr lang="en-US" sz="900" dirty="0">
                <a:solidFill>
                  <a:srgbClr val="000000"/>
                </a:solidFill>
                <a:cs typeface="Segoe UI Light" panose="020B0502040204020203" pitchFamily="34" charset="0"/>
              </a:rPr>
              <a:t>e.g. Analysis Services</a:t>
            </a:r>
          </a:p>
        </p:txBody>
      </p:sp>
      <p:sp>
        <p:nvSpPr>
          <p:cNvPr id="208" name="Oval 154"/>
          <p:cNvSpPr/>
          <p:nvPr/>
        </p:nvSpPr>
        <p:spPr bwMode="auto">
          <a:xfrm>
            <a:off x="644325" y="2185923"/>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Freeform 30"/>
          <p:cNvSpPr>
            <a:spLocks noEditPoints="1"/>
          </p:cNvSpPr>
          <p:nvPr/>
        </p:nvSpPr>
        <p:spPr bwMode="auto">
          <a:xfrm>
            <a:off x="726710" y="2280157"/>
            <a:ext cx="200989" cy="177291"/>
          </a:xfrm>
          <a:custGeom>
            <a:avLst/>
            <a:gdLst>
              <a:gd name="T0" fmla="*/ 883 w 916"/>
              <a:gd name="T1" fmla="*/ 286 h 808"/>
              <a:gd name="T2" fmla="*/ 539 w 916"/>
              <a:gd name="T3" fmla="*/ 723 h 808"/>
              <a:gd name="T4" fmla="*/ 504 w 916"/>
              <a:gd name="T5" fmla="*/ 0 h 808"/>
              <a:gd name="T6" fmla="*/ 35 w 916"/>
              <a:gd name="T7" fmla="*/ 723 h 808"/>
              <a:gd name="T8" fmla="*/ 0 w 916"/>
              <a:gd name="T9" fmla="*/ 808 h 808"/>
              <a:gd name="T10" fmla="*/ 916 w 916"/>
              <a:gd name="T11" fmla="*/ 723 h 808"/>
              <a:gd name="T12" fmla="*/ 229 w 916"/>
              <a:gd name="T13" fmla="*/ 665 h 808"/>
              <a:gd name="T14" fmla="*/ 109 w 916"/>
              <a:gd name="T15" fmla="*/ 596 h 808"/>
              <a:gd name="T16" fmla="*/ 229 w 916"/>
              <a:gd name="T17" fmla="*/ 665 h 808"/>
              <a:gd name="T18" fmla="*/ 109 w 916"/>
              <a:gd name="T19" fmla="*/ 501 h 808"/>
              <a:gd name="T20" fmla="*/ 229 w 916"/>
              <a:gd name="T21" fmla="*/ 432 h 808"/>
              <a:gd name="T22" fmla="*/ 229 w 916"/>
              <a:gd name="T23" fmla="*/ 337 h 808"/>
              <a:gd name="T24" fmla="*/ 109 w 916"/>
              <a:gd name="T25" fmla="*/ 267 h 808"/>
              <a:gd name="T26" fmla="*/ 229 w 916"/>
              <a:gd name="T27" fmla="*/ 337 h 808"/>
              <a:gd name="T28" fmla="*/ 109 w 916"/>
              <a:gd name="T29" fmla="*/ 172 h 808"/>
              <a:gd name="T30" fmla="*/ 229 w 916"/>
              <a:gd name="T31" fmla="*/ 103 h 808"/>
              <a:gd name="T32" fmla="*/ 428 w 916"/>
              <a:gd name="T33" fmla="*/ 665 h 808"/>
              <a:gd name="T34" fmla="*/ 307 w 916"/>
              <a:gd name="T35" fmla="*/ 596 h 808"/>
              <a:gd name="T36" fmla="*/ 428 w 916"/>
              <a:gd name="T37" fmla="*/ 665 h 808"/>
              <a:gd name="T38" fmla="*/ 307 w 916"/>
              <a:gd name="T39" fmla="*/ 501 h 808"/>
              <a:gd name="T40" fmla="*/ 428 w 916"/>
              <a:gd name="T41" fmla="*/ 432 h 808"/>
              <a:gd name="T42" fmla="*/ 428 w 916"/>
              <a:gd name="T43" fmla="*/ 337 h 808"/>
              <a:gd name="T44" fmla="*/ 307 w 916"/>
              <a:gd name="T45" fmla="*/ 267 h 808"/>
              <a:gd name="T46" fmla="*/ 428 w 916"/>
              <a:gd name="T47" fmla="*/ 337 h 808"/>
              <a:gd name="T48" fmla="*/ 307 w 916"/>
              <a:gd name="T49" fmla="*/ 172 h 808"/>
              <a:gd name="T50" fmla="*/ 428 w 916"/>
              <a:gd name="T51" fmla="*/ 103 h 808"/>
              <a:gd name="T52" fmla="*/ 684 w 916"/>
              <a:gd name="T53" fmla="*/ 668 h 808"/>
              <a:gd name="T54" fmla="*/ 606 w 916"/>
              <a:gd name="T55" fmla="*/ 549 h 808"/>
              <a:gd name="T56" fmla="*/ 684 w 916"/>
              <a:gd name="T57" fmla="*/ 668 h 808"/>
              <a:gd name="T58" fmla="*/ 606 w 916"/>
              <a:gd name="T59" fmla="*/ 482 h 808"/>
              <a:gd name="T60" fmla="*/ 684 w 916"/>
              <a:gd name="T61" fmla="*/ 365 h 808"/>
              <a:gd name="T62" fmla="*/ 816 w 916"/>
              <a:gd name="T63" fmla="*/ 668 h 808"/>
              <a:gd name="T64" fmla="*/ 738 w 916"/>
              <a:gd name="T65" fmla="*/ 549 h 808"/>
              <a:gd name="T66" fmla="*/ 816 w 916"/>
              <a:gd name="T67" fmla="*/ 668 h 808"/>
              <a:gd name="T68" fmla="*/ 738 w 916"/>
              <a:gd name="T69" fmla="*/ 482 h 808"/>
              <a:gd name="T70" fmla="*/ 816 w 916"/>
              <a:gd name="T71" fmla="*/ 365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16" h="808">
                <a:moveTo>
                  <a:pt x="883" y="723"/>
                </a:moveTo>
                <a:lnTo>
                  <a:pt x="883" y="286"/>
                </a:lnTo>
                <a:lnTo>
                  <a:pt x="539" y="286"/>
                </a:lnTo>
                <a:lnTo>
                  <a:pt x="539" y="723"/>
                </a:lnTo>
                <a:lnTo>
                  <a:pt x="504" y="723"/>
                </a:lnTo>
                <a:lnTo>
                  <a:pt x="504" y="0"/>
                </a:lnTo>
                <a:lnTo>
                  <a:pt x="35" y="0"/>
                </a:lnTo>
                <a:lnTo>
                  <a:pt x="35" y="723"/>
                </a:lnTo>
                <a:lnTo>
                  <a:pt x="0" y="723"/>
                </a:lnTo>
                <a:lnTo>
                  <a:pt x="0" y="808"/>
                </a:lnTo>
                <a:lnTo>
                  <a:pt x="916" y="808"/>
                </a:lnTo>
                <a:lnTo>
                  <a:pt x="916" y="723"/>
                </a:lnTo>
                <a:lnTo>
                  <a:pt x="883" y="723"/>
                </a:lnTo>
                <a:close/>
                <a:moveTo>
                  <a:pt x="229" y="665"/>
                </a:moveTo>
                <a:lnTo>
                  <a:pt x="109" y="665"/>
                </a:lnTo>
                <a:lnTo>
                  <a:pt x="109" y="596"/>
                </a:lnTo>
                <a:lnTo>
                  <a:pt x="229" y="596"/>
                </a:lnTo>
                <a:lnTo>
                  <a:pt x="229" y="665"/>
                </a:lnTo>
                <a:close/>
                <a:moveTo>
                  <a:pt x="229" y="501"/>
                </a:moveTo>
                <a:lnTo>
                  <a:pt x="109" y="501"/>
                </a:lnTo>
                <a:lnTo>
                  <a:pt x="109" y="432"/>
                </a:lnTo>
                <a:lnTo>
                  <a:pt x="229" y="432"/>
                </a:lnTo>
                <a:lnTo>
                  <a:pt x="229" y="501"/>
                </a:lnTo>
                <a:close/>
                <a:moveTo>
                  <a:pt x="229" y="337"/>
                </a:moveTo>
                <a:lnTo>
                  <a:pt x="109" y="337"/>
                </a:lnTo>
                <a:lnTo>
                  <a:pt x="109" y="267"/>
                </a:lnTo>
                <a:lnTo>
                  <a:pt x="229" y="267"/>
                </a:lnTo>
                <a:lnTo>
                  <a:pt x="229" y="337"/>
                </a:lnTo>
                <a:close/>
                <a:moveTo>
                  <a:pt x="229" y="172"/>
                </a:moveTo>
                <a:lnTo>
                  <a:pt x="109" y="172"/>
                </a:lnTo>
                <a:lnTo>
                  <a:pt x="109" y="103"/>
                </a:lnTo>
                <a:lnTo>
                  <a:pt x="229" y="103"/>
                </a:lnTo>
                <a:lnTo>
                  <a:pt x="229" y="172"/>
                </a:lnTo>
                <a:close/>
                <a:moveTo>
                  <a:pt x="428" y="665"/>
                </a:moveTo>
                <a:lnTo>
                  <a:pt x="307" y="665"/>
                </a:lnTo>
                <a:lnTo>
                  <a:pt x="307" y="596"/>
                </a:lnTo>
                <a:lnTo>
                  <a:pt x="428" y="596"/>
                </a:lnTo>
                <a:lnTo>
                  <a:pt x="428" y="665"/>
                </a:lnTo>
                <a:close/>
                <a:moveTo>
                  <a:pt x="428" y="501"/>
                </a:moveTo>
                <a:lnTo>
                  <a:pt x="307" y="501"/>
                </a:lnTo>
                <a:lnTo>
                  <a:pt x="307" y="432"/>
                </a:lnTo>
                <a:lnTo>
                  <a:pt x="428" y="432"/>
                </a:lnTo>
                <a:lnTo>
                  <a:pt x="428" y="501"/>
                </a:lnTo>
                <a:close/>
                <a:moveTo>
                  <a:pt x="428" y="337"/>
                </a:moveTo>
                <a:lnTo>
                  <a:pt x="307" y="337"/>
                </a:lnTo>
                <a:lnTo>
                  <a:pt x="307" y="267"/>
                </a:lnTo>
                <a:lnTo>
                  <a:pt x="428" y="267"/>
                </a:lnTo>
                <a:lnTo>
                  <a:pt x="428" y="337"/>
                </a:lnTo>
                <a:close/>
                <a:moveTo>
                  <a:pt x="428" y="172"/>
                </a:moveTo>
                <a:lnTo>
                  <a:pt x="307" y="172"/>
                </a:lnTo>
                <a:lnTo>
                  <a:pt x="307" y="103"/>
                </a:lnTo>
                <a:lnTo>
                  <a:pt x="428" y="103"/>
                </a:lnTo>
                <a:lnTo>
                  <a:pt x="428" y="172"/>
                </a:lnTo>
                <a:close/>
                <a:moveTo>
                  <a:pt x="684" y="668"/>
                </a:moveTo>
                <a:lnTo>
                  <a:pt x="606" y="668"/>
                </a:lnTo>
                <a:lnTo>
                  <a:pt x="606" y="549"/>
                </a:lnTo>
                <a:lnTo>
                  <a:pt x="684" y="549"/>
                </a:lnTo>
                <a:lnTo>
                  <a:pt x="684" y="668"/>
                </a:lnTo>
                <a:close/>
                <a:moveTo>
                  <a:pt x="684" y="482"/>
                </a:moveTo>
                <a:lnTo>
                  <a:pt x="606" y="482"/>
                </a:lnTo>
                <a:lnTo>
                  <a:pt x="606" y="365"/>
                </a:lnTo>
                <a:lnTo>
                  <a:pt x="684" y="365"/>
                </a:lnTo>
                <a:lnTo>
                  <a:pt x="684" y="482"/>
                </a:lnTo>
                <a:close/>
                <a:moveTo>
                  <a:pt x="816" y="668"/>
                </a:moveTo>
                <a:lnTo>
                  <a:pt x="738" y="668"/>
                </a:lnTo>
                <a:lnTo>
                  <a:pt x="738" y="549"/>
                </a:lnTo>
                <a:lnTo>
                  <a:pt x="816" y="549"/>
                </a:lnTo>
                <a:lnTo>
                  <a:pt x="816" y="668"/>
                </a:lnTo>
                <a:close/>
                <a:moveTo>
                  <a:pt x="816" y="482"/>
                </a:moveTo>
                <a:lnTo>
                  <a:pt x="738" y="482"/>
                </a:lnTo>
                <a:lnTo>
                  <a:pt x="738" y="365"/>
                </a:lnTo>
                <a:lnTo>
                  <a:pt x="816" y="365"/>
                </a:lnTo>
                <a:lnTo>
                  <a:pt x="816" y="4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cxnSp>
        <p:nvCxnSpPr>
          <p:cNvPr id="210" name="Straight Connector 209"/>
          <p:cNvCxnSpPr/>
          <p:nvPr/>
        </p:nvCxnSpPr>
        <p:spPr>
          <a:xfrm>
            <a:off x="999799" y="3202383"/>
            <a:ext cx="1891470"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1" name="Rectangle 1074"/>
          <p:cNvSpPr/>
          <p:nvPr/>
        </p:nvSpPr>
        <p:spPr bwMode="auto">
          <a:xfrm>
            <a:off x="1009225" y="2728231"/>
            <a:ext cx="2149697"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US" sz="1200" dirty="0">
                <a:solidFill>
                  <a:srgbClr val="000000"/>
                </a:solidFill>
                <a:cs typeface="Segoe UI Light" panose="020B0502040204020203" pitchFamily="34" charset="0"/>
              </a:rPr>
              <a:t>Organizational content packs</a:t>
            </a:r>
            <a:br>
              <a:rPr lang="en-US" sz="1200" dirty="0">
                <a:solidFill>
                  <a:srgbClr val="000000"/>
                </a:solidFill>
                <a:cs typeface="Segoe UI Light" panose="020B0502040204020203" pitchFamily="34" charset="0"/>
              </a:rPr>
            </a:br>
            <a:r>
              <a:rPr lang="en-US" sz="900" i="1" dirty="0">
                <a:solidFill>
                  <a:srgbClr val="000000"/>
                </a:solidFill>
                <a:cs typeface="Segoe UI Light" panose="020B0502040204020203" pitchFamily="34" charset="0"/>
              </a:rPr>
              <a:t>Corporate data sources or external data services</a:t>
            </a:r>
          </a:p>
        </p:txBody>
      </p:sp>
      <p:sp>
        <p:nvSpPr>
          <p:cNvPr id="212" name="Oval 1076"/>
          <p:cNvSpPr/>
          <p:nvPr/>
        </p:nvSpPr>
        <p:spPr bwMode="auto">
          <a:xfrm>
            <a:off x="644325" y="2728231"/>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3" name="Group 212"/>
          <p:cNvGrpSpPr/>
          <p:nvPr/>
        </p:nvGrpSpPr>
        <p:grpSpPr>
          <a:xfrm>
            <a:off x="719570" y="2816502"/>
            <a:ext cx="215270" cy="189218"/>
            <a:chOff x="681704" y="2920140"/>
            <a:chExt cx="321649" cy="282723"/>
          </a:xfrm>
          <a:solidFill>
            <a:schemeClr val="tx1"/>
          </a:solidFill>
        </p:grpSpPr>
        <p:sp>
          <p:nvSpPr>
            <p:cNvPr id="214" name="Freeform 34"/>
            <p:cNvSpPr>
              <a:spLocks/>
            </p:cNvSpPr>
            <p:nvPr/>
          </p:nvSpPr>
          <p:spPr bwMode="auto">
            <a:xfrm>
              <a:off x="681704" y="2920140"/>
              <a:ext cx="270621" cy="210107"/>
            </a:xfrm>
            <a:custGeom>
              <a:avLst/>
              <a:gdLst>
                <a:gd name="T0" fmla="*/ 270 w 1048"/>
                <a:gd name="T1" fmla="*/ 104 h 814"/>
                <a:gd name="T2" fmla="*/ 328 w 1048"/>
                <a:gd name="T3" fmla="*/ 81 h 814"/>
                <a:gd name="T4" fmla="*/ 967 w 1048"/>
                <a:gd name="T5" fmla="*/ 81 h 814"/>
                <a:gd name="T6" fmla="*/ 967 w 1048"/>
                <a:gd name="T7" fmla="*/ 142 h 814"/>
                <a:gd name="T8" fmla="*/ 1048 w 1048"/>
                <a:gd name="T9" fmla="*/ 142 h 814"/>
                <a:gd name="T10" fmla="*/ 1048 w 1048"/>
                <a:gd name="T11" fmla="*/ 0 h 814"/>
                <a:gd name="T12" fmla="*/ 328 w 1048"/>
                <a:gd name="T13" fmla="*/ 0 h 814"/>
                <a:gd name="T14" fmla="*/ 205 w 1048"/>
                <a:gd name="T15" fmla="*/ 56 h 814"/>
                <a:gd name="T16" fmla="*/ 38 w 1048"/>
                <a:gd name="T17" fmla="*/ 318 h 814"/>
                <a:gd name="T18" fmla="*/ 0 w 1048"/>
                <a:gd name="T19" fmla="*/ 426 h 814"/>
                <a:gd name="T20" fmla="*/ 0 w 1048"/>
                <a:gd name="T21" fmla="*/ 814 h 814"/>
                <a:gd name="T22" fmla="*/ 240 w 1048"/>
                <a:gd name="T23" fmla="*/ 814 h 814"/>
                <a:gd name="T24" fmla="*/ 240 w 1048"/>
                <a:gd name="T25" fmla="*/ 733 h 814"/>
                <a:gd name="T26" fmla="*/ 81 w 1048"/>
                <a:gd name="T27" fmla="*/ 733 h 814"/>
                <a:gd name="T28" fmla="*/ 81 w 1048"/>
                <a:gd name="T29" fmla="*/ 426 h 814"/>
                <a:gd name="T30" fmla="*/ 280 w 1048"/>
                <a:gd name="T31" fmla="*/ 297 h 814"/>
                <a:gd name="T32" fmla="*/ 270 w 1048"/>
                <a:gd name="T33" fmla="*/ 104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8" h="814">
                  <a:moveTo>
                    <a:pt x="270" y="104"/>
                  </a:moveTo>
                  <a:cubicBezTo>
                    <a:pt x="274" y="98"/>
                    <a:pt x="287" y="81"/>
                    <a:pt x="328" y="81"/>
                  </a:cubicBezTo>
                  <a:cubicBezTo>
                    <a:pt x="967" y="81"/>
                    <a:pt x="967" y="81"/>
                    <a:pt x="967" y="81"/>
                  </a:cubicBezTo>
                  <a:cubicBezTo>
                    <a:pt x="967" y="142"/>
                    <a:pt x="967" y="142"/>
                    <a:pt x="967" y="142"/>
                  </a:cubicBezTo>
                  <a:cubicBezTo>
                    <a:pt x="1048" y="142"/>
                    <a:pt x="1048" y="142"/>
                    <a:pt x="1048" y="142"/>
                  </a:cubicBezTo>
                  <a:cubicBezTo>
                    <a:pt x="1048" y="0"/>
                    <a:pt x="1048" y="0"/>
                    <a:pt x="1048" y="0"/>
                  </a:cubicBezTo>
                  <a:cubicBezTo>
                    <a:pt x="328" y="0"/>
                    <a:pt x="328" y="0"/>
                    <a:pt x="328" y="0"/>
                  </a:cubicBezTo>
                  <a:cubicBezTo>
                    <a:pt x="260" y="0"/>
                    <a:pt x="223" y="30"/>
                    <a:pt x="205" y="56"/>
                  </a:cubicBezTo>
                  <a:cubicBezTo>
                    <a:pt x="38" y="318"/>
                    <a:pt x="38" y="318"/>
                    <a:pt x="38" y="318"/>
                  </a:cubicBezTo>
                  <a:cubicBezTo>
                    <a:pt x="19" y="345"/>
                    <a:pt x="0" y="383"/>
                    <a:pt x="0" y="426"/>
                  </a:cubicBezTo>
                  <a:cubicBezTo>
                    <a:pt x="0" y="814"/>
                    <a:pt x="0" y="814"/>
                    <a:pt x="0" y="814"/>
                  </a:cubicBezTo>
                  <a:cubicBezTo>
                    <a:pt x="240" y="814"/>
                    <a:pt x="240" y="814"/>
                    <a:pt x="240" y="814"/>
                  </a:cubicBezTo>
                  <a:cubicBezTo>
                    <a:pt x="240" y="733"/>
                    <a:pt x="240" y="733"/>
                    <a:pt x="240" y="733"/>
                  </a:cubicBezTo>
                  <a:cubicBezTo>
                    <a:pt x="81" y="733"/>
                    <a:pt x="81" y="733"/>
                    <a:pt x="81" y="733"/>
                  </a:cubicBezTo>
                  <a:cubicBezTo>
                    <a:pt x="81" y="426"/>
                    <a:pt x="81" y="426"/>
                    <a:pt x="81" y="426"/>
                  </a:cubicBezTo>
                  <a:cubicBezTo>
                    <a:pt x="81" y="357"/>
                    <a:pt x="213" y="303"/>
                    <a:pt x="280" y="297"/>
                  </a:cubicBezTo>
                  <a:cubicBezTo>
                    <a:pt x="258" y="241"/>
                    <a:pt x="241" y="148"/>
                    <a:pt x="27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6" name="Freeform 35"/>
            <p:cNvSpPr>
              <a:spLocks noEditPoints="1"/>
            </p:cNvSpPr>
            <p:nvPr/>
          </p:nvSpPr>
          <p:spPr bwMode="auto">
            <a:xfrm>
              <a:off x="760426" y="2959065"/>
              <a:ext cx="242927" cy="243798"/>
            </a:xfrm>
            <a:custGeom>
              <a:avLst/>
              <a:gdLst>
                <a:gd name="T0" fmla="*/ 327 w 941"/>
                <a:gd name="T1" fmla="*/ 277 h 944"/>
                <a:gd name="T2" fmla="*/ 327 w 941"/>
                <a:gd name="T3" fmla="*/ 321 h 944"/>
                <a:gd name="T4" fmla="*/ 344 w 941"/>
                <a:gd name="T5" fmla="*/ 338 h 944"/>
                <a:gd name="T6" fmla="*/ 45 w 941"/>
                <a:gd name="T7" fmla="*/ 510 h 944"/>
                <a:gd name="T8" fmla="*/ 44 w 941"/>
                <a:gd name="T9" fmla="*/ 547 h 944"/>
                <a:gd name="T10" fmla="*/ 0 w 941"/>
                <a:gd name="T11" fmla="*/ 640 h 944"/>
                <a:gd name="T12" fmla="*/ 72 w 941"/>
                <a:gd name="T13" fmla="*/ 596 h 944"/>
                <a:gd name="T14" fmla="*/ 87 w 941"/>
                <a:gd name="T15" fmla="*/ 595 h 944"/>
                <a:gd name="T16" fmla="*/ 414 w 941"/>
                <a:gd name="T17" fmla="*/ 408 h 944"/>
                <a:gd name="T18" fmla="*/ 449 w 941"/>
                <a:gd name="T19" fmla="*/ 443 h 944"/>
                <a:gd name="T20" fmla="*/ 443 w 941"/>
                <a:gd name="T21" fmla="*/ 449 h 944"/>
                <a:gd name="T22" fmla="*/ 443 w 941"/>
                <a:gd name="T23" fmla="*/ 502 h 944"/>
                <a:gd name="T24" fmla="*/ 496 w 941"/>
                <a:gd name="T25" fmla="*/ 502 h 944"/>
                <a:gd name="T26" fmla="*/ 502 w 941"/>
                <a:gd name="T27" fmla="*/ 496 h 944"/>
                <a:gd name="T28" fmla="*/ 536 w 941"/>
                <a:gd name="T29" fmla="*/ 530 h 944"/>
                <a:gd name="T30" fmla="*/ 349 w 941"/>
                <a:gd name="T31" fmla="*/ 855 h 944"/>
                <a:gd name="T32" fmla="*/ 348 w 941"/>
                <a:gd name="T33" fmla="*/ 872 h 944"/>
                <a:gd name="T34" fmla="*/ 304 w 941"/>
                <a:gd name="T35" fmla="*/ 944 h 944"/>
                <a:gd name="T36" fmla="*/ 396 w 941"/>
                <a:gd name="T37" fmla="*/ 899 h 944"/>
                <a:gd name="T38" fmla="*/ 433 w 941"/>
                <a:gd name="T39" fmla="*/ 899 h 944"/>
                <a:gd name="T40" fmla="*/ 605 w 941"/>
                <a:gd name="T41" fmla="*/ 599 h 944"/>
                <a:gd name="T42" fmla="*/ 624 w 941"/>
                <a:gd name="T43" fmla="*/ 618 h 944"/>
                <a:gd name="T44" fmla="*/ 668 w 941"/>
                <a:gd name="T45" fmla="*/ 618 h 944"/>
                <a:gd name="T46" fmla="*/ 668 w 941"/>
                <a:gd name="T47" fmla="*/ 575 h 944"/>
                <a:gd name="T48" fmla="*/ 637 w 941"/>
                <a:gd name="T49" fmla="*/ 544 h 944"/>
                <a:gd name="T50" fmla="*/ 747 w 941"/>
                <a:gd name="T51" fmla="*/ 353 h 944"/>
                <a:gd name="T52" fmla="*/ 843 w 941"/>
                <a:gd name="T53" fmla="*/ 310 h 944"/>
                <a:gd name="T54" fmla="*/ 866 w 941"/>
                <a:gd name="T55" fmla="*/ 132 h 944"/>
                <a:gd name="T56" fmla="*/ 927 w 941"/>
                <a:gd name="T57" fmla="*/ 71 h 944"/>
                <a:gd name="T58" fmla="*/ 927 w 941"/>
                <a:gd name="T59" fmla="*/ 18 h 944"/>
                <a:gd name="T60" fmla="*/ 874 w 941"/>
                <a:gd name="T61" fmla="*/ 18 h 944"/>
                <a:gd name="T62" fmla="*/ 813 w 941"/>
                <a:gd name="T63" fmla="*/ 79 h 944"/>
                <a:gd name="T64" fmla="*/ 635 w 941"/>
                <a:gd name="T65" fmla="*/ 102 h 944"/>
                <a:gd name="T66" fmla="*/ 592 w 941"/>
                <a:gd name="T67" fmla="*/ 196 h 944"/>
                <a:gd name="T68" fmla="*/ 400 w 941"/>
                <a:gd name="T69" fmla="*/ 306 h 944"/>
                <a:gd name="T70" fmla="*/ 370 w 941"/>
                <a:gd name="T71" fmla="*/ 277 h 944"/>
                <a:gd name="T72" fmla="*/ 327 w 941"/>
                <a:gd name="T73" fmla="*/ 277 h 944"/>
                <a:gd name="T74" fmla="*/ 500 w 941"/>
                <a:gd name="T75" fmla="*/ 393 h 944"/>
                <a:gd name="T76" fmla="*/ 493 w 941"/>
                <a:gd name="T77" fmla="*/ 399 h 944"/>
                <a:gd name="T78" fmla="*/ 470 w 941"/>
                <a:gd name="T79" fmla="*/ 376 h 944"/>
                <a:gd name="T80" fmla="*/ 618 w 941"/>
                <a:gd name="T81" fmla="*/ 290 h 944"/>
                <a:gd name="T82" fmla="*/ 635 w 941"/>
                <a:gd name="T83" fmla="*/ 310 h 944"/>
                <a:gd name="T84" fmla="*/ 653 w 941"/>
                <a:gd name="T85" fmla="*/ 325 h 944"/>
                <a:gd name="T86" fmla="*/ 568 w 941"/>
                <a:gd name="T87" fmla="*/ 474 h 944"/>
                <a:gd name="T88" fmla="*/ 546 w 941"/>
                <a:gd name="T89" fmla="*/ 452 h 944"/>
                <a:gd name="T90" fmla="*/ 552 w 941"/>
                <a:gd name="T91" fmla="*/ 445 h 944"/>
                <a:gd name="T92" fmla="*/ 552 w 941"/>
                <a:gd name="T93" fmla="*/ 393 h 944"/>
                <a:gd name="T94" fmla="*/ 500 w 941"/>
                <a:gd name="T95" fmla="*/ 393 h 944"/>
                <a:gd name="T96" fmla="*/ 739 w 941"/>
                <a:gd name="T97" fmla="*/ 270 h 944"/>
                <a:gd name="T98" fmla="*/ 675 w 941"/>
                <a:gd name="T99" fmla="*/ 206 h 944"/>
                <a:gd name="T100" fmla="*/ 739 w 941"/>
                <a:gd name="T101" fmla="*/ 142 h 944"/>
                <a:gd name="T102" fmla="*/ 803 w 941"/>
                <a:gd name="T103" fmla="*/ 206 h 944"/>
                <a:gd name="T104" fmla="*/ 739 w 941"/>
                <a:gd name="T105" fmla="*/ 270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1" h="944">
                  <a:moveTo>
                    <a:pt x="327" y="277"/>
                  </a:moveTo>
                  <a:cubicBezTo>
                    <a:pt x="314" y="289"/>
                    <a:pt x="314" y="308"/>
                    <a:pt x="327" y="321"/>
                  </a:cubicBezTo>
                  <a:cubicBezTo>
                    <a:pt x="344" y="338"/>
                    <a:pt x="344" y="338"/>
                    <a:pt x="344" y="338"/>
                  </a:cubicBezTo>
                  <a:cubicBezTo>
                    <a:pt x="45" y="510"/>
                    <a:pt x="45" y="510"/>
                    <a:pt x="45" y="510"/>
                  </a:cubicBezTo>
                  <a:cubicBezTo>
                    <a:pt x="44" y="547"/>
                    <a:pt x="44" y="547"/>
                    <a:pt x="44" y="547"/>
                  </a:cubicBezTo>
                  <a:cubicBezTo>
                    <a:pt x="0" y="640"/>
                    <a:pt x="0" y="640"/>
                    <a:pt x="0" y="640"/>
                  </a:cubicBezTo>
                  <a:cubicBezTo>
                    <a:pt x="72" y="596"/>
                    <a:pt x="72" y="596"/>
                    <a:pt x="72" y="596"/>
                  </a:cubicBezTo>
                  <a:cubicBezTo>
                    <a:pt x="87" y="595"/>
                    <a:pt x="87" y="595"/>
                    <a:pt x="87" y="595"/>
                  </a:cubicBezTo>
                  <a:cubicBezTo>
                    <a:pt x="414" y="408"/>
                    <a:pt x="414" y="408"/>
                    <a:pt x="414" y="408"/>
                  </a:cubicBezTo>
                  <a:cubicBezTo>
                    <a:pt x="449" y="443"/>
                    <a:pt x="449" y="443"/>
                    <a:pt x="449" y="443"/>
                  </a:cubicBezTo>
                  <a:cubicBezTo>
                    <a:pt x="443" y="449"/>
                    <a:pt x="443" y="449"/>
                    <a:pt x="443" y="449"/>
                  </a:cubicBezTo>
                  <a:cubicBezTo>
                    <a:pt x="429" y="464"/>
                    <a:pt x="429" y="487"/>
                    <a:pt x="443" y="502"/>
                  </a:cubicBezTo>
                  <a:cubicBezTo>
                    <a:pt x="455" y="514"/>
                    <a:pt x="478" y="519"/>
                    <a:pt x="496" y="502"/>
                  </a:cubicBezTo>
                  <a:cubicBezTo>
                    <a:pt x="502" y="496"/>
                    <a:pt x="502" y="496"/>
                    <a:pt x="502" y="496"/>
                  </a:cubicBezTo>
                  <a:cubicBezTo>
                    <a:pt x="536" y="530"/>
                    <a:pt x="536" y="530"/>
                    <a:pt x="536" y="530"/>
                  </a:cubicBezTo>
                  <a:cubicBezTo>
                    <a:pt x="349" y="855"/>
                    <a:pt x="349" y="855"/>
                    <a:pt x="349" y="855"/>
                  </a:cubicBezTo>
                  <a:cubicBezTo>
                    <a:pt x="348" y="872"/>
                    <a:pt x="348" y="872"/>
                    <a:pt x="348" y="872"/>
                  </a:cubicBezTo>
                  <a:cubicBezTo>
                    <a:pt x="304" y="944"/>
                    <a:pt x="304" y="944"/>
                    <a:pt x="304" y="944"/>
                  </a:cubicBezTo>
                  <a:cubicBezTo>
                    <a:pt x="396" y="899"/>
                    <a:pt x="396" y="899"/>
                    <a:pt x="396" y="899"/>
                  </a:cubicBezTo>
                  <a:cubicBezTo>
                    <a:pt x="433" y="899"/>
                    <a:pt x="433" y="899"/>
                    <a:pt x="433" y="899"/>
                  </a:cubicBezTo>
                  <a:cubicBezTo>
                    <a:pt x="605" y="599"/>
                    <a:pt x="605" y="599"/>
                    <a:pt x="605" y="599"/>
                  </a:cubicBezTo>
                  <a:cubicBezTo>
                    <a:pt x="624" y="618"/>
                    <a:pt x="624" y="618"/>
                    <a:pt x="624" y="618"/>
                  </a:cubicBezTo>
                  <a:cubicBezTo>
                    <a:pt x="632" y="627"/>
                    <a:pt x="653" y="634"/>
                    <a:pt x="668" y="618"/>
                  </a:cubicBezTo>
                  <a:cubicBezTo>
                    <a:pt x="680" y="606"/>
                    <a:pt x="680" y="587"/>
                    <a:pt x="668" y="575"/>
                  </a:cubicBezTo>
                  <a:cubicBezTo>
                    <a:pt x="637" y="544"/>
                    <a:pt x="637" y="544"/>
                    <a:pt x="637" y="544"/>
                  </a:cubicBezTo>
                  <a:cubicBezTo>
                    <a:pt x="747" y="353"/>
                    <a:pt x="747" y="353"/>
                    <a:pt x="747" y="353"/>
                  </a:cubicBezTo>
                  <a:cubicBezTo>
                    <a:pt x="782" y="351"/>
                    <a:pt x="816" y="337"/>
                    <a:pt x="843" y="310"/>
                  </a:cubicBezTo>
                  <a:cubicBezTo>
                    <a:pt x="891" y="262"/>
                    <a:pt x="899" y="188"/>
                    <a:pt x="866" y="132"/>
                  </a:cubicBezTo>
                  <a:cubicBezTo>
                    <a:pt x="927" y="71"/>
                    <a:pt x="927" y="71"/>
                    <a:pt x="927" y="71"/>
                  </a:cubicBezTo>
                  <a:cubicBezTo>
                    <a:pt x="941" y="56"/>
                    <a:pt x="941" y="33"/>
                    <a:pt x="927" y="18"/>
                  </a:cubicBezTo>
                  <a:cubicBezTo>
                    <a:pt x="908" y="0"/>
                    <a:pt x="883" y="9"/>
                    <a:pt x="874" y="18"/>
                  </a:cubicBezTo>
                  <a:cubicBezTo>
                    <a:pt x="813" y="79"/>
                    <a:pt x="813" y="79"/>
                    <a:pt x="813" y="79"/>
                  </a:cubicBezTo>
                  <a:cubicBezTo>
                    <a:pt x="758" y="47"/>
                    <a:pt x="685" y="54"/>
                    <a:pt x="635" y="102"/>
                  </a:cubicBezTo>
                  <a:cubicBezTo>
                    <a:pt x="608" y="127"/>
                    <a:pt x="595" y="162"/>
                    <a:pt x="592" y="196"/>
                  </a:cubicBezTo>
                  <a:cubicBezTo>
                    <a:pt x="400" y="306"/>
                    <a:pt x="400" y="306"/>
                    <a:pt x="400" y="306"/>
                  </a:cubicBezTo>
                  <a:cubicBezTo>
                    <a:pt x="370" y="277"/>
                    <a:pt x="370" y="277"/>
                    <a:pt x="370" y="277"/>
                  </a:cubicBezTo>
                  <a:cubicBezTo>
                    <a:pt x="359" y="267"/>
                    <a:pt x="341" y="263"/>
                    <a:pt x="327" y="277"/>
                  </a:cubicBezTo>
                  <a:close/>
                  <a:moveTo>
                    <a:pt x="500" y="393"/>
                  </a:moveTo>
                  <a:cubicBezTo>
                    <a:pt x="493" y="399"/>
                    <a:pt x="493" y="399"/>
                    <a:pt x="493" y="399"/>
                  </a:cubicBezTo>
                  <a:cubicBezTo>
                    <a:pt x="470" y="376"/>
                    <a:pt x="470" y="376"/>
                    <a:pt x="470" y="376"/>
                  </a:cubicBezTo>
                  <a:cubicBezTo>
                    <a:pt x="618" y="290"/>
                    <a:pt x="618" y="290"/>
                    <a:pt x="618" y="290"/>
                  </a:cubicBezTo>
                  <a:cubicBezTo>
                    <a:pt x="623" y="297"/>
                    <a:pt x="629" y="304"/>
                    <a:pt x="635" y="310"/>
                  </a:cubicBezTo>
                  <a:cubicBezTo>
                    <a:pt x="641" y="316"/>
                    <a:pt x="647" y="321"/>
                    <a:pt x="653" y="325"/>
                  </a:cubicBezTo>
                  <a:cubicBezTo>
                    <a:pt x="568" y="474"/>
                    <a:pt x="568" y="474"/>
                    <a:pt x="568" y="474"/>
                  </a:cubicBezTo>
                  <a:cubicBezTo>
                    <a:pt x="546" y="452"/>
                    <a:pt x="546" y="452"/>
                    <a:pt x="546" y="452"/>
                  </a:cubicBezTo>
                  <a:cubicBezTo>
                    <a:pt x="552" y="445"/>
                    <a:pt x="552" y="445"/>
                    <a:pt x="552" y="445"/>
                  </a:cubicBezTo>
                  <a:cubicBezTo>
                    <a:pt x="567" y="431"/>
                    <a:pt x="567" y="407"/>
                    <a:pt x="552" y="393"/>
                  </a:cubicBezTo>
                  <a:cubicBezTo>
                    <a:pt x="535" y="376"/>
                    <a:pt x="513" y="380"/>
                    <a:pt x="500" y="393"/>
                  </a:cubicBezTo>
                  <a:close/>
                  <a:moveTo>
                    <a:pt x="739" y="270"/>
                  </a:moveTo>
                  <a:cubicBezTo>
                    <a:pt x="703" y="270"/>
                    <a:pt x="675" y="241"/>
                    <a:pt x="675" y="206"/>
                  </a:cubicBezTo>
                  <a:cubicBezTo>
                    <a:pt x="675" y="171"/>
                    <a:pt x="703" y="142"/>
                    <a:pt x="739" y="142"/>
                  </a:cubicBezTo>
                  <a:cubicBezTo>
                    <a:pt x="774" y="142"/>
                    <a:pt x="803" y="171"/>
                    <a:pt x="803" y="206"/>
                  </a:cubicBezTo>
                  <a:cubicBezTo>
                    <a:pt x="803" y="241"/>
                    <a:pt x="774" y="270"/>
                    <a:pt x="739"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cxnSp>
        <p:nvCxnSpPr>
          <p:cNvPr id="218" name="Straight Connector 217"/>
          <p:cNvCxnSpPr/>
          <p:nvPr/>
        </p:nvCxnSpPr>
        <p:spPr>
          <a:xfrm>
            <a:off x="999799" y="3697061"/>
            <a:ext cx="1891470"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9" name="Rectangle 1081"/>
          <p:cNvSpPr/>
          <p:nvPr/>
        </p:nvSpPr>
        <p:spPr bwMode="auto">
          <a:xfrm>
            <a:off x="999799" y="3261615"/>
            <a:ext cx="198252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US" sz="1200" dirty="0">
                <a:solidFill>
                  <a:srgbClr val="000000"/>
                </a:solidFill>
                <a:cs typeface="Segoe UI Light" panose="020B0502040204020203" pitchFamily="34" charset="0"/>
              </a:rPr>
              <a:t>Azure services</a:t>
            </a:r>
          </a:p>
          <a:p>
            <a:pPr defTabSz="914367">
              <a:spcAft>
                <a:spcPts val="600"/>
              </a:spcAft>
            </a:pPr>
            <a:r>
              <a:rPr lang="en-US" sz="900" i="1" dirty="0">
                <a:solidFill>
                  <a:srgbClr val="000000"/>
                </a:solidFill>
                <a:cs typeface="Segoe UI Light" panose="020B0502040204020203" pitchFamily="34" charset="0"/>
              </a:rPr>
              <a:t>Azure SQL, Stream Analytics…</a:t>
            </a:r>
          </a:p>
        </p:txBody>
      </p:sp>
      <p:sp>
        <p:nvSpPr>
          <p:cNvPr id="220" name="Oval 1083"/>
          <p:cNvSpPr/>
          <p:nvPr/>
        </p:nvSpPr>
        <p:spPr bwMode="auto">
          <a:xfrm>
            <a:off x="644325" y="3242565"/>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 name="Group 379"/>
          <p:cNvGrpSpPr/>
          <p:nvPr/>
        </p:nvGrpSpPr>
        <p:grpSpPr>
          <a:xfrm>
            <a:off x="710525" y="3363268"/>
            <a:ext cx="233359" cy="162454"/>
            <a:chOff x="3543365" y="7242811"/>
            <a:chExt cx="1238250" cy="862013"/>
          </a:xfrm>
          <a:solidFill>
            <a:schemeClr val="tx1"/>
          </a:solidFill>
        </p:grpSpPr>
        <p:sp>
          <p:nvSpPr>
            <p:cNvPr id="222" name="Freeform 127"/>
            <p:cNvSpPr>
              <a:spLocks/>
            </p:cNvSpPr>
            <p:nvPr/>
          </p:nvSpPr>
          <p:spPr bwMode="auto">
            <a:xfrm>
              <a:off x="3617978" y="7911149"/>
              <a:ext cx="231775" cy="193675"/>
            </a:xfrm>
            <a:custGeom>
              <a:avLst/>
              <a:gdLst>
                <a:gd name="T0" fmla="*/ 0 w 146"/>
                <a:gd name="T1" fmla="*/ 84 h 122"/>
                <a:gd name="T2" fmla="*/ 0 w 146"/>
                <a:gd name="T3" fmla="*/ 122 h 122"/>
                <a:gd name="T4" fmla="*/ 146 w 146"/>
                <a:gd name="T5" fmla="*/ 122 h 122"/>
                <a:gd name="T6" fmla="*/ 146 w 146"/>
                <a:gd name="T7" fmla="*/ 0 h 122"/>
                <a:gd name="T8" fmla="*/ 120 w 146"/>
                <a:gd name="T9" fmla="*/ 0 h 122"/>
                <a:gd name="T10" fmla="*/ 0 w 146"/>
                <a:gd name="T11" fmla="*/ 84 h 122"/>
              </a:gdLst>
              <a:ahLst/>
              <a:cxnLst>
                <a:cxn ang="0">
                  <a:pos x="T0" y="T1"/>
                </a:cxn>
                <a:cxn ang="0">
                  <a:pos x="T2" y="T3"/>
                </a:cxn>
                <a:cxn ang="0">
                  <a:pos x="T4" y="T5"/>
                </a:cxn>
                <a:cxn ang="0">
                  <a:pos x="T6" y="T7"/>
                </a:cxn>
                <a:cxn ang="0">
                  <a:pos x="T8" y="T9"/>
                </a:cxn>
                <a:cxn ang="0">
                  <a:pos x="T10" y="T11"/>
                </a:cxn>
              </a:cxnLst>
              <a:rect l="0" t="0" r="r" b="b"/>
              <a:pathLst>
                <a:path w="146" h="122">
                  <a:moveTo>
                    <a:pt x="0" y="84"/>
                  </a:moveTo>
                  <a:lnTo>
                    <a:pt x="0" y="122"/>
                  </a:lnTo>
                  <a:lnTo>
                    <a:pt x="146" y="122"/>
                  </a:lnTo>
                  <a:lnTo>
                    <a:pt x="146" y="0"/>
                  </a:lnTo>
                  <a:lnTo>
                    <a:pt x="120" y="0"/>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3" name="Freeform 128"/>
            <p:cNvSpPr>
              <a:spLocks/>
            </p:cNvSpPr>
            <p:nvPr/>
          </p:nvSpPr>
          <p:spPr bwMode="auto">
            <a:xfrm>
              <a:off x="3617978" y="7688899"/>
              <a:ext cx="231775" cy="192088"/>
            </a:xfrm>
            <a:custGeom>
              <a:avLst/>
              <a:gdLst>
                <a:gd name="T0" fmla="*/ 146 w 146"/>
                <a:gd name="T1" fmla="*/ 0 h 121"/>
                <a:gd name="T2" fmla="*/ 0 w 146"/>
                <a:gd name="T3" fmla="*/ 0 h 121"/>
                <a:gd name="T4" fmla="*/ 0 w 146"/>
                <a:gd name="T5" fmla="*/ 121 h 121"/>
                <a:gd name="T6" fmla="*/ 146 w 146"/>
                <a:gd name="T7" fmla="*/ 19 h 121"/>
                <a:gd name="T8" fmla="*/ 146 w 146"/>
                <a:gd name="T9" fmla="*/ 0 h 121"/>
              </a:gdLst>
              <a:ahLst/>
              <a:cxnLst>
                <a:cxn ang="0">
                  <a:pos x="T0" y="T1"/>
                </a:cxn>
                <a:cxn ang="0">
                  <a:pos x="T2" y="T3"/>
                </a:cxn>
                <a:cxn ang="0">
                  <a:pos x="T4" y="T5"/>
                </a:cxn>
                <a:cxn ang="0">
                  <a:pos x="T6" y="T7"/>
                </a:cxn>
                <a:cxn ang="0">
                  <a:pos x="T8" y="T9"/>
                </a:cxn>
              </a:cxnLst>
              <a:rect l="0" t="0" r="r" b="b"/>
              <a:pathLst>
                <a:path w="146" h="121">
                  <a:moveTo>
                    <a:pt x="146" y="0"/>
                  </a:moveTo>
                  <a:lnTo>
                    <a:pt x="0" y="0"/>
                  </a:lnTo>
                  <a:lnTo>
                    <a:pt x="0" y="121"/>
                  </a:lnTo>
                  <a:lnTo>
                    <a:pt x="146" y="19"/>
                  </a:lnTo>
                  <a:lnTo>
                    <a:pt x="1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4" name="Rectangle 129"/>
            <p:cNvSpPr>
              <a:spLocks noChangeArrowheads="1"/>
            </p:cNvSpPr>
            <p:nvPr/>
          </p:nvSpPr>
          <p:spPr bwMode="auto">
            <a:xfrm>
              <a:off x="3617978" y="7466649"/>
              <a:ext cx="231775" cy="193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5" name="Rectangle 130"/>
            <p:cNvSpPr>
              <a:spLocks noChangeArrowheads="1"/>
            </p:cNvSpPr>
            <p:nvPr/>
          </p:nvSpPr>
          <p:spPr bwMode="auto">
            <a:xfrm>
              <a:off x="3617978" y="7242811"/>
              <a:ext cx="231775" cy="195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6" name="Freeform 131"/>
            <p:cNvSpPr>
              <a:spLocks/>
            </p:cNvSpPr>
            <p:nvPr/>
          </p:nvSpPr>
          <p:spPr bwMode="auto">
            <a:xfrm>
              <a:off x="3895790" y="7911149"/>
              <a:ext cx="230188" cy="193675"/>
            </a:xfrm>
            <a:custGeom>
              <a:avLst/>
              <a:gdLst>
                <a:gd name="T0" fmla="*/ 0 w 250"/>
                <a:gd name="T1" fmla="*/ 210 h 210"/>
                <a:gd name="T2" fmla="*/ 250 w 250"/>
                <a:gd name="T3" fmla="*/ 210 h 210"/>
                <a:gd name="T4" fmla="*/ 250 w 250"/>
                <a:gd name="T5" fmla="*/ 3 h 210"/>
                <a:gd name="T6" fmla="*/ 249 w 250"/>
                <a:gd name="T7" fmla="*/ 0 h 210"/>
                <a:gd name="T8" fmla="*/ 0 w 250"/>
                <a:gd name="T9" fmla="*/ 0 h 210"/>
                <a:gd name="T10" fmla="*/ 0 w 250"/>
                <a:gd name="T11" fmla="*/ 210 h 210"/>
              </a:gdLst>
              <a:ahLst/>
              <a:cxnLst>
                <a:cxn ang="0">
                  <a:pos x="T0" y="T1"/>
                </a:cxn>
                <a:cxn ang="0">
                  <a:pos x="T2" y="T3"/>
                </a:cxn>
                <a:cxn ang="0">
                  <a:pos x="T4" y="T5"/>
                </a:cxn>
                <a:cxn ang="0">
                  <a:pos x="T6" y="T7"/>
                </a:cxn>
                <a:cxn ang="0">
                  <a:pos x="T8" y="T9"/>
                </a:cxn>
                <a:cxn ang="0">
                  <a:pos x="T10" y="T11"/>
                </a:cxn>
              </a:cxnLst>
              <a:rect l="0" t="0" r="r" b="b"/>
              <a:pathLst>
                <a:path w="250" h="210">
                  <a:moveTo>
                    <a:pt x="0" y="210"/>
                  </a:moveTo>
                  <a:cubicBezTo>
                    <a:pt x="250" y="210"/>
                    <a:pt x="250" y="210"/>
                    <a:pt x="250" y="210"/>
                  </a:cubicBezTo>
                  <a:cubicBezTo>
                    <a:pt x="250" y="3"/>
                    <a:pt x="250" y="3"/>
                    <a:pt x="250" y="3"/>
                  </a:cubicBezTo>
                  <a:cubicBezTo>
                    <a:pt x="250" y="2"/>
                    <a:pt x="249" y="1"/>
                    <a:pt x="249" y="0"/>
                  </a:cubicBezTo>
                  <a:cubicBezTo>
                    <a:pt x="0" y="0"/>
                    <a:pt x="0" y="0"/>
                    <a:pt x="0" y="0"/>
                  </a:cubicBez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7" name="Freeform 132"/>
            <p:cNvSpPr>
              <a:spLocks/>
            </p:cNvSpPr>
            <p:nvPr/>
          </p:nvSpPr>
          <p:spPr bwMode="auto">
            <a:xfrm>
              <a:off x="4125978" y="7688899"/>
              <a:ext cx="0" cy="6350"/>
            </a:xfrm>
            <a:custGeom>
              <a:avLst/>
              <a:gdLst>
                <a:gd name="T0" fmla="*/ 1 w 1"/>
                <a:gd name="T1" fmla="*/ 0 h 8"/>
                <a:gd name="T2" fmla="*/ 0 w 1"/>
                <a:gd name="T3" fmla="*/ 0 h 8"/>
                <a:gd name="T4" fmla="*/ 1 w 1"/>
                <a:gd name="T5" fmla="*/ 8 h 8"/>
                <a:gd name="T6" fmla="*/ 1 w 1"/>
                <a:gd name="T7" fmla="*/ 0 h 8"/>
              </a:gdLst>
              <a:ahLst/>
              <a:cxnLst>
                <a:cxn ang="0">
                  <a:pos x="T0" y="T1"/>
                </a:cxn>
                <a:cxn ang="0">
                  <a:pos x="T2" y="T3"/>
                </a:cxn>
                <a:cxn ang="0">
                  <a:pos x="T4" y="T5"/>
                </a:cxn>
                <a:cxn ang="0">
                  <a:pos x="T6" y="T7"/>
                </a:cxn>
              </a:cxnLst>
              <a:rect l="0" t="0" r="r" b="b"/>
              <a:pathLst>
                <a:path w="1" h="8">
                  <a:moveTo>
                    <a:pt x="1" y="0"/>
                  </a:moveTo>
                  <a:cubicBezTo>
                    <a:pt x="0" y="0"/>
                    <a:pt x="0" y="0"/>
                    <a:pt x="0" y="0"/>
                  </a:cubicBezTo>
                  <a:cubicBezTo>
                    <a:pt x="0" y="3"/>
                    <a:pt x="1" y="5"/>
                    <a:pt x="1" y="8"/>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8" name="Freeform 133"/>
            <p:cNvSpPr>
              <a:spLocks/>
            </p:cNvSpPr>
            <p:nvPr/>
          </p:nvSpPr>
          <p:spPr bwMode="auto">
            <a:xfrm>
              <a:off x="3895790" y="7812724"/>
              <a:ext cx="219075" cy="69850"/>
            </a:xfrm>
            <a:custGeom>
              <a:avLst/>
              <a:gdLst>
                <a:gd name="T0" fmla="*/ 186 w 238"/>
                <a:gd name="T1" fmla="*/ 9 h 76"/>
                <a:gd name="T2" fmla="*/ 131 w 238"/>
                <a:gd name="T3" fmla="*/ 22 h 76"/>
                <a:gd name="T4" fmla="*/ 60 w 238"/>
                <a:gd name="T5" fmla="*/ 0 h 76"/>
                <a:gd name="T6" fmla="*/ 0 w 238"/>
                <a:gd name="T7" fmla="*/ 42 h 76"/>
                <a:gd name="T8" fmla="*/ 0 w 238"/>
                <a:gd name="T9" fmla="*/ 76 h 76"/>
                <a:gd name="T10" fmla="*/ 238 w 238"/>
                <a:gd name="T11" fmla="*/ 76 h 76"/>
                <a:gd name="T12" fmla="*/ 236 w 238"/>
                <a:gd name="T13" fmla="*/ 53 h 76"/>
                <a:gd name="T14" fmla="*/ 236 w 238"/>
                <a:gd name="T15" fmla="*/ 49 h 76"/>
                <a:gd name="T16" fmla="*/ 186 w 238"/>
                <a:gd name="T17" fmla="*/ 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76">
                  <a:moveTo>
                    <a:pt x="186" y="9"/>
                  </a:moveTo>
                  <a:cubicBezTo>
                    <a:pt x="169" y="18"/>
                    <a:pt x="150" y="22"/>
                    <a:pt x="131" y="22"/>
                  </a:cubicBezTo>
                  <a:cubicBezTo>
                    <a:pt x="105" y="22"/>
                    <a:pt x="80" y="14"/>
                    <a:pt x="60" y="0"/>
                  </a:cubicBezTo>
                  <a:cubicBezTo>
                    <a:pt x="0" y="42"/>
                    <a:pt x="0" y="42"/>
                    <a:pt x="0" y="42"/>
                  </a:cubicBezTo>
                  <a:cubicBezTo>
                    <a:pt x="0" y="76"/>
                    <a:pt x="0" y="76"/>
                    <a:pt x="0" y="76"/>
                  </a:cubicBezTo>
                  <a:cubicBezTo>
                    <a:pt x="238" y="76"/>
                    <a:pt x="238" y="76"/>
                    <a:pt x="238" y="76"/>
                  </a:cubicBezTo>
                  <a:cubicBezTo>
                    <a:pt x="237" y="68"/>
                    <a:pt x="236" y="61"/>
                    <a:pt x="236" y="53"/>
                  </a:cubicBezTo>
                  <a:cubicBezTo>
                    <a:pt x="236" y="51"/>
                    <a:pt x="236" y="50"/>
                    <a:pt x="236" y="49"/>
                  </a:cubicBezTo>
                  <a:lnTo>
                    <a:pt x="18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9" name="Freeform 134"/>
            <p:cNvSpPr>
              <a:spLocks/>
            </p:cNvSpPr>
            <p:nvPr/>
          </p:nvSpPr>
          <p:spPr bwMode="auto">
            <a:xfrm>
              <a:off x="3895790" y="7466649"/>
              <a:ext cx="230188" cy="193675"/>
            </a:xfrm>
            <a:custGeom>
              <a:avLst/>
              <a:gdLst>
                <a:gd name="T0" fmla="*/ 131 w 250"/>
                <a:gd name="T1" fmla="*/ 153 h 210"/>
                <a:gd name="T2" fmla="*/ 235 w 250"/>
                <a:gd name="T3" fmla="*/ 210 h 210"/>
                <a:gd name="T4" fmla="*/ 250 w 250"/>
                <a:gd name="T5" fmla="*/ 210 h 210"/>
                <a:gd name="T6" fmla="*/ 250 w 250"/>
                <a:gd name="T7" fmla="*/ 0 h 210"/>
                <a:gd name="T8" fmla="*/ 0 w 250"/>
                <a:gd name="T9" fmla="*/ 0 h 210"/>
                <a:gd name="T10" fmla="*/ 0 w 250"/>
                <a:gd name="T11" fmla="*/ 210 h 210"/>
                <a:gd name="T12" fmla="*/ 27 w 250"/>
                <a:gd name="T13" fmla="*/ 210 h 210"/>
                <a:gd name="T14" fmla="*/ 131 w 250"/>
                <a:gd name="T15" fmla="*/ 153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10">
                  <a:moveTo>
                    <a:pt x="131" y="153"/>
                  </a:moveTo>
                  <a:cubicBezTo>
                    <a:pt x="175" y="153"/>
                    <a:pt x="213" y="176"/>
                    <a:pt x="235" y="210"/>
                  </a:cubicBezTo>
                  <a:cubicBezTo>
                    <a:pt x="250" y="210"/>
                    <a:pt x="250" y="210"/>
                    <a:pt x="250" y="210"/>
                  </a:cubicBezTo>
                  <a:cubicBezTo>
                    <a:pt x="250" y="0"/>
                    <a:pt x="250" y="0"/>
                    <a:pt x="250" y="0"/>
                  </a:cubicBezTo>
                  <a:cubicBezTo>
                    <a:pt x="0" y="0"/>
                    <a:pt x="0" y="0"/>
                    <a:pt x="0" y="0"/>
                  </a:cubicBezTo>
                  <a:cubicBezTo>
                    <a:pt x="0" y="210"/>
                    <a:pt x="0" y="210"/>
                    <a:pt x="0" y="210"/>
                  </a:cubicBezTo>
                  <a:cubicBezTo>
                    <a:pt x="27" y="210"/>
                    <a:pt x="27" y="210"/>
                    <a:pt x="27" y="210"/>
                  </a:cubicBezTo>
                  <a:cubicBezTo>
                    <a:pt x="49" y="175"/>
                    <a:pt x="88" y="153"/>
                    <a:pt x="13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0" name="Freeform 135"/>
            <p:cNvSpPr>
              <a:spLocks/>
            </p:cNvSpPr>
            <p:nvPr/>
          </p:nvSpPr>
          <p:spPr bwMode="auto">
            <a:xfrm>
              <a:off x="4173603" y="7911149"/>
              <a:ext cx="230188" cy="193675"/>
            </a:xfrm>
            <a:custGeom>
              <a:avLst/>
              <a:gdLst>
                <a:gd name="T0" fmla="*/ 58 w 250"/>
                <a:gd name="T1" fmla="*/ 69 h 210"/>
                <a:gd name="T2" fmla="*/ 0 w 250"/>
                <a:gd name="T3" fmla="*/ 54 h 210"/>
                <a:gd name="T4" fmla="*/ 0 w 250"/>
                <a:gd name="T5" fmla="*/ 210 h 210"/>
                <a:gd name="T6" fmla="*/ 250 w 250"/>
                <a:gd name="T7" fmla="*/ 210 h 210"/>
                <a:gd name="T8" fmla="*/ 250 w 250"/>
                <a:gd name="T9" fmla="*/ 0 h 210"/>
                <a:gd name="T10" fmla="*/ 168 w 250"/>
                <a:gd name="T11" fmla="*/ 0 h 210"/>
                <a:gd name="T12" fmla="*/ 58 w 250"/>
                <a:gd name="T13" fmla="*/ 69 h 210"/>
              </a:gdLst>
              <a:ahLst/>
              <a:cxnLst>
                <a:cxn ang="0">
                  <a:pos x="T0" y="T1"/>
                </a:cxn>
                <a:cxn ang="0">
                  <a:pos x="T2" y="T3"/>
                </a:cxn>
                <a:cxn ang="0">
                  <a:pos x="T4" y="T5"/>
                </a:cxn>
                <a:cxn ang="0">
                  <a:pos x="T6" y="T7"/>
                </a:cxn>
                <a:cxn ang="0">
                  <a:pos x="T8" y="T9"/>
                </a:cxn>
                <a:cxn ang="0">
                  <a:pos x="T10" y="T11"/>
                </a:cxn>
                <a:cxn ang="0">
                  <a:pos x="T12" y="T13"/>
                </a:cxn>
              </a:cxnLst>
              <a:rect l="0" t="0" r="r" b="b"/>
              <a:pathLst>
                <a:path w="250" h="210">
                  <a:moveTo>
                    <a:pt x="58" y="69"/>
                  </a:moveTo>
                  <a:cubicBezTo>
                    <a:pt x="37" y="69"/>
                    <a:pt x="17" y="63"/>
                    <a:pt x="0" y="54"/>
                  </a:cubicBezTo>
                  <a:cubicBezTo>
                    <a:pt x="0" y="210"/>
                    <a:pt x="0" y="210"/>
                    <a:pt x="0" y="210"/>
                  </a:cubicBezTo>
                  <a:cubicBezTo>
                    <a:pt x="250" y="210"/>
                    <a:pt x="250" y="210"/>
                    <a:pt x="250" y="210"/>
                  </a:cubicBezTo>
                  <a:cubicBezTo>
                    <a:pt x="250" y="0"/>
                    <a:pt x="250" y="0"/>
                    <a:pt x="250" y="0"/>
                  </a:cubicBezTo>
                  <a:cubicBezTo>
                    <a:pt x="168" y="0"/>
                    <a:pt x="168" y="0"/>
                    <a:pt x="168" y="0"/>
                  </a:cubicBezTo>
                  <a:cubicBezTo>
                    <a:pt x="148" y="41"/>
                    <a:pt x="106" y="69"/>
                    <a:pt x="58"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1" name="Freeform 136"/>
            <p:cNvSpPr>
              <a:spLocks/>
            </p:cNvSpPr>
            <p:nvPr/>
          </p:nvSpPr>
          <p:spPr bwMode="auto">
            <a:xfrm>
              <a:off x="4173603" y="7688899"/>
              <a:ext cx="168275" cy="63500"/>
            </a:xfrm>
            <a:custGeom>
              <a:avLst/>
              <a:gdLst>
                <a:gd name="T0" fmla="*/ 92 w 183"/>
                <a:gd name="T1" fmla="*/ 70 h 70"/>
                <a:gd name="T2" fmla="*/ 183 w 183"/>
                <a:gd name="T3" fmla="*/ 0 h 70"/>
                <a:gd name="T4" fmla="*/ 0 w 183"/>
                <a:gd name="T5" fmla="*/ 0 h 70"/>
                <a:gd name="T6" fmla="*/ 0 w 183"/>
                <a:gd name="T7" fmla="*/ 49 h 70"/>
                <a:gd name="T8" fmla="*/ 25 w 183"/>
                <a:gd name="T9" fmla="*/ 69 h 70"/>
                <a:gd name="T10" fmla="*/ 92 w 183"/>
                <a:gd name="T11" fmla="*/ 70 h 70"/>
              </a:gdLst>
              <a:ahLst/>
              <a:cxnLst>
                <a:cxn ang="0">
                  <a:pos x="T0" y="T1"/>
                </a:cxn>
                <a:cxn ang="0">
                  <a:pos x="T2" y="T3"/>
                </a:cxn>
                <a:cxn ang="0">
                  <a:pos x="T4" y="T5"/>
                </a:cxn>
                <a:cxn ang="0">
                  <a:pos x="T6" y="T7"/>
                </a:cxn>
                <a:cxn ang="0">
                  <a:pos x="T8" y="T9"/>
                </a:cxn>
                <a:cxn ang="0">
                  <a:pos x="T10" y="T11"/>
                </a:cxn>
              </a:cxnLst>
              <a:rect l="0" t="0" r="r" b="b"/>
              <a:pathLst>
                <a:path w="183" h="70">
                  <a:moveTo>
                    <a:pt x="92" y="70"/>
                  </a:moveTo>
                  <a:cubicBezTo>
                    <a:pt x="183" y="0"/>
                    <a:pt x="183" y="0"/>
                    <a:pt x="183" y="0"/>
                  </a:cubicBezTo>
                  <a:cubicBezTo>
                    <a:pt x="0" y="0"/>
                    <a:pt x="0" y="0"/>
                    <a:pt x="0" y="0"/>
                  </a:cubicBezTo>
                  <a:cubicBezTo>
                    <a:pt x="0" y="49"/>
                    <a:pt x="0" y="49"/>
                    <a:pt x="0" y="49"/>
                  </a:cubicBezTo>
                  <a:cubicBezTo>
                    <a:pt x="25" y="69"/>
                    <a:pt x="25" y="69"/>
                    <a:pt x="25" y="69"/>
                  </a:cubicBezTo>
                  <a:cubicBezTo>
                    <a:pt x="47" y="63"/>
                    <a:pt x="71" y="64"/>
                    <a:pt x="92"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2" name="Freeform 137"/>
            <p:cNvSpPr>
              <a:spLocks/>
            </p:cNvSpPr>
            <p:nvPr/>
          </p:nvSpPr>
          <p:spPr bwMode="auto">
            <a:xfrm>
              <a:off x="4338703" y="7809549"/>
              <a:ext cx="65088" cy="73025"/>
            </a:xfrm>
            <a:custGeom>
              <a:avLst/>
              <a:gdLst>
                <a:gd name="T0" fmla="*/ 71 w 71"/>
                <a:gd name="T1" fmla="*/ 79 h 79"/>
                <a:gd name="T2" fmla="*/ 71 w 71"/>
                <a:gd name="T3" fmla="*/ 0 h 79"/>
                <a:gd name="T4" fmla="*/ 2 w 71"/>
                <a:gd name="T5" fmla="*/ 53 h 79"/>
                <a:gd name="T6" fmla="*/ 2 w 71"/>
                <a:gd name="T7" fmla="*/ 56 h 79"/>
                <a:gd name="T8" fmla="*/ 0 w 71"/>
                <a:gd name="T9" fmla="*/ 79 h 79"/>
                <a:gd name="T10" fmla="*/ 71 w 71"/>
                <a:gd name="T11" fmla="*/ 79 h 79"/>
              </a:gdLst>
              <a:ahLst/>
              <a:cxnLst>
                <a:cxn ang="0">
                  <a:pos x="T0" y="T1"/>
                </a:cxn>
                <a:cxn ang="0">
                  <a:pos x="T2" y="T3"/>
                </a:cxn>
                <a:cxn ang="0">
                  <a:pos x="T4" y="T5"/>
                </a:cxn>
                <a:cxn ang="0">
                  <a:pos x="T6" y="T7"/>
                </a:cxn>
                <a:cxn ang="0">
                  <a:pos x="T8" y="T9"/>
                </a:cxn>
                <a:cxn ang="0">
                  <a:pos x="T10" y="T11"/>
                </a:cxn>
              </a:cxnLst>
              <a:rect l="0" t="0" r="r" b="b"/>
              <a:pathLst>
                <a:path w="71" h="79">
                  <a:moveTo>
                    <a:pt x="71" y="79"/>
                  </a:moveTo>
                  <a:cubicBezTo>
                    <a:pt x="71" y="0"/>
                    <a:pt x="71" y="0"/>
                    <a:pt x="71" y="0"/>
                  </a:cubicBezTo>
                  <a:cubicBezTo>
                    <a:pt x="2" y="53"/>
                    <a:pt x="2" y="53"/>
                    <a:pt x="2" y="53"/>
                  </a:cubicBezTo>
                  <a:cubicBezTo>
                    <a:pt x="2" y="54"/>
                    <a:pt x="2" y="55"/>
                    <a:pt x="2" y="56"/>
                  </a:cubicBezTo>
                  <a:cubicBezTo>
                    <a:pt x="2" y="64"/>
                    <a:pt x="1" y="71"/>
                    <a:pt x="0" y="79"/>
                  </a:cubicBezTo>
                  <a:lnTo>
                    <a:pt x="7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3" name="Rectangle 138"/>
            <p:cNvSpPr>
              <a:spLocks noChangeArrowheads="1"/>
            </p:cNvSpPr>
            <p:nvPr/>
          </p:nvSpPr>
          <p:spPr bwMode="auto">
            <a:xfrm>
              <a:off x="4449828" y="7911149"/>
              <a:ext cx="231775" cy="193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4" name="Freeform 139"/>
            <p:cNvSpPr>
              <a:spLocks/>
            </p:cNvSpPr>
            <p:nvPr/>
          </p:nvSpPr>
          <p:spPr bwMode="auto">
            <a:xfrm>
              <a:off x="4449828" y="7688899"/>
              <a:ext cx="231775" cy="193675"/>
            </a:xfrm>
            <a:custGeom>
              <a:avLst/>
              <a:gdLst>
                <a:gd name="T0" fmla="*/ 0 w 146"/>
                <a:gd name="T1" fmla="*/ 54 h 122"/>
                <a:gd name="T2" fmla="*/ 0 w 146"/>
                <a:gd name="T3" fmla="*/ 122 h 122"/>
                <a:gd name="T4" fmla="*/ 146 w 146"/>
                <a:gd name="T5" fmla="*/ 122 h 122"/>
                <a:gd name="T6" fmla="*/ 146 w 146"/>
                <a:gd name="T7" fmla="*/ 0 h 122"/>
                <a:gd name="T8" fmla="*/ 72 w 146"/>
                <a:gd name="T9" fmla="*/ 0 h 122"/>
                <a:gd name="T10" fmla="*/ 0 w 146"/>
                <a:gd name="T11" fmla="*/ 54 h 122"/>
              </a:gdLst>
              <a:ahLst/>
              <a:cxnLst>
                <a:cxn ang="0">
                  <a:pos x="T0" y="T1"/>
                </a:cxn>
                <a:cxn ang="0">
                  <a:pos x="T2" y="T3"/>
                </a:cxn>
                <a:cxn ang="0">
                  <a:pos x="T4" y="T5"/>
                </a:cxn>
                <a:cxn ang="0">
                  <a:pos x="T6" y="T7"/>
                </a:cxn>
                <a:cxn ang="0">
                  <a:pos x="T8" y="T9"/>
                </a:cxn>
                <a:cxn ang="0">
                  <a:pos x="T10" y="T11"/>
                </a:cxn>
              </a:cxnLst>
              <a:rect l="0" t="0" r="r" b="b"/>
              <a:pathLst>
                <a:path w="146" h="122">
                  <a:moveTo>
                    <a:pt x="0" y="54"/>
                  </a:moveTo>
                  <a:lnTo>
                    <a:pt x="0" y="122"/>
                  </a:lnTo>
                  <a:lnTo>
                    <a:pt x="146" y="122"/>
                  </a:lnTo>
                  <a:lnTo>
                    <a:pt x="146" y="0"/>
                  </a:lnTo>
                  <a:lnTo>
                    <a:pt x="72" y="0"/>
                  </a:lnTo>
                  <a:lnTo>
                    <a:pt x="0"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5" name="Freeform 140"/>
            <p:cNvSpPr>
              <a:spLocks/>
            </p:cNvSpPr>
            <p:nvPr/>
          </p:nvSpPr>
          <p:spPr bwMode="auto">
            <a:xfrm>
              <a:off x="4600640" y="7622224"/>
              <a:ext cx="80963" cy="38100"/>
            </a:xfrm>
            <a:custGeom>
              <a:avLst/>
              <a:gdLst>
                <a:gd name="T0" fmla="*/ 0 w 51"/>
                <a:gd name="T1" fmla="*/ 24 h 24"/>
                <a:gd name="T2" fmla="*/ 51 w 51"/>
                <a:gd name="T3" fmla="*/ 24 h 24"/>
                <a:gd name="T4" fmla="*/ 32 w 51"/>
                <a:gd name="T5" fmla="*/ 0 h 24"/>
                <a:gd name="T6" fmla="*/ 0 w 51"/>
                <a:gd name="T7" fmla="*/ 24 h 24"/>
              </a:gdLst>
              <a:ahLst/>
              <a:cxnLst>
                <a:cxn ang="0">
                  <a:pos x="T0" y="T1"/>
                </a:cxn>
                <a:cxn ang="0">
                  <a:pos x="T2" y="T3"/>
                </a:cxn>
                <a:cxn ang="0">
                  <a:pos x="T4" y="T5"/>
                </a:cxn>
                <a:cxn ang="0">
                  <a:pos x="T6" y="T7"/>
                </a:cxn>
              </a:cxnLst>
              <a:rect l="0" t="0" r="r" b="b"/>
              <a:pathLst>
                <a:path w="51" h="24">
                  <a:moveTo>
                    <a:pt x="0" y="24"/>
                  </a:moveTo>
                  <a:lnTo>
                    <a:pt x="51" y="24"/>
                  </a:lnTo>
                  <a:lnTo>
                    <a:pt x="32" y="0"/>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6" name="Freeform 141"/>
            <p:cNvSpPr>
              <a:spLocks/>
            </p:cNvSpPr>
            <p:nvPr/>
          </p:nvSpPr>
          <p:spPr bwMode="auto">
            <a:xfrm>
              <a:off x="4449828" y="7466649"/>
              <a:ext cx="119063" cy="139700"/>
            </a:xfrm>
            <a:custGeom>
              <a:avLst/>
              <a:gdLst>
                <a:gd name="T0" fmla="*/ 52 w 75"/>
                <a:gd name="T1" fmla="*/ 0 h 88"/>
                <a:gd name="T2" fmla="*/ 0 w 75"/>
                <a:gd name="T3" fmla="*/ 0 h 88"/>
                <a:gd name="T4" fmla="*/ 0 w 75"/>
                <a:gd name="T5" fmla="*/ 88 h 88"/>
                <a:gd name="T6" fmla="*/ 75 w 75"/>
                <a:gd name="T7" fmla="*/ 30 h 88"/>
                <a:gd name="T8" fmla="*/ 52 w 75"/>
                <a:gd name="T9" fmla="*/ 0 h 88"/>
              </a:gdLst>
              <a:ahLst/>
              <a:cxnLst>
                <a:cxn ang="0">
                  <a:pos x="T0" y="T1"/>
                </a:cxn>
                <a:cxn ang="0">
                  <a:pos x="T2" y="T3"/>
                </a:cxn>
                <a:cxn ang="0">
                  <a:pos x="T4" y="T5"/>
                </a:cxn>
                <a:cxn ang="0">
                  <a:pos x="T6" y="T7"/>
                </a:cxn>
                <a:cxn ang="0">
                  <a:pos x="T8" y="T9"/>
                </a:cxn>
              </a:cxnLst>
              <a:rect l="0" t="0" r="r" b="b"/>
              <a:pathLst>
                <a:path w="75" h="88">
                  <a:moveTo>
                    <a:pt x="52" y="0"/>
                  </a:moveTo>
                  <a:lnTo>
                    <a:pt x="0" y="0"/>
                  </a:lnTo>
                  <a:lnTo>
                    <a:pt x="0" y="88"/>
                  </a:lnTo>
                  <a:lnTo>
                    <a:pt x="75" y="30"/>
                  </a:lnTo>
                  <a:lnTo>
                    <a:pt x="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7" name="Freeform 142"/>
            <p:cNvSpPr>
              <a:spLocks noEditPoints="1"/>
            </p:cNvSpPr>
            <p:nvPr/>
          </p:nvSpPr>
          <p:spPr bwMode="auto">
            <a:xfrm>
              <a:off x="3543365" y="7438074"/>
              <a:ext cx="1238250" cy="590550"/>
            </a:xfrm>
            <a:custGeom>
              <a:avLst/>
              <a:gdLst>
                <a:gd name="T0" fmla="*/ 1029 w 1342"/>
                <a:gd name="T1" fmla="*/ 198 h 640"/>
                <a:gd name="T2" fmla="*/ 781 w 1342"/>
                <a:gd name="T3" fmla="*/ 388 h 640"/>
                <a:gd name="T4" fmla="*/ 775 w 1342"/>
                <a:gd name="T5" fmla="*/ 384 h 640"/>
                <a:gd name="T6" fmla="*/ 764 w 1342"/>
                <a:gd name="T7" fmla="*/ 380 h 640"/>
                <a:gd name="T8" fmla="*/ 750 w 1342"/>
                <a:gd name="T9" fmla="*/ 378 h 640"/>
                <a:gd name="T10" fmla="*/ 734 w 1342"/>
                <a:gd name="T11" fmla="*/ 377 h 640"/>
                <a:gd name="T12" fmla="*/ 724 w 1342"/>
                <a:gd name="T13" fmla="*/ 379 h 640"/>
                <a:gd name="T14" fmla="*/ 710 w 1342"/>
                <a:gd name="T15" fmla="*/ 383 h 640"/>
                <a:gd name="T16" fmla="*/ 702 w 1342"/>
                <a:gd name="T17" fmla="*/ 387 h 640"/>
                <a:gd name="T18" fmla="*/ 595 w 1342"/>
                <a:gd name="T19" fmla="*/ 304 h 640"/>
                <a:gd name="T20" fmla="*/ 580 w 1342"/>
                <a:gd name="T21" fmla="*/ 259 h 640"/>
                <a:gd name="T22" fmla="*/ 575 w 1342"/>
                <a:gd name="T23" fmla="*/ 252 h 640"/>
                <a:gd name="T24" fmla="*/ 564 w 1342"/>
                <a:gd name="T25" fmla="*/ 242 h 640"/>
                <a:gd name="T26" fmla="*/ 558 w 1342"/>
                <a:gd name="T27" fmla="*/ 238 h 640"/>
                <a:gd name="T28" fmla="*/ 549 w 1342"/>
                <a:gd name="T29" fmla="*/ 232 h 640"/>
                <a:gd name="T30" fmla="*/ 537 w 1342"/>
                <a:gd name="T31" fmla="*/ 227 h 640"/>
                <a:gd name="T32" fmla="*/ 524 w 1342"/>
                <a:gd name="T33" fmla="*/ 225 h 640"/>
                <a:gd name="T34" fmla="*/ 505 w 1342"/>
                <a:gd name="T35" fmla="*/ 224 h 640"/>
                <a:gd name="T36" fmla="*/ 494 w 1342"/>
                <a:gd name="T37" fmla="*/ 226 h 640"/>
                <a:gd name="T38" fmla="*/ 483 w 1342"/>
                <a:gd name="T39" fmla="*/ 230 h 640"/>
                <a:gd name="T40" fmla="*/ 471 w 1342"/>
                <a:gd name="T41" fmla="*/ 235 h 640"/>
                <a:gd name="T42" fmla="*/ 462 w 1342"/>
                <a:gd name="T43" fmla="*/ 241 h 640"/>
                <a:gd name="T44" fmla="*/ 456 w 1342"/>
                <a:gd name="T45" fmla="*/ 246 h 640"/>
                <a:gd name="T46" fmla="*/ 441 w 1342"/>
                <a:gd name="T47" fmla="*/ 265 h 640"/>
                <a:gd name="T48" fmla="*/ 438 w 1342"/>
                <a:gd name="T49" fmla="*/ 272 h 640"/>
                <a:gd name="T50" fmla="*/ 435 w 1342"/>
                <a:gd name="T51" fmla="*/ 278 h 640"/>
                <a:gd name="T52" fmla="*/ 382 w 1342"/>
                <a:gd name="T53" fmla="*/ 320 h 640"/>
                <a:gd name="T54" fmla="*/ 103 w 1342"/>
                <a:gd name="T55" fmla="*/ 514 h 640"/>
                <a:gd name="T56" fmla="*/ 37 w 1342"/>
                <a:gd name="T57" fmla="*/ 640 h 640"/>
                <a:gd name="T58" fmla="*/ 263 w 1342"/>
                <a:gd name="T59" fmla="*/ 483 h 640"/>
                <a:gd name="T60" fmla="*/ 446 w 1342"/>
                <a:gd name="T61" fmla="*/ 355 h 640"/>
                <a:gd name="T62" fmla="*/ 462 w 1342"/>
                <a:gd name="T63" fmla="*/ 372 h 640"/>
                <a:gd name="T64" fmla="*/ 472 w 1342"/>
                <a:gd name="T65" fmla="*/ 378 h 640"/>
                <a:gd name="T66" fmla="*/ 482 w 1342"/>
                <a:gd name="T67" fmla="*/ 383 h 640"/>
                <a:gd name="T68" fmla="*/ 495 w 1342"/>
                <a:gd name="T69" fmla="*/ 387 h 640"/>
                <a:gd name="T70" fmla="*/ 505 w 1342"/>
                <a:gd name="T71" fmla="*/ 389 h 640"/>
                <a:gd name="T72" fmla="*/ 525 w 1342"/>
                <a:gd name="T73" fmla="*/ 388 h 640"/>
                <a:gd name="T74" fmla="*/ 537 w 1342"/>
                <a:gd name="T75" fmla="*/ 386 h 640"/>
                <a:gd name="T76" fmla="*/ 550 w 1342"/>
                <a:gd name="T77" fmla="*/ 380 h 640"/>
                <a:gd name="T78" fmla="*/ 557 w 1342"/>
                <a:gd name="T79" fmla="*/ 376 h 640"/>
                <a:gd name="T80" fmla="*/ 632 w 1342"/>
                <a:gd name="T81" fmla="*/ 416 h 640"/>
                <a:gd name="T82" fmla="*/ 659 w 1342"/>
                <a:gd name="T83" fmla="*/ 450 h 640"/>
                <a:gd name="T84" fmla="*/ 683 w 1342"/>
                <a:gd name="T85" fmla="*/ 518 h 640"/>
                <a:gd name="T86" fmla="*/ 821 w 1342"/>
                <a:gd name="T87" fmla="*/ 483 h 640"/>
                <a:gd name="T88" fmla="*/ 823 w 1342"/>
                <a:gd name="T89" fmla="*/ 450 h 640"/>
                <a:gd name="T90" fmla="*/ 933 w 1342"/>
                <a:gd name="T91" fmla="*/ 354 h 640"/>
                <a:gd name="T92" fmla="*/ 1080 w 1342"/>
                <a:gd name="T93" fmla="*/ 241 h 640"/>
                <a:gd name="T94" fmla="*/ 1256 w 1342"/>
                <a:gd name="T95" fmla="*/ 206 h 640"/>
                <a:gd name="T96" fmla="*/ 1122 w 1342"/>
                <a:gd name="T97" fmla="*/ 31 h 640"/>
                <a:gd name="T98" fmla="*/ 471 w 1342"/>
                <a:gd name="T99" fmla="*/ 307 h 640"/>
                <a:gd name="T100" fmla="*/ 536 w 1342"/>
                <a:gd name="T101" fmla="*/ 272 h 640"/>
                <a:gd name="T102" fmla="*/ 513 w 1342"/>
                <a:gd name="T103" fmla="*/ 348 h 640"/>
                <a:gd name="T104" fmla="*/ 740 w 1342"/>
                <a:gd name="T105" fmla="*/ 501 h 640"/>
                <a:gd name="T106" fmla="*/ 700 w 1342"/>
                <a:gd name="T107" fmla="*/ 460 h 640"/>
                <a:gd name="T108" fmla="*/ 781 w 1342"/>
                <a:gd name="T109" fmla="*/ 471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2" h="640">
                  <a:moveTo>
                    <a:pt x="1122" y="31"/>
                  </a:moveTo>
                  <a:cubicBezTo>
                    <a:pt x="1168" y="91"/>
                    <a:pt x="1168" y="91"/>
                    <a:pt x="1168" y="91"/>
                  </a:cubicBezTo>
                  <a:cubicBezTo>
                    <a:pt x="1029" y="198"/>
                    <a:pt x="1029" y="198"/>
                    <a:pt x="1029" y="198"/>
                  </a:cubicBezTo>
                  <a:cubicBezTo>
                    <a:pt x="983" y="233"/>
                    <a:pt x="983" y="233"/>
                    <a:pt x="983" y="233"/>
                  </a:cubicBezTo>
                  <a:cubicBezTo>
                    <a:pt x="932" y="272"/>
                    <a:pt x="932" y="272"/>
                    <a:pt x="932" y="272"/>
                  </a:cubicBezTo>
                  <a:cubicBezTo>
                    <a:pt x="781" y="388"/>
                    <a:pt x="781" y="388"/>
                    <a:pt x="781" y="388"/>
                  </a:cubicBezTo>
                  <a:cubicBezTo>
                    <a:pt x="781" y="388"/>
                    <a:pt x="781" y="388"/>
                    <a:pt x="781" y="388"/>
                  </a:cubicBezTo>
                  <a:cubicBezTo>
                    <a:pt x="780" y="387"/>
                    <a:pt x="780" y="386"/>
                    <a:pt x="779" y="386"/>
                  </a:cubicBezTo>
                  <a:cubicBezTo>
                    <a:pt x="777" y="385"/>
                    <a:pt x="776" y="385"/>
                    <a:pt x="775" y="384"/>
                  </a:cubicBezTo>
                  <a:cubicBezTo>
                    <a:pt x="774" y="384"/>
                    <a:pt x="773" y="384"/>
                    <a:pt x="772" y="383"/>
                  </a:cubicBezTo>
                  <a:cubicBezTo>
                    <a:pt x="771" y="382"/>
                    <a:pt x="769" y="382"/>
                    <a:pt x="767" y="381"/>
                  </a:cubicBezTo>
                  <a:cubicBezTo>
                    <a:pt x="766" y="381"/>
                    <a:pt x="765" y="381"/>
                    <a:pt x="764" y="380"/>
                  </a:cubicBezTo>
                  <a:cubicBezTo>
                    <a:pt x="762" y="380"/>
                    <a:pt x="761" y="379"/>
                    <a:pt x="759" y="379"/>
                  </a:cubicBezTo>
                  <a:cubicBezTo>
                    <a:pt x="758" y="379"/>
                    <a:pt x="758" y="379"/>
                    <a:pt x="757" y="379"/>
                  </a:cubicBezTo>
                  <a:cubicBezTo>
                    <a:pt x="755" y="378"/>
                    <a:pt x="753" y="378"/>
                    <a:pt x="750" y="378"/>
                  </a:cubicBezTo>
                  <a:cubicBezTo>
                    <a:pt x="750" y="377"/>
                    <a:pt x="749" y="377"/>
                    <a:pt x="749" y="377"/>
                  </a:cubicBezTo>
                  <a:cubicBezTo>
                    <a:pt x="746" y="377"/>
                    <a:pt x="744" y="377"/>
                    <a:pt x="741" y="377"/>
                  </a:cubicBezTo>
                  <a:cubicBezTo>
                    <a:pt x="739" y="377"/>
                    <a:pt x="736" y="377"/>
                    <a:pt x="734" y="377"/>
                  </a:cubicBezTo>
                  <a:cubicBezTo>
                    <a:pt x="733" y="377"/>
                    <a:pt x="732" y="377"/>
                    <a:pt x="732" y="378"/>
                  </a:cubicBezTo>
                  <a:cubicBezTo>
                    <a:pt x="730" y="378"/>
                    <a:pt x="727" y="378"/>
                    <a:pt x="725" y="379"/>
                  </a:cubicBezTo>
                  <a:cubicBezTo>
                    <a:pt x="724" y="379"/>
                    <a:pt x="724" y="379"/>
                    <a:pt x="724" y="379"/>
                  </a:cubicBezTo>
                  <a:cubicBezTo>
                    <a:pt x="721" y="379"/>
                    <a:pt x="719" y="380"/>
                    <a:pt x="717" y="380"/>
                  </a:cubicBezTo>
                  <a:cubicBezTo>
                    <a:pt x="717" y="381"/>
                    <a:pt x="717" y="381"/>
                    <a:pt x="716" y="381"/>
                  </a:cubicBezTo>
                  <a:cubicBezTo>
                    <a:pt x="714" y="382"/>
                    <a:pt x="712" y="382"/>
                    <a:pt x="710" y="383"/>
                  </a:cubicBezTo>
                  <a:cubicBezTo>
                    <a:pt x="709" y="383"/>
                    <a:pt x="709" y="384"/>
                    <a:pt x="708" y="384"/>
                  </a:cubicBezTo>
                  <a:cubicBezTo>
                    <a:pt x="706" y="385"/>
                    <a:pt x="704" y="386"/>
                    <a:pt x="702" y="387"/>
                  </a:cubicBezTo>
                  <a:cubicBezTo>
                    <a:pt x="702" y="387"/>
                    <a:pt x="702" y="387"/>
                    <a:pt x="702" y="387"/>
                  </a:cubicBezTo>
                  <a:cubicBezTo>
                    <a:pt x="683" y="372"/>
                    <a:pt x="683" y="372"/>
                    <a:pt x="683" y="372"/>
                  </a:cubicBezTo>
                  <a:cubicBezTo>
                    <a:pt x="632" y="333"/>
                    <a:pt x="632" y="333"/>
                    <a:pt x="632" y="333"/>
                  </a:cubicBezTo>
                  <a:cubicBezTo>
                    <a:pt x="595" y="304"/>
                    <a:pt x="595" y="304"/>
                    <a:pt x="595" y="304"/>
                  </a:cubicBezTo>
                  <a:cubicBezTo>
                    <a:pt x="595" y="304"/>
                    <a:pt x="595" y="304"/>
                    <a:pt x="595" y="304"/>
                  </a:cubicBezTo>
                  <a:cubicBezTo>
                    <a:pt x="595" y="292"/>
                    <a:pt x="592" y="282"/>
                    <a:pt x="588" y="272"/>
                  </a:cubicBezTo>
                  <a:cubicBezTo>
                    <a:pt x="586" y="268"/>
                    <a:pt x="583" y="263"/>
                    <a:pt x="580" y="259"/>
                  </a:cubicBezTo>
                  <a:cubicBezTo>
                    <a:pt x="580" y="259"/>
                    <a:pt x="580" y="259"/>
                    <a:pt x="580" y="259"/>
                  </a:cubicBezTo>
                  <a:cubicBezTo>
                    <a:pt x="579" y="257"/>
                    <a:pt x="577" y="255"/>
                    <a:pt x="575" y="253"/>
                  </a:cubicBezTo>
                  <a:cubicBezTo>
                    <a:pt x="575" y="253"/>
                    <a:pt x="575" y="253"/>
                    <a:pt x="575" y="252"/>
                  </a:cubicBezTo>
                  <a:cubicBezTo>
                    <a:pt x="573" y="251"/>
                    <a:pt x="572" y="249"/>
                    <a:pt x="570" y="247"/>
                  </a:cubicBezTo>
                  <a:cubicBezTo>
                    <a:pt x="570" y="247"/>
                    <a:pt x="570" y="247"/>
                    <a:pt x="569" y="246"/>
                  </a:cubicBezTo>
                  <a:cubicBezTo>
                    <a:pt x="568" y="245"/>
                    <a:pt x="566" y="243"/>
                    <a:pt x="564" y="242"/>
                  </a:cubicBezTo>
                  <a:cubicBezTo>
                    <a:pt x="564" y="242"/>
                    <a:pt x="564" y="242"/>
                    <a:pt x="564" y="241"/>
                  </a:cubicBezTo>
                  <a:cubicBezTo>
                    <a:pt x="563" y="241"/>
                    <a:pt x="563" y="241"/>
                    <a:pt x="563" y="241"/>
                  </a:cubicBezTo>
                  <a:cubicBezTo>
                    <a:pt x="561" y="240"/>
                    <a:pt x="560" y="239"/>
                    <a:pt x="558" y="238"/>
                  </a:cubicBezTo>
                  <a:cubicBezTo>
                    <a:pt x="558" y="237"/>
                    <a:pt x="557" y="237"/>
                    <a:pt x="556" y="236"/>
                  </a:cubicBezTo>
                  <a:cubicBezTo>
                    <a:pt x="555" y="235"/>
                    <a:pt x="553" y="234"/>
                    <a:pt x="552" y="234"/>
                  </a:cubicBezTo>
                  <a:cubicBezTo>
                    <a:pt x="551" y="233"/>
                    <a:pt x="550" y="233"/>
                    <a:pt x="549" y="232"/>
                  </a:cubicBezTo>
                  <a:cubicBezTo>
                    <a:pt x="547" y="232"/>
                    <a:pt x="546" y="231"/>
                    <a:pt x="544" y="230"/>
                  </a:cubicBezTo>
                  <a:cubicBezTo>
                    <a:pt x="543" y="230"/>
                    <a:pt x="542" y="229"/>
                    <a:pt x="541" y="229"/>
                  </a:cubicBezTo>
                  <a:cubicBezTo>
                    <a:pt x="540" y="228"/>
                    <a:pt x="538" y="228"/>
                    <a:pt x="537" y="227"/>
                  </a:cubicBezTo>
                  <a:cubicBezTo>
                    <a:pt x="536" y="227"/>
                    <a:pt x="534" y="227"/>
                    <a:pt x="533" y="226"/>
                  </a:cubicBezTo>
                  <a:cubicBezTo>
                    <a:pt x="532" y="226"/>
                    <a:pt x="530" y="226"/>
                    <a:pt x="529" y="225"/>
                  </a:cubicBezTo>
                  <a:cubicBezTo>
                    <a:pt x="527" y="225"/>
                    <a:pt x="526" y="225"/>
                    <a:pt x="524" y="225"/>
                  </a:cubicBezTo>
                  <a:cubicBezTo>
                    <a:pt x="523" y="225"/>
                    <a:pt x="522" y="224"/>
                    <a:pt x="521" y="224"/>
                  </a:cubicBezTo>
                  <a:cubicBezTo>
                    <a:pt x="518" y="224"/>
                    <a:pt x="516" y="224"/>
                    <a:pt x="513" y="224"/>
                  </a:cubicBezTo>
                  <a:cubicBezTo>
                    <a:pt x="510" y="224"/>
                    <a:pt x="508" y="224"/>
                    <a:pt x="505" y="224"/>
                  </a:cubicBezTo>
                  <a:cubicBezTo>
                    <a:pt x="504" y="224"/>
                    <a:pt x="503" y="224"/>
                    <a:pt x="502" y="224"/>
                  </a:cubicBezTo>
                  <a:cubicBezTo>
                    <a:pt x="501" y="225"/>
                    <a:pt x="499" y="225"/>
                    <a:pt x="497" y="225"/>
                  </a:cubicBezTo>
                  <a:cubicBezTo>
                    <a:pt x="496" y="225"/>
                    <a:pt x="495" y="226"/>
                    <a:pt x="494" y="226"/>
                  </a:cubicBezTo>
                  <a:cubicBezTo>
                    <a:pt x="493" y="226"/>
                    <a:pt x="491" y="227"/>
                    <a:pt x="490" y="227"/>
                  </a:cubicBezTo>
                  <a:cubicBezTo>
                    <a:pt x="489" y="227"/>
                    <a:pt x="488" y="228"/>
                    <a:pt x="487" y="228"/>
                  </a:cubicBezTo>
                  <a:cubicBezTo>
                    <a:pt x="486" y="228"/>
                    <a:pt x="484" y="229"/>
                    <a:pt x="483" y="230"/>
                  </a:cubicBezTo>
                  <a:cubicBezTo>
                    <a:pt x="482" y="230"/>
                    <a:pt x="481" y="230"/>
                    <a:pt x="480" y="231"/>
                  </a:cubicBezTo>
                  <a:cubicBezTo>
                    <a:pt x="478" y="231"/>
                    <a:pt x="476" y="232"/>
                    <a:pt x="474" y="234"/>
                  </a:cubicBezTo>
                  <a:cubicBezTo>
                    <a:pt x="473" y="234"/>
                    <a:pt x="472" y="235"/>
                    <a:pt x="471" y="235"/>
                  </a:cubicBezTo>
                  <a:cubicBezTo>
                    <a:pt x="470" y="236"/>
                    <a:pt x="469" y="237"/>
                    <a:pt x="467" y="237"/>
                  </a:cubicBezTo>
                  <a:cubicBezTo>
                    <a:pt x="466" y="238"/>
                    <a:pt x="465" y="239"/>
                    <a:pt x="464" y="240"/>
                  </a:cubicBezTo>
                  <a:cubicBezTo>
                    <a:pt x="463" y="240"/>
                    <a:pt x="463" y="241"/>
                    <a:pt x="462" y="241"/>
                  </a:cubicBezTo>
                  <a:cubicBezTo>
                    <a:pt x="462" y="242"/>
                    <a:pt x="462" y="242"/>
                    <a:pt x="462" y="242"/>
                  </a:cubicBezTo>
                  <a:cubicBezTo>
                    <a:pt x="461" y="242"/>
                    <a:pt x="460" y="243"/>
                    <a:pt x="458" y="244"/>
                  </a:cubicBezTo>
                  <a:cubicBezTo>
                    <a:pt x="458" y="245"/>
                    <a:pt x="457" y="245"/>
                    <a:pt x="456" y="246"/>
                  </a:cubicBezTo>
                  <a:cubicBezTo>
                    <a:pt x="455" y="247"/>
                    <a:pt x="454" y="248"/>
                    <a:pt x="453" y="249"/>
                  </a:cubicBezTo>
                  <a:cubicBezTo>
                    <a:pt x="453" y="250"/>
                    <a:pt x="452" y="250"/>
                    <a:pt x="452" y="251"/>
                  </a:cubicBezTo>
                  <a:cubicBezTo>
                    <a:pt x="448" y="255"/>
                    <a:pt x="444" y="260"/>
                    <a:pt x="441" y="265"/>
                  </a:cubicBezTo>
                  <a:cubicBezTo>
                    <a:pt x="441" y="265"/>
                    <a:pt x="441" y="265"/>
                    <a:pt x="441" y="266"/>
                  </a:cubicBezTo>
                  <a:cubicBezTo>
                    <a:pt x="440" y="267"/>
                    <a:pt x="439" y="269"/>
                    <a:pt x="438" y="270"/>
                  </a:cubicBezTo>
                  <a:cubicBezTo>
                    <a:pt x="438" y="271"/>
                    <a:pt x="438" y="271"/>
                    <a:pt x="438" y="272"/>
                  </a:cubicBezTo>
                  <a:cubicBezTo>
                    <a:pt x="438" y="272"/>
                    <a:pt x="437" y="272"/>
                    <a:pt x="437" y="272"/>
                  </a:cubicBezTo>
                  <a:cubicBezTo>
                    <a:pt x="437" y="274"/>
                    <a:pt x="436" y="275"/>
                    <a:pt x="436" y="277"/>
                  </a:cubicBezTo>
                  <a:cubicBezTo>
                    <a:pt x="435" y="277"/>
                    <a:pt x="435" y="278"/>
                    <a:pt x="435" y="278"/>
                  </a:cubicBezTo>
                  <a:cubicBezTo>
                    <a:pt x="434" y="280"/>
                    <a:pt x="434" y="282"/>
                    <a:pt x="433" y="284"/>
                  </a:cubicBezTo>
                  <a:cubicBezTo>
                    <a:pt x="433" y="284"/>
                    <a:pt x="433" y="284"/>
                    <a:pt x="433" y="284"/>
                  </a:cubicBezTo>
                  <a:cubicBezTo>
                    <a:pt x="382" y="320"/>
                    <a:pt x="382" y="320"/>
                    <a:pt x="382" y="320"/>
                  </a:cubicBezTo>
                  <a:cubicBezTo>
                    <a:pt x="332" y="355"/>
                    <a:pt x="332" y="355"/>
                    <a:pt x="332" y="355"/>
                  </a:cubicBezTo>
                  <a:cubicBezTo>
                    <a:pt x="147" y="483"/>
                    <a:pt x="147" y="483"/>
                    <a:pt x="147" y="483"/>
                  </a:cubicBezTo>
                  <a:cubicBezTo>
                    <a:pt x="103" y="514"/>
                    <a:pt x="103" y="514"/>
                    <a:pt x="103" y="514"/>
                  </a:cubicBezTo>
                  <a:cubicBezTo>
                    <a:pt x="81" y="529"/>
                    <a:pt x="81" y="529"/>
                    <a:pt x="81" y="529"/>
                  </a:cubicBezTo>
                  <a:cubicBezTo>
                    <a:pt x="0" y="586"/>
                    <a:pt x="0" y="586"/>
                    <a:pt x="0" y="586"/>
                  </a:cubicBezTo>
                  <a:cubicBezTo>
                    <a:pt x="37" y="640"/>
                    <a:pt x="37" y="640"/>
                    <a:pt x="37" y="640"/>
                  </a:cubicBezTo>
                  <a:cubicBezTo>
                    <a:pt x="81" y="609"/>
                    <a:pt x="81" y="609"/>
                    <a:pt x="81" y="609"/>
                  </a:cubicBezTo>
                  <a:cubicBezTo>
                    <a:pt x="218" y="514"/>
                    <a:pt x="218" y="514"/>
                    <a:pt x="218" y="514"/>
                  </a:cubicBezTo>
                  <a:cubicBezTo>
                    <a:pt x="263" y="483"/>
                    <a:pt x="263" y="483"/>
                    <a:pt x="263" y="483"/>
                  </a:cubicBezTo>
                  <a:cubicBezTo>
                    <a:pt x="332" y="435"/>
                    <a:pt x="332" y="435"/>
                    <a:pt x="332" y="435"/>
                  </a:cubicBezTo>
                  <a:cubicBezTo>
                    <a:pt x="382" y="400"/>
                    <a:pt x="382" y="400"/>
                    <a:pt x="382" y="400"/>
                  </a:cubicBezTo>
                  <a:cubicBezTo>
                    <a:pt x="446" y="355"/>
                    <a:pt x="446" y="355"/>
                    <a:pt x="446" y="355"/>
                  </a:cubicBezTo>
                  <a:cubicBezTo>
                    <a:pt x="448" y="358"/>
                    <a:pt x="450" y="360"/>
                    <a:pt x="452" y="362"/>
                  </a:cubicBezTo>
                  <a:cubicBezTo>
                    <a:pt x="452" y="362"/>
                    <a:pt x="452" y="363"/>
                    <a:pt x="452" y="363"/>
                  </a:cubicBezTo>
                  <a:cubicBezTo>
                    <a:pt x="455" y="366"/>
                    <a:pt x="458" y="369"/>
                    <a:pt x="462" y="372"/>
                  </a:cubicBezTo>
                  <a:cubicBezTo>
                    <a:pt x="463" y="372"/>
                    <a:pt x="463" y="373"/>
                    <a:pt x="464" y="373"/>
                  </a:cubicBezTo>
                  <a:cubicBezTo>
                    <a:pt x="465" y="374"/>
                    <a:pt x="467" y="376"/>
                    <a:pt x="469" y="377"/>
                  </a:cubicBezTo>
                  <a:cubicBezTo>
                    <a:pt x="470" y="377"/>
                    <a:pt x="471" y="378"/>
                    <a:pt x="472" y="378"/>
                  </a:cubicBezTo>
                  <a:cubicBezTo>
                    <a:pt x="472" y="379"/>
                    <a:pt x="473" y="379"/>
                    <a:pt x="474" y="380"/>
                  </a:cubicBezTo>
                  <a:cubicBezTo>
                    <a:pt x="476" y="381"/>
                    <a:pt x="478" y="382"/>
                    <a:pt x="480" y="382"/>
                  </a:cubicBezTo>
                  <a:cubicBezTo>
                    <a:pt x="480" y="383"/>
                    <a:pt x="481" y="383"/>
                    <a:pt x="482" y="383"/>
                  </a:cubicBezTo>
                  <a:cubicBezTo>
                    <a:pt x="484" y="384"/>
                    <a:pt x="486" y="385"/>
                    <a:pt x="487" y="385"/>
                  </a:cubicBezTo>
                  <a:cubicBezTo>
                    <a:pt x="488" y="386"/>
                    <a:pt x="488" y="386"/>
                    <a:pt x="489" y="386"/>
                  </a:cubicBezTo>
                  <a:cubicBezTo>
                    <a:pt x="491" y="386"/>
                    <a:pt x="493" y="387"/>
                    <a:pt x="495" y="387"/>
                  </a:cubicBezTo>
                  <a:cubicBezTo>
                    <a:pt x="496" y="388"/>
                    <a:pt x="496" y="388"/>
                    <a:pt x="497" y="388"/>
                  </a:cubicBezTo>
                  <a:cubicBezTo>
                    <a:pt x="499" y="388"/>
                    <a:pt x="501" y="389"/>
                    <a:pt x="504" y="389"/>
                  </a:cubicBezTo>
                  <a:cubicBezTo>
                    <a:pt x="504" y="389"/>
                    <a:pt x="505" y="389"/>
                    <a:pt x="505" y="389"/>
                  </a:cubicBezTo>
                  <a:cubicBezTo>
                    <a:pt x="508" y="389"/>
                    <a:pt x="510" y="389"/>
                    <a:pt x="513" y="389"/>
                  </a:cubicBezTo>
                  <a:cubicBezTo>
                    <a:pt x="516" y="389"/>
                    <a:pt x="518" y="389"/>
                    <a:pt x="521" y="389"/>
                  </a:cubicBezTo>
                  <a:cubicBezTo>
                    <a:pt x="522" y="389"/>
                    <a:pt x="524" y="389"/>
                    <a:pt x="525" y="388"/>
                  </a:cubicBezTo>
                  <a:cubicBezTo>
                    <a:pt x="526" y="388"/>
                    <a:pt x="528" y="388"/>
                    <a:pt x="529" y="388"/>
                  </a:cubicBezTo>
                  <a:cubicBezTo>
                    <a:pt x="531" y="387"/>
                    <a:pt x="532" y="387"/>
                    <a:pt x="534" y="386"/>
                  </a:cubicBezTo>
                  <a:cubicBezTo>
                    <a:pt x="535" y="386"/>
                    <a:pt x="536" y="386"/>
                    <a:pt x="537" y="386"/>
                  </a:cubicBezTo>
                  <a:cubicBezTo>
                    <a:pt x="539" y="385"/>
                    <a:pt x="541" y="384"/>
                    <a:pt x="543" y="384"/>
                  </a:cubicBezTo>
                  <a:cubicBezTo>
                    <a:pt x="543" y="384"/>
                    <a:pt x="543" y="383"/>
                    <a:pt x="544" y="383"/>
                  </a:cubicBezTo>
                  <a:cubicBezTo>
                    <a:pt x="546" y="382"/>
                    <a:pt x="548" y="381"/>
                    <a:pt x="550" y="380"/>
                  </a:cubicBezTo>
                  <a:cubicBezTo>
                    <a:pt x="550" y="380"/>
                    <a:pt x="551" y="380"/>
                    <a:pt x="551" y="380"/>
                  </a:cubicBezTo>
                  <a:cubicBezTo>
                    <a:pt x="553" y="379"/>
                    <a:pt x="555" y="378"/>
                    <a:pt x="557" y="376"/>
                  </a:cubicBezTo>
                  <a:cubicBezTo>
                    <a:pt x="557" y="376"/>
                    <a:pt x="557" y="376"/>
                    <a:pt x="557" y="376"/>
                  </a:cubicBezTo>
                  <a:cubicBezTo>
                    <a:pt x="562" y="373"/>
                    <a:pt x="566" y="370"/>
                    <a:pt x="569" y="367"/>
                  </a:cubicBezTo>
                  <a:cubicBezTo>
                    <a:pt x="569" y="367"/>
                    <a:pt x="569" y="367"/>
                    <a:pt x="569" y="367"/>
                  </a:cubicBezTo>
                  <a:cubicBezTo>
                    <a:pt x="632" y="416"/>
                    <a:pt x="632" y="416"/>
                    <a:pt x="632" y="416"/>
                  </a:cubicBezTo>
                  <a:cubicBezTo>
                    <a:pt x="661" y="439"/>
                    <a:pt x="661" y="439"/>
                    <a:pt x="661" y="439"/>
                  </a:cubicBezTo>
                  <a:cubicBezTo>
                    <a:pt x="660" y="441"/>
                    <a:pt x="660" y="444"/>
                    <a:pt x="659" y="447"/>
                  </a:cubicBezTo>
                  <a:cubicBezTo>
                    <a:pt x="659" y="448"/>
                    <a:pt x="659" y="449"/>
                    <a:pt x="659" y="450"/>
                  </a:cubicBezTo>
                  <a:cubicBezTo>
                    <a:pt x="659" y="451"/>
                    <a:pt x="659" y="452"/>
                    <a:pt x="659" y="453"/>
                  </a:cubicBezTo>
                  <a:cubicBezTo>
                    <a:pt x="658" y="455"/>
                    <a:pt x="658" y="457"/>
                    <a:pt x="658" y="460"/>
                  </a:cubicBezTo>
                  <a:cubicBezTo>
                    <a:pt x="658" y="483"/>
                    <a:pt x="668" y="503"/>
                    <a:pt x="683" y="518"/>
                  </a:cubicBezTo>
                  <a:cubicBezTo>
                    <a:pt x="698" y="533"/>
                    <a:pt x="718" y="543"/>
                    <a:pt x="741" y="543"/>
                  </a:cubicBezTo>
                  <a:cubicBezTo>
                    <a:pt x="766" y="543"/>
                    <a:pt x="788" y="531"/>
                    <a:pt x="804" y="514"/>
                  </a:cubicBezTo>
                  <a:cubicBezTo>
                    <a:pt x="811" y="505"/>
                    <a:pt x="817" y="494"/>
                    <a:pt x="821" y="483"/>
                  </a:cubicBezTo>
                  <a:cubicBezTo>
                    <a:pt x="823" y="476"/>
                    <a:pt x="824" y="468"/>
                    <a:pt x="824" y="460"/>
                  </a:cubicBezTo>
                  <a:cubicBezTo>
                    <a:pt x="824" y="457"/>
                    <a:pt x="824" y="455"/>
                    <a:pt x="824" y="453"/>
                  </a:cubicBezTo>
                  <a:cubicBezTo>
                    <a:pt x="824" y="452"/>
                    <a:pt x="823" y="451"/>
                    <a:pt x="823" y="450"/>
                  </a:cubicBezTo>
                  <a:cubicBezTo>
                    <a:pt x="823" y="449"/>
                    <a:pt x="823" y="448"/>
                    <a:pt x="823" y="447"/>
                  </a:cubicBezTo>
                  <a:cubicBezTo>
                    <a:pt x="823" y="445"/>
                    <a:pt x="822" y="442"/>
                    <a:pt x="821" y="440"/>
                  </a:cubicBezTo>
                  <a:cubicBezTo>
                    <a:pt x="933" y="354"/>
                    <a:pt x="933" y="354"/>
                    <a:pt x="933" y="354"/>
                  </a:cubicBezTo>
                  <a:cubicBezTo>
                    <a:pt x="983" y="316"/>
                    <a:pt x="983" y="316"/>
                    <a:pt x="983" y="316"/>
                  </a:cubicBezTo>
                  <a:cubicBezTo>
                    <a:pt x="1040" y="272"/>
                    <a:pt x="1040" y="272"/>
                    <a:pt x="1040" y="272"/>
                  </a:cubicBezTo>
                  <a:cubicBezTo>
                    <a:pt x="1080" y="241"/>
                    <a:pt x="1080" y="241"/>
                    <a:pt x="1080" y="241"/>
                  </a:cubicBezTo>
                  <a:cubicBezTo>
                    <a:pt x="1208" y="143"/>
                    <a:pt x="1208" y="143"/>
                    <a:pt x="1208" y="143"/>
                  </a:cubicBezTo>
                  <a:cubicBezTo>
                    <a:pt x="1234" y="177"/>
                    <a:pt x="1234" y="177"/>
                    <a:pt x="1234" y="177"/>
                  </a:cubicBezTo>
                  <a:cubicBezTo>
                    <a:pt x="1256" y="206"/>
                    <a:pt x="1256" y="206"/>
                    <a:pt x="1256" y="206"/>
                  </a:cubicBezTo>
                  <a:cubicBezTo>
                    <a:pt x="1342" y="0"/>
                    <a:pt x="1342" y="0"/>
                    <a:pt x="1342" y="0"/>
                  </a:cubicBezTo>
                  <a:cubicBezTo>
                    <a:pt x="1121" y="29"/>
                    <a:pt x="1121" y="29"/>
                    <a:pt x="1121" y="29"/>
                  </a:cubicBezTo>
                  <a:lnTo>
                    <a:pt x="1122" y="31"/>
                  </a:lnTo>
                  <a:close/>
                  <a:moveTo>
                    <a:pt x="513" y="348"/>
                  </a:moveTo>
                  <a:cubicBezTo>
                    <a:pt x="499" y="348"/>
                    <a:pt x="487" y="341"/>
                    <a:pt x="480" y="331"/>
                  </a:cubicBezTo>
                  <a:cubicBezTo>
                    <a:pt x="475" y="325"/>
                    <a:pt x="471" y="316"/>
                    <a:pt x="471" y="307"/>
                  </a:cubicBezTo>
                  <a:cubicBezTo>
                    <a:pt x="471" y="292"/>
                    <a:pt x="479" y="280"/>
                    <a:pt x="490" y="272"/>
                  </a:cubicBezTo>
                  <a:cubicBezTo>
                    <a:pt x="496" y="268"/>
                    <a:pt x="504" y="265"/>
                    <a:pt x="513" y="265"/>
                  </a:cubicBezTo>
                  <a:cubicBezTo>
                    <a:pt x="521" y="265"/>
                    <a:pt x="529" y="268"/>
                    <a:pt x="536" y="272"/>
                  </a:cubicBezTo>
                  <a:cubicBezTo>
                    <a:pt x="547" y="280"/>
                    <a:pt x="554" y="292"/>
                    <a:pt x="554" y="307"/>
                  </a:cubicBezTo>
                  <a:cubicBezTo>
                    <a:pt x="554" y="321"/>
                    <a:pt x="547" y="333"/>
                    <a:pt x="536" y="340"/>
                  </a:cubicBezTo>
                  <a:cubicBezTo>
                    <a:pt x="529" y="345"/>
                    <a:pt x="521" y="348"/>
                    <a:pt x="513" y="348"/>
                  </a:cubicBezTo>
                  <a:close/>
                  <a:moveTo>
                    <a:pt x="741" y="501"/>
                  </a:moveTo>
                  <a:cubicBezTo>
                    <a:pt x="741" y="501"/>
                    <a:pt x="741" y="501"/>
                    <a:pt x="741" y="501"/>
                  </a:cubicBezTo>
                  <a:cubicBezTo>
                    <a:pt x="741" y="501"/>
                    <a:pt x="741" y="501"/>
                    <a:pt x="740" y="501"/>
                  </a:cubicBezTo>
                  <a:cubicBezTo>
                    <a:pt x="726" y="501"/>
                    <a:pt x="714" y="494"/>
                    <a:pt x="707" y="483"/>
                  </a:cubicBezTo>
                  <a:cubicBezTo>
                    <a:pt x="704" y="479"/>
                    <a:pt x="702" y="475"/>
                    <a:pt x="701" y="470"/>
                  </a:cubicBezTo>
                  <a:cubicBezTo>
                    <a:pt x="700" y="467"/>
                    <a:pt x="700" y="463"/>
                    <a:pt x="700" y="460"/>
                  </a:cubicBezTo>
                  <a:cubicBezTo>
                    <a:pt x="700" y="437"/>
                    <a:pt x="718" y="419"/>
                    <a:pt x="741" y="419"/>
                  </a:cubicBezTo>
                  <a:cubicBezTo>
                    <a:pt x="764" y="419"/>
                    <a:pt x="782" y="437"/>
                    <a:pt x="782" y="460"/>
                  </a:cubicBezTo>
                  <a:cubicBezTo>
                    <a:pt x="782" y="464"/>
                    <a:pt x="782" y="467"/>
                    <a:pt x="781" y="471"/>
                  </a:cubicBezTo>
                  <a:cubicBezTo>
                    <a:pt x="779" y="475"/>
                    <a:pt x="778" y="479"/>
                    <a:pt x="775" y="483"/>
                  </a:cubicBezTo>
                  <a:cubicBezTo>
                    <a:pt x="768" y="494"/>
                    <a:pt x="755" y="501"/>
                    <a:pt x="741" y="5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238" name="Rectangle 160"/>
          <p:cNvSpPr/>
          <p:nvPr/>
        </p:nvSpPr>
        <p:spPr bwMode="auto">
          <a:xfrm>
            <a:off x="999799" y="3741950"/>
            <a:ext cx="198252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endParaRPr lang="en-IN" sz="1200" dirty="0">
              <a:solidFill>
                <a:srgbClr val="000000"/>
              </a:solidFill>
              <a:cs typeface="Segoe UI Light" panose="020B0502040204020203" pitchFamily="34" charset="0"/>
            </a:endParaRPr>
          </a:p>
          <a:p>
            <a:pPr defTabSz="914367"/>
            <a:r>
              <a:rPr lang="en-IN" sz="1200" dirty="0">
                <a:solidFill>
                  <a:srgbClr val="000000"/>
                </a:solidFill>
                <a:cs typeface="Segoe UI Light" panose="020B0502040204020203" pitchFamily="34" charset="0"/>
              </a:rPr>
              <a:t>Excel files</a:t>
            </a:r>
          </a:p>
          <a:p>
            <a:pPr defTabSz="914367"/>
            <a:r>
              <a:rPr lang="en-IN" sz="900" i="1" dirty="0">
                <a:solidFill>
                  <a:srgbClr val="000000"/>
                </a:solidFill>
                <a:cs typeface="Segoe UI Light" panose="020B0502040204020203" pitchFamily="34" charset="0"/>
              </a:rPr>
              <a:t>Workbook data / data models</a:t>
            </a:r>
          </a:p>
          <a:p>
            <a:pPr defTabSz="914367"/>
            <a:endParaRPr lang="en-IN" sz="1200" dirty="0">
              <a:solidFill>
                <a:srgbClr val="000000"/>
              </a:solidFill>
              <a:cs typeface="Segoe UI Light" panose="020B0502040204020203" pitchFamily="34" charset="0"/>
            </a:endParaRPr>
          </a:p>
        </p:txBody>
      </p:sp>
      <p:sp>
        <p:nvSpPr>
          <p:cNvPr id="239" name="Oval 162"/>
          <p:cNvSpPr/>
          <p:nvPr/>
        </p:nvSpPr>
        <p:spPr bwMode="auto">
          <a:xfrm>
            <a:off x="644325" y="3741950"/>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40" name="Straight Connector 239"/>
          <p:cNvCxnSpPr/>
          <p:nvPr/>
        </p:nvCxnSpPr>
        <p:spPr>
          <a:xfrm>
            <a:off x="999799" y="4156925"/>
            <a:ext cx="1891470"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41" name="Oval 162"/>
          <p:cNvSpPr/>
          <p:nvPr/>
        </p:nvSpPr>
        <p:spPr bwMode="auto">
          <a:xfrm>
            <a:off x="644325" y="4250501"/>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160"/>
          <p:cNvSpPr/>
          <p:nvPr/>
        </p:nvSpPr>
        <p:spPr bwMode="auto">
          <a:xfrm>
            <a:off x="999799" y="4250501"/>
            <a:ext cx="198252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IN" sz="1200" dirty="0">
                <a:solidFill>
                  <a:srgbClr val="000000"/>
                </a:solidFill>
                <a:cs typeface="Segoe UI Light" panose="020B0502040204020203" pitchFamily="34" charset="0"/>
              </a:rPr>
              <a:t>Power BI Desktop files</a:t>
            </a:r>
          </a:p>
          <a:p>
            <a:pPr defTabSz="914367"/>
            <a:r>
              <a:rPr lang="en-IN" sz="900" i="1" dirty="0">
                <a:solidFill>
                  <a:srgbClr val="000000"/>
                </a:solidFill>
                <a:cs typeface="Segoe UI Light" panose="020B0502040204020203" pitchFamily="34" charset="0"/>
              </a:rPr>
              <a:t>Data from files, databases, Azure, and other sources</a:t>
            </a:r>
          </a:p>
        </p:txBody>
      </p:sp>
      <p:sp>
        <p:nvSpPr>
          <p:cNvPr id="243" name="Isosceles Triangle 153"/>
          <p:cNvSpPr/>
          <p:nvPr/>
        </p:nvSpPr>
        <p:spPr bwMode="auto">
          <a:xfrm rot="5400000">
            <a:off x="1882570" y="2967251"/>
            <a:ext cx="2964025" cy="33399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endParaRPr lang="en-US" sz="900" i="1" dirty="0">
              <a:solidFill>
                <a:srgbClr val="FFFFFF"/>
              </a:solidFill>
              <a:cs typeface="Segoe UI Light" panose="020B0502040204020203" pitchFamily="34" charset="0"/>
            </a:endParaRPr>
          </a:p>
        </p:txBody>
      </p:sp>
      <p:pic>
        <p:nvPicPr>
          <p:cNvPr id="244" name="Picture 243"/>
          <p:cNvPicPr>
            <a:picLocks noChangeAspect="1"/>
          </p:cNvPicPr>
          <p:nvPr/>
        </p:nvPicPr>
        <p:blipFill>
          <a:blip r:embed="rId5" cstate="print">
            <a:biLevel thresh="75000"/>
            <a:extLst>
              <a:ext uri="{BEBA8EAE-BF5A-486C-A8C5-ECC9F3942E4B}">
                <a14:imgProps xmlns:a14="http://schemas.microsoft.com/office/drawing/2010/main">
                  <a14:imgLayer r:embed="rId6">
                    <a14:imgEffect>
                      <a14:artisticPaintBrush/>
                    </a14:imgEffect>
                  </a14:imgLayer>
                </a14:imgProps>
              </a:ext>
              <a:ext uri="{28A0092B-C50C-407E-A947-70E740481C1C}">
                <a14:useLocalDpi xmlns:a14="http://schemas.microsoft.com/office/drawing/2010/main" val="0"/>
              </a:ext>
            </a:extLst>
          </a:blip>
          <a:stretch>
            <a:fillRect/>
          </a:stretch>
        </p:blipFill>
        <p:spPr>
          <a:xfrm>
            <a:off x="710525" y="3811200"/>
            <a:ext cx="240145" cy="240145"/>
          </a:xfrm>
          <a:prstGeom prst="rect">
            <a:avLst/>
          </a:prstGeom>
          <a:solidFill>
            <a:srgbClr val="EDC30D"/>
          </a:solidFill>
        </p:spPr>
      </p:pic>
      <p:pic>
        <p:nvPicPr>
          <p:cNvPr id="245" name="Picture 244"/>
          <p:cNvPicPr>
            <a:picLocks noChangeAspect="1"/>
          </p:cNvPicPr>
          <p:nvPr/>
        </p:nvPicPr>
        <p:blipFill rotWithShape="1">
          <a:blip r:embed="rId7"/>
          <a:srcRect l="6503" t="21287" r="74698" b="20220"/>
          <a:stretch/>
        </p:blipFill>
        <p:spPr>
          <a:xfrm>
            <a:off x="724230" y="4316151"/>
            <a:ext cx="228600" cy="231962"/>
          </a:xfrm>
          <a:prstGeom prst="rect">
            <a:avLst/>
          </a:prstGeom>
        </p:spPr>
      </p:pic>
      <p:pic>
        <p:nvPicPr>
          <p:cNvPr id="246" name="Picture 245"/>
          <p:cNvPicPr>
            <a:picLocks noChangeAspect="1"/>
          </p:cNvPicPr>
          <p:nvPr/>
        </p:nvPicPr>
        <p:blipFill rotWithShape="1">
          <a:blip r:embed="rId7">
            <a:biLevel thresh="25000"/>
          </a:blip>
          <a:srcRect l="6503" t="21287" r="74698" b="20220"/>
          <a:stretch/>
        </p:blipFill>
        <p:spPr>
          <a:xfrm>
            <a:off x="598359" y="5854066"/>
            <a:ext cx="548640" cy="556709"/>
          </a:xfrm>
          <a:prstGeom prst="rect">
            <a:avLst/>
          </a:prstGeom>
        </p:spPr>
      </p:pic>
      <p:grpSp>
        <p:nvGrpSpPr>
          <p:cNvPr id="133" name="Group 132"/>
          <p:cNvGrpSpPr/>
          <p:nvPr/>
        </p:nvGrpSpPr>
        <p:grpSpPr>
          <a:xfrm>
            <a:off x="10217405" y="126609"/>
            <a:ext cx="1875360" cy="572464"/>
            <a:chOff x="10316641" y="149435"/>
            <a:chExt cx="1875360" cy="572464"/>
          </a:xfrm>
        </p:grpSpPr>
        <p:pic>
          <p:nvPicPr>
            <p:cNvPr id="134" name="Picture 133"/>
            <p:cNvPicPr>
              <a:picLocks noChangeAspect="1"/>
            </p:cNvPicPr>
            <p:nvPr/>
          </p:nvPicPr>
          <p:blipFill>
            <a:blip r:embed="rId8">
              <a:duotone>
                <a:schemeClr val="bg2">
                  <a:shade val="45000"/>
                  <a:satMod val="135000"/>
                </a:schemeClr>
                <a:prstClr val="white"/>
              </a:duotone>
              <a:lum bright="-32000"/>
            </a:blip>
            <a:stretch>
              <a:fillRect/>
            </a:stretch>
          </p:blipFill>
          <p:spPr>
            <a:xfrm>
              <a:off x="10316641" y="213005"/>
              <a:ext cx="484908" cy="445325"/>
            </a:xfrm>
            <a:prstGeom prst="rect">
              <a:avLst/>
            </a:prstGeom>
          </p:spPr>
        </p:pic>
        <p:sp>
          <p:nvSpPr>
            <p:cNvPr id="141" name="TextBox 140"/>
            <p:cNvSpPr txBox="1"/>
            <p:nvPr/>
          </p:nvSpPr>
          <p:spPr>
            <a:xfrm>
              <a:off x="10716157" y="149435"/>
              <a:ext cx="1475844"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rgbClr val="000000"/>
                      </a:gs>
                      <a:gs pos="30000">
                        <a:srgbClr val="000000"/>
                      </a:gs>
                    </a:gsLst>
                    <a:lin ang="5400000" scaled="0"/>
                  </a:gradFill>
                  <a:latin typeface="Segoe UI Light"/>
                </a:rPr>
                <a:t>Power BI</a:t>
              </a:r>
            </a:p>
          </p:txBody>
        </p:sp>
      </p:grpSp>
      <p:sp>
        <p:nvSpPr>
          <p:cNvPr id="143" name="Rectangle 142"/>
          <p:cNvSpPr/>
          <p:nvPr/>
        </p:nvSpPr>
        <p:spPr>
          <a:xfrm>
            <a:off x="4215208" y="960836"/>
            <a:ext cx="3869886" cy="400110"/>
          </a:xfrm>
          <a:prstGeom prst="rect">
            <a:avLst/>
          </a:prstGeom>
        </p:spPr>
        <p:txBody>
          <a:bodyPr wrap="square">
            <a:spAutoFit/>
          </a:bodyPr>
          <a:lstStyle/>
          <a:p>
            <a:pPr defTabSz="914367">
              <a:spcAft>
                <a:spcPts val="588"/>
              </a:spcAft>
            </a:pPr>
            <a:r>
              <a:rPr lang="en-US" sz="2000" dirty="0">
                <a:solidFill>
                  <a:srgbClr val="505050"/>
                </a:solidFill>
              </a:rPr>
              <a:t>Power BI service</a:t>
            </a:r>
          </a:p>
        </p:txBody>
      </p:sp>
      <p:grpSp>
        <p:nvGrpSpPr>
          <p:cNvPr id="262" name="Group 261"/>
          <p:cNvGrpSpPr/>
          <p:nvPr/>
        </p:nvGrpSpPr>
        <p:grpSpPr>
          <a:xfrm>
            <a:off x="4239113" y="4661565"/>
            <a:ext cx="1333108" cy="274320"/>
            <a:chOff x="4306193" y="5441922"/>
            <a:chExt cx="1333108" cy="274320"/>
          </a:xfrm>
        </p:grpSpPr>
        <p:sp>
          <p:nvSpPr>
            <p:cNvPr id="285" name="TextBox 293"/>
            <p:cNvSpPr txBox="1"/>
            <p:nvPr/>
          </p:nvSpPr>
          <p:spPr>
            <a:xfrm>
              <a:off x="4675832" y="5472564"/>
              <a:ext cx="963469"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Data refresh</a:t>
              </a:r>
            </a:p>
          </p:txBody>
        </p:sp>
        <p:sp>
          <p:nvSpPr>
            <p:cNvPr id="286" name="Freeform 122"/>
            <p:cNvSpPr>
              <a:spLocks/>
            </p:cNvSpPr>
            <p:nvPr/>
          </p:nvSpPr>
          <p:spPr bwMode="black">
            <a:xfrm>
              <a:off x="4306193" y="5441922"/>
              <a:ext cx="274320" cy="274320"/>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EDC30D"/>
            </a:solidFill>
            <a:ln>
              <a:noFill/>
            </a:ln>
            <a:extLst/>
          </p:spPr>
          <p:txBody>
            <a:bodyPr vert="horz" wrap="square" lIns="91440" tIns="45720" rIns="91440" bIns="45720" numCol="1" anchor="t" anchorCtr="0" compatLnSpc="1">
              <a:prstTxWarp prst="textNoShape">
                <a:avLst/>
              </a:prstTxWarp>
            </a:bodyPr>
            <a:lstStyle/>
            <a:p>
              <a:endParaRPr lang="en-US" sz="1600">
                <a:solidFill>
                  <a:srgbClr val="000000"/>
                </a:solidFill>
              </a:endParaRPr>
            </a:p>
          </p:txBody>
        </p:sp>
      </p:grpSp>
      <p:grpSp>
        <p:nvGrpSpPr>
          <p:cNvPr id="287" name="Group 286"/>
          <p:cNvGrpSpPr/>
          <p:nvPr/>
        </p:nvGrpSpPr>
        <p:grpSpPr>
          <a:xfrm>
            <a:off x="4239113" y="3007659"/>
            <a:ext cx="1442048" cy="268606"/>
            <a:chOff x="4306193" y="3788016"/>
            <a:chExt cx="1442048" cy="268606"/>
          </a:xfrm>
        </p:grpSpPr>
        <p:sp>
          <p:nvSpPr>
            <p:cNvPr id="288" name="TextBox 293"/>
            <p:cNvSpPr txBox="1"/>
            <p:nvPr/>
          </p:nvSpPr>
          <p:spPr>
            <a:xfrm>
              <a:off x="4675832" y="3818658"/>
              <a:ext cx="1072409"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Visualizations</a:t>
              </a:r>
              <a:endParaRPr lang="en-US" sz="1200" dirty="0">
                <a:solidFill>
                  <a:srgbClr val="000000"/>
                </a:solidFill>
                <a:ea typeface="Segoe UI" pitchFamily="34" charset="0"/>
                <a:cs typeface="Segoe UI" pitchFamily="34" charset="0"/>
              </a:endParaRPr>
            </a:p>
          </p:txBody>
        </p:sp>
        <p:sp>
          <p:nvSpPr>
            <p:cNvPr id="289" name="Freeform 288"/>
            <p:cNvSpPr>
              <a:spLocks noChangeAspect="1"/>
            </p:cNvSpPr>
            <p:nvPr/>
          </p:nvSpPr>
          <p:spPr bwMode="black">
            <a:xfrm>
              <a:off x="4306193" y="3788016"/>
              <a:ext cx="274320" cy="268606"/>
            </a:xfrm>
            <a:custGeom>
              <a:avLst/>
              <a:gdLst>
                <a:gd name="connsiteX0" fmla="*/ 3713863 w 4893730"/>
                <a:gd name="connsiteY0" fmla="*/ 2130808 h 4791777"/>
                <a:gd name="connsiteX1" fmla="*/ 4426142 w 4893730"/>
                <a:gd name="connsiteY1" fmla="*/ 2130808 h 4791777"/>
                <a:gd name="connsiteX2" fmla="*/ 4598071 w 4893730"/>
                <a:gd name="connsiteY2" fmla="*/ 2301547 h 4791777"/>
                <a:gd name="connsiteX3" fmla="*/ 4598071 w 4893730"/>
                <a:gd name="connsiteY3" fmla="*/ 3886978 h 4791777"/>
                <a:gd name="connsiteX4" fmla="*/ 4426142 w 4893730"/>
                <a:gd name="connsiteY4" fmla="*/ 4057717 h 4791777"/>
                <a:gd name="connsiteX5" fmla="*/ 3713863 w 4893730"/>
                <a:gd name="connsiteY5" fmla="*/ 4057717 h 4791777"/>
                <a:gd name="connsiteX6" fmla="*/ 3517372 w 4893730"/>
                <a:gd name="connsiteY6" fmla="*/ 3886978 h 4791777"/>
                <a:gd name="connsiteX7" fmla="*/ 3517372 w 4893730"/>
                <a:gd name="connsiteY7" fmla="*/ 2301547 h 4791777"/>
                <a:gd name="connsiteX8" fmla="*/ 3713863 w 4893730"/>
                <a:gd name="connsiteY8" fmla="*/ 2130808 h 4791777"/>
                <a:gd name="connsiteX9" fmla="*/ 904368 w 4893730"/>
                <a:gd name="connsiteY9" fmla="*/ 1223432 h 4791777"/>
                <a:gd name="connsiteX10" fmla="*/ 1609930 w 4893730"/>
                <a:gd name="connsiteY10" fmla="*/ 1223432 h 4791777"/>
                <a:gd name="connsiteX11" fmla="*/ 1804567 w 4893730"/>
                <a:gd name="connsiteY11" fmla="*/ 1394467 h 4791777"/>
                <a:gd name="connsiteX12" fmla="*/ 1804567 w 4893730"/>
                <a:gd name="connsiteY12" fmla="*/ 3886683 h 4791777"/>
                <a:gd name="connsiteX13" fmla="*/ 1609930 w 4893730"/>
                <a:gd name="connsiteY13" fmla="*/ 4057717 h 4791777"/>
                <a:gd name="connsiteX14" fmla="*/ 904368 w 4893730"/>
                <a:gd name="connsiteY14" fmla="*/ 4057717 h 4791777"/>
                <a:gd name="connsiteX15" fmla="*/ 734060 w 4893730"/>
                <a:gd name="connsiteY15" fmla="*/ 3886683 h 4791777"/>
                <a:gd name="connsiteX16" fmla="*/ 734060 w 4893730"/>
                <a:gd name="connsiteY16" fmla="*/ 1394467 h 4791777"/>
                <a:gd name="connsiteX17" fmla="*/ 904368 w 4893730"/>
                <a:gd name="connsiteY17" fmla="*/ 1223432 h 4791777"/>
                <a:gd name="connsiteX18" fmla="*/ 2325453 w 4893730"/>
                <a:gd name="connsiteY18" fmla="*/ 316050 h 4791777"/>
                <a:gd name="connsiteX19" fmla="*/ 3031014 w 4893730"/>
                <a:gd name="connsiteY19" fmla="*/ 316050 h 4791777"/>
                <a:gd name="connsiteX20" fmla="*/ 3201322 w 4893730"/>
                <a:gd name="connsiteY20" fmla="*/ 487238 h 4791777"/>
                <a:gd name="connsiteX21" fmla="*/ 3201322 w 4893730"/>
                <a:gd name="connsiteY21" fmla="*/ 3886530 h 4791777"/>
                <a:gd name="connsiteX22" fmla="*/ 3031014 w 4893730"/>
                <a:gd name="connsiteY22" fmla="*/ 4057717 h 4791777"/>
                <a:gd name="connsiteX23" fmla="*/ 2325453 w 4893730"/>
                <a:gd name="connsiteY23" fmla="*/ 4057717 h 4791777"/>
                <a:gd name="connsiteX24" fmla="*/ 2130815 w 4893730"/>
                <a:gd name="connsiteY24" fmla="*/ 3886530 h 4791777"/>
                <a:gd name="connsiteX25" fmla="*/ 2130815 w 4893730"/>
                <a:gd name="connsiteY25" fmla="*/ 487238 h 4791777"/>
                <a:gd name="connsiteX26" fmla="*/ 2325453 w 4893730"/>
                <a:gd name="connsiteY26" fmla="*/ 316050 h 4791777"/>
                <a:gd name="connsiteX27" fmla="*/ 269155 w 4893730"/>
                <a:gd name="connsiteY27" fmla="*/ 0 h 4791777"/>
                <a:gd name="connsiteX28" fmla="*/ 538311 w 4893730"/>
                <a:gd name="connsiteY28" fmla="*/ 268927 h 4791777"/>
                <a:gd name="connsiteX29" fmla="*/ 538311 w 4893730"/>
                <a:gd name="connsiteY29" fmla="*/ 4253925 h 4791777"/>
                <a:gd name="connsiteX30" fmla="*/ 4624575 w 4893730"/>
                <a:gd name="connsiteY30" fmla="*/ 4253925 h 4791777"/>
                <a:gd name="connsiteX31" fmla="*/ 4893730 w 4893730"/>
                <a:gd name="connsiteY31" fmla="*/ 4522851 h 4791777"/>
                <a:gd name="connsiteX32" fmla="*/ 4624575 w 4893730"/>
                <a:gd name="connsiteY32" fmla="*/ 4791777 h 4791777"/>
                <a:gd name="connsiteX33" fmla="*/ 269155 w 4893730"/>
                <a:gd name="connsiteY33" fmla="*/ 4791777 h 4791777"/>
                <a:gd name="connsiteX34" fmla="*/ 0 w 4893730"/>
                <a:gd name="connsiteY34" fmla="*/ 4522851 h 4791777"/>
                <a:gd name="connsiteX35" fmla="*/ 0 w 4893730"/>
                <a:gd name="connsiteY35" fmla="*/ 268927 h 4791777"/>
                <a:gd name="connsiteX36" fmla="*/ 269155 w 4893730"/>
                <a:gd name="connsiteY36" fmla="*/ 0 h 479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93730" h="4791777">
                  <a:moveTo>
                    <a:pt x="3713863" y="2130808"/>
                  </a:moveTo>
                  <a:cubicBezTo>
                    <a:pt x="3713863" y="2130808"/>
                    <a:pt x="3713863" y="2130808"/>
                    <a:pt x="4426142" y="2130808"/>
                  </a:cubicBezTo>
                  <a:cubicBezTo>
                    <a:pt x="4524387" y="2130808"/>
                    <a:pt x="4598071" y="2203982"/>
                    <a:pt x="4598071" y="2301547"/>
                  </a:cubicBezTo>
                  <a:cubicBezTo>
                    <a:pt x="4598071" y="2301547"/>
                    <a:pt x="4598071" y="2301547"/>
                    <a:pt x="4598071" y="3886978"/>
                  </a:cubicBezTo>
                  <a:cubicBezTo>
                    <a:pt x="4598071" y="3984543"/>
                    <a:pt x="4524387" y="4057717"/>
                    <a:pt x="4426142" y="4057717"/>
                  </a:cubicBezTo>
                  <a:cubicBezTo>
                    <a:pt x="4426142" y="4057717"/>
                    <a:pt x="4426142" y="4057717"/>
                    <a:pt x="3713863" y="4057717"/>
                  </a:cubicBezTo>
                  <a:cubicBezTo>
                    <a:pt x="3615618" y="4057717"/>
                    <a:pt x="3517372" y="3984543"/>
                    <a:pt x="3517372" y="3886978"/>
                  </a:cubicBezTo>
                  <a:cubicBezTo>
                    <a:pt x="3517372" y="3886978"/>
                    <a:pt x="3517372" y="3886978"/>
                    <a:pt x="3517372" y="2301547"/>
                  </a:cubicBezTo>
                  <a:cubicBezTo>
                    <a:pt x="3517372" y="2203982"/>
                    <a:pt x="3615618" y="2130808"/>
                    <a:pt x="3713863" y="2130808"/>
                  </a:cubicBezTo>
                  <a:close/>
                  <a:moveTo>
                    <a:pt x="904368" y="1223432"/>
                  </a:moveTo>
                  <a:cubicBezTo>
                    <a:pt x="904368" y="1223432"/>
                    <a:pt x="904368" y="1223432"/>
                    <a:pt x="1609930" y="1223432"/>
                  </a:cubicBezTo>
                  <a:cubicBezTo>
                    <a:pt x="1731578" y="1223432"/>
                    <a:pt x="1804567" y="1296733"/>
                    <a:pt x="1804567" y="1394467"/>
                  </a:cubicBezTo>
                  <a:cubicBezTo>
                    <a:pt x="1804567" y="1394467"/>
                    <a:pt x="1804567" y="1394467"/>
                    <a:pt x="1804567" y="3886683"/>
                  </a:cubicBezTo>
                  <a:cubicBezTo>
                    <a:pt x="1804567" y="3984417"/>
                    <a:pt x="1731578" y="4057717"/>
                    <a:pt x="1609930" y="4057717"/>
                  </a:cubicBezTo>
                  <a:cubicBezTo>
                    <a:pt x="1609930" y="4057717"/>
                    <a:pt x="1609930" y="4057717"/>
                    <a:pt x="904368" y="4057717"/>
                  </a:cubicBezTo>
                  <a:cubicBezTo>
                    <a:pt x="807049" y="4057717"/>
                    <a:pt x="734060" y="3984417"/>
                    <a:pt x="734060" y="3886683"/>
                  </a:cubicBezTo>
                  <a:cubicBezTo>
                    <a:pt x="734060" y="3886683"/>
                    <a:pt x="734060" y="3886683"/>
                    <a:pt x="734060" y="1394467"/>
                  </a:cubicBezTo>
                  <a:cubicBezTo>
                    <a:pt x="734060" y="1296733"/>
                    <a:pt x="807049" y="1223432"/>
                    <a:pt x="904368" y="1223432"/>
                  </a:cubicBezTo>
                  <a:close/>
                  <a:moveTo>
                    <a:pt x="2325453" y="316050"/>
                  </a:moveTo>
                  <a:cubicBezTo>
                    <a:pt x="2325453" y="316050"/>
                    <a:pt x="2325453" y="316050"/>
                    <a:pt x="3031014" y="316050"/>
                  </a:cubicBezTo>
                  <a:cubicBezTo>
                    <a:pt x="3128333" y="316050"/>
                    <a:pt x="3201322" y="389416"/>
                    <a:pt x="3201322" y="487238"/>
                  </a:cubicBezTo>
                  <a:cubicBezTo>
                    <a:pt x="3201322" y="487238"/>
                    <a:pt x="3201322" y="487238"/>
                    <a:pt x="3201322" y="3886530"/>
                  </a:cubicBezTo>
                  <a:cubicBezTo>
                    <a:pt x="3201322" y="3984351"/>
                    <a:pt x="3128333" y="4057717"/>
                    <a:pt x="3031014" y="4057717"/>
                  </a:cubicBezTo>
                  <a:cubicBezTo>
                    <a:pt x="3031014" y="4057717"/>
                    <a:pt x="3031014" y="4057717"/>
                    <a:pt x="2325453" y="4057717"/>
                  </a:cubicBezTo>
                  <a:cubicBezTo>
                    <a:pt x="2203804" y="4057717"/>
                    <a:pt x="2130815" y="3984351"/>
                    <a:pt x="2130815" y="3886530"/>
                  </a:cubicBezTo>
                  <a:cubicBezTo>
                    <a:pt x="2130815" y="3886530"/>
                    <a:pt x="2130815" y="3886530"/>
                    <a:pt x="2130815" y="487238"/>
                  </a:cubicBezTo>
                  <a:cubicBezTo>
                    <a:pt x="2130815" y="389416"/>
                    <a:pt x="2203804" y="316050"/>
                    <a:pt x="2325453" y="316050"/>
                  </a:cubicBezTo>
                  <a:close/>
                  <a:moveTo>
                    <a:pt x="269155" y="0"/>
                  </a:moveTo>
                  <a:cubicBezTo>
                    <a:pt x="415967" y="0"/>
                    <a:pt x="538311" y="122239"/>
                    <a:pt x="538311" y="268927"/>
                  </a:cubicBezTo>
                  <a:cubicBezTo>
                    <a:pt x="538311" y="268927"/>
                    <a:pt x="538311" y="268927"/>
                    <a:pt x="538311" y="4253925"/>
                  </a:cubicBezTo>
                  <a:cubicBezTo>
                    <a:pt x="538311" y="4253925"/>
                    <a:pt x="538311" y="4253925"/>
                    <a:pt x="4624575" y="4253925"/>
                  </a:cubicBezTo>
                  <a:cubicBezTo>
                    <a:pt x="4771387" y="4253925"/>
                    <a:pt x="4893730" y="4376164"/>
                    <a:pt x="4893730" y="4522851"/>
                  </a:cubicBezTo>
                  <a:cubicBezTo>
                    <a:pt x="4893730" y="4669538"/>
                    <a:pt x="4771387" y="4791777"/>
                    <a:pt x="4624575" y="4791777"/>
                  </a:cubicBezTo>
                  <a:cubicBezTo>
                    <a:pt x="4624575" y="4791777"/>
                    <a:pt x="4624575" y="4791777"/>
                    <a:pt x="269155" y="4791777"/>
                  </a:cubicBezTo>
                  <a:cubicBezTo>
                    <a:pt x="122344" y="4791777"/>
                    <a:pt x="0" y="4669538"/>
                    <a:pt x="0" y="4522851"/>
                  </a:cubicBezTo>
                  <a:cubicBezTo>
                    <a:pt x="0" y="4522851"/>
                    <a:pt x="0" y="4522851"/>
                    <a:pt x="0" y="268927"/>
                  </a:cubicBezTo>
                  <a:cubicBezTo>
                    <a:pt x="0" y="122239"/>
                    <a:pt x="122344" y="0"/>
                    <a:pt x="269155" y="0"/>
                  </a:cubicBezTo>
                  <a:close/>
                </a:path>
              </a:pathLst>
            </a:cu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91" name="Group 290"/>
          <p:cNvGrpSpPr/>
          <p:nvPr/>
        </p:nvGrpSpPr>
        <p:grpSpPr>
          <a:xfrm>
            <a:off x="4238517" y="2456357"/>
            <a:ext cx="1646867" cy="274320"/>
            <a:chOff x="4305597" y="3236714"/>
            <a:chExt cx="1646867" cy="274320"/>
          </a:xfrm>
        </p:grpSpPr>
        <p:sp>
          <p:nvSpPr>
            <p:cNvPr id="292" name="TextBox 293"/>
            <p:cNvSpPr txBox="1"/>
            <p:nvPr/>
          </p:nvSpPr>
          <p:spPr>
            <a:xfrm>
              <a:off x="4675832" y="3268771"/>
              <a:ext cx="1276632"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Live dashboards</a:t>
              </a:r>
            </a:p>
          </p:txBody>
        </p:sp>
        <p:sp>
          <p:nvSpPr>
            <p:cNvPr id="293" name="Freeform 5"/>
            <p:cNvSpPr>
              <a:spLocks noChangeAspect="1" noEditPoints="1"/>
            </p:cNvSpPr>
            <p:nvPr/>
          </p:nvSpPr>
          <p:spPr bwMode="black">
            <a:xfrm>
              <a:off x="4305597" y="3236714"/>
              <a:ext cx="275513" cy="274320"/>
            </a:xfrm>
            <a:custGeom>
              <a:avLst/>
              <a:gdLst>
                <a:gd name="T0" fmla="*/ 402 w 1088"/>
                <a:gd name="T1" fmla="*/ 588 h 1090"/>
                <a:gd name="T2" fmla="*/ 502 w 1088"/>
                <a:gd name="T3" fmla="*/ 688 h 1090"/>
                <a:gd name="T4" fmla="*/ 502 w 1088"/>
                <a:gd name="T5" fmla="*/ 989 h 1090"/>
                <a:gd name="T6" fmla="*/ 402 w 1088"/>
                <a:gd name="T7" fmla="*/ 1090 h 1090"/>
                <a:gd name="T8" fmla="*/ 100 w 1088"/>
                <a:gd name="T9" fmla="*/ 1090 h 1090"/>
                <a:gd name="T10" fmla="*/ 0 w 1088"/>
                <a:gd name="T11" fmla="*/ 989 h 1090"/>
                <a:gd name="T12" fmla="*/ 0 w 1088"/>
                <a:gd name="T13" fmla="*/ 688 h 1090"/>
                <a:gd name="T14" fmla="*/ 100 w 1088"/>
                <a:gd name="T15" fmla="*/ 588 h 1090"/>
                <a:gd name="T16" fmla="*/ 402 w 1088"/>
                <a:gd name="T17" fmla="*/ 588 h 1090"/>
                <a:gd name="T18" fmla="*/ 402 w 1088"/>
                <a:gd name="T19" fmla="*/ 588 h 1090"/>
                <a:gd name="T20" fmla="*/ 402 w 1088"/>
                <a:gd name="T21" fmla="*/ 2 h 1090"/>
                <a:gd name="T22" fmla="*/ 402 w 1088"/>
                <a:gd name="T23" fmla="*/ 2 h 1090"/>
                <a:gd name="T24" fmla="*/ 100 w 1088"/>
                <a:gd name="T25" fmla="*/ 2 h 1090"/>
                <a:gd name="T26" fmla="*/ 0 w 1088"/>
                <a:gd name="T27" fmla="*/ 103 h 1090"/>
                <a:gd name="T28" fmla="*/ 0 w 1088"/>
                <a:gd name="T29" fmla="*/ 403 h 1090"/>
                <a:gd name="T30" fmla="*/ 100 w 1088"/>
                <a:gd name="T31" fmla="*/ 504 h 1090"/>
                <a:gd name="T32" fmla="*/ 402 w 1088"/>
                <a:gd name="T33" fmla="*/ 504 h 1090"/>
                <a:gd name="T34" fmla="*/ 502 w 1088"/>
                <a:gd name="T35" fmla="*/ 403 h 1090"/>
                <a:gd name="T36" fmla="*/ 502 w 1088"/>
                <a:gd name="T37" fmla="*/ 103 h 1090"/>
                <a:gd name="T38" fmla="*/ 402 w 1088"/>
                <a:gd name="T39" fmla="*/ 2 h 1090"/>
                <a:gd name="T40" fmla="*/ 966 w 1088"/>
                <a:gd name="T41" fmla="*/ 0 h 1090"/>
                <a:gd name="T42" fmla="*/ 1088 w 1088"/>
                <a:gd name="T43" fmla="*/ 121 h 1090"/>
                <a:gd name="T44" fmla="*/ 1088 w 1088"/>
                <a:gd name="T45" fmla="*/ 383 h 1090"/>
                <a:gd name="T46" fmla="*/ 966 w 1088"/>
                <a:gd name="T47" fmla="*/ 504 h 1090"/>
                <a:gd name="T48" fmla="*/ 704 w 1088"/>
                <a:gd name="T49" fmla="*/ 504 h 1090"/>
                <a:gd name="T50" fmla="*/ 583 w 1088"/>
                <a:gd name="T51" fmla="*/ 383 h 1090"/>
                <a:gd name="T52" fmla="*/ 583 w 1088"/>
                <a:gd name="T53" fmla="*/ 121 h 1090"/>
                <a:gd name="T54" fmla="*/ 704 w 1088"/>
                <a:gd name="T55" fmla="*/ 0 h 1090"/>
                <a:gd name="T56" fmla="*/ 966 w 1088"/>
                <a:gd name="T57" fmla="*/ 0 h 1090"/>
                <a:gd name="T58" fmla="*/ 1020 w 1088"/>
                <a:gd name="T59" fmla="*/ 383 h 1090"/>
                <a:gd name="T60" fmla="*/ 1020 w 1088"/>
                <a:gd name="T61" fmla="*/ 383 h 1090"/>
                <a:gd name="T62" fmla="*/ 1020 w 1088"/>
                <a:gd name="T63" fmla="*/ 121 h 1090"/>
                <a:gd name="T64" fmla="*/ 966 w 1088"/>
                <a:gd name="T65" fmla="*/ 67 h 1090"/>
                <a:gd name="T66" fmla="*/ 704 w 1088"/>
                <a:gd name="T67" fmla="*/ 67 h 1090"/>
                <a:gd name="T68" fmla="*/ 650 w 1088"/>
                <a:gd name="T69" fmla="*/ 121 h 1090"/>
                <a:gd name="T70" fmla="*/ 650 w 1088"/>
                <a:gd name="T71" fmla="*/ 383 h 1090"/>
                <a:gd name="T72" fmla="*/ 704 w 1088"/>
                <a:gd name="T73" fmla="*/ 437 h 1090"/>
                <a:gd name="T74" fmla="*/ 966 w 1088"/>
                <a:gd name="T75" fmla="*/ 437 h 1090"/>
                <a:gd name="T76" fmla="*/ 1020 w 1088"/>
                <a:gd name="T77" fmla="*/ 383 h 1090"/>
                <a:gd name="T78" fmla="*/ 584 w 1088"/>
                <a:gd name="T79" fmla="*/ 688 h 1090"/>
                <a:gd name="T80" fmla="*/ 584 w 1088"/>
                <a:gd name="T81" fmla="*/ 688 h 1090"/>
                <a:gd name="T82" fmla="*/ 584 w 1088"/>
                <a:gd name="T83" fmla="*/ 989 h 1090"/>
                <a:gd name="T84" fmla="*/ 686 w 1088"/>
                <a:gd name="T85" fmla="*/ 1090 h 1090"/>
                <a:gd name="T86" fmla="*/ 987 w 1088"/>
                <a:gd name="T87" fmla="*/ 1090 h 1090"/>
                <a:gd name="T88" fmla="*/ 1088 w 1088"/>
                <a:gd name="T89" fmla="*/ 989 h 1090"/>
                <a:gd name="T90" fmla="*/ 1088 w 1088"/>
                <a:gd name="T91" fmla="*/ 688 h 1090"/>
                <a:gd name="T92" fmla="*/ 987 w 1088"/>
                <a:gd name="T93" fmla="*/ 588 h 1090"/>
                <a:gd name="T94" fmla="*/ 686 w 1088"/>
                <a:gd name="T95" fmla="*/ 588 h 1090"/>
                <a:gd name="T96" fmla="*/ 584 w 1088"/>
                <a:gd name="T97" fmla="*/ 68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8" h="1090">
                  <a:moveTo>
                    <a:pt x="402" y="588"/>
                  </a:moveTo>
                  <a:cubicBezTo>
                    <a:pt x="469" y="588"/>
                    <a:pt x="502" y="621"/>
                    <a:pt x="502" y="688"/>
                  </a:cubicBezTo>
                  <a:cubicBezTo>
                    <a:pt x="502" y="989"/>
                    <a:pt x="502" y="989"/>
                    <a:pt x="502" y="989"/>
                  </a:cubicBezTo>
                  <a:cubicBezTo>
                    <a:pt x="502" y="1056"/>
                    <a:pt x="469" y="1090"/>
                    <a:pt x="402" y="1090"/>
                  </a:cubicBezTo>
                  <a:cubicBezTo>
                    <a:pt x="100" y="1090"/>
                    <a:pt x="100" y="1090"/>
                    <a:pt x="100" y="1090"/>
                  </a:cubicBezTo>
                  <a:cubicBezTo>
                    <a:pt x="33" y="1090"/>
                    <a:pt x="0" y="1056"/>
                    <a:pt x="0" y="989"/>
                  </a:cubicBezTo>
                  <a:cubicBezTo>
                    <a:pt x="0" y="688"/>
                    <a:pt x="0" y="688"/>
                    <a:pt x="0" y="688"/>
                  </a:cubicBezTo>
                  <a:cubicBezTo>
                    <a:pt x="0" y="621"/>
                    <a:pt x="33" y="588"/>
                    <a:pt x="100" y="588"/>
                  </a:cubicBezTo>
                  <a:cubicBezTo>
                    <a:pt x="402" y="588"/>
                    <a:pt x="402" y="588"/>
                    <a:pt x="402" y="588"/>
                  </a:cubicBezTo>
                  <a:cubicBezTo>
                    <a:pt x="402" y="588"/>
                    <a:pt x="402" y="588"/>
                    <a:pt x="402" y="588"/>
                  </a:cubicBezTo>
                  <a:close/>
                  <a:moveTo>
                    <a:pt x="402" y="2"/>
                  </a:moveTo>
                  <a:cubicBezTo>
                    <a:pt x="402" y="2"/>
                    <a:pt x="402" y="2"/>
                    <a:pt x="402" y="2"/>
                  </a:cubicBezTo>
                  <a:cubicBezTo>
                    <a:pt x="100" y="2"/>
                    <a:pt x="100" y="2"/>
                    <a:pt x="100" y="2"/>
                  </a:cubicBezTo>
                  <a:cubicBezTo>
                    <a:pt x="33" y="2"/>
                    <a:pt x="0" y="36"/>
                    <a:pt x="0" y="103"/>
                  </a:cubicBezTo>
                  <a:cubicBezTo>
                    <a:pt x="0" y="103"/>
                    <a:pt x="0" y="103"/>
                    <a:pt x="0" y="403"/>
                  </a:cubicBezTo>
                  <a:cubicBezTo>
                    <a:pt x="0" y="471"/>
                    <a:pt x="33" y="504"/>
                    <a:pt x="100" y="504"/>
                  </a:cubicBezTo>
                  <a:cubicBezTo>
                    <a:pt x="100" y="504"/>
                    <a:pt x="100" y="504"/>
                    <a:pt x="402" y="504"/>
                  </a:cubicBezTo>
                  <a:cubicBezTo>
                    <a:pt x="469" y="504"/>
                    <a:pt x="502" y="471"/>
                    <a:pt x="502" y="403"/>
                  </a:cubicBezTo>
                  <a:cubicBezTo>
                    <a:pt x="502" y="403"/>
                    <a:pt x="502" y="403"/>
                    <a:pt x="502" y="103"/>
                  </a:cubicBezTo>
                  <a:cubicBezTo>
                    <a:pt x="502" y="36"/>
                    <a:pt x="469" y="2"/>
                    <a:pt x="402" y="2"/>
                  </a:cubicBezTo>
                  <a:close/>
                  <a:moveTo>
                    <a:pt x="966" y="0"/>
                  </a:moveTo>
                  <a:cubicBezTo>
                    <a:pt x="1048" y="0"/>
                    <a:pt x="1088" y="40"/>
                    <a:pt x="1088" y="121"/>
                  </a:cubicBezTo>
                  <a:cubicBezTo>
                    <a:pt x="1088" y="121"/>
                    <a:pt x="1088" y="121"/>
                    <a:pt x="1088" y="383"/>
                  </a:cubicBezTo>
                  <a:cubicBezTo>
                    <a:pt x="1088" y="464"/>
                    <a:pt x="1048" y="504"/>
                    <a:pt x="966" y="504"/>
                  </a:cubicBezTo>
                  <a:cubicBezTo>
                    <a:pt x="966" y="504"/>
                    <a:pt x="966" y="504"/>
                    <a:pt x="704" y="504"/>
                  </a:cubicBezTo>
                  <a:cubicBezTo>
                    <a:pt x="623" y="504"/>
                    <a:pt x="583" y="464"/>
                    <a:pt x="583" y="383"/>
                  </a:cubicBezTo>
                  <a:cubicBezTo>
                    <a:pt x="583" y="383"/>
                    <a:pt x="583" y="383"/>
                    <a:pt x="583" y="121"/>
                  </a:cubicBezTo>
                  <a:cubicBezTo>
                    <a:pt x="583" y="40"/>
                    <a:pt x="623" y="0"/>
                    <a:pt x="704" y="0"/>
                  </a:cubicBezTo>
                  <a:cubicBezTo>
                    <a:pt x="704" y="0"/>
                    <a:pt x="704" y="0"/>
                    <a:pt x="966" y="0"/>
                  </a:cubicBezTo>
                  <a:close/>
                  <a:moveTo>
                    <a:pt x="1020" y="383"/>
                  </a:moveTo>
                  <a:cubicBezTo>
                    <a:pt x="1020" y="383"/>
                    <a:pt x="1020" y="383"/>
                    <a:pt x="1020" y="383"/>
                  </a:cubicBezTo>
                  <a:cubicBezTo>
                    <a:pt x="1020" y="121"/>
                    <a:pt x="1020" y="121"/>
                    <a:pt x="1020" y="121"/>
                  </a:cubicBezTo>
                  <a:cubicBezTo>
                    <a:pt x="1020" y="85"/>
                    <a:pt x="1002" y="67"/>
                    <a:pt x="966" y="67"/>
                  </a:cubicBezTo>
                  <a:cubicBezTo>
                    <a:pt x="966" y="67"/>
                    <a:pt x="966" y="67"/>
                    <a:pt x="704" y="67"/>
                  </a:cubicBezTo>
                  <a:cubicBezTo>
                    <a:pt x="668" y="67"/>
                    <a:pt x="650" y="85"/>
                    <a:pt x="650" y="121"/>
                  </a:cubicBezTo>
                  <a:cubicBezTo>
                    <a:pt x="650" y="121"/>
                    <a:pt x="650" y="121"/>
                    <a:pt x="650" y="383"/>
                  </a:cubicBezTo>
                  <a:cubicBezTo>
                    <a:pt x="650" y="419"/>
                    <a:pt x="668" y="437"/>
                    <a:pt x="704" y="437"/>
                  </a:cubicBezTo>
                  <a:cubicBezTo>
                    <a:pt x="704" y="437"/>
                    <a:pt x="704" y="437"/>
                    <a:pt x="966" y="437"/>
                  </a:cubicBezTo>
                  <a:cubicBezTo>
                    <a:pt x="1002" y="437"/>
                    <a:pt x="1020" y="419"/>
                    <a:pt x="1020" y="383"/>
                  </a:cubicBezTo>
                  <a:close/>
                  <a:moveTo>
                    <a:pt x="584" y="688"/>
                  </a:moveTo>
                  <a:cubicBezTo>
                    <a:pt x="584" y="688"/>
                    <a:pt x="584" y="688"/>
                    <a:pt x="584" y="688"/>
                  </a:cubicBezTo>
                  <a:cubicBezTo>
                    <a:pt x="584" y="989"/>
                    <a:pt x="584" y="989"/>
                    <a:pt x="584" y="989"/>
                  </a:cubicBezTo>
                  <a:cubicBezTo>
                    <a:pt x="584" y="1056"/>
                    <a:pt x="619" y="1090"/>
                    <a:pt x="686" y="1090"/>
                  </a:cubicBezTo>
                  <a:cubicBezTo>
                    <a:pt x="686" y="1090"/>
                    <a:pt x="686" y="1090"/>
                    <a:pt x="987" y="1090"/>
                  </a:cubicBezTo>
                  <a:cubicBezTo>
                    <a:pt x="1054" y="1090"/>
                    <a:pt x="1088" y="1056"/>
                    <a:pt x="1088" y="989"/>
                  </a:cubicBezTo>
                  <a:cubicBezTo>
                    <a:pt x="1088" y="989"/>
                    <a:pt x="1088" y="989"/>
                    <a:pt x="1088" y="688"/>
                  </a:cubicBezTo>
                  <a:cubicBezTo>
                    <a:pt x="1088" y="621"/>
                    <a:pt x="1054" y="588"/>
                    <a:pt x="987" y="588"/>
                  </a:cubicBezTo>
                  <a:cubicBezTo>
                    <a:pt x="987" y="588"/>
                    <a:pt x="987" y="588"/>
                    <a:pt x="686" y="588"/>
                  </a:cubicBezTo>
                  <a:cubicBezTo>
                    <a:pt x="619" y="588"/>
                    <a:pt x="584" y="621"/>
                    <a:pt x="584" y="688"/>
                  </a:cubicBezTo>
                  <a:close/>
                </a:path>
              </a:pathLst>
            </a:custGeom>
            <a:solidFill>
              <a:srgbClr val="EDC30D"/>
            </a:solidFill>
            <a:ln>
              <a:noFill/>
            </a:ln>
          </p:spPr>
          <p:txBody>
            <a:bodyPr vert="horz" wrap="square" lIns="68574" tIns="34287" rIns="68574" bIns="34287" numCol="1" anchor="t" anchorCtr="0" compatLnSpc="1">
              <a:prstTxWarp prst="textNoShape">
                <a:avLst/>
              </a:prstTxWarp>
            </a:bodyPr>
            <a:lstStyle/>
            <a:p>
              <a:endParaRPr lang="en-US" sz="1350" dirty="0">
                <a:solidFill>
                  <a:srgbClr val="000000"/>
                </a:solidFill>
              </a:endParaRPr>
            </a:p>
          </p:txBody>
        </p:sp>
      </p:grpSp>
      <p:grpSp>
        <p:nvGrpSpPr>
          <p:cNvPr id="294" name="Group 293"/>
          <p:cNvGrpSpPr/>
          <p:nvPr/>
        </p:nvGrpSpPr>
        <p:grpSpPr>
          <a:xfrm>
            <a:off x="4239113" y="1854025"/>
            <a:ext cx="1497576" cy="290409"/>
            <a:chOff x="4306193" y="2634382"/>
            <a:chExt cx="1497576" cy="290409"/>
          </a:xfrm>
        </p:grpSpPr>
        <p:sp>
          <p:nvSpPr>
            <p:cNvPr id="295" name="Freeform 294"/>
            <p:cNvSpPr>
              <a:spLocks noChangeAspect="1"/>
            </p:cNvSpPr>
            <p:nvPr/>
          </p:nvSpPr>
          <p:spPr bwMode="black">
            <a:xfrm>
              <a:off x="4306193" y="2634382"/>
              <a:ext cx="274320" cy="290409"/>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1177" tIns="56942" rIns="71177" bIns="5694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362895" fontAlgn="base">
                <a:lnSpc>
                  <a:spcPct val="90000"/>
                </a:lnSpc>
                <a:spcBef>
                  <a:spcPct val="0"/>
                </a:spcBef>
                <a:spcAft>
                  <a:spcPct val="0"/>
                </a:spcAft>
              </a:pPr>
              <a:endParaRPr lang="en-US" sz="934" dirty="0">
                <a:gradFill>
                  <a:gsLst>
                    <a:gs pos="0">
                      <a:srgbClr val="FFFFFF"/>
                    </a:gs>
                    <a:gs pos="100000">
                      <a:srgbClr val="FFFFFF"/>
                    </a:gs>
                  </a:gsLst>
                  <a:lin ang="5400000" scaled="0"/>
                </a:gradFill>
                <a:ea typeface="Segoe UI" pitchFamily="34" charset="0"/>
                <a:cs typeface="Segoe UI" pitchFamily="34" charset="0"/>
              </a:endParaRPr>
            </a:p>
          </p:txBody>
        </p:sp>
        <p:sp>
          <p:nvSpPr>
            <p:cNvPr id="296" name="TextBox 293"/>
            <p:cNvSpPr txBox="1"/>
            <p:nvPr/>
          </p:nvSpPr>
          <p:spPr>
            <a:xfrm>
              <a:off x="4675832" y="2664610"/>
              <a:ext cx="1127937"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Content packs</a:t>
              </a:r>
            </a:p>
          </p:txBody>
        </p:sp>
      </p:grpSp>
      <p:sp>
        <p:nvSpPr>
          <p:cNvPr id="297" name="Left Bracket 296"/>
          <p:cNvSpPr/>
          <p:nvPr/>
        </p:nvSpPr>
        <p:spPr>
          <a:xfrm>
            <a:off x="4066679" y="2031042"/>
            <a:ext cx="170037" cy="2994038"/>
          </a:xfrm>
          <a:prstGeom prst="leftBracket">
            <a:avLst/>
          </a:prstGeom>
          <a:noFill/>
          <a:ln w="28575">
            <a:solidFill>
              <a:srgbClr val="EDC30D"/>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nvGrpSpPr>
          <p:cNvPr id="298" name="Group 297"/>
          <p:cNvGrpSpPr/>
          <p:nvPr/>
        </p:nvGrpSpPr>
        <p:grpSpPr>
          <a:xfrm>
            <a:off x="8944721" y="1878362"/>
            <a:ext cx="2258229" cy="274320"/>
            <a:chOff x="9011801" y="2831439"/>
            <a:chExt cx="2258229" cy="274320"/>
          </a:xfrm>
        </p:grpSpPr>
        <p:sp>
          <p:nvSpPr>
            <p:cNvPr id="299" name="TextBox 293"/>
            <p:cNvSpPr txBox="1"/>
            <p:nvPr/>
          </p:nvSpPr>
          <p:spPr>
            <a:xfrm>
              <a:off x="9381693" y="2847432"/>
              <a:ext cx="1888337"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Sharing &amp; collaboration</a:t>
              </a:r>
            </a:p>
          </p:txBody>
        </p:sp>
        <p:sp>
          <p:nvSpPr>
            <p:cNvPr id="300" name="Freeform 299"/>
            <p:cNvSpPr>
              <a:spLocks noChangeAspect="1"/>
            </p:cNvSpPr>
            <p:nvPr/>
          </p:nvSpPr>
          <p:spPr bwMode="black">
            <a:xfrm>
              <a:off x="9011801" y="2831439"/>
              <a:ext cx="312642" cy="274320"/>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EDC30D"/>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37148" tIns="109719" rIns="137148" bIns="10971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1" name="Group 300"/>
          <p:cNvGrpSpPr/>
          <p:nvPr/>
        </p:nvGrpSpPr>
        <p:grpSpPr>
          <a:xfrm>
            <a:off x="6328887" y="1881942"/>
            <a:ext cx="2224537" cy="232779"/>
            <a:chOff x="6395967" y="2662299"/>
            <a:chExt cx="2224537" cy="232779"/>
          </a:xfrm>
        </p:grpSpPr>
        <p:sp>
          <p:nvSpPr>
            <p:cNvPr id="302" name="TextBox 293"/>
            <p:cNvSpPr txBox="1"/>
            <p:nvPr/>
          </p:nvSpPr>
          <p:spPr>
            <a:xfrm>
              <a:off x="6744221" y="2679634"/>
              <a:ext cx="1876283"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Natural language query</a:t>
              </a:r>
            </a:p>
          </p:txBody>
        </p:sp>
        <p:sp>
          <p:nvSpPr>
            <p:cNvPr id="303" name="Oval Callout 302"/>
            <p:cNvSpPr/>
            <p:nvPr/>
          </p:nvSpPr>
          <p:spPr bwMode="auto">
            <a:xfrm>
              <a:off x="6395967" y="2662299"/>
              <a:ext cx="274320" cy="228600"/>
            </a:xfrm>
            <a:prstGeom prst="wedgeEllipseCallout">
              <a:avLst>
                <a:gd name="adj1" fmla="val -59325"/>
                <a:gd name="adj2" fmla="val 71225"/>
              </a:avLst>
            </a:prstGeom>
            <a:solidFill>
              <a:srgbClr val="F2C81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800" b="1" dirty="0">
                <a:solidFill>
                  <a:srgbClr val="000000"/>
                </a:solidFill>
                <a:ea typeface="Segoe UI" pitchFamily="34" charset="0"/>
                <a:cs typeface="Segoe UI" pitchFamily="34" charset="0"/>
              </a:endParaRPr>
            </a:p>
          </p:txBody>
        </p:sp>
      </p:grpSp>
      <p:grpSp>
        <p:nvGrpSpPr>
          <p:cNvPr id="304" name="Group 303"/>
          <p:cNvGrpSpPr/>
          <p:nvPr/>
        </p:nvGrpSpPr>
        <p:grpSpPr>
          <a:xfrm>
            <a:off x="4239113" y="3584317"/>
            <a:ext cx="983781" cy="311845"/>
            <a:chOff x="4306193" y="4364674"/>
            <a:chExt cx="983781" cy="311845"/>
          </a:xfrm>
        </p:grpSpPr>
        <p:sp>
          <p:nvSpPr>
            <p:cNvPr id="305" name="TextBox 293"/>
            <p:cNvSpPr txBox="1"/>
            <p:nvPr/>
          </p:nvSpPr>
          <p:spPr>
            <a:xfrm>
              <a:off x="4675832" y="4391568"/>
              <a:ext cx="614142"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Reports</a:t>
              </a:r>
              <a:endParaRPr lang="en-US" sz="1200" dirty="0">
                <a:solidFill>
                  <a:srgbClr val="000000"/>
                </a:solidFill>
                <a:ea typeface="Segoe UI" pitchFamily="34" charset="0"/>
                <a:cs typeface="Segoe UI" pitchFamily="34" charset="0"/>
              </a:endParaRPr>
            </a:p>
          </p:txBody>
        </p:sp>
        <p:sp>
          <p:nvSpPr>
            <p:cNvPr id="306" name="Flowchart: Document 305"/>
            <p:cNvSpPr/>
            <p:nvPr/>
          </p:nvSpPr>
          <p:spPr bwMode="auto">
            <a:xfrm>
              <a:off x="4306193" y="4364674"/>
              <a:ext cx="274320" cy="311845"/>
            </a:xfrm>
            <a:prstGeom prst="flowChartDocumen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07" name="Group 306"/>
          <p:cNvGrpSpPr/>
          <p:nvPr/>
        </p:nvGrpSpPr>
        <p:grpSpPr>
          <a:xfrm>
            <a:off x="3912350" y="3991161"/>
            <a:ext cx="1376075" cy="572464"/>
            <a:chOff x="3979430" y="4771518"/>
            <a:chExt cx="1376075" cy="572464"/>
          </a:xfrm>
        </p:grpSpPr>
        <p:sp>
          <p:nvSpPr>
            <p:cNvPr id="308" name="TextBox 293"/>
            <p:cNvSpPr txBox="1"/>
            <p:nvPr/>
          </p:nvSpPr>
          <p:spPr>
            <a:xfrm>
              <a:off x="4675832" y="4921262"/>
              <a:ext cx="679673" cy="215444"/>
            </a:xfrm>
            <a:prstGeom prst="rect">
              <a:avLst/>
            </a:prstGeom>
            <a:noFill/>
            <a:ln>
              <a:no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Datasets</a:t>
              </a:r>
            </a:p>
          </p:txBody>
        </p:sp>
        <p:sp>
          <p:nvSpPr>
            <p:cNvPr id="309" name="TextBox 308"/>
            <p:cNvSpPr txBox="1"/>
            <p:nvPr/>
          </p:nvSpPr>
          <p:spPr>
            <a:xfrm>
              <a:off x="3979430" y="4771518"/>
              <a:ext cx="927847" cy="572464"/>
            </a:xfrm>
            <a:prstGeom prst="rect">
              <a:avLst/>
            </a:prstGeom>
            <a:noFill/>
            <a:ln>
              <a:noFill/>
            </a:ln>
          </p:spPr>
          <p:txBody>
            <a:bodyPr wrap="square" lIns="182880" tIns="146304" rIns="182880" bIns="146304" rtlCol="0">
              <a:spAutoFit/>
            </a:bodyPr>
            <a:lstStyle/>
            <a:p>
              <a:pPr algn="ctr"/>
              <a:r>
                <a:rPr lang="en-US" sz="900" b="1" dirty="0">
                  <a:solidFill>
                    <a:srgbClr val="F2C812"/>
                  </a:solidFill>
                </a:rPr>
                <a:t>01001</a:t>
              </a:r>
            </a:p>
            <a:p>
              <a:pPr algn="ctr"/>
              <a:r>
                <a:rPr lang="en-US" sz="900" b="1" dirty="0">
                  <a:solidFill>
                    <a:srgbClr val="F2C812"/>
                  </a:solidFill>
                </a:rPr>
                <a:t>10101</a:t>
              </a:r>
            </a:p>
          </p:txBody>
        </p:sp>
      </p:grpSp>
      <p:grpSp>
        <p:nvGrpSpPr>
          <p:cNvPr id="137" name="Group 136"/>
          <p:cNvGrpSpPr/>
          <p:nvPr/>
        </p:nvGrpSpPr>
        <p:grpSpPr>
          <a:xfrm>
            <a:off x="6023805" y="2372600"/>
            <a:ext cx="5059237" cy="2459479"/>
            <a:chOff x="7018864" y="2257415"/>
            <a:chExt cx="5059237" cy="2459479"/>
          </a:xfrm>
        </p:grpSpPr>
        <p:grpSp>
          <p:nvGrpSpPr>
            <p:cNvPr id="138" name="Group 137"/>
            <p:cNvGrpSpPr/>
            <p:nvPr/>
          </p:nvGrpSpPr>
          <p:grpSpPr>
            <a:xfrm>
              <a:off x="7018864" y="2257415"/>
              <a:ext cx="5059237" cy="2459479"/>
              <a:chOff x="7018864" y="2257415"/>
              <a:chExt cx="5059237" cy="2459479"/>
            </a:xfrm>
          </p:grpSpPr>
          <p:grpSp>
            <p:nvGrpSpPr>
              <p:cNvPr id="140" name="Group 139"/>
              <p:cNvGrpSpPr>
                <a:grpSpLocks noChangeAspect="1"/>
              </p:cNvGrpSpPr>
              <p:nvPr/>
            </p:nvGrpSpPr>
            <p:grpSpPr>
              <a:xfrm>
                <a:off x="10432181" y="2257415"/>
                <a:ext cx="548640" cy="1042085"/>
                <a:chOff x="10286449" y="1529656"/>
                <a:chExt cx="917410" cy="1742525"/>
              </a:xfrm>
            </p:grpSpPr>
            <p:sp>
              <p:nvSpPr>
                <p:cNvPr id="253" name="Rounded Rectangle 252"/>
                <p:cNvSpPr/>
                <p:nvPr/>
              </p:nvSpPr>
              <p:spPr bwMode="auto">
                <a:xfrm>
                  <a:off x="10493458" y="1529656"/>
                  <a:ext cx="489183" cy="173986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54" name="Picture 253"/>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10372236" y="1690687"/>
                  <a:ext cx="745838" cy="1344992"/>
                </a:xfrm>
                <a:prstGeom prst="rect">
                  <a:avLst/>
                </a:prstGeom>
                <a:noFill/>
                <a:ln>
                  <a:noFill/>
                </a:ln>
              </p:spPr>
            </p:pic>
            <p:pic>
              <p:nvPicPr>
                <p:cNvPr id="255" name="Picture 254"/>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10372230" y="1818052"/>
                  <a:ext cx="745838" cy="1112933"/>
                </a:xfrm>
                <a:prstGeom prst="rect">
                  <a:avLst/>
                </a:prstGeom>
              </p:spPr>
            </p:pic>
            <p:sp>
              <p:nvSpPr>
                <p:cNvPr id="256" name="Rounded Rectangle 223"/>
                <p:cNvSpPr/>
                <p:nvPr/>
              </p:nvSpPr>
              <p:spPr bwMode="auto">
                <a:xfrm>
                  <a:off x="10286449" y="1529656"/>
                  <a:ext cx="917410" cy="1742525"/>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solidFill>
                  <a:schemeClr val="accent3">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sz="800" spc="-49" dirty="0" err="1">
                    <a:solidFill>
                      <a:srgbClr val="68217A"/>
                    </a:solidFill>
                    <a:ea typeface="Segoe UI" pitchFamily="34" charset="0"/>
                    <a:cs typeface="Segoe UI" pitchFamily="34" charset="0"/>
                  </a:endParaRPr>
                </a:p>
              </p:txBody>
            </p:sp>
          </p:grpSp>
          <p:sp>
            <p:nvSpPr>
              <p:cNvPr id="146" name="Freeform 1383"/>
              <p:cNvSpPr>
                <a:spLocks noChangeAspect="1" noEditPoints="1"/>
              </p:cNvSpPr>
              <p:nvPr/>
            </p:nvSpPr>
            <p:spPr bwMode="auto">
              <a:xfrm>
                <a:off x="7018864" y="2534980"/>
                <a:ext cx="3840480" cy="218191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chemeClr val="accent3">
                  <a:lumMod val="50000"/>
                </a:schemeClr>
              </a:solidFill>
              <a:ln w="9525">
                <a:solidFill>
                  <a:schemeClr val="bg1"/>
                </a:solid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000000"/>
                  </a:solidFill>
                </a:endParaRPr>
              </a:p>
            </p:txBody>
          </p:sp>
          <p:grpSp>
            <p:nvGrpSpPr>
              <p:cNvPr id="148" name="Group 147"/>
              <p:cNvGrpSpPr>
                <a:grpSpLocks noChangeAspect="1"/>
              </p:cNvGrpSpPr>
              <p:nvPr/>
            </p:nvGrpSpPr>
            <p:grpSpPr>
              <a:xfrm>
                <a:off x="10432181" y="3352369"/>
                <a:ext cx="1645920" cy="1132186"/>
                <a:chOff x="1117586" y="1978512"/>
                <a:chExt cx="2372574" cy="1629558"/>
              </a:xfrm>
            </p:grpSpPr>
            <p:pic>
              <p:nvPicPr>
                <p:cNvPr id="164" name="Picture 163"/>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1309718" y="2130700"/>
                  <a:ext cx="1845671" cy="1326874"/>
                </a:xfrm>
                <a:prstGeom prst="rect">
                  <a:avLst/>
                </a:prstGeom>
                <a:noFill/>
                <a:ln>
                  <a:noFill/>
                </a:ln>
              </p:spPr>
            </p:pic>
            <p:grpSp>
              <p:nvGrpSpPr>
                <p:cNvPr id="166" name="Group 165"/>
                <p:cNvGrpSpPr/>
                <p:nvPr/>
              </p:nvGrpSpPr>
              <p:grpSpPr>
                <a:xfrm>
                  <a:off x="1307936" y="2212479"/>
                  <a:ext cx="1844519" cy="1136088"/>
                  <a:chOff x="1276066" y="3677905"/>
                  <a:chExt cx="2524835" cy="1555113"/>
                </a:xfrm>
              </p:grpSpPr>
              <p:pic>
                <p:nvPicPr>
                  <p:cNvPr id="251" name="Picture 250"/>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1276066" y="3677905"/>
                    <a:ext cx="2524835" cy="1555113"/>
                  </a:xfrm>
                  <a:prstGeom prst="rect">
                    <a:avLst/>
                  </a:prstGeom>
                </p:spPr>
              </p:pic>
              <p:pic>
                <p:nvPicPr>
                  <p:cNvPr id="252" name="Picture 251"/>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2524585" y="4449793"/>
                    <a:ext cx="1269242" cy="783225"/>
                  </a:xfrm>
                  <a:prstGeom prst="rect">
                    <a:avLst/>
                  </a:prstGeom>
                </p:spPr>
              </p:pic>
            </p:grpSp>
            <p:grpSp>
              <p:nvGrpSpPr>
                <p:cNvPr id="167" name="Group 166"/>
                <p:cNvGrpSpPr/>
                <p:nvPr/>
              </p:nvGrpSpPr>
              <p:grpSpPr>
                <a:xfrm>
                  <a:off x="1117586" y="1978512"/>
                  <a:ext cx="2372574" cy="1629558"/>
                  <a:chOff x="1117586" y="1978512"/>
                  <a:chExt cx="2372574" cy="1629558"/>
                </a:xfrm>
              </p:grpSpPr>
              <p:sp>
                <p:nvSpPr>
                  <p:cNvPr id="248" name="Rounded Rectangle 89"/>
                  <p:cNvSpPr>
                    <a:spLocks noChangeAspect="1"/>
                  </p:cNvSpPr>
                  <p:nvPr/>
                </p:nvSpPr>
                <p:spPr bwMode="auto">
                  <a:xfrm rot="16200000">
                    <a:off x="1489094" y="1607004"/>
                    <a:ext cx="1629558" cy="2372574"/>
                  </a:xfrm>
                  <a:custGeom>
                    <a:avLst/>
                    <a:gdLst/>
                    <a:ahLst/>
                    <a:cxnLst/>
                    <a:rect l="l" t="t" r="r" b="b"/>
                    <a:pathLst>
                      <a:path w="3265981" h="3654426">
                        <a:moveTo>
                          <a:pt x="2686301" y="3311991"/>
                        </a:moveTo>
                        <a:cubicBezTo>
                          <a:pt x="2647724" y="3311991"/>
                          <a:pt x="2616451" y="3343264"/>
                          <a:pt x="2616451" y="3381841"/>
                        </a:cubicBezTo>
                        <a:cubicBezTo>
                          <a:pt x="2616451" y="3420417"/>
                          <a:pt x="2647724" y="3451690"/>
                          <a:pt x="2686301" y="3451690"/>
                        </a:cubicBezTo>
                        <a:lnTo>
                          <a:pt x="2698749" y="3451691"/>
                        </a:lnTo>
                        <a:cubicBezTo>
                          <a:pt x="2737326" y="3451691"/>
                          <a:pt x="2768599" y="3420418"/>
                          <a:pt x="2768599" y="3381841"/>
                        </a:cubicBezTo>
                        <a:lnTo>
                          <a:pt x="2768600" y="3381841"/>
                        </a:lnTo>
                        <a:cubicBezTo>
                          <a:pt x="2768600" y="3343264"/>
                          <a:pt x="2737327" y="3311991"/>
                          <a:pt x="2698750" y="3311991"/>
                        </a:cubicBezTo>
                        <a:close/>
                        <a:moveTo>
                          <a:pt x="2477370" y="3311991"/>
                        </a:moveTo>
                        <a:cubicBezTo>
                          <a:pt x="2438793" y="3311991"/>
                          <a:pt x="2407520" y="3343264"/>
                          <a:pt x="2407520" y="3381841"/>
                        </a:cubicBezTo>
                        <a:cubicBezTo>
                          <a:pt x="2407520" y="3420417"/>
                          <a:pt x="2438793" y="3451690"/>
                          <a:pt x="2477370" y="3451690"/>
                        </a:cubicBezTo>
                        <a:lnTo>
                          <a:pt x="2490960" y="3451691"/>
                        </a:lnTo>
                        <a:cubicBezTo>
                          <a:pt x="2529537" y="3451691"/>
                          <a:pt x="2560810" y="3420418"/>
                          <a:pt x="2560810" y="3381841"/>
                        </a:cubicBezTo>
                        <a:lnTo>
                          <a:pt x="2560811" y="3381841"/>
                        </a:lnTo>
                        <a:cubicBezTo>
                          <a:pt x="2560811" y="3343264"/>
                          <a:pt x="2529538" y="3311991"/>
                          <a:pt x="2490961" y="3311991"/>
                        </a:cubicBezTo>
                        <a:close/>
                        <a:moveTo>
                          <a:pt x="1951037" y="3311991"/>
                        </a:moveTo>
                        <a:cubicBezTo>
                          <a:pt x="1912460" y="3311991"/>
                          <a:pt x="1881187" y="3343264"/>
                          <a:pt x="1881187" y="3381841"/>
                        </a:cubicBezTo>
                        <a:cubicBezTo>
                          <a:pt x="1881187" y="3420417"/>
                          <a:pt x="1912460" y="3451690"/>
                          <a:pt x="1951037" y="3451690"/>
                        </a:cubicBezTo>
                        <a:lnTo>
                          <a:pt x="2282030" y="3451691"/>
                        </a:lnTo>
                        <a:cubicBezTo>
                          <a:pt x="2320607" y="3451691"/>
                          <a:pt x="2351880" y="3420418"/>
                          <a:pt x="2351880" y="3381841"/>
                        </a:cubicBezTo>
                        <a:lnTo>
                          <a:pt x="2351881" y="3381841"/>
                        </a:lnTo>
                        <a:cubicBezTo>
                          <a:pt x="2351881" y="3343264"/>
                          <a:pt x="2320608" y="3311991"/>
                          <a:pt x="2282031" y="3311991"/>
                        </a:cubicBezTo>
                        <a:close/>
                        <a:moveTo>
                          <a:pt x="299489" y="299430"/>
                        </a:moveTo>
                        <a:lnTo>
                          <a:pt x="299489" y="3141056"/>
                        </a:lnTo>
                        <a:lnTo>
                          <a:pt x="2966489" y="3141056"/>
                        </a:lnTo>
                        <a:lnTo>
                          <a:pt x="2966489" y="299430"/>
                        </a:lnTo>
                        <a:close/>
                        <a:moveTo>
                          <a:pt x="134787" y="0"/>
                        </a:moveTo>
                        <a:lnTo>
                          <a:pt x="3131194" y="0"/>
                        </a:lnTo>
                        <a:cubicBezTo>
                          <a:pt x="3205635" y="0"/>
                          <a:pt x="3265981" y="60346"/>
                          <a:pt x="3265981" y="134787"/>
                        </a:cubicBezTo>
                        <a:lnTo>
                          <a:pt x="3265981" y="3519639"/>
                        </a:lnTo>
                        <a:cubicBezTo>
                          <a:pt x="3265981" y="3594080"/>
                          <a:pt x="3205635" y="3654426"/>
                          <a:pt x="3131194" y="3654426"/>
                        </a:cubicBezTo>
                        <a:lnTo>
                          <a:pt x="134787" y="3654426"/>
                        </a:lnTo>
                        <a:cubicBezTo>
                          <a:pt x="60346" y="3654426"/>
                          <a:pt x="0" y="3594080"/>
                          <a:pt x="0" y="3519639"/>
                        </a:cubicBezTo>
                        <a:lnTo>
                          <a:pt x="0" y="134787"/>
                        </a:lnTo>
                        <a:cubicBezTo>
                          <a:pt x="0" y="60346"/>
                          <a:pt x="60346" y="0"/>
                          <a:pt x="134787" y="0"/>
                        </a:cubicBezTo>
                        <a:close/>
                      </a:path>
                    </a:pathLst>
                  </a:custGeom>
                  <a:solidFill>
                    <a:schemeClr val="accent3">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sz="800" spc="-49" dirty="0" err="1">
                      <a:solidFill>
                        <a:srgbClr val="68217A"/>
                      </a:solidFill>
                      <a:ea typeface="Segoe UI" pitchFamily="34" charset="0"/>
                      <a:cs typeface="Segoe UI" pitchFamily="34" charset="0"/>
                    </a:endParaRPr>
                  </a:p>
                </p:txBody>
              </p:sp>
              <p:sp>
                <p:nvSpPr>
                  <p:cNvPr id="249" name="Rectangle 248"/>
                  <p:cNvSpPr/>
                  <p:nvPr/>
                </p:nvSpPr>
                <p:spPr bwMode="auto">
                  <a:xfrm>
                    <a:off x="3172854" y="2198842"/>
                    <a:ext cx="307998" cy="808750"/>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50" name="Picture 249"/>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3229523" y="2739186"/>
                    <a:ext cx="195334" cy="108208"/>
                  </a:xfrm>
                  <a:prstGeom prst="rect">
                    <a:avLst/>
                  </a:prstGeom>
                </p:spPr>
              </p:pic>
            </p:grpSp>
          </p:grpSp>
        </p:grpSp>
        <p:pic>
          <p:nvPicPr>
            <p:cNvPr id="139" name="Picture 138"/>
            <p:cNvPicPr>
              <a:picLocks noChangeAspect="1"/>
            </p:cNvPicPr>
            <p:nvPr/>
          </p:nvPicPr>
          <p:blipFill>
            <a:blip r:embed="rId15"/>
            <a:stretch>
              <a:fillRect/>
            </a:stretch>
          </p:blipFill>
          <p:spPr>
            <a:xfrm>
              <a:off x="7626151" y="2638675"/>
              <a:ext cx="2647950" cy="1733550"/>
            </a:xfrm>
            <a:prstGeom prst="rect">
              <a:avLst/>
            </a:prstGeom>
          </p:spPr>
        </p:pic>
      </p:grpSp>
      <p:sp>
        <p:nvSpPr>
          <p:cNvPr id="136" name="CuadroTexto 135"/>
          <p:cNvSpPr txBox="1"/>
          <p:nvPr/>
        </p:nvSpPr>
        <p:spPr>
          <a:xfrm>
            <a:off x="313401" y="173820"/>
            <a:ext cx="4261216" cy="584775"/>
          </a:xfrm>
          <a:prstGeom prst="rect">
            <a:avLst/>
          </a:prstGeom>
          <a:noFill/>
        </p:spPr>
        <p:txBody>
          <a:bodyPr wrap="square" rtlCol="0">
            <a:spAutoFit/>
          </a:bodyPr>
          <a:lstStyle/>
          <a:p>
            <a:r>
              <a:rPr lang="en-US" sz="3200" dirty="0" err="1"/>
              <a:t>Funcionalidad</a:t>
            </a:r>
            <a:r>
              <a:rPr lang="en-US" sz="3200" dirty="0"/>
              <a:t> Power BI</a:t>
            </a:r>
          </a:p>
        </p:txBody>
      </p:sp>
    </p:spTree>
    <p:extLst>
      <p:ext uri="{BB962C8B-B14F-4D97-AF65-F5344CB8AC3E}">
        <p14:creationId xmlns:p14="http://schemas.microsoft.com/office/powerpoint/2010/main" val="360567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	Creating Education Analytics stories</a:t>
            </a:r>
            <a:endParaRPr lang="es-ES" sz="2800" b="1" dirty="0">
              <a:solidFill>
                <a:schemeClr val="bg1"/>
              </a:solidFill>
              <a:latin typeface="Segoe UI Light" panose="020B0502040204020203" pitchFamily="34" charset="0"/>
              <a:cs typeface="Segoe UI Light" panose="020B0502040204020203" pitchFamily="34" charset="0"/>
            </a:endParaRP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
        <p:nvSpPr>
          <p:cNvPr id="2" name="Rectángulo 1"/>
          <p:cNvSpPr/>
          <p:nvPr/>
        </p:nvSpPr>
        <p:spPr>
          <a:xfrm>
            <a:off x="563217" y="2138425"/>
            <a:ext cx="11065566" cy="1323439"/>
          </a:xfrm>
          <a:prstGeom prst="rect">
            <a:avLst/>
          </a:prstGeom>
        </p:spPr>
        <p:txBody>
          <a:bodyPr wrap="square">
            <a:spAutoFit/>
          </a:bodyPr>
          <a:lstStyle/>
          <a:p>
            <a:r>
              <a:rPr lang="en-US" sz="4000" dirty="0"/>
              <a:t>https://github.com/alijaalejandro/PowerBI4Learning/blob/master/myLab0/Lab0_instructions.md</a:t>
            </a:r>
          </a:p>
        </p:txBody>
      </p:sp>
      <p:pic>
        <p:nvPicPr>
          <p:cNvPr id="6" name="Imagen 5"/>
          <p:cNvPicPr>
            <a:picLocks noChangeAspect="1"/>
          </p:cNvPicPr>
          <p:nvPr/>
        </p:nvPicPr>
        <p:blipFill>
          <a:blip r:embed="rId2"/>
          <a:stretch>
            <a:fillRect/>
          </a:stretch>
        </p:blipFill>
        <p:spPr>
          <a:xfrm>
            <a:off x="1209675" y="3639378"/>
            <a:ext cx="9772650" cy="2362200"/>
          </a:xfrm>
          <a:prstGeom prst="rect">
            <a:avLst/>
          </a:prstGeom>
        </p:spPr>
      </p:pic>
      <p:sp>
        <p:nvSpPr>
          <p:cNvPr id="7" name="Rectángulo 6"/>
          <p:cNvSpPr/>
          <p:nvPr/>
        </p:nvSpPr>
        <p:spPr>
          <a:xfrm>
            <a:off x="563217" y="1285510"/>
            <a:ext cx="11065566" cy="707886"/>
          </a:xfrm>
          <a:prstGeom prst="rect">
            <a:avLst/>
          </a:prstGeom>
        </p:spPr>
        <p:txBody>
          <a:bodyPr wrap="square">
            <a:spAutoFit/>
          </a:bodyPr>
          <a:lstStyle/>
          <a:p>
            <a:r>
              <a:rPr lang="en-US" sz="4000" dirty="0"/>
              <a:t>Google </a:t>
            </a:r>
            <a:r>
              <a:rPr lang="en-US" sz="4000" dirty="0">
                <a:sym typeface="Wingdings" panose="05000000000000000000" pitchFamily="2" charset="2"/>
              </a:rPr>
              <a:t> GitHub  PowerBI4Learning</a:t>
            </a:r>
            <a:endParaRPr lang="en-US" sz="4000" dirty="0"/>
          </a:p>
        </p:txBody>
      </p:sp>
    </p:spTree>
    <p:extLst>
      <p:ext uri="{BB962C8B-B14F-4D97-AF65-F5344CB8AC3E}">
        <p14:creationId xmlns:p14="http://schemas.microsoft.com/office/powerpoint/2010/main" val="56021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	Creating Education Analytics stories</a:t>
            </a:r>
            <a:endParaRPr lang="es-ES" sz="2800" b="1" dirty="0">
              <a:solidFill>
                <a:schemeClr val="bg1"/>
              </a:solidFill>
              <a:latin typeface="Segoe UI Light" panose="020B0502040204020203" pitchFamily="34" charset="0"/>
              <a:cs typeface="Segoe UI Light" panose="020B0502040204020203" pitchFamily="34" charset="0"/>
            </a:endParaRP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
        <p:nvSpPr>
          <p:cNvPr id="7" name="Rectángulo 6"/>
          <p:cNvSpPr/>
          <p:nvPr/>
        </p:nvSpPr>
        <p:spPr>
          <a:xfrm>
            <a:off x="563217" y="1285510"/>
            <a:ext cx="11827566" cy="707886"/>
          </a:xfrm>
          <a:prstGeom prst="rect">
            <a:avLst/>
          </a:prstGeom>
        </p:spPr>
        <p:txBody>
          <a:bodyPr wrap="square">
            <a:spAutoFit/>
          </a:bodyPr>
          <a:lstStyle/>
          <a:p>
            <a:r>
              <a:rPr lang="en-US" sz="4000" dirty="0"/>
              <a:t>Google </a:t>
            </a:r>
            <a:r>
              <a:rPr lang="en-US" sz="4000" dirty="0">
                <a:sym typeface="Wingdings" panose="05000000000000000000" pitchFamily="2" charset="2"/>
              </a:rPr>
              <a:t> GitHub  PowerBI4Learning -&gt;</a:t>
            </a:r>
            <a:r>
              <a:rPr lang="en-US" sz="4000" b="1" dirty="0">
                <a:sym typeface="Wingdings" panose="05000000000000000000" pitchFamily="2" charset="2"/>
              </a:rPr>
              <a:t>myLab1</a:t>
            </a:r>
            <a:endParaRPr lang="en-US" sz="4000" b="1" dirty="0"/>
          </a:p>
        </p:txBody>
      </p:sp>
      <p:sp>
        <p:nvSpPr>
          <p:cNvPr id="8" name="Rectángulo 7"/>
          <p:cNvSpPr/>
          <p:nvPr/>
        </p:nvSpPr>
        <p:spPr>
          <a:xfrm>
            <a:off x="251791" y="1952896"/>
            <a:ext cx="11794435" cy="1200329"/>
          </a:xfrm>
          <a:prstGeom prst="rect">
            <a:avLst/>
          </a:prstGeom>
        </p:spPr>
        <p:txBody>
          <a:bodyPr wrap="square">
            <a:spAutoFit/>
          </a:bodyPr>
          <a:lstStyle/>
          <a:p>
            <a:r>
              <a:rPr lang="en-US" sz="3600" dirty="0"/>
              <a:t>https://github.com/alijaalejandro/PowerBI4Learning/blob/master/myLab1/Lab01_instructions.md</a:t>
            </a:r>
          </a:p>
        </p:txBody>
      </p:sp>
      <p:pic>
        <p:nvPicPr>
          <p:cNvPr id="3" name="Imagen 2"/>
          <p:cNvPicPr>
            <a:picLocks noChangeAspect="1"/>
          </p:cNvPicPr>
          <p:nvPr/>
        </p:nvPicPr>
        <p:blipFill>
          <a:blip r:embed="rId2"/>
          <a:stretch>
            <a:fillRect/>
          </a:stretch>
        </p:blipFill>
        <p:spPr>
          <a:xfrm>
            <a:off x="3644348" y="3537337"/>
            <a:ext cx="4759393" cy="2968017"/>
          </a:xfrm>
          <a:prstGeom prst="rect">
            <a:avLst/>
          </a:prstGeom>
        </p:spPr>
      </p:pic>
    </p:spTree>
    <p:extLst>
      <p:ext uri="{BB962C8B-B14F-4D97-AF65-F5344CB8AC3E}">
        <p14:creationId xmlns:p14="http://schemas.microsoft.com/office/powerpoint/2010/main" val="4029731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	Creating Education Analytics stories</a:t>
            </a:r>
            <a:endParaRPr lang="es-ES" sz="2800" b="1" dirty="0">
              <a:solidFill>
                <a:schemeClr val="bg1"/>
              </a:solidFill>
              <a:latin typeface="Segoe UI Light" panose="020B0502040204020203" pitchFamily="34" charset="0"/>
              <a:cs typeface="Segoe UI Light" panose="020B0502040204020203" pitchFamily="34" charset="0"/>
            </a:endParaRP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Tree>
    <p:extLst>
      <p:ext uri="{BB962C8B-B14F-4D97-AF65-F5344CB8AC3E}">
        <p14:creationId xmlns:p14="http://schemas.microsoft.com/office/powerpoint/2010/main" val="379980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298980" y="246967"/>
            <a:ext cx="11562461" cy="584775"/>
          </a:xfrm>
          <a:prstGeom prst="rect">
            <a:avLst/>
          </a:prstGeom>
        </p:spPr>
        <p:txBody>
          <a:bodyPr wrap="square">
            <a:spAutoFit/>
          </a:bodyPr>
          <a:lstStyle/>
          <a:p>
            <a:r>
              <a:rPr lang="en-US" sz="3200" b="1" dirty="0">
                <a:solidFill>
                  <a:schemeClr val="bg1"/>
                </a:solidFill>
                <a:latin typeface="Segoe UI Light" panose="020B0502040204020203" pitchFamily="34" charset="0"/>
                <a:cs typeface="Segoe UI Light" panose="020B0502040204020203" pitchFamily="34" charset="0"/>
              </a:rPr>
              <a:t>Creating Education Analytics stories</a:t>
            </a:r>
            <a:endParaRPr lang="es-ES" sz="3200" b="1" dirty="0">
              <a:solidFill>
                <a:schemeClr val="bg1"/>
              </a:solidFill>
              <a:latin typeface="Segoe UI Light" panose="020B0502040204020203" pitchFamily="34" charset="0"/>
              <a:cs typeface="Segoe UI Light" panose="020B0502040204020203" pitchFamily="34" charset="0"/>
            </a:endParaRPr>
          </a:p>
        </p:txBody>
      </p:sp>
      <p:sp>
        <p:nvSpPr>
          <p:cNvPr id="7" name="CuadroTexto 6"/>
          <p:cNvSpPr txBox="1"/>
          <p:nvPr/>
        </p:nvSpPr>
        <p:spPr>
          <a:xfrm>
            <a:off x="298981" y="1230875"/>
            <a:ext cx="4172755" cy="1107996"/>
          </a:xfrm>
          <a:prstGeom prst="rect">
            <a:avLst/>
          </a:prstGeom>
          <a:noFill/>
        </p:spPr>
        <p:txBody>
          <a:bodyPr wrap="square" rtlCol="0">
            <a:spAutoFit/>
          </a:bodyPr>
          <a:lstStyle/>
          <a:p>
            <a:r>
              <a:rPr lang="es-ES" sz="6600" b="1" i="1" dirty="0" err="1">
                <a:solidFill>
                  <a:schemeClr val="tx1">
                    <a:lumMod val="65000"/>
                    <a:lumOff val="35000"/>
                  </a:schemeClr>
                </a:solidFill>
                <a:latin typeface="Segoe UI Light" panose="020B0502040204020203" pitchFamily="34" charset="0"/>
                <a:cs typeface="Segoe UI Light" panose="020B0502040204020203" pitchFamily="34" charset="0"/>
              </a:rPr>
              <a:t>Fast</a:t>
            </a:r>
            <a:r>
              <a:rPr lang="es-ES" sz="6600" b="1" dirty="0">
                <a:solidFill>
                  <a:schemeClr val="tx1">
                    <a:lumMod val="65000"/>
                    <a:lumOff val="35000"/>
                  </a:schemeClr>
                </a:solidFill>
                <a:latin typeface="Segoe UI Light" panose="020B0502040204020203" pitchFamily="34" charset="0"/>
                <a:cs typeface="Segoe UI Light" panose="020B0502040204020203" pitchFamily="34" charset="0"/>
              </a:rPr>
              <a:t> BI</a:t>
            </a:r>
          </a:p>
        </p:txBody>
      </p:sp>
      <p:sp>
        <p:nvSpPr>
          <p:cNvPr id="12" name="CuadroTexto 11"/>
          <p:cNvSpPr txBox="1"/>
          <p:nvPr/>
        </p:nvSpPr>
        <p:spPr>
          <a:xfrm>
            <a:off x="6591836" y="3158338"/>
            <a:ext cx="1635617" cy="369332"/>
          </a:xfrm>
          <a:prstGeom prst="rect">
            <a:avLst/>
          </a:prstGeom>
          <a:noFill/>
        </p:spPr>
        <p:txBody>
          <a:bodyPr wrap="square" rtlCol="0">
            <a:spAutoFit/>
          </a:bodyPr>
          <a:lstStyle/>
          <a:p>
            <a:endParaRPr lang="es-ES" dirty="0">
              <a:solidFill>
                <a:schemeClr val="bg1"/>
              </a:solidFill>
            </a:endParaRPr>
          </a:p>
        </p:txBody>
      </p:sp>
      <p:sp>
        <p:nvSpPr>
          <p:cNvPr id="2" name="Rectángulo 1"/>
          <p:cNvSpPr/>
          <p:nvPr/>
        </p:nvSpPr>
        <p:spPr>
          <a:xfrm>
            <a:off x="4657780" y="2452850"/>
            <a:ext cx="6894000" cy="3477875"/>
          </a:xfrm>
          <a:prstGeom prst="rect">
            <a:avLst/>
          </a:prstGeom>
        </p:spPr>
        <p:txBody>
          <a:bodyPr wrap="square">
            <a:spAutoFit/>
          </a:bodyPr>
          <a:lstStyle/>
          <a:p>
            <a:r>
              <a:rPr lang="es-ES" sz="2000" b="1" dirty="0">
                <a:solidFill>
                  <a:srgbClr val="AA113F"/>
                </a:solidFill>
                <a:latin typeface="Segoe UI Light" panose="020B0502040204020203" pitchFamily="34" charset="0"/>
                <a:cs typeface="Segoe UI Light" panose="020B0502040204020203" pitchFamily="34" charset="0"/>
              </a:rPr>
              <a:t>Formación en técnicas BI</a:t>
            </a:r>
            <a:r>
              <a:rPr lang="es-ES" sz="2000" dirty="0">
                <a:latin typeface="Segoe UI Light" panose="020B0502040204020203" pitchFamily="34" charset="0"/>
                <a:cs typeface="Segoe UI Light" panose="020B0502040204020203" pitchFamily="34" charset="0"/>
              </a:rPr>
              <a:t>. Los talleres de formación dentro de </a:t>
            </a:r>
            <a:r>
              <a:rPr lang="es-ES" sz="2000" i="1" dirty="0" err="1">
                <a:latin typeface="Segoe UI Light" panose="020B0502040204020203" pitchFamily="34" charset="0"/>
                <a:cs typeface="Segoe UI Light" panose="020B0502040204020203" pitchFamily="34" charset="0"/>
              </a:rPr>
              <a:t>Fast</a:t>
            </a:r>
            <a:r>
              <a:rPr lang="es-ES" sz="2000" dirty="0">
                <a:latin typeface="Segoe UI Light" panose="020B0502040204020203" pitchFamily="34" charset="0"/>
                <a:cs typeface="Segoe UI Light" panose="020B0502040204020203" pitchFamily="34" charset="0"/>
              </a:rPr>
              <a:t> BI entrenarán al profesorado para analizar, visualizar y descubrir información en sus datos.</a:t>
            </a:r>
          </a:p>
          <a:p>
            <a:endParaRPr lang="en-US" sz="2000" dirty="0">
              <a:latin typeface="Segoe UI Light" panose="020B0502040204020203" pitchFamily="34" charset="0"/>
              <a:cs typeface="Segoe UI Light" panose="020B0502040204020203" pitchFamily="34" charset="0"/>
            </a:endParaRPr>
          </a:p>
          <a:p>
            <a:pPr algn="just"/>
            <a:r>
              <a:rPr lang="es-ES" sz="2000" b="1" dirty="0">
                <a:solidFill>
                  <a:srgbClr val="AA113F"/>
                </a:solidFill>
                <a:latin typeface="Segoe UI Light" panose="020B0502040204020203" pitchFamily="34" charset="0"/>
                <a:cs typeface="Segoe UI Light" panose="020B0502040204020203" pitchFamily="34" charset="0"/>
              </a:rPr>
              <a:t>Formación en visualizaciones de datos</a:t>
            </a:r>
            <a:r>
              <a:rPr lang="es-ES" sz="2000" dirty="0">
                <a:latin typeface="Segoe UI Light" panose="020B0502040204020203" pitchFamily="34" charset="0"/>
                <a:cs typeface="Segoe UI Light" panose="020B0502040204020203" pitchFamily="34" charset="0"/>
              </a:rPr>
              <a:t>. Los talleres de </a:t>
            </a:r>
            <a:r>
              <a:rPr lang="es-ES" sz="2000" i="1" dirty="0" err="1">
                <a:latin typeface="Segoe UI Light" panose="020B0502040204020203" pitchFamily="34" charset="0"/>
                <a:cs typeface="Segoe UI Light" panose="020B0502040204020203" pitchFamily="34" charset="0"/>
              </a:rPr>
              <a:t>Fast</a:t>
            </a:r>
            <a:r>
              <a:rPr lang="es-ES" sz="2000" dirty="0">
                <a:latin typeface="Segoe UI Light" panose="020B0502040204020203" pitchFamily="34" charset="0"/>
                <a:cs typeface="Segoe UI Light" panose="020B0502040204020203" pitchFamily="34" charset="0"/>
              </a:rPr>
              <a:t> BI </a:t>
            </a:r>
            <a:r>
              <a:rPr lang="en-US" sz="2000" dirty="0" err="1">
                <a:latin typeface="Segoe UI Light" panose="020B0502040204020203" pitchFamily="34" charset="0"/>
                <a:cs typeface="Segoe UI Light" panose="020B0502040204020203" pitchFamily="34" charset="0"/>
              </a:rPr>
              <a:t>capacitan</a:t>
            </a:r>
            <a:r>
              <a:rPr lang="en-US" sz="2000" dirty="0">
                <a:latin typeface="Segoe UI Light" panose="020B0502040204020203" pitchFamily="34" charset="0"/>
                <a:cs typeface="Segoe UI Light" panose="020B0502040204020203" pitchFamily="34" charset="0"/>
              </a:rPr>
              <a:t> a </a:t>
            </a:r>
            <a:r>
              <a:rPr lang="en-US" sz="2000" dirty="0" err="1">
                <a:latin typeface="Segoe UI Light" panose="020B0502040204020203" pitchFamily="34" charset="0"/>
                <a:cs typeface="Segoe UI Light" panose="020B0502040204020203" pitchFamily="34" charset="0"/>
              </a:rPr>
              <a:t>los</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profesores</a:t>
            </a:r>
            <a:r>
              <a:rPr lang="en-US" sz="2000" dirty="0">
                <a:latin typeface="Segoe UI Light" panose="020B0502040204020203" pitchFamily="34" charset="0"/>
                <a:cs typeface="Segoe UI Light" panose="020B0502040204020203" pitchFamily="34" charset="0"/>
              </a:rPr>
              <a:t> para </a:t>
            </a:r>
            <a:r>
              <a:rPr lang="en-US" sz="2000" dirty="0" err="1">
                <a:latin typeface="Segoe UI Light" panose="020B0502040204020203" pitchFamily="34" charset="0"/>
                <a:cs typeface="Segoe UI Light" panose="020B0502040204020203" pitchFamily="34" charset="0"/>
              </a:rPr>
              <a:t>comunicar</a:t>
            </a:r>
            <a:r>
              <a:rPr lang="en-US" sz="2000" dirty="0">
                <a:latin typeface="Segoe UI Light" panose="020B0502040204020203" pitchFamily="34" charset="0"/>
                <a:cs typeface="Segoe UI Light" panose="020B0502040204020203" pitchFamily="34" charset="0"/>
              </a:rPr>
              <a:t> y </a:t>
            </a:r>
            <a:r>
              <a:rPr lang="en-US" sz="2000" dirty="0" err="1">
                <a:latin typeface="Segoe UI Light" panose="020B0502040204020203" pitchFamily="34" charset="0"/>
                <a:cs typeface="Segoe UI Light" panose="020B0502040204020203" pitchFamily="34" charset="0"/>
              </a:rPr>
              <a:t>difundir</a:t>
            </a:r>
            <a:r>
              <a:rPr lang="en-US" sz="2000" dirty="0">
                <a:latin typeface="Segoe UI Light" panose="020B0502040204020203" pitchFamily="34" charset="0"/>
                <a:cs typeface="Segoe UI Light" panose="020B0502040204020203" pitchFamily="34" charset="0"/>
              </a:rPr>
              <a:t> el valor de la </a:t>
            </a:r>
            <a:r>
              <a:rPr lang="en-US" sz="2000" dirty="0" err="1">
                <a:latin typeface="Segoe UI Light" panose="020B0502040204020203" pitchFamily="34" charset="0"/>
                <a:cs typeface="Segoe UI Light" panose="020B0502040204020203" pitchFamily="34" charset="0"/>
              </a:rPr>
              <a:t>información</a:t>
            </a:r>
            <a:r>
              <a:rPr lang="en-US" sz="2000" dirty="0">
                <a:latin typeface="Segoe UI Light" panose="020B0502040204020203" pitchFamily="34" charset="0"/>
                <a:cs typeface="Segoe UI Light" panose="020B0502040204020203" pitchFamily="34" charset="0"/>
              </a:rPr>
              <a:t> a </a:t>
            </a:r>
            <a:r>
              <a:rPr lang="en-US" sz="2000" dirty="0" err="1">
                <a:latin typeface="Segoe UI Light" panose="020B0502040204020203" pitchFamily="34" charset="0"/>
                <a:cs typeface="Segoe UI Light" panose="020B0502040204020203" pitchFamily="34" charset="0"/>
              </a:rPr>
              <a:t>través</a:t>
            </a:r>
            <a:r>
              <a:rPr lang="en-US" sz="2000" dirty="0">
                <a:latin typeface="Segoe UI Light" panose="020B0502040204020203" pitchFamily="34" charset="0"/>
                <a:cs typeface="Segoe UI Light" panose="020B0502040204020203" pitchFamily="34" charset="0"/>
              </a:rPr>
              <a:t> de las </a:t>
            </a:r>
            <a:r>
              <a:rPr lang="en-US" sz="2000" dirty="0" err="1">
                <a:latin typeface="Segoe UI Light" panose="020B0502040204020203" pitchFamily="34" charset="0"/>
                <a:cs typeface="Segoe UI Light" panose="020B0502040204020203" pitchFamily="34" charset="0"/>
              </a:rPr>
              <a:t>visualizaciones</a:t>
            </a:r>
            <a:r>
              <a:rPr lang="en-US" sz="2000" dirty="0">
                <a:latin typeface="Segoe UI Light" panose="020B0502040204020203" pitchFamily="34" charset="0"/>
                <a:cs typeface="Segoe UI Light" panose="020B0502040204020203" pitchFamily="34" charset="0"/>
              </a:rPr>
              <a:t> de </a:t>
            </a:r>
            <a:r>
              <a:rPr lang="en-US" sz="2000" dirty="0" err="1">
                <a:latin typeface="Segoe UI Light" panose="020B0502040204020203" pitchFamily="34" charset="0"/>
                <a:cs typeface="Segoe UI Light" panose="020B0502040204020203" pitchFamily="34" charset="0"/>
              </a:rPr>
              <a:t>datos</a:t>
            </a:r>
            <a:r>
              <a:rPr lang="en-US" sz="2000" dirty="0">
                <a:latin typeface="Segoe UI Light" panose="020B0502040204020203" pitchFamily="34" charset="0"/>
                <a:cs typeface="Segoe UI Light" panose="020B0502040204020203" pitchFamily="34" charset="0"/>
              </a:rPr>
              <a:t>.</a:t>
            </a:r>
          </a:p>
          <a:p>
            <a:endParaRPr lang="en-US" sz="2000" dirty="0">
              <a:latin typeface="Segoe UI Light" panose="020B0502040204020203" pitchFamily="34" charset="0"/>
              <a:cs typeface="Segoe UI Light" panose="020B0502040204020203" pitchFamily="34" charset="0"/>
            </a:endParaRPr>
          </a:p>
          <a:p>
            <a:r>
              <a:rPr lang="es-ES" sz="2000" b="1" dirty="0">
                <a:solidFill>
                  <a:srgbClr val="AA113F"/>
                </a:solidFill>
                <a:latin typeface="Segoe UI Light" panose="020B0502040204020203" pitchFamily="34" charset="0"/>
                <a:cs typeface="Segoe UI Light" panose="020B0502040204020203" pitchFamily="34" charset="0"/>
              </a:rPr>
              <a:t>BI colaborativo. </a:t>
            </a:r>
            <a:r>
              <a:rPr lang="es-ES" sz="2000" dirty="0">
                <a:latin typeface="Segoe UI Light" panose="020B0502040204020203" pitchFamily="34" charset="0"/>
                <a:cs typeface="Segoe UI Light" panose="020B0502040204020203" pitchFamily="34" charset="0"/>
              </a:rPr>
              <a:t>Los talleres </a:t>
            </a:r>
            <a:r>
              <a:rPr lang="es-ES" sz="2000" i="1" dirty="0" err="1">
                <a:latin typeface="Segoe UI Light" panose="020B0502040204020203" pitchFamily="34" charset="0"/>
                <a:cs typeface="Segoe UI Light" panose="020B0502040204020203" pitchFamily="34" charset="0"/>
              </a:rPr>
              <a:t>Fast</a:t>
            </a:r>
            <a:r>
              <a:rPr lang="es-ES" sz="2000" dirty="0">
                <a:latin typeface="Segoe UI Light" panose="020B0502040204020203" pitchFamily="34" charset="0"/>
                <a:cs typeface="Segoe UI Light" panose="020B0502040204020203" pitchFamily="34" charset="0"/>
              </a:rPr>
              <a:t> BI entrenan a los profesores para alcanzar las competencias necesarias en ciencia de datos colaborativa. </a:t>
            </a:r>
          </a:p>
        </p:txBody>
      </p:sp>
      <p:sp>
        <p:nvSpPr>
          <p:cNvPr id="11" name="CuadroTexto 10"/>
          <p:cNvSpPr txBox="1"/>
          <p:nvPr/>
        </p:nvSpPr>
        <p:spPr>
          <a:xfrm>
            <a:off x="4657779" y="1542838"/>
            <a:ext cx="5066715" cy="707886"/>
          </a:xfrm>
          <a:prstGeom prst="rect">
            <a:avLst/>
          </a:prstGeom>
          <a:noFill/>
        </p:spPr>
        <p:txBody>
          <a:bodyPr wrap="square" rtlCol="0">
            <a:spAutoFit/>
          </a:bodyPr>
          <a:lstStyle/>
          <a:p>
            <a:r>
              <a:rPr lang="es-ES" sz="4000" b="1" dirty="0">
                <a:solidFill>
                  <a:schemeClr val="tx1">
                    <a:lumMod val="65000"/>
                    <a:lumOff val="35000"/>
                  </a:schemeClr>
                </a:solidFill>
                <a:latin typeface="Segoe UI Light" panose="020B0502040204020203" pitchFamily="34" charset="0"/>
                <a:cs typeface="Segoe UI Light" panose="020B0502040204020203" pitchFamily="34" charset="0"/>
              </a:rPr>
              <a:t>Formación. Talleres</a:t>
            </a:r>
          </a:p>
        </p:txBody>
      </p:sp>
      <p:pic>
        <p:nvPicPr>
          <p:cNvPr id="10" name="Imagen 9"/>
          <p:cNvPicPr>
            <a:picLocks noChangeAspect="1"/>
          </p:cNvPicPr>
          <p:nvPr/>
        </p:nvPicPr>
        <p:blipFill>
          <a:blip r:embed="rId2">
            <a:clrChange>
              <a:clrFrom>
                <a:srgbClr val="FFFFFF"/>
              </a:clrFrom>
              <a:clrTo>
                <a:srgbClr val="FFFFFF">
                  <a:alpha val="0"/>
                </a:srgbClr>
              </a:clrTo>
            </a:clrChange>
          </a:blip>
          <a:stretch>
            <a:fillRect/>
          </a:stretch>
        </p:blipFill>
        <p:spPr>
          <a:xfrm>
            <a:off x="0" y="2452850"/>
            <a:ext cx="4304695" cy="3444984"/>
          </a:xfrm>
          <a:prstGeom prst="rect">
            <a:avLst/>
          </a:prstGeom>
        </p:spPr>
      </p:pic>
    </p:spTree>
    <p:extLst>
      <p:ext uri="{BB962C8B-B14F-4D97-AF65-F5344CB8AC3E}">
        <p14:creationId xmlns:p14="http://schemas.microsoft.com/office/powerpoint/2010/main" val="254446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298980" y="246967"/>
            <a:ext cx="11562461" cy="584775"/>
          </a:xfrm>
          <a:prstGeom prst="rect">
            <a:avLst/>
          </a:prstGeom>
        </p:spPr>
        <p:txBody>
          <a:bodyPr wrap="square">
            <a:spAutoFit/>
          </a:bodyPr>
          <a:lstStyle/>
          <a:p>
            <a:r>
              <a:rPr lang="en-US" sz="3200" b="1" dirty="0">
                <a:solidFill>
                  <a:schemeClr val="bg1"/>
                </a:solidFill>
                <a:latin typeface="Segoe UI Light" panose="020B0502040204020203" pitchFamily="34" charset="0"/>
                <a:cs typeface="Segoe UI Light" panose="020B0502040204020203" pitchFamily="34" charset="0"/>
              </a:rPr>
              <a:t>Creating Education Analytics stories</a:t>
            </a:r>
            <a:endParaRPr lang="es-ES" sz="3200" b="1" dirty="0">
              <a:solidFill>
                <a:schemeClr val="bg1"/>
              </a:solidFill>
              <a:latin typeface="Segoe UI Light" panose="020B0502040204020203" pitchFamily="34" charset="0"/>
              <a:cs typeface="Segoe UI Light" panose="020B0502040204020203" pitchFamily="34" charset="0"/>
            </a:endParaRPr>
          </a:p>
        </p:txBody>
      </p:sp>
      <p:sp>
        <p:nvSpPr>
          <p:cNvPr id="7" name="CuadroTexto 6"/>
          <p:cNvSpPr txBox="1"/>
          <p:nvPr/>
        </p:nvSpPr>
        <p:spPr>
          <a:xfrm>
            <a:off x="298981" y="1230875"/>
            <a:ext cx="4172755" cy="1107996"/>
          </a:xfrm>
          <a:prstGeom prst="rect">
            <a:avLst/>
          </a:prstGeom>
          <a:noFill/>
        </p:spPr>
        <p:txBody>
          <a:bodyPr wrap="square" rtlCol="0">
            <a:spAutoFit/>
          </a:bodyPr>
          <a:lstStyle/>
          <a:p>
            <a:r>
              <a:rPr lang="es-ES" sz="6600" b="1" i="1" dirty="0" err="1">
                <a:solidFill>
                  <a:schemeClr val="tx1">
                    <a:lumMod val="65000"/>
                    <a:lumOff val="35000"/>
                  </a:schemeClr>
                </a:solidFill>
                <a:latin typeface="Segoe UI Light" panose="020B0502040204020203" pitchFamily="34" charset="0"/>
                <a:cs typeface="Segoe UI Light" panose="020B0502040204020203" pitchFamily="34" charset="0"/>
              </a:rPr>
              <a:t>Fast</a:t>
            </a:r>
            <a:r>
              <a:rPr lang="es-ES" sz="6600" b="1" dirty="0">
                <a:solidFill>
                  <a:schemeClr val="tx1">
                    <a:lumMod val="65000"/>
                    <a:lumOff val="35000"/>
                  </a:schemeClr>
                </a:solidFill>
                <a:latin typeface="Segoe UI Light" panose="020B0502040204020203" pitchFamily="34" charset="0"/>
                <a:cs typeface="Segoe UI Light" panose="020B0502040204020203" pitchFamily="34" charset="0"/>
              </a:rPr>
              <a:t> BI</a:t>
            </a:r>
          </a:p>
        </p:txBody>
      </p:sp>
      <p:sp>
        <p:nvSpPr>
          <p:cNvPr id="12" name="CuadroTexto 11"/>
          <p:cNvSpPr txBox="1"/>
          <p:nvPr/>
        </p:nvSpPr>
        <p:spPr>
          <a:xfrm>
            <a:off x="6591836" y="3158338"/>
            <a:ext cx="1635617" cy="369332"/>
          </a:xfrm>
          <a:prstGeom prst="rect">
            <a:avLst/>
          </a:prstGeom>
          <a:noFill/>
        </p:spPr>
        <p:txBody>
          <a:bodyPr wrap="square" rtlCol="0">
            <a:spAutoFit/>
          </a:bodyPr>
          <a:lstStyle/>
          <a:p>
            <a:endParaRPr lang="es-ES" dirty="0">
              <a:solidFill>
                <a:schemeClr val="bg1"/>
              </a:solidFill>
            </a:endParaRPr>
          </a:p>
        </p:txBody>
      </p:sp>
      <p:sp>
        <p:nvSpPr>
          <p:cNvPr id="11" name="CuadroTexto 10"/>
          <p:cNvSpPr txBox="1"/>
          <p:nvPr/>
        </p:nvSpPr>
        <p:spPr>
          <a:xfrm>
            <a:off x="4670842" y="1430930"/>
            <a:ext cx="5936198" cy="707886"/>
          </a:xfrm>
          <a:prstGeom prst="rect">
            <a:avLst/>
          </a:prstGeom>
          <a:noFill/>
        </p:spPr>
        <p:txBody>
          <a:bodyPr wrap="square" rtlCol="0">
            <a:spAutoFit/>
          </a:bodyPr>
          <a:lstStyle/>
          <a:p>
            <a:r>
              <a:rPr lang="es-ES" sz="4000" b="1" dirty="0">
                <a:solidFill>
                  <a:schemeClr val="tx1">
                    <a:lumMod val="65000"/>
                    <a:lumOff val="35000"/>
                  </a:schemeClr>
                </a:solidFill>
                <a:latin typeface="Segoe UI Light" panose="020B0502040204020203" pitchFamily="34" charset="0"/>
                <a:cs typeface="Segoe UI Light" panose="020B0502040204020203" pitchFamily="34" charset="0"/>
              </a:rPr>
              <a:t>Flujo de aprendizaje</a:t>
            </a:r>
          </a:p>
        </p:txBody>
      </p:sp>
      <p:pic>
        <p:nvPicPr>
          <p:cNvPr id="1026" name="Picture 2" descr="https://powerbicdn.azureedge.net/cvt-2dc4db1d496357716306a5c4abc6f55bc3f326779a99f14f74e94424e6f0af51/pictures/shared/section/analytics-solutions/analytics-reports.gif?636015148178321512"/>
          <p:cNvPicPr>
            <a:picLocks noChangeAspect="1" noChangeArrowheads="1" noCrop="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6772" y="3158338"/>
            <a:ext cx="2113159" cy="15857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owerbicdn.azureedge.net/cvt-ed152ed2cca86071ba8fa963c71af13033068474bc5384c1777a6b40d0232fb5/pictures/shared/section/analytics-solutions/analytics-consistent.gif?636015148178321512"/>
          <p:cNvPicPr>
            <a:picLocks noChangeAspect="1" noChangeArrowheads="1" noCrop="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5551" y="3156470"/>
            <a:ext cx="2440072" cy="1587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owerbicdn.azureedge.net/cvt-c3a6922d6b48ac28ecefa0a0e33043e50432bf06bd7b630573513911e6ac739a/pictures/shared/section/analytics-solutions/analytics-dashboard.gif?636015148178049647"/>
          <p:cNvPicPr>
            <a:picLocks noChangeAspect="1" noChangeArrowheads="1" noCrop="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07652" y="3156470"/>
            <a:ext cx="2257153" cy="15876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625551" y="5199017"/>
            <a:ext cx="2718540" cy="369332"/>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Enchufa</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tus</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datos</a:t>
            </a:r>
            <a:endParaRPr lang="en-US" dirty="0">
              <a:latin typeface="Segoe UI Light" panose="020B0502040204020203" pitchFamily="34" charset="0"/>
              <a:cs typeface="Segoe UI Light" panose="020B0502040204020203" pitchFamily="34" charset="0"/>
            </a:endParaRPr>
          </a:p>
        </p:txBody>
      </p:sp>
      <p:sp>
        <p:nvSpPr>
          <p:cNvPr id="16" name="CuadroTexto 15"/>
          <p:cNvSpPr txBox="1"/>
          <p:nvPr/>
        </p:nvSpPr>
        <p:spPr>
          <a:xfrm>
            <a:off x="4485659" y="5199017"/>
            <a:ext cx="2718540" cy="369332"/>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Analiza</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historias</a:t>
            </a:r>
            <a:r>
              <a:rPr lang="en-US" dirty="0">
                <a:latin typeface="Segoe UI Light" panose="020B0502040204020203" pitchFamily="34" charset="0"/>
                <a:cs typeface="Segoe UI Light" panose="020B0502040204020203" pitchFamily="34" charset="0"/>
              </a:rPr>
              <a:t> de </a:t>
            </a:r>
            <a:r>
              <a:rPr lang="en-US" dirty="0" err="1">
                <a:latin typeface="Segoe UI Light" panose="020B0502040204020203" pitchFamily="34" charset="0"/>
                <a:cs typeface="Segoe UI Light" panose="020B0502040204020203" pitchFamily="34" charset="0"/>
              </a:rPr>
              <a:t>datos</a:t>
            </a:r>
            <a:endParaRPr lang="en-US" dirty="0">
              <a:latin typeface="Segoe UI Light" panose="020B0502040204020203" pitchFamily="34" charset="0"/>
              <a:cs typeface="Segoe UI Light" panose="020B0502040204020203" pitchFamily="34" charset="0"/>
            </a:endParaRPr>
          </a:p>
        </p:txBody>
      </p:sp>
      <p:sp>
        <p:nvSpPr>
          <p:cNvPr id="17" name="CuadroTexto 16"/>
          <p:cNvSpPr txBox="1"/>
          <p:nvPr/>
        </p:nvSpPr>
        <p:spPr>
          <a:xfrm>
            <a:off x="8576957" y="5199017"/>
            <a:ext cx="3453934" cy="369332"/>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Publica</a:t>
            </a:r>
            <a:r>
              <a:rPr lang="en-US" dirty="0">
                <a:latin typeface="Segoe UI Light" panose="020B0502040204020203" pitchFamily="34" charset="0"/>
                <a:cs typeface="Segoe UI Light" panose="020B0502040204020203" pitchFamily="34" charset="0"/>
              </a:rPr>
              <a:t> | </a:t>
            </a:r>
            <a:r>
              <a:rPr lang="en-US" dirty="0" err="1">
                <a:latin typeface="Segoe UI Light" panose="020B0502040204020203" pitchFamily="34" charset="0"/>
                <a:cs typeface="Segoe UI Light" panose="020B0502040204020203" pitchFamily="34" charset="0"/>
              </a:rPr>
              <a:t>Comparte</a:t>
            </a:r>
            <a:r>
              <a:rPr lang="en-US" dirty="0">
                <a:latin typeface="Segoe UI Light" panose="020B0502040204020203" pitchFamily="34" charset="0"/>
                <a:cs typeface="Segoe UI Light" panose="020B0502040204020203" pitchFamily="34" charset="0"/>
              </a:rPr>
              <a:t> | </a:t>
            </a:r>
            <a:r>
              <a:rPr lang="en-US" dirty="0" err="1">
                <a:latin typeface="Segoe UI Light" panose="020B0502040204020203" pitchFamily="34" charset="0"/>
                <a:cs typeface="Segoe UI Light" panose="020B0502040204020203" pitchFamily="34" charset="0"/>
              </a:rPr>
              <a:t>Interactua</a:t>
            </a:r>
            <a:endParaRPr lang="en-US" dirty="0">
              <a:latin typeface="Segoe UI Light" panose="020B0502040204020203" pitchFamily="34" charset="0"/>
              <a:cs typeface="Segoe UI Light" panose="020B0502040204020203" pitchFamily="34" charset="0"/>
            </a:endParaRPr>
          </a:p>
        </p:txBody>
      </p:sp>
      <p:sp>
        <p:nvSpPr>
          <p:cNvPr id="8" name="Flecha derecha 7"/>
          <p:cNvSpPr/>
          <p:nvPr/>
        </p:nvSpPr>
        <p:spPr>
          <a:xfrm>
            <a:off x="3344091" y="3683726"/>
            <a:ext cx="888275" cy="483325"/>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echa derecha 19"/>
          <p:cNvSpPr/>
          <p:nvPr/>
        </p:nvSpPr>
        <p:spPr>
          <a:xfrm>
            <a:off x="7374654" y="3708607"/>
            <a:ext cx="888275" cy="483325"/>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247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298980" y="246967"/>
            <a:ext cx="11562461" cy="584775"/>
          </a:xfrm>
          <a:prstGeom prst="rect">
            <a:avLst/>
          </a:prstGeom>
        </p:spPr>
        <p:txBody>
          <a:bodyPr wrap="square">
            <a:spAutoFit/>
          </a:bodyPr>
          <a:lstStyle/>
          <a:p>
            <a:r>
              <a:rPr lang="en-US" sz="3200" b="1" dirty="0">
                <a:solidFill>
                  <a:schemeClr val="bg1"/>
                </a:solidFill>
                <a:latin typeface="Segoe UI Light" panose="020B0502040204020203" pitchFamily="34" charset="0"/>
                <a:cs typeface="Segoe UI Light" panose="020B0502040204020203" pitchFamily="34" charset="0"/>
              </a:rPr>
              <a:t>Creating Education Analytics stories</a:t>
            </a:r>
            <a:endParaRPr lang="es-ES" sz="3200" b="1" dirty="0">
              <a:solidFill>
                <a:schemeClr val="bg1"/>
              </a:solidFill>
              <a:latin typeface="Segoe UI Light" panose="020B0502040204020203" pitchFamily="34" charset="0"/>
              <a:cs typeface="Segoe UI Light" panose="020B0502040204020203" pitchFamily="34" charset="0"/>
            </a:endParaRPr>
          </a:p>
        </p:txBody>
      </p:sp>
      <p:sp>
        <p:nvSpPr>
          <p:cNvPr id="7" name="CuadroTexto 6"/>
          <p:cNvSpPr txBox="1"/>
          <p:nvPr/>
        </p:nvSpPr>
        <p:spPr>
          <a:xfrm>
            <a:off x="298981" y="1230875"/>
            <a:ext cx="4172755" cy="1107996"/>
          </a:xfrm>
          <a:prstGeom prst="rect">
            <a:avLst/>
          </a:prstGeom>
          <a:noFill/>
        </p:spPr>
        <p:txBody>
          <a:bodyPr wrap="square" rtlCol="0">
            <a:spAutoFit/>
          </a:bodyPr>
          <a:lstStyle/>
          <a:p>
            <a:r>
              <a:rPr lang="es-ES" sz="6600" b="1" i="1" dirty="0" err="1">
                <a:solidFill>
                  <a:schemeClr val="tx1">
                    <a:lumMod val="65000"/>
                    <a:lumOff val="35000"/>
                  </a:schemeClr>
                </a:solidFill>
                <a:latin typeface="Segoe UI Light" panose="020B0502040204020203" pitchFamily="34" charset="0"/>
                <a:cs typeface="Segoe UI Light" panose="020B0502040204020203" pitchFamily="34" charset="0"/>
              </a:rPr>
              <a:t>Fast</a:t>
            </a:r>
            <a:r>
              <a:rPr lang="es-ES" sz="6600" b="1" dirty="0">
                <a:solidFill>
                  <a:schemeClr val="tx1">
                    <a:lumMod val="65000"/>
                    <a:lumOff val="35000"/>
                  </a:schemeClr>
                </a:solidFill>
                <a:latin typeface="Segoe UI Light" panose="020B0502040204020203" pitchFamily="34" charset="0"/>
                <a:cs typeface="Segoe UI Light" panose="020B0502040204020203" pitchFamily="34" charset="0"/>
              </a:rPr>
              <a:t> BI</a:t>
            </a:r>
          </a:p>
        </p:txBody>
      </p:sp>
      <p:sp>
        <p:nvSpPr>
          <p:cNvPr id="12" name="CuadroTexto 11"/>
          <p:cNvSpPr txBox="1"/>
          <p:nvPr/>
        </p:nvSpPr>
        <p:spPr>
          <a:xfrm>
            <a:off x="6591836" y="3158338"/>
            <a:ext cx="1635617" cy="369332"/>
          </a:xfrm>
          <a:prstGeom prst="rect">
            <a:avLst/>
          </a:prstGeom>
          <a:noFill/>
        </p:spPr>
        <p:txBody>
          <a:bodyPr wrap="square" rtlCol="0">
            <a:spAutoFit/>
          </a:bodyPr>
          <a:lstStyle/>
          <a:p>
            <a:endParaRPr lang="es-ES" dirty="0">
              <a:solidFill>
                <a:schemeClr val="bg1"/>
              </a:solidFill>
            </a:endParaRPr>
          </a:p>
        </p:txBody>
      </p:sp>
      <p:sp>
        <p:nvSpPr>
          <p:cNvPr id="11" name="CuadroTexto 10"/>
          <p:cNvSpPr txBox="1"/>
          <p:nvPr/>
        </p:nvSpPr>
        <p:spPr>
          <a:xfrm>
            <a:off x="4471736" y="1204677"/>
            <a:ext cx="5066715" cy="523220"/>
          </a:xfrm>
          <a:prstGeom prst="rect">
            <a:avLst/>
          </a:prstGeom>
          <a:noFill/>
        </p:spPr>
        <p:txBody>
          <a:bodyPr wrap="square" rtlCol="0">
            <a:spAutoFit/>
          </a:bodyPr>
          <a:lstStyle/>
          <a:p>
            <a:r>
              <a:rPr lang="es-ES" sz="2800" b="1" dirty="0">
                <a:solidFill>
                  <a:schemeClr val="tx1">
                    <a:lumMod val="65000"/>
                    <a:lumOff val="35000"/>
                  </a:schemeClr>
                </a:solidFill>
                <a:latin typeface="Segoe UI Light" panose="020B0502040204020203" pitchFamily="34" charset="0"/>
                <a:cs typeface="Segoe UI Light" panose="020B0502040204020203" pitchFamily="34" charset="0"/>
              </a:rPr>
              <a:t>Contenido</a:t>
            </a:r>
          </a:p>
        </p:txBody>
      </p:sp>
      <p:pic>
        <p:nvPicPr>
          <p:cNvPr id="1026" name="Picture 2" descr="https://powerbicdn.azureedge.net/cvt-2dc4db1d496357716306a5c4abc6f55bc3f326779a99f14f74e94424e6f0af51/pictures/shared/section/analytics-solutions/analytics-reports.gif?636015148178321512"/>
          <p:cNvPicPr>
            <a:picLocks noChangeAspect="1" noChangeArrowheads="1" noCrop="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744" y="4053073"/>
            <a:ext cx="1186722" cy="8905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owerbicdn.azureedge.net/cvt-ed152ed2cca86071ba8fa963c71af13033068474bc5384c1777a6b40d0232fb5/pictures/shared/section/analytics-solutions/analytics-consistent.gif?636015148178321512"/>
          <p:cNvPicPr>
            <a:picLocks noChangeAspect="1" noChangeArrowheads="1" noCrop="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162" y="2681903"/>
            <a:ext cx="1183304" cy="769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owerbicdn.azureedge.net/cvt-c3a6922d6b48ac28ecefa0a0e33043e50432bf06bd7b630573513911e6ac739a/pictures/shared/section/analytics-solutions/analytics-dashboard.gif?636015148178049647"/>
          <p:cNvPicPr>
            <a:picLocks noChangeAspect="1" noChangeArrowheads="1" noCrop="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821" y="5537919"/>
            <a:ext cx="1189645" cy="83675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1457161" y="2806541"/>
            <a:ext cx="2718540" cy="369332"/>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Enchufa</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tus</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datos</a:t>
            </a:r>
            <a:endParaRPr lang="en-US" dirty="0">
              <a:latin typeface="Segoe UI Light" panose="020B0502040204020203" pitchFamily="34" charset="0"/>
              <a:cs typeface="Segoe UI Light" panose="020B0502040204020203" pitchFamily="34" charset="0"/>
            </a:endParaRPr>
          </a:p>
        </p:txBody>
      </p:sp>
      <p:sp>
        <p:nvSpPr>
          <p:cNvPr id="16" name="CuadroTexto 15"/>
          <p:cNvSpPr txBox="1"/>
          <p:nvPr/>
        </p:nvSpPr>
        <p:spPr>
          <a:xfrm>
            <a:off x="1753194" y="4053073"/>
            <a:ext cx="2126473" cy="646331"/>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Analiza</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historias</a:t>
            </a:r>
            <a:r>
              <a:rPr lang="en-US" dirty="0">
                <a:latin typeface="Segoe UI Light" panose="020B0502040204020203" pitchFamily="34" charset="0"/>
                <a:cs typeface="Segoe UI Light" panose="020B0502040204020203" pitchFamily="34" charset="0"/>
              </a:rPr>
              <a:t> de </a:t>
            </a:r>
            <a:r>
              <a:rPr lang="en-US" dirty="0" err="1">
                <a:latin typeface="Segoe UI Light" panose="020B0502040204020203" pitchFamily="34" charset="0"/>
                <a:cs typeface="Segoe UI Light" panose="020B0502040204020203" pitchFamily="34" charset="0"/>
              </a:rPr>
              <a:t>datos</a:t>
            </a:r>
            <a:endParaRPr lang="en-US" dirty="0">
              <a:latin typeface="Segoe UI Light" panose="020B0502040204020203" pitchFamily="34" charset="0"/>
              <a:cs typeface="Segoe UI Light" panose="020B0502040204020203" pitchFamily="34" charset="0"/>
            </a:endParaRPr>
          </a:p>
        </p:txBody>
      </p:sp>
      <p:sp>
        <p:nvSpPr>
          <p:cNvPr id="17" name="CuadroTexto 16"/>
          <p:cNvSpPr txBox="1"/>
          <p:nvPr/>
        </p:nvSpPr>
        <p:spPr>
          <a:xfrm>
            <a:off x="1624088" y="5468646"/>
            <a:ext cx="2384687" cy="646331"/>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Publica</a:t>
            </a:r>
            <a:r>
              <a:rPr lang="en-US" dirty="0">
                <a:latin typeface="Segoe UI Light" panose="020B0502040204020203" pitchFamily="34" charset="0"/>
                <a:cs typeface="Segoe UI Light" panose="020B0502040204020203" pitchFamily="34" charset="0"/>
              </a:rPr>
              <a:t> | </a:t>
            </a:r>
            <a:r>
              <a:rPr lang="en-US" dirty="0" err="1">
                <a:latin typeface="Segoe UI Light" panose="020B0502040204020203" pitchFamily="34" charset="0"/>
                <a:cs typeface="Segoe UI Light" panose="020B0502040204020203" pitchFamily="34" charset="0"/>
              </a:rPr>
              <a:t>Comparte</a:t>
            </a:r>
            <a:r>
              <a:rPr lang="en-US" dirty="0">
                <a:latin typeface="Segoe UI Light" panose="020B0502040204020203" pitchFamily="34" charset="0"/>
                <a:cs typeface="Segoe UI Light" panose="020B0502040204020203" pitchFamily="34" charset="0"/>
              </a:rPr>
              <a:t> | </a:t>
            </a:r>
            <a:r>
              <a:rPr lang="en-US" dirty="0" err="1">
                <a:latin typeface="Segoe UI Light" panose="020B0502040204020203" pitchFamily="34" charset="0"/>
                <a:cs typeface="Segoe UI Light" panose="020B0502040204020203" pitchFamily="34" charset="0"/>
              </a:rPr>
              <a:t>Interactua</a:t>
            </a:r>
            <a:endParaRPr lang="en-US" dirty="0">
              <a:latin typeface="Segoe UI Light" panose="020B0502040204020203" pitchFamily="34" charset="0"/>
              <a:cs typeface="Segoe UI Light" panose="020B0502040204020203" pitchFamily="34" charset="0"/>
            </a:endParaRPr>
          </a:p>
        </p:txBody>
      </p:sp>
      <p:sp>
        <p:nvSpPr>
          <p:cNvPr id="2" name="CuadroTexto 1"/>
          <p:cNvSpPr txBox="1"/>
          <p:nvPr/>
        </p:nvSpPr>
        <p:spPr>
          <a:xfrm>
            <a:off x="4304244" y="2047223"/>
            <a:ext cx="7602995" cy="427809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Introducción</a:t>
            </a:r>
            <a:r>
              <a:rPr lang="en-US" sz="1600" dirty="0">
                <a:latin typeface="Segoe UI Light" panose="020B0502040204020203" pitchFamily="34" charset="0"/>
                <a:cs typeface="Segoe UI Light" panose="020B0502040204020203" pitchFamily="34" charset="0"/>
              </a:rPr>
              <a:t> a </a:t>
            </a:r>
            <a:r>
              <a:rPr lang="en-US" sz="1600" dirty="0" err="1">
                <a:latin typeface="Segoe UI Light" panose="020B0502040204020203" pitchFamily="34" charset="0"/>
                <a:cs typeface="Segoe UI Light" panose="020B0502040204020203" pitchFamily="34" charset="0"/>
              </a:rPr>
              <a:t>los</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conceptos</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básicos</a:t>
            </a:r>
            <a:r>
              <a:rPr lang="en-US" sz="1600" dirty="0">
                <a:latin typeface="Segoe UI Light" panose="020B0502040204020203" pitchFamily="34" charset="0"/>
                <a:cs typeface="Segoe UI Light" panose="020B0502040204020203" pitchFamily="34" charset="0"/>
              </a:rPr>
              <a:t> de BI de </a:t>
            </a:r>
            <a:r>
              <a:rPr lang="en-US" sz="1600" dirty="0" err="1">
                <a:latin typeface="Segoe UI Light" panose="020B0502040204020203" pitchFamily="34" charset="0"/>
                <a:cs typeface="Segoe UI Light" panose="020B0502040204020203" pitchFamily="34" charset="0"/>
              </a:rPr>
              <a:t>autoservicio</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análisis</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datos</a:t>
            </a:r>
            <a:r>
              <a:rPr lang="en-US" sz="1600" dirty="0">
                <a:latin typeface="Segoe UI Light" panose="020B0502040204020203" pitchFamily="34" charset="0"/>
                <a:cs typeface="Segoe UI Light" panose="020B0502040204020203" pitchFamily="34" charset="0"/>
              </a:rPr>
              <a:t> y </a:t>
            </a:r>
            <a:r>
              <a:rPr lang="en-US" sz="1600" dirty="0" err="1">
                <a:latin typeface="Segoe UI Light" panose="020B0502040204020203" pitchFamily="34" charset="0"/>
                <a:cs typeface="Segoe UI Light" panose="020B0502040204020203" pitchFamily="34" charset="0"/>
              </a:rPr>
              <a:t>visualización</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datos</a:t>
            </a:r>
            <a:r>
              <a:rPr lang="en-US" sz="1600" dirty="0">
                <a:latin typeface="Segoe UI Light" panose="020B0502040204020203" pitchFamily="34" charset="0"/>
                <a:cs typeface="Segoe UI Light" panose="020B0502040204020203" pitchFamily="34" charset="0"/>
              </a:rPr>
              <a:t>. </a:t>
            </a:r>
          </a:p>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Conexión</a:t>
            </a:r>
            <a:r>
              <a:rPr lang="en-US" sz="1600" dirty="0">
                <a:latin typeface="Segoe UI Light" panose="020B0502040204020203" pitchFamily="34" charset="0"/>
                <a:cs typeface="Segoe UI Light" panose="020B0502040204020203" pitchFamily="34" charset="0"/>
              </a:rPr>
              <a:t> con </a:t>
            </a:r>
            <a:r>
              <a:rPr lang="en-US" sz="1600" dirty="0" err="1">
                <a:latin typeface="Segoe UI Light" panose="020B0502040204020203" pitchFamily="34" charset="0"/>
                <a:cs typeface="Segoe UI Light" panose="020B0502040204020203" pitchFamily="34" charset="0"/>
              </a:rPr>
              <a:t>origenes</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datos</a:t>
            </a:r>
            <a:r>
              <a:rPr lang="en-US" sz="1600" dirty="0">
                <a:latin typeface="Segoe UI Light" panose="020B0502040204020203" pitchFamily="34" charset="0"/>
                <a:cs typeface="Segoe UI Light" panose="020B0502040204020203" pitchFamily="34" charset="0"/>
              </a:rPr>
              <a:t> locales y </a:t>
            </a:r>
            <a:r>
              <a:rPr lang="en-US" sz="1600" dirty="0" err="1">
                <a:latin typeface="Segoe UI Light" panose="020B0502040204020203" pitchFamily="34" charset="0"/>
                <a:cs typeface="Segoe UI Light" panose="020B0502040204020203" pitchFamily="34" charset="0"/>
              </a:rPr>
              <a:t>procesos</a:t>
            </a:r>
            <a:r>
              <a:rPr lang="en-US" sz="1600" dirty="0">
                <a:latin typeface="Segoe UI Light" panose="020B0502040204020203" pitchFamily="34" charset="0"/>
                <a:cs typeface="Segoe UI Light" panose="020B0502040204020203" pitchFamily="34" charset="0"/>
              </a:rPr>
              <a:t> ETL </a:t>
            </a:r>
            <a:r>
              <a:rPr lang="en-US" sz="1600" dirty="0" err="1">
                <a:latin typeface="Segoe UI Light" panose="020B0502040204020203" pitchFamily="34" charset="0"/>
                <a:cs typeface="Segoe UI Light" panose="020B0502040204020203" pitchFamily="34" charset="0"/>
              </a:rPr>
              <a:t>básicos</a:t>
            </a:r>
            <a:r>
              <a:rPr lang="en-US" sz="1600" dirty="0">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Visualización</a:t>
            </a:r>
            <a:r>
              <a:rPr lang="en-US" sz="1600" dirty="0">
                <a:latin typeface="Segoe UI Light" panose="020B0502040204020203" pitchFamily="34" charset="0"/>
                <a:cs typeface="Segoe UI Light" panose="020B0502040204020203" pitchFamily="34" charset="0"/>
              </a:rPr>
              <a:t> simple de </a:t>
            </a:r>
            <a:r>
              <a:rPr lang="en-US" sz="1600" dirty="0" err="1">
                <a:latin typeface="Segoe UI Light" panose="020B0502040204020203" pitchFamily="34" charset="0"/>
                <a:cs typeface="Segoe UI Light" panose="020B0502040204020203" pitchFamily="34" charset="0"/>
              </a:rPr>
              <a:t>datos</a:t>
            </a:r>
            <a:r>
              <a:rPr lang="en-US" sz="1600" dirty="0">
                <a:latin typeface="Segoe UI Light" panose="020B0502040204020203" pitchFamily="34" charset="0"/>
                <a:cs typeface="Segoe UI Light" panose="020B0502040204020203" pitchFamily="34" charset="0"/>
              </a:rPr>
              <a:t> y </a:t>
            </a:r>
            <a:r>
              <a:rPr lang="en-US" sz="1600" dirty="0" err="1">
                <a:latin typeface="Segoe UI Light" panose="020B0502040204020203" pitchFamily="34" charset="0"/>
                <a:cs typeface="Segoe UI Light" panose="020B0502040204020203" pitchFamily="34" charset="0"/>
              </a:rPr>
              <a:t>creación</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informes</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personalizados</a:t>
            </a:r>
            <a:r>
              <a:rPr lang="en-US" sz="1600" dirty="0">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Manipulación</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extendida</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datos</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limpieza</a:t>
            </a:r>
            <a:r>
              <a:rPr lang="en-US" sz="1600" dirty="0">
                <a:latin typeface="Segoe UI Light" panose="020B0502040204020203" pitchFamily="34" charset="0"/>
                <a:cs typeface="Segoe UI Light" panose="020B0502040204020203" pitchFamily="34" charset="0"/>
              </a:rPr>
              <a:t> y </a:t>
            </a:r>
            <a:r>
              <a:rPr lang="en-US" sz="1600" dirty="0" err="1">
                <a:latin typeface="Segoe UI Light" panose="020B0502040204020203" pitchFamily="34" charset="0"/>
                <a:cs typeface="Segoe UI Light" panose="020B0502040204020203" pitchFamily="34" charset="0"/>
              </a:rPr>
              <a:t>formateado</a:t>
            </a:r>
            <a:r>
              <a:rPr lang="en-US" sz="1600" dirty="0">
                <a:latin typeface="Segoe UI Light" panose="020B0502040204020203" pitchFamily="34" charset="0"/>
                <a:cs typeface="Segoe UI Light" panose="020B0502040204020203" pitchFamily="34" charset="0"/>
              </a:rPr>
              <a:t> final.</a:t>
            </a:r>
          </a:p>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Importando</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visualizaciones</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personalizadas</a:t>
            </a:r>
            <a:endParaRPr lang="en-US" sz="1600" dirty="0">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Conexión</a:t>
            </a:r>
            <a:r>
              <a:rPr lang="en-US" sz="1600" dirty="0">
                <a:latin typeface="Segoe UI Light" panose="020B0502040204020203" pitchFamily="34" charset="0"/>
                <a:cs typeface="Segoe UI Light" panose="020B0502040204020203" pitchFamily="34" charset="0"/>
              </a:rPr>
              <a:t> con </a:t>
            </a:r>
            <a:r>
              <a:rPr lang="en-US" sz="1600" dirty="0" err="1">
                <a:latin typeface="Segoe UI Light" panose="020B0502040204020203" pitchFamily="34" charset="0"/>
                <a:cs typeface="Segoe UI Light" panose="020B0502040204020203" pitchFamily="34" charset="0"/>
              </a:rPr>
              <a:t>origenes</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datos</a:t>
            </a:r>
            <a:r>
              <a:rPr lang="en-US" sz="1600" dirty="0">
                <a:latin typeface="Segoe UI Light" panose="020B0502040204020203" pitchFamily="34" charset="0"/>
                <a:cs typeface="Segoe UI Light" panose="020B0502040204020203" pitchFamily="34" charset="0"/>
              </a:rPr>
              <a:t> SaaS (Google Analytics, Dynamics CRM, Dynamics NAV, Wikipedia, etc.) </a:t>
            </a:r>
          </a:p>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Creación</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cuadros</a:t>
            </a:r>
            <a:r>
              <a:rPr lang="en-US" sz="1600" dirty="0">
                <a:latin typeface="Segoe UI Light" panose="020B0502040204020203" pitchFamily="34" charset="0"/>
                <a:cs typeface="Segoe UI Light" panose="020B0502040204020203" pitchFamily="34" charset="0"/>
              </a:rPr>
              <a:t> de </a:t>
            </a:r>
            <a:r>
              <a:rPr lang="en-US" sz="1600" dirty="0" err="1">
                <a:latin typeface="Segoe UI Light" panose="020B0502040204020203" pitchFamily="34" charset="0"/>
                <a:cs typeface="Segoe UI Light" panose="020B0502040204020203" pitchFamily="34" charset="0"/>
              </a:rPr>
              <a:t>mando</a:t>
            </a:r>
            <a:r>
              <a:rPr lang="en-US" sz="1600" dirty="0">
                <a:latin typeface="Segoe UI Light" panose="020B0502040204020203" pitchFamily="34" charset="0"/>
                <a:cs typeface="Segoe UI Light" panose="020B0502040204020203" pitchFamily="34" charset="0"/>
              </a:rPr>
              <a:t> y </a:t>
            </a:r>
            <a:r>
              <a:rPr lang="en-US" sz="1600" dirty="0" err="1">
                <a:latin typeface="Segoe UI Light" panose="020B0502040204020203" pitchFamily="34" charset="0"/>
                <a:cs typeface="Segoe UI Light" panose="020B0502040204020203" pitchFamily="34" charset="0"/>
              </a:rPr>
              <a:t>preguntas</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en</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lenguaje</a:t>
            </a:r>
            <a:r>
              <a:rPr lang="en-US" sz="1600" dirty="0">
                <a:latin typeface="Segoe UI Light" panose="020B0502040204020203" pitchFamily="34" charset="0"/>
                <a:cs typeface="Segoe UI Light" panose="020B0502040204020203" pitchFamily="34" charset="0"/>
              </a:rPr>
              <a:t> natural</a:t>
            </a:r>
          </a:p>
          <a:p>
            <a:pPr marL="285750" indent="-285750">
              <a:lnSpc>
                <a:spcPct val="150000"/>
              </a:lnSpc>
              <a:buFont typeface="Arial" panose="020B0604020202020204" pitchFamily="34" charset="0"/>
              <a:buChar char="•"/>
            </a:pPr>
            <a:r>
              <a:rPr lang="en-US" sz="1600" dirty="0" err="1">
                <a:latin typeface="Segoe UI Light" panose="020B0502040204020203" pitchFamily="34" charset="0"/>
                <a:cs typeface="Segoe UI Light" panose="020B0502040204020203" pitchFamily="34" charset="0"/>
              </a:rPr>
              <a:t>Herramientas</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colaborativas</a:t>
            </a:r>
            <a:endParaRPr lang="en-US" sz="1600" dirty="0">
              <a:latin typeface="Segoe UI Light" panose="020B0502040204020203" pitchFamily="34" charset="0"/>
              <a:cs typeface="Segoe UI Light" panose="020B0502040204020203" pitchFamily="34" charset="0"/>
            </a:endParaRPr>
          </a:p>
          <a:p>
            <a:endParaRPr lang="en-US" sz="1600" dirty="0"/>
          </a:p>
          <a:p>
            <a:endParaRPr lang="en-US" sz="1600" dirty="0"/>
          </a:p>
        </p:txBody>
      </p:sp>
    </p:spTree>
    <p:extLst>
      <p:ext uri="{BB962C8B-B14F-4D97-AF65-F5344CB8AC3E}">
        <p14:creationId xmlns:p14="http://schemas.microsoft.com/office/powerpoint/2010/main" val="3297898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300766"/>
            <a:ext cx="13381150" cy="2585323"/>
          </a:xfrm>
          <a:prstGeom prst="rect">
            <a:avLst/>
          </a:prstGeom>
          <a:solidFill>
            <a:srgbClr val="AA113F"/>
          </a:solidFill>
        </p:spPr>
        <p:txBody>
          <a:bodyPr wrap="square" rtlCol="0">
            <a:spAutoFit/>
          </a:bodyPr>
          <a:lstStyle/>
          <a:p>
            <a:pPr lvl="1"/>
            <a:endParaRPr lang="es-ES" sz="5400" dirty="0">
              <a:solidFill>
                <a:schemeClr val="bg1"/>
              </a:solidFill>
              <a:latin typeface="Segoe UI Light" panose="020B0502040204020203" pitchFamily="34" charset="0"/>
              <a:cs typeface="Segoe UI Light" panose="020B0502040204020203" pitchFamily="34" charset="0"/>
            </a:endParaRPr>
          </a:p>
          <a:p>
            <a:endParaRPr lang="es-ES" sz="5400" dirty="0">
              <a:solidFill>
                <a:schemeClr val="bg1"/>
              </a:solidFill>
              <a:latin typeface="Segoe UI Light" panose="020B0502040204020203" pitchFamily="34" charset="0"/>
              <a:cs typeface="Segoe UI Light" panose="020B0502040204020203" pitchFamily="34" charset="0"/>
            </a:endParaRPr>
          </a:p>
          <a:p>
            <a:endParaRPr lang="es-ES" sz="5400" dirty="0">
              <a:solidFill>
                <a:schemeClr val="bg1"/>
              </a:solidFill>
              <a:latin typeface="Segoe UI Light" panose="020B0502040204020203" pitchFamily="34" charset="0"/>
              <a:cs typeface="Segoe UI Light" panose="020B0502040204020203" pitchFamily="34" charset="0"/>
            </a:endParaRPr>
          </a:p>
        </p:txBody>
      </p:sp>
      <p:sp>
        <p:nvSpPr>
          <p:cNvPr id="2" name="CuadroTexto 1"/>
          <p:cNvSpPr txBox="1"/>
          <p:nvPr/>
        </p:nvSpPr>
        <p:spPr>
          <a:xfrm>
            <a:off x="1532585" y="2228045"/>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
        <p:nvSpPr>
          <p:cNvPr id="6" name="Rectángulo 5"/>
          <p:cNvSpPr/>
          <p:nvPr/>
        </p:nvSpPr>
        <p:spPr>
          <a:xfrm>
            <a:off x="8950817" y="5308399"/>
            <a:ext cx="3241183"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01990" y="3552239"/>
            <a:ext cx="2090010" cy="2090010"/>
          </a:xfrm>
          <a:prstGeom prst="rect">
            <a:avLst/>
          </a:prstGeom>
        </p:spPr>
      </p:pic>
    </p:spTree>
    <p:extLst>
      <p:ext uri="{BB962C8B-B14F-4D97-AF65-F5344CB8AC3E}">
        <p14:creationId xmlns:p14="http://schemas.microsoft.com/office/powerpoint/2010/main" val="19283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a:latin typeface="Segoe UI Light" panose="020B0502040204020203" pitchFamily="34" charset="0"/>
                <a:cs typeface="Segoe UI Light" panose="020B0502040204020203" pitchFamily="34" charset="0"/>
              </a:rPr>
              <a:t>	PRE-REQUISITOS DEL CURSO</a:t>
            </a: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
        <p:nvSpPr>
          <p:cNvPr id="6" name="CuadroTexto 5"/>
          <p:cNvSpPr txBox="1"/>
          <p:nvPr/>
        </p:nvSpPr>
        <p:spPr>
          <a:xfrm>
            <a:off x="869920" y="1226754"/>
            <a:ext cx="11051458" cy="5693866"/>
          </a:xfrm>
          <a:prstGeom prst="rect">
            <a:avLst/>
          </a:prstGeom>
          <a:noFill/>
        </p:spPr>
        <p:txBody>
          <a:bodyPr wrap="square" rtlCol="0">
            <a:spAutoFit/>
          </a:bodyPr>
          <a:lstStyle/>
          <a:p>
            <a:r>
              <a:rPr lang="es-ES" sz="2000" dirty="0">
                <a:latin typeface="Segoe UI Light" panose="020B0502040204020203" pitchFamily="34" charset="0"/>
                <a:cs typeface="Segoe UI Light" panose="020B0502040204020203" pitchFamily="34" charset="0"/>
              </a:rPr>
              <a:t>1º Hacer un </a:t>
            </a:r>
            <a:r>
              <a:rPr lang="es-ES" sz="2000" dirty="0" err="1">
                <a:latin typeface="Segoe UI Light" panose="020B0502040204020203" pitchFamily="34" charset="0"/>
                <a:cs typeface="Segoe UI Light" panose="020B0502040204020203" pitchFamily="34" charset="0"/>
              </a:rPr>
              <a:t>update</a:t>
            </a:r>
            <a:r>
              <a:rPr lang="es-ES" sz="2000" dirty="0">
                <a:latin typeface="Segoe UI Light" panose="020B0502040204020203" pitchFamily="34" charset="0"/>
                <a:cs typeface="Segoe UI Light" panose="020B0502040204020203" pitchFamily="34" charset="0"/>
              </a:rPr>
              <a:t>/instalación de Power BI Desktop</a:t>
            </a:r>
          </a:p>
          <a:p>
            <a:r>
              <a:rPr lang="es-ES" sz="2000" dirty="0">
                <a:latin typeface="Segoe UI Light" panose="020B0502040204020203" pitchFamily="34" charset="0"/>
                <a:cs typeface="Segoe UI Light" panose="020B0502040204020203" pitchFamily="34" charset="0"/>
              </a:rPr>
              <a:t> </a:t>
            </a:r>
          </a:p>
          <a:p>
            <a:r>
              <a:rPr lang="es-ES" dirty="0">
                <a:latin typeface="Segoe UI Light" panose="020B0502040204020203" pitchFamily="34" charset="0"/>
                <a:cs typeface="Segoe UI Light" panose="020B0502040204020203" pitchFamily="34" charset="0"/>
                <a:hlinkClick r:id="rId2"/>
              </a:rPr>
              <a:t>https://powerbi.microsoft.com/es-es/desktop/?WT.mc_id=Blog_Desktop_Update</a:t>
            </a:r>
            <a:endParaRPr lang="es-ES" dirty="0">
              <a:latin typeface="Segoe UI Light" panose="020B0502040204020203" pitchFamily="34" charset="0"/>
              <a:cs typeface="Segoe UI Light" panose="020B0502040204020203" pitchFamily="34" charset="0"/>
            </a:endParaRPr>
          </a:p>
          <a:p>
            <a:r>
              <a:rPr lang="es-ES" sz="2000" dirty="0">
                <a:latin typeface="Segoe UI Light" panose="020B0502040204020203" pitchFamily="34" charset="0"/>
                <a:cs typeface="Segoe UI Light" panose="020B0502040204020203" pitchFamily="34" charset="0"/>
              </a:rPr>
              <a:t> </a:t>
            </a:r>
          </a:p>
          <a:p>
            <a:r>
              <a:rPr lang="es-ES" sz="2000" dirty="0">
                <a:latin typeface="Segoe UI Light" panose="020B0502040204020203" pitchFamily="34" charset="0"/>
                <a:cs typeface="Segoe UI Light" panose="020B0502040204020203" pitchFamily="34" charset="0"/>
              </a:rPr>
              <a:t>2º Hacer una cuenta de Power BI</a:t>
            </a:r>
          </a:p>
          <a:p>
            <a:r>
              <a:rPr lang="es-ES" dirty="0">
                <a:latin typeface="Segoe UI Light" panose="020B0502040204020203" pitchFamily="34" charset="0"/>
                <a:cs typeface="Segoe UI Light" panose="020B0502040204020203" pitchFamily="34" charset="0"/>
                <a:hlinkClick r:id="rId3"/>
              </a:rPr>
              <a:t>https://powerbi.microsoft.com/es-es/get-started/</a:t>
            </a:r>
            <a:r>
              <a:rPr lang="es-ES" dirty="0">
                <a:latin typeface="Segoe UI Light" panose="020B0502040204020203" pitchFamily="34" charset="0"/>
                <a:cs typeface="Segoe UI Light" panose="020B0502040204020203" pitchFamily="34" charset="0"/>
              </a:rPr>
              <a:t> </a:t>
            </a:r>
          </a:p>
          <a:p>
            <a:endParaRPr lang="es-ES" dirty="0">
              <a:latin typeface="Segoe UI Light" panose="020B0502040204020203" pitchFamily="34" charset="0"/>
              <a:cs typeface="Segoe UI Light" panose="020B0502040204020203" pitchFamily="34" charset="0"/>
            </a:endParaRPr>
          </a:p>
          <a:p>
            <a:r>
              <a:rPr lang="es-ES" dirty="0">
                <a:latin typeface="Segoe UI Light" panose="020B0502040204020203" pitchFamily="34" charset="0"/>
                <a:cs typeface="Segoe UI Light" panose="020B0502040204020203" pitchFamily="34" charset="0"/>
              </a:rPr>
              <a:t>3º PC-OS Windows, mínimo 4GB RAM, recomendado 8GB. MS Office o Office 365 (MS Excel) </a:t>
            </a:r>
          </a:p>
          <a:p>
            <a:r>
              <a:rPr lang="es-ES" sz="2000" dirty="0">
                <a:latin typeface="Segoe UI Light" panose="020B0502040204020203" pitchFamily="34" charset="0"/>
                <a:cs typeface="Segoe UI Light" panose="020B0502040204020203" pitchFamily="34" charset="0"/>
              </a:rPr>
              <a:t> </a:t>
            </a:r>
          </a:p>
          <a:p>
            <a:r>
              <a:rPr lang="es-ES" sz="2000" dirty="0">
                <a:latin typeface="Segoe UI Light" panose="020B0502040204020203" pitchFamily="34" charset="0"/>
                <a:cs typeface="Segoe UI Light" panose="020B0502040204020203" pitchFamily="34" charset="0"/>
              </a:rPr>
              <a:t>4º Recursos web para Power BI</a:t>
            </a:r>
            <a:endParaRPr lang="es-ES" sz="2000" dirty="0">
              <a:latin typeface="Segoe UI Light" panose="020B0502040204020203" pitchFamily="34" charset="0"/>
              <a:cs typeface="Segoe UI Light" panose="020B0502040204020203" pitchFamily="34" charset="0"/>
              <a:hlinkClick r:id="rId4"/>
            </a:endParaRPr>
          </a:p>
          <a:p>
            <a:r>
              <a:rPr lang="es-ES" sz="2000" dirty="0">
                <a:latin typeface="Segoe UI Light" panose="020B0502040204020203" pitchFamily="34" charset="0"/>
                <a:cs typeface="Segoe UI Light" panose="020B0502040204020203" pitchFamily="34" charset="0"/>
                <a:hlinkClick r:id="rId4"/>
              </a:rPr>
              <a:t>	</a:t>
            </a:r>
            <a:r>
              <a:rPr lang="es-ES" sz="1600" dirty="0">
                <a:latin typeface="Segoe UI Light" panose="020B0502040204020203" pitchFamily="34" charset="0"/>
                <a:cs typeface="Segoe UI Light" panose="020B0502040204020203" pitchFamily="34" charset="0"/>
                <a:hlinkClick r:id="rId4"/>
              </a:rPr>
              <a:t>https://powerbi.microsoft.com/es-es/learning/</a:t>
            </a:r>
            <a:r>
              <a:rPr lang="es-ES" sz="1600" dirty="0">
                <a:latin typeface="Segoe UI Light" panose="020B0502040204020203" pitchFamily="34" charset="0"/>
                <a:cs typeface="Segoe UI Light" panose="020B0502040204020203" pitchFamily="34" charset="0"/>
              </a:rPr>
              <a:t> </a:t>
            </a:r>
          </a:p>
          <a:p>
            <a:r>
              <a:rPr lang="es-ES" sz="1600" dirty="0">
                <a:latin typeface="Segoe UI Light" panose="020B0502040204020203" pitchFamily="34" charset="0"/>
                <a:cs typeface="Segoe UI Light" panose="020B0502040204020203" pitchFamily="34" charset="0"/>
                <a:hlinkClick r:id="rId5"/>
              </a:rPr>
              <a:t>	https://powerbi.microsoft.com/es-es/blog/</a:t>
            </a:r>
            <a:r>
              <a:rPr lang="es-ES" sz="1600" dirty="0">
                <a:latin typeface="Segoe UI Light" panose="020B0502040204020203" pitchFamily="34" charset="0"/>
                <a:cs typeface="Segoe UI Light" panose="020B0502040204020203" pitchFamily="34" charset="0"/>
              </a:rPr>
              <a:t> </a:t>
            </a:r>
          </a:p>
          <a:p>
            <a:r>
              <a:rPr lang="es-ES" sz="1600" dirty="0">
                <a:latin typeface="Segoe UI Light" panose="020B0502040204020203" pitchFamily="34" charset="0"/>
                <a:cs typeface="Segoe UI Light" panose="020B0502040204020203" pitchFamily="34" charset="0"/>
                <a:hlinkClick r:id="rId6"/>
              </a:rPr>
              <a:t>	https://github.com/search?utf8=%E2%9C%93&amp;q=Power+BI</a:t>
            </a:r>
            <a:r>
              <a:rPr lang="es-ES" sz="1600" dirty="0">
                <a:latin typeface="Segoe UI Light" panose="020B0502040204020203" pitchFamily="34" charset="0"/>
                <a:cs typeface="Segoe UI Light" panose="020B0502040204020203" pitchFamily="34" charset="0"/>
              </a:rPr>
              <a:t> </a:t>
            </a:r>
          </a:p>
          <a:p>
            <a:endParaRPr lang="es-ES" sz="2000" dirty="0">
              <a:latin typeface="Segoe UI Light" panose="020B0502040204020203" pitchFamily="34" charset="0"/>
              <a:cs typeface="Segoe UI Light" panose="020B0502040204020203" pitchFamily="34" charset="0"/>
            </a:endParaRPr>
          </a:p>
          <a:p>
            <a:r>
              <a:rPr lang="es-ES" sz="2000" dirty="0">
                <a:latin typeface="Segoe UI Light" panose="020B0502040204020203" pitchFamily="34" charset="0"/>
                <a:cs typeface="Segoe UI Light" panose="020B0502040204020203" pitchFamily="34" charset="0"/>
              </a:rPr>
              <a:t>5º </a:t>
            </a:r>
            <a:r>
              <a:rPr lang="es-ES" sz="2000" dirty="0" err="1">
                <a:latin typeface="Segoe UI Light" panose="020B0502040204020203" pitchFamily="34" charset="0"/>
                <a:cs typeface="Segoe UI Light" panose="020B0502040204020203" pitchFamily="34" charset="0"/>
              </a:rPr>
              <a:t>Trainnings</a:t>
            </a:r>
            <a:endParaRPr lang="es-ES" sz="2000" dirty="0">
              <a:latin typeface="Segoe UI Light" panose="020B0502040204020203" pitchFamily="34" charset="0"/>
              <a:cs typeface="Segoe UI Light" panose="020B0502040204020203" pitchFamily="34" charset="0"/>
            </a:endParaRPr>
          </a:p>
          <a:p>
            <a:r>
              <a:rPr lang="es-ES" sz="2000" dirty="0">
                <a:latin typeface="Segoe UI Light" panose="020B0502040204020203" pitchFamily="34" charset="0"/>
                <a:cs typeface="Segoe UI Light" panose="020B0502040204020203" pitchFamily="34" charset="0"/>
              </a:rPr>
              <a:t>Virtual </a:t>
            </a:r>
            <a:r>
              <a:rPr lang="es-ES" sz="2000" dirty="0" err="1">
                <a:latin typeface="Segoe UI Light" panose="020B0502040204020203" pitchFamily="34" charset="0"/>
                <a:cs typeface="Segoe UI Light" panose="020B0502040204020203" pitchFamily="34" charset="0"/>
              </a:rPr>
              <a:t>Academy</a:t>
            </a:r>
            <a:r>
              <a:rPr lang="es-ES" sz="2000" dirty="0">
                <a:latin typeface="Segoe UI Light" panose="020B0502040204020203" pitchFamily="34" charset="0"/>
                <a:cs typeface="Segoe UI Light" panose="020B0502040204020203" pitchFamily="34" charset="0"/>
              </a:rPr>
              <a:t> -&gt; </a:t>
            </a:r>
            <a:r>
              <a:rPr lang="es-ES" sz="2000" dirty="0">
                <a:latin typeface="Segoe UI Light" panose="020B0502040204020203" pitchFamily="34" charset="0"/>
                <a:cs typeface="Segoe UI Light" panose="020B0502040204020203" pitchFamily="34" charset="0"/>
                <a:hlinkClick r:id="rId7"/>
              </a:rPr>
              <a:t>Power BI </a:t>
            </a:r>
            <a:r>
              <a:rPr lang="es-ES" sz="2000" dirty="0" err="1">
                <a:latin typeface="Segoe UI Light" panose="020B0502040204020203" pitchFamily="34" charset="0"/>
                <a:cs typeface="Segoe UI Light" panose="020B0502040204020203" pitchFamily="34" charset="0"/>
                <a:hlinkClick r:id="rId7"/>
              </a:rPr>
              <a:t>for</a:t>
            </a:r>
            <a:r>
              <a:rPr lang="es-ES" sz="2000" dirty="0">
                <a:latin typeface="Segoe UI Light" panose="020B0502040204020203" pitchFamily="34" charset="0"/>
                <a:cs typeface="Segoe UI Light" panose="020B0502040204020203" pitchFamily="34" charset="0"/>
                <a:hlinkClick r:id="rId7"/>
              </a:rPr>
              <a:t> Office 365 </a:t>
            </a:r>
            <a:endParaRPr lang="es-ES" sz="2000" dirty="0">
              <a:latin typeface="Segoe UI Light" panose="020B0502040204020203" pitchFamily="34" charset="0"/>
              <a:cs typeface="Segoe UI Light" panose="020B0502040204020203" pitchFamily="34" charset="0"/>
            </a:endParaRPr>
          </a:p>
          <a:p>
            <a:r>
              <a:rPr lang="es-ES" sz="2000" dirty="0" err="1">
                <a:latin typeface="Segoe UI Light" panose="020B0502040204020203" pitchFamily="34" charset="0"/>
                <a:cs typeface="Segoe UI Light" panose="020B0502040204020203" pitchFamily="34" charset="0"/>
              </a:rPr>
              <a:t>EdX</a:t>
            </a:r>
            <a:r>
              <a:rPr lang="es-ES" sz="2000" dirty="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Microsoft: </a:t>
            </a:r>
            <a:r>
              <a:rPr lang="en-US" sz="2000" dirty="0">
                <a:latin typeface="Segoe UI Light" panose="020B0502040204020203" pitchFamily="34" charset="0"/>
                <a:cs typeface="Segoe UI Light" panose="020B0502040204020203" pitchFamily="34" charset="0"/>
                <a:hlinkClick r:id="rId8"/>
              </a:rPr>
              <a:t>DAT207x Analyzing and Visualizing Data with Power BI</a:t>
            </a:r>
            <a:endParaRPr lang="es-ES" sz="2000" dirty="0">
              <a:latin typeface="Segoe UI Light" panose="020B0502040204020203" pitchFamily="34" charset="0"/>
              <a:cs typeface="Segoe UI Light" panose="020B0502040204020203" pitchFamily="34" charset="0"/>
            </a:endParaRPr>
          </a:p>
          <a:p>
            <a:r>
              <a:rPr lang="es-ES" sz="2000" dirty="0" err="1">
                <a:latin typeface="Segoe UI Light" panose="020B0502040204020203" pitchFamily="34" charset="0"/>
                <a:cs typeface="Segoe UI Light" panose="020B0502040204020203" pitchFamily="34" charset="0"/>
              </a:rPr>
              <a:t>EdX</a:t>
            </a:r>
            <a:r>
              <a:rPr lang="es-ES" sz="2000" dirty="0">
                <a:latin typeface="Segoe UI Light" panose="020B0502040204020203" pitchFamily="34" charset="0"/>
                <a:cs typeface="Segoe UI Light" panose="020B0502040204020203" pitchFamily="34" charset="0"/>
              </a:rPr>
              <a:t> Microsoft: </a:t>
            </a:r>
            <a:r>
              <a:rPr lang="en-US" sz="2000" dirty="0">
                <a:latin typeface="Segoe UI Light" panose="020B0502040204020203" pitchFamily="34" charset="0"/>
                <a:cs typeface="Segoe UI Light" panose="020B0502040204020203" pitchFamily="34" charset="0"/>
                <a:hlinkClick r:id="rId9"/>
              </a:rPr>
              <a:t>Analyzing and Visualizing Data with Excel</a:t>
            </a:r>
            <a:endParaRPr lang="es-ES" sz="2000" dirty="0">
              <a:latin typeface="Segoe UI Light" panose="020B0502040204020203" pitchFamily="34" charset="0"/>
              <a:cs typeface="Segoe UI Light" panose="020B0502040204020203" pitchFamily="34" charset="0"/>
            </a:endParaRPr>
          </a:p>
          <a:p>
            <a:endParaRPr lang="es-E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1118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a:latin typeface="Segoe UI Light" panose="020B0502040204020203" pitchFamily="34" charset="0"/>
                <a:cs typeface="Segoe UI Light" panose="020B0502040204020203" pitchFamily="34" charset="0"/>
              </a:rPr>
              <a:t> 	Este curso incluye…</a:t>
            </a: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
        <p:nvSpPr>
          <p:cNvPr id="6" name="CuadroTexto 5"/>
          <p:cNvSpPr txBox="1"/>
          <p:nvPr/>
        </p:nvSpPr>
        <p:spPr>
          <a:xfrm>
            <a:off x="869920" y="1226754"/>
            <a:ext cx="11051458" cy="4708981"/>
          </a:xfrm>
          <a:prstGeom prst="rect">
            <a:avLst/>
          </a:prstGeom>
          <a:noFill/>
        </p:spPr>
        <p:txBody>
          <a:bodyPr wrap="square" rtlCol="0">
            <a:spAutoFit/>
          </a:bodyPr>
          <a:lstStyle/>
          <a:p>
            <a:r>
              <a:rPr lang="es-ES" sz="2000" b="1" dirty="0">
                <a:latin typeface="Segoe UI Light" panose="020B0502040204020203" pitchFamily="34" charset="0"/>
                <a:cs typeface="Segoe UI Light" panose="020B0502040204020203" pitchFamily="34" charset="0"/>
              </a:rPr>
              <a:t>Power Bi </a:t>
            </a:r>
            <a:r>
              <a:rPr lang="es-ES" sz="2000" b="1" dirty="0" err="1">
                <a:latin typeface="Segoe UI Light" panose="020B0502040204020203" pitchFamily="34" charset="0"/>
                <a:cs typeface="Segoe UI Light" panose="020B0502040204020203" pitchFamily="34" charset="0"/>
              </a:rPr>
              <a:t>Service</a:t>
            </a:r>
            <a:endParaRPr lang="es-ES" sz="2000" b="1"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Compresión básica de los flujos de datos habituales en BI de autoservicio.</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Nociones básicas de análisis de datos, modelado de datos, visualización y datos colaborativos</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Conexión de datos procedentes de servicios SaaS como Google </a:t>
            </a:r>
            <a:r>
              <a:rPr lang="es-ES" sz="2000" dirty="0" err="1">
                <a:latin typeface="Segoe UI Light" panose="020B0502040204020203" pitchFamily="34" charset="0"/>
                <a:cs typeface="Segoe UI Light" panose="020B0502040204020203" pitchFamily="34" charset="0"/>
              </a:rPr>
              <a:t>Analytics</a:t>
            </a:r>
            <a:r>
              <a:rPr lang="es-ES" sz="2000" dirty="0">
                <a:latin typeface="Segoe UI Light" panose="020B0502040204020203" pitchFamily="34" charset="0"/>
                <a:cs typeface="Segoe UI Light" panose="020B0502040204020203" pitchFamily="34" charset="0"/>
              </a:rPr>
              <a:t>, Dynamics CRM Online.</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Creación de informes, publicación y creación de </a:t>
            </a:r>
            <a:r>
              <a:rPr lang="es-ES" sz="2000" dirty="0" err="1">
                <a:latin typeface="Segoe UI Light" panose="020B0502040204020203" pitchFamily="34" charset="0"/>
                <a:cs typeface="Segoe UI Light" panose="020B0502040204020203" pitchFamily="34" charset="0"/>
              </a:rPr>
              <a:t>Dashboards</a:t>
            </a:r>
            <a:r>
              <a:rPr lang="es-ES" sz="2000" dirty="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Nociones básicas de preguntas en lenguaje natural.</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Nociones básicas sobre como compartir historias basadas en datos.</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App móvil.</a:t>
            </a:r>
          </a:p>
          <a:p>
            <a:pPr marL="342900" indent="-342900">
              <a:buFont typeface="Arial" panose="020B0604020202020204" pitchFamily="34" charset="0"/>
              <a:buChar char="•"/>
            </a:pPr>
            <a:endParaRPr lang="es-ES" sz="2000" dirty="0">
              <a:latin typeface="Segoe UI Light" panose="020B0502040204020203" pitchFamily="34" charset="0"/>
              <a:cs typeface="Segoe UI Light" panose="020B0502040204020203" pitchFamily="34" charset="0"/>
            </a:endParaRPr>
          </a:p>
          <a:p>
            <a:r>
              <a:rPr lang="es-ES" sz="2000" b="1" dirty="0">
                <a:latin typeface="Segoe UI Light" panose="020B0502040204020203" pitchFamily="34" charset="0"/>
                <a:cs typeface="Segoe UI Light" panose="020B0502040204020203" pitchFamily="34" charset="0"/>
              </a:rPr>
              <a:t>Power BI desktop – Escritorio</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Conexión de datos locales Excel, </a:t>
            </a:r>
            <a:r>
              <a:rPr lang="es-ES" sz="2000" dirty="0" err="1">
                <a:latin typeface="Segoe UI Light" panose="020B0502040204020203" pitchFamily="34" charset="0"/>
                <a:cs typeface="Segoe UI Light" panose="020B0502040204020203" pitchFamily="34" charset="0"/>
              </a:rPr>
              <a:t>csv</a:t>
            </a:r>
            <a:r>
              <a:rPr lang="es-ES" sz="2000" dirty="0">
                <a:latin typeface="Segoe UI Light" panose="020B0502040204020203" pitchFamily="34" charset="0"/>
                <a:cs typeface="Segoe UI Light" panose="020B0502040204020203" pitchFamily="34" charset="0"/>
              </a:rPr>
              <a:t>, </a:t>
            </a:r>
            <a:r>
              <a:rPr lang="es-ES" sz="2000" dirty="0" err="1">
                <a:latin typeface="Segoe UI Light" panose="020B0502040204020203" pitchFamily="34" charset="0"/>
                <a:cs typeface="Segoe UI Light" panose="020B0502040204020203" pitchFamily="34" charset="0"/>
              </a:rPr>
              <a:t>txt</a:t>
            </a:r>
            <a:r>
              <a:rPr lang="es-ES" sz="2000" dirty="0">
                <a:latin typeface="Segoe UI Light" panose="020B0502040204020203" pitchFamily="34" charset="0"/>
                <a:cs typeface="Segoe UI Light" panose="020B0502040204020203" pitchFamily="34" charset="0"/>
              </a:rPr>
              <a:t>, </a:t>
            </a:r>
            <a:r>
              <a:rPr lang="es-ES" sz="2000" dirty="0" err="1">
                <a:latin typeface="Segoe UI Light" panose="020B0502040204020203" pitchFamily="34" charset="0"/>
                <a:cs typeface="Segoe UI Light" panose="020B0502040204020203" pitchFamily="34" charset="0"/>
              </a:rPr>
              <a:t>Acces</a:t>
            </a:r>
            <a:r>
              <a:rPr lang="es-ES" sz="2000" dirty="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Modelado rápido de datos, transformaciones básicas, agregaciones, creación de tablas manual.</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Cálculos: creación de medidas, columnas calculadas y tablas calculadas.</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Trabajar con modelos de datos de Power </a:t>
            </a:r>
            <a:r>
              <a:rPr lang="es-ES" sz="2000" dirty="0" err="1">
                <a:latin typeface="Segoe UI Light" panose="020B0502040204020203" pitchFamily="34" charset="0"/>
                <a:cs typeface="Segoe UI Light" panose="020B0502040204020203" pitchFamily="34" charset="0"/>
              </a:rPr>
              <a:t>Pivot</a:t>
            </a:r>
            <a:r>
              <a:rPr lang="es-ES" sz="2000" dirty="0">
                <a:latin typeface="Segoe UI Light" panose="020B0502040204020203" pitchFamily="34" charset="0"/>
                <a:cs typeface="Segoe UI Light" panose="020B0502040204020203" pitchFamily="34" charset="0"/>
              </a:rPr>
              <a:t> y libros de MS Excel.</a:t>
            </a:r>
          </a:p>
          <a:p>
            <a:endParaRPr lang="es-E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095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ángulo 3"/>
          <p:cNvSpPr/>
          <p:nvPr/>
        </p:nvSpPr>
        <p:spPr>
          <a:xfrm>
            <a:off x="0" y="0"/>
            <a:ext cx="12192000" cy="1114023"/>
          </a:xfrm>
          <a:prstGeom prst="rect">
            <a:avLst/>
          </a:prstGeom>
          <a:solidFill>
            <a:srgbClr val="AA1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a:latin typeface="Segoe UI Light" panose="020B0502040204020203" pitchFamily="34" charset="0"/>
                <a:cs typeface="Segoe UI Light" panose="020B0502040204020203" pitchFamily="34" charset="0"/>
              </a:rPr>
              <a:t> 	Este curso no incluye…</a:t>
            </a:r>
          </a:p>
        </p:txBody>
      </p:sp>
      <p:sp>
        <p:nvSpPr>
          <p:cNvPr id="5" name="CuadroTexto 4"/>
          <p:cNvSpPr txBox="1"/>
          <p:nvPr/>
        </p:nvSpPr>
        <p:spPr>
          <a:xfrm>
            <a:off x="9217694" y="0"/>
            <a:ext cx="4172755" cy="1107996"/>
          </a:xfrm>
          <a:prstGeom prst="rect">
            <a:avLst/>
          </a:prstGeom>
          <a:noFill/>
        </p:spPr>
        <p:txBody>
          <a:bodyPr wrap="square" rtlCol="0">
            <a:spAutoFit/>
          </a:bodyPr>
          <a:lstStyle/>
          <a:p>
            <a:r>
              <a:rPr lang="es-ES" sz="6600" b="1" i="1" dirty="0" err="1">
                <a:solidFill>
                  <a:schemeClr val="bg1"/>
                </a:solidFill>
                <a:latin typeface="Segoe UI Light" panose="020B0502040204020203" pitchFamily="34" charset="0"/>
                <a:cs typeface="Segoe UI Light" panose="020B0502040204020203" pitchFamily="34" charset="0"/>
              </a:rPr>
              <a:t>Fast</a:t>
            </a:r>
            <a:r>
              <a:rPr lang="es-ES" sz="6600" b="1" dirty="0">
                <a:solidFill>
                  <a:schemeClr val="bg1"/>
                </a:solidFill>
                <a:latin typeface="Segoe UI Light" panose="020B0502040204020203" pitchFamily="34" charset="0"/>
                <a:cs typeface="Segoe UI Light" panose="020B0502040204020203" pitchFamily="34" charset="0"/>
              </a:rPr>
              <a:t> BI</a:t>
            </a:r>
          </a:p>
        </p:txBody>
      </p:sp>
      <p:sp>
        <p:nvSpPr>
          <p:cNvPr id="6" name="CuadroTexto 5"/>
          <p:cNvSpPr txBox="1"/>
          <p:nvPr/>
        </p:nvSpPr>
        <p:spPr>
          <a:xfrm>
            <a:off x="869920" y="1226754"/>
            <a:ext cx="11051458" cy="4708981"/>
          </a:xfrm>
          <a:prstGeom prst="rect">
            <a:avLst/>
          </a:prstGeom>
          <a:noFill/>
        </p:spPr>
        <p:txBody>
          <a:bodyPr wrap="square" rtlCol="0">
            <a:spAutoFit/>
          </a:bodyPr>
          <a:lstStyle/>
          <a:p>
            <a:r>
              <a:rPr lang="es-ES" sz="2000" b="1" dirty="0">
                <a:latin typeface="Segoe UI Light" panose="020B0502040204020203" pitchFamily="34" charset="0"/>
                <a:cs typeface="Segoe UI Light" panose="020B0502040204020203" pitchFamily="34" charset="0"/>
              </a:rPr>
              <a:t>Power Bi </a:t>
            </a:r>
            <a:r>
              <a:rPr lang="es-ES" sz="2000" b="1" dirty="0" err="1">
                <a:latin typeface="Segoe UI Light" panose="020B0502040204020203" pitchFamily="34" charset="0"/>
                <a:cs typeface="Segoe UI Light" panose="020B0502040204020203" pitchFamily="34" charset="0"/>
              </a:rPr>
              <a:t>Service</a:t>
            </a:r>
            <a:endParaRPr lang="es-ES" sz="2000" b="1"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Creación, importación de visualizaciones personalizadas.</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Conexión con fuentes de datos </a:t>
            </a:r>
            <a:r>
              <a:rPr lang="es-ES" sz="2000" dirty="0" err="1">
                <a:latin typeface="Segoe UI Light" panose="020B0502040204020203" pitchFamily="34" charset="0"/>
                <a:cs typeface="Segoe UI Light" panose="020B0502040204020203" pitchFamily="34" charset="0"/>
              </a:rPr>
              <a:t>BigData</a:t>
            </a:r>
            <a:r>
              <a:rPr lang="es-ES" sz="2000" dirty="0">
                <a:latin typeface="Segoe UI Light" panose="020B0502040204020203" pitchFamily="34" charset="0"/>
                <a:cs typeface="Segoe UI Light" panose="020B0502040204020203" pitchFamily="34" charset="0"/>
              </a:rPr>
              <a:t> sobre </a:t>
            </a:r>
            <a:r>
              <a:rPr lang="es-ES" sz="2000" dirty="0" err="1">
                <a:latin typeface="Segoe UI Light" panose="020B0502040204020203" pitchFamily="34" charset="0"/>
                <a:cs typeface="Segoe UI Light" panose="020B0502040204020203" pitchFamily="34" charset="0"/>
              </a:rPr>
              <a:t>Azure</a:t>
            </a:r>
            <a:r>
              <a:rPr lang="es-ES" sz="2000" dirty="0">
                <a:latin typeface="Segoe UI Light" panose="020B0502040204020203" pitchFamily="34" charset="0"/>
                <a:cs typeface="Segoe UI Light" panose="020B0502040204020203" pitchFamily="34" charset="0"/>
              </a:rPr>
              <a:t>. Conexión con fuentes de datos en real-time.</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Creación de paquetes de contenido, creación de grupos de usuarios. Auditoría y seguridad.</a:t>
            </a:r>
          </a:p>
          <a:p>
            <a:endParaRPr lang="es-ES" sz="2000" dirty="0">
              <a:latin typeface="Segoe UI Light" panose="020B0502040204020203" pitchFamily="34" charset="0"/>
              <a:cs typeface="Segoe UI Light" panose="020B0502040204020203" pitchFamily="34" charset="0"/>
            </a:endParaRPr>
          </a:p>
          <a:p>
            <a:r>
              <a:rPr lang="es-ES" sz="2000" b="1" dirty="0">
                <a:latin typeface="Segoe UI Light" panose="020B0502040204020203" pitchFamily="34" charset="0"/>
                <a:cs typeface="Segoe UI Light" panose="020B0502040204020203" pitchFamily="34" charset="0"/>
              </a:rPr>
              <a:t>Power BI desktop – Escritorio</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Conexión con fuentes de datos en BBDD SQL.</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Modelado complejo de datos.</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Scripting con R.</a:t>
            </a:r>
          </a:p>
          <a:p>
            <a:endParaRPr lang="es-ES" sz="2000" dirty="0">
              <a:latin typeface="Segoe UI Light" panose="020B0502040204020203" pitchFamily="34" charset="0"/>
              <a:cs typeface="Segoe UI Light" panose="020B0502040204020203" pitchFamily="34" charset="0"/>
            </a:endParaRPr>
          </a:p>
          <a:p>
            <a:r>
              <a:rPr lang="es-ES" sz="2000" b="1" dirty="0">
                <a:latin typeface="Segoe UI Light" panose="020B0502040204020203" pitchFamily="34" charset="0"/>
                <a:cs typeface="Segoe UI Light" panose="020B0502040204020203" pitchFamily="34" charset="0"/>
              </a:rPr>
              <a:t>Desarrolladores</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Instalación y configuración de Power BI </a:t>
            </a:r>
            <a:r>
              <a:rPr lang="es-ES" sz="2000" dirty="0" err="1">
                <a:latin typeface="Segoe UI Light" panose="020B0502040204020203" pitchFamily="34" charset="0"/>
                <a:cs typeface="Segoe UI Light" panose="020B0502040204020203" pitchFamily="34" charset="0"/>
              </a:rPr>
              <a:t>Gateways</a:t>
            </a:r>
            <a:r>
              <a:rPr lang="es-ES" sz="2000" dirty="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Power BI </a:t>
            </a:r>
            <a:r>
              <a:rPr lang="es-ES" sz="2000" dirty="0" err="1">
                <a:latin typeface="Segoe UI Light" panose="020B0502040204020203" pitchFamily="34" charset="0"/>
                <a:cs typeface="Segoe UI Light" panose="020B0502040204020203" pitchFamily="34" charset="0"/>
              </a:rPr>
              <a:t>development</a:t>
            </a:r>
            <a:r>
              <a:rPr lang="es-ES" sz="2000" dirty="0">
                <a:latin typeface="Segoe UI Light" panose="020B0502040204020203" pitchFamily="34" charset="0"/>
                <a:cs typeface="Segoe UI Light" panose="020B0502040204020203" pitchFamily="34" charset="0"/>
              </a:rPr>
              <a:t> API</a:t>
            </a: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Power BI embebed</a:t>
            </a:r>
          </a:p>
          <a:p>
            <a:endParaRPr lang="es-E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06033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heme/theme1.xml><?xml version="1.0" encoding="utf-8"?>
<a:theme xmlns:a="http://schemas.openxmlformats.org/drawingml/2006/main" name="Tema de Office">
  <a:themeElements>
    <a:clrScheme name="IzertisTemplate">
      <a:dk1>
        <a:srgbClr val="FFFFFF"/>
      </a:dk1>
      <a:lt1>
        <a:srgbClr val="A3A3A3"/>
      </a:lt1>
      <a:dk2>
        <a:srgbClr val="666666"/>
      </a:dk2>
      <a:lt2>
        <a:srgbClr val="D2D2D2"/>
      </a:lt2>
      <a:accent1>
        <a:srgbClr val="AA113F"/>
      </a:accent1>
      <a:accent2>
        <a:srgbClr val="BEBCBC"/>
      </a:accent2>
      <a:accent3>
        <a:srgbClr val="A1DAE7"/>
      </a:accent3>
      <a:accent4>
        <a:srgbClr val="004064"/>
      </a:accent4>
      <a:accent5>
        <a:srgbClr val="272C25"/>
      </a:accent5>
      <a:accent6>
        <a:srgbClr val="063597"/>
      </a:accent6>
      <a:hlink>
        <a:srgbClr val="17BBFD"/>
      </a:hlink>
      <a:folHlink>
        <a:srgbClr val="FF79C2"/>
      </a:folHlink>
    </a:clrScheme>
    <a:fontScheme name="Izertis Template">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EP" ma:contentTypeID="0x010100DF16FFD57426AB479D3EC4F8D1B7ED80005D06D41B6798D24AA0A317DD95E1D706" ma:contentTypeVersion="14" ma:contentTypeDescription="Documento Encuesta Proyecto" ma:contentTypeScope="" ma:versionID="0a8f507fd643b0510882e22cdbe66c2d">
  <xsd:schema xmlns:xsd="http://www.w3.org/2001/XMLSchema" xmlns:xs="http://www.w3.org/2001/XMLSchema" xmlns:p="http://schemas.microsoft.com/office/2006/metadata/properties" xmlns:ns2="aef8a412-a3aa-4443-b470-7835281add29" xmlns:ns3="4163e81b-eefb-405b-8149-d4cee17e5a9f" targetNamespace="http://schemas.microsoft.com/office/2006/metadata/properties" ma:root="true" ma:fieldsID="33f8dbe02a8d5edd43000fdacf67beb5" ns2:_="" ns3:_="">
    <xsd:import namespace="aef8a412-a3aa-4443-b470-7835281add29"/>
    <xsd:import namespace="4163e81b-eefb-405b-8149-d4cee17e5a9f"/>
    <xsd:element name="properties">
      <xsd:complexType>
        <xsd:sequence>
          <xsd:element name="documentManagement">
            <xsd:complexType>
              <xsd:all>
                <xsd:element ref="ns2:ProyectoConsultoria"/>
                <xsd:element ref="ns3:FechaEntrega"/>
                <xsd:element ref="ns3:FechaFirma"/>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f8a412-a3aa-4443-b470-7835281add29" elementFormDefault="qualified">
    <xsd:import namespace="http://schemas.microsoft.com/office/2006/documentManagement/types"/>
    <xsd:import namespace="http://schemas.microsoft.com/office/infopath/2007/PartnerControls"/>
    <xsd:element name="ProyectoConsultoria" ma:index="2" ma:displayName="Proyecto" ma:description="" ma:indexed="true" ma:list="{B3A1B448-5483-4240-B49F-6CFFE485BEDA}" ma:internalName="ProyectoConsultoria" ma:readOnly="false" ma:showField="Title">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4163e81b-eefb-405b-8149-d4cee17e5a9f" elementFormDefault="qualified">
    <xsd:import namespace="http://schemas.microsoft.com/office/2006/documentManagement/types"/>
    <xsd:import namespace="http://schemas.microsoft.com/office/infopath/2007/PartnerControls"/>
    <xsd:element name="FechaEntrega" ma:index="3" ma:displayName="Fecha de entrega" ma:format="DateOnly" ma:internalName="FechaEntrega">
      <xsd:simpleType>
        <xsd:restriction base="dms:DateTime"/>
      </xsd:simpleType>
    </xsd:element>
    <xsd:element name="FechaFirma" ma:index="10" ma:displayName="Fecha firma" ma:format="DateOnly" ma:internalName="FechaFirma" ma:readOnly="fals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Tipo de contenido"/>
        <xsd:element ref="dc:title" minOccurs="0" maxOccurs="1" ma:index="1"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echaEntrega xmlns="4163e81b-eefb-405b-8149-d4cee17e5a9f">2016-09-11T22:00:00+00:00</FechaEntrega>
    <ProyectoConsultoria xmlns="aef8a412-a3aa-4443-b470-7835281add29">568</ProyectoConsultoria>
    <FechaFirma xmlns="4163e81b-eefb-405b-8149-d4cee17e5a9f">2016-09-11T22:00:00+00:00</FechaFirma>
  </documentManagement>
</p:properties>
</file>

<file path=customXml/item3.xml><?xml version="1.0" encoding="utf-8"?>
<Control xmlns="http://schemas.microsoft.com/VisualStudio/2011/storyboarding/control">
  <Id Name="e0874202-8b50-4fdc-b468-1f12f12df541" Revision="1" Stencil="System.MyShapes"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DBB8AA-85CE-44EF-A352-CC24D4BB2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f8a412-a3aa-4443-b470-7835281add29"/>
    <ds:schemaRef ds:uri="4163e81b-eefb-405b-8149-d4cee17e5a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099F98-A378-4B4E-B28A-C47244845595}">
  <ds:schemaRefs>
    <ds:schemaRef ds:uri="aef8a412-a3aa-4443-b470-7835281add29"/>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4163e81b-eefb-405b-8149-d4cee17e5a9f"/>
    <ds:schemaRef ds:uri="http://www.w3.org/XML/1998/namespace"/>
    <ds:schemaRef ds:uri="http://purl.org/dc/dcmitype/"/>
  </ds:schemaRefs>
</ds:datastoreItem>
</file>

<file path=customXml/itemProps3.xml><?xml version="1.0" encoding="utf-8"?>
<ds:datastoreItem xmlns:ds="http://schemas.openxmlformats.org/officeDocument/2006/customXml" ds:itemID="{7123511D-9F5A-4A4B-840D-5B5A0C8B2FC7}">
  <ds:schemaRefs>
    <ds:schemaRef ds:uri="http://schemas.microsoft.com/VisualStudio/2011/storyboarding/control"/>
  </ds:schemaRefs>
</ds:datastoreItem>
</file>

<file path=customXml/itemProps4.xml><?xml version="1.0" encoding="utf-8"?>
<ds:datastoreItem xmlns:ds="http://schemas.openxmlformats.org/officeDocument/2006/customXml" ds:itemID="{DFD03489-A6EA-4818-8CBB-C495BC7A56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8899</TotalTime>
  <Words>1507</Words>
  <Application>Microsoft Office PowerPoint</Application>
  <PresentationFormat>Panorámica</PresentationFormat>
  <Paragraphs>300</Paragraphs>
  <Slides>26</Slides>
  <Notes>7</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7" baseType="lpstr">
      <vt:lpstr>Arial</vt:lpstr>
      <vt:lpstr>Calibri</vt:lpstr>
      <vt:lpstr>Segoe UI</vt:lpstr>
      <vt:lpstr>Segoe UI Light</vt:lpstr>
      <vt:lpstr>Segoe UI Semibold</vt:lpstr>
      <vt:lpstr>Times New Roman</vt:lpstr>
      <vt:lpstr>Trebuchet MS</vt:lpstr>
      <vt:lpstr>Tw Cen MT</vt:lpstr>
      <vt:lpstr>Wingdings</vt:lpstr>
      <vt:lpstr>Tema de Office</vt:lpstr>
      <vt:lpstr>think-cell Slide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Meet Alejandro Alija, PhD</vt:lpstr>
      <vt:lpstr>Temas del Curso</vt:lpstr>
      <vt:lpstr>Temas del Curso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FastBI-ES - Comercial</dc:title>
  <dc:creator>Alejandro Alija Bayon</dc:creator>
  <cp:lastModifiedBy>Alejandro Alija Bayon</cp:lastModifiedBy>
  <cp:revision>52</cp:revision>
  <dcterms:created xsi:type="dcterms:W3CDTF">2015-10-28T15:22:40Z</dcterms:created>
  <dcterms:modified xsi:type="dcterms:W3CDTF">2016-09-13T15:37:55Z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0x010100DF16FFD57426AB479D3EC4F8D1B7ED80005D06D41B6798D24AA0A317DD95E1D706</vt:lpwstr>
  </property>
</Properties>
</file>