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18288000" cy="10287000"/>
  <p:notesSz cx="6858000" cy="9144000"/>
  <p:embeddedFontLst>
    <p:embeddedFont>
      <p:font typeface="Archivo Black" charset="1" panose="020B0A03020202020B04"/>
      <p:regular r:id="rId39"/>
    </p:embeddedFont>
    <p:embeddedFont>
      <p:font typeface="DM Sans" charset="1" panose="00000000000000000000"/>
      <p:regular r:id="rId40"/>
    </p:embeddedFont>
    <p:embeddedFont>
      <p:font typeface="Sloop Script Pro" charset="1" panose="00000000000000090000"/>
      <p:regular r:id="rId41"/>
    </p:embeddedFont>
    <p:embeddedFont>
      <p:font typeface="DM Sans Bold" charset="1" panose="00000000000000000000"/>
      <p:regular r:id="rId42"/>
    </p:embeddedFont>
    <p:embeddedFont>
      <p:font typeface="TC October" charset="1" panose="00000000000000000000"/>
      <p:regular r:id="rId43"/>
    </p:embeddedFont>
    <p:embeddedFont>
      <p:font typeface="Norwester" charset="1" panose="00000506000000000000"/>
      <p:regular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jpe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45724" y="0"/>
            <a:ext cx="14121128" cy="10287000"/>
          </a:xfrm>
          <a:custGeom>
            <a:avLst/>
            <a:gdLst/>
            <a:ahLst/>
            <a:cxnLst/>
            <a:rect r="r" b="b" t="t" l="l"/>
            <a:pathLst>
              <a:path h="10287000" w="14121128">
                <a:moveTo>
                  <a:pt x="0" y="0"/>
                </a:moveTo>
                <a:lnTo>
                  <a:pt x="14121128" y="0"/>
                </a:lnTo>
                <a:lnTo>
                  <a:pt x="141211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4000"/>
            </a:blip>
            <a:stretch>
              <a:fillRect l="-4636" t="0" r="-463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271125"/>
            <a:ext cx="16561369" cy="1624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3"/>
              </a:lnSpc>
              <a:spcBef>
                <a:spcPct val="0"/>
              </a:spcBef>
            </a:pPr>
            <a:r>
              <a:rPr lang="en-US" sz="4659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ROLE OF SELF EFFICACY AND ENTREPRENEURIAL INCLINATION OF GRADUATING STUDENTS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4471681"/>
            <a:ext cx="18288000" cy="4762"/>
          </a:xfrm>
          <a:prstGeom prst="line">
            <a:avLst/>
          </a:prstGeom>
          <a:ln cap="flat" w="9525">
            <a:solidFill>
              <a:srgbClr val="F2F2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214322" y="7409158"/>
            <a:ext cx="4089956" cy="2877842"/>
          </a:xfrm>
          <a:custGeom>
            <a:avLst/>
            <a:gdLst/>
            <a:ahLst/>
            <a:cxnLst/>
            <a:rect r="r" b="b" t="t" l="l"/>
            <a:pathLst>
              <a:path h="2877842" w="4089956">
                <a:moveTo>
                  <a:pt x="0" y="0"/>
                </a:moveTo>
                <a:lnTo>
                  <a:pt x="4089956" y="0"/>
                </a:lnTo>
                <a:lnTo>
                  <a:pt x="4089956" y="2877842"/>
                </a:lnTo>
                <a:lnTo>
                  <a:pt x="0" y="28778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11395" y="-474652"/>
            <a:ext cx="4273092" cy="3006703"/>
          </a:xfrm>
          <a:custGeom>
            <a:avLst/>
            <a:gdLst/>
            <a:ahLst/>
            <a:cxnLst/>
            <a:rect r="r" b="b" t="t" l="l"/>
            <a:pathLst>
              <a:path h="3006703" w="4273092">
                <a:moveTo>
                  <a:pt x="0" y="0"/>
                </a:moveTo>
                <a:lnTo>
                  <a:pt x="4273092" y="0"/>
                </a:lnTo>
                <a:lnTo>
                  <a:pt x="4273092" y="3006704"/>
                </a:lnTo>
                <a:lnTo>
                  <a:pt x="0" y="3006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156147" y="2762250"/>
            <a:ext cx="3067396" cy="4114800"/>
          </a:xfrm>
          <a:custGeom>
            <a:avLst/>
            <a:gdLst/>
            <a:ahLst/>
            <a:cxnLst/>
            <a:rect r="r" b="b" t="t" l="l"/>
            <a:pathLst>
              <a:path h="4114800" w="3067396">
                <a:moveTo>
                  <a:pt x="0" y="0"/>
                </a:moveTo>
                <a:lnTo>
                  <a:pt x="3067396" y="0"/>
                </a:lnTo>
                <a:lnTo>
                  <a:pt x="3067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98155" y="595313"/>
            <a:ext cx="11091690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6"/>
              </a:lnSpc>
            </a:pPr>
            <a:r>
              <a:rPr lang="en-US" b="true" sz="5813">
                <a:solidFill>
                  <a:srgbClr val="F2F2F2"/>
                </a:solidFill>
                <a:latin typeface="DM Sans Bold"/>
                <a:ea typeface="DM Sans Bold"/>
                <a:cs typeface="DM Sans Bold"/>
                <a:sym typeface="DM Sans Bold"/>
              </a:rPr>
              <a:t>VARIABLES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54607" y="2350681"/>
            <a:ext cx="5989393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0"/>
              </a:lnSpc>
            </a:pPr>
            <a:r>
              <a:rPr lang="en-US" sz="4289">
                <a:solidFill>
                  <a:srgbClr val="FDED85"/>
                </a:solidFill>
                <a:latin typeface="DM Sans"/>
                <a:ea typeface="DM Sans"/>
                <a:cs typeface="DM Sans"/>
                <a:sym typeface="DM Sans"/>
              </a:rPr>
              <a:t>SELF EFFICACY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8506" y="4731931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Independant Variable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8506" y="3734267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Confidence to Achieve Goals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13940" y="5922466"/>
            <a:ext cx="6670728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0"/>
              </a:lnSpc>
            </a:pPr>
            <a:r>
              <a:rPr lang="en-US" sz="4289">
                <a:solidFill>
                  <a:srgbClr val="FDED85"/>
                </a:solidFill>
                <a:latin typeface="DM Sans"/>
                <a:ea typeface="DM Sans"/>
                <a:cs typeface="DM Sans"/>
                <a:sym typeface="DM Sans"/>
              </a:rPr>
              <a:t>Entrepreneurial Inclination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8506" y="8305244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Dependant Variable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8506" y="7307580"/>
            <a:ext cx="1068303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Drive for entrepreneurial opportunities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4471681"/>
            <a:ext cx="18288000" cy="4762"/>
          </a:xfrm>
          <a:prstGeom prst="line">
            <a:avLst/>
          </a:prstGeom>
          <a:ln cap="flat" w="9525">
            <a:solidFill>
              <a:srgbClr val="F2F2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214322" y="7409158"/>
            <a:ext cx="4089956" cy="2877842"/>
          </a:xfrm>
          <a:custGeom>
            <a:avLst/>
            <a:gdLst/>
            <a:ahLst/>
            <a:cxnLst/>
            <a:rect r="r" b="b" t="t" l="l"/>
            <a:pathLst>
              <a:path h="2877842" w="4089956">
                <a:moveTo>
                  <a:pt x="0" y="0"/>
                </a:moveTo>
                <a:lnTo>
                  <a:pt x="4089956" y="0"/>
                </a:lnTo>
                <a:lnTo>
                  <a:pt x="4089956" y="2877842"/>
                </a:lnTo>
                <a:lnTo>
                  <a:pt x="0" y="28778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11395" y="-474652"/>
            <a:ext cx="4273092" cy="3006703"/>
          </a:xfrm>
          <a:custGeom>
            <a:avLst/>
            <a:gdLst/>
            <a:ahLst/>
            <a:cxnLst/>
            <a:rect r="r" b="b" t="t" l="l"/>
            <a:pathLst>
              <a:path h="3006703" w="4273092">
                <a:moveTo>
                  <a:pt x="0" y="0"/>
                </a:moveTo>
                <a:lnTo>
                  <a:pt x="4273092" y="0"/>
                </a:lnTo>
                <a:lnTo>
                  <a:pt x="4273092" y="3006704"/>
                </a:lnTo>
                <a:lnTo>
                  <a:pt x="0" y="3006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051406" y="2382985"/>
            <a:ext cx="3276877" cy="4114800"/>
          </a:xfrm>
          <a:custGeom>
            <a:avLst/>
            <a:gdLst/>
            <a:ahLst/>
            <a:cxnLst/>
            <a:rect r="r" b="b" t="t" l="l"/>
            <a:pathLst>
              <a:path h="4114800" w="3276877">
                <a:moveTo>
                  <a:pt x="0" y="0"/>
                </a:moveTo>
                <a:lnTo>
                  <a:pt x="3276878" y="0"/>
                </a:lnTo>
                <a:lnTo>
                  <a:pt x="32768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98155" y="595313"/>
            <a:ext cx="11091690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6"/>
              </a:lnSpc>
            </a:pPr>
            <a:r>
              <a:rPr lang="en-US" b="true" sz="5813">
                <a:solidFill>
                  <a:srgbClr val="F2F2F2"/>
                </a:solidFill>
                <a:latin typeface="DM Sans Bold"/>
                <a:ea typeface="DM Sans Bold"/>
                <a:cs typeface="DM Sans Bold"/>
                <a:sym typeface="DM Sans Bold"/>
              </a:rPr>
              <a:t>METHOD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01301" y="2446327"/>
            <a:ext cx="5989393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0"/>
              </a:lnSpc>
            </a:pPr>
            <a:r>
              <a:rPr lang="en-US" sz="4289">
                <a:solidFill>
                  <a:srgbClr val="FDED85"/>
                </a:solidFill>
                <a:latin typeface="DM Sans"/>
                <a:ea typeface="DM Sans"/>
                <a:cs typeface="DM Sans"/>
                <a:sym typeface="DM Sans"/>
              </a:rPr>
              <a:t>POPULATION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8506" y="4731931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Mostly near Graduation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8506" y="3734267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5th and 7th Semester Students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60633" y="5760371"/>
            <a:ext cx="6670728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0"/>
              </a:lnSpc>
            </a:pPr>
            <a:r>
              <a:rPr lang="en-US" sz="4289">
                <a:solidFill>
                  <a:srgbClr val="FDED85"/>
                </a:solidFill>
                <a:latin typeface="DM Sans"/>
                <a:ea typeface="DM Sans"/>
                <a:cs typeface="DM Sans"/>
                <a:sym typeface="DM Sans"/>
              </a:rPr>
              <a:t>SAMPLE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8506" y="8305244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90% Male Population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8506" y="7307580"/>
            <a:ext cx="1068303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50+ STUDENTS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4471681"/>
            <a:ext cx="18288000" cy="4762"/>
          </a:xfrm>
          <a:prstGeom prst="line">
            <a:avLst/>
          </a:prstGeom>
          <a:ln cap="flat" w="9525">
            <a:solidFill>
              <a:srgbClr val="F2F2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214322" y="7409158"/>
            <a:ext cx="4089956" cy="2877842"/>
          </a:xfrm>
          <a:custGeom>
            <a:avLst/>
            <a:gdLst/>
            <a:ahLst/>
            <a:cxnLst/>
            <a:rect r="r" b="b" t="t" l="l"/>
            <a:pathLst>
              <a:path h="2877842" w="4089956">
                <a:moveTo>
                  <a:pt x="0" y="0"/>
                </a:moveTo>
                <a:lnTo>
                  <a:pt x="4089956" y="0"/>
                </a:lnTo>
                <a:lnTo>
                  <a:pt x="4089956" y="2877842"/>
                </a:lnTo>
                <a:lnTo>
                  <a:pt x="0" y="28778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11395" y="-474652"/>
            <a:ext cx="4273092" cy="3006703"/>
          </a:xfrm>
          <a:custGeom>
            <a:avLst/>
            <a:gdLst/>
            <a:ahLst/>
            <a:cxnLst/>
            <a:rect r="r" b="b" t="t" l="l"/>
            <a:pathLst>
              <a:path h="3006703" w="4273092">
                <a:moveTo>
                  <a:pt x="0" y="0"/>
                </a:moveTo>
                <a:lnTo>
                  <a:pt x="4273092" y="0"/>
                </a:lnTo>
                <a:lnTo>
                  <a:pt x="4273092" y="3006704"/>
                </a:lnTo>
                <a:lnTo>
                  <a:pt x="0" y="3006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598155" y="595313"/>
            <a:ext cx="11091690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6"/>
              </a:lnSpc>
            </a:pPr>
            <a:r>
              <a:rPr lang="en-US" b="true" sz="5813">
                <a:solidFill>
                  <a:srgbClr val="F2F2F2"/>
                </a:solidFill>
                <a:latin typeface="DM Sans Bold"/>
                <a:ea typeface="DM Sans Bold"/>
                <a:cs typeface="DM Sans Bold"/>
                <a:sym typeface="DM Sans Bold"/>
              </a:rPr>
              <a:t>METHODOLOGY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01301" y="2446327"/>
            <a:ext cx="5989393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0"/>
              </a:lnSpc>
            </a:pPr>
            <a:r>
              <a:rPr lang="en-US" sz="4289">
                <a:solidFill>
                  <a:srgbClr val="FDED85"/>
                </a:solidFill>
                <a:latin typeface="DM Sans"/>
                <a:ea typeface="DM Sans"/>
                <a:cs typeface="DM Sans"/>
                <a:sym typeface="DM Sans"/>
              </a:rPr>
              <a:t>SAMPLING TECHNIQUE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8506" y="3734267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Online Survey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60633" y="4876953"/>
            <a:ext cx="6670728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0"/>
              </a:lnSpc>
            </a:pPr>
            <a:r>
              <a:rPr lang="en-US" sz="4289">
                <a:solidFill>
                  <a:srgbClr val="FDED85"/>
                </a:solidFill>
                <a:latin typeface="DM Sans"/>
                <a:ea typeface="DM Sans"/>
                <a:cs typeface="DM Sans"/>
                <a:sym typeface="DM Sans"/>
              </a:rPr>
              <a:t>TOOL OF SURVEY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8506" y="7456681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Likert Scale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8506" y="6166817"/>
            <a:ext cx="1068303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25 Questions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8506" y="8603670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1-5 Response Categories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234053" y="1884062"/>
            <a:ext cx="6809820" cy="651887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4471681"/>
            <a:ext cx="18288000" cy="4762"/>
          </a:xfrm>
          <a:prstGeom prst="line">
            <a:avLst/>
          </a:prstGeom>
          <a:ln cap="flat" w="9525">
            <a:solidFill>
              <a:srgbClr val="F2F2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214322" y="7409158"/>
            <a:ext cx="4089956" cy="2877842"/>
          </a:xfrm>
          <a:custGeom>
            <a:avLst/>
            <a:gdLst/>
            <a:ahLst/>
            <a:cxnLst/>
            <a:rect r="r" b="b" t="t" l="l"/>
            <a:pathLst>
              <a:path h="2877842" w="4089956">
                <a:moveTo>
                  <a:pt x="0" y="0"/>
                </a:moveTo>
                <a:lnTo>
                  <a:pt x="4089956" y="0"/>
                </a:lnTo>
                <a:lnTo>
                  <a:pt x="4089956" y="2877842"/>
                </a:lnTo>
                <a:lnTo>
                  <a:pt x="0" y="28778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11395" y="-474652"/>
            <a:ext cx="4273092" cy="3006703"/>
          </a:xfrm>
          <a:custGeom>
            <a:avLst/>
            <a:gdLst/>
            <a:ahLst/>
            <a:cxnLst/>
            <a:rect r="r" b="b" t="t" l="l"/>
            <a:pathLst>
              <a:path h="3006703" w="4273092">
                <a:moveTo>
                  <a:pt x="0" y="0"/>
                </a:moveTo>
                <a:lnTo>
                  <a:pt x="4273092" y="0"/>
                </a:lnTo>
                <a:lnTo>
                  <a:pt x="4273092" y="3006704"/>
                </a:lnTo>
                <a:lnTo>
                  <a:pt x="0" y="3006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57335" y="2627643"/>
            <a:ext cx="3313974" cy="3697600"/>
          </a:xfrm>
          <a:custGeom>
            <a:avLst/>
            <a:gdLst/>
            <a:ahLst/>
            <a:cxnLst/>
            <a:rect r="r" b="b" t="t" l="l"/>
            <a:pathLst>
              <a:path h="3697600" w="3313974">
                <a:moveTo>
                  <a:pt x="0" y="0"/>
                </a:moveTo>
                <a:lnTo>
                  <a:pt x="3313974" y="0"/>
                </a:lnTo>
                <a:lnTo>
                  <a:pt x="3313974" y="3697600"/>
                </a:lnTo>
                <a:lnTo>
                  <a:pt x="0" y="3697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4000"/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98155" y="595313"/>
            <a:ext cx="11091690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6"/>
              </a:lnSpc>
            </a:pPr>
            <a:r>
              <a:rPr lang="en-US" b="true" sz="5813">
                <a:solidFill>
                  <a:srgbClr val="F2F2F2"/>
                </a:solidFill>
                <a:latin typeface="DM Sans Bold"/>
                <a:ea typeface="DM Sans Bold"/>
                <a:cs typeface="DM Sans Bold"/>
                <a:sym typeface="DM Sans Bold"/>
              </a:rPr>
              <a:t>INTERNATIONAL RESEARCH 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73272" y="2120482"/>
            <a:ext cx="6670728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0"/>
              </a:lnSpc>
            </a:pPr>
            <a:r>
              <a:rPr lang="en-US" sz="4289">
                <a:solidFill>
                  <a:srgbClr val="FDED85"/>
                </a:solidFill>
                <a:latin typeface="DM Sans"/>
                <a:ea typeface="DM Sans"/>
                <a:cs typeface="DM Sans"/>
                <a:sym typeface="DM Sans"/>
              </a:rPr>
              <a:t>STUDY OVERVIEW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8506" y="5474107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Chinese Students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8506" y="3250838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Investigate Self-Efficacy Impact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8506" y="4346168"/>
            <a:ext cx="11843824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Analyze Entrepreneurial Education Effects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90560" y="6671744"/>
            <a:ext cx="7099716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0"/>
              </a:lnSpc>
            </a:pPr>
            <a:r>
              <a:rPr lang="en-US" sz="4289">
                <a:solidFill>
                  <a:srgbClr val="FDED85"/>
                </a:solidFill>
                <a:latin typeface="DM Sans"/>
                <a:ea typeface="DM Sans"/>
                <a:cs typeface="DM Sans"/>
                <a:sym typeface="DM Sans"/>
              </a:rPr>
              <a:t>THEORETICAL FRAMEWORK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8506" y="7729985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Uses Theory of Planned Behavior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="false">
  <p:cSld>
    <p:bg>
      <p:bgPr>
        <a:solidFill>
          <a:srgbClr val="0909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4471681"/>
            <a:ext cx="18288000" cy="4762"/>
          </a:xfrm>
          <a:prstGeom prst="line">
            <a:avLst/>
          </a:prstGeom>
          <a:ln cap="flat" w="9525">
            <a:solidFill>
              <a:srgbClr val="F2F2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214322" y="7409158"/>
            <a:ext cx="4089956" cy="2877842"/>
          </a:xfrm>
          <a:custGeom>
            <a:avLst/>
            <a:gdLst/>
            <a:ahLst/>
            <a:cxnLst/>
            <a:rect r="r" b="b" t="t" l="l"/>
            <a:pathLst>
              <a:path h="2877842" w="4089956">
                <a:moveTo>
                  <a:pt x="0" y="0"/>
                </a:moveTo>
                <a:lnTo>
                  <a:pt x="4089956" y="0"/>
                </a:lnTo>
                <a:lnTo>
                  <a:pt x="4089956" y="2877842"/>
                </a:lnTo>
                <a:lnTo>
                  <a:pt x="0" y="28778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11395" y="-474652"/>
            <a:ext cx="4273092" cy="3006703"/>
          </a:xfrm>
          <a:custGeom>
            <a:avLst/>
            <a:gdLst/>
            <a:ahLst/>
            <a:cxnLst/>
            <a:rect r="r" b="b" t="t" l="l"/>
            <a:pathLst>
              <a:path h="3006703" w="4273092">
                <a:moveTo>
                  <a:pt x="0" y="0"/>
                </a:moveTo>
                <a:lnTo>
                  <a:pt x="4273092" y="0"/>
                </a:lnTo>
                <a:lnTo>
                  <a:pt x="4273092" y="3006704"/>
                </a:lnTo>
                <a:lnTo>
                  <a:pt x="0" y="3006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57335" y="2627643"/>
            <a:ext cx="3313974" cy="3697600"/>
          </a:xfrm>
          <a:custGeom>
            <a:avLst/>
            <a:gdLst/>
            <a:ahLst/>
            <a:cxnLst/>
            <a:rect r="r" b="b" t="t" l="l"/>
            <a:pathLst>
              <a:path h="3697600" w="3313974">
                <a:moveTo>
                  <a:pt x="0" y="0"/>
                </a:moveTo>
                <a:lnTo>
                  <a:pt x="3313974" y="0"/>
                </a:lnTo>
                <a:lnTo>
                  <a:pt x="3313974" y="3697600"/>
                </a:lnTo>
                <a:lnTo>
                  <a:pt x="0" y="3697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4000"/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98155" y="595313"/>
            <a:ext cx="11091690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6"/>
              </a:lnSpc>
            </a:pPr>
            <a:r>
              <a:rPr lang="en-US" b="true" sz="5813">
                <a:solidFill>
                  <a:srgbClr val="F2F2F2"/>
                </a:solidFill>
                <a:latin typeface="DM Sans Bold"/>
                <a:ea typeface="DM Sans Bold"/>
                <a:cs typeface="DM Sans Bold"/>
                <a:sym typeface="DM Sans Bold"/>
              </a:rPr>
              <a:t>INTERNATIONAL RESEARCH 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73272" y="2120482"/>
            <a:ext cx="6670728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0"/>
              </a:lnSpc>
            </a:pPr>
            <a:r>
              <a:rPr lang="en-US" sz="4289">
                <a:solidFill>
                  <a:srgbClr val="FDED85"/>
                </a:solidFill>
                <a:latin typeface="DM Sans"/>
                <a:ea typeface="DM Sans"/>
                <a:cs typeface="DM Sans"/>
                <a:sym typeface="DM Sans"/>
              </a:rPr>
              <a:t>KEY FINDINGS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8506" y="3250838"/>
            <a:ext cx="12424220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Education Boosts Entrepreneurial Inclination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8506" y="4346168"/>
            <a:ext cx="11843824" cy="1508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Self Efficacy Enhances Entrepreneurial Inclination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73272" y="6423839"/>
            <a:ext cx="6670728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0"/>
              </a:lnSpc>
            </a:pPr>
            <a:r>
              <a:rPr lang="en-US" sz="4289">
                <a:solidFill>
                  <a:srgbClr val="FDED85"/>
                </a:solidFill>
                <a:latin typeface="DM Sans"/>
                <a:ea typeface="DM Sans"/>
                <a:cs typeface="DM Sans"/>
                <a:sym typeface="DM Sans"/>
              </a:rPr>
              <a:t>PRACTICAL IMPLICATIONS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8506" y="7729985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Education Alone Insufficient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4471681"/>
            <a:ext cx="18288000" cy="4762"/>
          </a:xfrm>
          <a:prstGeom prst="line">
            <a:avLst/>
          </a:prstGeom>
          <a:ln cap="flat" w="9525">
            <a:solidFill>
              <a:srgbClr val="F2F2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214322" y="7409158"/>
            <a:ext cx="4089956" cy="2877842"/>
          </a:xfrm>
          <a:custGeom>
            <a:avLst/>
            <a:gdLst/>
            <a:ahLst/>
            <a:cxnLst/>
            <a:rect r="r" b="b" t="t" l="l"/>
            <a:pathLst>
              <a:path h="2877842" w="4089956">
                <a:moveTo>
                  <a:pt x="0" y="0"/>
                </a:moveTo>
                <a:lnTo>
                  <a:pt x="4089956" y="0"/>
                </a:lnTo>
                <a:lnTo>
                  <a:pt x="4089956" y="2877842"/>
                </a:lnTo>
                <a:lnTo>
                  <a:pt x="0" y="28778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11395" y="-474652"/>
            <a:ext cx="4273092" cy="3006703"/>
          </a:xfrm>
          <a:custGeom>
            <a:avLst/>
            <a:gdLst/>
            <a:ahLst/>
            <a:cxnLst/>
            <a:rect r="r" b="b" t="t" l="l"/>
            <a:pathLst>
              <a:path h="3006703" w="4273092">
                <a:moveTo>
                  <a:pt x="0" y="0"/>
                </a:moveTo>
                <a:lnTo>
                  <a:pt x="4273092" y="0"/>
                </a:lnTo>
                <a:lnTo>
                  <a:pt x="4273092" y="3006704"/>
                </a:lnTo>
                <a:lnTo>
                  <a:pt x="0" y="3006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57335" y="2627643"/>
            <a:ext cx="3313974" cy="3697600"/>
          </a:xfrm>
          <a:custGeom>
            <a:avLst/>
            <a:gdLst/>
            <a:ahLst/>
            <a:cxnLst/>
            <a:rect r="r" b="b" t="t" l="l"/>
            <a:pathLst>
              <a:path h="3697600" w="3313974">
                <a:moveTo>
                  <a:pt x="0" y="0"/>
                </a:moveTo>
                <a:lnTo>
                  <a:pt x="3313974" y="0"/>
                </a:lnTo>
                <a:lnTo>
                  <a:pt x="3313974" y="3697600"/>
                </a:lnTo>
                <a:lnTo>
                  <a:pt x="0" y="3697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4000"/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98155" y="595313"/>
            <a:ext cx="11091690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6"/>
              </a:lnSpc>
            </a:pPr>
            <a:r>
              <a:rPr lang="en-US" b="true" sz="5813">
                <a:solidFill>
                  <a:srgbClr val="F2F2F2"/>
                </a:solidFill>
                <a:latin typeface="DM Sans Bold"/>
                <a:ea typeface="DM Sans Bold"/>
                <a:cs typeface="DM Sans Bold"/>
                <a:sym typeface="DM Sans Bold"/>
              </a:rPr>
              <a:t>INTERNATIONAL RESEARCH 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73272" y="2120482"/>
            <a:ext cx="6670728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0"/>
              </a:lnSpc>
            </a:pPr>
            <a:r>
              <a:rPr lang="en-US" sz="4289">
                <a:solidFill>
                  <a:srgbClr val="FDED85"/>
                </a:solidFill>
                <a:latin typeface="DM Sans"/>
                <a:ea typeface="DM Sans"/>
                <a:cs typeface="DM Sans"/>
                <a:sym typeface="DM Sans"/>
              </a:rPr>
              <a:t>RECOMMENDATIONS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8506" y="3250838"/>
            <a:ext cx="12424220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Focus On Self Efficacy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73272" y="5506715"/>
            <a:ext cx="6670728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0"/>
              </a:lnSpc>
            </a:pPr>
            <a:r>
              <a:rPr lang="en-US" sz="4289">
                <a:solidFill>
                  <a:srgbClr val="FDED85"/>
                </a:solidFill>
                <a:latin typeface="DM Sans"/>
                <a:ea typeface="DM Sans"/>
                <a:cs typeface="DM Sans"/>
                <a:sym typeface="DM Sans"/>
              </a:rPr>
              <a:t>LIMITATION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6891829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Regional Data Limitation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8506" y="4378777"/>
            <a:ext cx="12424220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Practical Workshops Suggested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9525" y="4471681"/>
            <a:ext cx="18288000" cy="4762"/>
          </a:xfrm>
          <a:prstGeom prst="line">
            <a:avLst/>
          </a:prstGeom>
          <a:ln cap="flat" w="9525">
            <a:solidFill>
              <a:srgbClr val="F2F2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223847" y="7409158"/>
            <a:ext cx="4089956" cy="2877842"/>
          </a:xfrm>
          <a:custGeom>
            <a:avLst/>
            <a:gdLst/>
            <a:ahLst/>
            <a:cxnLst/>
            <a:rect r="r" b="b" t="t" l="l"/>
            <a:pathLst>
              <a:path h="2877842" w="4089956">
                <a:moveTo>
                  <a:pt x="0" y="0"/>
                </a:moveTo>
                <a:lnTo>
                  <a:pt x="4089956" y="0"/>
                </a:lnTo>
                <a:lnTo>
                  <a:pt x="4089956" y="2877842"/>
                </a:lnTo>
                <a:lnTo>
                  <a:pt x="0" y="28778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01870" y="-474652"/>
            <a:ext cx="4273092" cy="3006703"/>
          </a:xfrm>
          <a:custGeom>
            <a:avLst/>
            <a:gdLst/>
            <a:ahLst/>
            <a:cxnLst/>
            <a:rect r="r" b="b" t="t" l="l"/>
            <a:pathLst>
              <a:path h="3006703" w="4273092">
                <a:moveTo>
                  <a:pt x="0" y="0"/>
                </a:moveTo>
                <a:lnTo>
                  <a:pt x="4273092" y="0"/>
                </a:lnTo>
                <a:lnTo>
                  <a:pt x="4273092" y="3006704"/>
                </a:lnTo>
                <a:lnTo>
                  <a:pt x="0" y="3006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66860" y="2627643"/>
            <a:ext cx="3313974" cy="3697600"/>
          </a:xfrm>
          <a:custGeom>
            <a:avLst/>
            <a:gdLst/>
            <a:ahLst/>
            <a:cxnLst/>
            <a:rect r="r" b="b" t="t" l="l"/>
            <a:pathLst>
              <a:path h="3697600" w="3313974">
                <a:moveTo>
                  <a:pt x="0" y="0"/>
                </a:moveTo>
                <a:lnTo>
                  <a:pt x="3313974" y="0"/>
                </a:lnTo>
                <a:lnTo>
                  <a:pt x="3313974" y="3697600"/>
                </a:lnTo>
                <a:lnTo>
                  <a:pt x="0" y="3697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4000"/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607680" y="595313"/>
            <a:ext cx="11091690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6"/>
              </a:lnSpc>
            </a:pPr>
            <a:r>
              <a:rPr lang="en-US" b="true" sz="5813">
                <a:solidFill>
                  <a:srgbClr val="F2F2F2"/>
                </a:solidFill>
                <a:latin typeface="DM Sans Bold"/>
                <a:ea typeface="DM Sans Bold"/>
                <a:cs typeface="DM Sans Bold"/>
                <a:sym typeface="DM Sans Bold"/>
              </a:rPr>
              <a:t>INTERNATIONAL RESEARCH 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82797" y="2120482"/>
            <a:ext cx="6670728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0"/>
              </a:lnSpc>
            </a:pPr>
            <a:r>
              <a:rPr lang="en-US" sz="4289">
                <a:solidFill>
                  <a:srgbClr val="FDED85"/>
                </a:solidFill>
                <a:latin typeface="DM Sans"/>
                <a:ea typeface="DM Sans"/>
                <a:cs typeface="DM Sans"/>
                <a:sym typeface="DM Sans"/>
              </a:rPr>
              <a:t>STUDY OVERVIEW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8031" y="4390718"/>
            <a:ext cx="10354982" cy="1508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Sample of Malaysian Engineering Students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8031" y="3250838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Examine Self-Efficacy and EI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92599" y="6239518"/>
            <a:ext cx="7251124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0"/>
              </a:lnSpc>
            </a:pPr>
            <a:r>
              <a:rPr lang="en-US" sz="4289">
                <a:solidFill>
                  <a:srgbClr val="FDED85"/>
                </a:solidFill>
                <a:latin typeface="DM Sans"/>
                <a:ea typeface="DM Sans"/>
                <a:cs typeface="DM Sans"/>
                <a:sym typeface="DM Sans"/>
              </a:rPr>
              <a:t>THEORETICAL FRAMEWORK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031" y="7626792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Supports Bandura's Theory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9525" y="4471681"/>
            <a:ext cx="18288000" cy="4762"/>
          </a:xfrm>
          <a:prstGeom prst="line">
            <a:avLst/>
          </a:prstGeom>
          <a:ln cap="flat" w="9525">
            <a:solidFill>
              <a:srgbClr val="F2F2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223847" y="7409158"/>
            <a:ext cx="4089956" cy="2877842"/>
          </a:xfrm>
          <a:custGeom>
            <a:avLst/>
            <a:gdLst/>
            <a:ahLst/>
            <a:cxnLst/>
            <a:rect r="r" b="b" t="t" l="l"/>
            <a:pathLst>
              <a:path h="2877842" w="4089956">
                <a:moveTo>
                  <a:pt x="0" y="0"/>
                </a:moveTo>
                <a:lnTo>
                  <a:pt x="4089956" y="0"/>
                </a:lnTo>
                <a:lnTo>
                  <a:pt x="4089956" y="2877842"/>
                </a:lnTo>
                <a:lnTo>
                  <a:pt x="0" y="28778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01870" y="-474652"/>
            <a:ext cx="4273092" cy="3006703"/>
          </a:xfrm>
          <a:custGeom>
            <a:avLst/>
            <a:gdLst/>
            <a:ahLst/>
            <a:cxnLst/>
            <a:rect r="r" b="b" t="t" l="l"/>
            <a:pathLst>
              <a:path h="3006703" w="4273092">
                <a:moveTo>
                  <a:pt x="0" y="0"/>
                </a:moveTo>
                <a:lnTo>
                  <a:pt x="4273092" y="0"/>
                </a:lnTo>
                <a:lnTo>
                  <a:pt x="4273092" y="3006704"/>
                </a:lnTo>
                <a:lnTo>
                  <a:pt x="0" y="3006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66860" y="2627643"/>
            <a:ext cx="3313974" cy="3697600"/>
          </a:xfrm>
          <a:custGeom>
            <a:avLst/>
            <a:gdLst/>
            <a:ahLst/>
            <a:cxnLst/>
            <a:rect r="r" b="b" t="t" l="l"/>
            <a:pathLst>
              <a:path h="3697600" w="3313974">
                <a:moveTo>
                  <a:pt x="0" y="0"/>
                </a:moveTo>
                <a:lnTo>
                  <a:pt x="3313974" y="0"/>
                </a:lnTo>
                <a:lnTo>
                  <a:pt x="3313974" y="3697600"/>
                </a:lnTo>
                <a:lnTo>
                  <a:pt x="0" y="3697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4000"/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607680" y="595313"/>
            <a:ext cx="11091690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6"/>
              </a:lnSpc>
            </a:pPr>
            <a:r>
              <a:rPr lang="en-US" b="true" sz="5813">
                <a:solidFill>
                  <a:srgbClr val="F2F2F2"/>
                </a:solidFill>
                <a:latin typeface="DM Sans Bold"/>
                <a:ea typeface="DM Sans Bold"/>
                <a:cs typeface="DM Sans Bold"/>
                <a:sym typeface="DM Sans Bold"/>
              </a:rPr>
              <a:t>INTERNATIONAL RESEARCH 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73272" y="2120482"/>
            <a:ext cx="6670728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0"/>
              </a:lnSpc>
            </a:pPr>
            <a:r>
              <a:rPr lang="en-US" sz="4289">
                <a:solidFill>
                  <a:srgbClr val="FDED85"/>
                </a:solidFill>
                <a:latin typeface="DM Sans"/>
                <a:ea typeface="DM Sans"/>
                <a:cs typeface="DM Sans"/>
                <a:sym typeface="DM Sans"/>
              </a:rPr>
              <a:t>KEY FINDINGS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8506" y="3250838"/>
            <a:ext cx="12424220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Moderate Self-Efficacy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8506" y="4346168"/>
            <a:ext cx="11843824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High Entrepreneurial Tendency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05054" y="6569482"/>
            <a:ext cx="6670728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0"/>
              </a:lnSpc>
            </a:pPr>
            <a:r>
              <a:rPr lang="en-US" sz="4289">
                <a:solidFill>
                  <a:srgbClr val="FDED85"/>
                </a:solidFill>
                <a:latin typeface="DM Sans"/>
                <a:ea typeface="DM Sans"/>
                <a:cs typeface="DM Sans"/>
                <a:sym typeface="DM Sans"/>
              </a:rPr>
              <a:t>PRACTICAL IMPLICATIONS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8506" y="7729985"/>
            <a:ext cx="1133913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Emphasis on Entrepreneurial Education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4471681"/>
            <a:ext cx="18288000" cy="4762"/>
          </a:xfrm>
          <a:prstGeom prst="line">
            <a:avLst/>
          </a:prstGeom>
          <a:ln cap="flat" w="9525">
            <a:solidFill>
              <a:srgbClr val="F2F2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214322" y="7409158"/>
            <a:ext cx="4089956" cy="2877842"/>
          </a:xfrm>
          <a:custGeom>
            <a:avLst/>
            <a:gdLst/>
            <a:ahLst/>
            <a:cxnLst/>
            <a:rect r="r" b="b" t="t" l="l"/>
            <a:pathLst>
              <a:path h="2877842" w="4089956">
                <a:moveTo>
                  <a:pt x="0" y="0"/>
                </a:moveTo>
                <a:lnTo>
                  <a:pt x="4089956" y="0"/>
                </a:lnTo>
                <a:lnTo>
                  <a:pt x="4089956" y="2877842"/>
                </a:lnTo>
                <a:lnTo>
                  <a:pt x="0" y="28778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11395" y="-474652"/>
            <a:ext cx="4273092" cy="3006703"/>
          </a:xfrm>
          <a:custGeom>
            <a:avLst/>
            <a:gdLst/>
            <a:ahLst/>
            <a:cxnLst/>
            <a:rect r="r" b="b" t="t" l="l"/>
            <a:pathLst>
              <a:path h="3006703" w="4273092">
                <a:moveTo>
                  <a:pt x="0" y="0"/>
                </a:moveTo>
                <a:lnTo>
                  <a:pt x="4273092" y="0"/>
                </a:lnTo>
                <a:lnTo>
                  <a:pt x="4273092" y="3006704"/>
                </a:lnTo>
                <a:lnTo>
                  <a:pt x="0" y="3006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57335" y="2627643"/>
            <a:ext cx="3313974" cy="3697600"/>
          </a:xfrm>
          <a:custGeom>
            <a:avLst/>
            <a:gdLst/>
            <a:ahLst/>
            <a:cxnLst/>
            <a:rect r="r" b="b" t="t" l="l"/>
            <a:pathLst>
              <a:path h="3697600" w="3313974">
                <a:moveTo>
                  <a:pt x="0" y="0"/>
                </a:moveTo>
                <a:lnTo>
                  <a:pt x="3313974" y="0"/>
                </a:lnTo>
                <a:lnTo>
                  <a:pt x="3313974" y="3697600"/>
                </a:lnTo>
                <a:lnTo>
                  <a:pt x="0" y="3697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4000"/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98155" y="595313"/>
            <a:ext cx="11091690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6"/>
              </a:lnSpc>
            </a:pPr>
            <a:r>
              <a:rPr lang="en-US" b="true" sz="5813">
                <a:solidFill>
                  <a:srgbClr val="F2F2F2"/>
                </a:solidFill>
                <a:latin typeface="DM Sans Bold"/>
                <a:ea typeface="DM Sans Bold"/>
                <a:cs typeface="DM Sans Bold"/>
                <a:sym typeface="DM Sans Bold"/>
              </a:rPr>
              <a:t>INTERNATIONAL RESEARCH 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73272" y="2120482"/>
            <a:ext cx="6670728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0"/>
              </a:lnSpc>
            </a:pPr>
            <a:r>
              <a:rPr lang="en-US" sz="4289">
                <a:solidFill>
                  <a:srgbClr val="FDED85"/>
                </a:solidFill>
                <a:latin typeface="DM Sans"/>
                <a:ea typeface="DM Sans"/>
                <a:cs typeface="DM Sans"/>
                <a:sym typeface="DM Sans"/>
              </a:rPr>
              <a:t>RECOMMENDATIONS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8506" y="3250838"/>
            <a:ext cx="12424220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Hands-On Training Suggested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73272" y="5506715"/>
            <a:ext cx="6670728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0"/>
              </a:lnSpc>
            </a:pPr>
            <a:r>
              <a:rPr lang="en-US" sz="4289">
                <a:solidFill>
                  <a:srgbClr val="FDED85"/>
                </a:solidFill>
                <a:latin typeface="DM Sans"/>
                <a:ea typeface="DM Sans"/>
                <a:cs typeface="DM Sans"/>
                <a:sym typeface="DM Sans"/>
              </a:rPr>
              <a:t>LIMITATION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6891829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No Limitations mentioned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8506" y="4378777"/>
            <a:ext cx="12424220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Enhance Self-Efficacy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4471681"/>
            <a:ext cx="18288000" cy="4762"/>
          </a:xfrm>
          <a:prstGeom prst="line">
            <a:avLst/>
          </a:prstGeom>
          <a:ln cap="flat" w="9525">
            <a:solidFill>
              <a:srgbClr val="F2F2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214322" y="7409158"/>
            <a:ext cx="4089956" cy="2877842"/>
          </a:xfrm>
          <a:custGeom>
            <a:avLst/>
            <a:gdLst/>
            <a:ahLst/>
            <a:cxnLst/>
            <a:rect r="r" b="b" t="t" l="l"/>
            <a:pathLst>
              <a:path h="2877842" w="4089956">
                <a:moveTo>
                  <a:pt x="0" y="0"/>
                </a:moveTo>
                <a:lnTo>
                  <a:pt x="4089956" y="0"/>
                </a:lnTo>
                <a:lnTo>
                  <a:pt x="4089956" y="2877842"/>
                </a:lnTo>
                <a:lnTo>
                  <a:pt x="0" y="28778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11395" y="-474652"/>
            <a:ext cx="4273092" cy="3006703"/>
          </a:xfrm>
          <a:custGeom>
            <a:avLst/>
            <a:gdLst/>
            <a:ahLst/>
            <a:cxnLst/>
            <a:rect r="r" b="b" t="t" l="l"/>
            <a:pathLst>
              <a:path h="3006703" w="4273092">
                <a:moveTo>
                  <a:pt x="0" y="0"/>
                </a:moveTo>
                <a:lnTo>
                  <a:pt x="4273092" y="0"/>
                </a:lnTo>
                <a:lnTo>
                  <a:pt x="4273092" y="3006704"/>
                </a:lnTo>
                <a:lnTo>
                  <a:pt x="0" y="3006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57335" y="2627643"/>
            <a:ext cx="3313974" cy="3697600"/>
          </a:xfrm>
          <a:custGeom>
            <a:avLst/>
            <a:gdLst/>
            <a:ahLst/>
            <a:cxnLst/>
            <a:rect r="r" b="b" t="t" l="l"/>
            <a:pathLst>
              <a:path h="3697600" w="3313974">
                <a:moveTo>
                  <a:pt x="0" y="0"/>
                </a:moveTo>
                <a:lnTo>
                  <a:pt x="3313974" y="0"/>
                </a:lnTo>
                <a:lnTo>
                  <a:pt x="3313974" y="3697600"/>
                </a:lnTo>
                <a:lnTo>
                  <a:pt x="0" y="3697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4000"/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98155" y="595313"/>
            <a:ext cx="11091690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6"/>
              </a:lnSpc>
            </a:pPr>
            <a:r>
              <a:rPr lang="en-US" b="true" sz="5813">
                <a:solidFill>
                  <a:srgbClr val="F2F2F2"/>
                </a:solidFill>
                <a:latin typeface="DM Sans Bold"/>
                <a:ea typeface="DM Sans Bold"/>
                <a:cs typeface="DM Sans Bold"/>
                <a:sym typeface="DM Sans Bold"/>
              </a:rPr>
              <a:t>NATIONAL RESEARCH 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73272" y="2120482"/>
            <a:ext cx="6670728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0"/>
              </a:lnSpc>
            </a:pPr>
            <a:r>
              <a:rPr lang="en-US" sz="4289">
                <a:solidFill>
                  <a:srgbClr val="FDED85"/>
                </a:solidFill>
                <a:latin typeface="DM Sans"/>
                <a:ea typeface="DM Sans"/>
                <a:cs typeface="DM Sans"/>
                <a:sym typeface="DM Sans"/>
              </a:rPr>
              <a:t>STUDY OVERVIEW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8506" y="5474107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Focus on Graduating Students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8506" y="3250838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Self-Efficacy's Role in EI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8506" y="4346168"/>
            <a:ext cx="11843824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Pakistani Students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30728" y="6602046"/>
            <a:ext cx="7755816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0"/>
              </a:lnSpc>
            </a:pPr>
            <a:r>
              <a:rPr lang="en-US" sz="4289">
                <a:solidFill>
                  <a:srgbClr val="FDED85"/>
                </a:solidFill>
                <a:latin typeface="DM Sans"/>
                <a:ea typeface="DM Sans"/>
                <a:cs typeface="DM Sans"/>
                <a:sym typeface="DM Sans"/>
              </a:rPr>
              <a:t>THEORETICAL FRAMEWORK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8506" y="7729985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Mediation by Self-Efficacy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77053">
            <a:off x="3796856" y="-4113479"/>
            <a:ext cx="10694287" cy="18513959"/>
          </a:xfrm>
          <a:custGeom>
            <a:avLst/>
            <a:gdLst/>
            <a:ahLst/>
            <a:cxnLst/>
            <a:rect r="r" b="b" t="t" l="l"/>
            <a:pathLst>
              <a:path h="18513959" w="10694287">
                <a:moveTo>
                  <a:pt x="10694288" y="230552"/>
                </a:moveTo>
                <a:lnTo>
                  <a:pt x="10284416" y="18513958"/>
                </a:lnTo>
                <a:lnTo>
                  <a:pt x="0" y="18283406"/>
                </a:lnTo>
                <a:lnTo>
                  <a:pt x="409872" y="0"/>
                </a:lnTo>
                <a:lnTo>
                  <a:pt x="10694288" y="230552"/>
                </a:lnTo>
                <a:close/>
              </a:path>
            </a:pathLst>
          </a:custGeom>
          <a:blipFill>
            <a:blip r:embed="rId2"/>
            <a:stretch>
              <a:fillRect l="-14920" t="0" r="-1492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14322" y="7409158"/>
            <a:ext cx="4089956" cy="2877842"/>
          </a:xfrm>
          <a:custGeom>
            <a:avLst/>
            <a:gdLst/>
            <a:ahLst/>
            <a:cxnLst/>
            <a:rect r="r" b="b" t="t" l="l"/>
            <a:pathLst>
              <a:path h="2877842" w="4089956">
                <a:moveTo>
                  <a:pt x="0" y="0"/>
                </a:moveTo>
                <a:lnTo>
                  <a:pt x="4089956" y="0"/>
                </a:lnTo>
                <a:lnTo>
                  <a:pt x="4089956" y="2877842"/>
                </a:lnTo>
                <a:lnTo>
                  <a:pt x="0" y="287784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11395" y="-474652"/>
            <a:ext cx="4273092" cy="3006703"/>
          </a:xfrm>
          <a:custGeom>
            <a:avLst/>
            <a:gdLst/>
            <a:ahLst/>
            <a:cxnLst/>
            <a:rect r="r" b="b" t="t" l="l"/>
            <a:pathLst>
              <a:path h="3006703" w="4273092">
                <a:moveTo>
                  <a:pt x="0" y="0"/>
                </a:moveTo>
                <a:lnTo>
                  <a:pt x="4273092" y="0"/>
                </a:lnTo>
                <a:lnTo>
                  <a:pt x="4273092" y="3006704"/>
                </a:lnTo>
                <a:lnTo>
                  <a:pt x="0" y="30067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25151" y="1544625"/>
            <a:ext cx="16230600" cy="1419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79"/>
              </a:lnSpc>
            </a:pPr>
            <a:r>
              <a:rPr lang="en-US" sz="9399">
                <a:solidFill>
                  <a:srgbClr val="F2F2F2"/>
                </a:solidFill>
                <a:latin typeface="DM Sans"/>
                <a:ea typeface="DM Sans"/>
                <a:cs typeface="DM Sans"/>
                <a:sym typeface="DM Sans"/>
              </a:rPr>
              <a:t>    BOUT OUR TEAM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83334" y="723900"/>
            <a:ext cx="3149630" cy="274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440"/>
              </a:lnSpc>
            </a:pPr>
            <a:r>
              <a:rPr lang="en-US" sz="16028">
                <a:solidFill>
                  <a:srgbClr val="FFFFFF"/>
                </a:solidFill>
                <a:latin typeface="Sloop Script Pro"/>
                <a:ea typeface="Sloop Script Pro"/>
                <a:cs typeface="Sloop Script Pro"/>
                <a:sym typeface="Sloop Script Pro"/>
              </a:rPr>
              <a:t>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25151" y="3375000"/>
            <a:ext cx="11453655" cy="609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55544" indent="-527772" lvl="1">
              <a:lnSpc>
                <a:spcPts val="6942"/>
              </a:lnSpc>
              <a:buFont typeface="Arial"/>
              <a:buChar char="•"/>
            </a:pPr>
            <a:r>
              <a:rPr lang="en-US" sz="48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Abdullah Ejaz</a:t>
            </a:r>
          </a:p>
          <a:p>
            <a:pPr algn="l" marL="1055544" indent="-527772" lvl="1">
              <a:lnSpc>
                <a:spcPts val="6942"/>
              </a:lnSpc>
              <a:buFont typeface="Arial"/>
              <a:buChar char="•"/>
            </a:pPr>
            <a:r>
              <a:rPr lang="en-US" sz="48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Ahmed Nasir</a:t>
            </a:r>
          </a:p>
          <a:p>
            <a:pPr algn="l" marL="1055544" indent="-527772" lvl="1">
              <a:lnSpc>
                <a:spcPts val="6942"/>
              </a:lnSpc>
              <a:buFont typeface="Arial"/>
              <a:buChar char="•"/>
            </a:pPr>
            <a:r>
              <a:rPr lang="en-US" sz="48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Baber Ali</a:t>
            </a:r>
          </a:p>
          <a:p>
            <a:pPr algn="l" marL="1055544" indent="-527772" lvl="1">
              <a:lnSpc>
                <a:spcPts val="6942"/>
              </a:lnSpc>
              <a:buFont typeface="Arial"/>
              <a:buChar char="•"/>
            </a:pPr>
            <a:r>
              <a:rPr lang="en-US" sz="48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Fahad</a:t>
            </a:r>
          </a:p>
          <a:p>
            <a:pPr algn="l" marL="1055544" indent="-527772" lvl="1">
              <a:lnSpc>
                <a:spcPts val="6942"/>
              </a:lnSpc>
              <a:buFont typeface="Arial"/>
              <a:buChar char="•"/>
            </a:pPr>
            <a:r>
              <a:rPr lang="en-US" sz="48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Faizan</a:t>
            </a:r>
          </a:p>
          <a:p>
            <a:pPr algn="l" marL="1055544" indent="-527772" lvl="1">
              <a:lnSpc>
                <a:spcPts val="6942"/>
              </a:lnSpc>
              <a:buFont typeface="Arial"/>
              <a:buChar char="•"/>
            </a:pPr>
            <a:r>
              <a:rPr lang="en-US" sz="48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Rayyan Kamran</a:t>
            </a:r>
          </a:p>
          <a:p>
            <a:pPr algn="l" marL="1055544" indent="-527772" lvl="1">
              <a:lnSpc>
                <a:spcPts val="6942"/>
              </a:lnSpc>
              <a:buFont typeface="Arial"/>
              <a:buChar char="•"/>
            </a:pPr>
            <a:r>
              <a:rPr lang="en-US" sz="48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Talha Masood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4471681"/>
            <a:ext cx="18288000" cy="4762"/>
          </a:xfrm>
          <a:prstGeom prst="line">
            <a:avLst/>
          </a:prstGeom>
          <a:ln cap="flat" w="9525">
            <a:solidFill>
              <a:srgbClr val="F2F2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214322" y="7409158"/>
            <a:ext cx="4089956" cy="2877842"/>
          </a:xfrm>
          <a:custGeom>
            <a:avLst/>
            <a:gdLst/>
            <a:ahLst/>
            <a:cxnLst/>
            <a:rect r="r" b="b" t="t" l="l"/>
            <a:pathLst>
              <a:path h="2877842" w="4089956">
                <a:moveTo>
                  <a:pt x="0" y="0"/>
                </a:moveTo>
                <a:lnTo>
                  <a:pt x="4089956" y="0"/>
                </a:lnTo>
                <a:lnTo>
                  <a:pt x="4089956" y="2877842"/>
                </a:lnTo>
                <a:lnTo>
                  <a:pt x="0" y="28778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11395" y="-474652"/>
            <a:ext cx="4273092" cy="3006703"/>
          </a:xfrm>
          <a:custGeom>
            <a:avLst/>
            <a:gdLst/>
            <a:ahLst/>
            <a:cxnLst/>
            <a:rect r="r" b="b" t="t" l="l"/>
            <a:pathLst>
              <a:path h="3006703" w="4273092">
                <a:moveTo>
                  <a:pt x="0" y="0"/>
                </a:moveTo>
                <a:lnTo>
                  <a:pt x="4273092" y="0"/>
                </a:lnTo>
                <a:lnTo>
                  <a:pt x="4273092" y="3006704"/>
                </a:lnTo>
                <a:lnTo>
                  <a:pt x="0" y="3006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57335" y="2627643"/>
            <a:ext cx="3313974" cy="3697600"/>
          </a:xfrm>
          <a:custGeom>
            <a:avLst/>
            <a:gdLst/>
            <a:ahLst/>
            <a:cxnLst/>
            <a:rect r="r" b="b" t="t" l="l"/>
            <a:pathLst>
              <a:path h="3697600" w="3313974">
                <a:moveTo>
                  <a:pt x="0" y="0"/>
                </a:moveTo>
                <a:lnTo>
                  <a:pt x="3313974" y="0"/>
                </a:lnTo>
                <a:lnTo>
                  <a:pt x="3313974" y="3697600"/>
                </a:lnTo>
                <a:lnTo>
                  <a:pt x="0" y="3697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4000"/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98155" y="595313"/>
            <a:ext cx="11091690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6"/>
              </a:lnSpc>
            </a:pPr>
            <a:r>
              <a:rPr lang="en-US" b="true" sz="5813">
                <a:solidFill>
                  <a:srgbClr val="F2F2F2"/>
                </a:solidFill>
                <a:latin typeface="DM Sans Bold"/>
                <a:ea typeface="DM Sans Bold"/>
                <a:cs typeface="DM Sans Bold"/>
                <a:sym typeface="DM Sans Bold"/>
              </a:rPr>
              <a:t>NATIONAL RESEARCH 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73272" y="2120482"/>
            <a:ext cx="6670728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0"/>
              </a:lnSpc>
            </a:pPr>
            <a:r>
              <a:rPr lang="en-US" sz="4289">
                <a:solidFill>
                  <a:srgbClr val="FDED85"/>
                </a:solidFill>
                <a:latin typeface="DM Sans"/>
                <a:ea typeface="DM Sans"/>
                <a:cs typeface="DM Sans"/>
                <a:sym typeface="DM Sans"/>
              </a:rPr>
              <a:t>KEY FINDINGS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8506" y="3250838"/>
            <a:ext cx="12424220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Education's Sequential Effect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8506" y="4346168"/>
            <a:ext cx="11843824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High Self-Efficacy's Impact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05054" y="6239518"/>
            <a:ext cx="6670728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0"/>
              </a:lnSpc>
            </a:pPr>
            <a:r>
              <a:rPr lang="en-US" sz="4289">
                <a:solidFill>
                  <a:srgbClr val="FDED85"/>
                </a:solidFill>
                <a:latin typeface="DM Sans"/>
                <a:ea typeface="DM Sans"/>
                <a:cs typeface="DM Sans"/>
                <a:sym typeface="DM Sans"/>
              </a:rPr>
              <a:t>PRACTICAL IMPLICATIONS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8506" y="7423190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Cultural Context in Pakistan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4471681"/>
            <a:ext cx="18288000" cy="4762"/>
          </a:xfrm>
          <a:prstGeom prst="line">
            <a:avLst/>
          </a:prstGeom>
          <a:ln cap="flat" w="9525">
            <a:solidFill>
              <a:srgbClr val="F2F2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214322" y="7409158"/>
            <a:ext cx="4089956" cy="2877842"/>
          </a:xfrm>
          <a:custGeom>
            <a:avLst/>
            <a:gdLst/>
            <a:ahLst/>
            <a:cxnLst/>
            <a:rect r="r" b="b" t="t" l="l"/>
            <a:pathLst>
              <a:path h="2877842" w="4089956">
                <a:moveTo>
                  <a:pt x="0" y="0"/>
                </a:moveTo>
                <a:lnTo>
                  <a:pt x="4089956" y="0"/>
                </a:lnTo>
                <a:lnTo>
                  <a:pt x="4089956" y="2877842"/>
                </a:lnTo>
                <a:lnTo>
                  <a:pt x="0" y="28778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11395" y="-474652"/>
            <a:ext cx="4273092" cy="3006703"/>
          </a:xfrm>
          <a:custGeom>
            <a:avLst/>
            <a:gdLst/>
            <a:ahLst/>
            <a:cxnLst/>
            <a:rect r="r" b="b" t="t" l="l"/>
            <a:pathLst>
              <a:path h="3006703" w="4273092">
                <a:moveTo>
                  <a:pt x="0" y="0"/>
                </a:moveTo>
                <a:lnTo>
                  <a:pt x="4273092" y="0"/>
                </a:lnTo>
                <a:lnTo>
                  <a:pt x="4273092" y="3006704"/>
                </a:lnTo>
                <a:lnTo>
                  <a:pt x="0" y="3006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57335" y="2627643"/>
            <a:ext cx="3313974" cy="3697600"/>
          </a:xfrm>
          <a:custGeom>
            <a:avLst/>
            <a:gdLst/>
            <a:ahLst/>
            <a:cxnLst/>
            <a:rect r="r" b="b" t="t" l="l"/>
            <a:pathLst>
              <a:path h="3697600" w="3313974">
                <a:moveTo>
                  <a:pt x="0" y="0"/>
                </a:moveTo>
                <a:lnTo>
                  <a:pt x="3313974" y="0"/>
                </a:lnTo>
                <a:lnTo>
                  <a:pt x="3313974" y="3697600"/>
                </a:lnTo>
                <a:lnTo>
                  <a:pt x="0" y="3697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4000"/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98155" y="595313"/>
            <a:ext cx="11091690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6"/>
              </a:lnSpc>
            </a:pPr>
            <a:r>
              <a:rPr lang="en-US" b="true" sz="5813">
                <a:solidFill>
                  <a:srgbClr val="F2F2F2"/>
                </a:solidFill>
                <a:latin typeface="DM Sans Bold"/>
                <a:ea typeface="DM Sans Bold"/>
                <a:cs typeface="DM Sans Bold"/>
                <a:sym typeface="DM Sans Bold"/>
              </a:rPr>
              <a:t>NATIONAL RESEARCH 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73272" y="2120482"/>
            <a:ext cx="6670728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0"/>
              </a:lnSpc>
            </a:pPr>
            <a:r>
              <a:rPr lang="en-US" sz="4289">
                <a:solidFill>
                  <a:srgbClr val="FDED85"/>
                </a:solidFill>
                <a:latin typeface="DM Sans"/>
                <a:ea typeface="DM Sans"/>
                <a:cs typeface="DM Sans"/>
                <a:sym typeface="DM Sans"/>
              </a:rPr>
              <a:t>RECOMMENDATIONS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8506" y="3250838"/>
            <a:ext cx="12424220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Mentorship and Learning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73272" y="5506715"/>
            <a:ext cx="6670728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0"/>
              </a:lnSpc>
            </a:pPr>
            <a:r>
              <a:rPr lang="en-US" sz="4289">
                <a:solidFill>
                  <a:srgbClr val="FDED85"/>
                </a:solidFill>
                <a:latin typeface="DM Sans"/>
                <a:ea typeface="DM Sans"/>
                <a:cs typeface="DM Sans"/>
                <a:sym typeface="DM Sans"/>
              </a:rPr>
              <a:t>LIMITATION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6891829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No Limitations mentioned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8506" y="4378777"/>
            <a:ext cx="12424220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Support for Training Programs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9525" y="4471681"/>
            <a:ext cx="18288000" cy="4762"/>
          </a:xfrm>
          <a:prstGeom prst="line">
            <a:avLst/>
          </a:prstGeom>
          <a:ln cap="flat" w="9525">
            <a:solidFill>
              <a:srgbClr val="F2F2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223847" y="7409158"/>
            <a:ext cx="4089956" cy="2877842"/>
          </a:xfrm>
          <a:custGeom>
            <a:avLst/>
            <a:gdLst/>
            <a:ahLst/>
            <a:cxnLst/>
            <a:rect r="r" b="b" t="t" l="l"/>
            <a:pathLst>
              <a:path h="2877842" w="4089956">
                <a:moveTo>
                  <a:pt x="0" y="0"/>
                </a:moveTo>
                <a:lnTo>
                  <a:pt x="4089956" y="0"/>
                </a:lnTo>
                <a:lnTo>
                  <a:pt x="4089956" y="2877842"/>
                </a:lnTo>
                <a:lnTo>
                  <a:pt x="0" y="28778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01870" y="-474652"/>
            <a:ext cx="4273092" cy="3006703"/>
          </a:xfrm>
          <a:custGeom>
            <a:avLst/>
            <a:gdLst/>
            <a:ahLst/>
            <a:cxnLst/>
            <a:rect r="r" b="b" t="t" l="l"/>
            <a:pathLst>
              <a:path h="3006703" w="4273092">
                <a:moveTo>
                  <a:pt x="0" y="0"/>
                </a:moveTo>
                <a:lnTo>
                  <a:pt x="4273092" y="0"/>
                </a:lnTo>
                <a:lnTo>
                  <a:pt x="4273092" y="3006704"/>
                </a:lnTo>
                <a:lnTo>
                  <a:pt x="0" y="3006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66860" y="2627643"/>
            <a:ext cx="3313974" cy="3697600"/>
          </a:xfrm>
          <a:custGeom>
            <a:avLst/>
            <a:gdLst/>
            <a:ahLst/>
            <a:cxnLst/>
            <a:rect r="r" b="b" t="t" l="l"/>
            <a:pathLst>
              <a:path h="3697600" w="3313974">
                <a:moveTo>
                  <a:pt x="0" y="0"/>
                </a:moveTo>
                <a:lnTo>
                  <a:pt x="3313974" y="0"/>
                </a:lnTo>
                <a:lnTo>
                  <a:pt x="3313974" y="3697600"/>
                </a:lnTo>
                <a:lnTo>
                  <a:pt x="0" y="3697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4000"/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607680" y="595313"/>
            <a:ext cx="11091690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6"/>
              </a:lnSpc>
            </a:pPr>
            <a:r>
              <a:rPr lang="en-US" b="true" sz="5813">
                <a:solidFill>
                  <a:srgbClr val="F2F2F2"/>
                </a:solidFill>
                <a:latin typeface="DM Sans Bold"/>
                <a:ea typeface="DM Sans Bold"/>
                <a:cs typeface="DM Sans Bold"/>
                <a:sym typeface="DM Sans Bold"/>
              </a:rPr>
              <a:t>NATIONAL RESEARCH 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82797" y="2120482"/>
            <a:ext cx="6670728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0"/>
              </a:lnSpc>
            </a:pPr>
            <a:r>
              <a:rPr lang="en-US" sz="4289">
                <a:solidFill>
                  <a:srgbClr val="FDED85"/>
                </a:solidFill>
                <a:latin typeface="DM Sans"/>
                <a:ea typeface="DM Sans"/>
                <a:cs typeface="DM Sans"/>
                <a:sym typeface="DM Sans"/>
              </a:rPr>
              <a:t>STUDY OVERVIEW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8031" y="4390718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Influence of Self-Efficacy on EI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8031" y="3250838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Focus on Commerce Students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47058" y="6239518"/>
            <a:ext cx="7742206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0"/>
              </a:lnSpc>
            </a:pPr>
            <a:r>
              <a:rPr lang="en-US" sz="4289">
                <a:solidFill>
                  <a:srgbClr val="FDED85"/>
                </a:solidFill>
                <a:latin typeface="DM Sans"/>
                <a:ea typeface="DM Sans"/>
                <a:cs typeface="DM Sans"/>
                <a:sym typeface="DM Sans"/>
              </a:rPr>
              <a:t>THEORETICAL FRAMEWORK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031" y="7626792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Supports Bandura's Theory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9525" y="4471681"/>
            <a:ext cx="18288000" cy="4762"/>
          </a:xfrm>
          <a:prstGeom prst="line">
            <a:avLst/>
          </a:prstGeom>
          <a:ln cap="flat" w="9525">
            <a:solidFill>
              <a:srgbClr val="F2F2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223847" y="7409158"/>
            <a:ext cx="4089956" cy="2877842"/>
          </a:xfrm>
          <a:custGeom>
            <a:avLst/>
            <a:gdLst/>
            <a:ahLst/>
            <a:cxnLst/>
            <a:rect r="r" b="b" t="t" l="l"/>
            <a:pathLst>
              <a:path h="2877842" w="4089956">
                <a:moveTo>
                  <a:pt x="0" y="0"/>
                </a:moveTo>
                <a:lnTo>
                  <a:pt x="4089956" y="0"/>
                </a:lnTo>
                <a:lnTo>
                  <a:pt x="4089956" y="2877842"/>
                </a:lnTo>
                <a:lnTo>
                  <a:pt x="0" y="28778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01870" y="-474652"/>
            <a:ext cx="4273092" cy="3006703"/>
          </a:xfrm>
          <a:custGeom>
            <a:avLst/>
            <a:gdLst/>
            <a:ahLst/>
            <a:cxnLst/>
            <a:rect r="r" b="b" t="t" l="l"/>
            <a:pathLst>
              <a:path h="3006703" w="4273092">
                <a:moveTo>
                  <a:pt x="0" y="0"/>
                </a:moveTo>
                <a:lnTo>
                  <a:pt x="4273092" y="0"/>
                </a:lnTo>
                <a:lnTo>
                  <a:pt x="4273092" y="3006704"/>
                </a:lnTo>
                <a:lnTo>
                  <a:pt x="0" y="3006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66860" y="2627643"/>
            <a:ext cx="3313974" cy="3697600"/>
          </a:xfrm>
          <a:custGeom>
            <a:avLst/>
            <a:gdLst/>
            <a:ahLst/>
            <a:cxnLst/>
            <a:rect r="r" b="b" t="t" l="l"/>
            <a:pathLst>
              <a:path h="3697600" w="3313974">
                <a:moveTo>
                  <a:pt x="0" y="0"/>
                </a:moveTo>
                <a:lnTo>
                  <a:pt x="3313974" y="0"/>
                </a:lnTo>
                <a:lnTo>
                  <a:pt x="3313974" y="3697600"/>
                </a:lnTo>
                <a:lnTo>
                  <a:pt x="0" y="3697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4000"/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607680" y="595313"/>
            <a:ext cx="11091690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6"/>
              </a:lnSpc>
            </a:pPr>
            <a:r>
              <a:rPr lang="en-US" b="true" sz="5813">
                <a:solidFill>
                  <a:srgbClr val="F2F2F2"/>
                </a:solidFill>
                <a:latin typeface="DM Sans Bold"/>
                <a:ea typeface="DM Sans Bold"/>
                <a:cs typeface="DM Sans Bold"/>
                <a:sym typeface="DM Sans Bold"/>
              </a:rPr>
              <a:t>NATIONAL RESEARCH 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73272" y="2120482"/>
            <a:ext cx="6670728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0"/>
              </a:lnSpc>
            </a:pPr>
            <a:r>
              <a:rPr lang="en-US" sz="4289">
                <a:solidFill>
                  <a:srgbClr val="FDED85"/>
                </a:solidFill>
                <a:latin typeface="DM Sans"/>
                <a:ea typeface="DM Sans"/>
                <a:cs typeface="DM Sans"/>
                <a:sym typeface="DM Sans"/>
              </a:rPr>
              <a:t>KEY FINDINGS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8506" y="3250838"/>
            <a:ext cx="13448354" cy="1508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High Entrepreneurial Self-Efficacy (ESE) Predicts Entrepreneurial Inclinations (EI)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8506" y="5150302"/>
            <a:ext cx="11843824" cy="1508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ESE Mediates Entrepreneurial Education (EE) and EI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82797" y="6671744"/>
            <a:ext cx="6670728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0"/>
              </a:lnSpc>
            </a:pPr>
            <a:r>
              <a:rPr lang="en-US" sz="4289">
                <a:solidFill>
                  <a:srgbClr val="FDED85"/>
                </a:solidFill>
                <a:latin typeface="DM Sans"/>
                <a:ea typeface="DM Sans"/>
                <a:cs typeface="DM Sans"/>
                <a:sym typeface="DM Sans"/>
              </a:rPr>
              <a:t>PRACTICAL IMPLICATIONS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8506" y="8056858"/>
            <a:ext cx="1133913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Challenges in Poor Countries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4471681"/>
            <a:ext cx="18288000" cy="4762"/>
          </a:xfrm>
          <a:prstGeom prst="line">
            <a:avLst/>
          </a:prstGeom>
          <a:ln cap="flat" w="9525">
            <a:solidFill>
              <a:srgbClr val="F2F2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214322" y="7409158"/>
            <a:ext cx="4089956" cy="2877842"/>
          </a:xfrm>
          <a:custGeom>
            <a:avLst/>
            <a:gdLst/>
            <a:ahLst/>
            <a:cxnLst/>
            <a:rect r="r" b="b" t="t" l="l"/>
            <a:pathLst>
              <a:path h="2877842" w="4089956">
                <a:moveTo>
                  <a:pt x="0" y="0"/>
                </a:moveTo>
                <a:lnTo>
                  <a:pt x="4089956" y="0"/>
                </a:lnTo>
                <a:lnTo>
                  <a:pt x="4089956" y="2877842"/>
                </a:lnTo>
                <a:lnTo>
                  <a:pt x="0" y="28778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11395" y="-474652"/>
            <a:ext cx="4273092" cy="3006703"/>
          </a:xfrm>
          <a:custGeom>
            <a:avLst/>
            <a:gdLst/>
            <a:ahLst/>
            <a:cxnLst/>
            <a:rect r="r" b="b" t="t" l="l"/>
            <a:pathLst>
              <a:path h="3006703" w="4273092">
                <a:moveTo>
                  <a:pt x="0" y="0"/>
                </a:moveTo>
                <a:lnTo>
                  <a:pt x="4273092" y="0"/>
                </a:lnTo>
                <a:lnTo>
                  <a:pt x="4273092" y="3006704"/>
                </a:lnTo>
                <a:lnTo>
                  <a:pt x="0" y="3006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57335" y="2627643"/>
            <a:ext cx="3313974" cy="3697600"/>
          </a:xfrm>
          <a:custGeom>
            <a:avLst/>
            <a:gdLst/>
            <a:ahLst/>
            <a:cxnLst/>
            <a:rect r="r" b="b" t="t" l="l"/>
            <a:pathLst>
              <a:path h="3697600" w="3313974">
                <a:moveTo>
                  <a:pt x="0" y="0"/>
                </a:moveTo>
                <a:lnTo>
                  <a:pt x="3313974" y="0"/>
                </a:lnTo>
                <a:lnTo>
                  <a:pt x="3313974" y="3697600"/>
                </a:lnTo>
                <a:lnTo>
                  <a:pt x="0" y="3697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4000"/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98155" y="595313"/>
            <a:ext cx="11091690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6"/>
              </a:lnSpc>
            </a:pPr>
            <a:r>
              <a:rPr lang="en-US" b="true" sz="5813">
                <a:solidFill>
                  <a:srgbClr val="F2F2F2"/>
                </a:solidFill>
                <a:latin typeface="DM Sans Bold"/>
                <a:ea typeface="DM Sans Bold"/>
                <a:cs typeface="DM Sans Bold"/>
                <a:sym typeface="DM Sans Bold"/>
              </a:rPr>
              <a:t>NATIONAL RESEARCH 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73272" y="2120482"/>
            <a:ext cx="6670728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0"/>
              </a:lnSpc>
            </a:pPr>
            <a:r>
              <a:rPr lang="en-US" sz="4289">
                <a:solidFill>
                  <a:srgbClr val="FDED85"/>
                </a:solidFill>
                <a:latin typeface="DM Sans"/>
                <a:ea typeface="DM Sans"/>
                <a:cs typeface="DM Sans"/>
                <a:sym typeface="DM Sans"/>
              </a:rPr>
              <a:t>RECOMMENDATIONS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73272" y="5506715"/>
            <a:ext cx="6670728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0"/>
              </a:lnSpc>
            </a:pPr>
            <a:r>
              <a:rPr lang="en-US" sz="4289">
                <a:solidFill>
                  <a:srgbClr val="FDED85"/>
                </a:solidFill>
                <a:latin typeface="DM Sans"/>
                <a:ea typeface="DM Sans"/>
                <a:cs typeface="DM Sans"/>
                <a:sym typeface="DM Sans"/>
              </a:rPr>
              <a:t>LIMITATION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6891829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No Limitations mentioned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8506" y="4378777"/>
            <a:ext cx="12424220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Mentoring and Training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3250838"/>
            <a:ext cx="12424220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Experiential Learning Techniques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4471681"/>
            <a:ext cx="18288000" cy="4762"/>
          </a:xfrm>
          <a:prstGeom prst="line">
            <a:avLst/>
          </a:prstGeom>
          <a:ln cap="flat" w="9525">
            <a:solidFill>
              <a:srgbClr val="F2F2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214322" y="7409158"/>
            <a:ext cx="4089956" cy="2877842"/>
          </a:xfrm>
          <a:custGeom>
            <a:avLst/>
            <a:gdLst/>
            <a:ahLst/>
            <a:cxnLst/>
            <a:rect r="r" b="b" t="t" l="l"/>
            <a:pathLst>
              <a:path h="2877842" w="4089956">
                <a:moveTo>
                  <a:pt x="0" y="0"/>
                </a:moveTo>
                <a:lnTo>
                  <a:pt x="4089956" y="0"/>
                </a:lnTo>
                <a:lnTo>
                  <a:pt x="4089956" y="2877842"/>
                </a:lnTo>
                <a:lnTo>
                  <a:pt x="0" y="28778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11395" y="-474652"/>
            <a:ext cx="4273092" cy="3006703"/>
          </a:xfrm>
          <a:custGeom>
            <a:avLst/>
            <a:gdLst/>
            <a:ahLst/>
            <a:cxnLst/>
            <a:rect r="r" b="b" t="t" l="l"/>
            <a:pathLst>
              <a:path h="3006703" w="4273092">
                <a:moveTo>
                  <a:pt x="0" y="0"/>
                </a:moveTo>
                <a:lnTo>
                  <a:pt x="4273092" y="0"/>
                </a:lnTo>
                <a:lnTo>
                  <a:pt x="4273092" y="3006704"/>
                </a:lnTo>
                <a:lnTo>
                  <a:pt x="0" y="3006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632445" y="229275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98155" y="595313"/>
            <a:ext cx="11091690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6"/>
              </a:lnSpc>
            </a:pPr>
            <a:r>
              <a:rPr lang="en-US" b="true" sz="5813">
                <a:solidFill>
                  <a:srgbClr val="F2F2F2"/>
                </a:solidFill>
                <a:latin typeface="DM Sans Bold"/>
                <a:ea typeface="DM Sans Bold"/>
                <a:cs typeface="DM Sans Bold"/>
                <a:sym typeface="DM Sans Bold"/>
              </a:rPr>
              <a:t>SURVEY DEMOGRAPHICS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3938584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50+ Respondents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7329580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Fifth &amp; Seventh Semesters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5073702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Ages 19-25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6201641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90% Male Participants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4471681"/>
            <a:ext cx="18288000" cy="4762"/>
          </a:xfrm>
          <a:prstGeom prst="line">
            <a:avLst/>
          </a:prstGeom>
          <a:ln cap="flat" w="9525">
            <a:solidFill>
              <a:srgbClr val="F2F2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214322" y="7409158"/>
            <a:ext cx="4089956" cy="2877842"/>
          </a:xfrm>
          <a:custGeom>
            <a:avLst/>
            <a:gdLst/>
            <a:ahLst/>
            <a:cxnLst/>
            <a:rect r="r" b="b" t="t" l="l"/>
            <a:pathLst>
              <a:path h="2877842" w="4089956">
                <a:moveTo>
                  <a:pt x="0" y="0"/>
                </a:moveTo>
                <a:lnTo>
                  <a:pt x="4089956" y="0"/>
                </a:lnTo>
                <a:lnTo>
                  <a:pt x="4089956" y="2877842"/>
                </a:lnTo>
                <a:lnTo>
                  <a:pt x="0" y="28778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11395" y="-474652"/>
            <a:ext cx="4273092" cy="3006703"/>
          </a:xfrm>
          <a:custGeom>
            <a:avLst/>
            <a:gdLst/>
            <a:ahLst/>
            <a:cxnLst/>
            <a:rect r="r" b="b" t="t" l="l"/>
            <a:pathLst>
              <a:path h="3006703" w="4273092">
                <a:moveTo>
                  <a:pt x="0" y="0"/>
                </a:moveTo>
                <a:lnTo>
                  <a:pt x="4273092" y="0"/>
                </a:lnTo>
                <a:lnTo>
                  <a:pt x="4273092" y="3006704"/>
                </a:lnTo>
                <a:lnTo>
                  <a:pt x="0" y="3006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394571" y="2618598"/>
            <a:ext cx="4590548" cy="4114800"/>
          </a:xfrm>
          <a:custGeom>
            <a:avLst/>
            <a:gdLst/>
            <a:ahLst/>
            <a:cxnLst/>
            <a:rect r="r" b="b" t="t" l="l"/>
            <a:pathLst>
              <a:path h="4114800" w="4590548">
                <a:moveTo>
                  <a:pt x="0" y="0"/>
                </a:moveTo>
                <a:lnTo>
                  <a:pt x="4590548" y="0"/>
                </a:lnTo>
                <a:lnTo>
                  <a:pt x="45905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98155" y="595313"/>
            <a:ext cx="11091690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6"/>
              </a:lnSpc>
            </a:pPr>
            <a:r>
              <a:rPr lang="en-US" b="true" sz="5813">
                <a:solidFill>
                  <a:srgbClr val="F2F2F2"/>
                </a:solidFill>
                <a:latin typeface="DM Sans Bold"/>
                <a:ea typeface="DM Sans Bold"/>
                <a:cs typeface="DM Sans Bold"/>
                <a:sym typeface="DM Sans Bold"/>
              </a:rPr>
              <a:t>DATA ANALYTICS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2400" y="6385739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Result Demonstration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2400" y="5057775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Correlation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2400" y="3734267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Mean And Standard Deviation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2431198"/>
            <a:ext cx="11301259" cy="2712302"/>
          </a:xfrm>
          <a:custGeom>
            <a:avLst/>
            <a:gdLst/>
            <a:ahLst/>
            <a:cxnLst/>
            <a:rect r="r" b="b" t="t" l="l"/>
            <a:pathLst>
              <a:path h="2712302" w="11301259">
                <a:moveTo>
                  <a:pt x="0" y="0"/>
                </a:moveTo>
                <a:lnTo>
                  <a:pt x="11301258" y="0"/>
                </a:lnTo>
                <a:lnTo>
                  <a:pt x="11301258" y="2712302"/>
                </a:lnTo>
                <a:lnTo>
                  <a:pt x="0" y="27123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27706" y="595313"/>
            <a:ext cx="12432588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6"/>
              </a:lnSpc>
            </a:pPr>
            <a:r>
              <a:rPr lang="en-US" b="true" sz="5813">
                <a:solidFill>
                  <a:srgbClr val="F2F2F2"/>
                </a:solidFill>
                <a:latin typeface="DM Sans Bold"/>
                <a:ea typeface="DM Sans Bold"/>
                <a:cs typeface="DM Sans Bold"/>
                <a:sym typeface="DM Sans Bold"/>
              </a:rPr>
              <a:t>MEAN AND STANDARD DEVIATION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6318232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2F2F2"/>
                </a:solidFill>
                <a:latin typeface="DM Sans"/>
                <a:ea typeface="DM Sans"/>
                <a:cs typeface="DM Sans"/>
                <a:sym typeface="DM Sans"/>
              </a:rPr>
              <a:t>Responders = 54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59383" y="6000750"/>
            <a:ext cx="6855425" cy="82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21930" indent="-510965" lvl="1">
              <a:lnSpc>
                <a:spcPts val="6721"/>
              </a:lnSpc>
              <a:buFont typeface="Arial"/>
              <a:buChar char="•"/>
            </a:pPr>
            <a:r>
              <a:rPr lang="en-US" sz="4733">
                <a:solidFill>
                  <a:srgbClr val="00BF63"/>
                </a:solidFill>
                <a:latin typeface="DM Sans"/>
                <a:ea typeface="DM Sans"/>
                <a:cs typeface="DM Sans"/>
                <a:sym typeface="DM Sans"/>
              </a:rPr>
              <a:t>S.E Mean = 3.6410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7449771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2F2F2"/>
                </a:solidFill>
                <a:latin typeface="DM Sans"/>
                <a:ea typeface="DM Sans"/>
                <a:cs typeface="DM Sans"/>
                <a:sym typeface="DM Sans"/>
              </a:rPr>
              <a:t>Minimum = 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8520886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2F2F2"/>
                </a:solidFill>
                <a:latin typeface="DM Sans"/>
                <a:ea typeface="DM Sans"/>
                <a:cs typeface="DM Sans"/>
                <a:sym typeface="DM Sans"/>
              </a:rPr>
              <a:t>Maximum = 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59383" y="6924109"/>
            <a:ext cx="10499917" cy="82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21930" indent="-510965" lvl="1">
              <a:lnSpc>
                <a:spcPts val="6721"/>
              </a:lnSpc>
              <a:buFont typeface="Arial"/>
              <a:buChar char="•"/>
            </a:pPr>
            <a:r>
              <a:rPr lang="en-US" sz="4733">
                <a:solidFill>
                  <a:srgbClr val="00BF63"/>
                </a:solidFill>
                <a:latin typeface="DM Sans"/>
                <a:ea typeface="DM Sans"/>
                <a:cs typeface="DM Sans"/>
                <a:sym typeface="DM Sans"/>
              </a:rPr>
              <a:t>S.E Standard Deviation = 0.82619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59383" y="7847469"/>
            <a:ext cx="6855425" cy="82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21930" indent="-510965" lvl="1">
              <a:lnSpc>
                <a:spcPts val="6721"/>
              </a:lnSpc>
              <a:buFont typeface="Arial"/>
              <a:buChar char="•"/>
            </a:pPr>
            <a:r>
              <a:rPr lang="en-US" sz="4733">
                <a:solidFill>
                  <a:srgbClr val="FF3131"/>
                </a:solidFill>
                <a:latin typeface="DM Sans"/>
                <a:ea typeface="DM Sans"/>
                <a:cs typeface="DM Sans"/>
                <a:sym typeface="DM Sans"/>
              </a:rPr>
              <a:t>E.I Mean = 3.6157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759383" y="8827681"/>
            <a:ext cx="10499917" cy="82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21930" indent="-510965" lvl="1">
              <a:lnSpc>
                <a:spcPts val="6721"/>
              </a:lnSpc>
              <a:buFont typeface="Arial"/>
              <a:buChar char="•"/>
            </a:pPr>
            <a:r>
              <a:rPr lang="en-US" sz="4733">
                <a:solidFill>
                  <a:srgbClr val="FF3131"/>
                </a:solidFill>
                <a:latin typeface="DM Sans"/>
                <a:ea typeface="DM Sans"/>
                <a:cs typeface="DM Sans"/>
                <a:sym typeface="DM Sans"/>
              </a:rPr>
              <a:t>E.I Standard Deviation = 0.86684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47861" y="2659806"/>
            <a:ext cx="8311439" cy="5527379"/>
          </a:xfrm>
          <a:custGeom>
            <a:avLst/>
            <a:gdLst/>
            <a:ahLst/>
            <a:cxnLst/>
            <a:rect r="r" b="b" t="t" l="l"/>
            <a:pathLst>
              <a:path h="5527379" w="8311439">
                <a:moveTo>
                  <a:pt x="0" y="0"/>
                </a:moveTo>
                <a:lnTo>
                  <a:pt x="8311439" y="0"/>
                </a:lnTo>
                <a:lnTo>
                  <a:pt x="8311439" y="5527379"/>
                </a:lnTo>
                <a:lnTo>
                  <a:pt x="0" y="55273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27706" y="595313"/>
            <a:ext cx="12432588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6"/>
              </a:lnSpc>
            </a:pPr>
            <a:r>
              <a:rPr lang="en-US" b="true" sz="5813">
                <a:solidFill>
                  <a:srgbClr val="F2F2F2"/>
                </a:solidFill>
                <a:latin typeface="DM Sans Bold"/>
                <a:ea typeface="DM Sans Bold"/>
                <a:cs typeface="DM Sans Bold"/>
                <a:sym typeface="DM Sans Bold"/>
              </a:rPr>
              <a:t>CORRELATION ANALYSIS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22408" y="2863537"/>
            <a:ext cx="10354982" cy="802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8"/>
              </a:lnSpc>
            </a:pPr>
            <a:r>
              <a:rPr lang="en-US" sz="4689">
                <a:solidFill>
                  <a:srgbClr val="FDED85"/>
                </a:solidFill>
                <a:latin typeface="DM Sans"/>
                <a:ea typeface="DM Sans"/>
                <a:cs typeface="DM Sans"/>
                <a:sym typeface="DM Sans"/>
              </a:rPr>
              <a:t>PEARSON CORRELATION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81734" y="4406086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2F2F2"/>
                </a:solidFill>
                <a:latin typeface="DM Sans"/>
                <a:ea typeface="DM Sans"/>
                <a:cs typeface="DM Sans"/>
                <a:sym typeface="DM Sans"/>
              </a:rPr>
              <a:t>Correlation = 0.894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2408" y="6179081"/>
            <a:ext cx="10354982" cy="802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8"/>
              </a:lnSpc>
            </a:pPr>
            <a:r>
              <a:rPr lang="en-US" sz="4689">
                <a:solidFill>
                  <a:srgbClr val="FDED85"/>
                </a:solidFill>
                <a:latin typeface="DM Sans"/>
                <a:ea typeface="DM Sans"/>
                <a:cs typeface="DM Sans"/>
                <a:sym typeface="DM Sans"/>
              </a:rPr>
              <a:t>INTERPRETATION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22408" y="7449771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2F2F2"/>
                </a:solidFill>
                <a:latin typeface="DM Sans"/>
                <a:ea typeface="DM Sans"/>
                <a:cs typeface="DM Sans"/>
                <a:sym typeface="DM Sans"/>
              </a:rPr>
              <a:t>Linear Relation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2408" y="8520886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2F2F2"/>
                </a:solidFill>
                <a:latin typeface="DM Sans"/>
                <a:ea typeface="DM Sans"/>
                <a:cs typeface="DM Sans"/>
                <a:sym typeface="DM Sans"/>
              </a:rPr>
              <a:t>High relation (0.8 - 1.0)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4471681"/>
            <a:ext cx="18288000" cy="4762"/>
          </a:xfrm>
          <a:prstGeom prst="line">
            <a:avLst/>
          </a:prstGeom>
          <a:ln cap="flat" w="9525">
            <a:solidFill>
              <a:srgbClr val="F2F2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214322" y="7409158"/>
            <a:ext cx="4089956" cy="2877842"/>
          </a:xfrm>
          <a:custGeom>
            <a:avLst/>
            <a:gdLst/>
            <a:ahLst/>
            <a:cxnLst/>
            <a:rect r="r" b="b" t="t" l="l"/>
            <a:pathLst>
              <a:path h="2877842" w="4089956">
                <a:moveTo>
                  <a:pt x="0" y="0"/>
                </a:moveTo>
                <a:lnTo>
                  <a:pt x="4089956" y="0"/>
                </a:lnTo>
                <a:lnTo>
                  <a:pt x="4089956" y="2877842"/>
                </a:lnTo>
                <a:lnTo>
                  <a:pt x="0" y="28778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11395" y="-474652"/>
            <a:ext cx="4273092" cy="3006703"/>
          </a:xfrm>
          <a:custGeom>
            <a:avLst/>
            <a:gdLst/>
            <a:ahLst/>
            <a:cxnLst/>
            <a:rect r="r" b="b" t="t" l="l"/>
            <a:pathLst>
              <a:path h="3006703" w="4273092">
                <a:moveTo>
                  <a:pt x="0" y="0"/>
                </a:moveTo>
                <a:lnTo>
                  <a:pt x="4273092" y="0"/>
                </a:lnTo>
                <a:lnTo>
                  <a:pt x="4273092" y="3006704"/>
                </a:lnTo>
                <a:lnTo>
                  <a:pt x="0" y="3006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156922" y="238298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98155" y="595313"/>
            <a:ext cx="11091690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6"/>
              </a:lnSpc>
            </a:pPr>
            <a:r>
              <a:rPr lang="en-US" b="true" sz="5813">
                <a:solidFill>
                  <a:srgbClr val="F2F2F2"/>
                </a:solidFill>
                <a:latin typeface="DM Sans Bold"/>
                <a:ea typeface="DM Sans Bold"/>
                <a:cs typeface="DM Sans Bold"/>
                <a:sym typeface="DM Sans Bold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3250838"/>
            <a:ext cx="12424220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Positive Relationship Found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4406086"/>
            <a:ext cx="12424220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Self-Efficacy Boosts EI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5562600"/>
            <a:ext cx="12424220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Graduates Benefit Greatly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6836633"/>
            <a:ext cx="12424220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Higher Self-Efficacy, Higher EI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7964571"/>
            <a:ext cx="12424220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Confident Entrepreneurial Mindset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4471681"/>
            <a:ext cx="18288000" cy="4762"/>
          </a:xfrm>
          <a:prstGeom prst="line">
            <a:avLst/>
          </a:prstGeom>
          <a:ln cap="flat" w="9525">
            <a:solidFill>
              <a:srgbClr val="F2F2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214322" y="7409158"/>
            <a:ext cx="4089956" cy="2877842"/>
          </a:xfrm>
          <a:custGeom>
            <a:avLst/>
            <a:gdLst/>
            <a:ahLst/>
            <a:cxnLst/>
            <a:rect r="r" b="b" t="t" l="l"/>
            <a:pathLst>
              <a:path h="2877842" w="4089956">
                <a:moveTo>
                  <a:pt x="0" y="0"/>
                </a:moveTo>
                <a:lnTo>
                  <a:pt x="4089956" y="0"/>
                </a:lnTo>
                <a:lnTo>
                  <a:pt x="4089956" y="2877842"/>
                </a:lnTo>
                <a:lnTo>
                  <a:pt x="0" y="28778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11395" y="-474652"/>
            <a:ext cx="4273092" cy="3006703"/>
          </a:xfrm>
          <a:custGeom>
            <a:avLst/>
            <a:gdLst/>
            <a:ahLst/>
            <a:cxnLst/>
            <a:rect r="r" b="b" t="t" l="l"/>
            <a:pathLst>
              <a:path h="3006703" w="4273092">
                <a:moveTo>
                  <a:pt x="0" y="0"/>
                </a:moveTo>
                <a:lnTo>
                  <a:pt x="4273092" y="0"/>
                </a:lnTo>
                <a:lnTo>
                  <a:pt x="4273092" y="3006704"/>
                </a:lnTo>
                <a:lnTo>
                  <a:pt x="0" y="3006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902342" y="2532052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1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948453" y="4471681"/>
            <a:ext cx="327267" cy="1323508"/>
          </a:xfrm>
          <a:custGeom>
            <a:avLst/>
            <a:gdLst/>
            <a:ahLst/>
            <a:cxnLst/>
            <a:rect r="r" b="b" t="t" l="l"/>
            <a:pathLst>
              <a:path h="1323508" w="327267">
                <a:moveTo>
                  <a:pt x="0" y="0"/>
                </a:moveTo>
                <a:lnTo>
                  <a:pt x="327268" y="0"/>
                </a:lnTo>
                <a:lnTo>
                  <a:pt x="327268" y="1323508"/>
                </a:lnTo>
                <a:lnTo>
                  <a:pt x="0" y="13235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598155" y="400050"/>
            <a:ext cx="11091690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96"/>
              </a:lnSpc>
            </a:pPr>
            <a:r>
              <a:rPr lang="en-US" b="true" sz="8413">
                <a:solidFill>
                  <a:srgbClr val="F2F2F2"/>
                </a:solidFill>
                <a:latin typeface="DM Sans Bold"/>
                <a:ea typeface="DM Sans Bold"/>
                <a:cs typeface="DM Sans Bold"/>
                <a:sym typeface="DM Sans Bold"/>
              </a:rPr>
              <a:t>INTRODUCTION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2760431"/>
            <a:ext cx="10591994" cy="83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42"/>
              </a:lnSpc>
              <a:spcBef>
                <a:spcPct val="0"/>
              </a:spcBef>
            </a:pPr>
            <a:r>
              <a:rPr lang="en-US" b="true" sz="4889">
                <a:solidFill>
                  <a:srgbClr val="FDED85"/>
                </a:solidFill>
                <a:latin typeface="DM Sans Bold"/>
                <a:ea typeface="DM Sans Bold"/>
                <a:cs typeface="DM Sans Bold"/>
                <a:sym typeface="DM Sans Bold"/>
              </a:rPr>
              <a:t>What is Self efficacy?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4731931"/>
            <a:ext cx="8310978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2F2F2"/>
                </a:solidFill>
                <a:latin typeface="DM Sans"/>
                <a:ea typeface="DM Sans"/>
                <a:cs typeface="DM Sans"/>
                <a:sym typeface="DM Sans"/>
              </a:rPr>
              <a:t>Concept by </a:t>
            </a:r>
            <a:r>
              <a:rPr lang="en-US" b="true" sz="4289">
                <a:solidFill>
                  <a:srgbClr val="F2F2F2"/>
                </a:solidFill>
                <a:latin typeface="DM Sans Bold"/>
                <a:ea typeface="DM Sans Bold"/>
                <a:cs typeface="DM Sans Bold"/>
                <a:sym typeface="DM Sans Bold"/>
              </a:rPr>
              <a:t>Albert Bandura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5707469"/>
            <a:ext cx="8310978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2F2F2"/>
                </a:solidFill>
                <a:latin typeface="DM Sans"/>
                <a:ea typeface="DM Sans"/>
                <a:cs typeface="DM Sans"/>
                <a:sym typeface="DM Sans"/>
              </a:rPr>
              <a:t>Empowered Belief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6692533"/>
            <a:ext cx="8310978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2F2F2"/>
                </a:solidFill>
                <a:latin typeface="DM Sans"/>
                <a:ea typeface="DM Sans"/>
                <a:cs typeface="DM Sans"/>
                <a:sym typeface="DM Sans"/>
              </a:rPr>
              <a:t>Confident Capability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7677597"/>
            <a:ext cx="8310978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2F2F2"/>
                </a:solidFill>
                <a:latin typeface="DM Sans"/>
                <a:ea typeface="DM Sans"/>
                <a:cs typeface="DM Sans"/>
                <a:sym typeface="DM Sans"/>
              </a:rPr>
              <a:t>Resilient Determination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72651" y="1930852"/>
            <a:ext cx="3883343" cy="4114800"/>
          </a:xfrm>
          <a:custGeom>
            <a:avLst/>
            <a:gdLst/>
            <a:ahLst/>
            <a:cxnLst/>
            <a:rect r="r" b="b" t="t" l="l"/>
            <a:pathLst>
              <a:path h="4114800" w="3883343">
                <a:moveTo>
                  <a:pt x="0" y="0"/>
                </a:moveTo>
                <a:lnTo>
                  <a:pt x="3883342" y="0"/>
                </a:lnTo>
                <a:lnTo>
                  <a:pt x="38833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8000"/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0" y="4471681"/>
            <a:ext cx="18288000" cy="4762"/>
          </a:xfrm>
          <a:prstGeom prst="line">
            <a:avLst/>
          </a:prstGeom>
          <a:ln cap="flat" w="9525">
            <a:solidFill>
              <a:srgbClr val="F2F2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214322" y="7409158"/>
            <a:ext cx="4089956" cy="2877842"/>
          </a:xfrm>
          <a:custGeom>
            <a:avLst/>
            <a:gdLst/>
            <a:ahLst/>
            <a:cxnLst/>
            <a:rect r="r" b="b" t="t" l="l"/>
            <a:pathLst>
              <a:path h="2877842" w="4089956">
                <a:moveTo>
                  <a:pt x="0" y="0"/>
                </a:moveTo>
                <a:lnTo>
                  <a:pt x="4089956" y="0"/>
                </a:lnTo>
                <a:lnTo>
                  <a:pt x="4089956" y="2877842"/>
                </a:lnTo>
                <a:lnTo>
                  <a:pt x="0" y="287784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911395" y="-474652"/>
            <a:ext cx="4273092" cy="3006703"/>
          </a:xfrm>
          <a:custGeom>
            <a:avLst/>
            <a:gdLst/>
            <a:ahLst/>
            <a:cxnLst/>
            <a:rect r="r" b="b" t="t" l="l"/>
            <a:pathLst>
              <a:path h="3006703" w="4273092">
                <a:moveTo>
                  <a:pt x="0" y="0"/>
                </a:moveTo>
                <a:lnTo>
                  <a:pt x="4273092" y="0"/>
                </a:lnTo>
                <a:lnTo>
                  <a:pt x="4273092" y="3006704"/>
                </a:lnTo>
                <a:lnTo>
                  <a:pt x="0" y="30067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98155" y="595313"/>
            <a:ext cx="11091690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6"/>
              </a:lnSpc>
            </a:pPr>
            <a:r>
              <a:rPr lang="en-US" b="true" sz="5813">
                <a:solidFill>
                  <a:srgbClr val="F2F2F2"/>
                </a:solidFill>
                <a:latin typeface="DM Sans Bold"/>
                <a:ea typeface="DM Sans Bold"/>
                <a:cs typeface="DM Sans Bold"/>
                <a:sym typeface="DM Sans Bold"/>
              </a:rPr>
              <a:t>RECOMMENDATIONS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3250838"/>
            <a:ext cx="12424220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Set Attainable Goals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4406719"/>
            <a:ext cx="12424220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Encourage Self-Reflection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5562600"/>
            <a:ext cx="12424220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Promote Growth Mentality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6836633"/>
            <a:ext cx="12424220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Implement Entrepreneur Programs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72651" y="1930852"/>
            <a:ext cx="3883343" cy="4114800"/>
          </a:xfrm>
          <a:custGeom>
            <a:avLst/>
            <a:gdLst/>
            <a:ahLst/>
            <a:cxnLst/>
            <a:rect r="r" b="b" t="t" l="l"/>
            <a:pathLst>
              <a:path h="4114800" w="3883343">
                <a:moveTo>
                  <a:pt x="0" y="0"/>
                </a:moveTo>
                <a:lnTo>
                  <a:pt x="3883342" y="0"/>
                </a:lnTo>
                <a:lnTo>
                  <a:pt x="38833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8000"/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0" y="4471681"/>
            <a:ext cx="18288000" cy="4762"/>
          </a:xfrm>
          <a:prstGeom prst="line">
            <a:avLst/>
          </a:prstGeom>
          <a:ln cap="flat" w="9525">
            <a:solidFill>
              <a:srgbClr val="F2F2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214322" y="7409158"/>
            <a:ext cx="4089956" cy="2877842"/>
          </a:xfrm>
          <a:custGeom>
            <a:avLst/>
            <a:gdLst/>
            <a:ahLst/>
            <a:cxnLst/>
            <a:rect r="r" b="b" t="t" l="l"/>
            <a:pathLst>
              <a:path h="2877842" w="4089956">
                <a:moveTo>
                  <a:pt x="0" y="0"/>
                </a:moveTo>
                <a:lnTo>
                  <a:pt x="4089956" y="0"/>
                </a:lnTo>
                <a:lnTo>
                  <a:pt x="4089956" y="2877842"/>
                </a:lnTo>
                <a:lnTo>
                  <a:pt x="0" y="287784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911395" y="-474652"/>
            <a:ext cx="4273092" cy="3006703"/>
          </a:xfrm>
          <a:custGeom>
            <a:avLst/>
            <a:gdLst/>
            <a:ahLst/>
            <a:cxnLst/>
            <a:rect r="r" b="b" t="t" l="l"/>
            <a:pathLst>
              <a:path h="3006703" w="4273092">
                <a:moveTo>
                  <a:pt x="0" y="0"/>
                </a:moveTo>
                <a:lnTo>
                  <a:pt x="4273092" y="0"/>
                </a:lnTo>
                <a:lnTo>
                  <a:pt x="4273092" y="3006704"/>
                </a:lnTo>
                <a:lnTo>
                  <a:pt x="0" y="30067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98155" y="595313"/>
            <a:ext cx="11091690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6"/>
              </a:lnSpc>
            </a:pPr>
            <a:r>
              <a:rPr lang="en-US" b="true" sz="5813">
                <a:solidFill>
                  <a:srgbClr val="F2F2F2"/>
                </a:solidFill>
                <a:latin typeface="DM Sans Bold"/>
                <a:ea typeface="DM Sans Bold"/>
                <a:cs typeface="DM Sans Bold"/>
                <a:sym typeface="DM Sans Bold"/>
              </a:rPr>
              <a:t>RECOMMENDATIONS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3250838"/>
            <a:ext cx="12424220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Interactive Seminars Needed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4406719"/>
            <a:ext cx="12424220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Foster Support Networks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5562600"/>
            <a:ext cx="12424220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Boost Self-Efficacy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6836633"/>
            <a:ext cx="12424220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Use Mindfulness Techniques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bg>
      <p:bgPr>
        <a:solidFill>
          <a:srgbClr val="0909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33402" y="3547587"/>
            <a:ext cx="12421195" cy="147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53"/>
              </a:lnSpc>
              <a:spcBef>
                <a:spcPct val="0"/>
              </a:spcBef>
            </a:pPr>
            <a:r>
              <a:rPr lang="en-US" sz="8488">
                <a:solidFill>
                  <a:srgbClr val="00BF63"/>
                </a:solidFill>
                <a:latin typeface="Norwester"/>
                <a:ea typeface="Norwester"/>
                <a:cs typeface="Norwester"/>
                <a:sym typeface="Norwester"/>
              </a:rPr>
              <a:t>THANK YOU! ANY QUESTIONS?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bg>
      <p:bgPr>
        <a:solidFill>
          <a:srgbClr val="0909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82156" y="3547587"/>
            <a:ext cx="12123688" cy="147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53"/>
              </a:lnSpc>
              <a:spcBef>
                <a:spcPct val="0"/>
              </a:spcBef>
            </a:pPr>
            <a:r>
              <a:rPr lang="en-US" sz="8488">
                <a:solidFill>
                  <a:srgbClr val="00BF63"/>
                </a:solidFill>
                <a:latin typeface="Norwester"/>
                <a:ea typeface="Norwester"/>
                <a:cs typeface="Norwester"/>
                <a:sym typeface="Norwester"/>
              </a:rPr>
              <a:t> GOOGLE IS THE BEST PLACE!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4471681"/>
            <a:ext cx="18288000" cy="4762"/>
          </a:xfrm>
          <a:prstGeom prst="line">
            <a:avLst/>
          </a:prstGeom>
          <a:ln cap="flat" w="9525">
            <a:solidFill>
              <a:srgbClr val="F2F2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214322" y="7409158"/>
            <a:ext cx="4089956" cy="2877842"/>
          </a:xfrm>
          <a:custGeom>
            <a:avLst/>
            <a:gdLst/>
            <a:ahLst/>
            <a:cxnLst/>
            <a:rect r="r" b="b" t="t" l="l"/>
            <a:pathLst>
              <a:path h="2877842" w="4089956">
                <a:moveTo>
                  <a:pt x="0" y="0"/>
                </a:moveTo>
                <a:lnTo>
                  <a:pt x="4089956" y="0"/>
                </a:lnTo>
                <a:lnTo>
                  <a:pt x="4089956" y="2877842"/>
                </a:lnTo>
                <a:lnTo>
                  <a:pt x="0" y="28778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11395" y="-474652"/>
            <a:ext cx="4273092" cy="3006703"/>
          </a:xfrm>
          <a:custGeom>
            <a:avLst/>
            <a:gdLst/>
            <a:ahLst/>
            <a:cxnLst/>
            <a:rect r="r" b="b" t="t" l="l"/>
            <a:pathLst>
              <a:path h="3006703" w="4273092">
                <a:moveTo>
                  <a:pt x="0" y="0"/>
                </a:moveTo>
                <a:lnTo>
                  <a:pt x="4273092" y="0"/>
                </a:lnTo>
                <a:lnTo>
                  <a:pt x="4273092" y="3006704"/>
                </a:lnTo>
                <a:lnTo>
                  <a:pt x="0" y="3006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313257" y="2855681"/>
            <a:ext cx="2753175" cy="4114800"/>
          </a:xfrm>
          <a:custGeom>
            <a:avLst/>
            <a:gdLst/>
            <a:ahLst/>
            <a:cxnLst/>
            <a:rect r="r" b="b" t="t" l="l"/>
            <a:pathLst>
              <a:path h="4114800" w="2753175">
                <a:moveTo>
                  <a:pt x="0" y="0"/>
                </a:moveTo>
                <a:lnTo>
                  <a:pt x="2753176" y="0"/>
                </a:lnTo>
                <a:lnTo>
                  <a:pt x="27531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98155" y="400050"/>
            <a:ext cx="11091690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96"/>
              </a:lnSpc>
            </a:pPr>
            <a:r>
              <a:rPr lang="en-US" b="true" sz="8413">
                <a:solidFill>
                  <a:srgbClr val="F2F2F2"/>
                </a:solidFill>
                <a:latin typeface="DM Sans Bold"/>
                <a:ea typeface="DM Sans Bold"/>
                <a:cs typeface="DM Sans Bold"/>
                <a:sym typeface="DM Sans Bold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2760431"/>
            <a:ext cx="10591994" cy="17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42"/>
              </a:lnSpc>
              <a:spcBef>
                <a:spcPct val="0"/>
              </a:spcBef>
            </a:pPr>
            <a:r>
              <a:rPr lang="en-US" b="true" sz="4889">
                <a:solidFill>
                  <a:srgbClr val="FDED85"/>
                </a:solidFill>
                <a:latin typeface="DM Sans Bold"/>
                <a:ea typeface="DM Sans Bold"/>
                <a:cs typeface="DM Sans Bold"/>
                <a:sym typeface="DM Sans Bold"/>
              </a:rPr>
              <a:t>Understanding Entrepreneurial Inclination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4731931"/>
            <a:ext cx="10591994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2F2F2"/>
                </a:solidFill>
                <a:latin typeface="DM Sans"/>
                <a:ea typeface="DM Sans"/>
                <a:cs typeface="DM Sans"/>
                <a:sym typeface="DM Sans"/>
              </a:rPr>
              <a:t>Pursuing entrepreneurial endeavors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5707469"/>
            <a:ext cx="8310978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2F2F2"/>
                </a:solidFill>
                <a:latin typeface="DM Sans"/>
                <a:ea typeface="DM Sans"/>
                <a:cs typeface="DM Sans"/>
                <a:sym typeface="DM Sans"/>
              </a:rPr>
              <a:t>Ambitious Drive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6692533"/>
            <a:ext cx="8310978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2F2F2"/>
                </a:solidFill>
                <a:latin typeface="DM Sans"/>
                <a:ea typeface="DM Sans"/>
                <a:cs typeface="DM Sans"/>
                <a:sym typeface="DM Sans"/>
              </a:rPr>
              <a:t>Proactive Vision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7668072"/>
            <a:ext cx="8310978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2F2F2"/>
                </a:solidFill>
                <a:latin typeface="DM Sans"/>
                <a:ea typeface="DM Sans"/>
                <a:cs typeface="DM Sans"/>
                <a:sym typeface="DM Sans"/>
              </a:rPr>
              <a:t>Entrepreneurial Interest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4471681"/>
            <a:ext cx="18288000" cy="4762"/>
          </a:xfrm>
          <a:prstGeom prst="line">
            <a:avLst/>
          </a:prstGeom>
          <a:ln cap="flat" w="9525">
            <a:solidFill>
              <a:srgbClr val="F2F2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214322" y="7409158"/>
            <a:ext cx="4089956" cy="2877842"/>
          </a:xfrm>
          <a:custGeom>
            <a:avLst/>
            <a:gdLst/>
            <a:ahLst/>
            <a:cxnLst/>
            <a:rect r="r" b="b" t="t" l="l"/>
            <a:pathLst>
              <a:path h="2877842" w="4089956">
                <a:moveTo>
                  <a:pt x="0" y="0"/>
                </a:moveTo>
                <a:lnTo>
                  <a:pt x="4089956" y="0"/>
                </a:lnTo>
                <a:lnTo>
                  <a:pt x="4089956" y="2877842"/>
                </a:lnTo>
                <a:lnTo>
                  <a:pt x="0" y="28778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11395" y="-474652"/>
            <a:ext cx="4273092" cy="3006703"/>
          </a:xfrm>
          <a:custGeom>
            <a:avLst/>
            <a:gdLst/>
            <a:ahLst/>
            <a:cxnLst/>
            <a:rect r="r" b="b" t="t" l="l"/>
            <a:pathLst>
              <a:path h="3006703" w="4273092">
                <a:moveTo>
                  <a:pt x="0" y="0"/>
                </a:moveTo>
                <a:lnTo>
                  <a:pt x="4273092" y="0"/>
                </a:lnTo>
                <a:lnTo>
                  <a:pt x="4273092" y="3006704"/>
                </a:lnTo>
                <a:lnTo>
                  <a:pt x="0" y="3006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632445" y="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98155" y="400050"/>
            <a:ext cx="11091690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96"/>
              </a:lnSpc>
            </a:pPr>
            <a:r>
              <a:rPr lang="en-US" b="true" sz="8413">
                <a:solidFill>
                  <a:srgbClr val="F2F2F2"/>
                </a:solidFill>
                <a:latin typeface="DM Sans Bold"/>
                <a:ea typeface="DM Sans Bold"/>
                <a:cs typeface="DM Sans Bold"/>
                <a:sym typeface="DM Sans Bold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3285" y="2760431"/>
            <a:ext cx="10591994" cy="17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42"/>
              </a:lnSpc>
              <a:spcBef>
                <a:spcPct val="0"/>
              </a:spcBef>
            </a:pPr>
            <a:r>
              <a:rPr lang="en-US" b="true" sz="4889">
                <a:solidFill>
                  <a:srgbClr val="FDED85"/>
                </a:solidFill>
                <a:latin typeface="DM Sans Bold"/>
                <a:ea typeface="DM Sans Bold"/>
                <a:cs typeface="DM Sans Bold"/>
                <a:sym typeface="DM Sans Bold"/>
              </a:rPr>
              <a:t>Association between Self Efficacy and Entrepreneurial Inclination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5057775"/>
            <a:ext cx="10591994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00BF63"/>
                </a:solidFill>
                <a:latin typeface="DM Sans"/>
                <a:ea typeface="DM Sans"/>
                <a:cs typeface="DM Sans"/>
                <a:sym typeface="DM Sans"/>
              </a:rPr>
              <a:t>Self-Confidence Boosts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6033314"/>
            <a:ext cx="8310978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00BF63"/>
                </a:solidFill>
                <a:latin typeface="DM Sans"/>
                <a:ea typeface="DM Sans"/>
                <a:cs typeface="DM Sans"/>
                <a:sym typeface="DM Sans"/>
              </a:rPr>
              <a:t>Entrepreneurial Career Path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7018378"/>
            <a:ext cx="8310978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3131"/>
                </a:solidFill>
                <a:latin typeface="DM Sans"/>
                <a:ea typeface="DM Sans"/>
                <a:cs typeface="DM Sans"/>
                <a:sym typeface="DM Sans"/>
              </a:rPr>
              <a:t>Reduced Business Desire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7993916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3131"/>
                </a:solidFill>
                <a:latin typeface="DM Sans"/>
                <a:ea typeface="DM Sans"/>
                <a:cs typeface="DM Sans"/>
                <a:sym typeface="DM Sans"/>
              </a:rPr>
              <a:t>Moderates Entrepreneurial Behavior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4471681"/>
            <a:ext cx="18288000" cy="4762"/>
          </a:xfrm>
          <a:prstGeom prst="line">
            <a:avLst/>
          </a:prstGeom>
          <a:ln cap="flat" w="9525">
            <a:solidFill>
              <a:srgbClr val="F2F2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214322" y="7409158"/>
            <a:ext cx="4089956" cy="2877842"/>
          </a:xfrm>
          <a:custGeom>
            <a:avLst/>
            <a:gdLst/>
            <a:ahLst/>
            <a:cxnLst/>
            <a:rect r="r" b="b" t="t" l="l"/>
            <a:pathLst>
              <a:path h="2877842" w="4089956">
                <a:moveTo>
                  <a:pt x="0" y="0"/>
                </a:moveTo>
                <a:lnTo>
                  <a:pt x="4089956" y="0"/>
                </a:lnTo>
                <a:lnTo>
                  <a:pt x="4089956" y="2877842"/>
                </a:lnTo>
                <a:lnTo>
                  <a:pt x="0" y="28778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11395" y="-474652"/>
            <a:ext cx="4273092" cy="3006703"/>
          </a:xfrm>
          <a:custGeom>
            <a:avLst/>
            <a:gdLst/>
            <a:ahLst/>
            <a:cxnLst/>
            <a:rect r="r" b="b" t="t" l="l"/>
            <a:pathLst>
              <a:path h="3006703" w="4273092">
                <a:moveTo>
                  <a:pt x="0" y="0"/>
                </a:moveTo>
                <a:lnTo>
                  <a:pt x="4273092" y="0"/>
                </a:lnTo>
                <a:lnTo>
                  <a:pt x="4273092" y="3006704"/>
                </a:lnTo>
                <a:lnTo>
                  <a:pt x="0" y="3006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632445" y="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98155" y="400050"/>
            <a:ext cx="11091690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96"/>
              </a:lnSpc>
            </a:pPr>
            <a:r>
              <a:rPr lang="en-US" b="true" sz="8413">
                <a:solidFill>
                  <a:srgbClr val="F2F2F2"/>
                </a:solidFill>
                <a:latin typeface="DM Sans Bold"/>
                <a:ea typeface="DM Sans Bold"/>
                <a:cs typeface="DM Sans Bold"/>
                <a:sym typeface="DM Sans Bold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2760431"/>
            <a:ext cx="10591994" cy="17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42"/>
              </a:lnSpc>
              <a:spcBef>
                <a:spcPct val="0"/>
              </a:spcBef>
            </a:pPr>
            <a:r>
              <a:rPr lang="en-US" b="true" sz="4889">
                <a:solidFill>
                  <a:srgbClr val="FDED85"/>
                </a:solidFill>
                <a:latin typeface="DM Sans Bold"/>
                <a:ea typeface="DM Sans Bold"/>
                <a:cs typeface="DM Sans Bold"/>
                <a:sym typeface="DM Sans Bold"/>
              </a:rPr>
              <a:t>Impact on Entrepreneurial Inclination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5057775"/>
            <a:ext cx="10591994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Role Model Impact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6033314"/>
            <a:ext cx="8310978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Positive Experiences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7018378"/>
            <a:ext cx="8310978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Support Systems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7993916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Cultural Influence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4471681"/>
            <a:ext cx="18288000" cy="4762"/>
          </a:xfrm>
          <a:prstGeom prst="line">
            <a:avLst/>
          </a:prstGeom>
          <a:ln cap="flat" w="9525">
            <a:solidFill>
              <a:srgbClr val="F2F2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214322" y="7409158"/>
            <a:ext cx="4089956" cy="2877842"/>
          </a:xfrm>
          <a:custGeom>
            <a:avLst/>
            <a:gdLst/>
            <a:ahLst/>
            <a:cxnLst/>
            <a:rect r="r" b="b" t="t" l="l"/>
            <a:pathLst>
              <a:path h="2877842" w="4089956">
                <a:moveTo>
                  <a:pt x="0" y="0"/>
                </a:moveTo>
                <a:lnTo>
                  <a:pt x="4089956" y="0"/>
                </a:lnTo>
                <a:lnTo>
                  <a:pt x="4089956" y="2877842"/>
                </a:lnTo>
                <a:lnTo>
                  <a:pt x="0" y="28778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11395" y="-474652"/>
            <a:ext cx="4273092" cy="3006703"/>
          </a:xfrm>
          <a:custGeom>
            <a:avLst/>
            <a:gdLst/>
            <a:ahLst/>
            <a:cxnLst/>
            <a:rect r="r" b="b" t="t" l="l"/>
            <a:pathLst>
              <a:path h="3006703" w="4273092">
                <a:moveTo>
                  <a:pt x="0" y="0"/>
                </a:moveTo>
                <a:lnTo>
                  <a:pt x="4273092" y="0"/>
                </a:lnTo>
                <a:lnTo>
                  <a:pt x="4273092" y="3006704"/>
                </a:lnTo>
                <a:lnTo>
                  <a:pt x="0" y="3006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598155" y="481013"/>
            <a:ext cx="11091690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56"/>
              </a:lnSpc>
            </a:pPr>
            <a:r>
              <a:rPr lang="en-US" b="true" sz="7213">
                <a:solidFill>
                  <a:srgbClr val="F2F2F2"/>
                </a:solidFill>
                <a:latin typeface="DM Sans Bold"/>
                <a:ea typeface="DM Sans Bold"/>
                <a:cs typeface="DM Sans Bold"/>
                <a:sym typeface="DM Sans Bold"/>
              </a:rPr>
              <a:t>PURPOSE OF SURVEY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5057775"/>
            <a:ext cx="10591994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Boost Confidence in Students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6033314"/>
            <a:ext cx="8310978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Explore Student Attitudes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7018378"/>
            <a:ext cx="9708783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Examine Successful Interventions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7993916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Encourage Entrepreneurial Belief</a:t>
            </a:r>
          </a:p>
        </p:txBody>
      </p:sp>
      <p:sp>
        <p:nvSpPr>
          <p:cNvPr name="TextBox 10" id="10"/>
          <p:cNvSpPr txBox="true"/>
          <p:nvPr/>
        </p:nvSpPr>
        <p:spPr>
          <a:xfrm rot="-2100435">
            <a:off x="9477684" y="4507977"/>
            <a:ext cx="8396061" cy="1899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04"/>
              </a:lnSpc>
            </a:pPr>
            <a:r>
              <a:rPr lang="en-US" sz="12337">
                <a:solidFill>
                  <a:srgbClr val="8899A6">
                    <a:alpha val="45882"/>
                  </a:srgbClr>
                </a:solidFill>
                <a:latin typeface="TC October"/>
                <a:ea typeface="TC October"/>
                <a:cs typeface="TC October"/>
                <a:sym typeface="TC October"/>
              </a:rPr>
              <a:t>PURPOSE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2938437"/>
            <a:ext cx="10591994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Investigate Self-Efficacy Impact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4082236"/>
            <a:ext cx="10591994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Tackle Entrepreneurial Challenges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4471681"/>
            <a:ext cx="18288000" cy="4762"/>
          </a:xfrm>
          <a:prstGeom prst="line">
            <a:avLst/>
          </a:prstGeom>
          <a:ln cap="flat" w="9525">
            <a:solidFill>
              <a:srgbClr val="F2F2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214322" y="7409158"/>
            <a:ext cx="4089956" cy="2877842"/>
          </a:xfrm>
          <a:custGeom>
            <a:avLst/>
            <a:gdLst/>
            <a:ahLst/>
            <a:cxnLst/>
            <a:rect r="r" b="b" t="t" l="l"/>
            <a:pathLst>
              <a:path h="2877842" w="4089956">
                <a:moveTo>
                  <a:pt x="0" y="0"/>
                </a:moveTo>
                <a:lnTo>
                  <a:pt x="4089956" y="0"/>
                </a:lnTo>
                <a:lnTo>
                  <a:pt x="4089956" y="2877842"/>
                </a:lnTo>
                <a:lnTo>
                  <a:pt x="0" y="28778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11395" y="-474652"/>
            <a:ext cx="4273092" cy="3006703"/>
          </a:xfrm>
          <a:custGeom>
            <a:avLst/>
            <a:gdLst/>
            <a:ahLst/>
            <a:cxnLst/>
            <a:rect r="r" b="b" t="t" l="l"/>
            <a:pathLst>
              <a:path h="3006703" w="4273092">
                <a:moveTo>
                  <a:pt x="0" y="0"/>
                </a:moveTo>
                <a:lnTo>
                  <a:pt x="4273092" y="0"/>
                </a:lnTo>
                <a:lnTo>
                  <a:pt x="4273092" y="3006704"/>
                </a:lnTo>
                <a:lnTo>
                  <a:pt x="0" y="3006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632445" y="2655928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98155" y="595313"/>
            <a:ext cx="11091690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6"/>
              </a:lnSpc>
            </a:pPr>
            <a:r>
              <a:rPr lang="en-US" b="true" sz="5813">
                <a:solidFill>
                  <a:srgbClr val="F2F2F2"/>
                </a:solidFill>
                <a:latin typeface="DM Sans Bold"/>
                <a:ea typeface="DM Sans Bold"/>
                <a:cs typeface="DM Sans Bold"/>
                <a:sym typeface="DM Sans Bold"/>
              </a:rPr>
              <a:t>THE PROBLEM TO RESOLVE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5057775"/>
            <a:ext cx="10591994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Hampered Confidence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6033314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Reduced Entrepreneurial Motivation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7018378"/>
            <a:ext cx="9708783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Limited Business Creation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7993916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Stunted Personal Development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2938437"/>
            <a:ext cx="10591994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Self-Doubt Hinders Aspirations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4082236"/>
            <a:ext cx="10591994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Lack of Self-Efficacy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4471681"/>
            <a:ext cx="18288000" cy="4762"/>
          </a:xfrm>
          <a:prstGeom prst="line">
            <a:avLst/>
          </a:prstGeom>
          <a:ln cap="flat" w="9525">
            <a:solidFill>
              <a:srgbClr val="F2F2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214322" y="7409158"/>
            <a:ext cx="4089956" cy="2877842"/>
          </a:xfrm>
          <a:custGeom>
            <a:avLst/>
            <a:gdLst/>
            <a:ahLst/>
            <a:cxnLst/>
            <a:rect r="r" b="b" t="t" l="l"/>
            <a:pathLst>
              <a:path h="2877842" w="4089956">
                <a:moveTo>
                  <a:pt x="0" y="0"/>
                </a:moveTo>
                <a:lnTo>
                  <a:pt x="4089956" y="0"/>
                </a:lnTo>
                <a:lnTo>
                  <a:pt x="4089956" y="2877842"/>
                </a:lnTo>
                <a:lnTo>
                  <a:pt x="0" y="28778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11395" y="-474652"/>
            <a:ext cx="4273092" cy="3006703"/>
          </a:xfrm>
          <a:custGeom>
            <a:avLst/>
            <a:gdLst/>
            <a:ahLst/>
            <a:cxnLst/>
            <a:rect r="r" b="b" t="t" l="l"/>
            <a:pathLst>
              <a:path h="3006703" w="4273092">
                <a:moveTo>
                  <a:pt x="0" y="0"/>
                </a:moveTo>
                <a:lnTo>
                  <a:pt x="4273092" y="0"/>
                </a:lnTo>
                <a:lnTo>
                  <a:pt x="4273092" y="3006704"/>
                </a:lnTo>
                <a:lnTo>
                  <a:pt x="0" y="3006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767111" y="2887296"/>
            <a:ext cx="3845468" cy="4114800"/>
          </a:xfrm>
          <a:custGeom>
            <a:avLst/>
            <a:gdLst/>
            <a:ahLst/>
            <a:cxnLst/>
            <a:rect r="r" b="b" t="t" l="l"/>
            <a:pathLst>
              <a:path h="4114800" w="3845468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612579" y="2855540"/>
            <a:ext cx="1174772" cy="873603"/>
          </a:xfrm>
          <a:custGeom>
            <a:avLst/>
            <a:gdLst/>
            <a:ahLst/>
            <a:cxnLst/>
            <a:rect r="r" b="b" t="t" l="l"/>
            <a:pathLst>
              <a:path h="873603" w="1174772">
                <a:moveTo>
                  <a:pt x="0" y="0"/>
                </a:moveTo>
                <a:lnTo>
                  <a:pt x="1174772" y="0"/>
                </a:lnTo>
                <a:lnTo>
                  <a:pt x="1174772" y="873603"/>
                </a:lnTo>
                <a:lnTo>
                  <a:pt x="0" y="8736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679953" y="2882187"/>
            <a:ext cx="1087159" cy="820311"/>
          </a:xfrm>
          <a:custGeom>
            <a:avLst/>
            <a:gdLst/>
            <a:ahLst/>
            <a:cxnLst/>
            <a:rect r="r" b="b" t="t" l="l"/>
            <a:pathLst>
              <a:path h="820311" w="1087159">
                <a:moveTo>
                  <a:pt x="0" y="0"/>
                </a:moveTo>
                <a:lnTo>
                  <a:pt x="1087158" y="0"/>
                </a:lnTo>
                <a:lnTo>
                  <a:pt x="1087158" y="820310"/>
                </a:lnTo>
                <a:lnTo>
                  <a:pt x="0" y="8203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47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w="38100" cap="sq">
            <a:solidFill>
              <a:srgbClr val="000000">
                <a:alpha val="46667"/>
              </a:srgbClr>
            </a:solidFill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3598155" y="595313"/>
            <a:ext cx="11091690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6"/>
              </a:lnSpc>
            </a:pPr>
            <a:r>
              <a:rPr lang="en-US" b="true" sz="5813">
                <a:solidFill>
                  <a:srgbClr val="F2F2F2"/>
                </a:solidFill>
                <a:latin typeface="DM Sans Bold"/>
                <a:ea typeface="DM Sans Bold"/>
                <a:cs typeface="DM Sans Bold"/>
                <a:sym typeface="DM Sans Bold"/>
              </a:rPr>
              <a:t>HYPOTHESES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5057775"/>
            <a:ext cx="10591994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Hampered Confidence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8506" y="8110665"/>
            <a:ext cx="10354982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Education and Support Enhance EI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6204764"/>
            <a:ext cx="11313897" cy="1508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Self-Efficacy Enhances Entrepreneurial Mindset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2938437"/>
            <a:ext cx="10591994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Self Efficacy boosts Confidence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4082236"/>
            <a:ext cx="10591994" cy="7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07" indent="-463003" lvl="1">
              <a:lnSpc>
                <a:spcPts val="6090"/>
              </a:lnSpc>
              <a:buFont typeface="Arial"/>
              <a:buChar char="•"/>
            </a:pPr>
            <a:r>
              <a:rPr lang="en-US" sz="42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Low Self-Efficacy Hinders EI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DAGXm1UNQKc</dc:identifier>
  <dcterms:modified xsi:type="dcterms:W3CDTF">2011-08-01T06:04:30Z</dcterms:modified>
  <cp:revision>1</cp:revision>
  <dc:title>AHMED</dc:title>
</cp:coreProperties>
</file>