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Noticia Text" panose="020B0604020202020204" charset="0"/>
      <p:regular r:id="rId19"/>
    </p:embeddedFont>
    <p:embeddedFont>
      <p:font typeface="Canva Sans Bold" panose="020B0604020202020204" charset="0"/>
      <p:regular r:id="rId20"/>
    </p:embeddedFont>
    <p:embeddedFont>
      <p:font typeface="Noticia Text Bold" panose="020B0604020202020204" charset="0"/>
      <p:regular r:id="rId21"/>
    </p:embeddedFont>
    <p:embeddedFont>
      <p:font typeface="Arimo Bold" panose="020B0604020202020204" charset="0"/>
      <p:regular r:id="rId22"/>
    </p:embeddedFont>
    <p:embeddedFont>
      <p:font typeface="Calibri" panose="020F0502020204030204" pitchFamily="34" charset="0"/>
      <p:regular r:id="rId23"/>
      <p:bold r:id="rId24"/>
      <p:italic r:id="rId25"/>
      <p:boldItalic r:id="rId26"/>
    </p:embeddedFont>
    <p:embeddedFont>
      <p:font typeface="Canva Sans Bold Italics" panose="020B0604020202020204" charset="0"/>
      <p:regular r:id="rId27"/>
    </p:embeddedFont>
    <p:embeddedFont>
      <p:font typeface="Arimo" panose="020B0604020202020204" charset="0"/>
      <p:regular r:id="rId28"/>
    </p:embeddedFont>
    <p:embeddedFont>
      <p:font typeface="Eczar Medium" panose="020B0604020202020204" charset="0"/>
      <p:regular r:id="rId29"/>
    </p:embeddedFont>
    <p:embeddedFont>
      <p:font typeface="Eczar Semi-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64" autoAdjust="0"/>
  </p:normalViewPr>
  <p:slideViewPr>
    <p:cSldViewPr>
      <p:cViewPr varScale="1">
        <p:scale>
          <a:sx n="47" d="100"/>
          <a:sy n="47" d="100"/>
        </p:scale>
        <p:origin x="756"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amon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481901" y="1295289"/>
            <a:ext cx="15324198" cy="7696422"/>
            <a:chOff x="0" y="0"/>
            <a:chExt cx="5444956" cy="2734674"/>
          </a:xfrm>
        </p:grpSpPr>
        <p:sp>
          <p:nvSpPr>
            <p:cNvPr id="4" name="Freeform 4"/>
            <p:cNvSpPr/>
            <p:nvPr/>
          </p:nvSpPr>
          <p:spPr>
            <a:xfrm>
              <a:off x="0" y="0"/>
              <a:ext cx="5444956" cy="2734674"/>
            </a:xfrm>
            <a:custGeom>
              <a:avLst/>
              <a:gdLst/>
              <a:ahLst/>
              <a:cxnLst/>
              <a:rect l="l" t="t" r="r" b="b"/>
              <a:pathLst>
                <a:path w="5444956" h="2734674">
                  <a:moveTo>
                    <a:pt x="10104" y="0"/>
                  </a:moveTo>
                  <a:lnTo>
                    <a:pt x="5434852" y="0"/>
                  </a:lnTo>
                  <a:cubicBezTo>
                    <a:pt x="5440433" y="0"/>
                    <a:pt x="5444956" y="4524"/>
                    <a:pt x="5444956" y="10104"/>
                  </a:cubicBezTo>
                  <a:lnTo>
                    <a:pt x="5444956" y="2724570"/>
                  </a:lnTo>
                  <a:cubicBezTo>
                    <a:pt x="5444956" y="2727249"/>
                    <a:pt x="5443892" y="2729819"/>
                    <a:pt x="5441997" y="2731714"/>
                  </a:cubicBezTo>
                  <a:cubicBezTo>
                    <a:pt x="5440102" y="2733609"/>
                    <a:pt x="5437532" y="2734674"/>
                    <a:pt x="5434852" y="2734674"/>
                  </a:cubicBezTo>
                  <a:lnTo>
                    <a:pt x="10104" y="2734674"/>
                  </a:lnTo>
                  <a:cubicBezTo>
                    <a:pt x="4524" y="2734674"/>
                    <a:pt x="0" y="2730150"/>
                    <a:pt x="0" y="2724570"/>
                  </a:cubicBezTo>
                  <a:lnTo>
                    <a:pt x="0" y="10104"/>
                  </a:lnTo>
                  <a:cubicBezTo>
                    <a:pt x="0" y="4524"/>
                    <a:pt x="4524" y="0"/>
                    <a:pt x="10104" y="0"/>
                  </a:cubicBezTo>
                  <a:close/>
                </a:path>
              </a:pathLst>
            </a:custGeom>
            <a:solidFill>
              <a:srgbClr val="FFFBEF">
                <a:alpha val="76863"/>
              </a:srgbClr>
            </a:solidFill>
            <a:ln cap="sq">
              <a:noFill/>
              <a:prstDash val="solid"/>
              <a:miter/>
            </a:ln>
          </p:spPr>
        </p:sp>
        <p:sp>
          <p:nvSpPr>
            <p:cNvPr id="5" name="TextBox 5"/>
            <p:cNvSpPr txBox="1"/>
            <p:nvPr/>
          </p:nvSpPr>
          <p:spPr>
            <a:xfrm>
              <a:off x="0" y="-28575"/>
              <a:ext cx="5444956" cy="2763249"/>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rot="26382">
            <a:off x="2352268" y="2383725"/>
            <a:ext cx="13584298" cy="5171526"/>
            <a:chOff x="0" y="0"/>
            <a:chExt cx="1511107" cy="575277"/>
          </a:xfrm>
        </p:grpSpPr>
        <p:sp>
          <p:nvSpPr>
            <p:cNvPr id="7" name="Freeform 7"/>
            <p:cNvSpPr/>
            <p:nvPr/>
          </p:nvSpPr>
          <p:spPr>
            <a:xfrm>
              <a:off x="0" y="0"/>
              <a:ext cx="1511107" cy="575277"/>
            </a:xfrm>
            <a:custGeom>
              <a:avLst/>
              <a:gdLst/>
              <a:ahLst/>
              <a:cxnLst/>
              <a:rect l="l" t="t" r="r" b="b"/>
              <a:pathLst>
                <a:path w="1511107" h="575277">
                  <a:moveTo>
                    <a:pt x="11398" y="0"/>
                  </a:moveTo>
                  <a:lnTo>
                    <a:pt x="1499708" y="0"/>
                  </a:lnTo>
                  <a:cubicBezTo>
                    <a:pt x="1502731" y="0"/>
                    <a:pt x="1505631" y="1201"/>
                    <a:pt x="1507768" y="3338"/>
                  </a:cubicBezTo>
                  <a:cubicBezTo>
                    <a:pt x="1509906" y="5476"/>
                    <a:pt x="1511107" y="8375"/>
                    <a:pt x="1511107" y="11398"/>
                  </a:cubicBezTo>
                  <a:lnTo>
                    <a:pt x="1511107" y="563878"/>
                  </a:lnTo>
                  <a:cubicBezTo>
                    <a:pt x="1511107" y="570173"/>
                    <a:pt x="1506004" y="575277"/>
                    <a:pt x="1499708" y="575277"/>
                  </a:cubicBezTo>
                  <a:lnTo>
                    <a:pt x="11398" y="575277"/>
                  </a:lnTo>
                  <a:cubicBezTo>
                    <a:pt x="5103" y="575277"/>
                    <a:pt x="0" y="570173"/>
                    <a:pt x="0" y="563878"/>
                  </a:cubicBezTo>
                  <a:lnTo>
                    <a:pt x="0" y="11398"/>
                  </a:lnTo>
                  <a:cubicBezTo>
                    <a:pt x="0" y="5103"/>
                    <a:pt x="5103" y="0"/>
                    <a:pt x="11398" y="0"/>
                  </a:cubicBezTo>
                  <a:close/>
                </a:path>
              </a:pathLst>
            </a:custGeom>
            <a:solidFill>
              <a:srgbClr val="CCADCC"/>
            </a:solidFill>
            <a:ln cap="sq">
              <a:noFill/>
              <a:prstDash val="solid"/>
              <a:miter/>
            </a:ln>
          </p:spPr>
        </p:sp>
        <p:sp>
          <p:nvSpPr>
            <p:cNvPr id="8" name="TextBox 8"/>
            <p:cNvSpPr txBox="1"/>
            <p:nvPr/>
          </p:nvSpPr>
          <p:spPr>
            <a:xfrm>
              <a:off x="0" y="-47625"/>
              <a:ext cx="1511107" cy="622902"/>
            </a:xfrm>
            <a:prstGeom prst="rect">
              <a:avLst/>
            </a:prstGeom>
          </p:spPr>
          <p:txBody>
            <a:bodyPr lIns="49938" tIns="49938" rIns="49938" bIns="49938" rtlCol="0" anchor="ctr"/>
            <a:lstStyle/>
            <a:p>
              <a:pPr algn="ctr">
                <a:lnSpc>
                  <a:spcPts val="3589"/>
                </a:lnSpc>
              </a:pPr>
              <a:endParaRPr/>
            </a:p>
          </p:txBody>
        </p:sp>
      </p:grpSp>
      <p:grpSp>
        <p:nvGrpSpPr>
          <p:cNvPr id="9" name="Group 9"/>
          <p:cNvGrpSpPr/>
          <p:nvPr/>
        </p:nvGrpSpPr>
        <p:grpSpPr>
          <a:xfrm rot="26382">
            <a:off x="2743201" y="2592274"/>
            <a:ext cx="12801516" cy="4350147"/>
            <a:chOff x="0" y="0"/>
            <a:chExt cx="1424031" cy="483907"/>
          </a:xfrm>
        </p:grpSpPr>
        <p:sp>
          <p:nvSpPr>
            <p:cNvPr id="10" name="Freeform 10"/>
            <p:cNvSpPr/>
            <p:nvPr/>
          </p:nvSpPr>
          <p:spPr>
            <a:xfrm>
              <a:off x="0" y="0"/>
              <a:ext cx="1424031" cy="483907"/>
            </a:xfrm>
            <a:custGeom>
              <a:avLst/>
              <a:gdLst/>
              <a:ahLst/>
              <a:cxnLst/>
              <a:rect l="l" t="t" r="r" b="b"/>
              <a:pathLst>
                <a:path w="1424031" h="483907">
                  <a:moveTo>
                    <a:pt x="12095" y="0"/>
                  </a:moveTo>
                  <a:lnTo>
                    <a:pt x="1411935" y="0"/>
                  </a:lnTo>
                  <a:cubicBezTo>
                    <a:pt x="1418615" y="0"/>
                    <a:pt x="1424031" y="5415"/>
                    <a:pt x="1424031" y="12095"/>
                  </a:cubicBezTo>
                  <a:lnTo>
                    <a:pt x="1424031" y="471812"/>
                  </a:lnTo>
                  <a:cubicBezTo>
                    <a:pt x="1424031" y="478492"/>
                    <a:pt x="1418615" y="483907"/>
                    <a:pt x="1411935" y="483907"/>
                  </a:cubicBezTo>
                  <a:lnTo>
                    <a:pt x="12095" y="483907"/>
                  </a:lnTo>
                  <a:cubicBezTo>
                    <a:pt x="5415" y="483907"/>
                    <a:pt x="0" y="478492"/>
                    <a:pt x="0" y="471812"/>
                  </a:cubicBezTo>
                  <a:lnTo>
                    <a:pt x="0" y="12095"/>
                  </a:lnTo>
                  <a:cubicBezTo>
                    <a:pt x="0" y="5415"/>
                    <a:pt x="5415" y="0"/>
                    <a:pt x="12095" y="0"/>
                  </a:cubicBezTo>
                  <a:close/>
                </a:path>
              </a:pathLst>
            </a:custGeom>
            <a:solidFill>
              <a:srgbClr val="FFFBEF"/>
            </a:solidFill>
            <a:ln cap="sq">
              <a:noFill/>
              <a:prstDash val="solid"/>
              <a:miter/>
            </a:ln>
          </p:spPr>
        </p:sp>
        <p:sp>
          <p:nvSpPr>
            <p:cNvPr id="11" name="TextBox 11"/>
            <p:cNvSpPr txBox="1"/>
            <p:nvPr/>
          </p:nvSpPr>
          <p:spPr>
            <a:xfrm>
              <a:off x="0" y="-47625"/>
              <a:ext cx="1424031" cy="531532"/>
            </a:xfrm>
            <a:prstGeom prst="rect">
              <a:avLst/>
            </a:prstGeom>
          </p:spPr>
          <p:txBody>
            <a:bodyPr lIns="49938" tIns="49938" rIns="49938" bIns="49938" rtlCol="0" anchor="ctr"/>
            <a:lstStyle/>
            <a:p>
              <a:pPr algn="ctr">
                <a:lnSpc>
                  <a:spcPts val="3589"/>
                </a:lnSpc>
              </a:pPr>
              <a:endParaRPr/>
            </a:p>
          </p:txBody>
        </p:sp>
      </p:grpSp>
      <p:sp>
        <p:nvSpPr>
          <p:cNvPr id="12" name="TextBox 12"/>
          <p:cNvSpPr txBox="1"/>
          <p:nvPr/>
        </p:nvSpPr>
        <p:spPr>
          <a:xfrm>
            <a:off x="2332207" y="3226308"/>
            <a:ext cx="12528957" cy="4173540"/>
          </a:xfrm>
          <a:prstGeom prst="rect">
            <a:avLst/>
          </a:prstGeom>
        </p:spPr>
        <p:txBody>
          <a:bodyPr lIns="0" tIns="0" rIns="0" bIns="0" rtlCol="0" anchor="t">
            <a:spAutoFit/>
          </a:bodyPr>
          <a:lstStyle/>
          <a:p>
            <a:pPr algn="ctr">
              <a:lnSpc>
                <a:spcPts val="10806"/>
              </a:lnSpc>
            </a:pPr>
            <a:r>
              <a:rPr lang="en-US" sz="10390">
                <a:solidFill>
                  <a:srgbClr val="231F20"/>
                </a:solidFill>
                <a:latin typeface="Eczar Semi-Bold"/>
              </a:rPr>
              <a:t>Critical</a:t>
            </a:r>
          </a:p>
          <a:p>
            <a:pPr algn="ctr">
              <a:lnSpc>
                <a:spcPts val="10806"/>
              </a:lnSpc>
            </a:pPr>
            <a:r>
              <a:rPr lang="en-US" sz="10390">
                <a:solidFill>
                  <a:srgbClr val="231F20"/>
                </a:solidFill>
                <a:latin typeface="Eczar Semi-Bold"/>
              </a:rPr>
              <a:t>Analysis</a:t>
            </a:r>
          </a:p>
          <a:p>
            <a:pPr algn="ctr">
              <a:lnSpc>
                <a:spcPts val="10806"/>
              </a:lnSpc>
            </a:pPr>
            <a:endParaRPr/>
          </a:p>
        </p:txBody>
      </p:sp>
      <p:grpSp>
        <p:nvGrpSpPr>
          <p:cNvPr id="13" name="Group 13"/>
          <p:cNvGrpSpPr/>
          <p:nvPr/>
        </p:nvGrpSpPr>
        <p:grpSpPr>
          <a:xfrm>
            <a:off x="11739468" y="5236878"/>
            <a:ext cx="3821752" cy="1754599"/>
            <a:chOff x="0" y="0"/>
            <a:chExt cx="1006552" cy="1330073"/>
          </a:xfrm>
        </p:grpSpPr>
        <p:sp>
          <p:nvSpPr>
            <p:cNvPr id="14" name="Freeform 14"/>
            <p:cNvSpPr/>
            <p:nvPr/>
          </p:nvSpPr>
          <p:spPr>
            <a:xfrm>
              <a:off x="0" y="0"/>
              <a:ext cx="1006552" cy="1330073"/>
            </a:xfrm>
            <a:custGeom>
              <a:avLst/>
              <a:gdLst/>
              <a:ahLst/>
              <a:cxnLst/>
              <a:rect l="l" t="t" r="r" b="b"/>
              <a:pathLst>
                <a:path w="1006552" h="1330073">
                  <a:moveTo>
                    <a:pt x="103313" y="0"/>
                  </a:moveTo>
                  <a:lnTo>
                    <a:pt x="903239" y="0"/>
                  </a:lnTo>
                  <a:cubicBezTo>
                    <a:pt x="930639" y="0"/>
                    <a:pt x="956917" y="10885"/>
                    <a:pt x="976292" y="30260"/>
                  </a:cubicBezTo>
                  <a:cubicBezTo>
                    <a:pt x="995667" y="49635"/>
                    <a:pt x="1006552" y="75913"/>
                    <a:pt x="1006552" y="103313"/>
                  </a:cubicBezTo>
                  <a:lnTo>
                    <a:pt x="1006552" y="1226760"/>
                  </a:lnTo>
                  <a:cubicBezTo>
                    <a:pt x="1006552" y="1254160"/>
                    <a:pt x="995667" y="1280439"/>
                    <a:pt x="976292" y="1299814"/>
                  </a:cubicBezTo>
                  <a:cubicBezTo>
                    <a:pt x="956917" y="1319189"/>
                    <a:pt x="930639" y="1330073"/>
                    <a:pt x="903239" y="1330073"/>
                  </a:cubicBezTo>
                  <a:lnTo>
                    <a:pt x="103313" y="1330073"/>
                  </a:lnTo>
                  <a:cubicBezTo>
                    <a:pt x="75913" y="1330073"/>
                    <a:pt x="49635" y="1319189"/>
                    <a:pt x="30260" y="1299814"/>
                  </a:cubicBezTo>
                  <a:cubicBezTo>
                    <a:pt x="10885" y="1280439"/>
                    <a:pt x="0" y="1254160"/>
                    <a:pt x="0" y="1226760"/>
                  </a:cubicBezTo>
                  <a:lnTo>
                    <a:pt x="0" y="103313"/>
                  </a:lnTo>
                  <a:cubicBezTo>
                    <a:pt x="0" y="75913"/>
                    <a:pt x="10885" y="49635"/>
                    <a:pt x="30260" y="30260"/>
                  </a:cubicBezTo>
                  <a:cubicBezTo>
                    <a:pt x="49635" y="10885"/>
                    <a:pt x="75913" y="0"/>
                    <a:pt x="103313" y="0"/>
                  </a:cubicBezTo>
                  <a:close/>
                </a:path>
              </a:pathLst>
            </a:custGeom>
            <a:solidFill>
              <a:srgbClr val="E6EEF1"/>
            </a:solidFill>
          </p:spPr>
        </p:sp>
        <p:sp>
          <p:nvSpPr>
            <p:cNvPr id="15" name="TextBox 15"/>
            <p:cNvSpPr txBox="1"/>
            <p:nvPr/>
          </p:nvSpPr>
          <p:spPr>
            <a:xfrm>
              <a:off x="0" y="-57150"/>
              <a:ext cx="1006552" cy="1387223"/>
            </a:xfrm>
            <a:prstGeom prst="rect">
              <a:avLst/>
            </a:prstGeom>
          </p:spPr>
          <p:txBody>
            <a:bodyPr lIns="50800" tIns="50800" rIns="50800" bIns="50800" rtlCol="0" anchor="ctr"/>
            <a:lstStyle/>
            <a:p>
              <a:pPr algn="ctr">
                <a:lnSpc>
                  <a:spcPts val="3150"/>
                </a:lnSpc>
              </a:pPr>
              <a:endParaRPr/>
            </a:p>
          </p:txBody>
        </p:sp>
      </p:grpSp>
      <p:sp>
        <p:nvSpPr>
          <p:cNvPr id="16" name="TextBox 16"/>
          <p:cNvSpPr txBox="1"/>
          <p:nvPr/>
        </p:nvSpPr>
        <p:spPr>
          <a:xfrm>
            <a:off x="11881907" y="5459987"/>
            <a:ext cx="3679314" cy="2115964"/>
          </a:xfrm>
          <a:prstGeom prst="rect">
            <a:avLst/>
          </a:prstGeom>
        </p:spPr>
        <p:txBody>
          <a:bodyPr lIns="0" tIns="0" rIns="0" bIns="0" rtlCol="0" anchor="t">
            <a:spAutoFit/>
          </a:bodyPr>
          <a:lstStyle/>
          <a:p>
            <a:pPr algn="ctr">
              <a:lnSpc>
                <a:spcPts val="5459"/>
              </a:lnSpc>
            </a:pPr>
            <a:r>
              <a:rPr lang="en-US" sz="3899" dirty="0">
                <a:solidFill>
                  <a:srgbClr val="231F20"/>
                </a:solidFill>
                <a:latin typeface="Canva Sans Bold"/>
              </a:rPr>
              <a:t>Presented By:</a:t>
            </a:r>
          </a:p>
          <a:p>
            <a:pPr algn="ctr">
              <a:lnSpc>
                <a:spcPts val="5459"/>
              </a:lnSpc>
            </a:pPr>
            <a:r>
              <a:rPr lang="en-US" sz="3899" dirty="0" smtClean="0">
                <a:solidFill>
                  <a:srgbClr val="231F20"/>
                </a:solidFill>
                <a:latin typeface="Canva Sans Bold"/>
              </a:rPr>
              <a:t>Ali </a:t>
            </a:r>
            <a:r>
              <a:rPr lang="en-US" sz="3899" dirty="0">
                <a:solidFill>
                  <a:srgbClr val="231F20"/>
                </a:solidFill>
                <a:latin typeface="Canva Sans Bold"/>
              </a:rPr>
              <a:t>Jafar</a:t>
            </a:r>
          </a:p>
          <a:p>
            <a:pPr algn="ctr">
              <a:lnSpc>
                <a:spcPts val="5459"/>
              </a:lnSpc>
            </a:pPr>
            <a:endParaRPr dirty="0"/>
          </a:p>
        </p:txBody>
      </p:sp>
    </p:spTree>
  </p:cSld>
  <p:clrMapOvr>
    <a:masterClrMapping/>
  </p:clrMapOvr>
  <p:transition spd="slow">
    <p:diamond/>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a:off x="611498" y="551918"/>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E6EEF1">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6320613" y="2418034"/>
            <a:ext cx="3086100" cy="1543050"/>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AD1B4"/>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3150"/>
                </a:lnSpc>
              </a:pPr>
              <a:endParaRPr/>
            </a:p>
          </p:txBody>
        </p:sp>
      </p:grpSp>
      <p:grpSp>
        <p:nvGrpSpPr>
          <p:cNvPr id="8" name="Group 8"/>
          <p:cNvGrpSpPr/>
          <p:nvPr/>
        </p:nvGrpSpPr>
        <p:grpSpPr>
          <a:xfrm>
            <a:off x="2114550" y="4500562"/>
            <a:ext cx="14487524" cy="5234520"/>
            <a:chOff x="0" y="0"/>
            <a:chExt cx="3815644" cy="1128889"/>
          </a:xfrm>
        </p:grpSpPr>
        <p:sp>
          <p:nvSpPr>
            <p:cNvPr id="9" name="Freeform 9"/>
            <p:cNvSpPr/>
            <p:nvPr/>
          </p:nvSpPr>
          <p:spPr>
            <a:xfrm>
              <a:off x="0" y="0"/>
              <a:ext cx="3815644" cy="1128889"/>
            </a:xfrm>
            <a:custGeom>
              <a:avLst/>
              <a:gdLst/>
              <a:ahLst/>
              <a:cxnLst/>
              <a:rect l="l" t="t" r="r" b="b"/>
              <a:pathLst>
                <a:path w="3815644" h="1128889">
                  <a:moveTo>
                    <a:pt x="0" y="0"/>
                  </a:moveTo>
                  <a:lnTo>
                    <a:pt x="3815644" y="0"/>
                  </a:lnTo>
                  <a:lnTo>
                    <a:pt x="3815644" y="1128889"/>
                  </a:lnTo>
                  <a:lnTo>
                    <a:pt x="0" y="1128889"/>
                  </a:lnTo>
                  <a:close/>
                </a:path>
              </a:pathLst>
            </a:custGeom>
            <a:solidFill>
              <a:srgbClr val="FAD1B4"/>
            </a:solidFill>
          </p:spPr>
        </p:sp>
        <p:sp>
          <p:nvSpPr>
            <p:cNvPr id="10" name="TextBox 10"/>
            <p:cNvSpPr txBox="1"/>
            <p:nvPr/>
          </p:nvSpPr>
          <p:spPr>
            <a:xfrm>
              <a:off x="0" y="-57150"/>
              <a:ext cx="3815644" cy="1186039"/>
            </a:xfrm>
            <a:prstGeom prst="rect">
              <a:avLst/>
            </a:prstGeom>
          </p:spPr>
          <p:txBody>
            <a:bodyPr lIns="50800" tIns="50800" rIns="50800" bIns="50800" rtlCol="0" anchor="ctr"/>
            <a:lstStyle/>
            <a:p>
              <a:pPr algn="ctr">
                <a:lnSpc>
                  <a:spcPts val="3150"/>
                </a:lnSpc>
              </a:pPr>
              <a:endParaRPr/>
            </a:p>
          </p:txBody>
        </p:sp>
      </p:grpSp>
      <p:sp>
        <p:nvSpPr>
          <p:cNvPr id="11" name="TextBox 11"/>
          <p:cNvSpPr txBox="1"/>
          <p:nvPr/>
        </p:nvSpPr>
        <p:spPr>
          <a:xfrm>
            <a:off x="1028700" y="1219200"/>
            <a:ext cx="5576626" cy="1273583"/>
          </a:xfrm>
          <a:prstGeom prst="rect">
            <a:avLst/>
          </a:prstGeom>
        </p:spPr>
        <p:txBody>
          <a:bodyPr lIns="0" tIns="0" rIns="0" bIns="0" rtlCol="0" anchor="t">
            <a:spAutoFit/>
          </a:bodyPr>
          <a:lstStyle/>
          <a:p>
            <a:pPr algn="ctr">
              <a:lnSpc>
                <a:spcPts val="9626"/>
              </a:lnSpc>
              <a:spcBef>
                <a:spcPct val="0"/>
              </a:spcBef>
            </a:pPr>
            <a:r>
              <a:rPr lang="en-US" sz="9626">
                <a:solidFill>
                  <a:srgbClr val="231F20"/>
                </a:solidFill>
                <a:latin typeface="Eczar Semi-Bold"/>
              </a:rPr>
              <a:t>Style</a:t>
            </a:r>
          </a:p>
        </p:txBody>
      </p:sp>
      <p:sp>
        <p:nvSpPr>
          <p:cNvPr id="12" name="TextBox 12"/>
          <p:cNvSpPr txBox="1"/>
          <p:nvPr/>
        </p:nvSpPr>
        <p:spPr>
          <a:xfrm>
            <a:off x="6320613" y="2698387"/>
            <a:ext cx="3086100" cy="887095"/>
          </a:xfrm>
          <a:prstGeom prst="rect">
            <a:avLst/>
          </a:prstGeom>
        </p:spPr>
        <p:txBody>
          <a:bodyPr lIns="0" tIns="0" rIns="0" bIns="0" rtlCol="0" anchor="t">
            <a:spAutoFit/>
          </a:bodyPr>
          <a:lstStyle/>
          <a:p>
            <a:pPr algn="ctr">
              <a:lnSpc>
                <a:spcPts val="7279"/>
              </a:lnSpc>
            </a:pPr>
            <a:r>
              <a:rPr lang="en-US" sz="5199">
                <a:solidFill>
                  <a:srgbClr val="231F20"/>
                </a:solidFill>
                <a:latin typeface="Canva Sans Bold"/>
              </a:rPr>
              <a:t>Formal</a:t>
            </a:r>
          </a:p>
        </p:txBody>
      </p:sp>
      <p:sp>
        <p:nvSpPr>
          <p:cNvPr id="13" name="TextBox 13"/>
          <p:cNvSpPr txBox="1"/>
          <p:nvPr/>
        </p:nvSpPr>
        <p:spPr>
          <a:xfrm>
            <a:off x="2114550" y="4671377"/>
            <a:ext cx="14116050" cy="5495672"/>
          </a:xfrm>
          <a:prstGeom prst="rect">
            <a:avLst/>
          </a:prstGeom>
        </p:spPr>
        <p:txBody>
          <a:bodyPr lIns="0" tIns="0" rIns="0" bIns="0" rtlCol="0" anchor="t">
            <a:spAutoFit/>
          </a:bodyPr>
          <a:lstStyle/>
          <a:p>
            <a:pPr algn="ctr">
              <a:lnSpc>
                <a:spcPts val="5447"/>
              </a:lnSpc>
            </a:pPr>
            <a:r>
              <a:rPr lang="en-US" sz="3891" dirty="0">
                <a:solidFill>
                  <a:srgbClr val="231F20"/>
                </a:solidFill>
                <a:latin typeface="Canva Sans Bold"/>
              </a:rPr>
              <a:t>The use of </a:t>
            </a:r>
            <a:r>
              <a:rPr lang="en-US" sz="3900" dirty="0">
                <a:solidFill>
                  <a:srgbClr val="231F20"/>
                </a:solidFill>
                <a:latin typeface="Canva Sans Bold"/>
              </a:rPr>
              <a:t>complex</a:t>
            </a:r>
            <a:r>
              <a:rPr lang="en-US" sz="3891" dirty="0">
                <a:solidFill>
                  <a:srgbClr val="231F20"/>
                </a:solidFill>
                <a:latin typeface="Canva Sans Bold"/>
              </a:rPr>
              <a:t> sentence structure, sophisticated vocabulary and metaphors.</a:t>
            </a:r>
          </a:p>
          <a:p>
            <a:pPr algn="ctr">
              <a:lnSpc>
                <a:spcPts val="5447"/>
              </a:lnSpc>
            </a:pPr>
            <a:r>
              <a:rPr lang="en-US" sz="3900" dirty="0">
                <a:solidFill>
                  <a:srgbClr val="231F20"/>
                </a:solidFill>
                <a:latin typeface="Canva Sans Bold"/>
              </a:rPr>
              <a:t>Vocabulary: “Paraphernalia, enticement, gnaws etc.”</a:t>
            </a:r>
          </a:p>
          <a:p>
            <a:pPr algn="ctr">
              <a:lnSpc>
                <a:spcPts val="5447"/>
              </a:lnSpc>
            </a:pPr>
            <a:r>
              <a:rPr lang="en-US" sz="3900" dirty="0">
                <a:solidFill>
                  <a:srgbClr val="231F20"/>
                </a:solidFill>
                <a:latin typeface="Canva Sans Bold"/>
              </a:rPr>
              <a:t>                Metaphors:  “The cactus was just a small example of her need to be surrounded by things that breathed.”</a:t>
            </a:r>
          </a:p>
          <a:p>
            <a:pPr algn="ctr">
              <a:lnSpc>
                <a:spcPts val="5447"/>
              </a:lnSpc>
            </a:pPr>
            <a:r>
              <a:rPr lang="en-US" sz="3900" dirty="0">
                <a:solidFill>
                  <a:srgbClr val="231F20"/>
                </a:solidFill>
                <a:latin typeface="Canva Sans Bold"/>
              </a:rPr>
              <a:t>Complex sentence structure: “The debris just created itself along ……..as her eyebrows.”</a:t>
            </a:r>
          </a:p>
          <a:p>
            <a:pPr algn="ctr">
              <a:lnSpc>
                <a:spcPts val="5447"/>
              </a:lnSpc>
            </a:pPr>
            <a:endParaRPr lang="en-US" sz="3891" dirty="0">
              <a:solidFill>
                <a:srgbClr val="231F20"/>
              </a:solidFill>
              <a:latin typeface="Canva Sans Bold"/>
            </a:endParaRPr>
          </a:p>
        </p:txBody>
      </p:sp>
    </p:spTree>
  </p:cSld>
  <p:clrMapOvr>
    <a:masterClrMapping/>
  </p:clrMapOvr>
  <p:transition spd="slow">
    <p:diamon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D1B4"/>
        </a:solidFill>
        <a:effectLst/>
      </p:bgPr>
    </p:bg>
    <p:spTree>
      <p:nvGrpSpPr>
        <p:cNvPr id="1" name=""/>
        <p:cNvGrpSpPr/>
        <p:nvPr/>
      </p:nvGrpSpPr>
      <p:grpSpPr>
        <a:xfrm>
          <a:off x="0" y="0"/>
          <a:ext cx="0" cy="0"/>
          <a:chOff x="0" y="0"/>
          <a:chExt cx="0" cy="0"/>
        </a:xfrm>
      </p:grpSpPr>
      <p:grpSp>
        <p:nvGrpSpPr>
          <p:cNvPr id="2" name="Group 2"/>
          <p:cNvGrpSpPr/>
          <p:nvPr/>
        </p:nvGrpSpPr>
        <p:grpSpPr>
          <a:xfrm>
            <a:off x="611498" y="551918"/>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CCADCC">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611498" y="732893"/>
            <a:ext cx="8955783" cy="2371861"/>
          </a:xfrm>
          <a:prstGeom prst="rect">
            <a:avLst/>
          </a:prstGeom>
        </p:spPr>
        <p:txBody>
          <a:bodyPr lIns="0" tIns="0" rIns="0" bIns="0" rtlCol="0" anchor="t">
            <a:spAutoFit/>
          </a:bodyPr>
          <a:lstStyle/>
          <a:p>
            <a:pPr algn="ctr">
              <a:lnSpc>
                <a:spcPts val="9157"/>
              </a:lnSpc>
              <a:spcBef>
                <a:spcPct val="0"/>
              </a:spcBef>
            </a:pPr>
            <a:r>
              <a:rPr lang="en-US" sz="9157">
                <a:solidFill>
                  <a:srgbClr val="231F20"/>
                </a:solidFill>
                <a:latin typeface="Eczar Semi-Bold"/>
              </a:rPr>
              <a:t>Purpose of Author</a:t>
            </a:r>
          </a:p>
        </p:txBody>
      </p:sp>
      <p:grpSp>
        <p:nvGrpSpPr>
          <p:cNvPr id="6" name="Group 6"/>
          <p:cNvGrpSpPr/>
          <p:nvPr/>
        </p:nvGrpSpPr>
        <p:grpSpPr>
          <a:xfrm>
            <a:off x="8209713" y="2333229"/>
            <a:ext cx="4583113" cy="1617196"/>
            <a:chOff x="0" y="0"/>
            <a:chExt cx="993708" cy="350639"/>
          </a:xfrm>
        </p:grpSpPr>
        <p:sp>
          <p:nvSpPr>
            <p:cNvPr id="7" name="Freeform 7"/>
            <p:cNvSpPr/>
            <p:nvPr/>
          </p:nvSpPr>
          <p:spPr>
            <a:xfrm>
              <a:off x="0" y="0"/>
              <a:ext cx="993708" cy="350639"/>
            </a:xfrm>
            <a:custGeom>
              <a:avLst/>
              <a:gdLst/>
              <a:ahLst/>
              <a:cxnLst/>
              <a:rect l="l" t="t" r="r" b="b"/>
              <a:pathLst>
                <a:path w="993708" h="350639">
                  <a:moveTo>
                    <a:pt x="790508" y="0"/>
                  </a:moveTo>
                  <a:cubicBezTo>
                    <a:pt x="902732" y="0"/>
                    <a:pt x="993708" y="78493"/>
                    <a:pt x="993708" y="175320"/>
                  </a:cubicBezTo>
                  <a:cubicBezTo>
                    <a:pt x="993708" y="272146"/>
                    <a:pt x="902732" y="350639"/>
                    <a:pt x="790508" y="350639"/>
                  </a:cubicBezTo>
                  <a:lnTo>
                    <a:pt x="203200" y="350639"/>
                  </a:lnTo>
                  <a:cubicBezTo>
                    <a:pt x="90976" y="350639"/>
                    <a:pt x="0" y="272146"/>
                    <a:pt x="0" y="175320"/>
                  </a:cubicBezTo>
                  <a:cubicBezTo>
                    <a:pt x="0" y="78493"/>
                    <a:pt x="90976" y="0"/>
                    <a:pt x="203200" y="0"/>
                  </a:cubicBezTo>
                  <a:close/>
                </a:path>
              </a:pathLst>
            </a:custGeom>
            <a:solidFill>
              <a:srgbClr val="FFFFFF"/>
            </a:solidFill>
          </p:spPr>
        </p:sp>
        <p:sp>
          <p:nvSpPr>
            <p:cNvPr id="8" name="TextBox 8"/>
            <p:cNvSpPr txBox="1"/>
            <p:nvPr/>
          </p:nvSpPr>
          <p:spPr>
            <a:xfrm>
              <a:off x="0" y="-57150"/>
              <a:ext cx="993708" cy="407789"/>
            </a:xfrm>
            <a:prstGeom prst="rect">
              <a:avLst/>
            </a:prstGeom>
          </p:spPr>
          <p:txBody>
            <a:bodyPr lIns="50800" tIns="50800" rIns="50800" bIns="50800" rtlCol="0" anchor="ctr"/>
            <a:lstStyle/>
            <a:p>
              <a:pPr algn="ctr">
                <a:lnSpc>
                  <a:spcPts val="3150"/>
                </a:lnSpc>
              </a:pPr>
              <a:endParaRPr/>
            </a:p>
          </p:txBody>
        </p:sp>
      </p:grpSp>
      <p:sp>
        <p:nvSpPr>
          <p:cNvPr id="9" name="TextBox 9"/>
          <p:cNvSpPr txBox="1"/>
          <p:nvPr/>
        </p:nvSpPr>
        <p:spPr>
          <a:xfrm>
            <a:off x="8509751" y="2650655"/>
            <a:ext cx="3983038" cy="887095"/>
          </a:xfrm>
          <a:prstGeom prst="rect">
            <a:avLst/>
          </a:prstGeom>
        </p:spPr>
        <p:txBody>
          <a:bodyPr lIns="0" tIns="0" rIns="0" bIns="0" rtlCol="0" anchor="t">
            <a:spAutoFit/>
          </a:bodyPr>
          <a:lstStyle/>
          <a:p>
            <a:pPr algn="ctr">
              <a:lnSpc>
                <a:spcPts val="7279"/>
              </a:lnSpc>
            </a:pPr>
            <a:r>
              <a:rPr lang="en-US" sz="5199">
                <a:solidFill>
                  <a:srgbClr val="231F20"/>
                </a:solidFill>
                <a:latin typeface="Canva Sans Bold"/>
              </a:rPr>
              <a:t>To Entertain</a:t>
            </a:r>
          </a:p>
        </p:txBody>
      </p:sp>
      <p:grpSp>
        <p:nvGrpSpPr>
          <p:cNvPr id="10" name="Group 10"/>
          <p:cNvGrpSpPr/>
          <p:nvPr/>
        </p:nvGrpSpPr>
        <p:grpSpPr>
          <a:xfrm>
            <a:off x="2266950" y="4652962"/>
            <a:ext cx="14487524" cy="4739010"/>
            <a:chOff x="0" y="0"/>
            <a:chExt cx="3815644" cy="1128889"/>
          </a:xfrm>
        </p:grpSpPr>
        <p:sp>
          <p:nvSpPr>
            <p:cNvPr id="11" name="Freeform 11"/>
            <p:cNvSpPr/>
            <p:nvPr/>
          </p:nvSpPr>
          <p:spPr>
            <a:xfrm>
              <a:off x="0" y="0"/>
              <a:ext cx="3815644" cy="1128889"/>
            </a:xfrm>
            <a:custGeom>
              <a:avLst/>
              <a:gdLst/>
              <a:ahLst/>
              <a:cxnLst/>
              <a:rect l="l" t="t" r="r" b="b"/>
              <a:pathLst>
                <a:path w="3815644" h="1128889">
                  <a:moveTo>
                    <a:pt x="0" y="0"/>
                  </a:moveTo>
                  <a:lnTo>
                    <a:pt x="3815644" y="0"/>
                  </a:lnTo>
                  <a:lnTo>
                    <a:pt x="3815644" y="1128889"/>
                  </a:lnTo>
                  <a:lnTo>
                    <a:pt x="0" y="1128889"/>
                  </a:lnTo>
                  <a:close/>
                </a:path>
              </a:pathLst>
            </a:custGeom>
            <a:solidFill>
              <a:srgbClr val="FFFFFF"/>
            </a:solidFill>
          </p:spPr>
        </p:sp>
        <p:sp>
          <p:nvSpPr>
            <p:cNvPr id="12" name="TextBox 12"/>
            <p:cNvSpPr txBox="1"/>
            <p:nvPr/>
          </p:nvSpPr>
          <p:spPr>
            <a:xfrm>
              <a:off x="0" y="-57150"/>
              <a:ext cx="3815644" cy="1186039"/>
            </a:xfrm>
            <a:prstGeom prst="rect">
              <a:avLst/>
            </a:prstGeom>
          </p:spPr>
          <p:txBody>
            <a:bodyPr lIns="50800" tIns="50800" rIns="50800" bIns="50800" rtlCol="0" anchor="ctr"/>
            <a:lstStyle/>
            <a:p>
              <a:pPr algn="ctr">
                <a:lnSpc>
                  <a:spcPts val="3150"/>
                </a:lnSpc>
              </a:pPr>
              <a:endParaRPr/>
            </a:p>
          </p:txBody>
        </p:sp>
      </p:grpSp>
      <p:sp>
        <p:nvSpPr>
          <p:cNvPr id="13" name="TextBox 13"/>
          <p:cNvSpPr txBox="1"/>
          <p:nvPr/>
        </p:nvSpPr>
        <p:spPr>
          <a:xfrm>
            <a:off x="2235916" y="4763975"/>
            <a:ext cx="14487524" cy="4469685"/>
          </a:xfrm>
          <a:prstGeom prst="rect">
            <a:avLst/>
          </a:prstGeom>
        </p:spPr>
        <p:txBody>
          <a:bodyPr lIns="0" tIns="0" rIns="0" bIns="0" rtlCol="0" anchor="t">
            <a:spAutoFit/>
          </a:bodyPr>
          <a:lstStyle/>
          <a:p>
            <a:pPr algn="ctr">
              <a:lnSpc>
                <a:spcPts val="5880"/>
              </a:lnSpc>
            </a:pPr>
            <a:r>
              <a:rPr lang="en-US" sz="4000" dirty="0">
                <a:solidFill>
                  <a:srgbClr val="231F20"/>
                </a:solidFill>
                <a:latin typeface="Canva Sans Bold"/>
              </a:rPr>
              <a:t>The story entertains reader by diving into Naina's internal conflict which creates a connection that increases overall enjoyment for the reader.</a:t>
            </a:r>
          </a:p>
          <a:p>
            <a:pPr algn="ctr">
              <a:lnSpc>
                <a:spcPts val="5880"/>
              </a:lnSpc>
            </a:pPr>
            <a:r>
              <a:rPr lang="en-US" sz="3200" dirty="0">
                <a:solidFill>
                  <a:srgbClr val="231F20"/>
                </a:solidFill>
                <a:latin typeface="Canva Sans Bold"/>
              </a:rPr>
              <a:t>Example: “Now that the world was at a standstill, she looked hopefully at the spines of books that lured her, the flowers on the table that begged to be strewn in a woman’s braid.”</a:t>
            </a:r>
          </a:p>
        </p:txBody>
      </p:sp>
    </p:spTree>
  </p:cSld>
  <p:clrMapOvr>
    <a:masterClrMapping/>
  </p:clrMapOvr>
  <p:transition spd="slow">
    <p:diamond/>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a:off x="584905" y="498887"/>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FAD1B4">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958399" y="655742"/>
            <a:ext cx="5019991" cy="2796778"/>
            <a:chOff x="0" y="0"/>
            <a:chExt cx="1322138" cy="736600"/>
          </a:xfrm>
        </p:grpSpPr>
        <p:sp>
          <p:nvSpPr>
            <p:cNvPr id="6" name="Freeform 6"/>
            <p:cNvSpPr/>
            <p:nvPr/>
          </p:nvSpPr>
          <p:spPr>
            <a:xfrm>
              <a:off x="0" y="0"/>
              <a:ext cx="1337327" cy="740838"/>
            </a:xfrm>
            <a:custGeom>
              <a:avLst/>
              <a:gdLst/>
              <a:ahLst/>
              <a:cxnLst/>
              <a:rect l="l" t="t" r="r" b="b"/>
              <a:pathLst>
                <a:path w="1337327" h="740838">
                  <a:moveTo>
                    <a:pt x="750681" y="0"/>
                  </a:moveTo>
                  <a:cubicBezTo>
                    <a:pt x="765183" y="0"/>
                    <a:pt x="779772" y="0"/>
                    <a:pt x="794245" y="0"/>
                  </a:cubicBezTo>
                  <a:cubicBezTo>
                    <a:pt x="909637" y="12303"/>
                    <a:pt x="981751" y="53255"/>
                    <a:pt x="1014598" y="120267"/>
                  </a:cubicBezTo>
                  <a:cubicBezTo>
                    <a:pt x="1206975" y="111330"/>
                    <a:pt x="1337327" y="238039"/>
                    <a:pt x="1261604" y="362398"/>
                  </a:cubicBezTo>
                  <a:cubicBezTo>
                    <a:pt x="1289950" y="388530"/>
                    <a:pt x="1313597" y="417761"/>
                    <a:pt x="1322138" y="456994"/>
                  </a:cubicBezTo>
                  <a:cubicBezTo>
                    <a:pt x="1322138" y="468232"/>
                    <a:pt x="1322138" y="479444"/>
                    <a:pt x="1322138" y="490681"/>
                  </a:cubicBezTo>
                  <a:cubicBezTo>
                    <a:pt x="1296686" y="590532"/>
                    <a:pt x="1187170" y="658005"/>
                    <a:pt x="1007374" y="639841"/>
                  </a:cubicBezTo>
                  <a:cubicBezTo>
                    <a:pt x="961113" y="691110"/>
                    <a:pt x="878798" y="740838"/>
                    <a:pt x="750708" y="736058"/>
                  </a:cubicBezTo>
                  <a:cubicBezTo>
                    <a:pt x="684500" y="732692"/>
                    <a:pt x="638440" y="713197"/>
                    <a:pt x="598112" y="689512"/>
                  </a:cubicBezTo>
                  <a:cubicBezTo>
                    <a:pt x="555637" y="709200"/>
                    <a:pt x="509634" y="724651"/>
                    <a:pt x="443168" y="724821"/>
                  </a:cubicBezTo>
                  <a:cubicBezTo>
                    <a:pt x="289397" y="725113"/>
                    <a:pt x="186531" y="649262"/>
                    <a:pt x="184037" y="545221"/>
                  </a:cubicBezTo>
                  <a:cubicBezTo>
                    <a:pt x="85183" y="520881"/>
                    <a:pt x="18229" y="475449"/>
                    <a:pt x="0" y="397708"/>
                  </a:cubicBezTo>
                  <a:cubicBezTo>
                    <a:pt x="0" y="386471"/>
                    <a:pt x="0" y="375210"/>
                    <a:pt x="0" y="364021"/>
                  </a:cubicBezTo>
                  <a:cubicBezTo>
                    <a:pt x="20121" y="286985"/>
                    <a:pt x="83434" y="238595"/>
                    <a:pt x="188852" y="218083"/>
                  </a:cubicBezTo>
                  <a:cubicBezTo>
                    <a:pt x="182518" y="88129"/>
                    <a:pt x="393383" y="6926"/>
                    <a:pt x="566614" y="64178"/>
                  </a:cubicBezTo>
                  <a:cubicBezTo>
                    <a:pt x="607859" y="35867"/>
                    <a:pt x="666213" y="4989"/>
                    <a:pt x="750681" y="0"/>
                  </a:cubicBezTo>
                  <a:close/>
                </a:path>
              </a:pathLst>
            </a:custGeom>
            <a:solidFill>
              <a:srgbClr val="D9D9D9"/>
            </a:solidFill>
          </p:spPr>
        </p:sp>
        <p:sp>
          <p:nvSpPr>
            <p:cNvPr id="7" name="TextBox 7"/>
            <p:cNvSpPr txBox="1"/>
            <p:nvPr/>
          </p:nvSpPr>
          <p:spPr>
            <a:xfrm>
              <a:off x="61975" y="65617"/>
              <a:ext cx="1198187" cy="565755"/>
            </a:xfrm>
            <a:prstGeom prst="rect">
              <a:avLst/>
            </a:prstGeom>
          </p:spPr>
          <p:txBody>
            <a:bodyPr lIns="50800" tIns="50800" rIns="50800" bIns="50800" rtlCol="0" anchor="ctr"/>
            <a:lstStyle/>
            <a:p>
              <a:pPr algn="ctr">
                <a:lnSpc>
                  <a:spcPts val="3150"/>
                </a:lnSpc>
              </a:pPr>
              <a:endParaRPr/>
            </a:p>
          </p:txBody>
        </p:sp>
      </p:grpSp>
      <p:sp>
        <p:nvSpPr>
          <p:cNvPr id="9" name="TextBox 9"/>
          <p:cNvSpPr txBox="1"/>
          <p:nvPr/>
        </p:nvSpPr>
        <p:spPr>
          <a:xfrm>
            <a:off x="940269" y="1078087"/>
            <a:ext cx="5056246" cy="1811020"/>
          </a:xfrm>
          <a:prstGeom prst="rect">
            <a:avLst/>
          </a:prstGeom>
        </p:spPr>
        <p:txBody>
          <a:bodyPr lIns="0" tIns="0" rIns="0" bIns="0" rtlCol="0" anchor="t">
            <a:spAutoFit/>
          </a:bodyPr>
          <a:lstStyle/>
          <a:p>
            <a:pPr algn="ctr">
              <a:lnSpc>
                <a:spcPts val="7279"/>
              </a:lnSpc>
            </a:pPr>
            <a:r>
              <a:rPr lang="en-US" sz="5199" dirty="0">
                <a:solidFill>
                  <a:srgbClr val="231F20"/>
                </a:solidFill>
                <a:latin typeface="Canva Sans Bold"/>
              </a:rPr>
              <a:t>Negative points</a:t>
            </a:r>
          </a:p>
        </p:txBody>
      </p:sp>
      <p:grpSp>
        <p:nvGrpSpPr>
          <p:cNvPr id="10" name="Group 10"/>
          <p:cNvGrpSpPr/>
          <p:nvPr/>
        </p:nvGrpSpPr>
        <p:grpSpPr>
          <a:xfrm>
            <a:off x="9863137" y="551918"/>
            <a:ext cx="5019991" cy="2796778"/>
            <a:chOff x="0" y="0"/>
            <a:chExt cx="1322138" cy="736600"/>
          </a:xfrm>
        </p:grpSpPr>
        <p:sp>
          <p:nvSpPr>
            <p:cNvPr id="11" name="Freeform 11"/>
            <p:cNvSpPr/>
            <p:nvPr/>
          </p:nvSpPr>
          <p:spPr>
            <a:xfrm>
              <a:off x="0" y="0"/>
              <a:ext cx="1337327" cy="740838"/>
            </a:xfrm>
            <a:custGeom>
              <a:avLst/>
              <a:gdLst/>
              <a:ahLst/>
              <a:cxnLst/>
              <a:rect l="l" t="t" r="r" b="b"/>
              <a:pathLst>
                <a:path w="1337327" h="740838">
                  <a:moveTo>
                    <a:pt x="750681" y="0"/>
                  </a:moveTo>
                  <a:cubicBezTo>
                    <a:pt x="765183" y="0"/>
                    <a:pt x="779772" y="0"/>
                    <a:pt x="794245" y="0"/>
                  </a:cubicBezTo>
                  <a:cubicBezTo>
                    <a:pt x="909637" y="12303"/>
                    <a:pt x="981751" y="53255"/>
                    <a:pt x="1014598" y="120267"/>
                  </a:cubicBezTo>
                  <a:cubicBezTo>
                    <a:pt x="1206975" y="111330"/>
                    <a:pt x="1337327" y="238039"/>
                    <a:pt x="1261604" y="362398"/>
                  </a:cubicBezTo>
                  <a:cubicBezTo>
                    <a:pt x="1289950" y="388530"/>
                    <a:pt x="1313597" y="417761"/>
                    <a:pt x="1322138" y="456994"/>
                  </a:cubicBezTo>
                  <a:cubicBezTo>
                    <a:pt x="1322138" y="468232"/>
                    <a:pt x="1322138" y="479444"/>
                    <a:pt x="1322138" y="490681"/>
                  </a:cubicBezTo>
                  <a:cubicBezTo>
                    <a:pt x="1296686" y="590532"/>
                    <a:pt x="1187170" y="658005"/>
                    <a:pt x="1007374" y="639841"/>
                  </a:cubicBezTo>
                  <a:cubicBezTo>
                    <a:pt x="961113" y="691110"/>
                    <a:pt x="878798" y="740838"/>
                    <a:pt x="750708" y="736058"/>
                  </a:cubicBezTo>
                  <a:cubicBezTo>
                    <a:pt x="684500" y="732692"/>
                    <a:pt x="638440" y="713197"/>
                    <a:pt x="598112" y="689512"/>
                  </a:cubicBezTo>
                  <a:cubicBezTo>
                    <a:pt x="555637" y="709200"/>
                    <a:pt x="509634" y="724651"/>
                    <a:pt x="443168" y="724821"/>
                  </a:cubicBezTo>
                  <a:cubicBezTo>
                    <a:pt x="289397" y="725113"/>
                    <a:pt x="186531" y="649262"/>
                    <a:pt x="184037" y="545221"/>
                  </a:cubicBezTo>
                  <a:cubicBezTo>
                    <a:pt x="85183" y="520881"/>
                    <a:pt x="18229" y="475449"/>
                    <a:pt x="0" y="397708"/>
                  </a:cubicBezTo>
                  <a:cubicBezTo>
                    <a:pt x="0" y="386471"/>
                    <a:pt x="0" y="375210"/>
                    <a:pt x="0" y="364021"/>
                  </a:cubicBezTo>
                  <a:cubicBezTo>
                    <a:pt x="20121" y="286985"/>
                    <a:pt x="83434" y="238595"/>
                    <a:pt x="188852" y="218083"/>
                  </a:cubicBezTo>
                  <a:cubicBezTo>
                    <a:pt x="182518" y="88129"/>
                    <a:pt x="393383" y="6926"/>
                    <a:pt x="566614" y="64178"/>
                  </a:cubicBezTo>
                  <a:cubicBezTo>
                    <a:pt x="607859" y="35867"/>
                    <a:pt x="666213" y="4989"/>
                    <a:pt x="750681" y="0"/>
                  </a:cubicBezTo>
                  <a:close/>
                </a:path>
              </a:pathLst>
            </a:custGeom>
            <a:solidFill>
              <a:srgbClr val="D9D9D9"/>
            </a:solidFill>
          </p:spPr>
        </p:sp>
        <p:sp>
          <p:nvSpPr>
            <p:cNvPr id="12" name="TextBox 12"/>
            <p:cNvSpPr txBox="1"/>
            <p:nvPr/>
          </p:nvSpPr>
          <p:spPr>
            <a:xfrm>
              <a:off x="61975" y="65617"/>
              <a:ext cx="1198187" cy="565755"/>
            </a:xfrm>
            <a:prstGeom prst="rect">
              <a:avLst/>
            </a:prstGeom>
          </p:spPr>
          <p:txBody>
            <a:bodyPr lIns="50800" tIns="50800" rIns="50800" bIns="50800" rtlCol="0" anchor="ctr"/>
            <a:lstStyle/>
            <a:p>
              <a:pPr algn="ctr">
                <a:lnSpc>
                  <a:spcPts val="3150"/>
                </a:lnSpc>
              </a:pPr>
              <a:endParaRPr/>
            </a:p>
          </p:txBody>
        </p:sp>
      </p:grpSp>
      <p:sp>
        <p:nvSpPr>
          <p:cNvPr id="13" name="TextBox 13"/>
          <p:cNvSpPr txBox="1"/>
          <p:nvPr/>
        </p:nvSpPr>
        <p:spPr>
          <a:xfrm>
            <a:off x="9674933" y="862820"/>
            <a:ext cx="5056246" cy="1811020"/>
          </a:xfrm>
          <a:prstGeom prst="rect">
            <a:avLst/>
          </a:prstGeom>
        </p:spPr>
        <p:txBody>
          <a:bodyPr lIns="0" tIns="0" rIns="0" bIns="0" rtlCol="0" anchor="t">
            <a:spAutoFit/>
          </a:bodyPr>
          <a:lstStyle/>
          <a:p>
            <a:pPr algn="ctr">
              <a:lnSpc>
                <a:spcPts val="7279"/>
              </a:lnSpc>
            </a:pPr>
            <a:r>
              <a:rPr lang="en-US" sz="5199" dirty="0">
                <a:solidFill>
                  <a:srgbClr val="231F20"/>
                </a:solidFill>
                <a:latin typeface="Canva Sans Bold"/>
              </a:rPr>
              <a:t>Positive</a:t>
            </a:r>
          </a:p>
          <a:p>
            <a:pPr algn="ctr">
              <a:lnSpc>
                <a:spcPts val="7279"/>
              </a:lnSpc>
            </a:pPr>
            <a:r>
              <a:rPr lang="en-US" sz="5199" dirty="0">
                <a:solidFill>
                  <a:srgbClr val="231F20"/>
                </a:solidFill>
                <a:latin typeface="Canva Sans Bold"/>
              </a:rPr>
              <a:t> points</a:t>
            </a:r>
          </a:p>
        </p:txBody>
      </p:sp>
      <p:grpSp>
        <p:nvGrpSpPr>
          <p:cNvPr id="14" name="Group 14"/>
          <p:cNvGrpSpPr/>
          <p:nvPr/>
        </p:nvGrpSpPr>
        <p:grpSpPr>
          <a:xfrm>
            <a:off x="1003348" y="4071524"/>
            <a:ext cx="7685237" cy="5051135"/>
            <a:chOff x="0" y="0"/>
            <a:chExt cx="2024095" cy="1330340"/>
          </a:xfrm>
        </p:grpSpPr>
        <p:sp>
          <p:nvSpPr>
            <p:cNvPr id="15" name="Freeform 15"/>
            <p:cNvSpPr/>
            <p:nvPr/>
          </p:nvSpPr>
          <p:spPr>
            <a:xfrm>
              <a:off x="0" y="0"/>
              <a:ext cx="2024095" cy="1330340"/>
            </a:xfrm>
            <a:custGeom>
              <a:avLst/>
              <a:gdLst/>
              <a:ahLst/>
              <a:cxnLst/>
              <a:rect l="l" t="t" r="r" b="b"/>
              <a:pathLst>
                <a:path w="2024095" h="1330340">
                  <a:moveTo>
                    <a:pt x="51376" y="0"/>
                  </a:moveTo>
                  <a:lnTo>
                    <a:pt x="1972719" y="0"/>
                  </a:lnTo>
                  <a:cubicBezTo>
                    <a:pt x="2001094" y="0"/>
                    <a:pt x="2024095" y="23002"/>
                    <a:pt x="2024095" y="51376"/>
                  </a:cubicBezTo>
                  <a:lnTo>
                    <a:pt x="2024095" y="1278964"/>
                  </a:lnTo>
                  <a:cubicBezTo>
                    <a:pt x="2024095" y="1292590"/>
                    <a:pt x="2018683" y="1305658"/>
                    <a:pt x="2009048" y="1315292"/>
                  </a:cubicBezTo>
                  <a:cubicBezTo>
                    <a:pt x="1999413" y="1324927"/>
                    <a:pt x="1986345" y="1330340"/>
                    <a:pt x="1972719" y="1330340"/>
                  </a:cubicBezTo>
                  <a:lnTo>
                    <a:pt x="51376" y="1330340"/>
                  </a:lnTo>
                  <a:cubicBezTo>
                    <a:pt x="37750" y="1330340"/>
                    <a:pt x="24683" y="1324927"/>
                    <a:pt x="15048" y="1315292"/>
                  </a:cubicBezTo>
                  <a:cubicBezTo>
                    <a:pt x="5413" y="1305658"/>
                    <a:pt x="0" y="1292590"/>
                    <a:pt x="0" y="1278964"/>
                  </a:cubicBezTo>
                  <a:lnTo>
                    <a:pt x="0" y="51376"/>
                  </a:lnTo>
                  <a:cubicBezTo>
                    <a:pt x="0" y="37750"/>
                    <a:pt x="5413" y="24683"/>
                    <a:pt x="15048" y="15048"/>
                  </a:cubicBezTo>
                  <a:cubicBezTo>
                    <a:pt x="24683" y="5413"/>
                    <a:pt x="37750" y="0"/>
                    <a:pt x="51376" y="0"/>
                  </a:cubicBezTo>
                  <a:close/>
                </a:path>
              </a:pathLst>
            </a:custGeom>
            <a:solidFill>
              <a:srgbClr val="E6EEF1"/>
            </a:solidFill>
          </p:spPr>
        </p:sp>
        <p:sp>
          <p:nvSpPr>
            <p:cNvPr id="16" name="TextBox 16"/>
            <p:cNvSpPr txBox="1"/>
            <p:nvPr/>
          </p:nvSpPr>
          <p:spPr>
            <a:xfrm>
              <a:off x="0" y="-57150"/>
              <a:ext cx="2024095" cy="1387490"/>
            </a:xfrm>
            <a:prstGeom prst="rect">
              <a:avLst/>
            </a:prstGeom>
          </p:spPr>
          <p:txBody>
            <a:bodyPr lIns="50800" tIns="50800" rIns="50800" bIns="50800" rtlCol="0" anchor="ctr"/>
            <a:lstStyle/>
            <a:p>
              <a:pPr algn="ctr">
                <a:lnSpc>
                  <a:spcPts val="3150"/>
                </a:lnSpc>
              </a:pPr>
              <a:endParaRPr/>
            </a:p>
          </p:txBody>
        </p:sp>
      </p:grpSp>
      <p:grpSp>
        <p:nvGrpSpPr>
          <p:cNvPr id="17" name="Group 17"/>
          <p:cNvGrpSpPr/>
          <p:nvPr/>
        </p:nvGrpSpPr>
        <p:grpSpPr>
          <a:xfrm>
            <a:off x="9080435" y="3556909"/>
            <a:ext cx="8024125" cy="5929033"/>
            <a:chOff x="0" y="0"/>
            <a:chExt cx="1919111" cy="1330340"/>
          </a:xfrm>
        </p:grpSpPr>
        <p:sp>
          <p:nvSpPr>
            <p:cNvPr id="18" name="Freeform 18"/>
            <p:cNvSpPr/>
            <p:nvPr/>
          </p:nvSpPr>
          <p:spPr>
            <a:xfrm>
              <a:off x="0" y="0"/>
              <a:ext cx="1919111" cy="1330340"/>
            </a:xfrm>
            <a:custGeom>
              <a:avLst/>
              <a:gdLst/>
              <a:ahLst/>
              <a:cxnLst/>
              <a:rect l="l" t="t" r="r" b="b"/>
              <a:pathLst>
                <a:path w="1919111" h="1330340">
                  <a:moveTo>
                    <a:pt x="54187" y="0"/>
                  </a:moveTo>
                  <a:lnTo>
                    <a:pt x="1864925" y="0"/>
                  </a:lnTo>
                  <a:cubicBezTo>
                    <a:pt x="1879296" y="0"/>
                    <a:pt x="1893078" y="5709"/>
                    <a:pt x="1903240" y="15871"/>
                  </a:cubicBezTo>
                  <a:cubicBezTo>
                    <a:pt x="1913402" y="26033"/>
                    <a:pt x="1919111" y="39815"/>
                    <a:pt x="1919111" y="54187"/>
                  </a:cubicBezTo>
                  <a:lnTo>
                    <a:pt x="1919111" y="1276154"/>
                  </a:lnTo>
                  <a:cubicBezTo>
                    <a:pt x="1919111" y="1290525"/>
                    <a:pt x="1913402" y="1304307"/>
                    <a:pt x="1903240" y="1314469"/>
                  </a:cubicBezTo>
                  <a:cubicBezTo>
                    <a:pt x="1893078" y="1324631"/>
                    <a:pt x="1879296" y="1330340"/>
                    <a:pt x="1864925" y="1330340"/>
                  </a:cubicBezTo>
                  <a:lnTo>
                    <a:pt x="54187" y="1330340"/>
                  </a:lnTo>
                  <a:cubicBezTo>
                    <a:pt x="39815" y="1330340"/>
                    <a:pt x="26033" y="1324631"/>
                    <a:pt x="15871" y="1314469"/>
                  </a:cubicBezTo>
                  <a:cubicBezTo>
                    <a:pt x="5709" y="1304307"/>
                    <a:pt x="0" y="1290525"/>
                    <a:pt x="0" y="1276154"/>
                  </a:cubicBezTo>
                  <a:lnTo>
                    <a:pt x="0" y="54187"/>
                  </a:lnTo>
                  <a:cubicBezTo>
                    <a:pt x="0" y="39815"/>
                    <a:pt x="5709" y="26033"/>
                    <a:pt x="15871" y="15871"/>
                  </a:cubicBezTo>
                  <a:cubicBezTo>
                    <a:pt x="26033" y="5709"/>
                    <a:pt x="39815" y="0"/>
                    <a:pt x="54187" y="0"/>
                  </a:cubicBezTo>
                  <a:close/>
                </a:path>
              </a:pathLst>
            </a:custGeom>
            <a:solidFill>
              <a:srgbClr val="E6EEF1"/>
            </a:solidFill>
          </p:spPr>
        </p:sp>
        <p:sp>
          <p:nvSpPr>
            <p:cNvPr id="19" name="TextBox 19"/>
            <p:cNvSpPr txBox="1"/>
            <p:nvPr/>
          </p:nvSpPr>
          <p:spPr>
            <a:xfrm>
              <a:off x="0" y="-57150"/>
              <a:ext cx="1919111" cy="1387490"/>
            </a:xfrm>
            <a:prstGeom prst="rect">
              <a:avLst/>
            </a:prstGeom>
          </p:spPr>
          <p:txBody>
            <a:bodyPr lIns="50800" tIns="50800" rIns="50800" bIns="50800" rtlCol="0" anchor="ctr"/>
            <a:lstStyle/>
            <a:p>
              <a:pPr algn="ctr">
                <a:lnSpc>
                  <a:spcPts val="3150"/>
                </a:lnSpc>
              </a:pPr>
              <a:endParaRPr/>
            </a:p>
          </p:txBody>
        </p:sp>
      </p:grpSp>
      <p:sp>
        <p:nvSpPr>
          <p:cNvPr id="20" name="TextBox 20"/>
          <p:cNvSpPr txBox="1"/>
          <p:nvPr/>
        </p:nvSpPr>
        <p:spPr>
          <a:xfrm>
            <a:off x="9272256" y="3651327"/>
            <a:ext cx="7648608" cy="7263014"/>
          </a:xfrm>
          <a:prstGeom prst="rect">
            <a:avLst/>
          </a:prstGeom>
        </p:spPr>
        <p:txBody>
          <a:bodyPr wrap="square" lIns="0" tIns="0" rIns="0" bIns="0" rtlCol="0" anchor="t">
            <a:spAutoFit/>
          </a:bodyPr>
          <a:lstStyle/>
          <a:p>
            <a:pPr algn="just">
              <a:lnSpc>
                <a:spcPts val="3791"/>
              </a:lnSpc>
            </a:pPr>
            <a:r>
              <a:rPr lang="en-US" sz="3200" b="1" dirty="0">
                <a:solidFill>
                  <a:srgbClr val="231F20"/>
                </a:solidFill>
                <a:latin typeface="Times New Roman" panose="02020603050405020304" pitchFamily="18" charset="0"/>
                <a:cs typeface="Times New Roman" panose="02020603050405020304" pitchFamily="18" charset="0"/>
              </a:rPr>
              <a:t>Author has presented her work in a manner of story making the readers stay emotionally attached to the text.</a:t>
            </a:r>
          </a:p>
          <a:p>
            <a:pPr algn="just">
              <a:lnSpc>
                <a:spcPts val="3791"/>
              </a:lnSpc>
            </a:pPr>
            <a:endParaRPr lang="en-US" sz="3200" b="1" dirty="0">
              <a:solidFill>
                <a:srgbClr val="231F20"/>
              </a:solidFill>
              <a:latin typeface="Times New Roman" panose="02020603050405020304" pitchFamily="18" charset="0"/>
              <a:cs typeface="Times New Roman" panose="02020603050405020304" pitchFamily="18" charset="0"/>
            </a:endParaRPr>
          </a:p>
          <a:p>
            <a:pPr marL="342900" indent="-342900" algn="just">
              <a:lnSpc>
                <a:spcPts val="3791"/>
              </a:lnSpc>
              <a:buFont typeface="Arial" panose="020B0604020202020204" pitchFamily="34" charset="0"/>
              <a:buChar char="•"/>
            </a:pPr>
            <a:r>
              <a:rPr lang="en-US" sz="3200" dirty="0">
                <a:solidFill>
                  <a:srgbClr val="231F20"/>
                </a:solidFill>
                <a:latin typeface="Times New Roman" panose="02020603050405020304" pitchFamily="18" charset="0"/>
                <a:cs typeface="Times New Roman" panose="02020603050405020304" pitchFamily="18" charset="0"/>
              </a:rPr>
              <a:t>Example: </a:t>
            </a:r>
            <a:r>
              <a:rPr lang="en-US" sz="3200" b="1" dirty="0">
                <a:solidFill>
                  <a:srgbClr val="231F20"/>
                </a:solidFill>
                <a:latin typeface="Times New Roman" panose="02020603050405020304" pitchFamily="18" charset="0"/>
                <a:cs typeface="Times New Roman" panose="02020603050405020304" pitchFamily="18" charset="0"/>
              </a:rPr>
              <a:t>“The calmness brought unplanned contemplation.”</a:t>
            </a:r>
          </a:p>
          <a:p>
            <a:pPr algn="just">
              <a:lnSpc>
                <a:spcPts val="3791"/>
              </a:lnSpc>
            </a:pPr>
            <a:endParaRPr lang="en-US" sz="2800" dirty="0">
              <a:solidFill>
                <a:srgbClr val="231F20"/>
              </a:solidFill>
              <a:latin typeface="Times New Roman" panose="02020603050405020304" pitchFamily="18" charset="0"/>
              <a:cs typeface="Times New Roman" panose="02020603050405020304" pitchFamily="18" charset="0"/>
            </a:endParaRPr>
          </a:p>
          <a:p>
            <a:pPr algn="just">
              <a:lnSpc>
                <a:spcPts val="3791"/>
              </a:lnSpc>
            </a:pPr>
            <a:r>
              <a:rPr lang="en-US" sz="3200" dirty="0">
                <a:solidFill>
                  <a:srgbClr val="231F20"/>
                </a:solidFill>
                <a:latin typeface="Times New Roman" panose="02020603050405020304" pitchFamily="18" charset="0"/>
                <a:cs typeface="Times New Roman" panose="02020603050405020304" pitchFamily="18" charset="0"/>
              </a:rPr>
              <a:t>Author has linked material objects with the life events making the article more interesting.</a:t>
            </a:r>
          </a:p>
          <a:p>
            <a:pPr algn="just">
              <a:lnSpc>
                <a:spcPts val="3791"/>
              </a:lnSpc>
            </a:pPr>
            <a:endParaRPr lang="en-US" sz="2500" dirty="0">
              <a:solidFill>
                <a:srgbClr val="231F20"/>
              </a:solidFill>
              <a:latin typeface="Times New Roman" panose="02020603050405020304" pitchFamily="18" charset="0"/>
              <a:cs typeface="Times New Roman" panose="02020603050405020304" pitchFamily="18" charset="0"/>
            </a:endParaRPr>
          </a:p>
          <a:p>
            <a:pPr algn="just">
              <a:lnSpc>
                <a:spcPts val="3791"/>
              </a:lnSpc>
            </a:pPr>
            <a:r>
              <a:rPr lang="en-US" sz="3200" dirty="0">
                <a:solidFill>
                  <a:srgbClr val="231F20"/>
                </a:solidFill>
                <a:latin typeface="Times New Roman" panose="02020603050405020304" pitchFamily="18" charset="0"/>
                <a:cs typeface="Times New Roman" panose="02020603050405020304" pitchFamily="18" charset="0"/>
              </a:rPr>
              <a:t>Example: </a:t>
            </a:r>
            <a:r>
              <a:rPr lang="en-US" sz="3200" b="1" dirty="0">
                <a:latin typeface="Times New Roman" panose="02020603050405020304" pitchFamily="18" charset="0"/>
                <a:cs typeface="Times New Roman" panose="02020603050405020304" pitchFamily="18" charset="0"/>
              </a:rPr>
              <a:t>“Ralli-patterned rug” , “ Italian Window”</a:t>
            </a:r>
          </a:p>
          <a:p>
            <a:pPr algn="just">
              <a:lnSpc>
                <a:spcPts val="3791"/>
              </a:lnSpc>
            </a:pPr>
            <a:endParaRPr lang="en-US" sz="2500" dirty="0">
              <a:latin typeface="Times New Roman" panose="02020603050405020304" pitchFamily="18" charset="0"/>
              <a:cs typeface="Times New Roman" panose="02020603050405020304" pitchFamily="18" charset="0"/>
            </a:endParaRPr>
          </a:p>
          <a:p>
            <a:pPr algn="just">
              <a:lnSpc>
                <a:spcPts val="3791"/>
              </a:lnSpc>
            </a:pPr>
            <a:endParaRPr lang="en-US" sz="2500" dirty="0">
              <a:latin typeface="Times New Roman" panose="02020603050405020304" pitchFamily="18" charset="0"/>
              <a:cs typeface="Times New Roman" panose="02020603050405020304" pitchFamily="18" charset="0"/>
            </a:endParaRPr>
          </a:p>
          <a:p>
            <a:pPr algn="ctr">
              <a:lnSpc>
                <a:spcPts val="3791"/>
              </a:lnSpc>
            </a:pPr>
            <a:endParaRPr lang="en-US" sz="2500" dirty="0">
              <a:solidFill>
                <a:srgbClr val="231F20"/>
              </a:solidFill>
              <a:latin typeface="Times New Roman" panose="02020603050405020304" pitchFamily="18" charset="0"/>
              <a:cs typeface="Times New Roman" panose="02020603050405020304" pitchFamily="18" charset="0"/>
            </a:endParaRPr>
          </a:p>
        </p:txBody>
      </p:sp>
      <p:sp>
        <p:nvSpPr>
          <p:cNvPr id="21" name="TextBox 21"/>
          <p:cNvSpPr txBox="1"/>
          <p:nvPr/>
        </p:nvSpPr>
        <p:spPr>
          <a:xfrm>
            <a:off x="1393302" y="4795638"/>
            <a:ext cx="6988373" cy="2898229"/>
          </a:xfrm>
          <a:prstGeom prst="rect">
            <a:avLst/>
          </a:prstGeom>
        </p:spPr>
        <p:txBody>
          <a:bodyPr lIns="0" tIns="0" rIns="0" bIns="0" rtlCol="0" anchor="t">
            <a:spAutoFit/>
          </a:bodyPr>
          <a:lstStyle/>
          <a:p>
            <a:pPr>
              <a:lnSpc>
                <a:spcPts val="4642"/>
              </a:lnSpc>
            </a:pPr>
            <a:r>
              <a:rPr lang="en-US" sz="3200" b="1" dirty="0">
                <a:solidFill>
                  <a:srgbClr val="231F20"/>
                </a:solidFill>
                <a:latin typeface="Times New Roman" panose="02020603050405020304" pitchFamily="18" charset="0"/>
                <a:cs typeface="Times New Roman" panose="02020603050405020304" pitchFamily="18" charset="0"/>
              </a:rPr>
              <a:t>There is unnecessary drag in the story before the story moves to its main idea.</a:t>
            </a:r>
          </a:p>
          <a:p>
            <a:pPr>
              <a:lnSpc>
                <a:spcPts val="4642"/>
              </a:lnSpc>
            </a:pPr>
            <a:endParaRPr lang="en-US" sz="3200" b="1" dirty="0">
              <a:solidFill>
                <a:srgbClr val="231F20"/>
              </a:solidFill>
              <a:latin typeface="Times New Roman" panose="02020603050405020304" pitchFamily="18" charset="0"/>
              <a:cs typeface="Times New Roman" panose="02020603050405020304" pitchFamily="18" charset="0"/>
            </a:endParaRPr>
          </a:p>
          <a:p>
            <a:pPr>
              <a:lnSpc>
                <a:spcPts val="4642"/>
              </a:lnSpc>
            </a:pPr>
            <a:r>
              <a:rPr lang="en-US" sz="3200" b="1" dirty="0">
                <a:solidFill>
                  <a:srgbClr val="231F20"/>
                </a:solidFill>
                <a:latin typeface="Times New Roman" panose="02020603050405020304" pitchFamily="18" charset="0"/>
                <a:cs typeface="Times New Roman" panose="02020603050405020304" pitchFamily="18" charset="0"/>
              </a:rPr>
              <a:t>Lack of clear resolution for introduced elements like “Naina's internal conflict”</a:t>
            </a:r>
          </a:p>
        </p:txBody>
      </p:sp>
    </p:spTree>
  </p:cSld>
  <p:clrMapOvr>
    <a:masterClrMapping/>
  </p:clrMapOvr>
  <p:transition spd="slow">
    <p:diamon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a:off x="611498" y="551918"/>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E6EEF1">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1028700" y="723368"/>
            <a:ext cx="5792756" cy="2354532"/>
          </a:xfrm>
          <a:prstGeom prst="rect">
            <a:avLst/>
          </a:prstGeom>
        </p:spPr>
        <p:txBody>
          <a:bodyPr lIns="0" tIns="0" rIns="0" bIns="0" rtlCol="0" anchor="t">
            <a:spAutoFit/>
          </a:bodyPr>
          <a:lstStyle/>
          <a:p>
            <a:pPr algn="ctr">
              <a:lnSpc>
                <a:spcPts val="9061"/>
              </a:lnSpc>
              <a:spcBef>
                <a:spcPct val="0"/>
              </a:spcBef>
            </a:pPr>
            <a:r>
              <a:rPr lang="en-US" sz="9061">
                <a:solidFill>
                  <a:srgbClr val="231F20"/>
                </a:solidFill>
                <a:latin typeface="Eczar Semi-Bold"/>
              </a:rPr>
              <a:t>Topic Relevance</a:t>
            </a:r>
          </a:p>
        </p:txBody>
      </p:sp>
      <p:grpSp>
        <p:nvGrpSpPr>
          <p:cNvPr id="6" name="Group 6"/>
          <p:cNvGrpSpPr/>
          <p:nvPr/>
        </p:nvGrpSpPr>
        <p:grpSpPr>
          <a:xfrm>
            <a:off x="2015208" y="3077900"/>
            <a:ext cx="14717458" cy="5856018"/>
            <a:chOff x="0" y="0"/>
            <a:chExt cx="3876203" cy="1542326"/>
          </a:xfrm>
        </p:grpSpPr>
        <p:sp>
          <p:nvSpPr>
            <p:cNvPr id="7" name="Freeform 7"/>
            <p:cNvSpPr/>
            <p:nvPr/>
          </p:nvSpPr>
          <p:spPr>
            <a:xfrm>
              <a:off x="0" y="0"/>
              <a:ext cx="3876203" cy="1542326"/>
            </a:xfrm>
            <a:custGeom>
              <a:avLst/>
              <a:gdLst/>
              <a:ahLst/>
              <a:cxnLst/>
              <a:rect l="l" t="t" r="r" b="b"/>
              <a:pathLst>
                <a:path w="3876203" h="1542326">
                  <a:moveTo>
                    <a:pt x="26828" y="0"/>
                  </a:moveTo>
                  <a:lnTo>
                    <a:pt x="3849375" y="0"/>
                  </a:lnTo>
                  <a:cubicBezTo>
                    <a:pt x="3864192" y="0"/>
                    <a:pt x="3876203" y="12011"/>
                    <a:pt x="3876203" y="26828"/>
                  </a:cubicBezTo>
                  <a:lnTo>
                    <a:pt x="3876203" y="1515498"/>
                  </a:lnTo>
                  <a:cubicBezTo>
                    <a:pt x="3876203" y="1530314"/>
                    <a:pt x="3864192" y="1542326"/>
                    <a:pt x="3849375" y="1542326"/>
                  </a:cubicBezTo>
                  <a:lnTo>
                    <a:pt x="26828" y="1542326"/>
                  </a:lnTo>
                  <a:cubicBezTo>
                    <a:pt x="12011" y="1542326"/>
                    <a:pt x="0" y="1530314"/>
                    <a:pt x="0" y="1515498"/>
                  </a:cubicBezTo>
                  <a:lnTo>
                    <a:pt x="0" y="26828"/>
                  </a:lnTo>
                  <a:cubicBezTo>
                    <a:pt x="0" y="12011"/>
                    <a:pt x="12011" y="0"/>
                    <a:pt x="26828" y="0"/>
                  </a:cubicBezTo>
                  <a:close/>
                </a:path>
              </a:pathLst>
            </a:custGeom>
            <a:solidFill>
              <a:srgbClr val="E8C8E8"/>
            </a:solidFill>
          </p:spPr>
        </p:sp>
        <p:sp>
          <p:nvSpPr>
            <p:cNvPr id="8" name="TextBox 8"/>
            <p:cNvSpPr txBox="1"/>
            <p:nvPr/>
          </p:nvSpPr>
          <p:spPr>
            <a:xfrm>
              <a:off x="0" y="-57150"/>
              <a:ext cx="3876203" cy="1599476"/>
            </a:xfrm>
            <a:prstGeom prst="rect">
              <a:avLst/>
            </a:prstGeom>
          </p:spPr>
          <p:txBody>
            <a:bodyPr lIns="50800" tIns="50800" rIns="50800" bIns="50800" rtlCol="0" anchor="ctr"/>
            <a:lstStyle/>
            <a:p>
              <a:pPr algn="ctr">
                <a:lnSpc>
                  <a:spcPts val="3150"/>
                </a:lnSpc>
              </a:pPr>
              <a:endParaRPr/>
            </a:p>
          </p:txBody>
        </p:sp>
      </p:grpSp>
      <p:sp>
        <p:nvSpPr>
          <p:cNvPr id="9" name="TextBox 9"/>
          <p:cNvSpPr txBox="1"/>
          <p:nvPr/>
        </p:nvSpPr>
        <p:spPr>
          <a:xfrm>
            <a:off x="2447256" y="3759633"/>
            <a:ext cx="12826045" cy="4445897"/>
          </a:xfrm>
          <a:prstGeom prst="rect">
            <a:avLst/>
          </a:prstGeom>
        </p:spPr>
        <p:txBody>
          <a:bodyPr lIns="0" tIns="0" rIns="0" bIns="0" rtlCol="0" anchor="t">
            <a:spAutoFit/>
          </a:bodyPr>
          <a:lstStyle/>
          <a:p>
            <a:pPr marL="768444" lvl="1" indent="-384222" algn="just">
              <a:lnSpc>
                <a:spcPts val="4982"/>
              </a:lnSpc>
              <a:buFont typeface="Arial"/>
              <a:buChar char="•"/>
            </a:pPr>
            <a:r>
              <a:rPr lang="en-US" sz="3559" dirty="0">
                <a:solidFill>
                  <a:srgbClr val="231F20"/>
                </a:solidFill>
                <a:latin typeface="Canva Sans Bold"/>
              </a:rPr>
              <a:t>Story's content aligns with the subject matter.</a:t>
            </a:r>
          </a:p>
          <a:p>
            <a:pPr marL="768444" lvl="1" indent="-384222" algn="just">
              <a:lnSpc>
                <a:spcPts val="4982"/>
              </a:lnSpc>
              <a:buFont typeface="Arial"/>
              <a:buChar char="•"/>
            </a:pPr>
            <a:r>
              <a:rPr lang="en-US" sz="3559" dirty="0">
                <a:solidFill>
                  <a:srgbClr val="231F20"/>
                </a:solidFill>
                <a:latin typeface="Canva Sans Bold"/>
              </a:rPr>
              <a:t>Story holds relevance in the sense that it was published on December 2, 2020, falling within the last decade.</a:t>
            </a:r>
          </a:p>
          <a:p>
            <a:pPr marL="768444" lvl="1" indent="-384222" algn="just">
              <a:lnSpc>
                <a:spcPts val="4982"/>
              </a:lnSpc>
              <a:buFont typeface="Arial"/>
              <a:buChar char="•"/>
            </a:pPr>
            <a:r>
              <a:rPr lang="en-US" sz="3559" dirty="0">
                <a:solidFill>
                  <a:srgbClr val="231F20"/>
                </a:solidFill>
                <a:latin typeface="Canva Sans Bold"/>
              </a:rPr>
              <a:t>The story effectively shows how people today deal with setting goals, facing inner challenges, and dealing with the passage of time.</a:t>
            </a:r>
          </a:p>
        </p:txBody>
      </p:sp>
    </p:spTree>
  </p:cSld>
  <p:clrMapOvr>
    <a:masterClrMapping/>
  </p:clrMapOvr>
  <p:transition spd="slow">
    <p:diamon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a:off x="583433" y="287074"/>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CCADCC">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2393156" y="4563219"/>
            <a:ext cx="13501687" cy="4371975"/>
            <a:chOff x="0" y="0"/>
            <a:chExt cx="3556000" cy="1151467"/>
          </a:xfrm>
        </p:grpSpPr>
        <p:sp>
          <p:nvSpPr>
            <p:cNvPr id="6" name="Freeform 6"/>
            <p:cNvSpPr/>
            <p:nvPr/>
          </p:nvSpPr>
          <p:spPr>
            <a:xfrm>
              <a:off x="0" y="0"/>
              <a:ext cx="3556000" cy="1151467"/>
            </a:xfrm>
            <a:custGeom>
              <a:avLst/>
              <a:gdLst/>
              <a:ahLst/>
              <a:cxnLst/>
              <a:rect l="l" t="t" r="r" b="b"/>
              <a:pathLst>
                <a:path w="3556000" h="1151467">
                  <a:moveTo>
                    <a:pt x="29244" y="0"/>
                  </a:moveTo>
                  <a:lnTo>
                    <a:pt x="3526756" y="0"/>
                  </a:lnTo>
                  <a:cubicBezTo>
                    <a:pt x="3542907" y="0"/>
                    <a:pt x="3556000" y="13093"/>
                    <a:pt x="3556000" y="29244"/>
                  </a:cubicBezTo>
                  <a:lnTo>
                    <a:pt x="3556000" y="1122223"/>
                  </a:lnTo>
                  <a:cubicBezTo>
                    <a:pt x="3556000" y="1138374"/>
                    <a:pt x="3542907" y="1151467"/>
                    <a:pt x="3526756" y="1151467"/>
                  </a:cubicBezTo>
                  <a:lnTo>
                    <a:pt x="29244" y="1151467"/>
                  </a:lnTo>
                  <a:cubicBezTo>
                    <a:pt x="13093" y="1151467"/>
                    <a:pt x="0" y="1138374"/>
                    <a:pt x="0" y="1122223"/>
                  </a:cubicBezTo>
                  <a:lnTo>
                    <a:pt x="0" y="29244"/>
                  </a:lnTo>
                  <a:cubicBezTo>
                    <a:pt x="0" y="13093"/>
                    <a:pt x="13093" y="0"/>
                    <a:pt x="29244" y="0"/>
                  </a:cubicBezTo>
                  <a:close/>
                </a:path>
              </a:pathLst>
            </a:custGeom>
            <a:solidFill>
              <a:srgbClr val="FAD1B4"/>
            </a:solidFill>
          </p:spPr>
        </p:sp>
        <p:sp>
          <p:nvSpPr>
            <p:cNvPr id="7" name="TextBox 7"/>
            <p:cNvSpPr txBox="1"/>
            <p:nvPr/>
          </p:nvSpPr>
          <p:spPr>
            <a:xfrm>
              <a:off x="0" y="-57150"/>
              <a:ext cx="3556000" cy="1208617"/>
            </a:xfrm>
            <a:prstGeom prst="rect">
              <a:avLst/>
            </a:prstGeom>
          </p:spPr>
          <p:txBody>
            <a:bodyPr lIns="50800" tIns="50800" rIns="50800" bIns="50800" rtlCol="0" anchor="ctr"/>
            <a:lstStyle/>
            <a:p>
              <a:pPr algn="ctr">
                <a:lnSpc>
                  <a:spcPts val="3150"/>
                </a:lnSpc>
              </a:pPr>
              <a:endParaRPr/>
            </a:p>
          </p:txBody>
        </p:sp>
      </p:grpSp>
      <p:grpSp>
        <p:nvGrpSpPr>
          <p:cNvPr id="8" name="Group 8"/>
          <p:cNvGrpSpPr/>
          <p:nvPr/>
        </p:nvGrpSpPr>
        <p:grpSpPr>
          <a:xfrm>
            <a:off x="6047656" y="1075631"/>
            <a:ext cx="4032448" cy="308610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AD1B4"/>
            </a:solidFill>
          </p:spPr>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sp>
        <p:nvSpPr>
          <p:cNvPr id="11" name="TextBox 11"/>
          <p:cNvSpPr txBox="1"/>
          <p:nvPr/>
        </p:nvSpPr>
        <p:spPr>
          <a:xfrm>
            <a:off x="1028700" y="777174"/>
            <a:ext cx="5500865" cy="1841507"/>
          </a:xfrm>
          <a:prstGeom prst="rect">
            <a:avLst/>
          </a:prstGeom>
        </p:spPr>
        <p:txBody>
          <a:bodyPr lIns="0" tIns="0" rIns="0" bIns="0" rtlCol="0" anchor="t">
            <a:spAutoFit/>
          </a:bodyPr>
          <a:lstStyle/>
          <a:p>
            <a:pPr algn="ctr">
              <a:lnSpc>
                <a:spcPts val="7084"/>
              </a:lnSpc>
              <a:spcBef>
                <a:spcPct val="0"/>
              </a:spcBef>
            </a:pPr>
            <a:r>
              <a:rPr lang="en-US" sz="7084">
                <a:solidFill>
                  <a:srgbClr val="231F20"/>
                </a:solidFill>
                <a:latin typeface="Eczar Semi-Bold"/>
              </a:rPr>
              <a:t>Achievement of Purpose</a:t>
            </a:r>
          </a:p>
        </p:txBody>
      </p:sp>
      <p:sp>
        <p:nvSpPr>
          <p:cNvPr id="12" name="TextBox 12"/>
          <p:cNvSpPr txBox="1"/>
          <p:nvPr/>
        </p:nvSpPr>
        <p:spPr>
          <a:xfrm>
            <a:off x="6784341" y="1946925"/>
            <a:ext cx="2576550" cy="1276837"/>
          </a:xfrm>
          <a:prstGeom prst="rect">
            <a:avLst/>
          </a:prstGeom>
        </p:spPr>
        <p:txBody>
          <a:bodyPr lIns="0" tIns="0" rIns="0" bIns="0" rtlCol="0" anchor="t">
            <a:spAutoFit/>
          </a:bodyPr>
          <a:lstStyle/>
          <a:p>
            <a:pPr algn="ctr">
              <a:lnSpc>
                <a:spcPts val="5134"/>
              </a:lnSpc>
            </a:pPr>
            <a:r>
              <a:rPr lang="en-US" sz="3667" dirty="0">
                <a:solidFill>
                  <a:srgbClr val="231F20"/>
                </a:solidFill>
                <a:latin typeface="Canva Sans Bold"/>
              </a:rPr>
              <a:t>Purpose Achieved!</a:t>
            </a:r>
          </a:p>
        </p:txBody>
      </p:sp>
      <p:sp>
        <p:nvSpPr>
          <p:cNvPr id="13" name="TextBox 13"/>
          <p:cNvSpPr txBox="1"/>
          <p:nvPr/>
        </p:nvSpPr>
        <p:spPr>
          <a:xfrm>
            <a:off x="2963585" y="3773914"/>
            <a:ext cx="12357883" cy="5334794"/>
          </a:xfrm>
          <a:prstGeom prst="rect">
            <a:avLst/>
          </a:prstGeom>
        </p:spPr>
        <p:txBody>
          <a:bodyPr lIns="0" tIns="0" rIns="0" bIns="0" rtlCol="0" anchor="t">
            <a:spAutoFit/>
          </a:bodyPr>
          <a:lstStyle/>
          <a:p>
            <a:pPr algn="ctr">
              <a:lnSpc>
                <a:spcPts val="4663"/>
              </a:lnSpc>
            </a:pPr>
            <a:endParaRPr lang="en-US" sz="3330" dirty="0">
              <a:solidFill>
                <a:srgbClr val="231F20"/>
              </a:solidFill>
              <a:latin typeface="Canva Sans Bold"/>
            </a:endParaRPr>
          </a:p>
          <a:p>
            <a:pPr algn="ctr">
              <a:lnSpc>
                <a:spcPts val="4663"/>
              </a:lnSpc>
            </a:pPr>
            <a:endParaRPr lang="en-US" sz="3330" dirty="0">
              <a:solidFill>
                <a:srgbClr val="231F20"/>
              </a:solidFill>
              <a:latin typeface="Canva Sans Bold"/>
            </a:endParaRPr>
          </a:p>
          <a:p>
            <a:pPr algn="ctr">
              <a:lnSpc>
                <a:spcPts val="4663"/>
              </a:lnSpc>
            </a:pPr>
            <a:r>
              <a:rPr lang="en-US" sz="3330" dirty="0">
                <a:solidFill>
                  <a:srgbClr val="231F20"/>
                </a:solidFill>
                <a:latin typeface="Canva Sans Bold"/>
              </a:rPr>
              <a:t>The author effectively entertains the readers by:</a:t>
            </a:r>
          </a:p>
          <a:p>
            <a:pPr algn="ctr">
              <a:lnSpc>
                <a:spcPts val="4663"/>
              </a:lnSpc>
            </a:pPr>
            <a:endParaRPr dirty="0"/>
          </a:p>
          <a:p>
            <a:pPr marL="457200" indent="-457200" algn="just">
              <a:lnSpc>
                <a:spcPts val="4663"/>
              </a:lnSpc>
              <a:buFont typeface="Arial" panose="020B0604020202020204" pitchFamily="34" charset="0"/>
              <a:buChar char="•"/>
            </a:pPr>
            <a:r>
              <a:rPr lang="en-US" sz="3330" dirty="0">
                <a:solidFill>
                  <a:srgbClr val="231F20"/>
                </a:solidFill>
                <a:latin typeface="Canva Sans Bold"/>
              </a:rPr>
              <a:t>Providing description of Naina's surroundings; “On the desk were more mechanical gadgets”</a:t>
            </a:r>
          </a:p>
          <a:p>
            <a:pPr marL="457200" indent="-457200" algn="just">
              <a:lnSpc>
                <a:spcPts val="4663"/>
              </a:lnSpc>
              <a:buFont typeface="Arial" panose="020B0604020202020204" pitchFamily="34" charset="0"/>
              <a:buChar char="•"/>
            </a:pPr>
            <a:r>
              <a:rPr lang="en-US" sz="3330" dirty="0">
                <a:solidFill>
                  <a:srgbClr val="231F20"/>
                </a:solidFill>
                <a:latin typeface="Canva Sans Bold"/>
              </a:rPr>
              <a:t>Incorporation of personal elements like “emotional attachments to books”</a:t>
            </a:r>
          </a:p>
          <a:p>
            <a:pPr algn="ctr">
              <a:lnSpc>
                <a:spcPts val="4663"/>
              </a:lnSpc>
            </a:pPr>
            <a:endParaRPr dirty="0"/>
          </a:p>
        </p:txBody>
      </p:sp>
    </p:spTree>
  </p:cSld>
  <p:clrMapOvr>
    <a:masterClrMapping/>
  </p:clrMapOvr>
  <p:transition spd="slow">
    <p:diamond/>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697276"/>
            <a:ext cx="16230600" cy="8892448"/>
            <a:chOff x="0" y="0"/>
            <a:chExt cx="5767017" cy="3159643"/>
          </a:xfrm>
        </p:grpSpPr>
        <p:sp>
          <p:nvSpPr>
            <p:cNvPr id="4" name="Freeform 4"/>
            <p:cNvSpPr/>
            <p:nvPr/>
          </p:nvSpPr>
          <p:spPr>
            <a:xfrm>
              <a:off x="0" y="0"/>
              <a:ext cx="5767017" cy="3159643"/>
            </a:xfrm>
            <a:custGeom>
              <a:avLst/>
              <a:gdLst/>
              <a:ahLst/>
              <a:cxnLst/>
              <a:rect l="l" t="t" r="r" b="b"/>
              <a:pathLst>
                <a:path w="5767017" h="3159643">
                  <a:moveTo>
                    <a:pt x="9540" y="0"/>
                  </a:moveTo>
                  <a:lnTo>
                    <a:pt x="5757477" y="0"/>
                  </a:lnTo>
                  <a:cubicBezTo>
                    <a:pt x="5760007" y="0"/>
                    <a:pt x="5762434" y="1005"/>
                    <a:pt x="5764223" y="2794"/>
                  </a:cubicBezTo>
                  <a:cubicBezTo>
                    <a:pt x="5766012" y="4583"/>
                    <a:pt x="5767017" y="7010"/>
                    <a:pt x="5767017" y="9540"/>
                  </a:cubicBezTo>
                  <a:lnTo>
                    <a:pt x="5767017" y="3150103"/>
                  </a:lnTo>
                  <a:cubicBezTo>
                    <a:pt x="5767017" y="3155372"/>
                    <a:pt x="5762746" y="3159643"/>
                    <a:pt x="5757477" y="3159643"/>
                  </a:cubicBezTo>
                  <a:lnTo>
                    <a:pt x="9540" y="3159643"/>
                  </a:lnTo>
                  <a:cubicBezTo>
                    <a:pt x="4271" y="3159643"/>
                    <a:pt x="0" y="3155372"/>
                    <a:pt x="0" y="3150103"/>
                  </a:cubicBezTo>
                  <a:lnTo>
                    <a:pt x="0" y="9540"/>
                  </a:lnTo>
                  <a:cubicBezTo>
                    <a:pt x="0" y="4271"/>
                    <a:pt x="4271" y="0"/>
                    <a:pt x="9540" y="0"/>
                  </a:cubicBezTo>
                  <a:close/>
                </a:path>
              </a:pathLst>
            </a:custGeom>
            <a:solidFill>
              <a:srgbClr val="FFFBEF">
                <a:alpha val="76863"/>
              </a:srgbClr>
            </a:solidFill>
            <a:ln cap="sq">
              <a:noFill/>
              <a:prstDash val="solid"/>
              <a:miter/>
            </a:ln>
          </p:spPr>
        </p:sp>
        <p:sp>
          <p:nvSpPr>
            <p:cNvPr id="5" name="TextBox 5"/>
            <p:cNvSpPr txBox="1"/>
            <p:nvPr/>
          </p:nvSpPr>
          <p:spPr>
            <a:xfrm>
              <a:off x="0" y="-28575"/>
              <a:ext cx="5767017" cy="3188218"/>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1028700" y="697276"/>
            <a:ext cx="15822906" cy="8358486"/>
            <a:chOff x="0" y="0"/>
            <a:chExt cx="3140310" cy="1658876"/>
          </a:xfrm>
        </p:grpSpPr>
        <p:sp>
          <p:nvSpPr>
            <p:cNvPr id="7" name="Freeform 7"/>
            <p:cNvSpPr/>
            <p:nvPr/>
          </p:nvSpPr>
          <p:spPr>
            <a:xfrm>
              <a:off x="0" y="0"/>
              <a:ext cx="3140310" cy="1658876"/>
            </a:xfrm>
            <a:custGeom>
              <a:avLst/>
              <a:gdLst/>
              <a:ahLst/>
              <a:cxnLst/>
              <a:rect l="l" t="t" r="r" b="b"/>
              <a:pathLst>
                <a:path w="3140310" h="1658876">
                  <a:moveTo>
                    <a:pt x="0" y="0"/>
                  </a:moveTo>
                  <a:lnTo>
                    <a:pt x="3140310" y="0"/>
                  </a:lnTo>
                  <a:lnTo>
                    <a:pt x="3140310" y="1658876"/>
                  </a:lnTo>
                  <a:lnTo>
                    <a:pt x="0" y="1658876"/>
                  </a:lnTo>
                  <a:close/>
                </a:path>
              </a:pathLst>
            </a:custGeom>
            <a:solidFill>
              <a:srgbClr val="E8C8E8">
                <a:alpha val="58824"/>
              </a:srgbClr>
            </a:solidFill>
            <a:ln cap="sq">
              <a:noFill/>
              <a:prstDash val="solid"/>
              <a:miter/>
            </a:ln>
          </p:spPr>
        </p:sp>
        <p:sp>
          <p:nvSpPr>
            <p:cNvPr id="8" name="TextBox 8"/>
            <p:cNvSpPr txBox="1"/>
            <p:nvPr/>
          </p:nvSpPr>
          <p:spPr>
            <a:xfrm>
              <a:off x="0" y="-38100"/>
              <a:ext cx="3140310" cy="169697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028700" y="2552114"/>
            <a:ext cx="8854428" cy="7037610"/>
            <a:chOff x="0" y="0"/>
            <a:chExt cx="2332030" cy="1853527"/>
          </a:xfrm>
        </p:grpSpPr>
        <p:sp>
          <p:nvSpPr>
            <p:cNvPr id="10" name="Freeform 10"/>
            <p:cNvSpPr/>
            <p:nvPr/>
          </p:nvSpPr>
          <p:spPr>
            <a:xfrm>
              <a:off x="0" y="0"/>
              <a:ext cx="2332030" cy="1853527"/>
            </a:xfrm>
            <a:custGeom>
              <a:avLst/>
              <a:gdLst/>
              <a:ahLst/>
              <a:cxnLst/>
              <a:rect l="l" t="t" r="r" b="b"/>
              <a:pathLst>
                <a:path w="2332030" h="1853527">
                  <a:moveTo>
                    <a:pt x="44592" y="0"/>
                  </a:moveTo>
                  <a:lnTo>
                    <a:pt x="2287438" y="0"/>
                  </a:lnTo>
                  <a:cubicBezTo>
                    <a:pt x="2312066" y="0"/>
                    <a:pt x="2332030" y="19965"/>
                    <a:pt x="2332030" y="44592"/>
                  </a:cubicBezTo>
                  <a:lnTo>
                    <a:pt x="2332030" y="1808935"/>
                  </a:lnTo>
                  <a:cubicBezTo>
                    <a:pt x="2332030" y="1820761"/>
                    <a:pt x="2327332" y="1832103"/>
                    <a:pt x="2318969" y="1840466"/>
                  </a:cubicBezTo>
                  <a:cubicBezTo>
                    <a:pt x="2310607" y="1848829"/>
                    <a:pt x="2299265" y="1853527"/>
                    <a:pt x="2287438" y="1853527"/>
                  </a:cubicBezTo>
                  <a:lnTo>
                    <a:pt x="44592" y="1853527"/>
                  </a:lnTo>
                  <a:cubicBezTo>
                    <a:pt x="19965" y="1853527"/>
                    <a:pt x="0" y="1833562"/>
                    <a:pt x="0" y="1808935"/>
                  </a:cubicBezTo>
                  <a:lnTo>
                    <a:pt x="0" y="44592"/>
                  </a:lnTo>
                  <a:cubicBezTo>
                    <a:pt x="0" y="32766"/>
                    <a:pt x="4698" y="21423"/>
                    <a:pt x="13061" y="13061"/>
                  </a:cubicBezTo>
                  <a:cubicBezTo>
                    <a:pt x="21423" y="4698"/>
                    <a:pt x="32766" y="0"/>
                    <a:pt x="44592" y="0"/>
                  </a:cubicBezTo>
                  <a:close/>
                </a:path>
              </a:pathLst>
            </a:custGeom>
            <a:solidFill>
              <a:srgbClr val="E6EEF1"/>
            </a:solidFill>
          </p:spPr>
        </p:sp>
        <p:sp>
          <p:nvSpPr>
            <p:cNvPr id="11" name="TextBox 11"/>
            <p:cNvSpPr txBox="1"/>
            <p:nvPr/>
          </p:nvSpPr>
          <p:spPr>
            <a:xfrm>
              <a:off x="0" y="-57150"/>
              <a:ext cx="2332030" cy="1910677"/>
            </a:xfrm>
            <a:prstGeom prst="rect">
              <a:avLst/>
            </a:prstGeom>
          </p:spPr>
          <p:txBody>
            <a:bodyPr lIns="50800" tIns="50800" rIns="50800" bIns="50800" rtlCol="0" anchor="ctr"/>
            <a:lstStyle/>
            <a:p>
              <a:pPr algn="ctr">
                <a:lnSpc>
                  <a:spcPts val="3150"/>
                </a:lnSpc>
              </a:pPr>
              <a:endParaRPr/>
            </a:p>
          </p:txBody>
        </p:sp>
      </p:grpSp>
      <p:grpSp>
        <p:nvGrpSpPr>
          <p:cNvPr id="12" name="Group 12"/>
          <p:cNvGrpSpPr/>
          <p:nvPr/>
        </p:nvGrpSpPr>
        <p:grpSpPr>
          <a:xfrm>
            <a:off x="12137195" y="1896065"/>
            <a:ext cx="2453278" cy="245327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150"/>
                </a:lnSpc>
              </a:pPr>
              <a:endParaRPr/>
            </a:p>
          </p:txBody>
        </p:sp>
      </p:grpSp>
      <p:grpSp>
        <p:nvGrpSpPr>
          <p:cNvPr id="15" name="Group 15"/>
          <p:cNvGrpSpPr/>
          <p:nvPr/>
        </p:nvGrpSpPr>
        <p:grpSpPr>
          <a:xfrm>
            <a:off x="10450555" y="3621558"/>
            <a:ext cx="5976319" cy="5240909"/>
            <a:chOff x="0" y="0"/>
            <a:chExt cx="926853" cy="812800"/>
          </a:xfrm>
        </p:grpSpPr>
        <p:sp>
          <p:nvSpPr>
            <p:cNvPr id="16" name="Freeform 16"/>
            <p:cNvSpPr/>
            <p:nvPr/>
          </p:nvSpPr>
          <p:spPr>
            <a:xfrm>
              <a:off x="0" y="0"/>
              <a:ext cx="926853" cy="812800"/>
            </a:xfrm>
            <a:custGeom>
              <a:avLst/>
              <a:gdLst/>
              <a:ahLst/>
              <a:cxnLst/>
              <a:rect l="l" t="t" r="r" b="b"/>
              <a:pathLst>
                <a:path w="926853" h="812800">
                  <a:moveTo>
                    <a:pt x="688728" y="0"/>
                  </a:moveTo>
                  <a:lnTo>
                    <a:pt x="926853" y="238125"/>
                  </a:lnTo>
                  <a:lnTo>
                    <a:pt x="926853" y="574675"/>
                  </a:lnTo>
                  <a:lnTo>
                    <a:pt x="688728" y="812800"/>
                  </a:lnTo>
                  <a:lnTo>
                    <a:pt x="238125" y="812800"/>
                  </a:lnTo>
                  <a:lnTo>
                    <a:pt x="0" y="574675"/>
                  </a:lnTo>
                  <a:lnTo>
                    <a:pt x="0" y="238125"/>
                  </a:lnTo>
                  <a:lnTo>
                    <a:pt x="238125" y="0"/>
                  </a:lnTo>
                  <a:lnTo>
                    <a:pt x="688728" y="0"/>
                  </a:lnTo>
                  <a:close/>
                </a:path>
              </a:pathLst>
            </a:custGeom>
            <a:solidFill>
              <a:srgbClr val="E6EEF1"/>
            </a:solidFill>
          </p:spPr>
        </p:sp>
        <p:sp>
          <p:nvSpPr>
            <p:cNvPr id="17" name="TextBox 17"/>
            <p:cNvSpPr txBox="1"/>
            <p:nvPr/>
          </p:nvSpPr>
          <p:spPr>
            <a:xfrm>
              <a:off x="63500" y="6350"/>
              <a:ext cx="799853" cy="742950"/>
            </a:xfrm>
            <a:prstGeom prst="rect">
              <a:avLst/>
            </a:prstGeom>
          </p:spPr>
          <p:txBody>
            <a:bodyPr lIns="50800" tIns="50800" rIns="50800" bIns="50800" rtlCol="0" anchor="ctr"/>
            <a:lstStyle/>
            <a:p>
              <a:pPr algn="ctr">
                <a:lnSpc>
                  <a:spcPts val="3150"/>
                </a:lnSpc>
              </a:pPr>
              <a:endParaRPr/>
            </a:p>
          </p:txBody>
        </p:sp>
      </p:grpSp>
      <p:graphicFrame>
        <p:nvGraphicFramePr>
          <p:cNvPr id="18" name="Table 18"/>
          <p:cNvGraphicFramePr>
            <a:graphicFrameLocks noGrp="1"/>
          </p:cNvGraphicFramePr>
          <p:nvPr>
            <p:extLst>
              <p:ext uri="{D42A27DB-BD31-4B8C-83A1-F6EECF244321}">
                <p14:modId xmlns:p14="http://schemas.microsoft.com/office/powerpoint/2010/main" val="1412782841"/>
              </p:ext>
            </p:extLst>
          </p:nvPr>
        </p:nvGraphicFramePr>
        <p:xfrm>
          <a:off x="1714311" y="2824560"/>
          <a:ext cx="7225842" cy="6810374"/>
        </p:xfrm>
        <a:graphic>
          <a:graphicData uri="http://schemas.openxmlformats.org/drawingml/2006/table">
            <a:tbl>
              <a:tblPr/>
              <a:tblGrid>
                <a:gridCol w="3612921">
                  <a:extLst>
                    <a:ext uri="{9D8B030D-6E8A-4147-A177-3AD203B41FA5}">
                      <a16:colId xmlns:a16="http://schemas.microsoft.com/office/drawing/2014/main" val="20000"/>
                    </a:ext>
                  </a:extLst>
                </a:gridCol>
                <a:gridCol w="3612921">
                  <a:extLst>
                    <a:ext uri="{9D8B030D-6E8A-4147-A177-3AD203B41FA5}">
                      <a16:colId xmlns:a16="http://schemas.microsoft.com/office/drawing/2014/main" val="20001"/>
                    </a:ext>
                  </a:extLst>
                </a:gridCol>
              </a:tblGrid>
              <a:tr h="1216480">
                <a:tc>
                  <a:txBody>
                    <a:bodyPr/>
                    <a:lstStyle/>
                    <a:p>
                      <a:pPr algn="ctr">
                        <a:lnSpc>
                          <a:spcPts val="5599"/>
                        </a:lnSpc>
                        <a:defRPr/>
                      </a:pPr>
                      <a:r>
                        <a:rPr lang="en-US" sz="3600" dirty="0">
                          <a:solidFill>
                            <a:srgbClr val="000000"/>
                          </a:solidFill>
                          <a:latin typeface="Noticia Text Bold"/>
                        </a:rPr>
                        <a:t>Tone</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4899"/>
                        </a:lnSpc>
                        <a:defRPr/>
                      </a:pPr>
                      <a:r>
                        <a:rPr lang="en-US" sz="3600" dirty="0">
                          <a:solidFill>
                            <a:srgbClr val="000000"/>
                          </a:solidFill>
                          <a:latin typeface="Noticia Text Bold"/>
                        </a:rPr>
                        <a:t>Contemplative</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0"/>
                  </a:ext>
                </a:extLst>
              </a:tr>
              <a:tr h="1197323">
                <a:tc>
                  <a:txBody>
                    <a:bodyPr/>
                    <a:lstStyle/>
                    <a:p>
                      <a:pPr algn="ctr">
                        <a:lnSpc>
                          <a:spcPts val="5459"/>
                        </a:lnSpc>
                        <a:defRPr/>
                      </a:pPr>
                      <a:r>
                        <a:rPr lang="en-US" sz="3600" dirty="0">
                          <a:solidFill>
                            <a:srgbClr val="000000"/>
                          </a:solidFill>
                          <a:latin typeface="Noticia Text Bold"/>
                        </a:rPr>
                        <a:t>Style</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5179"/>
                        </a:lnSpc>
                        <a:defRPr/>
                      </a:pPr>
                      <a:r>
                        <a:rPr lang="en-US" sz="3600" dirty="0">
                          <a:solidFill>
                            <a:srgbClr val="000000"/>
                          </a:solidFill>
                          <a:latin typeface="Noticia Text Bold"/>
                        </a:rPr>
                        <a:t>Formal</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1"/>
                  </a:ext>
                </a:extLst>
              </a:tr>
              <a:tr h="1168588">
                <a:tc>
                  <a:txBody>
                    <a:bodyPr/>
                    <a:lstStyle/>
                    <a:p>
                      <a:pPr algn="ctr">
                        <a:lnSpc>
                          <a:spcPts val="5179"/>
                        </a:lnSpc>
                        <a:defRPr/>
                      </a:pPr>
                      <a:r>
                        <a:rPr lang="en-US" sz="3600">
                          <a:solidFill>
                            <a:srgbClr val="000000"/>
                          </a:solidFill>
                          <a:latin typeface="Noticia Text Bold"/>
                        </a:rPr>
                        <a:t>Purpose</a:t>
                      </a:r>
                      <a:endParaRPr lang="en-US" sz="36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5179"/>
                        </a:lnSpc>
                        <a:defRPr/>
                      </a:pPr>
                      <a:r>
                        <a:rPr lang="en-US" sz="3600" dirty="0">
                          <a:solidFill>
                            <a:srgbClr val="000000"/>
                          </a:solidFill>
                          <a:latin typeface="Noticia Text Bold"/>
                        </a:rPr>
                        <a:t>To Entertain</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2"/>
                  </a:ext>
                </a:extLst>
              </a:tr>
              <a:tr h="1522995">
                <a:tc>
                  <a:txBody>
                    <a:bodyPr/>
                    <a:lstStyle/>
                    <a:p>
                      <a:pPr algn="ctr">
                        <a:lnSpc>
                          <a:spcPts val="5179"/>
                        </a:lnSpc>
                        <a:defRPr/>
                      </a:pPr>
                      <a:r>
                        <a:rPr lang="en-US" sz="3600" dirty="0">
                          <a:solidFill>
                            <a:srgbClr val="000000"/>
                          </a:solidFill>
                          <a:latin typeface="Noticia Text Bold"/>
                        </a:rPr>
                        <a:t>Pattern</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4059"/>
                        </a:lnSpc>
                        <a:defRPr/>
                      </a:pPr>
                      <a:r>
                        <a:rPr lang="en-US" sz="3600" dirty="0">
                          <a:solidFill>
                            <a:srgbClr val="000000"/>
                          </a:solidFill>
                          <a:latin typeface="Noticia Text Bold"/>
                        </a:rPr>
                        <a:t>Comparison and Contrast</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3"/>
                  </a:ext>
                </a:extLst>
              </a:tr>
              <a:tr h="1704988">
                <a:tc>
                  <a:txBody>
                    <a:bodyPr/>
                    <a:lstStyle/>
                    <a:p>
                      <a:pPr algn="ctr">
                        <a:lnSpc>
                          <a:spcPts val="4759"/>
                        </a:lnSpc>
                        <a:defRPr/>
                      </a:pPr>
                      <a:r>
                        <a:rPr lang="en-US" sz="3600">
                          <a:solidFill>
                            <a:srgbClr val="000000"/>
                          </a:solidFill>
                          <a:latin typeface="Noticia Text Bold"/>
                        </a:rPr>
                        <a:t>Achievement of purpose</a:t>
                      </a:r>
                      <a:endParaRPr lang="en-US" sz="36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4199"/>
                        </a:lnSpc>
                        <a:defRPr/>
                      </a:pPr>
                      <a:r>
                        <a:rPr lang="en-US" sz="3600" dirty="0">
                          <a:solidFill>
                            <a:srgbClr val="000000"/>
                          </a:solidFill>
                          <a:latin typeface="Noticia Text Bold"/>
                        </a:rPr>
                        <a:t>Yes , Purpose is Achieved</a:t>
                      </a:r>
                      <a:endParaRPr lang="en-US" sz="36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9" name="Group 19"/>
          <p:cNvGrpSpPr/>
          <p:nvPr/>
        </p:nvGrpSpPr>
        <p:grpSpPr>
          <a:xfrm>
            <a:off x="10544728" y="4010304"/>
            <a:ext cx="5976318" cy="4790518"/>
            <a:chOff x="0" y="0"/>
            <a:chExt cx="1196622" cy="948267"/>
          </a:xfrm>
        </p:grpSpPr>
        <p:sp>
          <p:nvSpPr>
            <p:cNvPr id="20" name="Freeform 20"/>
            <p:cNvSpPr/>
            <p:nvPr/>
          </p:nvSpPr>
          <p:spPr>
            <a:xfrm>
              <a:off x="0" y="0"/>
              <a:ext cx="1196622" cy="948267"/>
            </a:xfrm>
            <a:custGeom>
              <a:avLst/>
              <a:gdLst/>
              <a:ahLst/>
              <a:cxnLst/>
              <a:rect l="l" t="t" r="r" b="b"/>
              <a:pathLst>
                <a:path w="1196622" h="948267">
                  <a:moveTo>
                    <a:pt x="0" y="0"/>
                  </a:moveTo>
                  <a:lnTo>
                    <a:pt x="1196622" y="0"/>
                  </a:lnTo>
                  <a:lnTo>
                    <a:pt x="1196622" y="948267"/>
                  </a:lnTo>
                  <a:lnTo>
                    <a:pt x="0" y="948267"/>
                  </a:lnTo>
                  <a:close/>
                </a:path>
              </a:pathLst>
            </a:custGeom>
            <a:solidFill>
              <a:srgbClr val="FFFFFF"/>
            </a:solidFill>
          </p:spPr>
        </p:sp>
        <p:sp>
          <p:nvSpPr>
            <p:cNvPr id="21" name="TextBox 21"/>
            <p:cNvSpPr txBox="1"/>
            <p:nvPr/>
          </p:nvSpPr>
          <p:spPr>
            <a:xfrm>
              <a:off x="0" y="-57150"/>
              <a:ext cx="1196622" cy="1005417"/>
            </a:xfrm>
            <a:prstGeom prst="rect">
              <a:avLst/>
            </a:prstGeom>
          </p:spPr>
          <p:txBody>
            <a:bodyPr lIns="50800" tIns="50800" rIns="50800" bIns="50800" rtlCol="0" anchor="ctr"/>
            <a:lstStyle/>
            <a:p>
              <a:pPr algn="ctr">
                <a:lnSpc>
                  <a:spcPts val="3150"/>
                </a:lnSpc>
              </a:pPr>
              <a:endParaRPr/>
            </a:p>
          </p:txBody>
        </p:sp>
      </p:grpSp>
      <p:sp>
        <p:nvSpPr>
          <p:cNvPr id="22" name="TextBox 22"/>
          <p:cNvSpPr txBox="1"/>
          <p:nvPr/>
        </p:nvSpPr>
        <p:spPr>
          <a:xfrm>
            <a:off x="4354488" y="821101"/>
            <a:ext cx="9171329" cy="1629420"/>
          </a:xfrm>
          <a:prstGeom prst="rect">
            <a:avLst/>
          </a:prstGeom>
        </p:spPr>
        <p:txBody>
          <a:bodyPr lIns="0" tIns="0" rIns="0" bIns="0" rtlCol="0" anchor="t">
            <a:spAutoFit/>
          </a:bodyPr>
          <a:lstStyle/>
          <a:p>
            <a:pPr algn="ctr">
              <a:lnSpc>
                <a:spcPts val="6187"/>
              </a:lnSpc>
            </a:pPr>
            <a:r>
              <a:rPr lang="en-US" sz="6187" dirty="0">
                <a:solidFill>
                  <a:srgbClr val="231F20"/>
                </a:solidFill>
                <a:latin typeface="Eczar Semi-Bold"/>
              </a:rPr>
              <a:t>Conclusion: Overview of Analysis</a:t>
            </a:r>
          </a:p>
        </p:txBody>
      </p:sp>
      <p:sp>
        <p:nvSpPr>
          <p:cNvPr id="23" name="TextBox 23"/>
          <p:cNvSpPr txBox="1"/>
          <p:nvPr/>
        </p:nvSpPr>
        <p:spPr>
          <a:xfrm>
            <a:off x="12478009" y="2485439"/>
            <a:ext cx="1771650" cy="604244"/>
          </a:xfrm>
          <a:prstGeom prst="rect">
            <a:avLst/>
          </a:prstGeom>
        </p:spPr>
        <p:txBody>
          <a:bodyPr lIns="0" tIns="0" rIns="0" bIns="0" rtlCol="0" anchor="t">
            <a:spAutoFit/>
          </a:bodyPr>
          <a:lstStyle/>
          <a:p>
            <a:pPr algn="ctr">
              <a:lnSpc>
                <a:spcPts val="5020"/>
              </a:lnSpc>
            </a:pPr>
            <a:r>
              <a:rPr lang="en-US" sz="3585">
                <a:solidFill>
                  <a:srgbClr val="231F20"/>
                </a:solidFill>
                <a:latin typeface="Canva Sans Bold"/>
              </a:rPr>
              <a:t>Opinion</a:t>
            </a:r>
          </a:p>
        </p:txBody>
      </p:sp>
      <p:sp>
        <p:nvSpPr>
          <p:cNvPr id="25" name="TextBox 24">
            <a:extLst>
              <a:ext uri="{FF2B5EF4-FFF2-40B4-BE49-F238E27FC236}">
                <a16:creationId xmlns:a16="http://schemas.microsoft.com/office/drawing/2014/main" id="{F10CAE1F-3AC3-223C-F45B-E121424C1F4A}"/>
              </a:ext>
            </a:extLst>
          </p:cNvPr>
          <p:cNvSpPr txBox="1"/>
          <p:nvPr/>
        </p:nvSpPr>
        <p:spPr>
          <a:xfrm>
            <a:off x="10749450" y="4110903"/>
            <a:ext cx="5566873" cy="4401205"/>
          </a:xfrm>
          <a:prstGeom prst="rect">
            <a:avLst/>
          </a:prstGeom>
          <a:noFill/>
        </p:spPr>
        <p:txBody>
          <a:bodyPr wrap="square" rtlCol="0">
            <a:spAutoFit/>
          </a:bodyPr>
          <a:lstStyle/>
          <a:p>
            <a:pPr algn="just"/>
            <a:r>
              <a:rPr lang="en-US" sz="2800" dirty="0"/>
              <a:t>In our opinion, story effectively explores  personal introspection and external responsibilities and it also provides an engaging and thought-provoking reading experience. The author does a good job of creating a sense of place and atmosphere, and the characters are relatable and believable.</a:t>
            </a:r>
            <a:endParaRPr lang="en-US" sz="2800" dirty="0">
              <a:solidFill>
                <a:srgbClr val="231F20"/>
              </a:solidFill>
              <a:latin typeface="Canva Sans Bold"/>
            </a:endParaRPr>
          </a:p>
          <a:p>
            <a:pPr algn="just"/>
            <a:endParaRPr lang="en-PK" sz="2800" dirty="0"/>
          </a:p>
        </p:txBody>
      </p:sp>
    </p:spTree>
  </p:cSld>
  <p:clrMapOvr>
    <a:masterClrMapping/>
  </p:clrMapOvr>
  <p:transition spd="slow">
    <p:diamon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899965" y="2170468"/>
            <a:ext cx="20087931" cy="5946063"/>
            <a:chOff x="0" y="0"/>
            <a:chExt cx="7137594" cy="2112741"/>
          </a:xfrm>
        </p:grpSpPr>
        <p:sp>
          <p:nvSpPr>
            <p:cNvPr id="4" name="Freeform 4"/>
            <p:cNvSpPr/>
            <p:nvPr/>
          </p:nvSpPr>
          <p:spPr>
            <a:xfrm>
              <a:off x="0" y="0"/>
              <a:ext cx="7137595" cy="2112741"/>
            </a:xfrm>
            <a:custGeom>
              <a:avLst/>
              <a:gdLst/>
              <a:ahLst/>
              <a:cxnLst/>
              <a:rect l="l" t="t" r="r" b="b"/>
              <a:pathLst>
                <a:path w="7137595" h="2112741">
                  <a:moveTo>
                    <a:pt x="7708" y="0"/>
                  </a:moveTo>
                  <a:lnTo>
                    <a:pt x="7129887" y="0"/>
                  </a:lnTo>
                  <a:cubicBezTo>
                    <a:pt x="7134144" y="0"/>
                    <a:pt x="7137595" y="3451"/>
                    <a:pt x="7137595" y="7708"/>
                  </a:cubicBezTo>
                  <a:lnTo>
                    <a:pt x="7137595" y="2105033"/>
                  </a:lnTo>
                  <a:cubicBezTo>
                    <a:pt x="7137595" y="2107077"/>
                    <a:pt x="7136782" y="2109038"/>
                    <a:pt x="7135337" y="2110483"/>
                  </a:cubicBezTo>
                  <a:cubicBezTo>
                    <a:pt x="7133892" y="2111928"/>
                    <a:pt x="7131931" y="2112741"/>
                    <a:pt x="7129887" y="2112741"/>
                  </a:cubicBezTo>
                  <a:lnTo>
                    <a:pt x="7708" y="2112741"/>
                  </a:lnTo>
                  <a:cubicBezTo>
                    <a:pt x="3451" y="2112741"/>
                    <a:pt x="0" y="2109290"/>
                    <a:pt x="0" y="2105033"/>
                  </a:cubicBezTo>
                  <a:lnTo>
                    <a:pt x="0" y="7708"/>
                  </a:lnTo>
                  <a:cubicBezTo>
                    <a:pt x="0" y="5664"/>
                    <a:pt x="812" y="3703"/>
                    <a:pt x="2258" y="2258"/>
                  </a:cubicBezTo>
                  <a:cubicBezTo>
                    <a:pt x="3703" y="812"/>
                    <a:pt x="5664" y="0"/>
                    <a:pt x="7708" y="0"/>
                  </a:cubicBezTo>
                  <a:close/>
                </a:path>
              </a:pathLst>
            </a:custGeom>
            <a:solidFill>
              <a:srgbClr val="FFFBEF">
                <a:alpha val="76863"/>
              </a:srgbClr>
            </a:solidFill>
            <a:ln cap="sq">
              <a:noFill/>
              <a:prstDash val="solid"/>
              <a:miter/>
            </a:ln>
          </p:spPr>
        </p:sp>
        <p:sp>
          <p:nvSpPr>
            <p:cNvPr id="5" name="TextBox 5"/>
            <p:cNvSpPr txBox="1"/>
            <p:nvPr/>
          </p:nvSpPr>
          <p:spPr>
            <a:xfrm>
              <a:off x="0" y="-28575"/>
              <a:ext cx="7137594" cy="2141316"/>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490239" y="2675578"/>
            <a:ext cx="19268478" cy="4935845"/>
            <a:chOff x="0" y="0"/>
            <a:chExt cx="5074826" cy="1299976"/>
          </a:xfrm>
        </p:grpSpPr>
        <p:sp>
          <p:nvSpPr>
            <p:cNvPr id="7" name="Freeform 7"/>
            <p:cNvSpPr/>
            <p:nvPr/>
          </p:nvSpPr>
          <p:spPr>
            <a:xfrm>
              <a:off x="0" y="0"/>
              <a:ext cx="5074826" cy="1299975"/>
            </a:xfrm>
            <a:custGeom>
              <a:avLst/>
              <a:gdLst/>
              <a:ahLst/>
              <a:cxnLst/>
              <a:rect l="l" t="t" r="r" b="b"/>
              <a:pathLst>
                <a:path w="5074826" h="1299975">
                  <a:moveTo>
                    <a:pt x="0" y="0"/>
                  </a:moveTo>
                  <a:lnTo>
                    <a:pt x="5074826" y="0"/>
                  </a:lnTo>
                  <a:lnTo>
                    <a:pt x="5074826" y="1299975"/>
                  </a:lnTo>
                  <a:lnTo>
                    <a:pt x="0" y="1299975"/>
                  </a:lnTo>
                  <a:close/>
                </a:path>
              </a:pathLst>
            </a:custGeom>
            <a:solidFill>
              <a:srgbClr val="FAD1B4"/>
            </a:solidFill>
          </p:spPr>
        </p:sp>
        <p:sp>
          <p:nvSpPr>
            <p:cNvPr id="8" name="TextBox 8"/>
            <p:cNvSpPr txBox="1"/>
            <p:nvPr/>
          </p:nvSpPr>
          <p:spPr>
            <a:xfrm>
              <a:off x="0" y="-38100"/>
              <a:ext cx="5074826" cy="1338076"/>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31818" y="3088704"/>
            <a:ext cx="19268478" cy="4198569"/>
            <a:chOff x="0" y="0"/>
            <a:chExt cx="5074826" cy="1105796"/>
          </a:xfrm>
        </p:grpSpPr>
        <p:sp>
          <p:nvSpPr>
            <p:cNvPr id="10" name="Freeform 10"/>
            <p:cNvSpPr/>
            <p:nvPr/>
          </p:nvSpPr>
          <p:spPr>
            <a:xfrm>
              <a:off x="0" y="0"/>
              <a:ext cx="5074826" cy="1105796"/>
            </a:xfrm>
            <a:custGeom>
              <a:avLst/>
              <a:gdLst/>
              <a:ahLst/>
              <a:cxnLst/>
              <a:rect l="l" t="t" r="r" b="b"/>
              <a:pathLst>
                <a:path w="5074826" h="1105796">
                  <a:moveTo>
                    <a:pt x="0" y="0"/>
                  </a:moveTo>
                  <a:lnTo>
                    <a:pt x="5074826" y="0"/>
                  </a:lnTo>
                  <a:lnTo>
                    <a:pt x="5074826" y="1105796"/>
                  </a:lnTo>
                  <a:lnTo>
                    <a:pt x="0" y="1105796"/>
                  </a:lnTo>
                  <a:close/>
                </a:path>
              </a:pathLst>
            </a:custGeom>
            <a:solidFill>
              <a:srgbClr val="FFFBEF"/>
            </a:solidFill>
          </p:spPr>
        </p:sp>
        <p:sp>
          <p:nvSpPr>
            <p:cNvPr id="11" name="TextBox 11"/>
            <p:cNvSpPr txBox="1"/>
            <p:nvPr/>
          </p:nvSpPr>
          <p:spPr>
            <a:xfrm>
              <a:off x="0" y="-38100"/>
              <a:ext cx="5074826" cy="114389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84118" y="4305162"/>
            <a:ext cx="15775182" cy="1766251"/>
          </a:xfrm>
          <a:prstGeom prst="rect">
            <a:avLst/>
          </a:prstGeom>
        </p:spPr>
        <p:txBody>
          <a:bodyPr lIns="0" tIns="0" rIns="0" bIns="0" rtlCol="0" anchor="t">
            <a:spAutoFit/>
          </a:bodyPr>
          <a:lstStyle/>
          <a:p>
            <a:pPr marL="0" lvl="0" indent="0" algn="ctr">
              <a:lnSpc>
                <a:spcPts val="13287"/>
              </a:lnSpc>
            </a:pPr>
            <a:r>
              <a:rPr lang="en-US" sz="13287">
                <a:solidFill>
                  <a:srgbClr val="231F20"/>
                </a:solidFill>
                <a:latin typeface="Eczar Semi-Bold"/>
              </a:rPr>
              <a:t>Any Questions</a:t>
            </a:r>
          </a:p>
        </p:txBody>
      </p:sp>
    </p:spTree>
  </p:cSld>
  <p:clrMapOvr>
    <a:masterClrMapping/>
  </p:clrMapOvr>
  <p:transition spd="slow">
    <p:diamond/>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899965" y="2170468"/>
            <a:ext cx="20087931" cy="5946063"/>
            <a:chOff x="0" y="0"/>
            <a:chExt cx="7137594" cy="2112741"/>
          </a:xfrm>
        </p:grpSpPr>
        <p:sp>
          <p:nvSpPr>
            <p:cNvPr id="4" name="Freeform 4"/>
            <p:cNvSpPr/>
            <p:nvPr/>
          </p:nvSpPr>
          <p:spPr>
            <a:xfrm>
              <a:off x="0" y="0"/>
              <a:ext cx="7137595" cy="2112741"/>
            </a:xfrm>
            <a:custGeom>
              <a:avLst/>
              <a:gdLst/>
              <a:ahLst/>
              <a:cxnLst/>
              <a:rect l="l" t="t" r="r" b="b"/>
              <a:pathLst>
                <a:path w="7137595" h="2112741">
                  <a:moveTo>
                    <a:pt x="7708" y="0"/>
                  </a:moveTo>
                  <a:lnTo>
                    <a:pt x="7129887" y="0"/>
                  </a:lnTo>
                  <a:cubicBezTo>
                    <a:pt x="7134144" y="0"/>
                    <a:pt x="7137595" y="3451"/>
                    <a:pt x="7137595" y="7708"/>
                  </a:cubicBezTo>
                  <a:lnTo>
                    <a:pt x="7137595" y="2105033"/>
                  </a:lnTo>
                  <a:cubicBezTo>
                    <a:pt x="7137595" y="2107077"/>
                    <a:pt x="7136782" y="2109038"/>
                    <a:pt x="7135337" y="2110483"/>
                  </a:cubicBezTo>
                  <a:cubicBezTo>
                    <a:pt x="7133892" y="2111928"/>
                    <a:pt x="7131931" y="2112741"/>
                    <a:pt x="7129887" y="2112741"/>
                  </a:cubicBezTo>
                  <a:lnTo>
                    <a:pt x="7708" y="2112741"/>
                  </a:lnTo>
                  <a:cubicBezTo>
                    <a:pt x="3451" y="2112741"/>
                    <a:pt x="0" y="2109290"/>
                    <a:pt x="0" y="2105033"/>
                  </a:cubicBezTo>
                  <a:lnTo>
                    <a:pt x="0" y="7708"/>
                  </a:lnTo>
                  <a:cubicBezTo>
                    <a:pt x="0" y="5664"/>
                    <a:pt x="812" y="3703"/>
                    <a:pt x="2258" y="2258"/>
                  </a:cubicBezTo>
                  <a:cubicBezTo>
                    <a:pt x="3703" y="812"/>
                    <a:pt x="5664" y="0"/>
                    <a:pt x="7708" y="0"/>
                  </a:cubicBezTo>
                  <a:close/>
                </a:path>
              </a:pathLst>
            </a:custGeom>
            <a:solidFill>
              <a:srgbClr val="FFFBEF">
                <a:alpha val="76863"/>
              </a:srgbClr>
            </a:solidFill>
            <a:ln cap="sq">
              <a:noFill/>
              <a:prstDash val="solid"/>
              <a:miter/>
            </a:ln>
          </p:spPr>
        </p:sp>
        <p:sp>
          <p:nvSpPr>
            <p:cNvPr id="5" name="TextBox 5"/>
            <p:cNvSpPr txBox="1"/>
            <p:nvPr/>
          </p:nvSpPr>
          <p:spPr>
            <a:xfrm>
              <a:off x="0" y="-28575"/>
              <a:ext cx="7137594" cy="2141316"/>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490239" y="2675578"/>
            <a:ext cx="19268478" cy="4935845"/>
            <a:chOff x="0" y="0"/>
            <a:chExt cx="5074826" cy="1299976"/>
          </a:xfrm>
        </p:grpSpPr>
        <p:sp>
          <p:nvSpPr>
            <p:cNvPr id="7" name="Freeform 7"/>
            <p:cNvSpPr/>
            <p:nvPr/>
          </p:nvSpPr>
          <p:spPr>
            <a:xfrm>
              <a:off x="0" y="0"/>
              <a:ext cx="5074826" cy="1299975"/>
            </a:xfrm>
            <a:custGeom>
              <a:avLst/>
              <a:gdLst/>
              <a:ahLst/>
              <a:cxnLst/>
              <a:rect l="l" t="t" r="r" b="b"/>
              <a:pathLst>
                <a:path w="5074826" h="1299975">
                  <a:moveTo>
                    <a:pt x="0" y="0"/>
                  </a:moveTo>
                  <a:lnTo>
                    <a:pt x="5074826" y="0"/>
                  </a:lnTo>
                  <a:lnTo>
                    <a:pt x="5074826" y="1299975"/>
                  </a:lnTo>
                  <a:lnTo>
                    <a:pt x="0" y="1299975"/>
                  </a:lnTo>
                  <a:close/>
                </a:path>
              </a:pathLst>
            </a:custGeom>
            <a:solidFill>
              <a:srgbClr val="FAD1B4"/>
            </a:solidFill>
          </p:spPr>
        </p:sp>
        <p:sp>
          <p:nvSpPr>
            <p:cNvPr id="8" name="TextBox 8"/>
            <p:cNvSpPr txBox="1"/>
            <p:nvPr/>
          </p:nvSpPr>
          <p:spPr>
            <a:xfrm>
              <a:off x="0" y="-38100"/>
              <a:ext cx="5074826" cy="1338076"/>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31818" y="3088704"/>
            <a:ext cx="19268478" cy="4198569"/>
            <a:chOff x="0" y="0"/>
            <a:chExt cx="5074826" cy="1105796"/>
          </a:xfrm>
        </p:grpSpPr>
        <p:sp>
          <p:nvSpPr>
            <p:cNvPr id="10" name="Freeform 10"/>
            <p:cNvSpPr/>
            <p:nvPr/>
          </p:nvSpPr>
          <p:spPr>
            <a:xfrm>
              <a:off x="0" y="0"/>
              <a:ext cx="5074826" cy="1105796"/>
            </a:xfrm>
            <a:custGeom>
              <a:avLst/>
              <a:gdLst/>
              <a:ahLst/>
              <a:cxnLst/>
              <a:rect l="l" t="t" r="r" b="b"/>
              <a:pathLst>
                <a:path w="5074826" h="1105796">
                  <a:moveTo>
                    <a:pt x="0" y="0"/>
                  </a:moveTo>
                  <a:lnTo>
                    <a:pt x="5074826" y="0"/>
                  </a:lnTo>
                  <a:lnTo>
                    <a:pt x="5074826" y="1105796"/>
                  </a:lnTo>
                  <a:lnTo>
                    <a:pt x="0" y="1105796"/>
                  </a:lnTo>
                  <a:close/>
                </a:path>
              </a:pathLst>
            </a:custGeom>
            <a:solidFill>
              <a:srgbClr val="FFFBEF"/>
            </a:solidFill>
          </p:spPr>
        </p:sp>
        <p:sp>
          <p:nvSpPr>
            <p:cNvPr id="11" name="TextBox 11"/>
            <p:cNvSpPr txBox="1"/>
            <p:nvPr/>
          </p:nvSpPr>
          <p:spPr>
            <a:xfrm>
              <a:off x="0" y="-38100"/>
              <a:ext cx="5074826" cy="114389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84118" y="4305162"/>
            <a:ext cx="15775182" cy="1766251"/>
          </a:xfrm>
          <a:prstGeom prst="rect">
            <a:avLst/>
          </a:prstGeom>
        </p:spPr>
        <p:txBody>
          <a:bodyPr lIns="0" tIns="0" rIns="0" bIns="0" rtlCol="0" anchor="t">
            <a:spAutoFit/>
          </a:bodyPr>
          <a:lstStyle/>
          <a:p>
            <a:pPr marL="0" lvl="0" indent="0" algn="ctr">
              <a:lnSpc>
                <a:spcPts val="13287"/>
              </a:lnSpc>
            </a:pPr>
            <a:r>
              <a:rPr lang="en-US" sz="13287">
                <a:solidFill>
                  <a:srgbClr val="231F20"/>
                </a:solidFill>
                <a:latin typeface="Eczar Semi-Bold"/>
              </a:rPr>
              <a:t>Thank You!</a:t>
            </a:r>
          </a:p>
        </p:txBody>
      </p:sp>
    </p:spTree>
  </p:cSld>
  <p:clrMapOvr>
    <a:masterClrMapping/>
  </p:clrMapOvr>
  <p:transition spd="slow">
    <p:diamon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899965" y="2170468"/>
            <a:ext cx="20087931" cy="5946063"/>
            <a:chOff x="0" y="0"/>
            <a:chExt cx="7137594" cy="2112741"/>
          </a:xfrm>
        </p:grpSpPr>
        <p:sp>
          <p:nvSpPr>
            <p:cNvPr id="4" name="Freeform 4"/>
            <p:cNvSpPr/>
            <p:nvPr/>
          </p:nvSpPr>
          <p:spPr>
            <a:xfrm>
              <a:off x="0" y="0"/>
              <a:ext cx="7137595" cy="2112741"/>
            </a:xfrm>
            <a:custGeom>
              <a:avLst/>
              <a:gdLst/>
              <a:ahLst/>
              <a:cxnLst/>
              <a:rect l="l" t="t" r="r" b="b"/>
              <a:pathLst>
                <a:path w="7137595" h="2112741">
                  <a:moveTo>
                    <a:pt x="7708" y="0"/>
                  </a:moveTo>
                  <a:lnTo>
                    <a:pt x="7129887" y="0"/>
                  </a:lnTo>
                  <a:cubicBezTo>
                    <a:pt x="7134144" y="0"/>
                    <a:pt x="7137595" y="3451"/>
                    <a:pt x="7137595" y="7708"/>
                  </a:cubicBezTo>
                  <a:lnTo>
                    <a:pt x="7137595" y="2105033"/>
                  </a:lnTo>
                  <a:cubicBezTo>
                    <a:pt x="7137595" y="2107077"/>
                    <a:pt x="7136782" y="2109038"/>
                    <a:pt x="7135337" y="2110483"/>
                  </a:cubicBezTo>
                  <a:cubicBezTo>
                    <a:pt x="7133892" y="2111928"/>
                    <a:pt x="7131931" y="2112741"/>
                    <a:pt x="7129887" y="2112741"/>
                  </a:cubicBezTo>
                  <a:lnTo>
                    <a:pt x="7708" y="2112741"/>
                  </a:lnTo>
                  <a:cubicBezTo>
                    <a:pt x="3451" y="2112741"/>
                    <a:pt x="0" y="2109290"/>
                    <a:pt x="0" y="2105033"/>
                  </a:cubicBezTo>
                  <a:lnTo>
                    <a:pt x="0" y="7708"/>
                  </a:lnTo>
                  <a:cubicBezTo>
                    <a:pt x="0" y="5664"/>
                    <a:pt x="812" y="3703"/>
                    <a:pt x="2258" y="2258"/>
                  </a:cubicBezTo>
                  <a:cubicBezTo>
                    <a:pt x="3703" y="812"/>
                    <a:pt x="5664" y="0"/>
                    <a:pt x="7708" y="0"/>
                  </a:cubicBezTo>
                  <a:close/>
                </a:path>
              </a:pathLst>
            </a:custGeom>
            <a:solidFill>
              <a:srgbClr val="FFFBEF">
                <a:alpha val="76863"/>
              </a:srgbClr>
            </a:solidFill>
            <a:ln cap="sq">
              <a:noFill/>
              <a:prstDash val="solid"/>
              <a:miter/>
            </a:ln>
          </p:spPr>
        </p:sp>
        <p:sp>
          <p:nvSpPr>
            <p:cNvPr id="5" name="TextBox 5"/>
            <p:cNvSpPr txBox="1"/>
            <p:nvPr/>
          </p:nvSpPr>
          <p:spPr>
            <a:xfrm>
              <a:off x="0" y="-28575"/>
              <a:ext cx="7137594" cy="2141316"/>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490239" y="2675578"/>
            <a:ext cx="19268478" cy="4935845"/>
            <a:chOff x="0" y="0"/>
            <a:chExt cx="5074826" cy="1299976"/>
          </a:xfrm>
        </p:grpSpPr>
        <p:sp>
          <p:nvSpPr>
            <p:cNvPr id="7" name="Freeform 7"/>
            <p:cNvSpPr/>
            <p:nvPr/>
          </p:nvSpPr>
          <p:spPr>
            <a:xfrm>
              <a:off x="0" y="0"/>
              <a:ext cx="5074826" cy="1299975"/>
            </a:xfrm>
            <a:custGeom>
              <a:avLst/>
              <a:gdLst/>
              <a:ahLst/>
              <a:cxnLst/>
              <a:rect l="l" t="t" r="r" b="b"/>
              <a:pathLst>
                <a:path w="5074826" h="1299975">
                  <a:moveTo>
                    <a:pt x="0" y="0"/>
                  </a:moveTo>
                  <a:lnTo>
                    <a:pt x="5074826" y="0"/>
                  </a:lnTo>
                  <a:lnTo>
                    <a:pt x="5074826" y="1299975"/>
                  </a:lnTo>
                  <a:lnTo>
                    <a:pt x="0" y="1299975"/>
                  </a:lnTo>
                  <a:close/>
                </a:path>
              </a:pathLst>
            </a:custGeom>
            <a:solidFill>
              <a:srgbClr val="E6EEF1"/>
            </a:solidFill>
          </p:spPr>
        </p:sp>
        <p:sp>
          <p:nvSpPr>
            <p:cNvPr id="8" name="TextBox 8"/>
            <p:cNvSpPr txBox="1"/>
            <p:nvPr/>
          </p:nvSpPr>
          <p:spPr>
            <a:xfrm>
              <a:off x="0" y="-38100"/>
              <a:ext cx="5074826" cy="1338076"/>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31818" y="3088704"/>
            <a:ext cx="19268478" cy="4198569"/>
            <a:chOff x="0" y="0"/>
            <a:chExt cx="5074826" cy="1105796"/>
          </a:xfrm>
        </p:grpSpPr>
        <p:sp>
          <p:nvSpPr>
            <p:cNvPr id="10" name="Freeform 10"/>
            <p:cNvSpPr/>
            <p:nvPr/>
          </p:nvSpPr>
          <p:spPr>
            <a:xfrm>
              <a:off x="0" y="0"/>
              <a:ext cx="5074826" cy="1105796"/>
            </a:xfrm>
            <a:custGeom>
              <a:avLst/>
              <a:gdLst/>
              <a:ahLst/>
              <a:cxnLst/>
              <a:rect l="l" t="t" r="r" b="b"/>
              <a:pathLst>
                <a:path w="5074826" h="1105796">
                  <a:moveTo>
                    <a:pt x="0" y="0"/>
                  </a:moveTo>
                  <a:lnTo>
                    <a:pt x="5074826" y="0"/>
                  </a:lnTo>
                  <a:lnTo>
                    <a:pt x="5074826" y="1105796"/>
                  </a:lnTo>
                  <a:lnTo>
                    <a:pt x="0" y="1105796"/>
                  </a:lnTo>
                  <a:close/>
                </a:path>
              </a:pathLst>
            </a:custGeom>
            <a:solidFill>
              <a:srgbClr val="FFFBEF"/>
            </a:solidFill>
          </p:spPr>
        </p:sp>
        <p:sp>
          <p:nvSpPr>
            <p:cNvPr id="11" name="TextBox 11"/>
            <p:cNvSpPr txBox="1"/>
            <p:nvPr/>
          </p:nvSpPr>
          <p:spPr>
            <a:xfrm>
              <a:off x="0" y="-38100"/>
              <a:ext cx="5074826" cy="114389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726458" y="3548149"/>
            <a:ext cx="12398728" cy="3576107"/>
          </a:xfrm>
          <a:prstGeom prst="rect">
            <a:avLst/>
          </a:prstGeom>
        </p:spPr>
        <p:txBody>
          <a:bodyPr lIns="0" tIns="0" rIns="0" bIns="0" rtlCol="0" anchor="t">
            <a:spAutoFit/>
          </a:bodyPr>
          <a:lstStyle/>
          <a:p>
            <a:pPr marL="0" lvl="0" indent="0" algn="ctr">
              <a:lnSpc>
                <a:spcPts val="13621"/>
              </a:lnSpc>
            </a:pPr>
            <a:r>
              <a:rPr lang="en-US" sz="13621" dirty="0">
                <a:solidFill>
                  <a:srgbClr val="231F20"/>
                </a:solidFill>
                <a:latin typeface="Eczar Semi-Bold"/>
              </a:rPr>
              <a:t>  Poetry  Shall Wait</a:t>
            </a:r>
          </a:p>
        </p:txBody>
      </p:sp>
      <p:grpSp>
        <p:nvGrpSpPr>
          <p:cNvPr id="13" name="Group 13"/>
          <p:cNvGrpSpPr/>
          <p:nvPr/>
        </p:nvGrpSpPr>
        <p:grpSpPr>
          <a:xfrm>
            <a:off x="13258800" y="5187988"/>
            <a:ext cx="4000500" cy="2165079"/>
            <a:chOff x="0" y="0"/>
            <a:chExt cx="1053630" cy="570227"/>
          </a:xfrm>
        </p:grpSpPr>
        <p:sp>
          <p:nvSpPr>
            <p:cNvPr id="14" name="Freeform 14"/>
            <p:cNvSpPr/>
            <p:nvPr/>
          </p:nvSpPr>
          <p:spPr>
            <a:xfrm>
              <a:off x="0" y="0"/>
              <a:ext cx="1053630" cy="570227"/>
            </a:xfrm>
            <a:custGeom>
              <a:avLst/>
              <a:gdLst/>
              <a:ahLst/>
              <a:cxnLst/>
              <a:rect l="l" t="t" r="r" b="b"/>
              <a:pathLst>
                <a:path w="1053630" h="570227">
                  <a:moveTo>
                    <a:pt x="98697" y="0"/>
                  </a:moveTo>
                  <a:lnTo>
                    <a:pt x="954933" y="0"/>
                  </a:lnTo>
                  <a:cubicBezTo>
                    <a:pt x="1009441" y="0"/>
                    <a:pt x="1053630" y="44188"/>
                    <a:pt x="1053630" y="98697"/>
                  </a:cubicBezTo>
                  <a:lnTo>
                    <a:pt x="1053630" y="471529"/>
                  </a:lnTo>
                  <a:cubicBezTo>
                    <a:pt x="1053630" y="526038"/>
                    <a:pt x="1009441" y="570227"/>
                    <a:pt x="954933" y="570227"/>
                  </a:cubicBezTo>
                  <a:lnTo>
                    <a:pt x="98697" y="570227"/>
                  </a:lnTo>
                  <a:cubicBezTo>
                    <a:pt x="44188" y="570227"/>
                    <a:pt x="0" y="526038"/>
                    <a:pt x="0" y="471529"/>
                  </a:cubicBezTo>
                  <a:lnTo>
                    <a:pt x="0" y="98697"/>
                  </a:lnTo>
                  <a:cubicBezTo>
                    <a:pt x="0" y="44188"/>
                    <a:pt x="44188" y="0"/>
                    <a:pt x="98697" y="0"/>
                  </a:cubicBezTo>
                  <a:close/>
                </a:path>
              </a:pathLst>
            </a:custGeom>
            <a:solidFill>
              <a:srgbClr val="E6EEF1"/>
            </a:solidFill>
          </p:spPr>
        </p:sp>
        <p:sp>
          <p:nvSpPr>
            <p:cNvPr id="15" name="TextBox 15"/>
            <p:cNvSpPr txBox="1"/>
            <p:nvPr/>
          </p:nvSpPr>
          <p:spPr>
            <a:xfrm>
              <a:off x="0" y="-57150"/>
              <a:ext cx="1053630" cy="627377"/>
            </a:xfrm>
            <a:prstGeom prst="rect">
              <a:avLst/>
            </a:prstGeom>
          </p:spPr>
          <p:txBody>
            <a:bodyPr lIns="50800" tIns="50800" rIns="50800" bIns="50800" rtlCol="0" anchor="ctr"/>
            <a:lstStyle/>
            <a:p>
              <a:pPr algn="ctr">
                <a:lnSpc>
                  <a:spcPts val="3150"/>
                </a:lnSpc>
              </a:pPr>
              <a:endParaRPr/>
            </a:p>
          </p:txBody>
        </p:sp>
      </p:grpSp>
      <p:sp>
        <p:nvSpPr>
          <p:cNvPr id="16" name="TextBox 16"/>
          <p:cNvSpPr txBox="1"/>
          <p:nvPr/>
        </p:nvSpPr>
        <p:spPr>
          <a:xfrm>
            <a:off x="12934785" y="5363384"/>
            <a:ext cx="4324515" cy="1989684"/>
          </a:xfrm>
          <a:prstGeom prst="rect">
            <a:avLst/>
          </a:prstGeom>
        </p:spPr>
        <p:txBody>
          <a:bodyPr lIns="0" tIns="0" rIns="0" bIns="0" rtlCol="0" anchor="t">
            <a:spAutoFit/>
          </a:bodyPr>
          <a:lstStyle/>
          <a:p>
            <a:pPr algn="ctr">
              <a:lnSpc>
                <a:spcPts val="7997"/>
              </a:lnSpc>
            </a:pPr>
            <a:r>
              <a:rPr lang="en-US" sz="5712">
                <a:solidFill>
                  <a:srgbClr val="231F20"/>
                </a:solidFill>
                <a:latin typeface="Canva Sans Bold"/>
              </a:rPr>
              <a:t>By: Nighat Dad</a:t>
            </a:r>
          </a:p>
        </p:txBody>
      </p:sp>
    </p:spTree>
  </p:cSld>
  <p:clrMapOvr>
    <a:masterClrMapping/>
  </p:clrMapOvr>
  <p:transition spd="slow">
    <p:diamon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77911" y="372296"/>
            <a:ext cx="1689100" cy="18731078"/>
            <a:chOff x="0" y="0"/>
            <a:chExt cx="444866" cy="4933288"/>
          </a:xfrm>
        </p:grpSpPr>
        <p:sp>
          <p:nvSpPr>
            <p:cNvPr id="3" name="Freeform 3"/>
            <p:cNvSpPr/>
            <p:nvPr/>
          </p:nvSpPr>
          <p:spPr>
            <a:xfrm>
              <a:off x="0" y="0"/>
              <a:ext cx="444866" cy="4933288"/>
            </a:xfrm>
            <a:custGeom>
              <a:avLst/>
              <a:gdLst/>
              <a:ahLst/>
              <a:cxnLst/>
              <a:rect l="l" t="t" r="r" b="b"/>
              <a:pathLst>
                <a:path w="444866" h="4933288">
                  <a:moveTo>
                    <a:pt x="0" y="0"/>
                  </a:moveTo>
                  <a:lnTo>
                    <a:pt x="444866" y="0"/>
                  </a:lnTo>
                  <a:lnTo>
                    <a:pt x="444866" y="4933288"/>
                  </a:lnTo>
                  <a:lnTo>
                    <a:pt x="0" y="4933288"/>
                  </a:lnTo>
                  <a:close/>
                </a:path>
              </a:pathLst>
            </a:custGeom>
            <a:solidFill>
              <a:srgbClr val="A385A3"/>
            </a:solidFill>
          </p:spPr>
        </p:sp>
        <p:sp>
          <p:nvSpPr>
            <p:cNvPr id="4" name="TextBox 4"/>
            <p:cNvSpPr txBox="1"/>
            <p:nvPr/>
          </p:nvSpPr>
          <p:spPr>
            <a:xfrm>
              <a:off x="0" y="-57150"/>
              <a:ext cx="444866" cy="4990438"/>
            </a:xfrm>
            <a:prstGeom prst="rect">
              <a:avLst/>
            </a:prstGeom>
          </p:spPr>
          <p:txBody>
            <a:bodyPr lIns="50800" tIns="50800" rIns="50800" bIns="50800" rtlCol="0" anchor="ctr"/>
            <a:lstStyle/>
            <a:p>
              <a:pPr algn="ctr">
                <a:lnSpc>
                  <a:spcPts val="3150"/>
                </a:lnSpc>
              </a:pPr>
              <a:endParaRPr/>
            </a:p>
          </p:txBody>
        </p:sp>
      </p:grpSp>
      <p:grpSp>
        <p:nvGrpSpPr>
          <p:cNvPr id="5" name="Group 5"/>
          <p:cNvGrpSpPr/>
          <p:nvPr/>
        </p:nvGrpSpPr>
        <p:grpSpPr>
          <a:xfrm>
            <a:off x="16751300" y="8893285"/>
            <a:ext cx="2210021" cy="1689100"/>
            <a:chOff x="0" y="0"/>
            <a:chExt cx="582063" cy="444866"/>
          </a:xfrm>
        </p:grpSpPr>
        <p:sp>
          <p:nvSpPr>
            <p:cNvPr id="6" name="Freeform 6"/>
            <p:cNvSpPr/>
            <p:nvPr/>
          </p:nvSpPr>
          <p:spPr>
            <a:xfrm>
              <a:off x="0" y="0"/>
              <a:ext cx="582063" cy="444866"/>
            </a:xfrm>
            <a:custGeom>
              <a:avLst/>
              <a:gdLst/>
              <a:ahLst/>
              <a:cxnLst/>
              <a:rect l="l" t="t" r="r" b="b"/>
              <a:pathLst>
                <a:path w="582063" h="444866">
                  <a:moveTo>
                    <a:pt x="0" y="0"/>
                  </a:moveTo>
                  <a:lnTo>
                    <a:pt x="582063" y="0"/>
                  </a:lnTo>
                  <a:lnTo>
                    <a:pt x="582063" y="444866"/>
                  </a:lnTo>
                  <a:lnTo>
                    <a:pt x="0" y="444866"/>
                  </a:lnTo>
                  <a:close/>
                </a:path>
              </a:pathLst>
            </a:custGeom>
            <a:solidFill>
              <a:srgbClr val="CCADCC"/>
            </a:solidFill>
          </p:spPr>
        </p:sp>
        <p:sp>
          <p:nvSpPr>
            <p:cNvPr id="7" name="TextBox 7"/>
            <p:cNvSpPr txBox="1"/>
            <p:nvPr/>
          </p:nvSpPr>
          <p:spPr>
            <a:xfrm>
              <a:off x="0" y="-57150"/>
              <a:ext cx="582063" cy="502016"/>
            </a:xfrm>
            <a:prstGeom prst="rect">
              <a:avLst/>
            </a:prstGeom>
          </p:spPr>
          <p:txBody>
            <a:bodyPr lIns="50800" tIns="50800" rIns="50800" bIns="50800" rtlCol="0" anchor="ctr"/>
            <a:lstStyle/>
            <a:p>
              <a:pPr algn="ctr">
                <a:lnSpc>
                  <a:spcPts val="3150"/>
                </a:lnSpc>
              </a:pPr>
              <a:endParaRPr/>
            </a:p>
          </p:txBody>
        </p:sp>
      </p:grpSp>
      <p:grpSp>
        <p:nvGrpSpPr>
          <p:cNvPr id="8" name="Group 8"/>
          <p:cNvGrpSpPr/>
          <p:nvPr/>
        </p:nvGrpSpPr>
        <p:grpSpPr>
          <a:xfrm rot="-10800000">
            <a:off x="-939168" y="-246860"/>
            <a:ext cx="2475868" cy="1689100"/>
            <a:chOff x="0" y="0"/>
            <a:chExt cx="652080" cy="444866"/>
          </a:xfrm>
        </p:grpSpPr>
        <p:sp>
          <p:nvSpPr>
            <p:cNvPr id="9" name="Freeform 9"/>
            <p:cNvSpPr/>
            <p:nvPr/>
          </p:nvSpPr>
          <p:spPr>
            <a:xfrm>
              <a:off x="0" y="0"/>
              <a:ext cx="652080" cy="444866"/>
            </a:xfrm>
            <a:custGeom>
              <a:avLst/>
              <a:gdLst/>
              <a:ahLst/>
              <a:cxnLst/>
              <a:rect l="l" t="t" r="r" b="b"/>
              <a:pathLst>
                <a:path w="652080" h="444866">
                  <a:moveTo>
                    <a:pt x="0" y="0"/>
                  </a:moveTo>
                  <a:lnTo>
                    <a:pt x="652080" y="0"/>
                  </a:lnTo>
                  <a:lnTo>
                    <a:pt x="652080" y="444866"/>
                  </a:lnTo>
                  <a:lnTo>
                    <a:pt x="0" y="444866"/>
                  </a:lnTo>
                  <a:close/>
                </a:path>
              </a:pathLst>
            </a:custGeom>
            <a:solidFill>
              <a:srgbClr val="F8E2D3"/>
            </a:solidFill>
          </p:spPr>
        </p:sp>
        <p:sp>
          <p:nvSpPr>
            <p:cNvPr id="10" name="TextBox 10"/>
            <p:cNvSpPr txBox="1"/>
            <p:nvPr/>
          </p:nvSpPr>
          <p:spPr>
            <a:xfrm>
              <a:off x="0" y="-57150"/>
              <a:ext cx="652080" cy="502016"/>
            </a:xfrm>
            <a:prstGeom prst="rect">
              <a:avLst/>
            </a:prstGeom>
          </p:spPr>
          <p:txBody>
            <a:bodyPr lIns="50800" tIns="50800" rIns="50800" bIns="50800" rtlCol="0" anchor="ctr"/>
            <a:lstStyle/>
            <a:p>
              <a:pPr algn="ctr">
                <a:lnSpc>
                  <a:spcPts val="3150"/>
                </a:lnSpc>
              </a:pPr>
              <a:endParaRPr/>
            </a:p>
          </p:txBody>
        </p:sp>
      </p:grpSp>
      <p:grpSp>
        <p:nvGrpSpPr>
          <p:cNvPr id="11" name="Group 11"/>
          <p:cNvGrpSpPr/>
          <p:nvPr/>
        </p:nvGrpSpPr>
        <p:grpSpPr>
          <a:xfrm>
            <a:off x="13665200" y="5448300"/>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E6EEF1"/>
            </a:solidFill>
          </p:spPr>
        </p:sp>
        <p:sp>
          <p:nvSpPr>
            <p:cNvPr id="13" name="TextBox 13"/>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14" name="Group 14"/>
          <p:cNvGrpSpPr/>
          <p:nvPr/>
        </p:nvGrpSpPr>
        <p:grpSpPr>
          <a:xfrm>
            <a:off x="10182225" y="5448300"/>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D9D9D9"/>
            </a:solidFill>
          </p:spPr>
        </p:sp>
        <p:sp>
          <p:nvSpPr>
            <p:cNvPr id="16" name="TextBox 16"/>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17" name="Group 17"/>
          <p:cNvGrpSpPr/>
          <p:nvPr/>
        </p:nvGrpSpPr>
        <p:grpSpPr>
          <a:xfrm>
            <a:off x="6858000" y="5448300"/>
            <a:ext cx="3086100" cy="308610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E6EEF1"/>
            </a:solidFill>
          </p:spPr>
        </p:sp>
        <p:sp>
          <p:nvSpPr>
            <p:cNvPr id="19" name="TextBox 19"/>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20" name="Group 20"/>
          <p:cNvGrpSpPr/>
          <p:nvPr/>
        </p:nvGrpSpPr>
        <p:grpSpPr>
          <a:xfrm>
            <a:off x="3771900" y="5448300"/>
            <a:ext cx="3086100" cy="30861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D9D9D9"/>
            </a:solidFill>
          </p:spPr>
        </p:sp>
        <p:sp>
          <p:nvSpPr>
            <p:cNvPr id="22" name="TextBox 22"/>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23" name="Group 23"/>
          <p:cNvGrpSpPr/>
          <p:nvPr/>
        </p:nvGrpSpPr>
        <p:grpSpPr>
          <a:xfrm>
            <a:off x="447675" y="5627743"/>
            <a:ext cx="3086100" cy="308610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E6EEF1"/>
            </a:solidFill>
          </p:spPr>
        </p:sp>
        <p:sp>
          <p:nvSpPr>
            <p:cNvPr id="25" name="TextBox 25"/>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26" name="Group 26"/>
          <p:cNvGrpSpPr/>
          <p:nvPr/>
        </p:nvGrpSpPr>
        <p:grpSpPr>
          <a:xfrm>
            <a:off x="228997" y="2360668"/>
            <a:ext cx="3086100" cy="308610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D9D9D9"/>
            </a:solidFill>
          </p:spPr>
        </p:sp>
        <p:sp>
          <p:nvSpPr>
            <p:cNvPr id="28" name="TextBox 28"/>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29" name="Group 29"/>
          <p:cNvGrpSpPr/>
          <p:nvPr/>
        </p:nvGrpSpPr>
        <p:grpSpPr>
          <a:xfrm>
            <a:off x="3315097" y="2360668"/>
            <a:ext cx="3086100" cy="3086100"/>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E6EEF1"/>
            </a:solidFill>
          </p:spPr>
        </p:sp>
        <p:sp>
          <p:nvSpPr>
            <p:cNvPr id="31" name="TextBox 31"/>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32" name="Group 32"/>
          <p:cNvGrpSpPr/>
          <p:nvPr/>
        </p:nvGrpSpPr>
        <p:grpSpPr>
          <a:xfrm>
            <a:off x="6748661" y="2362200"/>
            <a:ext cx="3086100" cy="308610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D9D9D9"/>
            </a:solidFill>
          </p:spPr>
        </p:sp>
        <p:sp>
          <p:nvSpPr>
            <p:cNvPr id="34" name="TextBox 34"/>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35" name="Group 35"/>
          <p:cNvGrpSpPr/>
          <p:nvPr/>
        </p:nvGrpSpPr>
        <p:grpSpPr>
          <a:xfrm>
            <a:off x="9944100" y="2362200"/>
            <a:ext cx="3086100" cy="3086100"/>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E6EEF1"/>
            </a:solidFill>
          </p:spPr>
        </p:sp>
        <p:sp>
          <p:nvSpPr>
            <p:cNvPr id="37" name="TextBox 37"/>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grpSp>
        <p:nvGrpSpPr>
          <p:cNvPr id="38" name="Group 38"/>
          <p:cNvGrpSpPr/>
          <p:nvPr/>
        </p:nvGrpSpPr>
        <p:grpSpPr>
          <a:xfrm>
            <a:off x="13665200" y="2360668"/>
            <a:ext cx="3086100" cy="3086100"/>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D9D9D9"/>
            </a:solidFill>
          </p:spPr>
        </p:sp>
        <p:sp>
          <p:nvSpPr>
            <p:cNvPr id="40" name="TextBox 40"/>
            <p:cNvSpPr txBox="1"/>
            <p:nvPr/>
          </p:nvSpPr>
          <p:spPr>
            <a:xfrm>
              <a:off x="139700" y="82550"/>
              <a:ext cx="533400" cy="590550"/>
            </a:xfrm>
            <a:prstGeom prst="rect">
              <a:avLst/>
            </a:prstGeom>
          </p:spPr>
          <p:txBody>
            <a:bodyPr lIns="50800" tIns="50800" rIns="50800" bIns="50800" rtlCol="0" anchor="ctr"/>
            <a:lstStyle/>
            <a:p>
              <a:pPr algn="ctr">
                <a:lnSpc>
                  <a:spcPts val="3150"/>
                </a:lnSpc>
              </a:pPr>
              <a:endParaRPr/>
            </a:p>
          </p:txBody>
        </p:sp>
      </p:grpSp>
      <p:sp>
        <p:nvSpPr>
          <p:cNvPr id="41" name="TextBox 41"/>
          <p:cNvSpPr txBox="1"/>
          <p:nvPr/>
        </p:nvSpPr>
        <p:spPr>
          <a:xfrm>
            <a:off x="1536700" y="313932"/>
            <a:ext cx="6257131" cy="1899431"/>
          </a:xfrm>
          <a:prstGeom prst="rect">
            <a:avLst/>
          </a:prstGeom>
        </p:spPr>
        <p:txBody>
          <a:bodyPr lIns="0" tIns="0" rIns="0" bIns="0" rtlCol="0" anchor="t">
            <a:spAutoFit/>
          </a:bodyPr>
          <a:lstStyle/>
          <a:p>
            <a:pPr>
              <a:lnSpc>
                <a:spcPts val="7151"/>
              </a:lnSpc>
            </a:pPr>
            <a:r>
              <a:rPr lang="en-US" sz="7372" dirty="0">
                <a:solidFill>
                  <a:srgbClr val="231F20"/>
                </a:solidFill>
                <a:latin typeface="Eczar Medium"/>
              </a:rPr>
              <a:t>   Table of</a:t>
            </a:r>
          </a:p>
          <a:p>
            <a:pPr marL="0" lvl="0" indent="0" algn="l">
              <a:lnSpc>
                <a:spcPts val="7151"/>
              </a:lnSpc>
              <a:spcBef>
                <a:spcPct val="0"/>
              </a:spcBef>
            </a:pPr>
            <a:r>
              <a:rPr lang="en-US" sz="7372" dirty="0">
                <a:solidFill>
                  <a:srgbClr val="231F20"/>
                </a:solidFill>
                <a:latin typeface="Eczar Medium"/>
              </a:rPr>
              <a:t>   Contents:</a:t>
            </a:r>
          </a:p>
        </p:txBody>
      </p:sp>
      <p:sp>
        <p:nvSpPr>
          <p:cNvPr id="42" name="TextBox 42"/>
          <p:cNvSpPr txBox="1"/>
          <p:nvPr/>
        </p:nvSpPr>
        <p:spPr>
          <a:xfrm>
            <a:off x="467122" y="3178759"/>
            <a:ext cx="2505075" cy="1376781"/>
          </a:xfrm>
          <a:prstGeom prst="rect">
            <a:avLst/>
          </a:prstGeom>
        </p:spPr>
        <p:txBody>
          <a:bodyPr lIns="0" tIns="0" rIns="0" bIns="0" rtlCol="0" anchor="t">
            <a:spAutoFit/>
          </a:bodyPr>
          <a:lstStyle/>
          <a:p>
            <a:pPr algn="ctr">
              <a:lnSpc>
                <a:spcPts val="5518"/>
              </a:lnSpc>
            </a:pPr>
            <a:r>
              <a:rPr lang="en-US" sz="3941">
                <a:solidFill>
                  <a:srgbClr val="231F20"/>
                </a:solidFill>
                <a:latin typeface="Canva Sans Bold"/>
              </a:rPr>
              <a:t>Details of Story</a:t>
            </a:r>
          </a:p>
        </p:txBody>
      </p:sp>
      <p:sp>
        <p:nvSpPr>
          <p:cNvPr id="43" name="TextBox 43"/>
          <p:cNvSpPr txBox="1"/>
          <p:nvPr/>
        </p:nvSpPr>
        <p:spPr>
          <a:xfrm>
            <a:off x="3422600" y="3178759"/>
            <a:ext cx="2871093" cy="1459226"/>
          </a:xfrm>
          <a:prstGeom prst="rect">
            <a:avLst/>
          </a:prstGeom>
        </p:spPr>
        <p:txBody>
          <a:bodyPr lIns="0" tIns="0" rIns="0" bIns="0" rtlCol="0" anchor="t">
            <a:spAutoFit/>
          </a:bodyPr>
          <a:lstStyle/>
          <a:p>
            <a:pPr algn="ctr">
              <a:lnSpc>
                <a:spcPts val="5868"/>
              </a:lnSpc>
            </a:pPr>
            <a:r>
              <a:rPr lang="en-US" sz="4191">
                <a:solidFill>
                  <a:srgbClr val="231F20"/>
                </a:solidFill>
                <a:latin typeface="Canva Sans Bold"/>
              </a:rPr>
              <a:t>Summary of Story</a:t>
            </a:r>
          </a:p>
        </p:txBody>
      </p:sp>
      <p:sp>
        <p:nvSpPr>
          <p:cNvPr id="44" name="TextBox 44"/>
          <p:cNvSpPr txBox="1"/>
          <p:nvPr/>
        </p:nvSpPr>
        <p:spPr>
          <a:xfrm>
            <a:off x="6505972" y="3159709"/>
            <a:ext cx="3475278" cy="1539063"/>
          </a:xfrm>
          <a:prstGeom prst="rect">
            <a:avLst/>
          </a:prstGeom>
        </p:spPr>
        <p:txBody>
          <a:bodyPr lIns="0" tIns="0" rIns="0" bIns="0" rtlCol="0" anchor="t">
            <a:spAutoFit/>
          </a:bodyPr>
          <a:lstStyle/>
          <a:p>
            <a:pPr algn="ctr">
              <a:lnSpc>
                <a:spcPts val="6126"/>
              </a:lnSpc>
            </a:pPr>
            <a:r>
              <a:rPr lang="en-US" sz="4375">
                <a:solidFill>
                  <a:srgbClr val="231F20"/>
                </a:solidFill>
                <a:latin typeface="Canva Sans Bold"/>
              </a:rPr>
              <a:t>Tone of Story</a:t>
            </a:r>
          </a:p>
        </p:txBody>
      </p:sp>
      <p:sp>
        <p:nvSpPr>
          <p:cNvPr id="45" name="TextBox 45"/>
          <p:cNvSpPr txBox="1"/>
          <p:nvPr/>
        </p:nvSpPr>
        <p:spPr>
          <a:xfrm>
            <a:off x="9770938" y="3150678"/>
            <a:ext cx="3432423" cy="1432944"/>
          </a:xfrm>
          <a:prstGeom prst="rect">
            <a:avLst/>
          </a:prstGeom>
        </p:spPr>
        <p:txBody>
          <a:bodyPr lIns="0" tIns="0" rIns="0" bIns="0" rtlCol="0" anchor="t">
            <a:spAutoFit/>
          </a:bodyPr>
          <a:lstStyle/>
          <a:p>
            <a:pPr algn="ctr">
              <a:lnSpc>
                <a:spcPts val="5756"/>
              </a:lnSpc>
            </a:pPr>
            <a:r>
              <a:rPr lang="en-US" sz="4111">
                <a:solidFill>
                  <a:srgbClr val="231F20"/>
                </a:solidFill>
                <a:latin typeface="Canva Sans Bold"/>
              </a:rPr>
              <a:t>Pattern of Story</a:t>
            </a:r>
          </a:p>
        </p:txBody>
      </p:sp>
      <p:sp>
        <p:nvSpPr>
          <p:cNvPr id="46" name="TextBox 46"/>
          <p:cNvSpPr txBox="1"/>
          <p:nvPr/>
        </p:nvSpPr>
        <p:spPr>
          <a:xfrm>
            <a:off x="14099307" y="3159709"/>
            <a:ext cx="2217886" cy="1539063"/>
          </a:xfrm>
          <a:prstGeom prst="rect">
            <a:avLst/>
          </a:prstGeom>
        </p:spPr>
        <p:txBody>
          <a:bodyPr lIns="0" tIns="0" rIns="0" bIns="0" rtlCol="0" anchor="t">
            <a:spAutoFit/>
          </a:bodyPr>
          <a:lstStyle/>
          <a:p>
            <a:pPr algn="ctr">
              <a:lnSpc>
                <a:spcPts val="6126"/>
              </a:lnSpc>
            </a:pPr>
            <a:r>
              <a:rPr lang="en-US" sz="4375">
                <a:solidFill>
                  <a:srgbClr val="231F20"/>
                </a:solidFill>
                <a:latin typeface="Canva Sans Bold"/>
              </a:rPr>
              <a:t>Style of </a:t>
            </a:r>
          </a:p>
          <a:p>
            <a:pPr algn="ctr">
              <a:lnSpc>
                <a:spcPts val="6126"/>
              </a:lnSpc>
            </a:pPr>
            <a:r>
              <a:rPr lang="en-US" sz="4375">
                <a:solidFill>
                  <a:srgbClr val="231F20"/>
                </a:solidFill>
                <a:latin typeface="Canva Sans Bold"/>
              </a:rPr>
              <a:t>Story</a:t>
            </a:r>
          </a:p>
        </p:txBody>
      </p:sp>
      <p:sp>
        <p:nvSpPr>
          <p:cNvPr id="47" name="TextBox 47"/>
          <p:cNvSpPr txBox="1"/>
          <p:nvPr/>
        </p:nvSpPr>
        <p:spPr>
          <a:xfrm>
            <a:off x="958131" y="6284968"/>
            <a:ext cx="2065189" cy="1369536"/>
          </a:xfrm>
          <a:prstGeom prst="rect">
            <a:avLst/>
          </a:prstGeom>
        </p:spPr>
        <p:txBody>
          <a:bodyPr lIns="0" tIns="0" rIns="0" bIns="0" rtlCol="0" anchor="t">
            <a:spAutoFit/>
          </a:bodyPr>
          <a:lstStyle/>
          <a:p>
            <a:pPr algn="ctr">
              <a:lnSpc>
                <a:spcPts val="5487"/>
              </a:lnSpc>
            </a:pPr>
            <a:r>
              <a:rPr lang="en-US" sz="3919">
                <a:solidFill>
                  <a:srgbClr val="231F20"/>
                </a:solidFill>
                <a:latin typeface="Canva Sans Bold"/>
              </a:rPr>
              <a:t>Authors </a:t>
            </a:r>
          </a:p>
          <a:p>
            <a:pPr algn="ctr">
              <a:lnSpc>
                <a:spcPts val="5487"/>
              </a:lnSpc>
            </a:pPr>
            <a:r>
              <a:rPr lang="en-US" sz="3919">
                <a:solidFill>
                  <a:srgbClr val="231F20"/>
                </a:solidFill>
                <a:latin typeface="Canva Sans Bold"/>
              </a:rPr>
              <a:t>Purpose</a:t>
            </a:r>
          </a:p>
        </p:txBody>
      </p:sp>
      <p:sp>
        <p:nvSpPr>
          <p:cNvPr id="48" name="TextBox 48"/>
          <p:cNvSpPr txBox="1"/>
          <p:nvPr/>
        </p:nvSpPr>
        <p:spPr>
          <a:xfrm>
            <a:off x="4010025" y="6175139"/>
            <a:ext cx="2847975" cy="1924632"/>
          </a:xfrm>
          <a:prstGeom prst="rect">
            <a:avLst/>
          </a:prstGeom>
        </p:spPr>
        <p:txBody>
          <a:bodyPr lIns="0" tIns="0" rIns="0" bIns="0" rtlCol="0" anchor="t">
            <a:spAutoFit/>
          </a:bodyPr>
          <a:lstStyle/>
          <a:p>
            <a:pPr algn="ctr">
              <a:lnSpc>
                <a:spcPts val="5124"/>
              </a:lnSpc>
            </a:pPr>
            <a:r>
              <a:rPr lang="en-US" sz="3660">
                <a:solidFill>
                  <a:srgbClr val="231F20"/>
                </a:solidFill>
                <a:latin typeface="Canva Sans Bold"/>
              </a:rPr>
              <a:t>Positive and </a:t>
            </a:r>
          </a:p>
          <a:p>
            <a:pPr algn="ctr">
              <a:lnSpc>
                <a:spcPts val="5124"/>
              </a:lnSpc>
            </a:pPr>
            <a:r>
              <a:rPr lang="en-US" sz="3660">
                <a:solidFill>
                  <a:srgbClr val="231F20"/>
                </a:solidFill>
                <a:latin typeface="Canva Sans Bold"/>
              </a:rPr>
              <a:t>negative points </a:t>
            </a:r>
          </a:p>
        </p:txBody>
      </p:sp>
      <p:sp>
        <p:nvSpPr>
          <p:cNvPr id="49" name="TextBox 49"/>
          <p:cNvSpPr txBox="1"/>
          <p:nvPr/>
        </p:nvSpPr>
        <p:spPr>
          <a:xfrm>
            <a:off x="6573465" y="6235871"/>
            <a:ext cx="3888532" cy="1467730"/>
          </a:xfrm>
          <a:prstGeom prst="rect">
            <a:avLst/>
          </a:prstGeom>
        </p:spPr>
        <p:txBody>
          <a:bodyPr lIns="0" tIns="0" rIns="0" bIns="0" rtlCol="0" anchor="t">
            <a:spAutoFit/>
          </a:bodyPr>
          <a:lstStyle/>
          <a:p>
            <a:pPr algn="ctr">
              <a:lnSpc>
                <a:spcPts val="5904"/>
              </a:lnSpc>
            </a:pPr>
            <a:r>
              <a:rPr lang="en-US" sz="4217">
                <a:solidFill>
                  <a:srgbClr val="231F20"/>
                </a:solidFill>
                <a:latin typeface="Canva Sans Bold"/>
              </a:rPr>
              <a:t>Topic Relevance</a:t>
            </a:r>
          </a:p>
        </p:txBody>
      </p:sp>
      <p:grpSp>
        <p:nvGrpSpPr>
          <p:cNvPr id="50" name="Group 50"/>
          <p:cNvGrpSpPr/>
          <p:nvPr/>
        </p:nvGrpSpPr>
        <p:grpSpPr>
          <a:xfrm rot="-10800000">
            <a:off x="16317193" y="-246860"/>
            <a:ext cx="2475868" cy="1689100"/>
            <a:chOff x="0" y="0"/>
            <a:chExt cx="652080" cy="444866"/>
          </a:xfrm>
        </p:grpSpPr>
        <p:sp>
          <p:nvSpPr>
            <p:cNvPr id="51" name="Freeform 51"/>
            <p:cNvSpPr/>
            <p:nvPr/>
          </p:nvSpPr>
          <p:spPr>
            <a:xfrm>
              <a:off x="0" y="0"/>
              <a:ext cx="652080" cy="444866"/>
            </a:xfrm>
            <a:custGeom>
              <a:avLst/>
              <a:gdLst/>
              <a:ahLst/>
              <a:cxnLst/>
              <a:rect l="l" t="t" r="r" b="b"/>
              <a:pathLst>
                <a:path w="652080" h="444866">
                  <a:moveTo>
                    <a:pt x="0" y="0"/>
                  </a:moveTo>
                  <a:lnTo>
                    <a:pt x="652080" y="0"/>
                  </a:lnTo>
                  <a:lnTo>
                    <a:pt x="652080" y="444866"/>
                  </a:lnTo>
                  <a:lnTo>
                    <a:pt x="0" y="444866"/>
                  </a:lnTo>
                  <a:close/>
                </a:path>
              </a:pathLst>
            </a:custGeom>
            <a:solidFill>
              <a:srgbClr val="F8E2D3"/>
            </a:solidFill>
          </p:spPr>
        </p:sp>
        <p:sp>
          <p:nvSpPr>
            <p:cNvPr id="52" name="TextBox 52"/>
            <p:cNvSpPr txBox="1"/>
            <p:nvPr/>
          </p:nvSpPr>
          <p:spPr>
            <a:xfrm>
              <a:off x="0" y="-57150"/>
              <a:ext cx="652080" cy="502016"/>
            </a:xfrm>
            <a:prstGeom prst="rect">
              <a:avLst/>
            </a:prstGeom>
          </p:spPr>
          <p:txBody>
            <a:bodyPr lIns="50800" tIns="50800" rIns="50800" bIns="50800" rtlCol="0" anchor="ctr"/>
            <a:lstStyle/>
            <a:p>
              <a:pPr algn="ctr">
                <a:lnSpc>
                  <a:spcPts val="3150"/>
                </a:lnSpc>
              </a:pPr>
              <a:endParaRPr/>
            </a:p>
          </p:txBody>
        </p:sp>
      </p:grpSp>
      <p:grpSp>
        <p:nvGrpSpPr>
          <p:cNvPr id="53" name="Group 53"/>
          <p:cNvGrpSpPr/>
          <p:nvPr/>
        </p:nvGrpSpPr>
        <p:grpSpPr>
          <a:xfrm>
            <a:off x="-637889" y="8894818"/>
            <a:ext cx="2210021" cy="1689100"/>
            <a:chOff x="0" y="0"/>
            <a:chExt cx="582063" cy="444866"/>
          </a:xfrm>
        </p:grpSpPr>
        <p:sp>
          <p:nvSpPr>
            <p:cNvPr id="54" name="Freeform 54"/>
            <p:cNvSpPr/>
            <p:nvPr/>
          </p:nvSpPr>
          <p:spPr>
            <a:xfrm>
              <a:off x="0" y="0"/>
              <a:ext cx="582063" cy="444866"/>
            </a:xfrm>
            <a:custGeom>
              <a:avLst/>
              <a:gdLst/>
              <a:ahLst/>
              <a:cxnLst/>
              <a:rect l="l" t="t" r="r" b="b"/>
              <a:pathLst>
                <a:path w="582063" h="444866">
                  <a:moveTo>
                    <a:pt x="0" y="0"/>
                  </a:moveTo>
                  <a:lnTo>
                    <a:pt x="582063" y="0"/>
                  </a:lnTo>
                  <a:lnTo>
                    <a:pt x="582063" y="444866"/>
                  </a:lnTo>
                  <a:lnTo>
                    <a:pt x="0" y="444866"/>
                  </a:lnTo>
                  <a:close/>
                </a:path>
              </a:pathLst>
            </a:custGeom>
            <a:solidFill>
              <a:srgbClr val="CCADCC"/>
            </a:solidFill>
          </p:spPr>
        </p:sp>
        <p:sp>
          <p:nvSpPr>
            <p:cNvPr id="55" name="TextBox 55"/>
            <p:cNvSpPr txBox="1"/>
            <p:nvPr/>
          </p:nvSpPr>
          <p:spPr>
            <a:xfrm>
              <a:off x="0" y="-57150"/>
              <a:ext cx="582063" cy="502016"/>
            </a:xfrm>
            <a:prstGeom prst="rect">
              <a:avLst/>
            </a:prstGeom>
          </p:spPr>
          <p:txBody>
            <a:bodyPr lIns="50800" tIns="50800" rIns="50800" bIns="50800" rtlCol="0" anchor="ctr"/>
            <a:lstStyle/>
            <a:p>
              <a:pPr algn="ctr">
                <a:lnSpc>
                  <a:spcPts val="3150"/>
                </a:lnSpc>
              </a:pPr>
              <a:endParaRPr/>
            </a:p>
          </p:txBody>
        </p:sp>
      </p:grpSp>
      <p:sp>
        <p:nvSpPr>
          <p:cNvPr id="56" name="TextBox 56"/>
          <p:cNvSpPr txBox="1"/>
          <p:nvPr/>
        </p:nvSpPr>
        <p:spPr>
          <a:xfrm>
            <a:off x="10214620" y="6175139"/>
            <a:ext cx="2988742" cy="1263556"/>
          </a:xfrm>
          <a:prstGeom prst="rect">
            <a:avLst/>
          </a:prstGeom>
        </p:spPr>
        <p:txBody>
          <a:bodyPr lIns="0" tIns="0" rIns="0" bIns="0" rtlCol="0" anchor="t">
            <a:spAutoFit/>
          </a:bodyPr>
          <a:lstStyle/>
          <a:p>
            <a:pPr algn="ctr">
              <a:lnSpc>
                <a:spcPts val="5078"/>
              </a:lnSpc>
            </a:pPr>
            <a:r>
              <a:rPr lang="en-US" sz="3627">
                <a:solidFill>
                  <a:srgbClr val="231F20"/>
                </a:solidFill>
                <a:latin typeface="Canva Sans Bold"/>
              </a:rPr>
              <a:t>Achievement</a:t>
            </a:r>
          </a:p>
          <a:p>
            <a:pPr algn="ctr">
              <a:lnSpc>
                <a:spcPts val="5078"/>
              </a:lnSpc>
            </a:pPr>
            <a:r>
              <a:rPr lang="en-US" sz="3627">
                <a:solidFill>
                  <a:srgbClr val="231F20"/>
                </a:solidFill>
                <a:latin typeface="Canva Sans Bold"/>
              </a:rPr>
              <a:t> of  purpose</a:t>
            </a:r>
          </a:p>
        </p:txBody>
      </p:sp>
      <p:sp>
        <p:nvSpPr>
          <p:cNvPr id="57" name="TextBox 57"/>
          <p:cNvSpPr txBox="1"/>
          <p:nvPr/>
        </p:nvSpPr>
        <p:spPr>
          <a:xfrm>
            <a:off x="13604696" y="6393870"/>
            <a:ext cx="3146604" cy="679520"/>
          </a:xfrm>
          <a:prstGeom prst="rect">
            <a:avLst/>
          </a:prstGeom>
        </p:spPr>
        <p:txBody>
          <a:bodyPr lIns="0" tIns="0" rIns="0" bIns="0" rtlCol="0" anchor="t">
            <a:spAutoFit/>
          </a:bodyPr>
          <a:lstStyle/>
          <a:p>
            <a:pPr algn="ctr">
              <a:lnSpc>
                <a:spcPts val="5546"/>
              </a:lnSpc>
            </a:pPr>
            <a:r>
              <a:rPr lang="en-US" sz="3961">
                <a:solidFill>
                  <a:srgbClr val="231F20"/>
                </a:solidFill>
                <a:latin typeface="Canva Sans Bold"/>
              </a:rPr>
              <a:t>Conclusion</a:t>
            </a:r>
          </a:p>
        </p:txBody>
      </p:sp>
    </p:spTree>
  </p:cSld>
  <p:clrMapOvr>
    <a:masterClrMapping/>
  </p:clrMapOvr>
  <p:transition spd="slow">
    <p:diamon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899965" y="2170468"/>
            <a:ext cx="20087931" cy="5946063"/>
            <a:chOff x="0" y="0"/>
            <a:chExt cx="7137594" cy="2112741"/>
          </a:xfrm>
        </p:grpSpPr>
        <p:sp>
          <p:nvSpPr>
            <p:cNvPr id="4" name="Freeform 4"/>
            <p:cNvSpPr/>
            <p:nvPr/>
          </p:nvSpPr>
          <p:spPr>
            <a:xfrm>
              <a:off x="0" y="0"/>
              <a:ext cx="7137595" cy="2112741"/>
            </a:xfrm>
            <a:custGeom>
              <a:avLst/>
              <a:gdLst/>
              <a:ahLst/>
              <a:cxnLst/>
              <a:rect l="l" t="t" r="r" b="b"/>
              <a:pathLst>
                <a:path w="7137595" h="2112741">
                  <a:moveTo>
                    <a:pt x="7708" y="0"/>
                  </a:moveTo>
                  <a:lnTo>
                    <a:pt x="7129887" y="0"/>
                  </a:lnTo>
                  <a:cubicBezTo>
                    <a:pt x="7134144" y="0"/>
                    <a:pt x="7137595" y="3451"/>
                    <a:pt x="7137595" y="7708"/>
                  </a:cubicBezTo>
                  <a:lnTo>
                    <a:pt x="7137595" y="2105033"/>
                  </a:lnTo>
                  <a:cubicBezTo>
                    <a:pt x="7137595" y="2107077"/>
                    <a:pt x="7136782" y="2109038"/>
                    <a:pt x="7135337" y="2110483"/>
                  </a:cubicBezTo>
                  <a:cubicBezTo>
                    <a:pt x="7133892" y="2111928"/>
                    <a:pt x="7131931" y="2112741"/>
                    <a:pt x="7129887" y="2112741"/>
                  </a:cubicBezTo>
                  <a:lnTo>
                    <a:pt x="7708" y="2112741"/>
                  </a:lnTo>
                  <a:cubicBezTo>
                    <a:pt x="3451" y="2112741"/>
                    <a:pt x="0" y="2109290"/>
                    <a:pt x="0" y="2105033"/>
                  </a:cubicBezTo>
                  <a:lnTo>
                    <a:pt x="0" y="7708"/>
                  </a:lnTo>
                  <a:cubicBezTo>
                    <a:pt x="0" y="5664"/>
                    <a:pt x="812" y="3703"/>
                    <a:pt x="2258" y="2258"/>
                  </a:cubicBezTo>
                  <a:cubicBezTo>
                    <a:pt x="3703" y="812"/>
                    <a:pt x="5664" y="0"/>
                    <a:pt x="7708" y="0"/>
                  </a:cubicBezTo>
                  <a:close/>
                </a:path>
              </a:pathLst>
            </a:custGeom>
            <a:solidFill>
              <a:srgbClr val="FFFBEF">
                <a:alpha val="76863"/>
              </a:srgbClr>
            </a:solidFill>
            <a:ln cap="sq">
              <a:noFill/>
              <a:prstDash val="solid"/>
              <a:miter/>
            </a:ln>
          </p:spPr>
        </p:sp>
        <p:sp>
          <p:nvSpPr>
            <p:cNvPr id="5" name="TextBox 5"/>
            <p:cNvSpPr txBox="1"/>
            <p:nvPr/>
          </p:nvSpPr>
          <p:spPr>
            <a:xfrm>
              <a:off x="0" y="-28575"/>
              <a:ext cx="7137594" cy="2141316"/>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490239" y="2675578"/>
            <a:ext cx="19268478" cy="4935845"/>
            <a:chOff x="0" y="0"/>
            <a:chExt cx="5074826" cy="1299976"/>
          </a:xfrm>
        </p:grpSpPr>
        <p:sp>
          <p:nvSpPr>
            <p:cNvPr id="7" name="Freeform 7"/>
            <p:cNvSpPr/>
            <p:nvPr/>
          </p:nvSpPr>
          <p:spPr>
            <a:xfrm>
              <a:off x="0" y="0"/>
              <a:ext cx="5074826" cy="1299975"/>
            </a:xfrm>
            <a:custGeom>
              <a:avLst/>
              <a:gdLst/>
              <a:ahLst/>
              <a:cxnLst/>
              <a:rect l="l" t="t" r="r" b="b"/>
              <a:pathLst>
                <a:path w="5074826" h="1299975">
                  <a:moveTo>
                    <a:pt x="0" y="0"/>
                  </a:moveTo>
                  <a:lnTo>
                    <a:pt x="5074826" y="0"/>
                  </a:lnTo>
                  <a:lnTo>
                    <a:pt x="5074826" y="1299975"/>
                  </a:lnTo>
                  <a:lnTo>
                    <a:pt x="0" y="1299975"/>
                  </a:lnTo>
                  <a:close/>
                </a:path>
              </a:pathLst>
            </a:custGeom>
            <a:solidFill>
              <a:srgbClr val="E6EEF1"/>
            </a:solidFill>
          </p:spPr>
        </p:sp>
        <p:sp>
          <p:nvSpPr>
            <p:cNvPr id="8" name="TextBox 8"/>
            <p:cNvSpPr txBox="1"/>
            <p:nvPr/>
          </p:nvSpPr>
          <p:spPr>
            <a:xfrm>
              <a:off x="0" y="-38100"/>
              <a:ext cx="5074826" cy="1338076"/>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899965" y="2527943"/>
            <a:ext cx="20087931" cy="5083479"/>
            <a:chOff x="0" y="0"/>
            <a:chExt cx="5290648" cy="1338859"/>
          </a:xfrm>
        </p:grpSpPr>
        <p:sp>
          <p:nvSpPr>
            <p:cNvPr id="10" name="Freeform 10"/>
            <p:cNvSpPr/>
            <p:nvPr/>
          </p:nvSpPr>
          <p:spPr>
            <a:xfrm>
              <a:off x="0" y="0"/>
              <a:ext cx="5290648" cy="1338859"/>
            </a:xfrm>
            <a:custGeom>
              <a:avLst/>
              <a:gdLst/>
              <a:ahLst/>
              <a:cxnLst/>
              <a:rect l="l" t="t" r="r" b="b"/>
              <a:pathLst>
                <a:path w="5290648" h="1338859">
                  <a:moveTo>
                    <a:pt x="0" y="0"/>
                  </a:moveTo>
                  <a:lnTo>
                    <a:pt x="5290648" y="0"/>
                  </a:lnTo>
                  <a:lnTo>
                    <a:pt x="5290648" y="1338859"/>
                  </a:lnTo>
                  <a:lnTo>
                    <a:pt x="0" y="1338859"/>
                  </a:lnTo>
                  <a:close/>
                </a:path>
              </a:pathLst>
            </a:custGeom>
            <a:solidFill>
              <a:srgbClr val="FFFBEF"/>
            </a:solidFill>
          </p:spPr>
        </p:sp>
        <p:sp>
          <p:nvSpPr>
            <p:cNvPr id="11" name="TextBox 11"/>
            <p:cNvSpPr txBox="1"/>
            <p:nvPr/>
          </p:nvSpPr>
          <p:spPr>
            <a:xfrm>
              <a:off x="0" y="-38100"/>
              <a:ext cx="5290648" cy="1376959"/>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2935846" y="3496622"/>
          <a:ext cx="13261812" cy="4114800"/>
        </p:xfrm>
        <a:graphic>
          <a:graphicData uri="http://schemas.openxmlformats.org/drawingml/2006/table">
            <a:tbl>
              <a:tblPr/>
              <a:tblGrid>
                <a:gridCol w="6862124">
                  <a:extLst>
                    <a:ext uri="{9D8B030D-6E8A-4147-A177-3AD203B41FA5}">
                      <a16:colId xmlns:a16="http://schemas.microsoft.com/office/drawing/2014/main" val="20000"/>
                    </a:ext>
                  </a:extLst>
                </a:gridCol>
                <a:gridCol w="6399688">
                  <a:extLst>
                    <a:ext uri="{9D8B030D-6E8A-4147-A177-3AD203B41FA5}">
                      <a16:colId xmlns:a16="http://schemas.microsoft.com/office/drawing/2014/main" val="20001"/>
                    </a:ext>
                  </a:extLst>
                </a:gridCol>
              </a:tblGrid>
              <a:tr h="1028700">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AD1B4"/>
                    </a:solidFill>
                  </a:tcPr>
                </a:tc>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AD1B4"/>
                    </a:solidFill>
                  </a:tcPr>
                </a:tc>
                <a:extLst>
                  <a:ext uri="{0D108BD9-81ED-4DB2-BD59-A6C34878D82A}">
                    <a16:rowId xmlns:a16="http://schemas.microsoft.com/office/drawing/2014/main" val="10000"/>
                  </a:ext>
                </a:extLst>
              </a:tr>
              <a:tr h="1028700">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8700">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8700">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 name="TextBox 13"/>
          <p:cNvSpPr txBox="1"/>
          <p:nvPr/>
        </p:nvSpPr>
        <p:spPr>
          <a:xfrm>
            <a:off x="5450796" y="4652327"/>
            <a:ext cx="163185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Title:</a:t>
            </a:r>
          </a:p>
        </p:txBody>
      </p:sp>
      <p:sp>
        <p:nvSpPr>
          <p:cNvPr id="14" name="TextBox 14"/>
          <p:cNvSpPr txBox="1"/>
          <p:nvPr/>
        </p:nvSpPr>
        <p:spPr>
          <a:xfrm>
            <a:off x="4328418" y="5617379"/>
            <a:ext cx="481558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Authors Name:</a:t>
            </a:r>
          </a:p>
        </p:txBody>
      </p:sp>
      <p:sp>
        <p:nvSpPr>
          <p:cNvPr id="15" name="TextBox 15"/>
          <p:cNvSpPr txBox="1"/>
          <p:nvPr/>
        </p:nvSpPr>
        <p:spPr>
          <a:xfrm>
            <a:off x="3157716" y="6580674"/>
            <a:ext cx="640903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Date of Publication:</a:t>
            </a:r>
          </a:p>
        </p:txBody>
      </p:sp>
      <p:sp>
        <p:nvSpPr>
          <p:cNvPr id="16" name="TextBox 16"/>
          <p:cNvSpPr txBox="1"/>
          <p:nvPr/>
        </p:nvSpPr>
        <p:spPr>
          <a:xfrm>
            <a:off x="10298212" y="4578510"/>
            <a:ext cx="554454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Poetry Shall Wait</a:t>
            </a:r>
          </a:p>
        </p:txBody>
      </p:sp>
      <p:sp>
        <p:nvSpPr>
          <p:cNvPr id="17" name="TextBox 17"/>
          <p:cNvSpPr txBox="1"/>
          <p:nvPr/>
        </p:nvSpPr>
        <p:spPr>
          <a:xfrm>
            <a:off x="9972179" y="5617379"/>
            <a:ext cx="554454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Nighat Dad</a:t>
            </a:r>
          </a:p>
        </p:txBody>
      </p:sp>
      <p:sp>
        <p:nvSpPr>
          <p:cNvPr id="18" name="TextBox 18"/>
          <p:cNvSpPr txBox="1"/>
          <p:nvPr/>
        </p:nvSpPr>
        <p:spPr>
          <a:xfrm>
            <a:off x="10254159" y="6590199"/>
            <a:ext cx="5306616" cy="795020"/>
          </a:xfrm>
          <a:prstGeom prst="rect">
            <a:avLst/>
          </a:prstGeom>
        </p:spPr>
        <p:txBody>
          <a:bodyPr lIns="0" tIns="0" rIns="0" bIns="0" rtlCol="0" anchor="t">
            <a:spAutoFit/>
          </a:bodyPr>
          <a:lstStyle/>
          <a:p>
            <a:pPr algn="ctr">
              <a:lnSpc>
                <a:spcPts val="6580"/>
              </a:lnSpc>
            </a:pPr>
            <a:r>
              <a:rPr lang="en-US" sz="4700">
                <a:solidFill>
                  <a:srgbClr val="000000"/>
                </a:solidFill>
                <a:latin typeface="Canva Sans Bold"/>
              </a:rPr>
              <a:t>December 2, 2020</a:t>
            </a:r>
          </a:p>
        </p:txBody>
      </p:sp>
      <p:sp>
        <p:nvSpPr>
          <p:cNvPr id="19" name="TextBox 19"/>
          <p:cNvSpPr txBox="1"/>
          <p:nvPr/>
        </p:nvSpPr>
        <p:spPr>
          <a:xfrm>
            <a:off x="2886869" y="2537026"/>
            <a:ext cx="6257131" cy="959596"/>
          </a:xfrm>
          <a:prstGeom prst="rect">
            <a:avLst/>
          </a:prstGeom>
        </p:spPr>
        <p:txBody>
          <a:bodyPr lIns="0" tIns="0" rIns="0" bIns="0" rtlCol="0" anchor="t">
            <a:spAutoFit/>
          </a:bodyPr>
          <a:lstStyle/>
          <a:p>
            <a:pPr marL="0" lvl="0" indent="0" algn="l">
              <a:lnSpc>
                <a:spcPts val="7151"/>
              </a:lnSpc>
              <a:spcBef>
                <a:spcPct val="0"/>
              </a:spcBef>
            </a:pPr>
            <a:r>
              <a:rPr lang="en-US" sz="7372">
                <a:solidFill>
                  <a:srgbClr val="231F20"/>
                </a:solidFill>
                <a:latin typeface="Eczar Medium"/>
              </a:rPr>
              <a:t>Story Details:</a:t>
            </a:r>
          </a:p>
        </p:txBody>
      </p:sp>
    </p:spTree>
  </p:cSld>
  <p:clrMapOvr>
    <a:masterClrMapping/>
  </p:clrMapOvr>
  <p:transition spd="slow">
    <p:diamon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77911" y="372296"/>
            <a:ext cx="1689100" cy="18731078"/>
            <a:chOff x="0" y="0"/>
            <a:chExt cx="444866" cy="4933288"/>
          </a:xfrm>
        </p:grpSpPr>
        <p:sp>
          <p:nvSpPr>
            <p:cNvPr id="3" name="Freeform 3"/>
            <p:cNvSpPr/>
            <p:nvPr/>
          </p:nvSpPr>
          <p:spPr>
            <a:xfrm>
              <a:off x="0" y="0"/>
              <a:ext cx="444866" cy="4933288"/>
            </a:xfrm>
            <a:custGeom>
              <a:avLst/>
              <a:gdLst/>
              <a:ahLst/>
              <a:cxnLst/>
              <a:rect l="l" t="t" r="r" b="b"/>
              <a:pathLst>
                <a:path w="444866" h="4933288">
                  <a:moveTo>
                    <a:pt x="0" y="0"/>
                  </a:moveTo>
                  <a:lnTo>
                    <a:pt x="444866" y="0"/>
                  </a:lnTo>
                  <a:lnTo>
                    <a:pt x="444866" y="4933288"/>
                  </a:lnTo>
                  <a:lnTo>
                    <a:pt x="0" y="4933288"/>
                  </a:lnTo>
                  <a:close/>
                </a:path>
              </a:pathLst>
            </a:custGeom>
            <a:solidFill>
              <a:srgbClr val="A385A3"/>
            </a:solidFill>
          </p:spPr>
        </p:sp>
        <p:sp>
          <p:nvSpPr>
            <p:cNvPr id="4" name="TextBox 4"/>
            <p:cNvSpPr txBox="1"/>
            <p:nvPr/>
          </p:nvSpPr>
          <p:spPr>
            <a:xfrm>
              <a:off x="0" y="-57150"/>
              <a:ext cx="444866" cy="4990438"/>
            </a:xfrm>
            <a:prstGeom prst="rect">
              <a:avLst/>
            </a:prstGeom>
          </p:spPr>
          <p:txBody>
            <a:bodyPr lIns="50800" tIns="50800" rIns="50800" bIns="50800" rtlCol="0" anchor="ctr"/>
            <a:lstStyle/>
            <a:p>
              <a:pPr algn="ctr">
                <a:lnSpc>
                  <a:spcPts val="3150"/>
                </a:lnSpc>
              </a:pPr>
              <a:endParaRPr/>
            </a:p>
          </p:txBody>
        </p:sp>
      </p:grpSp>
      <p:grpSp>
        <p:nvGrpSpPr>
          <p:cNvPr id="5" name="Group 5"/>
          <p:cNvGrpSpPr/>
          <p:nvPr/>
        </p:nvGrpSpPr>
        <p:grpSpPr>
          <a:xfrm>
            <a:off x="16751300" y="8893285"/>
            <a:ext cx="2210021" cy="1689100"/>
            <a:chOff x="0" y="0"/>
            <a:chExt cx="582063" cy="444866"/>
          </a:xfrm>
        </p:grpSpPr>
        <p:sp>
          <p:nvSpPr>
            <p:cNvPr id="6" name="Freeform 6"/>
            <p:cNvSpPr/>
            <p:nvPr/>
          </p:nvSpPr>
          <p:spPr>
            <a:xfrm>
              <a:off x="0" y="0"/>
              <a:ext cx="582063" cy="444866"/>
            </a:xfrm>
            <a:custGeom>
              <a:avLst/>
              <a:gdLst/>
              <a:ahLst/>
              <a:cxnLst/>
              <a:rect l="l" t="t" r="r" b="b"/>
              <a:pathLst>
                <a:path w="582063" h="444866">
                  <a:moveTo>
                    <a:pt x="0" y="0"/>
                  </a:moveTo>
                  <a:lnTo>
                    <a:pt x="582063" y="0"/>
                  </a:lnTo>
                  <a:lnTo>
                    <a:pt x="582063" y="444866"/>
                  </a:lnTo>
                  <a:lnTo>
                    <a:pt x="0" y="444866"/>
                  </a:lnTo>
                  <a:close/>
                </a:path>
              </a:pathLst>
            </a:custGeom>
            <a:solidFill>
              <a:srgbClr val="CCADCC"/>
            </a:solidFill>
          </p:spPr>
        </p:sp>
        <p:sp>
          <p:nvSpPr>
            <p:cNvPr id="7" name="TextBox 7"/>
            <p:cNvSpPr txBox="1"/>
            <p:nvPr/>
          </p:nvSpPr>
          <p:spPr>
            <a:xfrm>
              <a:off x="0" y="-57150"/>
              <a:ext cx="582063" cy="502016"/>
            </a:xfrm>
            <a:prstGeom prst="rect">
              <a:avLst/>
            </a:prstGeom>
          </p:spPr>
          <p:txBody>
            <a:bodyPr lIns="50800" tIns="50800" rIns="50800" bIns="50800" rtlCol="0" anchor="ctr"/>
            <a:lstStyle/>
            <a:p>
              <a:pPr algn="ctr">
                <a:lnSpc>
                  <a:spcPts val="3150"/>
                </a:lnSpc>
              </a:pPr>
              <a:endParaRPr/>
            </a:p>
          </p:txBody>
        </p:sp>
      </p:grpSp>
      <p:grpSp>
        <p:nvGrpSpPr>
          <p:cNvPr id="8" name="Group 8"/>
          <p:cNvGrpSpPr/>
          <p:nvPr/>
        </p:nvGrpSpPr>
        <p:grpSpPr>
          <a:xfrm rot="-5400000">
            <a:off x="8934529" y="-9181389"/>
            <a:ext cx="1689100" cy="19558158"/>
            <a:chOff x="0" y="0"/>
            <a:chExt cx="444866" cy="5151120"/>
          </a:xfrm>
        </p:grpSpPr>
        <p:sp>
          <p:nvSpPr>
            <p:cNvPr id="9" name="Freeform 9"/>
            <p:cNvSpPr/>
            <p:nvPr/>
          </p:nvSpPr>
          <p:spPr>
            <a:xfrm>
              <a:off x="0" y="0"/>
              <a:ext cx="444866" cy="5151120"/>
            </a:xfrm>
            <a:custGeom>
              <a:avLst/>
              <a:gdLst/>
              <a:ahLst/>
              <a:cxnLst/>
              <a:rect l="l" t="t" r="r" b="b"/>
              <a:pathLst>
                <a:path w="444866" h="5151120">
                  <a:moveTo>
                    <a:pt x="0" y="0"/>
                  </a:moveTo>
                  <a:lnTo>
                    <a:pt x="444866" y="0"/>
                  </a:lnTo>
                  <a:lnTo>
                    <a:pt x="444866" y="5151120"/>
                  </a:lnTo>
                  <a:lnTo>
                    <a:pt x="0" y="5151120"/>
                  </a:lnTo>
                  <a:close/>
                </a:path>
              </a:pathLst>
            </a:custGeom>
            <a:solidFill>
              <a:srgbClr val="FAD1B4"/>
            </a:solidFill>
          </p:spPr>
        </p:sp>
        <p:sp>
          <p:nvSpPr>
            <p:cNvPr id="10" name="TextBox 10"/>
            <p:cNvSpPr txBox="1"/>
            <p:nvPr/>
          </p:nvSpPr>
          <p:spPr>
            <a:xfrm>
              <a:off x="0" y="-57150"/>
              <a:ext cx="444866" cy="5208270"/>
            </a:xfrm>
            <a:prstGeom prst="rect">
              <a:avLst/>
            </a:prstGeom>
          </p:spPr>
          <p:txBody>
            <a:bodyPr lIns="50800" tIns="50800" rIns="50800" bIns="50800" rtlCol="0" anchor="ctr"/>
            <a:lstStyle/>
            <a:p>
              <a:pPr algn="ctr">
                <a:lnSpc>
                  <a:spcPts val="3150"/>
                </a:lnSpc>
              </a:pPr>
              <a:endParaRPr/>
            </a:p>
          </p:txBody>
        </p:sp>
      </p:grpSp>
      <p:grpSp>
        <p:nvGrpSpPr>
          <p:cNvPr id="11" name="Group 11"/>
          <p:cNvGrpSpPr/>
          <p:nvPr/>
        </p:nvGrpSpPr>
        <p:grpSpPr>
          <a:xfrm rot="-10800000">
            <a:off x="-939168" y="-246860"/>
            <a:ext cx="2475868" cy="1689100"/>
            <a:chOff x="0" y="0"/>
            <a:chExt cx="652080" cy="444866"/>
          </a:xfrm>
        </p:grpSpPr>
        <p:sp>
          <p:nvSpPr>
            <p:cNvPr id="12" name="Freeform 12"/>
            <p:cNvSpPr/>
            <p:nvPr/>
          </p:nvSpPr>
          <p:spPr>
            <a:xfrm>
              <a:off x="0" y="0"/>
              <a:ext cx="652080" cy="444866"/>
            </a:xfrm>
            <a:custGeom>
              <a:avLst/>
              <a:gdLst/>
              <a:ahLst/>
              <a:cxnLst/>
              <a:rect l="l" t="t" r="r" b="b"/>
              <a:pathLst>
                <a:path w="652080" h="444866">
                  <a:moveTo>
                    <a:pt x="0" y="0"/>
                  </a:moveTo>
                  <a:lnTo>
                    <a:pt x="652080" y="0"/>
                  </a:lnTo>
                  <a:lnTo>
                    <a:pt x="652080" y="444866"/>
                  </a:lnTo>
                  <a:lnTo>
                    <a:pt x="0" y="444866"/>
                  </a:lnTo>
                  <a:close/>
                </a:path>
              </a:pathLst>
            </a:custGeom>
            <a:solidFill>
              <a:srgbClr val="F8E2D3"/>
            </a:solidFill>
          </p:spPr>
        </p:sp>
        <p:sp>
          <p:nvSpPr>
            <p:cNvPr id="13" name="TextBox 13"/>
            <p:cNvSpPr txBox="1"/>
            <p:nvPr/>
          </p:nvSpPr>
          <p:spPr>
            <a:xfrm>
              <a:off x="0" y="-57150"/>
              <a:ext cx="652080" cy="502016"/>
            </a:xfrm>
            <a:prstGeom prst="rect">
              <a:avLst/>
            </a:prstGeom>
          </p:spPr>
          <p:txBody>
            <a:bodyPr lIns="50800" tIns="50800" rIns="50800" bIns="50800" rtlCol="0" anchor="ctr"/>
            <a:lstStyle/>
            <a:p>
              <a:pPr algn="ctr">
                <a:lnSpc>
                  <a:spcPts val="3150"/>
                </a:lnSpc>
              </a:pPr>
              <a:endParaRPr/>
            </a:p>
          </p:txBody>
        </p:sp>
      </p:grpSp>
      <p:sp>
        <p:nvSpPr>
          <p:cNvPr id="14" name="Freeform 14"/>
          <p:cNvSpPr/>
          <p:nvPr/>
        </p:nvSpPr>
        <p:spPr>
          <a:xfrm>
            <a:off x="13602679" y="2221707"/>
            <a:ext cx="4685321" cy="4685321"/>
          </a:xfrm>
          <a:custGeom>
            <a:avLst/>
            <a:gdLst/>
            <a:ahLst/>
            <a:cxnLst/>
            <a:rect l="l" t="t" r="r" b="b"/>
            <a:pathLst>
              <a:path w="4685321" h="4685321">
                <a:moveTo>
                  <a:pt x="0" y="0"/>
                </a:moveTo>
                <a:lnTo>
                  <a:pt x="4685321" y="0"/>
                </a:lnTo>
                <a:lnTo>
                  <a:pt x="4685321" y="4685320"/>
                </a:lnTo>
                <a:lnTo>
                  <a:pt x="0" y="4685320"/>
                </a:lnTo>
                <a:lnTo>
                  <a:pt x="0" y="0"/>
                </a:lnTo>
                <a:close/>
              </a:path>
            </a:pathLst>
          </a:custGeom>
          <a:blipFill>
            <a:blip r:embed="rId2"/>
            <a:stretch>
              <a:fillRect/>
            </a:stretch>
          </a:blipFill>
        </p:spPr>
      </p:sp>
      <p:sp>
        <p:nvSpPr>
          <p:cNvPr id="15" name="TextBox 15"/>
          <p:cNvSpPr txBox="1"/>
          <p:nvPr/>
        </p:nvSpPr>
        <p:spPr>
          <a:xfrm>
            <a:off x="-443078" y="3925379"/>
            <a:ext cx="14950611" cy="4636770"/>
          </a:xfrm>
          <a:prstGeom prst="rect">
            <a:avLst/>
          </a:prstGeom>
        </p:spPr>
        <p:txBody>
          <a:bodyPr lIns="0" tIns="0" rIns="0" bIns="0" rtlCol="0" anchor="t">
            <a:spAutoFit/>
          </a:bodyPr>
          <a:lstStyle/>
          <a:p>
            <a:pPr>
              <a:lnSpc>
                <a:spcPts val="5459"/>
              </a:lnSpc>
            </a:pPr>
            <a:r>
              <a:rPr lang="en-US" sz="3899" dirty="0">
                <a:solidFill>
                  <a:srgbClr val="231F20"/>
                </a:solidFill>
                <a:latin typeface="Noticia Text Bold"/>
              </a:rPr>
              <a:t>       </a:t>
            </a:r>
            <a:r>
              <a:rPr lang="en-US" sz="3899" dirty="0" err="1">
                <a:solidFill>
                  <a:srgbClr val="231F20"/>
                </a:solidFill>
                <a:latin typeface="Noticia Text Bold"/>
              </a:rPr>
              <a:t>Nighat</a:t>
            </a:r>
            <a:r>
              <a:rPr lang="en-US" sz="3899" dirty="0">
                <a:solidFill>
                  <a:srgbClr val="231F20"/>
                </a:solidFill>
                <a:latin typeface="Noticia Text Bold"/>
              </a:rPr>
              <a:t> Dad </a:t>
            </a:r>
            <a:r>
              <a:rPr lang="en-US" sz="3899" dirty="0">
                <a:solidFill>
                  <a:srgbClr val="231F20"/>
                </a:solidFill>
                <a:latin typeface="Noticia Text"/>
              </a:rPr>
              <a:t>is an accomplished Pakistani lawyer</a:t>
            </a:r>
          </a:p>
          <a:p>
            <a:pPr>
              <a:lnSpc>
                <a:spcPts val="5459"/>
              </a:lnSpc>
            </a:pPr>
            <a:r>
              <a:rPr lang="en-US" sz="3899" dirty="0">
                <a:solidFill>
                  <a:srgbClr val="231F20"/>
                </a:solidFill>
                <a:latin typeface="Noticia Text"/>
              </a:rPr>
              <a:t>       and internet activist. She is one of the pioneers who</a:t>
            </a:r>
          </a:p>
          <a:p>
            <a:pPr>
              <a:lnSpc>
                <a:spcPts val="5459"/>
              </a:lnSpc>
            </a:pPr>
            <a:r>
              <a:rPr lang="en-US" sz="3899" dirty="0">
                <a:solidFill>
                  <a:srgbClr val="231F20"/>
                </a:solidFill>
                <a:latin typeface="Noticia Text"/>
              </a:rPr>
              <a:t>       have been campaigning around access to open internet </a:t>
            </a:r>
          </a:p>
          <a:p>
            <a:pPr>
              <a:lnSpc>
                <a:spcPts val="5459"/>
              </a:lnSpc>
            </a:pPr>
            <a:r>
              <a:rPr lang="en-US" sz="3899" dirty="0">
                <a:solidFill>
                  <a:srgbClr val="231F20"/>
                </a:solidFill>
                <a:latin typeface="Arimo"/>
              </a:rPr>
              <a:t>       </a:t>
            </a:r>
            <a:r>
              <a:rPr lang="en-US" sz="3899" dirty="0">
                <a:solidFill>
                  <a:srgbClr val="000000"/>
                </a:solidFill>
                <a:latin typeface="Arimo"/>
              </a:rPr>
              <a:t>in Pakistan and globally. She is the executive director of    </a:t>
            </a:r>
            <a:r>
              <a:rPr lang="en-US" sz="3899" dirty="0">
                <a:solidFill>
                  <a:srgbClr val="000000"/>
                </a:solidFill>
                <a:latin typeface="Arimo Bold"/>
              </a:rPr>
              <a:t>      </a:t>
            </a:r>
          </a:p>
          <a:p>
            <a:pPr>
              <a:lnSpc>
                <a:spcPts val="5459"/>
              </a:lnSpc>
            </a:pPr>
            <a:r>
              <a:rPr lang="en-US" sz="3899" dirty="0">
                <a:solidFill>
                  <a:srgbClr val="000000"/>
                </a:solidFill>
                <a:latin typeface="Noticia Text"/>
              </a:rPr>
              <a:t>       </a:t>
            </a:r>
            <a:r>
              <a:rPr lang="en-US" sz="3899" dirty="0">
                <a:solidFill>
                  <a:srgbClr val="231F20"/>
                </a:solidFill>
                <a:latin typeface="Noticia Text"/>
              </a:rPr>
              <a:t>Digital Rights Foundation(DRF</a:t>
            </a:r>
            <a:r>
              <a:rPr lang="en-US" sz="3899" dirty="0">
                <a:solidFill>
                  <a:srgbClr val="231F20"/>
                </a:solidFill>
                <a:latin typeface="Noticia Text Bold"/>
              </a:rPr>
              <a:t>)</a:t>
            </a:r>
            <a:r>
              <a:rPr lang="en-US" sz="3899" dirty="0">
                <a:solidFill>
                  <a:srgbClr val="231F20"/>
                </a:solidFill>
                <a:latin typeface="Noticia Text"/>
              </a:rPr>
              <a:t> and has been named in </a:t>
            </a:r>
          </a:p>
          <a:p>
            <a:pPr>
              <a:lnSpc>
                <a:spcPts val="5459"/>
              </a:lnSpc>
            </a:pPr>
            <a:r>
              <a:rPr lang="en-US" sz="3899" dirty="0">
                <a:solidFill>
                  <a:srgbClr val="000000"/>
                </a:solidFill>
                <a:latin typeface="Arimo Bold"/>
              </a:rPr>
              <a:t>       </a:t>
            </a:r>
            <a:r>
              <a:rPr lang="en-US" sz="3899" dirty="0">
                <a:solidFill>
                  <a:srgbClr val="231F20"/>
                </a:solidFill>
                <a:latin typeface="Arimo"/>
              </a:rPr>
              <a:t>TIME's ‘Next Generation Leaders’ List.</a:t>
            </a:r>
          </a:p>
          <a:p>
            <a:pPr algn="l">
              <a:lnSpc>
                <a:spcPts val="4200"/>
              </a:lnSpc>
              <a:spcBef>
                <a:spcPct val="0"/>
              </a:spcBef>
            </a:pPr>
            <a:endParaRPr dirty="0"/>
          </a:p>
        </p:txBody>
      </p:sp>
      <p:sp>
        <p:nvSpPr>
          <p:cNvPr id="16" name="TextBox 16"/>
          <p:cNvSpPr txBox="1"/>
          <p:nvPr/>
        </p:nvSpPr>
        <p:spPr>
          <a:xfrm>
            <a:off x="389235" y="1623215"/>
            <a:ext cx="7086070" cy="2084545"/>
          </a:xfrm>
          <a:prstGeom prst="rect">
            <a:avLst/>
          </a:prstGeom>
        </p:spPr>
        <p:txBody>
          <a:bodyPr lIns="0" tIns="0" rIns="0" bIns="0" rtlCol="0" anchor="t">
            <a:spAutoFit/>
          </a:bodyPr>
          <a:lstStyle/>
          <a:p>
            <a:pPr marL="0" lvl="0" indent="0" algn="l">
              <a:lnSpc>
                <a:spcPts val="7858"/>
              </a:lnSpc>
              <a:spcBef>
                <a:spcPct val="0"/>
              </a:spcBef>
            </a:pPr>
            <a:r>
              <a:rPr lang="en-US" sz="8101" dirty="0">
                <a:solidFill>
                  <a:srgbClr val="231F20"/>
                </a:solidFill>
                <a:latin typeface="Eczar Medium"/>
              </a:rPr>
              <a:t>   Author’s Introduction</a:t>
            </a:r>
          </a:p>
        </p:txBody>
      </p:sp>
      <p:sp>
        <p:nvSpPr>
          <p:cNvPr id="17" name="TextBox 17"/>
          <p:cNvSpPr txBox="1"/>
          <p:nvPr/>
        </p:nvSpPr>
        <p:spPr>
          <a:xfrm>
            <a:off x="14569456" y="7170859"/>
            <a:ext cx="2751767" cy="680279"/>
          </a:xfrm>
          <a:prstGeom prst="rect">
            <a:avLst/>
          </a:prstGeom>
        </p:spPr>
        <p:txBody>
          <a:bodyPr lIns="0" tIns="0" rIns="0" bIns="0" rtlCol="0" anchor="t">
            <a:spAutoFit/>
          </a:bodyPr>
          <a:lstStyle/>
          <a:p>
            <a:pPr algn="ctr">
              <a:lnSpc>
                <a:spcPts val="5553"/>
              </a:lnSpc>
            </a:pPr>
            <a:r>
              <a:rPr lang="en-US" sz="3966">
                <a:solidFill>
                  <a:srgbClr val="231F20"/>
                </a:solidFill>
                <a:latin typeface="Canva Sans Bold"/>
              </a:rPr>
              <a:t>Nighat Dad</a:t>
            </a:r>
          </a:p>
        </p:txBody>
      </p:sp>
      <p:grpSp>
        <p:nvGrpSpPr>
          <p:cNvPr id="18" name="Group 18"/>
          <p:cNvGrpSpPr/>
          <p:nvPr/>
        </p:nvGrpSpPr>
        <p:grpSpPr>
          <a:xfrm rot="-10800000">
            <a:off x="16485453" y="-246860"/>
            <a:ext cx="2475868" cy="1689100"/>
            <a:chOff x="0" y="0"/>
            <a:chExt cx="652080" cy="444866"/>
          </a:xfrm>
        </p:grpSpPr>
        <p:sp>
          <p:nvSpPr>
            <p:cNvPr id="19" name="Freeform 19"/>
            <p:cNvSpPr/>
            <p:nvPr/>
          </p:nvSpPr>
          <p:spPr>
            <a:xfrm>
              <a:off x="0" y="0"/>
              <a:ext cx="652080" cy="444866"/>
            </a:xfrm>
            <a:custGeom>
              <a:avLst/>
              <a:gdLst/>
              <a:ahLst/>
              <a:cxnLst/>
              <a:rect l="l" t="t" r="r" b="b"/>
              <a:pathLst>
                <a:path w="652080" h="444866">
                  <a:moveTo>
                    <a:pt x="0" y="0"/>
                  </a:moveTo>
                  <a:lnTo>
                    <a:pt x="652080" y="0"/>
                  </a:lnTo>
                  <a:lnTo>
                    <a:pt x="652080" y="444866"/>
                  </a:lnTo>
                  <a:lnTo>
                    <a:pt x="0" y="444866"/>
                  </a:lnTo>
                  <a:close/>
                </a:path>
              </a:pathLst>
            </a:custGeom>
            <a:solidFill>
              <a:srgbClr val="F8E2D3"/>
            </a:solidFill>
          </p:spPr>
        </p:sp>
        <p:sp>
          <p:nvSpPr>
            <p:cNvPr id="20" name="TextBox 20"/>
            <p:cNvSpPr txBox="1"/>
            <p:nvPr/>
          </p:nvSpPr>
          <p:spPr>
            <a:xfrm>
              <a:off x="0" y="-57150"/>
              <a:ext cx="652080" cy="502016"/>
            </a:xfrm>
            <a:prstGeom prst="rect">
              <a:avLst/>
            </a:prstGeom>
          </p:spPr>
          <p:txBody>
            <a:bodyPr lIns="50800" tIns="50800" rIns="50800" bIns="50800" rtlCol="0" anchor="ctr"/>
            <a:lstStyle/>
            <a:p>
              <a:pPr algn="ctr">
                <a:lnSpc>
                  <a:spcPts val="3150"/>
                </a:lnSpc>
              </a:pPr>
              <a:endParaRPr/>
            </a:p>
          </p:txBody>
        </p:sp>
      </p:grpSp>
      <p:grpSp>
        <p:nvGrpSpPr>
          <p:cNvPr id="21" name="Group 21"/>
          <p:cNvGrpSpPr/>
          <p:nvPr/>
        </p:nvGrpSpPr>
        <p:grpSpPr>
          <a:xfrm>
            <a:off x="-443078" y="8893285"/>
            <a:ext cx="2210021" cy="1689100"/>
            <a:chOff x="0" y="0"/>
            <a:chExt cx="582063" cy="444866"/>
          </a:xfrm>
        </p:grpSpPr>
        <p:sp>
          <p:nvSpPr>
            <p:cNvPr id="22" name="Freeform 22"/>
            <p:cNvSpPr/>
            <p:nvPr/>
          </p:nvSpPr>
          <p:spPr>
            <a:xfrm>
              <a:off x="0" y="0"/>
              <a:ext cx="582063" cy="444866"/>
            </a:xfrm>
            <a:custGeom>
              <a:avLst/>
              <a:gdLst/>
              <a:ahLst/>
              <a:cxnLst/>
              <a:rect l="l" t="t" r="r" b="b"/>
              <a:pathLst>
                <a:path w="582063" h="444866">
                  <a:moveTo>
                    <a:pt x="0" y="0"/>
                  </a:moveTo>
                  <a:lnTo>
                    <a:pt x="582063" y="0"/>
                  </a:lnTo>
                  <a:lnTo>
                    <a:pt x="582063" y="444866"/>
                  </a:lnTo>
                  <a:lnTo>
                    <a:pt x="0" y="444866"/>
                  </a:lnTo>
                  <a:close/>
                </a:path>
              </a:pathLst>
            </a:custGeom>
            <a:solidFill>
              <a:srgbClr val="CCADCC"/>
            </a:solidFill>
          </p:spPr>
        </p:sp>
        <p:sp>
          <p:nvSpPr>
            <p:cNvPr id="23" name="TextBox 23"/>
            <p:cNvSpPr txBox="1"/>
            <p:nvPr/>
          </p:nvSpPr>
          <p:spPr>
            <a:xfrm>
              <a:off x="0" y="-57150"/>
              <a:ext cx="582063" cy="502016"/>
            </a:xfrm>
            <a:prstGeom prst="rect">
              <a:avLst/>
            </a:prstGeom>
          </p:spPr>
          <p:txBody>
            <a:bodyPr lIns="50800" tIns="50800" rIns="50800" bIns="50800" rtlCol="0" anchor="ctr"/>
            <a:lstStyle/>
            <a:p>
              <a:pPr algn="ctr">
                <a:lnSpc>
                  <a:spcPts val="3150"/>
                </a:lnSpc>
              </a:pPr>
              <a:endParaRPr/>
            </a:p>
          </p:txBody>
        </p:sp>
      </p:grpSp>
    </p:spTree>
  </p:cSld>
  <p:clrMapOvr>
    <a:masterClrMapping/>
  </p:clrMapOvr>
  <p:transition spd="slow">
    <p:diamon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Freeform 2"/>
          <p:cNvSpPr/>
          <p:nvPr/>
        </p:nvSpPr>
        <p:spPr>
          <a:xfrm rot="-5400000">
            <a:off x="154188" y="-4253626"/>
            <a:ext cx="15543267" cy="20724356"/>
          </a:xfrm>
          <a:custGeom>
            <a:avLst/>
            <a:gdLst/>
            <a:ahLst/>
            <a:cxnLst/>
            <a:rect l="l" t="t" r="r" b="b"/>
            <a:pathLst>
              <a:path w="15543267" h="20724356">
                <a:moveTo>
                  <a:pt x="0" y="0"/>
                </a:moveTo>
                <a:lnTo>
                  <a:pt x="15543267" y="0"/>
                </a:lnTo>
                <a:lnTo>
                  <a:pt x="15543267" y="20724356"/>
                </a:lnTo>
                <a:lnTo>
                  <a:pt x="0" y="207243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697276"/>
            <a:ext cx="16230600" cy="8892448"/>
            <a:chOff x="0" y="0"/>
            <a:chExt cx="5767017" cy="3159643"/>
          </a:xfrm>
        </p:grpSpPr>
        <p:sp>
          <p:nvSpPr>
            <p:cNvPr id="4" name="Freeform 4"/>
            <p:cNvSpPr/>
            <p:nvPr/>
          </p:nvSpPr>
          <p:spPr>
            <a:xfrm>
              <a:off x="0" y="0"/>
              <a:ext cx="5767017" cy="3159643"/>
            </a:xfrm>
            <a:custGeom>
              <a:avLst/>
              <a:gdLst/>
              <a:ahLst/>
              <a:cxnLst/>
              <a:rect l="l" t="t" r="r" b="b"/>
              <a:pathLst>
                <a:path w="5767017" h="3159643">
                  <a:moveTo>
                    <a:pt x="9540" y="0"/>
                  </a:moveTo>
                  <a:lnTo>
                    <a:pt x="5757477" y="0"/>
                  </a:lnTo>
                  <a:cubicBezTo>
                    <a:pt x="5760007" y="0"/>
                    <a:pt x="5762434" y="1005"/>
                    <a:pt x="5764223" y="2794"/>
                  </a:cubicBezTo>
                  <a:cubicBezTo>
                    <a:pt x="5766012" y="4583"/>
                    <a:pt x="5767017" y="7010"/>
                    <a:pt x="5767017" y="9540"/>
                  </a:cubicBezTo>
                  <a:lnTo>
                    <a:pt x="5767017" y="3150103"/>
                  </a:lnTo>
                  <a:cubicBezTo>
                    <a:pt x="5767017" y="3155372"/>
                    <a:pt x="5762746" y="3159643"/>
                    <a:pt x="5757477" y="3159643"/>
                  </a:cubicBezTo>
                  <a:lnTo>
                    <a:pt x="9540" y="3159643"/>
                  </a:lnTo>
                  <a:cubicBezTo>
                    <a:pt x="4271" y="3159643"/>
                    <a:pt x="0" y="3155372"/>
                    <a:pt x="0" y="3150103"/>
                  </a:cubicBezTo>
                  <a:lnTo>
                    <a:pt x="0" y="9540"/>
                  </a:lnTo>
                  <a:cubicBezTo>
                    <a:pt x="0" y="4271"/>
                    <a:pt x="4271" y="0"/>
                    <a:pt x="9540" y="0"/>
                  </a:cubicBezTo>
                  <a:close/>
                </a:path>
              </a:pathLst>
            </a:custGeom>
            <a:solidFill>
              <a:srgbClr val="FFFBEF">
                <a:alpha val="76863"/>
              </a:srgbClr>
            </a:solidFill>
            <a:ln cap="sq">
              <a:noFill/>
              <a:prstDash val="solid"/>
              <a:miter/>
            </a:ln>
          </p:spPr>
        </p:sp>
        <p:sp>
          <p:nvSpPr>
            <p:cNvPr id="5" name="TextBox 5"/>
            <p:cNvSpPr txBox="1"/>
            <p:nvPr/>
          </p:nvSpPr>
          <p:spPr>
            <a:xfrm>
              <a:off x="0" y="-28575"/>
              <a:ext cx="5767017" cy="3188218"/>
            </a:xfrm>
            <a:prstGeom prst="rect">
              <a:avLst/>
            </a:prstGeom>
          </p:spPr>
          <p:txBody>
            <a:bodyPr lIns="30996" tIns="30996" rIns="30996" bIns="30996" rtlCol="0" anchor="ctr"/>
            <a:lstStyle/>
            <a:p>
              <a:pPr algn="ctr">
                <a:lnSpc>
                  <a:spcPts val="2228"/>
                </a:lnSpc>
              </a:pPr>
              <a:endParaRPr/>
            </a:p>
          </p:txBody>
        </p:sp>
      </p:grpSp>
      <p:grpSp>
        <p:nvGrpSpPr>
          <p:cNvPr id="6" name="Group 6"/>
          <p:cNvGrpSpPr/>
          <p:nvPr/>
        </p:nvGrpSpPr>
        <p:grpSpPr>
          <a:xfrm>
            <a:off x="1436394" y="1231238"/>
            <a:ext cx="15415212" cy="7824524"/>
            <a:chOff x="0" y="0"/>
            <a:chExt cx="3059396" cy="1552902"/>
          </a:xfrm>
        </p:grpSpPr>
        <p:sp>
          <p:nvSpPr>
            <p:cNvPr id="7" name="Freeform 7"/>
            <p:cNvSpPr/>
            <p:nvPr/>
          </p:nvSpPr>
          <p:spPr>
            <a:xfrm>
              <a:off x="0" y="0"/>
              <a:ext cx="3059396" cy="1552902"/>
            </a:xfrm>
            <a:custGeom>
              <a:avLst/>
              <a:gdLst/>
              <a:ahLst/>
              <a:cxnLst/>
              <a:rect l="l" t="t" r="r" b="b"/>
              <a:pathLst>
                <a:path w="3059396" h="1552902">
                  <a:moveTo>
                    <a:pt x="0" y="0"/>
                  </a:moveTo>
                  <a:lnTo>
                    <a:pt x="3059396" y="0"/>
                  </a:lnTo>
                  <a:lnTo>
                    <a:pt x="3059396" y="1552902"/>
                  </a:lnTo>
                  <a:lnTo>
                    <a:pt x="0" y="1552902"/>
                  </a:lnTo>
                  <a:close/>
                </a:path>
              </a:pathLst>
            </a:custGeom>
            <a:solidFill>
              <a:srgbClr val="E8C8E8">
                <a:alpha val="58824"/>
              </a:srgbClr>
            </a:solidFill>
            <a:ln cap="sq">
              <a:noFill/>
              <a:prstDash val="solid"/>
              <a:miter/>
            </a:ln>
          </p:spPr>
        </p:sp>
        <p:sp>
          <p:nvSpPr>
            <p:cNvPr id="8" name="TextBox 8"/>
            <p:cNvSpPr txBox="1"/>
            <p:nvPr/>
          </p:nvSpPr>
          <p:spPr>
            <a:xfrm>
              <a:off x="0" y="-38100"/>
              <a:ext cx="3059396" cy="159100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1436394" y="3709353"/>
            <a:ext cx="15253593" cy="3658870"/>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rPr>
              <a:t>   The story highlights the struggle of a lady who</a:t>
            </a:r>
          </a:p>
          <a:p>
            <a:pPr algn="ctr">
              <a:lnSpc>
                <a:spcPts val="7279"/>
              </a:lnSpc>
            </a:pPr>
            <a:r>
              <a:rPr lang="en-US" sz="5199" dirty="0">
                <a:solidFill>
                  <a:srgbClr val="000000"/>
                </a:solidFill>
                <a:latin typeface="Canva Sans Bold"/>
              </a:rPr>
              <a:t> is trying to maintain balance between the  </a:t>
            </a:r>
          </a:p>
          <a:p>
            <a:pPr algn="ctr">
              <a:lnSpc>
                <a:spcPts val="7279"/>
              </a:lnSpc>
            </a:pPr>
            <a:r>
              <a:rPr lang="en-US" sz="5199" dirty="0">
                <a:solidFill>
                  <a:srgbClr val="000000"/>
                </a:solidFill>
                <a:latin typeface="Canva Sans Bold"/>
              </a:rPr>
              <a:t>demands of her career  and her passion </a:t>
            </a:r>
          </a:p>
          <a:p>
            <a:pPr algn="ctr">
              <a:lnSpc>
                <a:spcPts val="7279"/>
              </a:lnSpc>
            </a:pPr>
            <a:r>
              <a:rPr lang="en-US" sz="5199" dirty="0">
                <a:solidFill>
                  <a:srgbClr val="000000"/>
                </a:solidFill>
                <a:latin typeface="Canva Sans Bold"/>
              </a:rPr>
              <a:t>of poetry.</a:t>
            </a:r>
          </a:p>
        </p:txBody>
      </p:sp>
      <p:sp>
        <p:nvSpPr>
          <p:cNvPr id="10" name="TextBox 10"/>
          <p:cNvSpPr txBox="1"/>
          <p:nvPr/>
        </p:nvSpPr>
        <p:spPr>
          <a:xfrm>
            <a:off x="2179766" y="1338898"/>
            <a:ext cx="5746056"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Main Idea</a:t>
            </a:r>
          </a:p>
        </p:txBody>
      </p:sp>
    </p:spTree>
  </p:cSld>
  <p:clrMapOvr>
    <a:masterClrMapping/>
  </p:clrMapOvr>
  <p:transition spd="slow">
    <p:diamon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 name="TextBox 2"/>
          <p:cNvSpPr txBox="1"/>
          <p:nvPr/>
        </p:nvSpPr>
        <p:spPr>
          <a:xfrm>
            <a:off x="1800689" y="2910359"/>
            <a:ext cx="14950611" cy="5696239"/>
          </a:xfrm>
          <a:prstGeom prst="rect">
            <a:avLst/>
          </a:prstGeom>
        </p:spPr>
        <p:txBody>
          <a:bodyPr lIns="0" tIns="0" rIns="0" bIns="0" rtlCol="0" anchor="t">
            <a:spAutoFit/>
          </a:bodyPr>
          <a:lstStyle/>
          <a:p>
            <a:pPr marL="863599" lvl="1" indent="-431800" algn="l">
              <a:lnSpc>
                <a:spcPts val="5599"/>
              </a:lnSpc>
              <a:buFont typeface="Arial"/>
              <a:buChar char="•"/>
            </a:pPr>
            <a:r>
              <a:rPr lang="en-US" sz="3999" dirty="0">
                <a:solidFill>
                  <a:srgbClr val="231F20"/>
                </a:solidFill>
                <a:latin typeface="Noticia Text"/>
              </a:rPr>
              <a:t>Naina creates a peaceful workspace in her room to find inner peace from external chaos. Her past 12 years brought a mixture of ups and down. Due to daily activism, she lost touch with her poetic passion. But she wanted to reconnect with  it. Balancing her passion of poetry and her activist responsibilities proved to be challenging for her. But she hoped that a time would  come in future when she would enjoy poetry.</a:t>
            </a:r>
          </a:p>
        </p:txBody>
      </p:sp>
      <p:sp>
        <p:nvSpPr>
          <p:cNvPr id="3" name="TextBox 3"/>
          <p:cNvSpPr txBox="1"/>
          <p:nvPr/>
        </p:nvSpPr>
        <p:spPr>
          <a:xfrm>
            <a:off x="1536700" y="1670840"/>
            <a:ext cx="8879339" cy="1315719"/>
          </a:xfrm>
          <a:prstGeom prst="rect">
            <a:avLst/>
          </a:prstGeom>
        </p:spPr>
        <p:txBody>
          <a:bodyPr lIns="0" tIns="0" rIns="0" bIns="0" rtlCol="0" anchor="t">
            <a:spAutoFit/>
          </a:bodyPr>
          <a:lstStyle/>
          <a:p>
            <a:pPr marL="0" lvl="0" indent="0" algn="l">
              <a:lnSpc>
                <a:spcPts val="9847"/>
              </a:lnSpc>
              <a:spcBef>
                <a:spcPct val="0"/>
              </a:spcBef>
            </a:pPr>
            <a:r>
              <a:rPr lang="en-US" sz="10152">
                <a:solidFill>
                  <a:srgbClr val="231F20"/>
                </a:solidFill>
                <a:latin typeface="Eczar Medium"/>
              </a:rPr>
              <a:t>Summary</a:t>
            </a:r>
          </a:p>
        </p:txBody>
      </p:sp>
      <p:grpSp>
        <p:nvGrpSpPr>
          <p:cNvPr id="4" name="Group 4"/>
          <p:cNvGrpSpPr/>
          <p:nvPr/>
        </p:nvGrpSpPr>
        <p:grpSpPr>
          <a:xfrm rot="5400000">
            <a:off x="8077911" y="372296"/>
            <a:ext cx="1689100" cy="18731078"/>
            <a:chOff x="0" y="0"/>
            <a:chExt cx="444866" cy="4933288"/>
          </a:xfrm>
        </p:grpSpPr>
        <p:sp>
          <p:nvSpPr>
            <p:cNvPr id="5" name="Freeform 5"/>
            <p:cNvSpPr/>
            <p:nvPr/>
          </p:nvSpPr>
          <p:spPr>
            <a:xfrm>
              <a:off x="0" y="0"/>
              <a:ext cx="444866" cy="4933288"/>
            </a:xfrm>
            <a:custGeom>
              <a:avLst/>
              <a:gdLst/>
              <a:ahLst/>
              <a:cxnLst/>
              <a:rect l="l" t="t" r="r" b="b"/>
              <a:pathLst>
                <a:path w="444866" h="4933288">
                  <a:moveTo>
                    <a:pt x="0" y="0"/>
                  </a:moveTo>
                  <a:lnTo>
                    <a:pt x="444866" y="0"/>
                  </a:lnTo>
                  <a:lnTo>
                    <a:pt x="444866" y="4933288"/>
                  </a:lnTo>
                  <a:lnTo>
                    <a:pt x="0" y="4933288"/>
                  </a:lnTo>
                  <a:close/>
                </a:path>
              </a:pathLst>
            </a:custGeom>
            <a:solidFill>
              <a:srgbClr val="A385A3"/>
            </a:solidFill>
          </p:spPr>
        </p:sp>
        <p:sp>
          <p:nvSpPr>
            <p:cNvPr id="6" name="TextBox 6"/>
            <p:cNvSpPr txBox="1"/>
            <p:nvPr/>
          </p:nvSpPr>
          <p:spPr>
            <a:xfrm>
              <a:off x="0" y="-57150"/>
              <a:ext cx="444866" cy="4990438"/>
            </a:xfrm>
            <a:prstGeom prst="rect">
              <a:avLst/>
            </a:prstGeom>
          </p:spPr>
          <p:txBody>
            <a:bodyPr lIns="50800" tIns="50800" rIns="50800" bIns="50800" rtlCol="0" anchor="ctr"/>
            <a:lstStyle/>
            <a:p>
              <a:pPr algn="ctr">
                <a:lnSpc>
                  <a:spcPts val="3150"/>
                </a:lnSpc>
              </a:pPr>
              <a:endParaRPr/>
            </a:p>
          </p:txBody>
        </p:sp>
      </p:grpSp>
      <p:grpSp>
        <p:nvGrpSpPr>
          <p:cNvPr id="7" name="Group 7"/>
          <p:cNvGrpSpPr/>
          <p:nvPr/>
        </p:nvGrpSpPr>
        <p:grpSpPr>
          <a:xfrm>
            <a:off x="16751300" y="8893285"/>
            <a:ext cx="2210021" cy="1689100"/>
            <a:chOff x="0" y="0"/>
            <a:chExt cx="582063" cy="444866"/>
          </a:xfrm>
        </p:grpSpPr>
        <p:sp>
          <p:nvSpPr>
            <p:cNvPr id="8" name="Freeform 8"/>
            <p:cNvSpPr/>
            <p:nvPr/>
          </p:nvSpPr>
          <p:spPr>
            <a:xfrm>
              <a:off x="0" y="0"/>
              <a:ext cx="582063" cy="444866"/>
            </a:xfrm>
            <a:custGeom>
              <a:avLst/>
              <a:gdLst/>
              <a:ahLst/>
              <a:cxnLst/>
              <a:rect l="l" t="t" r="r" b="b"/>
              <a:pathLst>
                <a:path w="582063" h="444866">
                  <a:moveTo>
                    <a:pt x="0" y="0"/>
                  </a:moveTo>
                  <a:lnTo>
                    <a:pt x="582063" y="0"/>
                  </a:lnTo>
                  <a:lnTo>
                    <a:pt x="582063" y="444866"/>
                  </a:lnTo>
                  <a:lnTo>
                    <a:pt x="0" y="444866"/>
                  </a:lnTo>
                  <a:close/>
                </a:path>
              </a:pathLst>
            </a:custGeom>
            <a:solidFill>
              <a:srgbClr val="CCADCC"/>
            </a:solidFill>
          </p:spPr>
        </p:sp>
        <p:sp>
          <p:nvSpPr>
            <p:cNvPr id="9" name="TextBox 9"/>
            <p:cNvSpPr txBox="1"/>
            <p:nvPr/>
          </p:nvSpPr>
          <p:spPr>
            <a:xfrm>
              <a:off x="0" y="-57150"/>
              <a:ext cx="582063" cy="502016"/>
            </a:xfrm>
            <a:prstGeom prst="rect">
              <a:avLst/>
            </a:prstGeom>
          </p:spPr>
          <p:txBody>
            <a:bodyPr lIns="50800" tIns="50800" rIns="50800" bIns="50800" rtlCol="0" anchor="ctr"/>
            <a:lstStyle/>
            <a:p>
              <a:pPr algn="ctr">
                <a:lnSpc>
                  <a:spcPts val="3150"/>
                </a:lnSpc>
              </a:pPr>
              <a:endParaRPr/>
            </a:p>
          </p:txBody>
        </p:sp>
      </p:grpSp>
      <p:grpSp>
        <p:nvGrpSpPr>
          <p:cNvPr id="10" name="Group 10"/>
          <p:cNvGrpSpPr/>
          <p:nvPr/>
        </p:nvGrpSpPr>
        <p:grpSpPr>
          <a:xfrm rot="-5400000">
            <a:off x="8934529" y="-9181389"/>
            <a:ext cx="1689100" cy="19558158"/>
            <a:chOff x="0" y="0"/>
            <a:chExt cx="444866" cy="5151120"/>
          </a:xfrm>
        </p:grpSpPr>
        <p:sp>
          <p:nvSpPr>
            <p:cNvPr id="11" name="Freeform 11"/>
            <p:cNvSpPr/>
            <p:nvPr/>
          </p:nvSpPr>
          <p:spPr>
            <a:xfrm>
              <a:off x="0" y="0"/>
              <a:ext cx="444866" cy="5151120"/>
            </a:xfrm>
            <a:custGeom>
              <a:avLst/>
              <a:gdLst/>
              <a:ahLst/>
              <a:cxnLst/>
              <a:rect l="l" t="t" r="r" b="b"/>
              <a:pathLst>
                <a:path w="444866" h="5151120">
                  <a:moveTo>
                    <a:pt x="0" y="0"/>
                  </a:moveTo>
                  <a:lnTo>
                    <a:pt x="444866" y="0"/>
                  </a:lnTo>
                  <a:lnTo>
                    <a:pt x="444866" y="5151120"/>
                  </a:lnTo>
                  <a:lnTo>
                    <a:pt x="0" y="5151120"/>
                  </a:lnTo>
                  <a:close/>
                </a:path>
              </a:pathLst>
            </a:custGeom>
            <a:solidFill>
              <a:srgbClr val="FAD1B4"/>
            </a:solidFill>
          </p:spPr>
        </p:sp>
        <p:sp>
          <p:nvSpPr>
            <p:cNvPr id="12" name="TextBox 12"/>
            <p:cNvSpPr txBox="1"/>
            <p:nvPr/>
          </p:nvSpPr>
          <p:spPr>
            <a:xfrm>
              <a:off x="0" y="-57150"/>
              <a:ext cx="444866" cy="5208270"/>
            </a:xfrm>
            <a:prstGeom prst="rect">
              <a:avLst/>
            </a:prstGeom>
          </p:spPr>
          <p:txBody>
            <a:bodyPr lIns="50800" tIns="50800" rIns="50800" bIns="50800" rtlCol="0" anchor="ctr"/>
            <a:lstStyle/>
            <a:p>
              <a:pPr algn="ctr">
                <a:lnSpc>
                  <a:spcPts val="3150"/>
                </a:lnSpc>
              </a:pPr>
              <a:endParaRPr/>
            </a:p>
          </p:txBody>
        </p:sp>
      </p:grpSp>
      <p:grpSp>
        <p:nvGrpSpPr>
          <p:cNvPr id="13" name="Group 13"/>
          <p:cNvGrpSpPr/>
          <p:nvPr/>
        </p:nvGrpSpPr>
        <p:grpSpPr>
          <a:xfrm rot="-10800000">
            <a:off x="-939168" y="-246860"/>
            <a:ext cx="2475868" cy="1689100"/>
            <a:chOff x="0" y="0"/>
            <a:chExt cx="652080" cy="444866"/>
          </a:xfrm>
        </p:grpSpPr>
        <p:sp>
          <p:nvSpPr>
            <p:cNvPr id="14" name="Freeform 14"/>
            <p:cNvSpPr/>
            <p:nvPr/>
          </p:nvSpPr>
          <p:spPr>
            <a:xfrm>
              <a:off x="0" y="0"/>
              <a:ext cx="652080" cy="444866"/>
            </a:xfrm>
            <a:custGeom>
              <a:avLst/>
              <a:gdLst/>
              <a:ahLst/>
              <a:cxnLst/>
              <a:rect l="l" t="t" r="r" b="b"/>
              <a:pathLst>
                <a:path w="652080" h="444866">
                  <a:moveTo>
                    <a:pt x="0" y="0"/>
                  </a:moveTo>
                  <a:lnTo>
                    <a:pt x="652080" y="0"/>
                  </a:lnTo>
                  <a:lnTo>
                    <a:pt x="652080" y="444866"/>
                  </a:lnTo>
                  <a:lnTo>
                    <a:pt x="0" y="444866"/>
                  </a:lnTo>
                  <a:close/>
                </a:path>
              </a:pathLst>
            </a:custGeom>
            <a:solidFill>
              <a:srgbClr val="F8E2D3"/>
            </a:solidFill>
          </p:spPr>
        </p:sp>
        <p:sp>
          <p:nvSpPr>
            <p:cNvPr id="15" name="TextBox 15"/>
            <p:cNvSpPr txBox="1"/>
            <p:nvPr/>
          </p:nvSpPr>
          <p:spPr>
            <a:xfrm>
              <a:off x="0" y="-57150"/>
              <a:ext cx="652080" cy="502016"/>
            </a:xfrm>
            <a:prstGeom prst="rect">
              <a:avLst/>
            </a:prstGeom>
          </p:spPr>
          <p:txBody>
            <a:bodyPr lIns="50800" tIns="50800" rIns="50800" bIns="50800" rtlCol="0" anchor="ctr"/>
            <a:lstStyle/>
            <a:p>
              <a:pPr algn="ctr">
                <a:lnSpc>
                  <a:spcPts val="3150"/>
                </a:lnSpc>
              </a:pPr>
              <a:endParaRPr/>
            </a:p>
          </p:txBody>
        </p:sp>
      </p:grpSp>
    </p:spTree>
  </p:cSld>
  <p:clrMapOvr>
    <a:masterClrMapping/>
  </p:clrMapOvr>
  <p:transition spd="slow">
    <p:diamon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E2D3"/>
        </a:solidFill>
        <a:effectLst/>
      </p:bgPr>
    </p:bg>
    <p:spTree>
      <p:nvGrpSpPr>
        <p:cNvPr id="1" name=""/>
        <p:cNvGrpSpPr/>
        <p:nvPr/>
      </p:nvGrpSpPr>
      <p:grpSpPr>
        <a:xfrm>
          <a:off x="0" y="0"/>
          <a:ext cx="0" cy="0"/>
          <a:chOff x="0" y="0"/>
          <a:chExt cx="0" cy="0"/>
        </a:xfrm>
      </p:grpSpPr>
      <p:grpSp>
        <p:nvGrpSpPr>
          <p:cNvPr id="2" name="Group 2"/>
          <p:cNvGrpSpPr/>
          <p:nvPr/>
        </p:nvGrpSpPr>
        <p:grpSpPr>
          <a:xfrm>
            <a:off x="611498" y="551918"/>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E8C8E8">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2776877" y="1506827"/>
            <a:ext cx="3768832" cy="2700337"/>
            <a:chOff x="0" y="0"/>
            <a:chExt cx="905481" cy="648770"/>
          </a:xfrm>
        </p:grpSpPr>
        <p:sp>
          <p:nvSpPr>
            <p:cNvPr id="6" name="Freeform 6"/>
            <p:cNvSpPr/>
            <p:nvPr/>
          </p:nvSpPr>
          <p:spPr>
            <a:xfrm>
              <a:off x="0" y="0"/>
              <a:ext cx="905493" cy="648770"/>
            </a:xfrm>
            <a:custGeom>
              <a:avLst/>
              <a:gdLst/>
              <a:ahLst/>
              <a:cxnLst/>
              <a:rect l="l" t="t" r="r" b="b"/>
              <a:pathLst>
                <a:path w="905493" h="648770">
                  <a:moveTo>
                    <a:pt x="621474" y="0"/>
                  </a:moveTo>
                  <a:lnTo>
                    <a:pt x="282407" y="0"/>
                  </a:lnTo>
                  <a:cubicBezTo>
                    <a:pt x="126426" y="0"/>
                    <a:pt x="0" y="123512"/>
                    <a:pt x="0" y="241883"/>
                  </a:cubicBezTo>
                  <a:cubicBezTo>
                    <a:pt x="0" y="323739"/>
                    <a:pt x="66279" y="418880"/>
                    <a:pt x="162037" y="463021"/>
                  </a:cubicBezTo>
                  <a:lnTo>
                    <a:pt x="162037" y="648770"/>
                  </a:lnTo>
                  <a:lnTo>
                    <a:pt x="353844" y="489303"/>
                  </a:lnTo>
                  <a:lnTo>
                    <a:pt x="621474" y="489303"/>
                  </a:lnTo>
                  <a:cubicBezTo>
                    <a:pt x="779044" y="489303"/>
                    <a:pt x="905481" y="365790"/>
                    <a:pt x="905481" y="241882"/>
                  </a:cubicBezTo>
                  <a:cubicBezTo>
                    <a:pt x="905493" y="123512"/>
                    <a:pt x="779044" y="0"/>
                    <a:pt x="621474" y="0"/>
                  </a:cubicBezTo>
                  <a:close/>
                </a:path>
              </a:pathLst>
            </a:custGeom>
            <a:solidFill>
              <a:srgbClr val="E6EEF1"/>
            </a:solidFill>
          </p:spPr>
        </p:sp>
        <p:sp>
          <p:nvSpPr>
            <p:cNvPr id="7" name="TextBox 7"/>
            <p:cNvSpPr txBox="1"/>
            <p:nvPr/>
          </p:nvSpPr>
          <p:spPr>
            <a:xfrm>
              <a:off x="0" y="-19050"/>
              <a:ext cx="905481" cy="477320"/>
            </a:xfrm>
            <a:prstGeom prst="rect">
              <a:avLst/>
            </a:prstGeom>
          </p:spPr>
          <p:txBody>
            <a:bodyPr lIns="50800" tIns="50800" rIns="50800" bIns="50800" rtlCol="0" anchor="ctr"/>
            <a:lstStyle/>
            <a:p>
              <a:pPr algn="ctr">
                <a:lnSpc>
                  <a:spcPts val="3150"/>
                </a:lnSpc>
              </a:pPr>
              <a:endParaRPr/>
            </a:p>
          </p:txBody>
        </p:sp>
      </p:grpSp>
      <p:grpSp>
        <p:nvGrpSpPr>
          <p:cNvPr id="8" name="Group 8"/>
          <p:cNvGrpSpPr/>
          <p:nvPr/>
        </p:nvGrpSpPr>
        <p:grpSpPr>
          <a:xfrm>
            <a:off x="1531606" y="1506827"/>
            <a:ext cx="3943350" cy="2700338"/>
            <a:chOff x="0" y="0"/>
            <a:chExt cx="1038578" cy="711200"/>
          </a:xfrm>
        </p:grpSpPr>
        <p:sp>
          <p:nvSpPr>
            <p:cNvPr id="9" name="Freeform 9"/>
            <p:cNvSpPr/>
            <p:nvPr/>
          </p:nvSpPr>
          <p:spPr>
            <a:xfrm>
              <a:off x="0" y="0"/>
              <a:ext cx="1038589" cy="711200"/>
            </a:xfrm>
            <a:custGeom>
              <a:avLst/>
              <a:gdLst/>
              <a:ahLst/>
              <a:cxnLst/>
              <a:rect l="l" t="t" r="r" b="b"/>
              <a:pathLst>
                <a:path w="1038589" h="711200">
                  <a:moveTo>
                    <a:pt x="752303" y="0"/>
                  </a:moveTo>
                  <a:lnTo>
                    <a:pt x="282407" y="0"/>
                  </a:lnTo>
                  <a:cubicBezTo>
                    <a:pt x="126426" y="0"/>
                    <a:pt x="0" y="123512"/>
                    <a:pt x="0" y="275871"/>
                  </a:cubicBezTo>
                  <a:cubicBezTo>
                    <a:pt x="0" y="386169"/>
                    <a:pt x="66279" y="481310"/>
                    <a:pt x="162037" y="525451"/>
                  </a:cubicBezTo>
                  <a:lnTo>
                    <a:pt x="162037" y="711200"/>
                  </a:lnTo>
                  <a:lnTo>
                    <a:pt x="353844" y="551732"/>
                  </a:lnTo>
                  <a:lnTo>
                    <a:pt x="752303" y="551732"/>
                  </a:lnTo>
                  <a:cubicBezTo>
                    <a:pt x="912140" y="551732"/>
                    <a:pt x="1038578" y="428220"/>
                    <a:pt x="1038578" y="275861"/>
                  </a:cubicBezTo>
                  <a:cubicBezTo>
                    <a:pt x="1038589" y="123512"/>
                    <a:pt x="912140" y="0"/>
                    <a:pt x="752303" y="0"/>
                  </a:cubicBezTo>
                  <a:close/>
                </a:path>
              </a:pathLst>
            </a:custGeom>
            <a:solidFill>
              <a:srgbClr val="E6EEF1"/>
            </a:solidFill>
          </p:spPr>
        </p:sp>
        <p:sp>
          <p:nvSpPr>
            <p:cNvPr id="10" name="TextBox 10"/>
            <p:cNvSpPr txBox="1"/>
            <p:nvPr/>
          </p:nvSpPr>
          <p:spPr>
            <a:xfrm>
              <a:off x="0" y="-19050"/>
              <a:ext cx="1038578" cy="539750"/>
            </a:xfrm>
            <a:prstGeom prst="rect">
              <a:avLst/>
            </a:prstGeom>
          </p:spPr>
          <p:txBody>
            <a:bodyPr lIns="50800" tIns="50800" rIns="50800" bIns="50800" rtlCol="0" anchor="ctr"/>
            <a:lstStyle/>
            <a:p>
              <a:pPr algn="ctr">
                <a:lnSpc>
                  <a:spcPts val="3150"/>
                </a:lnSpc>
              </a:pPr>
              <a:endParaRPr/>
            </a:p>
          </p:txBody>
        </p:sp>
      </p:grpSp>
      <p:grpSp>
        <p:nvGrpSpPr>
          <p:cNvPr id="11" name="Group 11"/>
          <p:cNvGrpSpPr/>
          <p:nvPr/>
        </p:nvGrpSpPr>
        <p:grpSpPr>
          <a:xfrm>
            <a:off x="1028700" y="4207165"/>
            <a:ext cx="7559421" cy="5051135"/>
            <a:chOff x="0" y="0"/>
            <a:chExt cx="1990959" cy="1330340"/>
          </a:xfrm>
        </p:grpSpPr>
        <p:sp>
          <p:nvSpPr>
            <p:cNvPr id="12" name="Freeform 12"/>
            <p:cNvSpPr/>
            <p:nvPr/>
          </p:nvSpPr>
          <p:spPr>
            <a:xfrm>
              <a:off x="0" y="0"/>
              <a:ext cx="1990959" cy="1330340"/>
            </a:xfrm>
            <a:custGeom>
              <a:avLst/>
              <a:gdLst/>
              <a:ahLst/>
              <a:cxnLst/>
              <a:rect l="l" t="t" r="r" b="b"/>
              <a:pathLst>
                <a:path w="1990959" h="1330340">
                  <a:moveTo>
                    <a:pt x="52231" y="0"/>
                  </a:moveTo>
                  <a:lnTo>
                    <a:pt x="1938727" y="0"/>
                  </a:lnTo>
                  <a:cubicBezTo>
                    <a:pt x="1952580" y="0"/>
                    <a:pt x="1965865" y="5503"/>
                    <a:pt x="1975660" y="15298"/>
                  </a:cubicBezTo>
                  <a:cubicBezTo>
                    <a:pt x="1985456" y="25093"/>
                    <a:pt x="1990959" y="38379"/>
                    <a:pt x="1990959" y="52231"/>
                  </a:cubicBezTo>
                  <a:lnTo>
                    <a:pt x="1990959" y="1278109"/>
                  </a:lnTo>
                  <a:cubicBezTo>
                    <a:pt x="1990959" y="1291961"/>
                    <a:pt x="1985456" y="1305247"/>
                    <a:pt x="1975660" y="1315042"/>
                  </a:cubicBezTo>
                  <a:cubicBezTo>
                    <a:pt x="1965865" y="1324837"/>
                    <a:pt x="1952580" y="1330340"/>
                    <a:pt x="1938727" y="1330340"/>
                  </a:cubicBezTo>
                  <a:lnTo>
                    <a:pt x="52231" y="1330340"/>
                  </a:lnTo>
                  <a:cubicBezTo>
                    <a:pt x="38379" y="1330340"/>
                    <a:pt x="25093" y="1324837"/>
                    <a:pt x="15298" y="1315042"/>
                  </a:cubicBezTo>
                  <a:cubicBezTo>
                    <a:pt x="5503" y="1305247"/>
                    <a:pt x="0" y="1291961"/>
                    <a:pt x="0" y="1278109"/>
                  </a:cubicBezTo>
                  <a:lnTo>
                    <a:pt x="0" y="52231"/>
                  </a:lnTo>
                  <a:cubicBezTo>
                    <a:pt x="0" y="38379"/>
                    <a:pt x="5503" y="25093"/>
                    <a:pt x="15298" y="15298"/>
                  </a:cubicBezTo>
                  <a:cubicBezTo>
                    <a:pt x="25093" y="5503"/>
                    <a:pt x="38379" y="0"/>
                    <a:pt x="52231" y="0"/>
                  </a:cubicBezTo>
                  <a:close/>
                </a:path>
              </a:pathLst>
            </a:custGeom>
            <a:solidFill>
              <a:srgbClr val="E6EEF1"/>
            </a:solidFill>
          </p:spPr>
        </p:sp>
        <p:sp>
          <p:nvSpPr>
            <p:cNvPr id="13" name="TextBox 13"/>
            <p:cNvSpPr txBox="1"/>
            <p:nvPr/>
          </p:nvSpPr>
          <p:spPr>
            <a:xfrm>
              <a:off x="0" y="-57150"/>
              <a:ext cx="1990959" cy="1387490"/>
            </a:xfrm>
            <a:prstGeom prst="rect">
              <a:avLst/>
            </a:prstGeom>
          </p:spPr>
          <p:txBody>
            <a:bodyPr lIns="50800" tIns="50800" rIns="50800" bIns="50800" rtlCol="0" anchor="ctr"/>
            <a:lstStyle/>
            <a:p>
              <a:pPr algn="ctr">
                <a:lnSpc>
                  <a:spcPts val="3150"/>
                </a:lnSpc>
              </a:pPr>
              <a:endParaRPr/>
            </a:p>
          </p:txBody>
        </p:sp>
      </p:grpSp>
      <p:sp>
        <p:nvSpPr>
          <p:cNvPr id="14" name="TextBox 14"/>
          <p:cNvSpPr txBox="1"/>
          <p:nvPr/>
        </p:nvSpPr>
        <p:spPr>
          <a:xfrm>
            <a:off x="5965856" y="779642"/>
            <a:ext cx="5244529" cy="1205444"/>
          </a:xfrm>
          <a:prstGeom prst="rect">
            <a:avLst/>
          </a:prstGeom>
        </p:spPr>
        <p:txBody>
          <a:bodyPr lIns="0" tIns="0" rIns="0" bIns="0" rtlCol="0" anchor="t">
            <a:spAutoFit/>
          </a:bodyPr>
          <a:lstStyle/>
          <a:p>
            <a:pPr algn="ctr">
              <a:lnSpc>
                <a:spcPts val="9053"/>
              </a:lnSpc>
              <a:spcBef>
                <a:spcPct val="0"/>
              </a:spcBef>
            </a:pPr>
            <a:r>
              <a:rPr lang="en-US" sz="9053">
                <a:solidFill>
                  <a:srgbClr val="231F20"/>
                </a:solidFill>
                <a:latin typeface="Eczar Semi-Bold"/>
              </a:rPr>
              <a:t>Tone</a:t>
            </a:r>
          </a:p>
        </p:txBody>
      </p:sp>
      <p:sp>
        <p:nvSpPr>
          <p:cNvPr id="15" name="TextBox 15"/>
          <p:cNvSpPr txBox="1"/>
          <p:nvPr/>
        </p:nvSpPr>
        <p:spPr>
          <a:xfrm>
            <a:off x="1694911" y="1918411"/>
            <a:ext cx="3616741" cy="1272172"/>
          </a:xfrm>
          <a:prstGeom prst="rect">
            <a:avLst/>
          </a:prstGeom>
        </p:spPr>
        <p:txBody>
          <a:bodyPr lIns="0" tIns="0" rIns="0" bIns="0" rtlCol="0" anchor="t">
            <a:spAutoFit/>
          </a:bodyPr>
          <a:lstStyle/>
          <a:p>
            <a:pPr algn="ctr">
              <a:lnSpc>
                <a:spcPts val="5114"/>
              </a:lnSpc>
            </a:pPr>
            <a:r>
              <a:rPr lang="en-US" sz="3653">
                <a:solidFill>
                  <a:srgbClr val="231F20"/>
                </a:solidFill>
                <a:latin typeface="Canva Sans Bold"/>
              </a:rPr>
              <a:t>Contemplative</a:t>
            </a:r>
          </a:p>
          <a:p>
            <a:pPr algn="ctr">
              <a:lnSpc>
                <a:spcPts val="5114"/>
              </a:lnSpc>
            </a:pPr>
            <a:r>
              <a:rPr lang="en-US" sz="3653">
                <a:solidFill>
                  <a:srgbClr val="231F20"/>
                </a:solidFill>
                <a:latin typeface="Canva Sans Bold"/>
              </a:rPr>
              <a:t>(dominant)</a:t>
            </a:r>
          </a:p>
        </p:txBody>
      </p:sp>
      <p:sp>
        <p:nvSpPr>
          <p:cNvPr id="16" name="TextBox 16"/>
          <p:cNvSpPr txBox="1"/>
          <p:nvPr/>
        </p:nvSpPr>
        <p:spPr>
          <a:xfrm>
            <a:off x="13094847" y="2158998"/>
            <a:ext cx="3132892" cy="728405"/>
          </a:xfrm>
          <a:prstGeom prst="rect">
            <a:avLst/>
          </a:prstGeom>
        </p:spPr>
        <p:txBody>
          <a:bodyPr lIns="0" tIns="0" rIns="0" bIns="0" rtlCol="0" anchor="t">
            <a:spAutoFit/>
          </a:bodyPr>
          <a:lstStyle/>
          <a:p>
            <a:pPr algn="ctr">
              <a:lnSpc>
                <a:spcPts val="6133"/>
              </a:lnSpc>
            </a:pPr>
            <a:r>
              <a:rPr lang="en-US" sz="4280" dirty="0">
                <a:solidFill>
                  <a:srgbClr val="231F20"/>
                </a:solidFill>
                <a:latin typeface="Canva Sans Bold"/>
              </a:rPr>
              <a:t>Descriptive</a:t>
            </a:r>
          </a:p>
        </p:txBody>
      </p:sp>
      <p:grpSp>
        <p:nvGrpSpPr>
          <p:cNvPr id="17" name="Group 17"/>
          <p:cNvGrpSpPr/>
          <p:nvPr/>
        </p:nvGrpSpPr>
        <p:grpSpPr>
          <a:xfrm>
            <a:off x="9710737" y="4207165"/>
            <a:ext cx="7286625" cy="5051135"/>
            <a:chOff x="0" y="0"/>
            <a:chExt cx="1919111" cy="1330340"/>
          </a:xfrm>
        </p:grpSpPr>
        <p:sp>
          <p:nvSpPr>
            <p:cNvPr id="18" name="Freeform 18"/>
            <p:cNvSpPr/>
            <p:nvPr/>
          </p:nvSpPr>
          <p:spPr>
            <a:xfrm>
              <a:off x="0" y="0"/>
              <a:ext cx="1919111" cy="1330340"/>
            </a:xfrm>
            <a:custGeom>
              <a:avLst/>
              <a:gdLst/>
              <a:ahLst/>
              <a:cxnLst/>
              <a:rect l="l" t="t" r="r" b="b"/>
              <a:pathLst>
                <a:path w="1919111" h="1330340">
                  <a:moveTo>
                    <a:pt x="54187" y="0"/>
                  </a:moveTo>
                  <a:lnTo>
                    <a:pt x="1864925" y="0"/>
                  </a:lnTo>
                  <a:cubicBezTo>
                    <a:pt x="1879296" y="0"/>
                    <a:pt x="1893078" y="5709"/>
                    <a:pt x="1903240" y="15871"/>
                  </a:cubicBezTo>
                  <a:cubicBezTo>
                    <a:pt x="1913402" y="26033"/>
                    <a:pt x="1919111" y="39815"/>
                    <a:pt x="1919111" y="54187"/>
                  </a:cubicBezTo>
                  <a:lnTo>
                    <a:pt x="1919111" y="1276154"/>
                  </a:lnTo>
                  <a:cubicBezTo>
                    <a:pt x="1919111" y="1290525"/>
                    <a:pt x="1913402" y="1304307"/>
                    <a:pt x="1903240" y="1314469"/>
                  </a:cubicBezTo>
                  <a:cubicBezTo>
                    <a:pt x="1893078" y="1324631"/>
                    <a:pt x="1879296" y="1330340"/>
                    <a:pt x="1864925" y="1330340"/>
                  </a:cubicBezTo>
                  <a:lnTo>
                    <a:pt x="54187" y="1330340"/>
                  </a:lnTo>
                  <a:cubicBezTo>
                    <a:pt x="39815" y="1330340"/>
                    <a:pt x="26033" y="1324631"/>
                    <a:pt x="15871" y="1314469"/>
                  </a:cubicBezTo>
                  <a:cubicBezTo>
                    <a:pt x="5709" y="1304307"/>
                    <a:pt x="0" y="1290525"/>
                    <a:pt x="0" y="1276154"/>
                  </a:cubicBezTo>
                  <a:lnTo>
                    <a:pt x="0" y="54187"/>
                  </a:lnTo>
                  <a:cubicBezTo>
                    <a:pt x="0" y="39815"/>
                    <a:pt x="5709" y="26033"/>
                    <a:pt x="15871" y="15871"/>
                  </a:cubicBezTo>
                  <a:cubicBezTo>
                    <a:pt x="26033" y="5709"/>
                    <a:pt x="39815" y="0"/>
                    <a:pt x="54187" y="0"/>
                  </a:cubicBezTo>
                  <a:close/>
                </a:path>
              </a:pathLst>
            </a:custGeom>
            <a:solidFill>
              <a:srgbClr val="E6EEF1"/>
            </a:solidFill>
          </p:spPr>
        </p:sp>
        <p:sp>
          <p:nvSpPr>
            <p:cNvPr id="19" name="TextBox 19"/>
            <p:cNvSpPr txBox="1"/>
            <p:nvPr/>
          </p:nvSpPr>
          <p:spPr>
            <a:xfrm>
              <a:off x="0" y="-57150"/>
              <a:ext cx="1919111" cy="1387490"/>
            </a:xfrm>
            <a:prstGeom prst="rect">
              <a:avLst/>
            </a:prstGeom>
          </p:spPr>
          <p:txBody>
            <a:bodyPr lIns="50800" tIns="50800" rIns="50800" bIns="50800" rtlCol="0" anchor="ctr"/>
            <a:lstStyle/>
            <a:p>
              <a:pPr algn="ctr">
                <a:lnSpc>
                  <a:spcPts val="3150"/>
                </a:lnSpc>
              </a:pPr>
              <a:endParaRPr/>
            </a:p>
          </p:txBody>
        </p:sp>
      </p:grpSp>
      <p:sp>
        <p:nvSpPr>
          <p:cNvPr id="20" name="TextBox 20"/>
          <p:cNvSpPr txBox="1"/>
          <p:nvPr/>
        </p:nvSpPr>
        <p:spPr>
          <a:xfrm>
            <a:off x="1531606" y="4381223"/>
            <a:ext cx="6206077" cy="5393448"/>
          </a:xfrm>
          <a:prstGeom prst="rect">
            <a:avLst/>
          </a:prstGeom>
        </p:spPr>
        <p:txBody>
          <a:bodyPr lIns="0" tIns="0" rIns="0" bIns="0" rtlCol="0" anchor="t">
            <a:spAutoFit/>
          </a:bodyPr>
          <a:lstStyle/>
          <a:p>
            <a:pPr algn="ctr">
              <a:lnSpc>
                <a:spcPts val="5320"/>
              </a:lnSpc>
            </a:pPr>
            <a:r>
              <a:rPr lang="en-US" sz="3800">
                <a:solidFill>
                  <a:srgbClr val="231F20"/>
                </a:solidFill>
                <a:latin typeface="Canva Sans Bold"/>
              </a:rPr>
              <a:t>Use of phrases: ”reflects on her past" "unplanned contemplation," and "looking hopefully at the spines of books” shows that the tone is contemplative.</a:t>
            </a:r>
          </a:p>
          <a:p>
            <a:pPr algn="ctr">
              <a:lnSpc>
                <a:spcPts val="5976"/>
              </a:lnSpc>
            </a:pPr>
            <a:endParaRPr/>
          </a:p>
        </p:txBody>
      </p:sp>
      <p:sp>
        <p:nvSpPr>
          <p:cNvPr id="21" name="TextBox 21"/>
          <p:cNvSpPr txBox="1"/>
          <p:nvPr/>
        </p:nvSpPr>
        <p:spPr>
          <a:xfrm>
            <a:off x="9808549" y="4416715"/>
            <a:ext cx="7188813" cy="4845798"/>
          </a:xfrm>
          <a:prstGeom prst="rect">
            <a:avLst/>
          </a:prstGeom>
        </p:spPr>
        <p:txBody>
          <a:bodyPr lIns="0" tIns="0" rIns="0" bIns="0" rtlCol="0" anchor="t">
            <a:spAutoFit/>
          </a:bodyPr>
          <a:lstStyle/>
          <a:p>
            <a:pPr algn="ctr">
              <a:lnSpc>
                <a:spcPts val="4858"/>
              </a:lnSpc>
            </a:pPr>
            <a:r>
              <a:rPr lang="en-US" sz="3470">
                <a:solidFill>
                  <a:srgbClr val="231F20"/>
                </a:solidFill>
                <a:latin typeface="Canva Sans Bold"/>
              </a:rPr>
              <a:t>Provision of vivid details about Naina's surroundings, the items in her office, and her internal thoughts:</a:t>
            </a:r>
          </a:p>
          <a:p>
            <a:pPr algn="ctr">
              <a:lnSpc>
                <a:spcPts val="4858"/>
              </a:lnSpc>
            </a:pPr>
            <a:r>
              <a:rPr lang="en-US" sz="3470">
                <a:solidFill>
                  <a:srgbClr val="231F20"/>
                </a:solidFill>
                <a:latin typeface="Canva Sans Bold Italics"/>
              </a:rPr>
              <a:t>“mechanical gadgets including a MacBook, a phone and its charger”</a:t>
            </a:r>
          </a:p>
          <a:p>
            <a:pPr algn="ctr">
              <a:lnSpc>
                <a:spcPts val="4858"/>
              </a:lnSpc>
            </a:pPr>
            <a:endParaRPr/>
          </a:p>
        </p:txBody>
      </p:sp>
    </p:spTree>
  </p:cSld>
  <p:clrMapOvr>
    <a:masterClrMapping/>
  </p:clrMapOvr>
  <p:transition spd="slow">
    <p:diamon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 name="Group 2"/>
          <p:cNvGrpSpPr/>
          <p:nvPr/>
        </p:nvGrpSpPr>
        <p:grpSpPr>
          <a:xfrm>
            <a:off x="611498" y="551918"/>
            <a:ext cx="17118189" cy="9222752"/>
            <a:chOff x="0" y="0"/>
            <a:chExt cx="4508494" cy="2429038"/>
          </a:xfrm>
        </p:grpSpPr>
        <p:sp>
          <p:nvSpPr>
            <p:cNvPr id="3" name="Freeform 3"/>
            <p:cNvSpPr/>
            <p:nvPr/>
          </p:nvSpPr>
          <p:spPr>
            <a:xfrm>
              <a:off x="0" y="0"/>
              <a:ext cx="4508494" cy="2429038"/>
            </a:xfrm>
            <a:custGeom>
              <a:avLst/>
              <a:gdLst/>
              <a:ahLst/>
              <a:cxnLst/>
              <a:rect l="l" t="t" r="r" b="b"/>
              <a:pathLst>
                <a:path w="4508494" h="2429038">
                  <a:moveTo>
                    <a:pt x="0" y="0"/>
                  </a:moveTo>
                  <a:lnTo>
                    <a:pt x="4508494" y="0"/>
                  </a:lnTo>
                  <a:lnTo>
                    <a:pt x="4508494" y="2429038"/>
                  </a:lnTo>
                  <a:lnTo>
                    <a:pt x="0" y="2429038"/>
                  </a:lnTo>
                  <a:close/>
                </a:path>
              </a:pathLst>
            </a:custGeom>
            <a:solidFill>
              <a:srgbClr val="FAD1B4">
                <a:alpha val="58824"/>
              </a:srgbClr>
            </a:solidFill>
            <a:ln cap="sq">
              <a:noFill/>
              <a:prstDash val="solid"/>
              <a:miter/>
            </a:ln>
          </p:spPr>
        </p:sp>
        <p:sp>
          <p:nvSpPr>
            <p:cNvPr id="4" name="TextBox 4"/>
            <p:cNvSpPr txBox="1"/>
            <p:nvPr/>
          </p:nvSpPr>
          <p:spPr>
            <a:xfrm>
              <a:off x="0" y="-38100"/>
              <a:ext cx="4508494" cy="246713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4370648" y="694793"/>
            <a:ext cx="9546705" cy="2002181"/>
          </a:xfrm>
          <a:prstGeom prst="rect">
            <a:avLst/>
          </a:prstGeom>
        </p:spPr>
        <p:txBody>
          <a:bodyPr lIns="0" tIns="0" rIns="0" bIns="0" rtlCol="0" anchor="t">
            <a:spAutoFit/>
          </a:bodyPr>
          <a:lstStyle/>
          <a:p>
            <a:pPr algn="ctr">
              <a:lnSpc>
                <a:spcPts val="7694"/>
              </a:lnSpc>
              <a:spcBef>
                <a:spcPct val="0"/>
              </a:spcBef>
            </a:pPr>
            <a:r>
              <a:rPr lang="en-US" sz="7694">
                <a:solidFill>
                  <a:srgbClr val="231F20"/>
                </a:solidFill>
                <a:latin typeface="Eczar Semi-Bold"/>
              </a:rPr>
              <a:t>Pattern of Organization</a:t>
            </a:r>
          </a:p>
        </p:txBody>
      </p:sp>
      <p:grpSp>
        <p:nvGrpSpPr>
          <p:cNvPr id="6" name="Group 6"/>
          <p:cNvGrpSpPr/>
          <p:nvPr/>
        </p:nvGrpSpPr>
        <p:grpSpPr>
          <a:xfrm>
            <a:off x="1684006" y="1659227"/>
            <a:ext cx="3943350" cy="2700338"/>
            <a:chOff x="0" y="0"/>
            <a:chExt cx="1038578" cy="711200"/>
          </a:xfrm>
        </p:grpSpPr>
        <p:sp>
          <p:nvSpPr>
            <p:cNvPr id="7" name="Freeform 7"/>
            <p:cNvSpPr/>
            <p:nvPr/>
          </p:nvSpPr>
          <p:spPr>
            <a:xfrm>
              <a:off x="0" y="0"/>
              <a:ext cx="1038589" cy="711200"/>
            </a:xfrm>
            <a:custGeom>
              <a:avLst/>
              <a:gdLst/>
              <a:ahLst/>
              <a:cxnLst/>
              <a:rect l="l" t="t" r="r" b="b"/>
              <a:pathLst>
                <a:path w="1038589" h="711200">
                  <a:moveTo>
                    <a:pt x="752303" y="0"/>
                  </a:moveTo>
                  <a:lnTo>
                    <a:pt x="282407" y="0"/>
                  </a:lnTo>
                  <a:cubicBezTo>
                    <a:pt x="126426" y="0"/>
                    <a:pt x="0" y="123512"/>
                    <a:pt x="0" y="275871"/>
                  </a:cubicBezTo>
                  <a:cubicBezTo>
                    <a:pt x="0" y="386169"/>
                    <a:pt x="66279" y="481310"/>
                    <a:pt x="162037" y="525451"/>
                  </a:cubicBezTo>
                  <a:lnTo>
                    <a:pt x="162037" y="711200"/>
                  </a:lnTo>
                  <a:lnTo>
                    <a:pt x="353844" y="551732"/>
                  </a:lnTo>
                  <a:lnTo>
                    <a:pt x="752303" y="551732"/>
                  </a:lnTo>
                  <a:cubicBezTo>
                    <a:pt x="912140" y="551732"/>
                    <a:pt x="1038578" y="428220"/>
                    <a:pt x="1038578" y="275861"/>
                  </a:cubicBezTo>
                  <a:cubicBezTo>
                    <a:pt x="1038589" y="123512"/>
                    <a:pt x="912140" y="0"/>
                    <a:pt x="752303" y="0"/>
                  </a:cubicBezTo>
                  <a:close/>
                </a:path>
              </a:pathLst>
            </a:custGeom>
            <a:solidFill>
              <a:srgbClr val="E8C8E8"/>
            </a:solidFill>
          </p:spPr>
        </p:sp>
        <p:sp>
          <p:nvSpPr>
            <p:cNvPr id="8" name="TextBox 8"/>
            <p:cNvSpPr txBox="1"/>
            <p:nvPr/>
          </p:nvSpPr>
          <p:spPr>
            <a:xfrm>
              <a:off x="0" y="-19050"/>
              <a:ext cx="1038578" cy="539750"/>
            </a:xfrm>
            <a:prstGeom prst="rect">
              <a:avLst/>
            </a:prstGeom>
          </p:spPr>
          <p:txBody>
            <a:bodyPr lIns="50800" tIns="50800" rIns="50800" bIns="50800" rtlCol="0" anchor="ctr"/>
            <a:lstStyle/>
            <a:p>
              <a:pPr algn="ctr">
                <a:lnSpc>
                  <a:spcPts val="3150"/>
                </a:lnSpc>
              </a:pPr>
              <a:endParaRPr/>
            </a:p>
          </p:txBody>
        </p:sp>
      </p:grpSp>
      <p:grpSp>
        <p:nvGrpSpPr>
          <p:cNvPr id="9" name="Group 9"/>
          <p:cNvGrpSpPr/>
          <p:nvPr/>
        </p:nvGrpSpPr>
        <p:grpSpPr>
          <a:xfrm>
            <a:off x="12929277" y="1659227"/>
            <a:ext cx="3768832" cy="2700337"/>
            <a:chOff x="0" y="0"/>
            <a:chExt cx="905481" cy="648770"/>
          </a:xfrm>
        </p:grpSpPr>
        <p:sp>
          <p:nvSpPr>
            <p:cNvPr id="10" name="Freeform 10"/>
            <p:cNvSpPr/>
            <p:nvPr/>
          </p:nvSpPr>
          <p:spPr>
            <a:xfrm>
              <a:off x="0" y="0"/>
              <a:ext cx="905493" cy="648770"/>
            </a:xfrm>
            <a:custGeom>
              <a:avLst/>
              <a:gdLst/>
              <a:ahLst/>
              <a:cxnLst/>
              <a:rect l="l" t="t" r="r" b="b"/>
              <a:pathLst>
                <a:path w="905493" h="648770">
                  <a:moveTo>
                    <a:pt x="621474" y="0"/>
                  </a:moveTo>
                  <a:lnTo>
                    <a:pt x="282407" y="0"/>
                  </a:lnTo>
                  <a:cubicBezTo>
                    <a:pt x="126426" y="0"/>
                    <a:pt x="0" y="123512"/>
                    <a:pt x="0" y="241883"/>
                  </a:cubicBezTo>
                  <a:cubicBezTo>
                    <a:pt x="0" y="323739"/>
                    <a:pt x="66279" y="418880"/>
                    <a:pt x="162037" y="463021"/>
                  </a:cubicBezTo>
                  <a:lnTo>
                    <a:pt x="162037" y="648770"/>
                  </a:lnTo>
                  <a:lnTo>
                    <a:pt x="353844" y="489303"/>
                  </a:lnTo>
                  <a:lnTo>
                    <a:pt x="621474" y="489303"/>
                  </a:lnTo>
                  <a:cubicBezTo>
                    <a:pt x="779044" y="489303"/>
                    <a:pt x="905481" y="365790"/>
                    <a:pt x="905481" y="241882"/>
                  </a:cubicBezTo>
                  <a:cubicBezTo>
                    <a:pt x="905493" y="123512"/>
                    <a:pt x="779044" y="0"/>
                    <a:pt x="621474" y="0"/>
                  </a:cubicBezTo>
                  <a:close/>
                </a:path>
              </a:pathLst>
            </a:custGeom>
            <a:solidFill>
              <a:srgbClr val="E8C8E8"/>
            </a:solidFill>
          </p:spPr>
        </p:sp>
        <p:sp>
          <p:nvSpPr>
            <p:cNvPr id="11" name="TextBox 11"/>
            <p:cNvSpPr txBox="1"/>
            <p:nvPr/>
          </p:nvSpPr>
          <p:spPr>
            <a:xfrm>
              <a:off x="0" y="-19050"/>
              <a:ext cx="905481" cy="477320"/>
            </a:xfrm>
            <a:prstGeom prst="rect">
              <a:avLst/>
            </a:prstGeom>
          </p:spPr>
          <p:txBody>
            <a:bodyPr lIns="50800" tIns="50800" rIns="50800" bIns="50800" rtlCol="0" anchor="ctr"/>
            <a:lstStyle/>
            <a:p>
              <a:pPr algn="ctr">
                <a:lnSpc>
                  <a:spcPts val="3150"/>
                </a:lnSpc>
              </a:pPr>
              <a:endParaRPr/>
            </a:p>
          </p:txBody>
        </p:sp>
      </p:grpSp>
      <p:grpSp>
        <p:nvGrpSpPr>
          <p:cNvPr id="12" name="Group 12"/>
          <p:cNvGrpSpPr/>
          <p:nvPr/>
        </p:nvGrpSpPr>
        <p:grpSpPr>
          <a:xfrm>
            <a:off x="9863137" y="4359565"/>
            <a:ext cx="7286625" cy="5051135"/>
            <a:chOff x="0" y="0"/>
            <a:chExt cx="1919111" cy="1330340"/>
          </a:xfrm>
        </p:grpSpPr>
        <p:sp>
          <p:nvSpPr>
            <p:cNvPr id="13" name="Freeform 13"/>
            <p:cNvSpPr/>
            <p:nvPr/>
          </p:nvSpPr>
          <p:spPr>
            <a:xfrm>
              <a:off x="0" y="0"/>
              <a:ext cx="1919111" cy="1330340"/>
            </a:xfrm>
            <a:custGeom>
              <a:avLst/>
              <a:gdLst/>
              <a:ahLst/>
              <a:cxnLst/>
              <a:rect l="l" t="t" r="r" b="b"/>
              <a:pathLst>
                <a:path w="1919111" h="1330340">
                  <a:moveTo>
                    <a:pt x="54187" y="0"/>
                  </a:moveTo>
                  <a:lnTo>
                    <a:pt x="1864925" y="0"/>
                  </a:lnTo>
                  <a:cubicBezTo>
                    <a:pt x="1879296" y="0"/>
                    <a:pt x="1893078" y="5709"/>
                    <a:pt x="1903240" y="15871"/>
                  </a:cubicBezTo>
                  <a:cubicBezTo>
                    <a:pt x="1913402" y="26033"/>
                    <a:pt x="1919111" y="39815"/>
                    <a:pt x="1919111" y="54187"/>
                  </a:cubicBezTo>
                  <a:lnTo>
                    <a:pt x="1919111" y="1276154"/>
                  </a:lnTo>
                  <a:cubicBezTo>
                    <a:pt x="1919111" y="1290525"/>
                    <a:pt x="1913402" y="1304307"/>
                    <a:pt x="1903240" y="1314469"/>
                  </a:cubicBezTo>
                  <a:cubicBezTo>
                    <a:pt x="1893078" y="1324631"/>
                    <a:pt x="1879296" y="1330340"/>
                    <a:pt x="1864925" y="1330340"/>
                  </a:cubicBezTo>
                  <a:lnTo>
                    <a:pt x="54187" y="1330340"/>
                  </a:lnTo>
                  <a:cubicBezTo>
                    <a:pt x="39815" y="1330340"/>
                    <a:pt x="26033" y="1324631"/>
                    <a:pt x="15871" y="1314469"/>
                  </a:cubicBezTo>
                  <a:cubicBezTo>
                    <a:pt x="5709" y="1304307"/>
                    <a:pt x="0" y="1290525"/>
                    <a:pt x="0" y="1276154"/>
                  </a:cubicBezTo>
                  <a:lnTo>
                    <a:pt x="0" y="54187"/>
                  </a:lnTo>
                  <a:cubicBezTo>
                    <a:pt x="0" y="39815"/>
                    <a:pt x="5709" y="26033"/>
                    <a:pt x="15871" y="15871"/>
                  </a:cubicBezTo>
                  <a:cubicBezTo>
                    <a:pt x="26033" y="5709"/>
                    <a:pt x="39815" y="0"/>
                    <a:pt x="54187" y="0"/>
                  </a:cubicBezTo>
                  <a:close/>
                </a:path>
              </a:pathLst>
            </a:custGeom>
            <a:solidFill>
              <a:srgbClr val="E8C8E8"/>
            </a:solidFill>
          </p:spPr>
        </p:sp>
        <p:sp>
          <p:nvSpPr>
            <p:cNvPr id="14" name="TextBox 14"/>
            <p:cNvSpPr txBox="1"/>
            <p:nvPr/>
          </p:nvSpPr>
          <p:spPr>
            <a:xfrm>
              <a:off x="0" y="-57150"/>
              <a:ext cx="1919111" cy="1387490"/>
            </a:xfrm>
            <a:prstGeom prst="rect">
              <a:avLst/>
            </a:prstGeom>
          </p:spPr>
          <p:txBody>
            <a:bodyPr lIns="50800" tIns="50800" rIns="50800" bIns="50800" rtlCol="0" anchor="ctr"/>
            <a:lstStyle/>
            <a:p>
              <a:pPr algn="ctr">
                <a:lnSpc>
                  <a:spcPts val="3150"/>
                </a:lnSpc>
              </a:pPr>
              <a:endParaRPr/>
            </a:p>
          </p:txBody>
        </p:sp>
      </p:grpSp>
      <p:sp>
        <p:nvSpPr>
          <p:cNvPr id="15" name="TextBox 15"/>
          <p:cNvSpPr txBox="1"/>
          <p:nvPr/>
        </p:nvSpPr>
        <p:spPr>
          <a:xfrm>
            <a:off x="2191029" y="1647896"/>
            <a:ext cx="2929304" cy="1982842"/>
          </a:xfrm>
          <a:prstGeom prst="rect">
            <a:avLst/>
          </a:prstGeom>
        </p:spPr>
        <p:txBody>
          <a:bodyPr lIns="0" tIns="0" rIns="0" bIns="0" rtlCol="0" anchor="t">
            <a:spAutoFit/>
          </a:bodyPr>
          <a:lstStyle/>
          <a:p>
            <a:pPr algn="ctr">
              <a:lnSpc>
                <a:spcPts val="5232"/>
              </a:lnSpc>
            </a:pPr>
            <a:r>
              <a:rPr lang="en-US" sz="3737">
                <a:solidFill>
                  <a:srgbClr val="231F20"/>
                </a:solidFill>
                <a:latin typeface="Canva Sans Bold"/>
              </a:rPr>
              <a:t>Comparison </a:t>
            </a:r>
          </a:p>
          <a:p>
            <a:pPr algn="ctr">
              <a:lnSpc>
                <a:spcPts val="5232"/>
              </a:lnSpc>
            </a:pPr>
            <a:r>
              <a:rPr lang="en-US" sz="3737">
                <a:solidFill>
                  <a:srgbClr val="231F20"/>
                </a:solidFill>
                <a:latin typeface="Canva Sans Bold"/>
              </a:rPr>
              <a:t>and </a:t>
            </a:r>
          </a:p>
          <a:p>
            <a:pPr algn="ctr">
              <a:lnSpc>
                <a:spcPts val="5232"/>
              </a:lnSpc>
            </a:pPr>
            <a:r>
              <a:rPr lang="en-US" sz="3737">
                <a:solidFill>
                  <a:srgbClr val="231F20"/>
                </a:solidFill>
                <a:latin typeface="Canva Sans Bold"/>
              </a:rPr>
              <a:t>contrast</a:t>
            </a:r>
          </a:p>
        </p:txBody>
      </p:sp>
      <p:sp>
        <p:nvSpPr>
          <p:cNvPr id="16" name="TextBox 16"/>
          <p:cNvSpPr txBox="1"/>
          <p:nvPr/>
        </p:nvSpPr>
        <p:spPr>
          <a:xfrm>
            <a:off x="13069649" y="2269238"/>
            <a:ext cx="3488089" cy="740158"/>
          </a:xfrm>
          <a:prstGeom prst="rect">
            <a:avLst/>
          </a:prstGeom>
        </p:spPr>
        <p:txBody>
          <a:bodyPr lIns="0" tIns="0" rIns="0" bIns="0" rtlCol="0" anchor="t">
            <a:spAutoFit/>
          </a:bodyPr>
          <a:lstStyle/>
          <a:p>
            <a:pPr algn="ctr">
              <a:lnSpc>
                <a:spcPts val="6016"/>
              </a:lnSpc>
            </a:pPr>
            <a:r>
              <a:rPr lang="en-US" sz="4297">
                <a:solidFill>
                  <a:srgbClr val="231F20"/>
                </a:solidFill>
                <a:latin typeface="Canva Sans Bold"/>
              </a:rPr>
              <a:t>Chronology</a:t>
            </a:r>
          </a:p>
        </p:txBody>
      </p:sp>
      <p:grpSp>
        <p:nvGrpSpPr>
          <p:cNvPr id="17" name="Group 17"/>
          <p:cNvGrpSpPr/>
          <p:nvPr/>
        </p:nvGrpSpPr>
        <p:grpSpPr>
          <a:xfrm>
            <a:off x="1477021" y="4359565"/>
            <a:ext cx="7286625" cy="5051135"/>
            <a:chOff x="0" y="0"/>
            <a:chExt cx="1919111" cy="1330340"/>
          </a:xfrm>
        </p:grpSpPr>
        <p:sp>
          <p:nvSpPr>
            <p:cNvPr id="18" name="Freeform 18"/>
            <p:cNvSpPr/>
            <p:nvPr/>
          </p:nvSpPr>
          <p:spPr>
            <a:xfrm>
              <a:off x="0" y="0"/>
              <a:ext cx="1919111" cy="1330340"/>
            </a:xfrm>
            <a:custGeom>
              <a:avLst/>
              <a:gdLst/>
              <a:ahLst/>
              <a:cxnLst/>
              <a:rect l="l" t="t" r="r" b="b"/>
              <a:pathLst>
                <a:path w="1919111" h="1330340">
                  <a:moveTo>
                    <a:pt x="54187" y="0"/>
                  </a:moveTo>
                  <a:lnTo>
                    <a:pt x="1864925" y="0"/>
                  </a:lnTo>
                  <a:cubicBezTo>
                    <a:pt x="1879296" y="0"/>
                    <a:pt x="1893078" y="5709"/>
                    <a:pt x="1903240" y="15871"/>
                  </a:cubicBezTo>
                  <a:cubicBezTo>
                    <a:pt x="1913402" y="26033"/>
                    <a:pt x="1919111" y="39815"/>
                    <a:pt x="1919111" y="54187"/>
                  </a:cubicBezTo>
                  <a:lnTo>
                    <a:pt x="1919111" y="1276154"/>
                  </a:lnTo>
                  <a:cubicBezTo>
                    <a:pt x="1919111" y="1290525"/>
                    <a:pt x="1913402" y="1304307"/>
                    <a:pt x="1903240" y="1314469"/>
                  </a:cubicBezTo>
                  <a:cubicBezTo>
                    <a:pt x="1893078" y="1324631"/>
                    <a:pt x="1879296" y="1330340"/>
                    <a:pt x="1864925" y="1330340"/>
                  </a:cubicBezTo>
                  <a:lnTo>
                    <a:pt x="54187" y="1330340"/>
                  </a:lnTo>
                  <a:cubicBezTo>
                    <a:pt x="39815" y="1330340"/>
                    <a:pt x="26033" y="1324631"/>
                    <a:pt x="15871" y="1314469"/>
                  </a:cubicBezTo>
                  <a:cubicBezTo>
                    <a:pt x="5709" y="1304307"/>
                    <a:pt x="0" y="1290525"/>
                    <a:pt x="0" y="1276154"/>
                  </a:cubicBezTo>
                  <a:lnTo>
                    <a:pt x="0" y="54187"/>
                  </a:lnTo>
                  <a:cubicBezTo>
                    <a:pt x="0" y="39815"/>
                    <a:pt x="5709" y="26033"/>
                    <a:pt x="15871" y="15871"/>
                  </a:cubicBezTo>
                  <a:cubicBezTo>
                    <a:pt x="26033" y="5709"/>
                    <a:pt x="39815" y="0"/>
                    <a:pt x="54187" y="0"/>
                  </a:cubicBezTo>
                  <a:close/>
                </a:path>
              </a:pathLst>
            </a:custGeom>
            <a:solidFill>
              <a:srgbClr val="E8C8E8"/>
            </a:solidFill>
          </p:spPr>
        </p:sp>
        <p:sp>
          <p:nvSpPr>
            <p:cNvPr id="19" name="TextBox 19"/>
            <p:cNvSpPr txBox="1"/>
            <p:nvPr/>
          </p:nvSpPr>
          <p:spPr>
            <a:xfrm>
              <a:off x="0" y="-57150"/>
              <a:ext cx="1919111" cy="1387490"/>
            </a:xfrm>
            <a:prstGeom prst="rect">
              <a:avLst/>
            </a:prstGeom>
          </p:spPr>
          <p:txBody>
            <a:bodyPr lIns="50800" tIns="50800" rIns="50800" bIns="50800" rtlCol="0" anchor="ctr"/>
            <a:lstStyle/>
            <a:p>
              <a:pPr algn="ctr">
                <a:lnSpc>
                  <a:spcPts val="3150"/>
                </a:lnSpc>
              </a:pPr>
              <a:endParaRPr/>
            </a:p>
          </p:txBody>
        </p:sp>
      </p:grpSp>
      <p:sp>
        <p:nvSpPr>
          <p:cNvPr id="20" name="TextBox 20"/>
          <p:cNvSpPr txBox="1"/>
          <p:nvPr/>
        </p:nvSpPr>
        <p:spPr>
          <a:xfrm>
            <a:off x="10201960" y="5097656"/>
            <a:ext cx="6355778" cy="3360958"/>
          </a:xfrm>
          <a:prstGeom prst="rect">
            <a:avLst/>
          </a:prstGeom>
        </p:spPr>
        <p:txBody>
          <a:bodyPr lIns="0" tIns="0" rIns="0" bIns="0" rtlCol="0" anchor="t">
            <a:spAutoFit/>
          </a:bodyPr>
          <a:lstStyle/>
          <a:p>
            <a:pPr algn="just">
              <a:lnSpc>
                <a:spcPts val="5325"/>
              </a:lnSpc>
            </a:pPr>
            <a:r>
              <a:rPr lang="en-US" sz="3803" dirty="0">
                <a:solidFill>
                  <a:srgbClr val="231F20"/>
                </a:solidFill>
                <a:latin typeface="Canva Sans Bold"/>
              </a:rPr>
              <a:t>Least dominant is chronological. </a:t>
            </a:r>
          </a:p>
          <a:p>
            <a:pPr algn="just">
              <a:lnSpc>
                <a:spcPts val="5325"/>
              </a:lnSpc>
            </a:pPr>
            <a:r>
              <a:rPr lang="en-US" sz="3803" dirty="0">
                <a:solidFill>
                  <a:srgbClr val="231F20"/>
                </a:solidFill>
                <a:latin typeface="Canva Sans Bold"/>
              </a:rPr>
              <a:t>“Reflection of past include childhood chaos of past 12 years.”</a:t>
            </a:r>
          </a:p>
        </p:txBody>
      </p:sp>
      <p:sp>
        <p:nvSpPr>
          <p:cNvPr id="21" name="TextBox 21"/>
          <p:cNvSpPr txBox="1"/>
          <p:nvPr/>
        </p:nvSpPr>
        <p:spPr>
          <a:xfrm>
            <a:off x="1962612" y="4422920"/>
            <a:ext cx="6315441" cy="4967514"/>
          </a:xfrm>
          <a:prstGeom prst="rect">
            <a:avLst/>
          </a:prstGeom>
        </p:spPr>
        <p:txBody>
          <a:bodyPr lIns="0" tIns="0" rIns="0" bIns="0" rtlCol="0" anchor="t">
            <a:spAutoFit/>
          </a:bodyPr>
          <a:lstStyle/>
          <a:p>
            <a:pPr algn="just">
              <a:lnSpc>
                <a:spcPts val="3858"/>
              </a:lnSpc>
            </a:pPr>
            <a:r>
              <a:rPr lang="en-US" sz="2755" dirty="0">
                <a:solidFill>
                  <a:srgbClr val="231F20"/>
                </a:solidFill>
                <a:latin typeface="Canva Sans Bold"/>
              </a:rPr>
              <a:t>The dominant pattern of organization in this  text is comparison and contrast.</a:t>
            </a:r>
          </a:p>
          <a:p>
            <a:pPr algn="just">
              <a:lnSpc>
                <a:spcPts val="3858"/>
              </a:lnSpc>
            </a:pPr>
            <a:r>
              <a:rPr lang="en-US" sz="2755" dirty="0">
                <a:solidFill>
                  <a:srgbClr val="231F20"/>
                </a:solidFill>
                <a:latin typeface="Canva Sans Bold"/>
              </a:rPr>
              <a:t>Example:</a:t>
            </a:r>
          </a:p>
          <a:p>
            <a:pPr algn="just">
              <a:lnSpc>
                <a:spcPts val="3858"/>
              </a:lnSpc>
            </a:pPr>
            <a:r>
              <a:rPr lang="en-US" sz="2755" dirty="0">
                <a:solidFill>
                  <a:srgbClr val="231F20"/>
                </a:solidFill>
                <a:latin typeface="Canva Sans Bold"/>
              </a:rPr>
              <a:t>Naina reflects between her past and present self shaped by 12 years of relentless work like “New makeshift office Naina had setup” contrasts with Naina’s previous work environment.</a:t>
            </a:r>
          </a:p>
        </p:txBody>
      </p:sp>
    </p:spTree>
  </p:cSld>
  <p:clrMapOvr>
    <a:masterClrMapping/>
  </p:clrMapOvr>
  <p:transition spd="slow">
    <p:diamon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748</Words>
  <Application>Microsoft Office PowerPoint</Application>
  <PresentationFormat>Custom</PresentationFormat>
  <Paragraphs>112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Noticia Text</vt:lpstr>
      <vt:lpstr>Canva Sans Bold</vt:lpstr>
      <vt:lpstr>Arial</vt:lpstr>
      <vt:lpstr>Times New Roman</vt:lpstr>
      <vt:lpstr>Noticia Text Bold</vt:lpstr>
      <vt:lpstr>Arimo Bold</vt:lpstr>
      <vt:lpstr>Calibri</vt:lpstr>
      <vt:lpstr>Canva Sans Bold Italics</vt:lpstr>
      <vt:lpstr>Arimo</vt:lpstr>
      <vt:lpstr>Eczar Medium</vt:lpstr>
      <vt:lpstr>Eczar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Conjunctions, Prepositions, and Interjections Language Review Game Presentation in Pastel Simple Style</dc:title>
  <dc:creator>Saboor Sarfraz</dc:creator>
  <cp:lastModifiedBy>Windows User</cp:lastModifiedBy>
  <cp:revision>21</cp:revision>
  <dcterms:created xsi:type="dcterms:W3CDTF">2006-08-16T00:00:00Z</dcterms:created>
  <dcterms:modified xsi:type="dcterms:W3CDTF">2024-05-30T17:26:43Z</dcterms:modified>
  <dc:identifier>DAF1zqDe6Ls</dc:identifier>
</cp:coreProperties>
</file>