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81" r:id="rId1"/>
  </p:sldMasterIdLst>
  <p:sldIdLst>
    <p:sldId id="258" r:id="rId2"/>
    <p:sldId id="259" r:id="rId3"/>
    <p:sldId id="263" r:id="rId4"/>
    <p:sldId id="264" r:id="rId5"/>
    <p:sldId id="268" r:id="rId6"/>
    <p:sldId id="269" r:id="rId7"/>
    <p:sldId id="275" r:id="rId8"/>
    <p:sldId id="278" r:id="rId9"/>
    <p:sldId id="289" r:id="rId10"/>
    <p:sldId id="281" r:id="rId11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69A1"/>
    <a:srgbClr val="EEEEEE"/>
    <a:srgbClr val="E6E6E6"/>
    <a:srgbClr val="E8E8E8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100" d="100"/>
          <a:sy n="100" d="100"/>
        </p:scale>
        <p:origin x="32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1907" y="0"/>
            <a:ext cx="8762858" cy="4941094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3211693"/>
            <a:ext cx="8496943" cy="1521634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1" y="0"/>
            <a:ext cx="6539684" cy="342658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21350" y="219988"/>
            <a:ext cx="8525337" cy="431385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668401" y="496992"/>
            <a:ext cx="7316390" cy="2074896"/>
          </a:xfrm>
        </p:spPr>
        <p:txBody>
          <a:bodyPr anchor="b">
            <a:normAutofit/>
          </a:bodyPr>
          <a:lstStyle>
            <a:lvl1pPr algn="r"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737297" y="2628907"/>
            <a:ext cx="7316390" cy="412750"/>
          </a:xfrm>
        </p:spPr>
        <p:txBody>
          <a:bodyPr anchor="t">
            <a:noAutofit/>
          </a:bodyPr>
          <a:lstStyle>
            <a:lvl1pPr marL="0" indent="0" algn="r">
              <a:buNone/>
              <a:defRPr sz="21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711406" y="3433847"/>
            <a:ext cx="4607740" cy="872334"/>
          </a:xfrm>
        </p:spPr>
        <p:txBody>
          <a:bodyPr/>
          <a:lstStyle>
            <a:lvl1pPr algn="ctr">
              <a:defRPr sz="40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4170" y="3662268"/>
            <a:ext cx="3035429" cy="896654"/>
          </a:xfrm>
        </p:spPr>
        <p:txBody>
          <a:bodyPr vert="horz" lIns="91440" tIns="45720" rIns="91440" bIns="45720" rtlCol="0" anchor="ctr"/>
          <a:lstStyle>
            <a:lvl1pPr algn="r">
              <a:defRPr lang="en-US" sz="4050" dirty="0"/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388818" y="2874486"/>
            <a:ext cx="680390" cy="373853"/>
          </a:xfr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ar-SA" smtClean="0"/>
              <a:t>‹#›</a:t>
            </a:fld>
            <a:endParaRPr lang="ar-SA"/>
          </a:p>
        </p:txBody>
      </p:sp>
      <p:sp>
        <p:nvSpPr>
          <p:cNvPr id="25" name="5-Point Star 24"/>
          <p:cNvSpPr/>
          <p:nvPr/>
        </p:nvSpPr>
        <p:spPr>
          <a:xfrm rot="21420000">
            <a:off x="3166039" y="3833517"/>
            <a:ext cx="386540" cy="386540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91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3079749"/>
            <a:ext cx="7796031" cy="44163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514350"/>
            <a:ext cx="7794385" cy="2396177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3527192"/>
            <a:ext cx="7796046" cy="511854"/>
          </a:xfrm>
        </p:spPr>
        <p:txBody>
          <a:bodyPr anchor="t"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6186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14351"/>
            <a:ext cx="7797677" cy="2396177"/>
          </a:xfr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3079750"/>
            <a:ext cx="7796047" cy="9552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60276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514350"/>
            <a:ext cx="7143765" cy="2187528"/>
          </a:xfr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2707524"/>
            <a:ext cx="6500967" cy="283326"/>
          </a:xfrm>
        </p:spPr>
        <p:txBody>
          <a:bodyPr anchor="t">
            <a:normAutofit/>
          </a:bodyPr>
          <a:lstStyle>
            <a:lvl1pPr marL="0" indent="0" algn="r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079751"/>
            <a:ext cx="7797662" cy="95118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ar-SA" smtClean="0"/>
              <a:t>‹#›</a:t>
            </a:fld>
            <a:endParaRPr lang="ar-SA"/>
          </a:p>
        </p:txBody>
      </p:sp>
      <p:sp>
        <p:nvSpPr>
          <p:cNvPr id="13" name="TextBox 12"/>
          <p:cNvSpPr txBox="1"/>
          <p:nvPr/>
        </p:nvSpPr>
        <p:spPr>
          <a:xfrm>
            <a:off x="514351" y="6694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4812" y="219212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0644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292891"/>
            <a:ext cx="7796030" cy="1883876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185601"/>
            <a:ext cx="7796030" cy="85548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59007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514350"/>
            <a:ext cx="7796030" cy="863974"/>
          </a:xfrm>
        </p:spPr>
        <p:txBody>
          <a:bodyPr/>
          <a:lstStyle>
            <a:lvl1pPr algn="ctr"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1547546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1979744"/>
            <a:ext cx="2482596" cy="205119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1547546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1979744"/>
            <a:ext cx="2482596" cy="205119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1547546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1979744"/>
            <a:ext cx="2482596" cy="205119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26539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 صو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514350"/>
            <a:ext cx="7797662" cy="863974"/>
          </a:xfrm>
        </p:spPr>
        <p:txBody>
          <a:bodyPr/>
          <a:lstStyle>
            <a:lvl1pPr algn="ctr"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2859769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6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1547547"/>
            <a:ext cx="2482596" cy="1152544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3291966"/>
            <a:ext cx="2482596" cy="73897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2859769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6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1547547"/>
            <a:ext cx="2482596" cy="1151428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9" y="3291965"/>
            <a:ext cx="2482596" cy="73897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2859769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6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1547546"/>
            <a:ext cx="2482596" cy="115289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3291963"/>
            <a:ext cx="2482596" cy="738977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60870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1547547"/>
            <a:ext cx="7796030" cy="2483393"/>
          </a:xfrm>
        </p:spPr>
        <p:txBody>
          <a:bodyPr vert="eaVert" anchor="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45810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514350"/>
            <a:ext cx="1698485" cy="35165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514350"/>
            <a:ext cx="5928323" cy="3516589"/>
          </a:xfrm>
        </p:spPr>
        <p:txBody>
          <a:bodyPr vert="eaVert" anchor="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198763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1267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95884" y="1483302"/>
            <a:ext cx="2894329" cy="3071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76394" y="1277650"/>
            <a:ext cx="3032656" cy="3492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303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1547547"/>
            <a:ext cx="7796030" cy="2483392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7285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14351"/>
            <a:ext cx="7796030" cy="2395115"/>
          </a:xfrm>
        </p:spPr>
        <p:txBody>
          <a:bodyPr anchor="b">
            <a:normAutofit/>
          </a:bodyPr>
          <a:lstStyle>
            <a:lvl1pPr algn="l">
              <a:defRPr sz="405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806700"/>
            <a:ext cx="7796030" cy="1229711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3608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514350"/>
            <a:ext cx="7797662" cy="86860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1547547"/>
            <a:ext cx="3816536" cy="2483392"/>
          </a:xfrm>
        </p:spPr>
        <p:txBody>
          <a:bodyPr anchor="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1547547"/>
            <a:ext cx="3814904" cy="2483392"/>
          </a:xfrm>
        </p:spPr>
        <p:txBody>
          <a:bodyPr anchor="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5047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514350"/>
            <a:ext cx="7796030" cy="86860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767" y="1547547"/>
            <a:ext cx="3642119" cy="509996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146300"/>
            <a:ext cx="3816534" cy="1884639"/>
          </a:xfrm>
        </p:spPr>
        <p:txBody>
          <a:bodyPr anchor="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644" y="1547547"/>
            <a:ext cx="3648368" cy="509996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146300"/>
            <a:ext cx="3816535" cy="1884639"/>
          </a:xfrm>
        </p:spPr>
        <p:txBody>
          <a:bodyPr anchor="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9735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8268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3188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514350"/>
            <a:ext cx="3095145" cy="1517439"/>
          </a:xfrm>
        </p:spPr>
        <p:txBody>
          <a:bodyPr anchor="b">
            <a:normAutofit/>
          </a:bodyPr>
          <a:lstStyle>
            <a:lvl1pPr algn="ctr">
              <a:defRPr sz="27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514350"/>
            <a:ext cx="4525781" cy="3516589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031789"/>
            <a:ext cx="3095146" cy="199915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2820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14350"/>
            <a:ext cx="4758977" cy="1517439"/>
          </a:xfrm>
        </p:spPr>
        <p:txBody>
          <a:bodyPr anchor="b">
            <a:normAutofit/>
          </a:bodyPr>
          <a:lstStyle>
            <a:lvl1pPr algn="ctr">
              <a:defRPr sz="27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1771" y="0"/>
            <a:ext cx="2698610" cy="3803650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031789"/>
            <a:ext cx="4758976" cy="1771861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6224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0"/>
            <a:ext cx="9004013" cy="498306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514350"/>
            <a:ext cx="7797662" cy="863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547547"/>
            <a:ext cx="7797662" cy="2483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4318000"/>
            <a:ext cx="2838450" cy="3738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4318000"/>
            <a:ext cx="4124789" cy="3738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4318000"/>
            <a:ext cx="680390" cy="3738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3620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83" r:id="rId2"/>
    <p:sldLayoutId id="2147484084" r:id="rId3"/>
    <p:sldLayoutId id="2147484085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  <p:sldLayoutId id="2147484092" r:id="rId11"/>
    <p:sldLayoutId id="2147484093" r:id="rId12"/>
    <p:sldLayoutId id="2147484094" r:id="rId13"/>
    <p:sldLayoutId id="2147484095" r:id="rId14"/>
    <p:sldLayoutId id="2147484096" r:id="rId15"/>
    <p:sldLayoutId id="2147484097" r:id="rId16"/>
    <p:sldLayoutId id="2147484098" r:id="rId17"/>
    <p:sldLayoutId id="2147484099" r:id="rId18"/>
    <p:sldLayoutId id="2147484101" r:id="rId19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534644"/>
            <a:ext cx="8229600" cy="617348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52855" marR="5080" indent="-1240155">
              <a:lnSpc>
                <a:spcPct val="101200"/>
              </a:lnSpc>
              <a:spcBef>
                <a:spcPts val="40"/>
              </a:spcBef>
            </a:pPr>
            <a:r>
              <a:rPr sz="4200" b="1" dirty="0">
                <a:solidFill>
                  <a:srgbClr val="3B69A1"/>
                </a:solidFill>
              </a:rPr>
              <a:t>Template</a:t>
            </a:r>
            <a:r>
              <a:rPr sz="4200" b="1" spc="50" dirty="0">
                <a:solidFill>
                  <a:srgbClr val="3B69A1"/>
                </a:solidFill>
              </a:rPr>
              <a:t> </a:t>
            </a:r>
            <a:r>
              <a:rPr sz="4200" b="1" spc="130" dirty="0">
                <a:solidFill>
                  <a:srgbClr val="3B69A1"/>
                </a:solidFill>
              </a:rPr>
              <a:t>Method </a:t>
            </a:r>
            <a:r>
              <a:rPr sz="4200" b="1" spc="70" dirty="0">
                <a:solidFill>
                  <a:srgbClr val="3B69A1"/>
                </a:solidFill>
              </a:rPr>
              <a:t>Pattern</a:t>
            </a:r>
            <a:endParaRPr sz="4200" b="1" dirty="0">
              <a:solidFill>
                <a:srgbClr val="3B69A1"/>
              </a:solidFill>
            </a:endParaRPr>
          </a:p>
        </p:txBody>
      </p:sp>
      <p:pic>
        <p:nvPicPr>
          <p:cNvPr id="1026" name="Picture 2" descr="Foothill Solution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819150"/>
            <a:ext cx="3352799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مربع نص 2"/>
          <p:cNvSpPr txBox="1"/>
          <p:nvPr/>
        </p:nvSpPr>
        <p:spPr>
          <a:xfrm>
            <a:off x="228600" y="4340226"/>
            <a:ext cx="5562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Name : Ali Barghouth</a:t>
            </a: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734462"/>
            <a:ext cx="7315200" cy="413318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68580" rtl="0">
              <a:lnSpc>
                <a:spcPct val="101200"/>
              </a:lnSpc>
              <a:spcBef>
                <a:spcPts val="40"/>
              </a:spcBef>
            </a:pPr>
            <a:r>
              <a:rPr sz="2800" dirty="0">
                <a:solidFill>
                  <a:srgbClr val="3B69A1"/>
                </a:solidFill>
              </a:rPr>
              <a:t>Real</a:t>
            </a:r>
            <a:r>
              <a:rPr sz="2800" spc="160" dirty="0">
                <a:solidFill>
                  <a:srgbClr val="3B69A1"/>
                </a:solidFill>
              </a:rPr>
              <a:t> </a:t>
            </a:r>
            <a:r>
              <a:rPr sz="2800" dirty="0">
                <a:solidFill>
                  <a:srgbClr val="3B69A1"/>
                </a:solidFill>
              </a:rPr>
              <a:t>Example</a:t>
            </a:r>
            <a:r>
              <a:rPr sz="2800" spc="165" dirty="0">
                <a:solidFill>
                  <a:srgbClr val="3B69A1"/>
                </a:solidFill>
              </a:rPr>
              <a:t> </a:t>
            </a:r>
            <a:r>
              <a:rPr sz="2800" spc="65" dirty="0">
                <a:solidFill>
                  <a:srgbClr val="3B69A1"/>
                </a:solidFill>
              </a:rPr>
              <a:t>on </a:t>
            </a:r>
            <a:r>
              <a:rPr sz="2800" dirty="0">
                <a:solidFill>
                  <a:srgbClr val="3B69A1"/>
                </a:solidFill>
              </a:rPr>
              <a:t>Template</a:t>
            </a:r>
            <a:r>
              <a:rPr sz="2800" spc="50" dirty="0">
                <a:solidFill>
                  <a:srgbClr val="3B69A1"/>
                </a:solidFill>
              </a:rPr>
              <a:t> </a:t>
            </a:r>
            <a:r>
              <a:rPr sz="2800" spc="130" dirty="0">
                <a:solidFill>
                  <a:srgbClr val="3B69A1"/>
                </a:solidFill>
              </a:rPr>
              <a:t>Method</a:t>
            </a:r>
            <a:endParaRPr sz="2800" dirty="0">
              <a:solidFill>
                <a:srgbClr val="3B69A1"/>
              </a:solidFill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457200" y="1657350"/>
            <a:ext cx="7848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1600" b="0" i="0" dirty="0" smtClean="0">
                <a:solidFill>
                  <a:srgbClr val="171717"/>
                </a:solidFill>
                <a:effectLst/>
                <a:latin typeface="-apple-system"/>
              </a:rPr>
              <a:t>The payment system has a payment gateway which is a template method.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sz="1600" b="0" i="0" dirty="0" smtClean="0">
              <a:solidFill>
                <a:srgbClr val="171717"/>
              </a:solidFill>
              <a:effectLst/>
              <a:latin typeface="-apple-system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1600" b="0" i="0" dirty="0" smtClean="0">
                <a:solidFill>
                  <a:srgbClr val="171717"/>
                </a:solidFill>
                <a:effectLst/>
                <a:latin typeface="-apple-system"/>
              </a:rPr>
              <a:t>The customer can use the payment gateway to make a payment.</a:t>
            </a:r>
            <a:endParaRPr lang="ar-SA" sz="1600" b="0" i="0" dirty="0" smtClean="0">
              <a:solidFill>
                <a:srgbClr val="171717"/>
              </a:solidFill>
              <a:effectLst/>
              <a:latin typeface="-apple-system"/>
            </a:endParaRPr>
          </a:p>
          <a:p>
            <a:pPr algn="l" rtl="0">
              <a:buFont typeface="Arial" panose="020B0604020202020204" pitchFamily="34" charset="0"/>
              <a:buChar char="•"/>
            </a:pPr>
            <a:endParaRPr lang="en-US" sz="1600" b="0" i="0" dirty="0" smtClean="0">
              <a:solidFill>
                <a:srgbClr val="171717"/>
              </a:solidFill>
              <a:effectLst/>
              <a:latin typeface="-apple-system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1600" b="0" i="0" dirty="0" smtClean="0">
                <a:solidFill>
                  <a:srgbClr val="171717"/>
                </a:solidFill>
                <a:effectLst/>
                <a:latin typeface="-apple-system"/>
              </a:rPr>
              <a:t>The payment gateway has a few steps that are defined in the template method - validating the payment, transferring the money and updating the database.</a:t>
            </a:r>
            <a:endParaRPr lang="ar-SA" sz="1600" b="0" i="0" dirty="0" smtClean="0">
              <a:solidFill>
                <a:srgbClr val="171717"/>
              </a:solidFill>
              <a:effectLst/>
              <a:latin typeface="-apple-system"/>
            </a:endParaRPr>
          </a:p>
          <a:p>
            <a:pPr algn="l" rtl="0">
              <a:buFont typeface="Arial" panose="020B0604020202020204" pitchFamily="34" charset="0"/>
              <a:buChar char="•"/>
            </a:pPr>
            <a:endParaRPr lang="en-US" sz="1600" b="0" i="0" dirty="0" smtClean="0">
              <a:solidFill>
                <a:srgbClr val="171717"/>
              </a:solidFill>
              <a:effectLst/>
              <a:latin typeface="-apple-system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1600" b="0" i="0" dirty="0" smtClean="0">
                <a:solidFill>
                  <a:srgbClr val="171717"/>
                </a:solidFill>
                <a:effectLst/>
                <a:latin typeface="-apple-system"/>
              </a:rPr>
              <a:t>However, the implementation of these steps is decided by the exact payment option that the customer chooses - Credit Card, Net Banking, PayPal, etc.</a:t>
            </a:r>
            <a:endParaRPr lang="en-US" sz="1600" b="0" i="0" dirty="0">
              <a:solidFill>
                <a:srgbClr val="171717"/>
              </a:solidFill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6622" rIns="0" bIns="0" rtlCol="0">
            <a:spAutoFit/>
          </a:bodyPr>
          <a:lstStyle/>
          <a:p>
            <a:pPr marL="1144270">
              <a:lnSpc>
                <a:spcPct val="100000"/>
              </a:lnSpc>
              <a:spcBef>
                <a:spcPts val="100"/>
              </a:spcBef>
            </a:pPr>
            <a:r>
              <a:rPr sz="4200" spc="70" dirty="0">
                <a:solidFill>
                  <a:srgbClr val="3B69A1"/>
                </a:solidFill>
              </a:rPr>
              <a:t>Encapsulation</a:t>
            </a:r>
            <a:endParaRPr sz="4200" dirty="0">
              <a:solidFill>
                <a:srgbClr val="3B69A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6684" y="2512460"/>
            <a:ext cx="5102225" cy="10261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247650" marR="17780" indent="-222250">
              <a:lnSpc>
                <a:spcPts val="1800"/>
              </a:lnSpc>
              <a:spcBef>
                <a:spcPts val="259"/>
              </a:spcBef>
              <a:buSzPct val="143750"/>
              <a:buChar char="•"/>
              <a:tabLst>
                <a:tab pos="247650" algn="l"/>
              </a:tabLst>
            </a:pPr>
            <a:r>
              <a:rPr sz="1600" spc="-50" dirty="0" smtClean="0">
                <a:latin typeface="Arial"/>
                <a:cs typeface="Arial"/>
              </a:rPr>
              <a:t>We</a:t>
            </a:r>
            <a:r>
              <a:rPr sz="1600" spc="65" dirty="0" smtClean="0">
                <a:latin typeface="Arial"/>
                <a:cs typeface="Arial"/>
              </a:rPr>
              <a:t> </a:t>
            </a:r>
            <a:r>
              <a:rPr sz="1600" dirty="0" smtClean="0">
                <a:latin typeface="Arial"/>
                <a:cs typeface="Arial"/>
              </a:rPr>
              <a:t>encapsulated</a:t>
            </a:r>
            <a:r>
              <a:rPr sz="1600" spc="65" dirty="0" smtClean="0">
                <a:latin typeface="Arial"/>
                <a:cs typeface="Arial"/>
              </a:rPr>
              <a:t> </a:t>
            </a:r>
            <a:r>
              <a:rPr sz="1600" dirty="0" smtClean="0">
                <a:latin typeface="Arial"/>
                <a:cs typeface="Arial"/>
              </a:rPr>
              <a:t>object</a:t>
            </a:r>
            <a:r>
              <a:rPr sz="1600" spc="70" dirty="0" smtClean="0">
                <a:latin typeface="Arial"/>
                <a:cs typeface="Arial"/>
              </a:rPr>
              <a:t> </a:t>
            </a:r>
            <a:r>
              <a:rPr sz="1600" dirty="0" smtClean="0">
                <a:latin typeface="Arial"/>
                <a:cs typeface="Arial"/>
              </a:rPr>
              <a:t>creation,</a:t>
            </a:r>
            <a:r>
              <a:rPr sz="1600" spc="65" dirty="0" smtClean="0">
                <a:latin typeface="Arial"/>
                <a:cs typeface="Arial"/>
              </a:rPr>
              <a:t> </a:t>
            </a:r>
            <a:r>
              <a:rPr sz="1600" dirty="0" smtClean="0">
                <a:latin typeface="Arial"/>
                <a:cs typeface="Arial"/>
              </a:rPr>
              <a:t>method</a:t>
            </a:r>
            <a:r>
              <a:rPr sz="1600" spc="70" dirty="0" smtClean="0">
                <a:latin typeface="Arial"/>
                <a:cs typeface="Arial"/>
              </a:rPr>
              <a:t> </a:t>
            </a:r>
            <a:r>
              <a:rPr sz="1600" spc="-10" dirty="0" smtClean="0">
                <a:latin typeface="Arial"/>
                <a:cs typeface="Arial"/>
              </a:rPr>
              <a:t>invocation, </a:t>
            </a:r>
            <a:r>
              <a:rPr sz="1600" dirty="0" smtClean="0">
                <a:latin typeface="Arial"/>
                <a:cs typeface="Arial"/>
              </a:rPr>
              <a:t>complex</a:t>
            </a:r>
            <a:r>
              <a:rPr sz="1600" spc="114" dirty="0" smtClean="0">
                <a:latin typeface="Arial"/>
                <a:cs typeface="Arial"/>
              </a:rPr>
              <a:t> </a:t>
            </a:r>
            <a:r>
              <a:rPr sz="1600" spc="-10" dirty="0" smtClean="0">
                <a:latin typeface="Arial"/>
                <a:cs typeface="Arial"/>
              </a:rPr>
              <a:t>interfaces</a:t>
            </a:r>
            <a:endParaRPr sz="16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1750" dirty="0" smtClean="0">
              <a:latin typeface="Arial"/>
              <a:cs typeface="Arial"/>
            </a:endParaRPr>
          </a:p>
          <a:p>
            <a:pPr marL="247650" indent="-222250">
              <a:lnSpc>
                <a:spcPct val="100000"/>
              </a:lnSpc>
              <a:buSzPct val="143750"/>
              <a:buChar char="•"/>
              <a:tabLst>
                <a:tab pos="247650" algn="l"/>
              </a:tabLst>
            </a:pPr>
            <a:r>
              <a:rPr sz="1600" dirty="0" smtClean="0">
                <a:latin typeface="Arial"/>
                <a:cs typeface="Arial"/>
              </a:rPr>
              <a:t>now</a:t>
            </a:r>
            <a:r>
              <a:rPr sz="1600" spc="75" dirty="0" smtClean="0">
                <a:latin typeface="Arial"/>
                <a:cs typeface="Arial"/>
              </a:rPr>
              <a:t> </a:t>
            </a:r>
            <a:r>
              <a:rPr sz="1600" dirty="0" smtClean="0">
                <a:latin typeface="Arial"/>
                <a:cs typeface="Arial"/>
              </a:rPr>
              <a:t>encapsulating</a:t>
            </a:r>
            <a:r>
              <a:rPr sz="1600" spc="80" dirty="0" smtClean="0">
                <a:latin typeface="Arial"/>
                <a:cs typeface="Arial"/>
              </a:rPr>
              <a:t> </a:t>
            </a:r>
            <a:r>
              <a:rPr sz="1600" spc="-10" dirty="0" smtClean="0">
                <a:latin typeface="Arial"/>
                <a:cs typeface="Arial"/>
              </a:rPr>
              <a:t>algorithms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6622" rIns="0" bIns="0" rtlCol="0">
            <a:spAutoFit/>
          </a:bodyPr>
          <a:lstStyle/>
          <a:p>
            <a:pPr marL="1134110">
              <a:lnSpc>
                <a:spcPct val="100000"/>
              </a:lnSpc>
              <a:spcBef>
                <a:spcPts val="100"/>
              </a:spcBef>
            </a:pPr>
            <a:r>
              <a:rPr sz="4200" spc="75" dirty="0">
                <a:solidFill>
                  <a:srgbClr val="3B69A1"/>
                </a:solidFill>
              </a:rPr>
              <a:t>Code</a:t>
            </a:r>
            <a:r>
              <a:rPr sz="4200" dirty="0">
                <a:solidFill>
                  <a:srgbClr val="3B69A1"/>
                </a:solidFill>
              </a:rPr>
              <a:t> </a:t>
            </a:r>
            <a:r>
              <a:rPr sz="4200" spc="45" dirty="0">
                <a:solidFill>
                  <a:srgbClr val="3B69A1"/>
                </a:solidFill>
              </a:rPr>
              <a:t>Analysis</a:t>
            </a:r>
            <a:endParaRPr sz="4200" dirty="0">
              <a:solidFill>
                <a:srgbClr val="3B69A1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quarter" idx="13"/>
          </p:nvPr>
        </p:nvSpPr>
        <p:spPr>
          <a:xfrm>
            <a:off x="514351" y="1959219"/>
            <a:ext cx="7796030" cy="1660048"/>
          </a:xfrm>
          <a:prstGeom prst="rect">
            <a:avLst/>
          </a:prstGeom>
        </p:spPr>
        <p:txBody>
          <a:bodyPr vert="horz" wrap="square" lIns="0" tIns="368913" rIns="0" bIns="0" rtlCol="0">
            <a:spAutoFit/>
          </a:bodyPr>
          <a:lstStyle/>
          <a:p>
            <a:pPr marL="285750" indent="-222250" algn="l" rtl="0">
              <a:lnSpc>
                <a:spcPct val="100000"/>
              </a:lnSpc>
              <a:spcBef>
                <a:spcPts val="1045"/>
              </a:spcBef>
              <a:buSzPct val="143750"/>
              <a:buChar char="•"/>
              <a:tabLst>
                <a:tab pos="285750" algn="l"/>
              </a:tabLst>
            </a:pPr>
            <a:r>
              <a:rPr sz="1600" spc="-35" dirty="0"/>
              <a:t>Two</a:t>
            </a:r>
            <a:r>
              <a:rPr sz="1600" spc="5" dirty="0"/>
              <a:t> </a:t>
            </a:r>
            <a:r>
              <a:rPr sz="1600" dirty="0"/>
              <a:t>methods</a:t>
            </a:r>
            <a:r>
              <a:rPr sz="1600" spc="5" dirty="0"/>
              <a:t> </a:t>
            </a:r>
            <a:r>
              <a:rPr sz="1600" dirty="0"/>
              <a:t>are exactly</a:t>
            </a:r>
            <a:r>
              <a:rPr sz="1600" spc="5" dirty="0"/>
              <a:t> </a:t>
            </a:r>
            <a:r>
              <a:rPr sz="1600" dirty="0"/>
              <a:t>the</a:t>
            </a:r>
            <a:r>
              <a:rPr sz="1600" spc="5" dirty="0"/>
              <a:t> </a:t>
            </a:r>
            <a:r>
              <a:rPr sz="1600" spc="-20" dirty="0"/>
              <a:t>same</a:t>
            </a:r>
            <a:endParaRPr sz="1600" dirty="0"/>
          </a:p>
          <a:p>
            <a:pPr marL="730250" lvl="1" indent="-222250" algn="l" rtl="0">
              <a:lnSpc>
                <a:spcPct val="100000"/>
              </a:lnSpc>
              <a:spcBef>
                <a:spcPts val="2095"/>
              </a:spcBef>
              <a:buSzPct val="143750"/>
              <a:buChar char="•"/>
              <a:tabLst>
                <a:tab pos="730250" algn="l"/>
              </a:tabLst>
            </a:pPr>
            <a:r>
              <a:rPr sz="1600" dirty="0">
                <a:latin typeface="Arial"/>
                <a:cs typeface="Arial"/>
              </a:rPr>
              <a:t>we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got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code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duplicate</a:t>
            </a:r>
            <a:endParaRPr sz="1600" dirty="0">
              <a:latin typeface="Arial"/>
              <a:cs typeface="Arial"/>
            </a:endParaRPr>
          </a:p>
          <a:p>
            <a:pPr marL="730250" marR="30480" lvl="1" indent="-222250" algn="l" rtl="0">
              <a:lnSpc>
                <a:spcPts val="1800"/>
              </a:lnSpc>
              <a:spcBef>
                <a:spcPts val="2255"/>
              </a:spcBef>
              <a:buSzPct val="143750"/>
              <a:buChar char="•"/>
              <a:tabLst>
                <a:tab pos="730250" algn="l"/>
              </a:tabLst>
            </a:pPr>
            <a:r>
              <a:rPr sz="1600" dirty="0">
                <a:latin typeface="Arial"/>
                <a:cs typeface="Arial"/>
              </a:rPr>
              <a:t>which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means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we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can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put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this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common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code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base </a:t>
            </a:r>
            <a:r>
              <a:rPr sz="1600" spc="-10" dirty="0">
                <a:latin typeface="Arial"/>
                <a:cs typeface="Arial"/>
              </a:rPr>
              <a:t>class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6622" rIns="0" bIns="0" rtlCol="0">
            <a:spAutoFit/>
          </a:bodyPr>
          <a:lstStyle/>
          <a:p>
            <a:pPr marL="1732280">
              <a:lnSpc>
                <a:spcPct val="100000"/>
              </a:lnSpc>
              <a:spcBef>
                <a:spcPts val="100"/>
              </a:spcBef>
            </a:pPr>
            <a:r>
              <a:rPr sz="4200" spc="55" dirty="0" smtClean="0">
                <a:solidFill>
                  <a:srgbClr val="3B69A1"/>
                </a:solidFill>
              </a:rPr>
              <a:t>Redesign</a:t>
            </a:r>
            <a:endParaRPr sz="4200" dirty="0">
              <a:solidFill>
                <a:srgbClr val="3B69A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3984" y="2480481"/>
            <a:ext cx="2414905" cy="106299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09550" marR="30480" indent="-171450">
              <a:lnSpc>
                <a:spcPts val="1600"/>
              </a:lnSpc>
              <a:spcBef>
                <a:spcPts val="219"/>
              </a:spcBef>
              <a:buSzPct val="142857"/>
              <a:buChar char="•"/>
              <a:tabLst>
                <a:tab pos="209550" algn="l"/>
              </a:tabLst>
            </a:pPr>
            <a:r>
              <a:rPr sz="1400" dirty="0">
                <a:latin typeface="Arial"/>
                <a:cs typeface="Arial"/>
              </a:rPr>
              <a:t>the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base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class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contains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common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methods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450" dirty="0">
              <a:latin typeface="Arial"/>
              <a:cs typeface="Arial"/>
            </a:endParaRPr>
          </a:p>
          <a:p>
            <a:pPr marL="209550" marR="86360" indent="-171450">
              <a:lnSpc>
                <a:spcPts val="1600"/>
              </a:lnSpc>
              <a:buSzPct val="142857"/>
              <a:buChar char="•"/>
              <a:tabLst>
                <a:tab pos="209550" algn="l"/>
              </a:tabLst>
            </a:pPr>
            <a:r>
              <a:rPr sz="1400" dirty="0">
                <a:latin typeface="Arial"/>
                <a:cs typeface="Arial"/>
              </a:rPr>
              <a:t>each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subclass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add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its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own </a:t>
            </a:r>
            <a:r>
              <a:rPr sz="1400" dirty="0">
                <a:latin typeface="Arial"/>
                <a:cs typeface="Arial"/>
              </a:rPr>
              <a:t>specific</a:t>
            </a:r>
            <a:r>
              <a:rPr sz="1400" spc="1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methods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44693" y="1435241"/>
            <a:ext cx="7956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12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</a:t>
            </a:r>
            <a:r>
              <a:rPr sz="1200" b="1" spc="-10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endParaRPr sz="12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صورة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587" y="1689648"/>
            <a:ext cx="3421522" cy="29448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6622" rIns="0" bIns="0" rtlCol="0">
            <a:spAutoFit/>
          </a:bodyPr>
          <a:lstStyle/>
          <a:p>
            <a:pPr marL="1480185">
              <a:lnSpc>
                <a:spcPct val="100000"/>
              </a:lnSpc>
              <a:spcBef>
                <a:spcPts val="100"/>
              </a:spcBef>
            </a:pPr>
            <a:r>
              <a:rPr sz="4200" spc="50" dirty="0">
                <a:solidFill>
                  <a:srgbClr val="3B69A1"/>
                </a:solidFill>
              </a:rPr>
              <a:t>Subclasses</a:t>
            </a:r>
            <a:endParaRPr sz="4200" dirty="0">
              <a:solidFill>
                <a:srgbClr val="3B69A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0200" y="2266950"/>
            <a:ext cx="5867400" cy="1618391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22250" marR="386080" indent="-171450" algn="l" rtl="0">
              <a:lnSpc>
                <a:spcPts val="1600"/>
              </a:lnSpc>
              <a:spcBef>
                <a:spcPts val="219"/>
              </a:spcBef>
              <a:buSzPct val="142857"/>
              <a:buChar char="•"/>
              <a:tabLst>
                <a:tab pos="222250" algn="l"/>
              </a:tabLst>
            </a:pPr>
            <a:r>
              <a:rPr sz="1400" dirty="0">
                <a:latin typeface="Arial"/>
                <a:cs typeface="Arial"/>
              </a:rPr>
              <a:t>Subclasses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extending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the </a:t>
            </a:r>
            <a:r>
              <a:rPr sz="1400" spc="-10" dirty="0" smtClean="0">
                <a:latin typeface="Arial"/>
                <a:cs typeface="Arial"/>
              </a:rPr>
              <a:t>interface</a:t>
            </a:r>
            <a:endParaRPr lang="ar-SA" sz="1400" spc="-10" dirty="0" smtClean="0">
              <a:latin typeface="Arial"/>
              <a:cs typeface="Arial"/>
            </a:endParaRPr>
          </a:p>
          <a:p>
            <a:pPr marL="222250" marR="386080" indent="-171450" algn="l" rtl="0">
              <a:lnSpc>
                <a:spcPts val="1600"/>
              </a:lnSpc>
              <a:spcBef>
                <a:spcPts val="219"/>
              </a:spcBef>
              <a:buSzPct val="142857"/>
              <a:buChar char="•"/>
              <a:tabLst>
                <a:tab pos="222250" algn="l"/>
              </a:tabLst>
            </a:pPr>
            <a:endParaRPr lang="ar-SA" sz="1400" spc="-10" dirty="0" smtClean="0">
              <a:latin typeface="Arial"/>
              <a:cs typeface="Arial"/>
            </a:endParaRPr>
          </a:p>
          <a:p>
            <a:pPr marL="222250" marR="386080" indent="-171450" algn="l" rtl="0">
              <a:lnSpc>
                <a:spcPts val="1600"/>
              </a:lnSpc>
              <a:spcBef>
                <a:spcPts val="219"/>
              </a:spcBef>
              <a:buSzPct val="142857"/>
              <a:buChar char="•"/>
              <a:tabLst>
                <a:tab pos="222250" algn="l"/>
              </a:tabLst>
            </a:pPr>
            <a:r>
              <a:rPr sz="1400" dirty="0" smtClean="0">
                <a:latin typeface="Arial"/>
                <a:cs typeface="Arial"/>
              </a:rPr>
              <a:t>rely</a:t>
            </a:r>
            <a:r>
              <a:rPr sz="1400" spc="-15" dirty="0" smtClean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lang="en-US" sz="1400" spc="-10" dirty="0">
                <a:latin typeface="Arial"/>
                <a:cs typeface="Arial"/>
              </a:rPr>
              <a:t>P</a:t>
            </a:r>
            <a:r>
              <a:rPr sz="1400" spc="-10" dirty="0" smtClean="0">
                <a:latin typeface="Arial"/>
                <a:cs typeface="Arial"/>
              </a:rPr>
              <a:t>repareRecipe method</a:t>
            </a:r>
            <a:endParaRPr lang="ar-SA" sz="1400" spc="-10" dirty="0" smtClean="0">
              <a:latin typeface="Arial"/>
              <a:cs typeface="Arial"/>
            </a:endParaRPr>
          </a:p>
          <a:p>
            <a:pPr marL="222250" marR="386080" indent="-171450" algn="l" rtl="0">
              <a:lnSpc>
                <a:spcPts val="1600"/>
              </a:lnSpc>
              <a:spcBef>
                <a:spcPts val="219"/>
              </a:spcBef>
              <a:buSzPct val="142857"/>
              <a:buChar char="•"/>
              <a:tabLst>
                <a:tab pos="222250" algn="l"/>
              </a:tabLst>
            </a:pPr>
            <a:endParaRPr lang="ar-SA" sz="1400" spc="-10" dirty="0" smtClean="0">
              <a:latin typeface="Arial"/>
              <a:cs typeface="Arial"/>
            </a:endParaRPr>
          </a:p>
          <a:p>
            <a:pPr marL="222250" marR="386080" indent="-171450" algn="l" rtl="0">
              <a:lnSpc>
                <a:spcPts val="1600"/>
              </a:lnSpc>
              <a:spcBef>
                <a:spcPts val="219"/>
              </a:spcBef>
              <a:buSzPct val="142857"/>
              <a:buChar char="•"/>
              <a:tabLst>
                <a:tab pos="222250" algn="l"/>
              </a:tabLst>
            </a:pPr>
            <a:r>
              <a:rPr sz="1400" dirty="0" smtClean="0">
                <a:latin typeface="Arial"/>
                <a:cs typeface="Arial"/>
              </a:rPr>
              <a:t>implement</a:t>
            </a:r>
            <a:r>
              <a:rPr sz="1400" spc="60" dirty="0" smtClean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abstract </a:t>
            </a:r>
            <a:r>
              <a:rPr sz="1400" spc="-10" dirty="0" smtClean="0">
                <a:latin typeface="Arial"/>
                <a:cs typeface="Arial"/>
              </a:rPr>
              <a:t>methods</a:t>
            </a:r>
            <a:endParaRPr lang="en-US" sz="1400" spc="-10" dirty="0" smtClean="0">
              <a:latin typeface="Arial"/>
              <a:cs typeface="Arial"/>
            </a:endParaRPr>
          </a:p>
          <a:p>
            <a:pPr marL="222250" marR="386080" indent="-171450" algn="l" rtl="0">
              <a:lnSpc>
                <a:spcPts val="1600"/>
              </a:lnSpc>
              <a:spcBef>
                <a:spcPts val="219"/>
              </a:spcBef>
              <a:buSzPct val="142857"/>
              <a:buChar char="•"/>
              <a:tabLst>
                <a:tab pos="222250" algn="l"/>
              </a:tabLst>
            </a:pPr>
            <a:endParaRPr lang="ar-SA" sz="1400" dirty="0">
              <a:latin typeface="Arial"/>
              <a:cs typeface="Arial"/>
            </a:endParaRPr>
          </a:p>
          <a:p>
            <a:pPr marL="222250" marR="386080" indent="-171450" algn="l" rtl="0">
              <a:lnSpc>
                <a:spcPts val="1600"/>
              </a:lnSpc>
              <a:spcBef>
                <a:spcPts val="219"/>
              </a:spcBef>
              <a:buSzPct val="142857"/>
              <a:buChar char="•"/>
              <a:tabLst>
                <a:tab pos="222250" algn="l"/>
              </a:tabLst>
            </a:pPr>
            <a:r>
              <a:rPr sz="1400" dirty="0" smtClean="0">
                <a:latin typeface="Arial"/>
                <a:cs typeface="Arial"/>
              </a:rPr>
              <a:t>each</a:t>
            </a:r>
            <a:r>
              <a:rPr sz="1400" spc="-10" dirty="0" smtClean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subclass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its </a:t>
            </a:r>
            <a:r>
              <a:rPr sz="1400" dirty="0">
                <a:latin typeface="Arial"/>
                <a:cs typeface="Arial"/>
              </a:rPr>
              <a:t>own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implementation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38150"/>
            <a:ext cx="7797662" cy="10567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157605" marR="5080" indent="-224790">
              <a:lnSpc>
                <a:spcPct val="100499"/>
              </a:lnSpc>
              <a:spcBef>
                <a:spcPts val="80"/>
              </a:spcBef>
            </a:pPr>
            <a:r>
              <a:rPr sz="3400" spc="50" dirty="0">
                <a:solidFill>
                  <a:srgbClr val="3B69A1"/>
                </a:solidFill>
              </a:rPr>
              <a:t>Advantage</a:t>
            </a:r>
            <a:r>
              <a:rPr sz="3400" spc="20" dirty="0">
                <a:solidFill>
                  <a:srgbClr val="3B69A1"/>
                </a:solidFill>
              </a:rPr>
              <a:t> </a:t>
            </a:r>
            <a:r>
              <a:rPr sz="3400" spc="110" dirty="0">
                <a:solidFill>
                  <a:srgbClr val="3B69A1"/>
                </a:solidFill>
              </a:rPr>
              <a:t>of</a:t>
            </a:r>
            <a:r>
              <a:rPr sz="3400" spc="20" dirty="0">
                <a:solidFill>
                  <a:srgbClr val="3B69A1"/>
                </a:solidFill>
              </a:rPr>
              <a:t> </a:t>
            </a:r>
            <a:r>
              <a:rPr sz="3400" spc="40" dirty="0">
                <a:solidFill>
                  <a:srgbClr val="3B69A1"/>
                </a:solidFill>
              </a:rPr>
              <a:t>Using </a:t>
            </a:r>
            <a:r>
              <a:rPr sz="3400" dirty="0">
                <a:solidFill>
                  <a:srgbClr val="3B69A1"/>
                </a:solidFill>
              </a:rPr>
              <a:t>Template</a:t>
            </a:r>
            <a:r>
              <a:rPr sz="3400" spc="40" dirty="0">
                <a:solidFill>
                  <a:srgbClr val="3B69A1"/>
                </a:solidFill>
              </a:rPr>
              <a:t> </a:t>
            </a:r>
            <a:r>
              <a:rPr sz="3400" spc="100" dirty="0">
                <a:solidFill>
                  <a:srgbClr val="3B69A1"/>
                </a:solidFill>
              </a:rPr>
              <a:t>Method</a:t>
            </a:r>
            <a:endParaRPr sz="3400" dirty="0">
              <a:solidFill>
                <a:srgbClr val="3B69A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8584" y="1553381"/>
            <a:ext cx="5782945" cy="290957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60350" marR="438784" indent="-197485">
              <a:lnSpc>
                <a:spcPts val="1600"/>
              </a:lnSpc>
              <a:spcBef>
                <a:spcPts val="219"/>
              </a:spcBef>
              <a:buSzPct val="142857"/>
              <a:buChar char="•"/>
              <a:tabLst>
                <a:tab pos="260985" algn="l"/>
              </a:tabLst>
            </a:pPr>
            <a:r>
              <a:rPr sz="1400" dirty="0">
                <a:latin typeface="Arial"/>
                <a:cs typeface="Arial"/>
              </a:rPr>
              <a:t>One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class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contains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template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method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which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controls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the </a:t>
            </a:r>
            <a:r>
              <a:rPr sz="1400" spc="-10" dirty="0">
                <a:latin typeface="Arial"/>
                <a:cs typeface="Arial"/>
              </a:rPr>
              <a:t>algorithm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650" dirty="0">
              <a:latin typeface="Arial"/>
              <a:cs typeface="Arial"/>
            </a:endParaRPr>
          </a:p>
          <a:p>
            <a:pPr marL="682625" lvl="1" indent="-197485">
              <a:lnSpc>
                <a:spcPct val="100000"/>
              </a:lnSpc>
              <a:spcBef>
                <a:spcPts val="5"/>
              </a:spcBef>
              <a:buSzPct val="142857"/>
              <a:buChar char="•"/>
              <a:tabLst>
                <a:tab pos="683260" algn="l"/>
              </a:tabLst>
            </a:pPr>
            <a:r>
              <a:rPr sz="1400" dirty="0">
                <a:latin typeface="Arial"/>
                <a:cs typeface="Arial"/>
              </a:rPr>
              <a:t>protected,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defined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final</a:t>
            </a:r>
            <a:endParaRPr sz="1400" dirty="0">
              <a:latin typeface="Arial"/>
              <a:cs typeface="Arial"/>
            </a:endParaRPr>
          </a:p>
          <a:p>
            <a:pPr marL="260350" indent="-197485">
              <a:lnSpc>
                <a:spcPct val="100000"/>
              </a:lnSpc>
              <a:spcBef>
                <a:spcPts val="1975"/>
              </a:spcBef>
              <a:buSzPct val="142857"/>
              <a:buChar char="•"/>
              <a:tabLst>
                <a:tab pos="260985" algn="l"/>
              </a:tabLst>
            </a:pPr>
            <a:r>
              <a:rPr sz="1400" dirty="0">
                <a:latin typeface="Arial"/>
                <a:cs typeface="Arial"/>
              </a:rPr>
              <a:t>Reduce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code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duplicate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among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subclasses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800" dirty="0">
              <a:latin typeface="Arial"/>
              <a:cs typeface="Arial"/>
            </a:endParaRPr>
          </a:p>
          <a:p>
            <a:pPr marL="260350" marR="271145" indent="-197485">
              <a:lnSpc>
                <a:spcPts val="1600"/>
              </a:lnSpc>
              <a:buSzPct val="142857"/>
              <a:buChar char="•"/>
              <a:tabLst>
                <a:tab pos="260985" algn="l"/>
              </a:tabLst>
            </a:pPr>
            <a:r>
              <a:rPr sz="1400" dirty="0">
                <a:latin typeface="Arial"/>
                <a:cs typeface="Arial"/>
              </a:rPr>
              <a:t>One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place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contains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algorithm,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any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change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will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handled there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750" dirty="0">
              <a:latin typeface="Arial"/>
              <a:cs typeface="Arial"/>
            </a:endParaRPr>
          </a:p>
          <a:p>
            <a:pPr marL="260350" marR="17780" indent="-197485">
              <a:lnSpc>
                <a:spcPts val="1600"/>
              </a:lnSpc>
              <a:buSzPct val="142857"/>
              <a:buChar char="•"/>
              <a:tabLst>
                <a:tab pos="260985" algn="l"/>
              </a:tabLst>
            </a:pPr>
            <a:r>
              <a:rPr sz="1400" spc="-20" dirty="0">
                <a:latin typeface="Arial"/>
                <a:cs typeface="Arial"/>
              </a:rPr>
              <a:t>Template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method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contains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knowledge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(algorithm),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steps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involved, </a:t>
            </a:r>
            <a:r>
              <a:rPr sz="1400" dirty="0">
                <a:latin typeface="Arial"/>
                <a:cs typeface="Arial"/>
              </a:rPr>
              <a:t>order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these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steps,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some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concrete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implementation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how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do </a:t>
            </a:r>
            <a:r>
              <a:rPr sz="1400" dirty="0">
                <a:latin typeface="Arial"/>
                <a:cs typeface="Arial"/>
              </a:rPr>
              <a:t>steps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left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subclasses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6622" rIns="0" bIns="0" rtlCol="0">
            <a:spAutoFit/>
          </a:bodyPr>
          <a:lstStyle/>
          <a:p>
            <a:pPr marL="1223645">
              <a:lnSpc>
                <a:spcPct val="100000"/>
              </a:lnSpc>
              <a:spcBef>
                <a:spcPts val="100"/>
              </a:spcBef>
            </a:pPr>
            <a:r>
              <a:rPr sz="4200" spc="95" dirty="0">
                <a:solidFill>
                  <a:srgbClr val="3B69A1"/>
                </a:solidFill>
              </a:rPr>
              <a:t>Hook</a:t>
            </a:r>
            <a:r>
              <a:rPr sz="4200" spc="10" dirty="0">
                <a:solidFill>
                  <a:srgbClr val="3B69A1"/>
                </a:solidFill>
              </a:rPr>
              <a:t> </a:t>
            </a:r>
            <a:r>
              <a:rPr sz="4200" spc="130" dirty="0">
                <a:solidFill>
                  <a:srgbClr val="3B69A1"/>
                </a:solidFill>
              </a:rPr>
              <a:t>method</a:t>
            </a:r>
            <a:endParaRPr sz="4200" dirty="0">
              <a:solidFill>
                <a:srgbClr val="3B69A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3984" y="2506342"/>
            <a:ext cx="5594350" cy="91821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260350" indent="-222250">
              <a:lnSpc>
                <a:spcPct val="100000"/>
              </a:lnSpc>
              <a:spcBef>
                <a:spcPts val="1045"/>
              </a:spcBef>
              <a:buSzPct val="143750"/>
              <a:buChar char="•"/>
              <a:tabLst>
                <a:tab pos="260350" algn="l"/>
              </a:tabLst>
            </a:pPr>
            <a:r>
              <a:rPr sz="1600" dirty="0">
                <a:latin typeface="Arial"/>
                <a:cs typeface="Arial"/>
              </a:rPr>
              <a:t>Subclasses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are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free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override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it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but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they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don’t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have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to</a:t>
            </a:r>
            <a:endParaRPr sz="1600" dirty="0">
              <a:latin typeface="Arial"/>
              <a:cs typeface="Arial"/>
            </a:endParaRPr>
          </a:p>
          <a:p>
            <a:pPr marL="260350" indent="-222250">
              <a:lnSpc>
                <a:spcPct val="100000"/>
              </a:lnSpc>
              <a:spcBef>
                <a:spcPts val="2095"/>
              </a:spcBef>
              <a:buSzPct val="143750"/>
              <a:buChar char="•"/>
              <a:tabLst>
                <a:tab pos="260350" algn="l"/>
              </a:tabLst>
            </a:pPr>
            <a:r>
              <a:rPr sz="1600" dirty="0">
                <a:latin typeface="Arial"/>
                <a:cs typeface="Arial"/>
              </a:rPr>
              <a:t>This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gives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subclasses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ability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hook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into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algorithm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351" y="417987"/>
            <a:ext cx="7797662" cy="10567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549910" marR="5080" indent="-473075">
              <a:lnSpc>
                <a:spcPct val="100499"/>
              </a:lnSpc>
              <a:spcBef>
                <a:spcPts val="80"/>
              </a:spcBef>
            </a:pPr>
            <a:r>
              <a:rPr sz="3400" dirty="0">
                <a:solidFill>
                  <a:srgbClr val="3B69A1"/>
                </a:solidFill>
              </a:rPr>
              <a:t>Difference</a:t>
            </a:r>
            <a:r>
              <a:rPr sz="3400" spc="220" dirty="0">
                <a:solidFill>
                  <a:srgbClr val="3B69A1"/>
                </a:solidFill>
              </a:rPr>
              <a:t> </a:t>
            </a:r>
            <a:r>
              <a:rPr sz="3400" spc="70" dirty="0">
                <a:solidFill>
                  <a:srgbClr val="3B69A1"/>
                </a:solidFill>
              </a:rPr>
              <a:t>between</a:t>
            </a:r>
            <a:r>
              <a:rPr sz="3400" spc="220" dirty="0">
                <a:solidFill>
                  <a:srgbClr val="3B69A1"/>
                </a:solidFill>
              </a:rPr>
              <a:t> </a:t>
            </a:r>
            <a:r>
              <a:rPr sz="3400" spc="95" dirty="0">
                <a:solidFill>
                  <a:srgbClr val="3B69A1"/>
                </a:solidFill>
              </a:rPr>
              <a:t>abstract </a:t>
            </a:r>
            <a:r>
              <a:rPr sz="3400" spc="110" dirty="0">
                <a:solidFill>
                  <a:srgbClr val="3B69A1"/>
                </a:solidFill>
              </a:rPr>
              <a:t>method</a:t>
            </a:r>
            <a:r>
              <a:rPr sz="3400" spc="-15" dirty="0">
                <a:solidFill>
                  <a:srgbClr val="3B69A1"/>
                </a:solidFill>
              </a:rPr>
              <a:t> </a:t>
            </a:r>
            <a:r>
              <a:rPr sz="3400" dirty="0">
                <a:solidFill>
                  <a:srgbClr val="3B69A1"/>
                </a:solidFill>
              </a:rPr>
              <a:t>&amp;</a:t>
            </a:r>
            <a:r>
              <a:rPr sz="3400" spc="-15" dirty="0">
                <a:solidFill>
                  <a:srgbClr val="3B69A1"/>
                </a:solidFill>
              </a:rPr>
              <a:t> </a:t>
            </a:r>
            <a:r>
              <a:rPr sz="3400" spc="90" dirty="0">
                <a:solidFill>
                  <a:srgbClr val="3B69A1"/>
                </a:solidFill>
              </a:rPr>
              <a:t>hook</a:t>
            </a:r>
            <a:r>
              <a:rPr sz="3400" spc="-10" dirty="0">
                <a:solidFill>
                  <a:srgbClr val="3B69A1"/>
                </a:solidFill>
              </a:rPr>
              <a:t> </a:t>
            </a:r>
            <a:r>
              <a:rPr sz="3400" spc="100" dirty="0">
                <a:solidFill>
                  <a:srgbClr val="3B69A1"/>
                </a:solidFill>
              </a:rPr>
              <a:t>method</a:t>
            </a:r>
            <a:endParaRPr sz="3400" dirty="0">
              <a:solidFill>
                <a:srgbClr val="3B69A1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quarter" idx="13"/>
          </p:nvPr>
        </p:nvSpPr>
        <p:spPr>
          <a:xfrm>
            <a:off x="514351" y="1687018"/>
            <a:ext cx="7796030" cy="220445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85750" marR="30480" indent="-222250" algn="l" rtl="0">
              <a:lnSpc>
                <a:spcPts val="1810"/>
              </a:lnSpc>
              <a:spcBef>
                <a:spcPts val="250"/>
              </a:spcBef>
              <a:buSzPct val="143750"/>
              <a:buChar char="•"/>
              <a:tabLst>
                <a:tab pos="285750" algn="l"/>
              </a:tabLst>
            </a:pPr>
            <a:r>
              <a:rPr sz="1600" dirty="0"/>
              <a:t>abstract</a:t>
            </a:r>
            <a:r>
              <a:rPr sz="1600" spc="55" dirty="0"/>
              <a:t> </a:t>
            </a:r>
            <a:r>
              <a:rPr sz="1600" dirty="0"/>
              <a:t>method</a:t>
            </a:r>
            <a:r>
              <a:rPr sz="1600" spc="55" dirty="0"/>
              <a:t> </a:t>
            </a:r>
            <a:r>
              <a:rPr sz="1600" dirty="0"/>
              <a:t>is</a:t>
            </a:r>
            <a:r>
              <a:rPr sz="1600" spc="55" dirty="0"/>
              <a:t> </a:t>
            </a:r>
            <a:r>
              <a:rPr sz="1600" dirty="0"/>
              <a:t>used</a:t>
            </a:r>
            <a:r>
              <a:rPr sz="1600" spc="55" dirty="0"/>
              <a:t> </a:t>
            </a:r>
            <a:r>
              <a:rPr sz="1600" dirty="0"/>
              <a:t>when</a:t>
            </a:r>
            <a:r>
              <a:rPr sz="1600" spc="55" dirty="0"/>
              <a:t> </a:t>
            </a:r>
            <a:r>
              <a:rPr sz="1600" dirty="0"/>
              <a:t>the</a:t>
            </a:r>
            <a:r>
              <a:rPr sz="1600" spc="55" dirty="0"/>
              <a:t> </a:t>
            </a:r>
            <a:r>
              <a:rPr sz="1600" dirty="0"/>
              <a:t>subclass</a:t>
            </a:r>
            <a:r>
              <a:rPr sz="1600" spc="55" dirty="0"/>
              <a:t> </a:t>
            </a:r>
            <a:r>
              <a:rPr sz="1600" b="1" dirty="0">
                <a:latin typeface="Arial"/>
                <a:cs typeface="Arial"/>
              </a:rPr>
              <a:t>MUST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spc="-10" dirty="0"/>
              <a:t>provide </a:t>
            </a:r>
            <a:r>
              <a:rPr sz="1600" dirty="0"/>
              <a:t>an</a:t>
            </a:r>
            <a:r>
              <a:rPr sz="1600" spc="-40" dirty="0"/>
              <a:t> </a:t>
            </a:r>
            <a:r>
              <a:rPr sz="1600" spc="-10" dirty="0"/>
              <a:t>implementation</a:t>
            </a:r>
            <a:endParaRPr sz="1600" dirty="0">
              <a:latin typeface="Arial"/>
              <a:cs typeface="Arial"/>
            </a:endParaRPr>
          </a:p>
          <a:p>
            <a:pPr algn="l" rtl="0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1750" dirty="0"/>
          </a:p>
          <a:p>
            <a:pPr marL="285750" indent="-222250" algn="l" rtl="0">
              <a:lnSpc>
                <a:spcPct val="100000"/>
              </a:lnSpc>
              <a:buSzPct val="143750"/>
              <a:buChar char="•"/>
              <a:tabLst>
                <a:tab pos="285750" algn="l"/>
              </a:tabLst>
            </a:pPr>
            <a:r>
              <a:rPr sz="1600" dirty="0"/>
              <a:t>hook</a:t>
            </a:r>
            <a:r>
              <a:rPr sz="1600" spc="50" dirty="0"/>
              <a:t> </a:t>
            </a:r>
            <a:r>
              <a:rPr sz="1600" dirty="0"/>
              <a:t>method</a:t>
            </a:r>
            <a:r>
              <a:rPr sz="1600" spc="55" dirty="0"/>
              <a:t> </a:t>
            </a:r>
            <a:r>
              <a:rPr sz="1600" dirty="0"/>
              <a:t>is</a:t>
            </a:r>
            <a:r>
              <a:rPr sz="1600" spc="55" dirty="0"/>
              <a:t> </a:t>
            </a:r>
            <a:r>
              <a:rPr sz="1600" spc="-10" dirty="0"/>
              <a:t>optional</a:t>
            </a:r>
            <a:endParaRPr sz="1600" dirty="0"/>
          </a:p>
          <a:p>
            <a:pPr marL="730250" marR="492125" lvl="1" indent="-222250" algn="l" rtl="0">
              <a:lnSpc>
                <a:spcPts val="1800"/>
              </a:lnSpc>
              <a:spcBef>
                <a:spcPts val="2255"/>
              </a:spcBef>
              <a:buSzPct val="143750"/>
              <a:buChar char="•"/>
              <a:tabLst>
                <a:tab pos="730250" algn="l"/>
              </a:tabLst>
            </a:pPr>
            <a:r>
              <a:rPr sz="1600" dirty="0">
                <a:latin typeface="Arial"/>
                <a:cs typeface="Arial"/>
              </a:rPr>
              <a:t>can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be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used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implement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optional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part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the </a:t>
            </a:r>
            <a:r>
              <a:rPr sz="1600" spc="-10" dirty="0">
                <a:latin typeface="Arial"/>
                <a:cs typeface="Arial"/>
              </a:rPr>
              <a:t>algorithm</a:t>
            </a:r>
            <a:endParaRPr sz="1600" dirty="0">
              <a:latin typeface="Arial"/>
              <a:cs typeface="Arial"/>
            </a:endParaRPr>
          </a:p>
          <a:p>
            <a:pPr lvl="1" algn="l" rtl="0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1750" dirty="0"/>
          </a:p>
          <a:p>
            <a:pPr marL="730250" lvl="1" indent="-222250" algn="l" rtl="0">
              <a:lnSpc>
                <a:spcPct val="100000"/>
              </a:lnSpc>
              <a:buSzPct val="143750"/>
              <a:buChar char="•"/>
              <a:tabLst>
                <a:tab pos="730250" algn="l"/>
              </a:tabLst>
            </a:pPr>
            <a:r>
              <a:rPr sz="1600" dirty="0">
                <a:latin typeface="Arial"/>
                <a:cs typeface="Arial"/>
              </a:rPr>
              <a:t>can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be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skipped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if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it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not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important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subclass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6622" rIns="0" bIns="0" rtlCol="0">
            <a:spAutoFit/>
          </a:bodyPr>
          <a:lstStyle/>
          <a:p>
            <a:pPr marL="1722755">
              <a:lnSpc>
                <a:spcPct val="100000"/>
              </a:lnSpc>
              <a:spcBef>
                <a:spcPts val="100"/>
              </a:spcBef>
            </a:pPr>
            <a:r>
              <a:rPr sz="4200" spc="40" dirty="0">
                <a:solidFill>
                  <a:srgbClr val="3B69A1"/>
                </a:solidFill>
              </a:rPr>
              <a:t>Summary</a:t>
            </a:r>
            <a:endParaRPr sz="4200" dirty="0">
              <a:solidFill>
                <a:srgbClr val="3B69A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9384" y="1394573"/>
            <a:ext cx="4099560" cy="3563796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39065" indent="-127000">
              <a:lnSpc>
                <a:spcPct val="100000"/>
              </a:lnSpc>
              <a:spcBef>
                <a:spcPts val="670"/>
              </a:spcBef>
              <a:buSzPct val="144444"/>
              <a:buChar char="•"/>
              <a:tabLst>
                <a:tab pos="139700" algn="l"/>
              </a:tabLst>
            </a:pPr>
            <a:r>
              <a:rPr sz="1050" spc="-10" dirty="0">
                <a:latin typeface="Arial"/>
                <a:cs typeface="Arial"/>
              </a:rPr>
              <a:t>Template</a:t>
            </a:r>
            <a:r>
              <a:rPr sz="1050" spc="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method</a:t>
            </a:r>
            <a:r>
              <a:rPr sz="1050" spc="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defines</a:t>
            </a:r>
            <a:r>
              <a:rPr sz="1050" spc="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</a:t>
            </a:r>
            <a:r>
              <a:rPr sz="1050" spc="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structure</a:t>
            </a:r>
            <a:r>
              <a:rPr sz="1050" spc="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</a:t>
            </a:r>
            <a:r>
              <a:rPr sz="1050" spc="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an</a:t>
            </a:r>
            <a:r>
              <a:rPr sz="1050" spc="1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algorithm</a:t>
            </a:r>
            <a:endParaRPr sz="1050" dirty="0">
              <a:latin typeface="Arial"/>
              <a:cs typeface="Arial"/>
            </a:endParaRPr>
          </a:p>
          <a:p>
            <a:pPr marL="139065" indent="-127000">
              <a:lnSpc>
                <a:spcPct val="100000"/>
              </a:lnSpc>
              <a:spcBef>
                <a:spcPts val="1230"/>
              </a:spcBef>
              <a:buSzPct val="144444"/>
              <a:buChar char="•"/>
              <a:tabLst>
                <a:tab pos="139700" algn="l"/>
              </a:tabLst>
            </a:pPr>
            <a:r>
              <a:rPr sz="1050" dirty="0">
                <a:latin typeface="Arial"/>
                <a:cs typeface="Arial"/>
              </a:rPr>
              <a:t>Helps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in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reusing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code</a:t>
            </a:r>
            <a:endParaRPr sz="1050" dirty="0">
              <a:latin typeface="Arial"/>
              <a:cs typeface="Arial"/>
            </a:endParaRPr>
          </a:p>
          <a:p>
            <a:pPr marL="139065" indent="-127000">
              <a:lnSpc>
                <a:spcPct val="100000"/>
              </a:lnSpc>
              <a:spcBef>
                <a:spcPts val="1235"/>
              </a:spcBef>
              <a:buSzPct val="144444"/>
              <a:buChar char="•"/>
              <a:tabLst>
                <a:tab pos="139700" algn="l"/>
              </a:tabLst>
            </a:pPr>
            <a:r>
              <a:rPr sz="1050" dirty="0">
                <a:latin typeface="Arial"/>
                <a:cs typeface="Arial"/>
              </a:rPr>
              <a:t>Control</a:t>
            </a:r>
            <a:r>
              <a:rPr sz="1050" spc="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</a:t>
            </a:r>
            <a:r>
              <a:rPr sz="1050" spc="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steps</a:t>
            </a:r>
            <a:r>
              <a:rPr sz="1050" spc="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involved</a:t>
            </a:r>
            <a:r>
              <a:rPr sz="1050" spc="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in</a:t>
            </a:r>
            <a:r>
              <a:rPr sz="1050" spc="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</a:t>
            </a:r>
            <a:r>
              <a:rPr sz="1050" spc="15" dirty="0">
                <a:latin typeface="Arial"/>
                <a:cs typeface="Arial"/>
              </a:rPr>
              <a:t> </a:t>
            </a:r>
            <a:r>
              <a:rPr sz="1050" spc="-10" dirty="0" smtClean="0">
                <a:latin typeface="Arial"/>
                <a:cs typeface="Arial"/>
              </a:rPr>
              <a:t>algorithm</a:t>
            </a:r>
            <a:endParaRPr lang="ar-SA" sz="1050" dirty="0">
              <a:latin typeface="Arial"/>
              <a:cs typeface="Arial"/>
            </a:endParaRPr>
          </a:p>
          <a:p>
            <a:pPr marL="139065" indent="-127000">
              <a:lnSpc>
                <a:spcPct val="100000"/>
              </a:lnSpc>
              <a:spcBef>
                <a:spcPts val="1235"/>
              </a:spcBef>
              <a:buSzPct val="144444"/>
              <a:buChar char="•"/>
              <a:tabLst>
                <a:tab pos="139700" algn="l"/>
              </a:tabLst>
            </a:pPr>
            <a:r>
              <a:rPr sz="1050" dirty="0" smtClean="0">
                <a:latin typeface="Arial"/>
                <a:cs typeface="Arial"/>
              </a:rPr>
              <a:t>can</a:t>
            </a:r>
            <a:r>
              <a:rPr sz="1050" spc="25" dirty="0" smtClean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defer</a:t>
            </a:r>
            <a:r>
              <a:rPr sz="1050" spc="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implementation</a:t>
            </a:r>
            <a:r>
              <a:rPr sz="1050" spc="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of</a:t>
            </a:r>
            <a:r>
              <a:rPr sz="1050" spc="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some</a:t>
            </a:r>
            <a:r>
              <a:rPr sz="1050" spc="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steps</a:t>
            </a:r>
            <a:r>
              <a:rPr sz="1050" spc="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to</a:t>
            </a:r>
            <a:r>
              <a:rPr sz="1050" spc="2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subclasses</a:t>
            </a:r>
            <a:endParaRPr sz="1050" dirty="0">
              <a:latin typeface="Arial"/>
              <a:cs typeface="Arial"/>
            </a:endParaRPr>
          </a:p>
          <a:p>
            <a:pPr marL="139065" indent="-127000">
              <a:lnSpc>
                <a:spcPct val="100000"/>
              </a:lnSpc>
              <a:spcBef>
                <a:spcPts val="1230"/>
              </a:spcBef>
              <a:buSzPct val="144444"/>
              <a:buChar char="•"/>
              <a:tabLst>
                <a:tab pos="139700" algn="l"/>
              </a:tabLst>
            </a:pPr>
            <a:r>
              <a:rPr sz="1050" dirty="0">
                <a:latin typeface="Arial"/>
                <a:cs typeface="Arial"/>
              </a:rPr>
              <a:t>Abstract</a:t>
            </a:r>
            <a:r>
              <a:rPr sz="1050" spc="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class</a:t>
            </a:r>
            <a:r>
              <a:rPr sz="1050" spc="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containing</a:t>
            </a:r>
            <a:r>
              <a:rPr sz="1050" spc="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</a:t>
            </a:r>
            <a:r>
              <a:rPr sz="1050" spc="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template</a:t>
            </a:r>
            <a:r>
              <a:rPr sz="1050" spc="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method,</a:t>
            </a:r>
            <a:r>
              <a:rPr sz="1050" spc="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defines</a:t>
            </a:r>
            <a:r>
              <a:rPr sz="1050" spc="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steps</a:t>
            </a:r>
            <a:r>
              <a:rPr sz="1050" spc="4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as</a:t>
            </a:r>
            <a:endParaRPr sz="1050" dirty="0">
              <a:latin typeface="Arial"/>
              <a:cs typeface="Arial"/>
            </a:endParaRPr>
          </a:p>
          <a:p>
            <a:pPr marL="392430" lvl="1" indent="-127635">
              <a:lnSpc>
                <a:spcPct val="100000"/>
              </a:lnSpc>
              <a:spcBef>
                <a:spcPts val="1235"/>
              </a:spcBef>
              <a:buSzPct val="144444"/>
              <a:buChar char="•"/>
              <a:tabLst>
                <a:tab pos="393065" algn="l"/>
              </a:tabLst>
            </a:pPr>
            <a:r>
              <a:rPr sz="1050" dirty="0">
                <a:latin typeface="Arial"/>
                <a:cs typeface="Arial"/>
              </a:rPr>
              <a:t>abstract</a:t>
            </a:r>
            <a:r>
              <a:rPr sz="1050" spc="9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methods</a:t>
            </a:r>
            <a:endParaRPr sz="1050" dirty="0">
              <a:latin typeface="Arial"/>
              <a:cs typeface="Arial"/>
            </a:endParaRPr>
          </a:p>
          <a:p>
            <a:pPr marL="392430" lvl="1" indent="-127635">
              <a:lnSpc>
                <a:spcPct val="100000"/>
              </a:lnSpc>
              <a:spcBef>
                <a:spcPts val="1230"/>
              </a:spcBef>
              <a:buSzPct val="144444"/>
              <a:buChar char="•"/>
              <a:tabLst>
                <a:tab pos="393065" algn="l"/>
              </a:tabLst>
            </a:pPr>
            <a:r>
              <a:rPr sz="1050" dirty="0">
                <a:latin typeface="Arial"/>
                <a:cs typeface="Arial"/>
              </a:rPr>
              <a:t>concrete</a:t>
            </a:r>
            <a:r>
              <a:rPr sz="1050" spc="3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methods</a:t>
            </a:r>
            <a:endParaRPr sz="1050" dirty="0">
              <a:latin typeface="Arial"/>
              <a:cs typeface="Arial"/>
            </a:endParaRPr>
          </a:p>
          <a:p>
            <a:pPr marL="392430" lvl="1" indent="-127635">
              <a:lnSpc>
                <a:spcPct val="100000"/>
              </a:lnSpc>
              <a:spcBef>
                <a:spcPts val="1235"/>
              </a:spcBef>
              <a:buSzPct val="144444"/>
              <a:buChar char="•"/>
              <a:tabLst>
                <a:tab pos="393065" algn="l"/>
              </a:tabLst>
            </a:pPr>
            <a:r>
              <a:rPr sz="1050" dirty="0">
                <a:latin typeface="Arial"/>
                <a:cs typeface="Arial"/>
              </a:rPr>
              <a:t>hook</a:t>
            </a:r>
            <a:r>
              <a:rPr sz="1050" spc="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methods</a:t>
            </a:r>
            <a:endParaRPr sz="1050" dirty="0">
              <a:latin typeface="Arial"/>
              <a:cs typeface="Arial"/>
            </a:endParaRPr>
          </a:p>
          <a:p>
            <a:pPr marL="139065" indent="-127000">
              <a:lnSpc>
                <a:spcPct val="100000"/>
              </a:lnSpc>
              <a:spcBef>
                <a:spcPts val="1235"/>
              </a:spcBef>
              <a:buSzPct val="144444"/>
              <a:buChar char="•"/>
              <a:tabLst>
                <a:tab pos="139700" algn="l"/>
              </a:tabLst>
            </a:pPr>
            <a:r>
              <a:rPr sz="1050" dirty="0">
                <a:latin typeface="Arial"/>
                <a:cs typeface="Arial"/>
              </a:rPr>
              <a:t>Superclass</a:t>
            </a:r>
            <a:r>
              <a:rPr sz="1050" spc="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relies</a:t>
            </a:r>
            <a:r>
              <a:rPr sz="1050" spc="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on</a:t>
            </a:r>
            <a:r>
              <a:rPr sz="1050" spc="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subclass,</a:t>
            </a:r>
            <a:r>
              <a:rPr sz="1050" spc="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but</a:t>
            </a:r>
            <a:r>
              <a:rPr sz="1050" spc="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call</a:t>
            </a:r>
            <a:r>
              <a:rPr sz="1050" spc="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them</a:t>
            </a:r>
            <a:r>
              <a:rPr sz="1050" spc="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when</a:t>
            </a:r>
            <a:r>
              <a:rPr sz="1050" spc="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needed</a:t>
            </a:r>
            <a:endParaRPr sz="1050" dirty="0">
              <a:latin typeface="Arial"/>
              <a:cs typeface="Arial"/>
            </a:endParaRPr>
          </a:p>
          <a:p>
            <a:pPr marL="392430" lvl="1" indent="-127635">
              <a:lnSpc>
                <a:spcPct val="100000"/>
              </a:lnSpc>
              <a:spcBef>
                <a:spcPts val="1230"/>
              </a:spcBef>
              <a:buSzPct val="144444"/>
              <a:buChar char="•"/>
              <a:tabLst>
                <a:tab pos="393065" algn="l"/>
              </a:tabLst>
            </a:pPr>
            <a:r>
              <a:rPr sz="1050" dirty="0">
                <a:latin typeface="Arial"/>
                <a:cs typeface="Arial"/>
              </a:rPr>
              <a:t>this</a:t>
            </a:r>
            <a:r>
              <a:rPr sz="1050" spc="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is</a:t>
            </a:r>
            <a:r>
              <a:rPr sz="1050" spc="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the</a:t>
            </a:r>
            <a:r>
              <a:rPr sz="1050" spc="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Hollywood</a:t>
            </a:r>
            <a:r>
              <a:rPr sz="1050" spc="3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principle</a:t>
            </a:r>
            <a:endParaRPr sz="1050" dirty="0">
              <a:latin typeface="Arial"/>
              <a:cs typeface="Arial"/>
            </a:endParaRPr>
          </a:p>
          <a:p>
            <a:pPr marL="392430" lvl="1" indent="-127635">
              <a:lnSpc>
                <a:spcPct val="100000"/>
              </a:lnSpc>
              <a:spcBef>
                <a:spcPts val="1235"/>
              </a:spcBef>
              <a:buSzPct val="144444"/>
              <a:buChar char="•"/>
              <a:tabLst>
                <a:tab pos="393065" algn="l"/>
              </a:tabLst>
            </a:pPr>
            <a:r>
              <a:rPr sz="1050" dirty="0">
                <a:latin typeface="Arial"/>
                <a:cs typeface="Arial"/>
              </a:rPr>
              <a:t>high-level</a:t>
            </a:r>
            <a:r>
              <a:rPr sz="1050" spc="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component</a:t>
            </a:r>
            <a:r>
              <a:rPr sz="1050" spc="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decides</a:t>
            </a:r>
            <a:r>
              <a:rPr sz="1050" spc="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when</a:t>
            </a:r>
            <a:r>
              <a:rPr sz="1050" spc="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&amp;</a:t>
            </a:r>
            <a:r>
              <a:rPr sz="1050" spc="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how</a:t>
            </a:r>
            <a:r>
              <a:rPr sz="1050" spc="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to</a:t>
            </a:r>
            <a:r>
              <a:rPr sz="1050" spc="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call</a:t>
            </a:r>
            <a:r>
              <a:rPr sz="1050" spc="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low-level</a:t>
            </a:r>
            <a:r>
              <a:rPr sz="1050" spc="3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components</a:t>
            </a:r>
            <a:endParaRPr sz="1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الحدث الرئيسي">
  <a:themeElements>
    <a:clrScheme name="الحدث الرئيسي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الحدث الرئيسي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الحدث الرئيسي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TM04033927[[fn=الحدث الرئيسي]]</Template>
  <TotalTime>8435</TotalTime>
  <Words>373</Words>
  <Application>Microsoft Office PowerPoint</Application>
  <PresentationFormat>عرض على الشاشة (9:16)‏</PresentationFormat>
  <Paragraphs>62</Paragraphs>
  <Slides>10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Impact</vt:lpstr>
      <vt:lpstr>Times New Roman</vt:lpstr>
      <vt:lpstr>الحدث الرئيسي</vt:lpstr>
      <vt:lpstr>Template Method Pattern</vt:lpstr>
      <vt:lpstr>Encapsulation</vt:lpstr>
      <vt:lpstr>Code Analysis</vt:lpstr>
      <vt:lpstr>Redesign</vt:lpstr>
      <vt:lpstr>Subclasses</vt:lpstr>
      <vt:lpstr>Advantage of Using Template Method</vt:lpstr>
      <vt:lpstr>Hook method</vt:lpstr>
      <vt:lpstr>Difference between abstract method &amp; hook method</vt:lpstr>
      <vt:lpstr>Summary</vt:lpstr>
      <vt:lpstr>Real Example on Template Method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design-patterns_all</dc:title>
  <dc:creator>Ali J Barghouth</dc:creator>
  <cp:lastModifiedBy>حساب Microsoft</cp:lastModifiedBy>
  <cp:revision>49</cp:revision>
  <dcterms:created xsi:type="dcterms:W3CDTF">2023-04-09T23:57:53Z</dcterms:created>
  <dcterms:modified xsi:type="dcterms:W3CDTF">2023-05-15T17:38:18Z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2021-10-02T00:00:00Z</vt:filetime>
  </property>
  <property fmtid="{D5CDD505-2E9C-101B-9397-08002B2CF9AE}" pid="3" name="Creator">
    <vt:lpwstr>Keynote</vt:lpwstr>
  </property>
  <property fmtid="{D5CDD505-2E9C-101B-9397-08002B2CF9AE}" pid="4" name="LastSaved">
    <vt:filetime>2023-04-09T00:00:00Z</vt:filetime>
  </property>
  <property fmtid="{D5CDD505-2E9C-101B-9397-08002B2CF9AE}" pid="5" name="Producer">
    <vt:lpwstr>macOS Version 11.3 (Build 20E232) Quartz PDFContext</vt:lpwstr>
  </property>
</Properties>
</file>