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61" r:id="rId4"/>
    <p:sldId id="260" r:id="rId5"/>
    <p:sldId id="259" r:id="rId6"/>
    <p:sldId id="258" r:id="rId7"/>
    <p:sldId id="268" r:id="rId8"/>
    <p:sldId id="262" r:id="rId9"/>
    <p:sldId id="271" r:id="rId10"/>
    <p:sldId id="286" r:id="rId11"/>
    <p:sldId id="287" r:id="rId12"/>
    <p:sldId id="272" r:id="rId13"/>
    <p:sldId id="289" r:id="rId14"/>
    <p:sldId id="290" r:id="rId15"/>
    <p:sldId id="274" r:id="rId16"/>
    <p:sldId id="292" r:id="rId17"/>
    <p:sldId id="293" r:id="rId18"/>
    <p:sldId id="294" r:id="rId19"/>
    <p:sldId id="300" r:id="rId20"/>
    <p:sldId id="301" r:id="rId21"/>
    <p:sldId id="264" r:id="rId22"/>
    <p:sldId id="302" r:id="rId23"/>
    <p:sldId id="276" r:id="rId24"/>
    <p:sldId id="291" r:id="rId25"/>
    <p:sldId id="275" r:id="rId26"/>
    <p:sldId id="273" r:id="rId2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按摩椅需求规模及增长情况统计（单位：亿）</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6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2013年</c:v>
                </c:pt>
                <c:pt idx="1">
                  <c:v>2014年</c:v>
                </c:pt>
                <c:pt idx="2">
                  <c:v>2015年</c:v>
                </c:pt>
                <c:pt idx="3">
                  <c:v>2016年</c:v>
                </c:pt>
              </c:strCache>
            </c:strRef>
          </c:cat>
          <c:val>
            <c:numRef>
              <c:f>Sheet1!$B$2:$B$5</c:f>
              <c:numCache>
                <c:formatCode>General</c:formatCode>
                <c:ptCount val="4"/>
                <c:pt idx="0">
                  <c:v>110</c:v>
                </c:pt>
                <c:pt idx="1">
                  <c:v>120</c:v>
                </c:pt>
                <c:pt idx="2">
                  <c:v>150</c:v>
                </c:pt>
                <c:pt idx="3">
                  <c:v>180</c:v>
                </c:pt>
              </c:numCache>
            </c:numRef>
          </c:val>
          <c:extLst>
            <c:ext xmlns:c16="http://schemas.microsoft.com/office/drawing/2014/chart" uri="{C3380CC4-5D6E-409C-BE32-E72D297353CC}">
              <c16:uniqueId val="{00000000-5D36-4ED6-A427-4F9E4FC79B78}"/>
            </c:ext>
          </c:extLst>
        </c:ser>
        <c:dLbls>
          <c:showLegendKey val="0"/>
          <c:showVal val="1"/>
          <c:showCatName val="0"/>
          <c:showSerName val="0"/>
          <c:showPercent val="0"/>
          <c:showBubbleSize val="0"/>
        </c:dLbls>
        <c:gapWidth val="75"/>
        <c:overlap val="-25"/>
        <c:axId val="347280617"/>
        <c:axId val="412168396"/>
      </c:barChart>
      <c:catAx>
        <c:axId val="347280617"/>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1400" b="1" i="0" u="sng" strike="noStrike" kern="1200" baseline="0">
                <a:solidFill>
                  <a:schemeClr val="accent2"/>
                </a:solidFill>
                <a:latin typeface="+mn-lt"/>
                <a:ea typeface="+mn-ea"/>
                <a:cs typeface="+mn-cs"/>
              </a:defRPr>
            </a:pPr>
            <a:endParaRPr lang="zh-CN"/>
          </a:p>
        </c:txPr>
        <c:crossAx val="412168396"/>
        <c:crosses val="autoZero"/>
        <c:auto val="1"/>
        <c:lblAlgn val="ctr"/>
        <c:lblOffset val="100"/>
        <c:noMultiLvlLbl val="0"/>
      </c:catAx>
      <c:valAx>
        <c:axId val="4121683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347280617"/>
        <c:crosses val="autoZero"/>
        <c:crossBetween val="between"/>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solidFill>
                <a:schemeClr val="accent1"/>
              </a:solidFill>
            </a:ln>
          </c:spPr>
          <c:explosion val="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accent1"/>
                </a:solidFill>
              </a:ln>
              <a:effectLst/>
            </c:spPr>
            <c:extLst>
              <c:ext xmlns:c16="http://schemas.microsoft.com/office/drawing/2014/chart" uri="{C3380CC4-5D6E-409C-BE32-E72D297353CC}">
                <c16:uniqueId val="{00000001-58E7-435D-A8F4-88FC98A3944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solidFill>
                  <a:schemeClr val="accent1"/>
                </a:solidFill>
              </a:ln>
              <a:effectLst/>
            </c:spPr>
            <c:extLst>
              <c:ext xmlns:c16="http://schemas.microsoft.com/office/drawing/2014/chart" uri="{C3380CC4-5D6E-409C-BE32-E72D297353CC}">
                <c16:uniqueId val="{00000003-58E7-435D-A8F4-88FC98A3944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solidFill>
                  <a:schemeClr val="accent1"/>
                </a:solidFill>
              </a:ln>
              <a:effectLst/>
            </c:spPr>
            <c:extLst>
              <c:ext xmlns:c16="http://schemas.microsoft.com/office/drawing/2014/chart" uri="{C3380CC4-5D6E-409C-BE32-E72D297353CC}">
                <c16:uniqueId val="{00000005-58E7-435D-A8F4-88FC98A3944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solidFill>
                  <a:schemeClr val="accent1"/>
                </a:solidFill>
              </a:ln>
              <a:effectLst/>
            </c:spPr>
            <c:extLst>
              <c:ext xmlns:c16="http://schemas.microsoft.com/office/drawing/2014/chart" uri="{C3380CC4-5D6E-409C-BE32-E72D297353CC}">
                <c16:uniqueId val="{00000007-58E7-435D-A8F4-88FC98A3944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solidFill>
                  <a:schemeClr val="accent1"/>
                </a:solidFill>
              </a:ln>
              <a:effectLst/>
            </c:spPr>
            <c:extLst>
              <c:ext xmlns:c16="http://schemas.microsoft.com/office/drawing/2014/chart" uri="{C3380CC4-5D6E-409C-BE32-E72D297353CC}">
                <c16:uniqueId val="{00000009-58E7-435D-A8F4-88FC98A39444}"/>
              </c:ext>
            </c:extLst>
          </c:dPt>
          <c:dLbls>
            <c:dLbl>
              <c:idx val="2"/>
              <c:tx>
                <c:rich>
                  <a:bodyPr rot="0" spcFirstLastPara="0" vertOverflow="ellipsis" vert="horz" wrap="square" lIns="38100" tIns="19050" rIns="38100" bIns="19050" anchor="ctr" anchorCtr="1"/>
                  <a:lstStyle/>
                  <a:p>
                    <a:pPr defTabSz="914400">
                      <a:defRPr lang="zh-CN" sz="1800" b="0" i="0" u="none" strike="noStrike" kern="1200" baseline="0">
                        <a:solidFill>
                          <a:schemeClr val="tx1"/>
                        </a:solidFill>
                        <a:effectLst>
                          <a:outerShdw blurRad="38100" dist="19050" dir="2700000" algn="tl" rotWithShape="0">
                            <a:schemeClr val="dk1">
                              <a:alpha val="40000"/>
                            </a:schemeClr>
                          </a:outerShdw>
                        </a:effectLst>
                        <a:latin typeface="+mn-lt"/>
                        <a:ea typeface="+mn-ea"/>
                        <a:cs typeface="+mn-cs"/>
                      </a:defRPr>
                    </a:pPr>
                    <a:r>
                      <a:rPr lang="zh-CN" altLang="en-US" sz="1800"/>
                      <a:t>华东地区</a:t>
                    </a:r>
                  </a:p>
                  <a:p>
                    <a:pPr defTabSz="914400">
                      <a:defRPr sz="1800">
                        <a:solidFill>
                          <a:schemeClr val="tx1"/>
                        </a:solidFill>
                        <a:effectLst>
                          <a:outerShdw blurRad="38100" dist="19050" dir="2700000" algn="tl" rotWithShape="0">
                            <a:schemeClr val="dk1">
                              <a:alpha val="40000"/>
                            </a:schemeClr>
                          </a:outerShdw>
                        </a:effectLst>
                      </a:defRPr>
                    </a:pPr>
                    <a:r>
                      <a:rPr lang="en-US" altLang="zh-CN" sz="1800"/>
                      <a:t>18%</a:t>
                    </a:r>
                  </a:p>
                </c:rich>
              </c:tx>
              <c:spPr>
                <a:noFill/>
                <a:ln>
                  <a:noFill/>
                </a:ln>
                <a:effectLst/>
              </c:spPr>
              <c:txPr>
                <a:bodyPr rot="0" spcFirstLastPara="0" vertOverflow="ellipsis" vert="horz" wrap="square" lIns="38100" tIns="19050" rIns="38100" bIns="19050" anchor="ctr" anchorCtr="1"/>
                <a:lstStyle/>
                <a:p>
                  <a:pPr defTabSz="914400">
                    <a:defRPr lang="zh-CN" sz="1800" b="0" i="0" u="none" strike="noStrike" kern="1200" baseline="0">
                      <a:solidFill>
                        <a:schemeClr val="tx1"/>
                      </a:solidFill>
                      <a:effectLst>
                        <a:outerShdw blurRad="38100" dist="19050" dir="2700000" algn="tl" rotWithShape="0">
                          <a:schemeClr val="dk1">
                            <a:alpha val="40000"/>
                          </a:schemeClr>
                        </a:outerShdw>
                      </a:effectLst>
                      <a:latin typeface="+mn-lt"/>
                      <a:ea typeface="+mn-ea"/>
                      <a:cs typeface="+mn-cs"/>
                    </a:defRPr>
                  </a:pPr>
                  <a:endParaRPr lang="zh-CN"/>
                </a:p>
              </c:txPr>
              <c:dLblPos val="inEnd"/>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58E7-435D-A8F4-88FC98A39444}"/>
                </c:ext>
              </c:extLst>
            </c:dLbl>
            <c:dLbl>
              <c:idx val="3"/>
              <c:tx>
                <c:rich>
                  <a:bodyPr rot="0" spcFirstLastPara="0" vertOverflow="ellipsis" vert="horz" wrap="square" lIns="38100" tIns="19050" rIns="38100" bIns="19050" anchor="ctr" anchorCtr="1"/>
                  <a:lstStyle/>
                  <a:p>
                    <a:pPr defTabSz="914400">
                      <a:defRPr lang="zh-CN" sz="1800" b="0" i="0" u="none" strike="noStrike" kern="1200" baseline="0">
                        <a:solidFill>
                          <a:schemeClr val="tx1"/>
                        </a:solidFill>
                        <a:effectLst>
                          <a:outerShdw blurRad="38100" dist="19050" dir="2700000" algn="tl" rotWithShape="0">
                            <a:schemeClr val="dk1">
                              <a:alpha val="40000"/>
                            </a:schemeClr>
                          </a:outerShdw>
                        </a:effectLst>
                        <a:latin typeface="+mn-lt"/>
                        <a:ea typeface="+mn-ea"/>
                        <a:cs typeface="+mn-cs"/>
                      </a:defRPr>
                    </a:pPr>
                    <a:r>
                      <a:rPr lang="zh-CN" altLang="en-US" sz="1800"/>
                      <a:t>华北地区</a:t>
                    </a:r>
                  </a:p>
                  <a:p>
                    <a:pPr defTabSz="914400">
                      <a:defRPr sz="1800">
                        <a:solidFill>
                          <a:schemeClr val="tx1"/>
                        </a:solidFill>
                        <a:effectLst>
                          <a:outerShdw blurRad="38100" dist="19050" dir="2700000" algn="tl" rotWithShape="0">
                            <a:schemeClr val="dk1">
                              <a:alpha val="40000"/>
                            </a:schemeClr>
                          </a:outerShdw>
                        </a:effectLst>
                      </a:defRPr>
                    </a:pPr>
                    <a:r>
                      <a:rPr lang="en-US" altLang="zh-CN" sz="1800"/>
                      <a:t>31%</a:t>
                    </a:r>
                  </a:p>
                </c:rich>
              </c:tx>
              <c:spPr>
                <a:noFill/>
                <a:ln>
                  <a:noFill/>
                </a:ln>
                <a:effectLst/>
              </c:spPr>
              <c:txPr>
                <a:bodyPr rot="0" spcFirstLastPara="0" vertOverflow="ellipsis" vert="horz" wrap="square" lIns="38100" tIns="19050" rIns="38100" bIns="19050" anchor="ctr" anchorCtr="1"/>
                <a:lstStyle/>
                <a:p>
                  <a:pPr defTabSz="914400">
                    <a:defRPr lang="zh-CN" sz="1800" b="0" i="0" u="none" strike="noStrike" kern="1200" baseline="0">
                      <a:solidFill>
                        <a:schemeClr val="tx1"/>
                      </a:solidFill>
                      <a:effectLst>
                        <a:outerShdw blurRad="38100" dist="19050" dir="2700000" algn="tl" rotWithShape="0">
                          <a:schemeClr val="dk1">
                            <a:alpha val="40000"/>
                          </a:schemeClr>
                        </a:outerShdw>
                      </a:effectLst>
                      <a:latin typeface="+mn-lt"/>
                      <a:ea typeface="+mn-ea"/>
                      <a:cs typeface="+mn-cs"/>
                    </a:defRPr>
                  </a:pPr>
                  <a:endParaRPr lang="zh-CN"/>
                </a:p>
              </c:txPr>
              <c:dLblPos val="inEnd"/>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58E7-435D-A8F4-88FC98A39444}"/>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effectLst>
                      <a:outerShdw blurRad="38100" dist="19050" dir="2700000" algn="tl" rotWithShape="0">
                        <a:schemeClr val="dk1">
                          <a:alpha val="40000"/>
                        </a:schemeClr>
                      </a:outerShdw>
                    </a:effectLst>
                    <a:latin typeface="+mn-lt"/>
                    <a:ea typeface="+mn-ea"/>
                    <a:cs typeface="+mn-cs"/>
                  </a:defRPr>
                </a:pPr>
                <a:endParaRPr lang="zh-CN"/>
              </a:p>
            </c:txPr>
            <c:dLblPos val="inEnd"/>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华南地区</c:v>
                </c:pt>
                <c:pt idx="1">
                  <c:v>东北地区</c:v>
                </c:pt>
                <c:pt idx="2">
                  <c:v>华北地区</c:v>
                </c:pt>
                <c:pt idx="3">
                  <c:v>华东地区</c:v>
                </c:pt>
                <c:pt idx="4">
                  <c:v>华中地区</c:v>
                </c:pt>
              </c:strCache>
            </c:strRef>
          </c:cat>
          <c:val>
            <c:numRef>
              <c:f>Sheet1!$B$2:$B$6</c:f>
              <c:numCache>
                <c:formatCode>General</c:formatCode>
                <c:ptCount val="5"/>
                <c:pt idx="0">
                  <c:v>2</c:v>
                </c:pt>
                <c:pt idx="1">
                  <c:v>0.8</c:v>
                </c:pt>
                <c:pt idx="2">
                  <c:v>1.5</c:v>
                </c:pt>
                <c:pt idx="3">
                  <c:v>2.5</c:v>
                </c:pt>
                <c:pt idx="4">
                  <c:v>1.3</c:v>
                </c:pt>
              </c:numCache>
            </c:numRef>
          </c:val>
          <c:extLst>
            <c:ext xmlns:c16="http://schemas.microsoft.com/office/drawing/2014/chart" uri="{C3380CC4-5D6E-409C-BE32-E72D297353CC}">
              <c16:uniqueId val="{0000000A-58E7-435D-A8F4-88FC98A39444}"/>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800" b="0" i="0" u="none" strike="noStrike" kern="1200" spc="0" baseline="0">
                <a:solidFill>
                  <a:schemeClr val="tx1">
                    <a:lumMod val="65000"/>
                    <a:lumOff val="35000"/>
                  </a:schemeClr>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800" b="0">
                <a:effectLst/>
                <a:latin typeface="微软雅黑" panose="020B0503020204020204" charset="-122"/>
                <a:ea typeface="微软雅黑" panose="020B0503020204020204" charset="-122"/>
                <a:cs typeface="微软雅黑" panose="020B0503020204020204" charset="-122"/>
                <a:sym typeface="微软雅黑" panose="020B0503020204020204" charset="-122"/>
              </a:rPr>
              <a:t>荣泰健康四年的营业收入与净利润（亿元）</a:t>
            </a:r>
          </a:p>
          <a:p>
            <a:pPr defTabSz="914400">
              <a:defRPr sz="1800">
                <a:effectLst/>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ltLang="en-US" sz="1800" b="0">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defTabSz="914400">
              <a:defRPr sz="1800">
                <a:effectLst/>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ltLang="en-US" sz="1800" b="0">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overlay val="0"/>
      <c:spPr>
        <a:noFill/>
        <a:ln>
          <a:noFill/>
        </a:ln>
        <a:effectLst/>
      </c:spPr>
      <c:txPr>
        <a:bodyPr rot="0" spcFirstLastPara="0" vertOverflow="ellipsis" vert="horz" wrap="square" anchor="ctr" anchorCtr="1"/>
        <a:lstStyle/>
        <a:p>
          <a:pPr defTabSz="914400">
            <a:defRPr lang="zh-CN" sz="1800" b="0" i="0" u="none" strike="noStrike" kern="1200" spc="0" baseline="0">
              <a:solidFill>
                <a:schemeClr val="tx1">
                  <a:lumMod val="65000"/>
                  <a:lumOff val="35000"/>
                </a:schemeClr>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p>
      </c:txPr>
    </c:title>
    <c:autoTitleDeleted val="0"/>
    <c:plotArea>
      <c:layout/>
      <c:barChart>
        <c:barDir val="col"/>
        <c:grouping val="clustered"/>
        <c:varyColors val="0"/>
        <c:ser>
          <c:idx val="0"/>
          <c:order val="0"/>
          <c:tx>
            <c:strRef>
              <c:f>Sheet1!$B$1</c:f>
              <c:strCache>
                <c:ptCount val="1"/>
                <c:pt idx="0">
                  <c:v>营业收入</c:v>
                </c:pt>
              </c:strCache>
            </c:strRef>
          </c:tx>
          <c:spPr>
            <a:solidFill>
              <a:schemeClr val="accent1"/>
            </a:solidFill>
            <a:ln>
              <a:noFill/>
            </a:ln>
            <a:effectLst/>
          </c:spPr>
          <c:invertIfNegative val="0"/>
          <c:dPt>
            <c:idx val="3"/>
            <c:invertIfNegative val="0"/>
            <c:bubble3D val="0"/>
            <c:spPr>
              <a:solidFill>
                <a:schemeClr val="accent1"/>
              </a:solidFill>
              <a:ln>
                <a:noFill/>
              </a:ln>
              <a:effectLst/>
            </c:spPr>
            <c:extLst>
              <c:ext xmlns:c16="http://schemas.microsoft.com/office/drawing/2014/chart" uri="{C3380CC4-5D6E-409C-BE32-E72D297353CC}">
                <c16:uniqueId val="{00000001-7C09-46A9-9DB7-0078C84F5B7F}"/>
              </c:ext>
            </c:extLst>
          </c:dPt>
          <c:dLbls>
            <c:spPr>
              <a:noFill/>
              <a:ln>
                <a:noFill/>
              </a:ln>
              <a:effectLst/>
            </c:spPr>
            <c:txPr>
              <a:bodyPr rot="0" spcFirstLastPara="0" vertOverflow="ellipsis" vert="horz" wrap="square" lIns="38100" tIns="19050" rIns="38100" bIns="19050" anchor="ctr" anchorCtr="1"/>
              <a:lstStyle/>
              <a:p>
                <a:pPr>
                  <a:defRPr lang="zh-CN" sz="1800" b="1"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2013年</c:v>
                </c:pt>
                <c:pt idx="1">
                  <c:v>2014年</c:v>
                </c:pt>
                <c:pt idx="2">
                  <c:v>2015年</c:v>
                </c:pt>
                <c:pt idx="3">
                  <c:v>2016年</c:v>
                </c:pt>
              </c:strCache>
            </c:strRef>
          </c:cat>
          <c:val>
            <c:numRef>
              <c:f>Sheet1!$B$2:$B$5</c:f>
              <c:numCache>
                <c:formatCode>General</c:formatCode>
                <c:ptCount val="4"/>
                <c:pt idx="0">
                  <c:v>4.1100000000000003</c:v>
                </c:pt>
                <c:pt idx="1">
                  <c:v>7.23</c:v>
                </c:pt>
                <c:pt idx="2">
                  <c:v>10.24</c:v>
                </c:pt>
                <c:pt idx="3">
                  <c:v>12.85</c:v>
                </c:pt>
              </c:numCache>
            </c:numRef>
          </c:val>
          <c:extLst>
            <c:ext xmlns:c16="http://schemas.microsoft.com/office/drawing/2014/chart" uri="{C3380CC4-5D6E-409C-BE32-E72D297353CC}">
              <c16:uniqueId val="{00000002-7C09-46A9-9DB7-0078C84F5B7F}"/>
            </c:ext>
          </c:extLst>
        </c:ser>
        <c:ser>
          <c:idx val="1"/>
          <c:order val="1"/>
          <c:tx>
            <c:strRef>
              <c:f>Sheet1!$C$1</c:f>
              <c:strCache>
                <c:ptCount val="1"/>
                <c:pt idx="0">
                  <c:v>净利润</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800" b="1" i="0" u="none" strike="noStrike" kern="1200" baseline="0">
                    <a:solidFill>
                      <a:srgbClr val="FF0000"/>
                    </a:solidFill>
                    <a:effectLst>
                      <a:outerShdw blurRad="38100" dist="19050" dir="2700000" algn="tl" rotWithShape="0">
                        <a:schemeClr val="dk1">
                          <a:alpha val="40000"/>
                        </a:schemeClr>
                      </a:outerShdw>
                    </a:effectLst>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2013年</c:v>
                </c:pt>
                <c:pt idx="1">
                  <c:v>2014年</c:v>
                </c:pt>
                <c:pt idx="2">
                  <c:v>2015年</c:v>
                </c:pt>
                <c:pt idx="3">
                  <c:v>2016年</c:v>
                </c:pt>
              </c:strCache>
            </c:strRef>
          </c:cat>
          <c:val>
            <c:numRef>
              <c:f>Sheet1!$C$2:$C$5</c:f>
              <c:numCache>
                <c:formatCode>General</c:formatCode>
                <c:ptCount val="4"/>
                <c:pt idx="0">
                  <c:v>0.26</c:v>
                </c:pt>
                <c:pt idx="1">
                  <c:v>0.62</c:v>
                </c:pt>
                <c:pt idx="2">
                  <c:v>1.43</c:v>
                </c:pt>
                <c:pt idx="3">
                  <c:v>2.0699999999999998</c:v>
                </c:pt>
              </c:numCache>
            </c:numRef>
          </c:val>
          <c:extLst>
            <c:ext xmlns:c16="http://schemas.microsoft.com/office/drawing/2014/chart" uri="{C3380CC4-5D6E-409C-BE32-E72D297353CC}">
              <c16:uniqueId val="{00000003-7C09-46A9-9DB7-0078C84F5B7F}"/>
            </c:ext>
          </c:extLst>
        </c:ser>
        <c:dLbls>
          <c:showLegendKey val="0"/>
          <c:showVal val="1"/>
          <c:showCatName val="0"/>
          <c:showSerName val="0"/>
          <c:showPercent val="0"/>
          <c:showBubbleSize val="0"/>
        </c:dLbls>
        <c:gapWidth val="90"/>
        <c:overlap val="-11"/>
        <c:axId val="894496634"/>
        <c:axId val="906982021"/>
      </c:barChart>
      <c:catAx>
        <c:axId val="89449663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1400" b="0" i="0" u="none" strike="noStrike" kern="1200" baseline="0">
                <a:solidFill>
                  <a:schemeClr val="tx1">
                    <a:lumMod val="65000"/>
                    <a:lumOff val="35000"/>
                  </a:schemeClr>
                </a:solidFill>
                <a:latin typeface="+mn-lt"/>
                <a:ea typeface="+mn-ea"/>
                <a:cs typeface="+mn-cs"/>
              </a:defRPr>
            </a:pPr>
            <a:endParaRPr lang="zh-CN"/>
          </a:p>
        </c:txPr>
        <c:crossAx val="906982021"/>
        <c:crosses val="autoZero"/>
        <c:auto val="1"/>
        <c:lblAlgn val="ctr"/>
        <c:lblOffset val="100"/>
        <c:noMultiLvlLbl val="0"/>
      </c:catAx>
      <c:valAx>
        <c:axId val="90698202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894496634"/>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1800" b="0"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1800" b="0"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0" vertOverflow="ellipsis" vert="horz" wrap="square" anchor="ctr" anchorCtr="1"/>
        <a:lstStyle/>
        <a:p>
          <a:pPr>
            <a:defRPr lang="zh-CN"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600" b="1" i="0" u="none" strike="noStrike" kern="1200" cap="all" spc="50" baseline="0">
                <a:solidFill>
                  <a:schemeClr val="accent2"/>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b="1">
                <a:solidFill>
                  <a:schemeClr val="accent2"/>
                </a:solidFill>
                <a:latin typeface="微软雅黑" panose="020B0503020204020204" charset="-122"/>
                <a:ea typeface="微软雅黑" panose="020B0503020204020204" charset="-122"/>
                <a:cs typeface="微软雅黑" panose="020B0503020204020204" charset="-122"/>
                <a:sym typeface="微软雅黑" panose="020B0503020204020204" charset="-122"/>
              </a:rPr>
              <a:t>线下直营店和体验店数量统计（家）</a:t>
            </a:r>
          </a:p>
          <a:p>
            <a:pPr defTabSz="914400">
              <a:defRPr lang="zh-CN" sz="1600" b="1" i="0" u="none" strike="noStrike" kern="1200" cap="all" spc="50" baseline="0">
                <a:solidFill>
                  <a:schemeClr val="accent2"/>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b="1">
                <a:solidFill>
                  <a:schemeClr val="accent2"/>
                </a:solidFill>
                <a:latin typeface="微软雅黑" panose="020B0503020204020204" charset="-122"/>
                <a:ea typeface="微软雅黑" panose="020B0503020204020204" charset="-122"/>
                <a:cs typeface="微软雅黑" panose="020B0503020204020204" charset="-122"/>
                <a:sym typeface="微软雅黑" panose="020B0503020204020204" charset="-122"/>
              </a:rPr>
              <a:t>总计：</a:t>
            </a:r>
            <a:r>
              <a:rPr lang="en-US" altLang="zh-CN" sz="1600" b="1">
                <a:solidFill>
                  <a:schemeClr val="accent2"/>
                </a:solidFill>
                <a:latin typeface="微软雅黑" panose="020B0503020204020204" charset="-122"/>
                <a:ea typeface="微软雅黑" panose="020B0503020204020204" charset="-122"/>
                <a:cs typeface="微软雅黑" panose="020B0503020204020204" charset="-122"/>
                <a:sym typeface="微软雅黑" panose="020B0503020204020204" charset="-122"/>
              </a:rPr>
              <a:t>1215</a:t>
            </a:r>
            <a:r>
              <a:rPr lang="zh-CN" altLang="en-US" sz="1600" b="1">
                <a:solidFill>
                  <a:schemeClr val="accent2"/>
                </a:solidFill>
                <a:latin typeface="微软雅黑" panose="020B0503020204020204" charset="-122"/>
                <a:ea typeface="微软雅黑" panose="020B0503020204020204" charset="-122"/>
                <a:cs typeface="微软雅黑" panose="020B0503020204020204" charset="-122"/>
                <a:sym typeface="微软雅黑" panose="020B0503020204020204" charset="-122"/>
              </a:rPr>
              <a:t>家</a:t>
            </a:r>
          </a:p>
        </c:rich>
      </c:tx>
      <c:layout>
        <c:manualLayout>
          <c:xMode val="edge"/>
          <c:yMode val="edge"/>
          <c:x val="0.22226711418478501"/>
          <c:y val="4.5627376425855497E-3"/>
        </c:manualLayout>
      </c:layout>
      <c:overlay val="0"/>
      <c:spPr>
        <a:noFill/>
        <a:ln>
          <a:noFill/>
        </a:ln>
        <a:effectLst/>
      </c:spPr>
    </c:title>
    <c:autoTitleDeleted val="0"/>
    <c:plotArea>
      <c:layout>
        <c:manualLayout>
          <c:layoutTarget val="inner"/>
          <c:xMode val="edge"/>
          <c:yMode val="edge"/>
          <c:x val="0.15721914292441699"/>
          <c:y val="0.11076736121673"/>
          <c:w val="0.65180000000000005"/>
          <c:h val="0.86906666666666699"/>
        </c:manualLayout>
      </c:layout>
      <c:pieChart>
        <c:varyColors val="1"/>
        <c:ser>
          <c:idx val="0"/>
          <c:order val="0"/>
          <c:tx>
            <c:strRef>
              <c:f>Sheet1!$B$1</c:f>
              <c:strCache>
                <c:ptCount val="1"/>
                <c:pt idx="0">
                  <c:v>直营店和体验店数量</c:v>
                </c:pt>
              </c:strCache>
            </c:strRef>
          </c:tx>
          <c:dPt>
            <c:idx val="0"/>
            <c:bubble3D val="0"/>
            <c:spPr>
              <a:solidFill>
                <a:schemeClr val="accent1"/>
              </a:solidFill>
              <a:ln>
                <a:noFill/>
              </a:ln>
              <a:effectLst/>
            </c:spPr>
            <c:extLst>
              <c:ext xmlns:c16="http://schemas.microsoft.com/office/drawing/2014/chart" uri="{C3380CC4-5D6E-409C-BE32-E72D297353CC}">
                <c16:uniqueId val="{00000001-BE19-45BB-A23E-02CA682EEDE8}"/>
              </c:ext>
            </c:extLst>
          </c:dPt>
          <c:dPt>
            <c:idx val="1"/>
            <c:bubble3D val="0"/>
            <c:spPr>
              <a:solidFill>
                <a:schemeClr val="accent2"/>
              </a:solidFill>
              <a:ln>
                <a:noFill/>
              </a:ln>
              <a:effectLst/>
            </c:spPr>
            <c:extLst>
              <c:ext xmlns:c16="http://schemas.microsoft.com/office/drawing/2014/chart" uri="{C3380CC4-5D6E-409C-BE32-E72D297353CC}">
                <c16:uniqueId val="{00000003-BE19-45BB-A23E-02CA682EEDE8}"/>
              </c:ext>
            </c:extLst>
          </c:dPt>
          <c:dPt>
            <c:idx val="2"/>
            <c:bubble3D val="0"/>
            <c:spPr>
              <a:solidFill>
                <a:schemeClr val="accent3"/>
              </a:solidFill>
              <a:ln>
                <a:noFill/>
              </a:ln>
              <a:effectLst/>
            </c:spPr>
            <c:extLst>
              <c:ext xmlns:c16="http://schemas.microsoft.com/office/drawing/2014/chart" uri="{C3380CC4-5D6E-409C-BE32-E72D297353CC}">
                <c16:uniqueId val="{00000005-BE19-45BB-A23E-02CA682EEDE8}"/>
              </c:ext>
            </c:extLst>
          </c:dPt>
          <c:dPt>
            <c:idx val="3"/>
            <c:bubble3D val="0"/>
            <c:spPr>
              <a:solidFill>
                <a:schemeClr val="accent4"/>
              </a:solidFill>
              <a:ln>
                <a:noFill/>
              </a:ln>
              <a:effectLst/>
            </c:spPr>
            <c:extLst>
              <c:ext xmlns:c16="http://schemas.microsoft.com/office/drawing/2014/chart" uri="{C3380CC4-5D6E-409C-BE32-E72D297353CC}">
                <c16:uniqueId val="{00000007-BE19-45BB-A23E-02CA682EEDE8}"/>
              </c:ext>
            </c:extLst>
          </c:dPt>
          <c:dPt>
            <c:idx val="4"/>
            <c:bubble3D val="0"/>
            <c:spPr>
              <a:solidFill>
                <a:schemeClr val="accent5"/>
              </a:solidFill>
              <a:ln>
                <a:noFill/>
              </a:ln>
              <a:effectLst/>
            </c:spPr>
            <c:extLst>
              <c:ext xmlns:c16="http://schemas.microsoft.com/office/drawing/2014/chart" uri="{C3380CC4-5D6E-409C-BE32-E72D297353CC}">
                <c16:uniqueId val="{00000009-BE19-45BB-A23E-02CA682EEDE8}"/>
              </c:ext>
            </c:extLst>
          </c:dPt>
          <c:dPt>
            <c:idx val="5"/>
            <c:bubble3D val="0"/>
            <c:spPr>
              <a:solidFill>
                <a:schemeClr val="accent6"/>
              </a:solidFill>
              <a:ln>
                <a:noFill/>
              </a:ln>
              <a:effectLst/>
            </c:spPr>
            <c:extLst>
              <c:ext xmlns:c16="http://schemas.microsoft.com/office/drawing/2014/chart" uri="{C3380CC4-5D6E-409C-BE32-E72D297353CC}">
                <c16:uniqueId val="{0000000B-BE19-45BB-A23E-02CA682EEDE8}"/>
              </c:ext>
            </c:extLst>
          </c:dPt>
          <c:dLbls>
            <c:dLbl>
              <c:idx val="0"/>
              <c:layout>
                <c:manualLayout>
                  <c:x val="-0.16799201119804499"/>
                  <c:y val="0.149909528128466"/>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E19-45BB-A23E-02CA682EEDE8}"/>
                </c:ext>
              </c:extLst>
            </c:dLbl>
            <c:dLbl>
              <c:idx val="1"/>
              <c:layout>
                <c:manualLayout>
                  <c:x val="-0.182810963015933"/>
                  <c:y val="-8.6845698792367101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E19-45BB-A23E-02CA682EEDE8}"/>
                </c:ext>
              </c:extLst>
            </c:dLbl>
            <c:dLbl>
              <c:idx val="2"/>
              <c:layout>
                <c:manualLayout>
                  <c:x val="7.4857659157905802E-4"/>
                  <c:y val="-2.50581792497638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E19-45BB-A23E-02CA682EEDE8}"/>
                </c:ext>
              </c:extLst>
            </c:dLbl>
            <c:dLbl>
              <c:idx val="3"/>
              <c:layout>
                <c:manualLayout>
                  <c:x val="-3.8998646912717601E-2"/>
                  <c:y val="-7.8158876018599693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E19-45BB-A23E-02CA682EEDE8}"/>
                </c:ext>
              </c:extLst>
            </c:dLbl>
            <c:dLbl>
              <c:idx val="4"/>
              <c:layout>
                <c:manualLayout>
                  <c:x val="6.6692881020777695E-2"/>
                  <c:y val="-0.140890769749455"/>
                </c:manualLayout>
              </c:layout>
              <c:tx>
                <c:rich>
                  <a:bodyPr/>
                  <a:lstStyle/>
                  <a:p>
                    <a:r>
                      <a:rPr lang="zh-CN" altLang="en-US" sz="120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东北地区</a:t>
                    </a:r>
                    <a:r>
                      <a:rPr lang="en-US" altLang="zh-CN" sz="120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 133</a:t>
                    </a:r>
                  </a:p>
                </c:rich>
              </c:tx>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E19-45BB-A23E-02CA682EEDE8}"/>
                </c:ext>
              </c:extLst>
            </c:dLbl>
            <c:dLbl>
              <c:idx val="5"/>
              <c:dLblPos val="inEnd"/>
              <c:showLegendKey val="0"/>
              <c:showVal val="1"/>
              <c:showCatName val="1"/>
              <c:showSerName val="0"/>
              <c:showPercent val="0"/>
              <c:showBubbleSize val="0"/>
              <c:extLst>
                <c:ext xmlns:c15="http://schemas.microsoft.com/office/drawing/2012/chart" uri="{CE6537A1-D6FC-4f65-9D91-7224C49458BB}">
                  <c15:layout>
                    <c:manualLayout>
                      <c:w val="0.22509999999999999"/>
                      <c:h val="0.100666666666667"/>
                    </c:manualLayout>
                  </c15:layout>
                </c:ext>
                <c:ext xmlns:c16="http://schemas.microsoft.com/office/drawing/2014/chart" uri="{C3380CC4-5D6E-409C-BE32-E72D297353CC}">
                  <c16:uniqueId val="{0000000B-BE19-45BB-A23E-02CA682EEDE8}"/>
                </c:ext>
              </c:extLst>
            </c:dLbl>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p>
            </c:txPr>
            <c:dLblPos val="in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华南地区</c:v>
                </c:pt>
                <c:pt idx="1">
                  <c:v>华北地区</c:v>
                </c:pt>
                <c:pt idx="2">
                  <c:v>西北地区</c:v>
                </c:pt>
                <c:pt idx="3">
                  <c:v>西南地区</c:v>
                </c:pt>
                <c:pt idx="4">
                  <c:v>东北地区</c:v>
                </c:pt>
                <c:pt idx="5">
                  <c:v>华东地区 </c:v>
                </c:pt>
              </c:strCache>
            </c:strRef>
          </c:cat>
          <c:val>
            <c:numRef>
              <c:f>Sheet1!$B$2:$B$7</c:f>
              <c:numCache>
                <c:formatCode>General</c:formatCode>
                <c:ptCount val="6"/>
                <c:pt idx="0">
                  <c:v>233</c:v>
                </c:pt>
                <c:pt idx="1">
                  <c:v>87</c:v>
                </c:pt>
                <c:pt idx="2">
                  <c:v>17</c:v>
                </c:pt>
                <c:pt idx="3">
                  <c:v>89</c:v>
                </c:pt>
                <c:pt idx="4">
                  <c:v>133</c:v>
                </c:pt>
                <c:pt idx="5">
                  <c:v>328</c:v>
                </c:pt>
              </c:numCache>
            </c:numRef>
          </c:val>
          <c:extLst>
            <c:ext xmlns:c16="http://schemas.microsoft.com/office/drawing/2014/chart" uri="{C3380CC4-5D6E-409C-BE32-E72D297353CC}">
              <c16:uniqueId val="{0000000C-BE19-45BB-A23E-02CA682EEDE8}"/>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2018/6/20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月总销量</a:t>
            </a:r>
            <a:r>
              <a:rPr lang="en-US" altLang="zh-CN"/>
              <a:t>25</a:t>
            </a:r>
            <a:r>
              <a:rPr lang="zh-CN" altLang="en-US"/>
              <a:t>万台    年</a:t>
            </a:r>
            <a:r>
              <a:rPr lang="en-US" altLang="zh-CN"/>
              <a:t>300</a:t>
            </a:r>
            <a:r>
              <a:rPr lang="zh-CN" altLang="en-US"/>
              <a:t>万台   平均每台</a:t>
            </a:r>
            <a:r>
              <a:rPr lang="en-US" altLang="zh-CN"/>
              <a:t>6000</a:t>
            </a:r>
            <a:r>
              <a:rPr lang="zh-CN" altLang="en-US"/>
              <a:t>元  </a:t>
            </a:r>
            <a:r>
              <a:rPr lang="en-US" altLang="zh-CN"/>
              <a:t>= 180</a:t>
            </a:r>
            <a:r>
              <a:rPr lang="zh-CN" altLang="en-US"/>
              <a:t>亿</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国外品牌有</a:t>
            </a:r>
            <a:r>
              <a:rPr lang="en-US" altLang="zh-CN">
                <a:sym typeface="+mn-ea"/>
              </a:rPr>
              <a:t>3</a:t>
            </a:r>
            <a:r>
              <a:rPr lang="zh-CN" altLang="en-US">
                <a:sym typeface="+mn-ea"/>
              </a:rPr>
              <a:t>家，华南地区主要竞争对手是生命动力，荣泰。</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国外品牌有</a:t>
            </a:r>
            <a:r>
              <a:rPr lang="en-US" altLang="zh-CN">
                <a:sym typeface="+mn-ea"/>
              </a:rPr>
              <a:t>3</a:t>
            </a:r>
            <a:r>
              <a:rPr lang="zh-CN" altLang="en-US">
                <a:sym typeface="+mn-ea"/>
              </a:rPr>
              <a:t>家，华南地区主要竞争对手是生命动力，荣泰。</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国外品牌有</a:t>
            </a:r>
            <a:r>
              <a:rPr lang="en-US" altLang="zh-CN">
                <a:sym typeface="+mn-ea"/>
              </a:rPr>
              <a:t>3</a:t>
            </a:r>
            <a:r>
              <a:rPr lang="zh-CN" altLang="en-US">
                <a:sym typeface="+mn-ea"/>
              </a:rPr>
              <a:t>家，华南地区主要竞争对手是生命动力，荣泰。</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国外品牌有</a:t>
            </a:r>
            <a:r>
              <a:rPr lang="en-US" altLang="zh-CN">
                <a:sym typeface="+mn-ea"/>
              </a:rPr>
              <a:t>3</a:t>
            </a:r>
            <a:r>
              <a:rPr lang="zh-CN" altLang="en-US">
                <a:sym typeface="+mn-ea"/>
              </a:rPr>
              <a:t>家，华南地区主要竞争对手是生命动力，荣泰。</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国外品牌有</a:t>
            </a:r>
            <a:r>
              <a:rPr lang="en-US" altLang="zh-CN">
                <a:sym typeface="+mn-ea"/>
              </a:rPr>
              <a:t>3</a:t>
            </a:r>
            <a:r>
              <a:rPr lang="zh-CN" altLang="en-US">
                <a:sym typeface="+mn-ea"/>
              </a:rPr>
              <a:t>家，华南地区主要竞争对手是生命动力，荣泰。</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E4575-8635-4739-B5D9-26B71FA3D0BB}"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国外品牌有</a:t>
            </a:r>
            <a:r>
              <a:rPr lang="en-US" altLang="zh-CN">
                <a:sym typeface="+mn-ea"/>
              </a:rPr>
              <a:t>3</a:t>
            </a:r>
            <a:r>
              <a:rPr lang="zh-CN" altLang="en-US">
                <a:sym typeface="+mn-ea"/>
              </a:rPr>
              <a:t>家，华南地区主要竞争对手是生命动力，荣泰。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国外品牌有</a:t>
            </a:r>
            <a:r>
              <a:rPr lang="en-US" altLang="zh-CN">
                <a:sym typeface="+mn-ea"/>
              </a:rPr>
              <a:t>3</a:t>
            </a:r>
            <a:r>
              <a:rPr lang="zh-CN" altLang="en-US">
                <a:sym typeface="+mn-ea"/>
              </a:rPr>
              <a:t>家，华南地区主要竞争对手是生命动力，荣泰。</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E4575-8635-4739-B5D9-26B71FA3D0BB}"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1.jpeg"/><Relationship Id="rId7"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18.jpe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04160" y="1278890"/>
            <a:ext cx="6583680" cy="1198880"/>
          </a:xfrm>
          <a:prstGeom prst="rect">
            <a:avLst/>
          </a:prstGeom>
          <a:noFill/>
          <a:ln>
            <a:noFill/>
          </a:ln>
        </p:spPr>
        <p:txBody>
          <a:bodyPr wrap="none" rtlCol="0" anchor="t">
            <a:spAutoFit/>
          </a:bodyPr>
          <a:lstStyle/>
          <a:p>
            <a:pPr algn="ctr"/>
            <a:r>
              <a:rPr lang="zh-CN" altLang="en-US" sz="7200">
                <a:solidFill>
                  <a:schemeClr val="accent1"/>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sym typeface="+mn-ea"/>
              </a:rPr>
              <a:t>按摩椅市场调研</a:t>
            </a:r>
            <a:endParaRPr lang="zh-CN" altLang="en-US" sz="7200" b="1">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4937760" y="3427730"/>
            <a:ext cx="2316480" cy="2245360"/>
          </a:xfrm>
          <a:prstGeom prst="rect">
            <a:avLst/>
          </a:prstGeom>
          <a:noFill/>
        </p:spPr>
        <p:txBody>
          <a:bodyPr wrap="none" rtlCol="0">
            <a:spAutoFit/>
            <a:scene3d>
              <a:camera prst="orthographicFront"/>
              <a:lightRig rig="threePt" dir="t"/>
            </a:scene3d>
          </a:bodyPr>
          <a:lstStyle/>
          <a:p>
            <a:pPr algn="dist"/>
            <a:r>
              <a:rPr lang="zh-CN" altLang="en-US" sz="2800">
                <a:solidFill>
                  <a:schemeClr val="accent2"/>
                </a:solidFill>
                <a:effectLst>
                  <a:outerShdw blurRad="38100" dist="19050" dir="2700000" algn="tl" rotWithShape="0">
                    <a:schemeClr val="dk1">
                      <a:alpha val="40000"/>
                    </a:schemeClr>
                  </a:outerShdw>
                </a:effectLst>
                <a:latin typeface="华康俪金黑W8" panose="020B0809000000000000" charset="-122"/>
                <a:ea typeface="华康俪金黑W8" panose="020B0809000000000000" charset="-122"/>
              </a:rPr>
              <a:t>一、市场分析</a:t>
            </a:r>
          </a:p>
          <a:p>
            <a:pPr algn="dist"/>
            <a:endParaRPr lang="zh-CN" altLang="en-US" sz="2800">
              <a:solidFill>
                <a:schemeClr val="accent2"/>
              </a:solidFill>
              <a:effectLst>
                <a:outerShdw blurRad="38100" dist="19050" dir="2700000" algn="tl" rotWithShape="0">
                  <a:schemeClr val="dk1">
                    <a:alpha val="40000"/>
                  </a:schemeClr>
                </a:outerShdw>
              </a:effectLst>
              <a:latin typeface="华康俪金黑W8" panose="020B0809000000000000" charset="-122"/>
              <a:ea typeface="华康俪金黑W8" panose="020B0809000000000000" charset="-122"/>
            </a:endParaRPr>
          </a:p>
          <a:p>
            <a:pPr algn="dist"/>
            <a:r>
              <a:rPr lang="zh-CN" altLang="en-US" sz="2800">
                <a:solidFill>
                  <a:schemeClr val="accent2"/>
                </a:solidFill>
                <a:effectLst>
                  <a:outerShdw blurRad="38100" dist="19050" dir="2700000" algn="tl" rotWithShape="0">
                    <a:schemeClr val="dk1">
                      <a:alpha val="40000"/>
                    </a:schemeClr>
                  </a:outerShdw>
                </a:effectLst>
                <a:latin typeface="华康俪金黑W8" panose="020B0809000000000000" charset="-122"/>
                <a:ea typeface="华康俪金黑W8" panose="020B0809000000000000" charset="-122"/>
              </a:rPr>
              <a:t>二、竞品分析</a:t>
            </a:r>
          </a:p>
          <a:p>
            <a:pPr algn="dist"/>
            <a:endParaRPr lang="zh-CN" altLang="en-US" sz="2800">
              <a:solidFill>
                <a:schemeClr val="accent2"/>
              </a:solidFill>
              <a:effectLst>
                <a:outerShdw blurRad="38100" dist="19050" dir="2700000" algn="tl" rotWithShape="0">
                  <a:schemeClr val="dk1">
                    <a:alpha val="40000"/>
                  </a:schemeClr>
                </a:outerShdw>
              </a:effectLst>
              <a:latin typeface="华康俪金黑W8" panose="020B0809000000000000" charset="-122"/>
              <a:ea typeface="华康俪金黑W8" panose="020B0809000000000000" charset="-122"/>
            </a:endParaRPr>
          </a:p>
          <a:p>
            <a:pPr algn="dist"/>
            <a:r>
              <a:rPr lang="zh-CN" altLang="en-US" sz="2800">
                <a:solidFill>
                  <a:schemeClr val="accent2"/>
                </a:solidFill>
                <a:effectLst>
                  <a:outerShdw blurRad="38100" dist="19050" dir="2700000" algn="tl" rotWithShape="0">
                    <a:schemeClr val="dk1">
                      <a:alpha val="40000"/>
                    </a:schemeClr>
                  </a:outerShdw>
                </a:effectLst>
                <a:latin typeface="华康俪金黑W8" panose="020B0809000000000000" charset="-122"/>
                <a:ea typeface="华康俪金黑W8" panose="020B0809000000000000" charset="-122"/>
              </a:rPr>
              <a:t>三、商业模式</a:t>
            </a:r>
          </a:p>
        </p:txBody>
      </p:sp>
      <p:pic>
        <p:nvPicPr>
          <p:cNvPr id="4" name="图片 3">
            <a:extLst>
              <a:ext uri="{FF2B5EF4-FFF2-40B4-BE49-F238E27FC236}">
                <a16:creationId xmlns:a16="http://schemas.microsoft.com/office/drawing/2014/main" id="{2A62F905-ABB6-430C-B2E9-EF1507A904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p:nvPr/>
        </p:nvSpPr>
        <p:spPr bwMode="auto">
          <a:xfrm>
            <a:off x="2569750" y="1890876"/>
            <a:ext cx="2230965" cy="4379419"/>
          </a:xfrm>
          <a:custGeom>
            <a:avLst/>
            <a:gdLst>
              <a:gd name="T0" fmla="*/ 0 w 1594"/>
              <a:gd name="T1" fmla="*/ 3017 h 3017"/>
              <a:gd name="T2" fmla="*/ 1594 w 1594"/>
              <a:gd name="T3" fmla="*/ 1509 h 3017"/>
              <a:gd name="T4" fmla="*/ 0 w 1594"/>
              <a:gd name="T5" fmla="*/ 0 h 3017"/>
            </a:gdLst>
            <a:ahLst/>
            <a:cxnLst>
              <a:cxn ang="0">
                <a:pos x="T0" y="T1"/>
              </a:cxn>
              <a:cxn ang="0">
                <a:pos x="T2" y="T3"/>
              </a:cxn>
              <a:cxn ang="0">
                <a:pos x="T4" y="T5"/>
              </a:cxn>
            </a:cxnLst>
            <a:rect l="0" t="0" r="r" b="b"/>
            <a:pathLst>
              <a:path w="1594" h="3017">
                <a:moveTo>
                  <a:pt x="0" y="3017"/>
                </a:moveTo>
                <a:cubicBezTo>
                  <a:pt x="880" y="3017"/>
                  <a:pt x="1594" y="2342"/>
                  <a:pt x="1594" y="1509"/>
                </a:cubicBezTo>
                <a:cubicBezTo>
                  <a:pt x="1594" y="676"/>
                  <a:pt x="880" y="0"/>
                  <a:pt x="0" y="0"/>
                </a:cubicBezTo>
              </a:path>
            </a:pathLst>
          </a:custGeom>
          <a:noFill/>
          <a:ln w="28575" cap="flat" cmpd="dbl">
            <a:solidFill>
              <a:schemeClr val="accent1">
                <a:shade val="50000"/>
              </a:schemeClr>
            </a:solidFill>
            <a:prstDash val="lgDash"/>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en-US" sz="2400"/>
          </a:p>
        </p:txBody>
      </p:sp>
      <p:sp>
        <p:nvSpPr>
          <p:cNvPr id="10" name="Oval 9"/>
          <p:cNvSpPr/>
          <p:nvPr/>
        </p:nvSpPr>
        <p:spPr>
          <a:xfrm>
            <a:off x="3713488" y="2100880"/>
            <a:ext cx="463157" cy="466065"/>
          </a:xfrm>
          <a:prstGeom prst="ellipse">
            <a:avLst/>
          </a:prstGeom>
          <a:solidFill>
            <a:schemeClr val="bg1"/>
          </a:solidFill>
          <a:ln w="76200">
            <a:solidFill>
              <a:srgbClr val="9BBC57"/>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5">
              <a:solidFill>
                <a:schemeClr val="bg1"/>
              </a:solidFill>
            </a:endParaRPr>
          </a:p>
        </p:txBody>
      </p:sp>
      <p:sp>
        <p:nvSpPr>
          <p:cNvPr id="12" name="Oval 11"/>
          <p:cNvSpPr/>
          <p:nvPr/>
        </p:nvSpPr>
        <p:spPr>
          <a:xfrm>
            <a:off x="4477143" y="3283198"/>
            <a:ext cx="463157" cy="466065"/>
          </a:xfrm>
          <a:prstGeom prst="ellipse">
            <a:avLst/>
          </a:prstGeom>
          <a:solidFill>
            <a:schemeClr val="bg1"/>
          </a:solidFill>
          <a:ln w="76200">
            <a:solidFill>
              <a:srgbClr val="297F9D"/>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5">
              <a:solidFill>
                <a:schemeClr val="bg1"/>
              </a:solidFill>
            </a:endParaRPr>
          </a:p>
        </p:txBody>
      </p:sp>
      <p:sp>
        <p:nvSpPr>
          <p:cNvPr id="13" name="Oval 12"/>
          <p:cNvSpPr/>
          <p:nvPr/>
        </p:nvSpPr>
        <p:spPr>
          <a:xfrm>
            <a:off x="4337693" y="4756808"/>
            <a:ext cx="463157" cy="466065"/>
          </a:xfrm>
          <a:prstGeom prst="ellipse">
            <a:avLst/>
          </a:prstGeom>
          <a:solidFill>
            <a:schemeClr val="bg1"/>
          </a:solidFill>
          <a:ln w="76200">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5">
              <a:solidFill>
                <a:schemeClr val="bg1"/>
              </a:solidFill>
            </a:endParaRPr>
          </a:p>
        </p:txBody>
      </p:sp>
      <p:cxnSp>
        <p:nvCxnSpPr>
          <p:cNvPr id="28" name="Straight Arrow Connector 27"/>
          <p:cNvCxnSpPr>
            <a:stCxn id="10" idx="7"/>
            <a:endCxn id="15" idx="2"/>
          </p:cNvCxnSpPr>
          <p:nvPr/>
        </p:nvCxnSpPr>
        <p:spPr>
          <a:xfrm flipV="1">
            <a:off x="4108450" y="1583690"/>
            <a:ext cx="1200785" cy="58483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20" name="Straight Arrow Connector 5119"/>
          <p:cNvCxnSpPr/>
          <p:nvPr/>
        </p:nvCxnSpPr>
        <p:spPr>
          <a:xfrm flipV="1">
            <a:off x="4932680" y="3270885"/>
            <a:ext cx="1163955" cy="15176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5123" name="Straight Arrow Connector 5122"/>
          <p:cNvCxnSpPr/>
          <p:nvPr/>
        </p:nvCxnSpPr>
        <p:spPr>
          <a:xfrm>
            <a:off x="4824095" y="5076190"/>
            <a:ext cx="782955" cy="762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88000" y="4325620"/>
            <a:ext cx="2102485" cy="2003425"/>
          </a:xfrm>
          <a:prstGeom prst="ellipse">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5">
              <a:solidFill>
                <a:schemeClr val="bg1"/>
              </a:solidFill>
            </a:endParaRPr>
          </a:p>
        </p:txBody>
      </p:sp>
      <p:grpSp>
        <p:nvGrpSpPr>
          <p:cNvPr id="6" name="Group 5"/>
          <p:cNvGrpSpPr/>
          <p:nvPr/>
        </p:nvGrpSpPr>
        <p:grpSpPr>
          <a:xfrm>
            <a:off x="876300" y="2444196"/>
            <a:ext cx="3252368" cy="3272780"/>
            <a:chOff x="657225" y="1911975"/>
            <a:chExt cx="2439276" cy="2454585"/>
          </a:xfrm>
        </p:grpSpPr>
        <p:sp>
          <p:nvSpPr>
            <p:cNvPr id="16" name="Oval 4"/>
            <p:cNvSpPr/>
            <p:nvPr/>
          </p:nvSpPr>
          <p:spPr>
            <a:xfrm>
              <a:off x="657225" y="1911975"/>
              <a:ext cx="2439276" cy="2454585"/>
            </a:xfrm>
            <a:prstGeom prst="ellipse">
              <a:avLst/>
            </a:prstGeom>
            <a:solidFill>
              <a:srgbClr val="F49D15"/>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5">
                <a:solidFill>
                  <a:schemeClr val="bg1"/>
                </a:solidFill>
              </a:endParaRPr>
            </a:p>
          </p:txBody>
        </p:sp>
        <p:sp>
          <p:nvSpPr>
            <p:cNvPr id="27" name="Rectangle 26"/>
            <p:cNvSpPr/>
            <p:nvPr/>
          </p:nvSpPr>
          <p:spPr>
            <a:xfrm>
              <a:off x="1079730" y="2579065"/>
              <a:ext cx="1594267" cy="437674"/>
            </a:xfrm>
            <a:prstGeom prst="rect">
              <a:avLst/>
            </a:prstGeom>
          </p:spPr>
          <p:txBody>
            <a:bodyPr wrap="square">
              <a:spAutoFit/>
              <a:scene3d>
                <a:camera prst="orthographicFront"/>
                <a:lightRig rig="threePt" dir="t"/>
              </a:scene3d>
            </a:bodyPr>
            <a:lstStyle/>
            <a:p>
              <a:pPr algn="ctr"/>
              <a:r>
                <a:rPr lang="zh-CN" altLang="en-US" sz="3200" b="1" dirty="0">
                  <a:ln w="10160">
                    <a:noFill/>
                    <a:prstDash val="solid"/>
                  </a:ln>
                  <a:solidFill>
                    <a:schemeClr val="bg1"/>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Open Sans" panose="020B0606030504020204" pitchFamily="34" charset="0"/>
                </a:rPr>
                <a:t>荣泰健康</a:t>
              </a:r>
            </a:p>
          </p:txBody>
        </p:sp>
      </p:grpSp>
      <p:sp>
        <p:nvSpPr>
          <p:cNvPr id="54" name="Text Box 7"/>
          <p:cNvSpPr txBox="1">
            <a:spLocks noChangeArrowheads="1"/>
          </p:cNvSpPr>
          <p:nvPr/>
        </p:nvSpPr>
        <p:spPr bwMode="auto">
          <a:xfrm>
            <a:off x="1245870" y="4109720"/>
            <a:ext cx="2513330" cy="553085"/>
          </a:xfrm>
          <a:prstGeom prst="rect">
            <a:avLst/>
          </a:prstGeom>
          <a:noFill/>
          <a:ln w="9525">
            <a:noFill/>
            <a:miter lim="800000"/>
          </a:ln>
        </p:spPr>
        <p:txBody>
          <a:bodyPr wrap="square" lIns="60960" tIns="30480" rIns="60960" bIns="30480" anchor="ctr">
            <a:spAutoFit/>
            <a:scene3d>
              <a:camera prst="orthographicFront"/>
              <a:lightRig rig="threePt" dir="t"/>
            </a:scene3d>
          </a:bodyPr>
          <a:lstStyle/>
          <a:p>
            <a:pPr defTabSz="1450340"/>
            <a:r>
              <a:rPr lang="zh-CN" altLang="en-US" sz="1600" dirty="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Open Sans" panose="020B0606030504020204" pitchFamily="34" charset="0"/>
              </a:rPr>
              <a:t>荣泰健康</a:t>
            </a:r>
            <a:r>
              <a:rPr lang="en-US" altLang="zh-CN" sz="1600" dirty="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Open Sans" panose="020B0606030504020204" pitchFamily="34" charset="0"/>
              </a:rPr>
              <a:t>2017</a:t>
            </a:r>
            <a:r>
              <a:rPr lang="zh-CN" altLang="en-US" sz="1600" dirty="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Open Sans" panose="020B0606030504020204" pitchFamily="34" charset="0"/>
              </a:rPr>
              <a:t>年市场战略</a:t>
            </a:r>
          </a:p>
          <a:p>
            <a:pPr defTabSz="1450340"/>
            <a:r>
              <a:rPr lang="zh-CN" altLang="en-US" sz="1600" dirty="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Open Sans" panose="020B0606030504020204" pitchFamily="34" charset="0"/>
              </a:rPr>
              <a:t>研发、生产、营销为一体</a:t>
            </a:r>
          </a:p>
        </p:txBody>
      </p:sp>
      <p:sp>
        <p:nvSpPr>
          <p:cNvPr id="58" name="Rectangle 57"/>
          <p:cNvSpPr/>
          <p:nvPr/>
        </p:nvSpPr>
        <p:spPr>
          <a:xfrm>
            <a:off x="7833360" y="4528820"/>
            <a:ext cx="4237355" cy="1597660"/>
          </a:xfrm>
          <a:prstGeom prst="rect">
            <a:avLst/>
          </a:prstGeom>
        </p:spPr>
        <p:txBody>
          <a:bodyPr wrap="square" anchor="t" anchorCtr="0">
            <a:spAutoFit/>
          </a:bodyPr>
          <a:lstStyle/>
          <a:p>
            <a:pPr fontAlgn="t">
              <a:lnSpc>
                <a:spcPct val="110000"/>
              </a:lnSpc>
            </a:pPr>
            <a:r>
              <a:rPr lang="zh-CN" altLang="en-US" sz="1400">
                <a:solidFill>
                  <a:schemeClr val="tx1">
                    <a:lumMod val="50000"/>
                    <a:lumOff val="50000"/>
                  </a:schemeClr>
                </a:solidFill>
                <a:latin typeface="微软雅黑" panose="020B0503020204020204" charset="-122"/>
                <a:ea typeface="微软雅黑" panose="020B0503020204020204" charset="-122"/>
                <a:sym typeface="+mn-ea"/>
              </a:rPr>
              <a:t>共享按摩椅：利用用户在停留等候区的时间来打造休息缓解的生活方式，在聚合大量用户的基础上，完善</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O2O</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生态建设，深度开发用户，构建</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互联网</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金融</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产品</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的新型经营模式，以共享按摩椅为核心的全新生态链。</a:t>
            </a:r>
          </a:p>
          <a:p>
            <a:pPr>
              <a:lnSpc>
                <a:spcPct val="150000"/>
              </a:lnSpc>
            </a:pPr>
            <a:endParaRPr lang="zh-CN" altLang="en-US" sz="14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mn-ea"/>
            </a:endParaRPr>
          </a:p>
        </p:txBody>
      </p:sp>
      <p:sp>
        <p:nvSpPr>
          <p:cNvPr id="18" name="矩形 17"/>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2983230" cy="398780"/>
          </a:xfrm>
          <a:prstGeom prst="rect">
            <a:avLst/>
          </a:prstGeom>
          <a:noFill/>
        </p:spPr>
        <p:txBody>
          <a:bodyPr wrap="none" rtlCol="0">
            <a:spAutoFit/>
          </a:bodyPr>
          <a:lstStyle/>
          <a:p>
            <a:pPr algn="l"/>
            <a:r>
              <a:rPr lang="en-US" sz="2000">
                <a:solidFill>
                  <a:schemeClr val="tx1">
                    <a:lumMod val="50000"/>
                    <a:lumOff val="50000"/>
                  </a:schemeClr>
                </a:solidFill>
                <a:effectLst/>
                <a:latin typeface="华康俪金黑W8" panose="020B0809000000000000" charset="-122"/>
                <a:ea typeface="华康俪金黑W8" panose="020B0809000000000000" charset="-122"/>
                <a:sym typeface="+mn-ea"/>
              </a:rPr>
              <a:t>1</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、荣泰按摩椅 </a:t>
            </a:r>
            <a:r>
              <a:rPr lang="zh-CN" altLang="en-US" sz="2000">
                <a:solidFill>
                  <a:schemeClr val="tx1">
                    <a:lumMod val="75000"/>
                    <a:lumOff val="25000"/>
                  </a:schemeClr>
                </a:solidFill>
                <a:effectLst/>
                <a:latin typeface="华康俪金黑W8" panose="020B0809000000000000" charset="-122"/>
                <a:ea typeface="华康俪金黑W8" panose="020B0809000000000000" charset="-122"/>
                <a:sym typeface="+mn-ea"/>
              </a:rPr>
              <a:t>市场战略</a:t>
            </a:r>
          </a:p>
        </p:txBody>
      </p:sp>
      <p:grpSp>
        <p:nvGrpSpPr>
          <p:cNvPr id="25" name="组合 24"/>
          <p:cNvGrpSpPr/>
          <p:nvPr/>
        </p:nvGrpSpPr>
        <p:grpSpPr>
          <a:xfrm>
            <a:off x="5309235" y="998855"/>
            <a:ext cx="1216501" cy="1169670"/>
            <a:chOff x="8664" y="1584"/>
            <a:chExt cx="2557" cy="2458"/>
          </a:xfrm>
        </p:grpSpPr>
        <p:sp>
          <p:nvSpPr>
            <p:cNvPr id="15" name="Oval 14"/>
            <p:cNvSpPr/>
            <p:nvPr/>
          </p:nvSpPr>
          <p:spPr>
            <a:xfrm>
              <a:off x="8664" y="1584"/>
              <a:ext cx="2557" cy="2458"/>
            </a:xfrm>
            <a:prstGeom prst="ellipse">
              <a:avLst/>
            </a:prstGeom>
            <a:solidFill>
              <a:srgbClr val="9BBC57"/>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5">
                <a:solidFill>
                  <a:schemeClr val="bg1"/>
                </a:solidFill>
              </a:endParaRPr>
            </a:p>
          </p:txBody>
        </p:sp>
        <p:sp>
          <p:nvSpPr>
            <p:cNvPr id="22" name="文本框 21"/>
            <p:cNvSpPr txBox="1"/>
            <p:nvPr/>
          </p:nvSpPr>
          <p:spPr>
            <a:xfrm>
              <a:off x="9007" y="2265"/>
              <a:ext cx="1937" cy="1097"/>
            </a:xfrm>
            <a:prstGeom prst="rect">
              <a:avLst/>
            </a:prstGeom>
            <a:noFill/>
          </p:spPr>
          <p:txBody>
            <a:bodyPr wrap="square" rtlCol="0">
              <a:spAutoFit/>
            </a:bodyPr>
            <a:lstStyle/>
            <a:p>
              <a:r>
                <a:rPr lang="en-US" altLang="zh-CN" sz="14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14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传统</a:t>
              </a:r>
            </a:p>
            <a:p>
              <a:r>
                <a:rPr lang="zh-CN" altLang="en-US" sz="14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营销模式</a:t>
              </a:r>
            </a:p>
          </p:txBody>
        </p:sp>
      </p:grpSp>
      <p:sp>
        <p:nvSpPr>
          <p:cNvPr id="23" name="文本框 22"/>
          <p:cNvSpPr txBox="1"/>
          <p:nvPr/>
        </p:nvSpPr>
        <p:spPr>
          <a:xfrm>
            <a:off x="6692900" y="1322705"/>
            <a:ext cx="4845685" cy="521970"/>
          </a:xfrm>
          <a:prstGeom prst="rect">
            <a:avLst/>
          </a:prstGeom>
          <a:noFill/>
        </p:spPr>
        <p:txBody>
          <a:bodyPr wrap="square" rtlCol="0">
            <a:spAutoFit/>
          </a:bodyPr>
          <a:lstStyle/>
          <a:p>
            <a:pPr algn="l"/>
            <a:r>
              <a:rPr lang="zh-CN" altLang="en-US" sz="1400">
                <a:solidFill>
                  <a:schemeClr val="tx1">
                    <a:lumMod val="50000"/>
                    <a:lumOff val="50000"/>
                  </a:schemeClr>
                </a:solidFill>
                <a:latin typeface="微软雅黑" panose="020B0503020204020204" charset="-122"/>
                <a:ea typeface="微软雅黑" panose="020B0503020204020204" charset="-122"/>
                <a:sym typeface="+mn-ea"/>
              </a:rPr>
              <a:t>经销、商场终端、连锁卖场、电视购物、体验店</a:t>
            </a:r>
          </a:p>
          <a:p>
            <a:pPr algn="l"/>
            <a:r>
              <a:rPr lang="zh-CN" altLang="en-US" sz="1400">
                <a:solidFill>
                  <a:schemeClr val="tx1">
                    <a:lumMod val="50000"/>
                    <a:lumOff val="50000"/>
                  </a:schemeClr>
                </a:solidFill>
                <a:latin typeface="微软雅黑" panose="020B0503020204020204" charset="-122"/>
                <a:ea typeface="微软雅黑" panose="020B0503020204020204" charset="-122"/>
                <a:sym typeface="+mn-ea"/>
              </a:rPr>
              <a:t>天猫、京东、</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1</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号店、苏宁、国美</a:t>
            </a:r>
          </a:p>
        </p:txBody>
      </p:sp>
      <p:sp>
        <p:nvSpPr>
          <p:cNvPr id="19" name="Oval 18"/>
          <p:cNvSpPr/>
          <p:nvPr/>
        </p:nvSpPr>
        <p:spPr>
          <a:xfrm>
            <a:off x="6132195" y="2444115"/>
            <a:ext cx="1297940" cy="1304925"/>
          </a:xfrm>
          <a:prstGeom prst="ellipse">
            <a:avLst/>
          </a:prstGeom>
          <a:solidFill>
            <a:srgbClr val="297F9D"/>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5">
              <a:solidFill>
                <a:schemeClr val="bg1"/>
              </a:solidFill>
            </a:endParaRPr>
          </a:p>
        </p:txBody>
      </p:sp>
      <p:sp>
        <p:nvSpPr>
          <p:cNvPr id="26" name="文本框 25"/>
          <p:cNvSpPr txBox="1"/>
          <p:nvPr/>
        </p:nvSpPr>
        <p:spPr>
          <a:xfrm>
            <a:off x="6289675" y="2804795"/>
            <a:ext cx="1009650" cy="583565"/>
          </a:xfrm>
          <a:prstGeom prst="rect">
            <a:avLst/>
          </a:prstGeom>
          <a:noFill/>
        </p:spPr>
        <p:txBody>
          <a:bodyPr wrap="none" rtlCol="0">
            <a:spAutoFit/>
          </a:bodyPr>
          <a:lstStyle/>
          <a:p>
            <a:r>
              <a:rPr lang="en-US" altLang="zh-CN" sz="160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VR+</a:t>
            </a:r>
            <a:r>
              <a:rPr lang="zh-CN" altLang="en-US" sz="160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健康</a:t>
            </a:r>
          </a:p>
          <a:p>
            <a:r>
              <a:rPr lang="zh-CN" altLang="en-US" sz="160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虚拟场景</a:t>
            </a:r>
          </a:p>
        </p:txBody>
      </p:sp>
      <p:sp>
        <p:nvSpPr>
          <p:cNvPr id="59" name="文本框 58"/>
          <p:cNvSpPr txBox="1"/>
          <p:nvPr/>
        </p:nvSpPr>
        <p:spPr>
          <a:xfrm>
            <a:off x="7613650" y="2258695"/>
            <a:ext cx="4328160" cy="1747520"/>
          </a:xfrm>
          <a:prstGeom prst="rect">
            <a:avLst/>
          </a:prstGeom>
          <a:noFill/>
        </p:spPr>
        <p:txBody>
          <a:bodyPr wrap="square" rtlCol="0">
            <a:spAutoFit/>
          </a:bodyPr>
          <a:lstStyle/>
          <a:p>
            <a:pPr algn="l">
              <a:lnSpc>
                <a:spcPct val="110000"/>
              </a:lnSpc>
            </a:pPr>
            <a:r>
              <a:rPr lang="zh-CN" altLang="en-US" sz="1400">
                <a:solidFill>
                  <a:schemeClr val="tx1">
                    <a:lumMod val="50000"/>
                    <a:lumOff val="50000"/>
                  </a:schemeClr>
                </a:solidFill>
                <a:latin typeface="微软雅黑" panose="020B0503020204020204" charset="-122"/>
                <a:ea typeface="微软雅黑" panose="020B0503020204020204" charset="-122"/>
                <a:sym typeface="+mn-ea"/>
              </a:rPr>
              <a:t>与暴风魔镜等进行按摩行业，</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VR</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设备，内容，技术方面的领域进行战略合作。</a:t>
            </a:r>
          </a:p>
          <a:p>
            <a:pPr algn="l">
              <a:lnSpc>
                <a:spcPct val="110000"/>
              </a:lnSpc>
            </a:pPr>
            <a:r>
              <a:rPr lang="zh-CN" altLang="en-US" sz="1400">
                <a:solidFill>
                  <a:schemeClr val="tx1">
                    <a:lumMod val="50000"/>
                    <a:lumOff val="50000"/>
                  </a:schemeClr>
                </a:solidFill>
                <a:latin typeface="微软雅黑" panose="020B0503020204020204" charset="-122"/>
                <a:ea typeface="微软雅黑" panose="020B0503020204020204" charset="-122"/>
                <a:sym typeface="+mn-ea"/>
              </a:rPr>
              <a:t>游戏</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+VR</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，支付宝</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+VR</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，垂直行业</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+VR</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是新尝试，未来会普及到每个行业。</a:t>
            </a:r>
          </a:p>
          <a:p>
            <a:pPr algn="l">
              <a:lnSpc>
                <a:spcPct val="110000"/>
              </a:lnSpc>
            </a:pPr>
            <a:r>
              <a:rPr sz="1400">
                <a:solidFill>
                  <a:schemeClr val="tx1">
                    <a:lumMod val="50000"/>
                    <a:lumOff val="50000"/>
                  </a:schemeClr>
                </a:solidFill>
                <a:latin typeface="微软雅黑" panose="020B0503020204020204" charset="-122"/>
                <a:ea typeface="微软雅黑" panose="020B0503020204020204" charset="-122"/>
                <a:sym typeface="+mn-ea"/>
              </a:rPr>
              <a:t>虚拟现实与按摩椅的触感体验相融</a:t>
            </a:r>
            <a:r>
              <a:rPr lang="zh-CN" sz="1400">
                <a:solidFill>
                  <a:schemeClr val="tx1">
                    <a:lumMod val="50000"/>
                    <a:lumOff val="50000"/>
                  </a:schemeClr>
                </a:solidFill>
                <a:latin typeface="微软雅黑" panose="020B0503020204020204" charset="-122"/>
                <a:ea typeface="微软雅黑" panose="020B0503020204020204" charset="-122"/>
                <a:sym typeface="+mn-ea"/>
              </a:rPr>
              <a:t>，设置如</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美女按摩师，健康养生讲座，电影，广告</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等多种不同场景，</a:t>
            </a:r>
            <a:r>
              <a:rPr lang="zh-CN" sz="1400">
                <a:solidFill>
                  <a:schemeClr val="tx1">
                    <a:lumMod val="50000"/>
                    <a:lumOff val="50000"/>
                  </a:schemeClr>
                </a:solidFill>
                <a:latin typeface="微软雅黑" panose="020B0503020204020204" charset="-122"/>
                <a:ea typeface="微软雅黑" panose="020B0503020204020204" charset="-122"/>
                <a:sym typeface="+mn-ea"/>
              </a:rPr>
              <a:t>给用户带来很大的冲击。</a:t>
            </a:r>
            <a:endParaRPr lang="zh-CN" altLang="en-US" sz="140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60" name="文本框 59"/>
          <p:cNvSpPr txBox="1"/>
          <p:nvPr/>
        </p:nvSpPr>
        <p:spPr>
          <a:xfrm>
            <a:off x="5913120" y="4666615"/>
            <a:ext cx="1452880" cy="1322070"/>
          </a:xfrm>
          <a:prstGeom prst="rect">
            <a:avLst/>
          </a:prstGeom>
          <a:noFill/>
        </p:spPr>
        <p:txBody>
          <a:bodyPr wrap="none" rtlCol="0">
            <a:spAutoFit/>
          </a:bodyPr>
          <a:lstStyle/>
          <a:p>
            <a:r>
              <a:rPr lang="en-US" altLang="zh-CN" sz="20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0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互联网</a:t>
            </a:r>
          </a:p>
          <a:p>
            <a:r>
              <a:rPr lang="zh-CN" altLang="en-US" sz="20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en-US" altLang="zh-CN" sz="20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p>
          <a:p>
            <a:r>
              <a:rPr lang="zh-CN" altLang="en-US" sz="20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智能物联网</a:t>
            </a:r>
          </a:p>
          <a:p>
            <a:r>
              <a:rPr lang="zh-CN" altLang="en-US" sz="20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全新生态链</a:t>
            </a:r>
          </a:p>
        </p:txBody>
      </p:sp>
      <p:pic>
        <p:nvPicPr>
          <p:cNvPr id="29" name="图片 28">
            <a:extLst>
              <a:ext uri="{FF2B5EF4-FFF2-40B4-BE49-F238E27FC236}">
                <a16:creationId xmlns:a16="http://schemas.microsoft.com/office/drawing/2014/main" id="{399C7CA7-C206-4A99-ADBB-09D4A1760E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57165" y="3037205"/>
            <a:ext cx="4505325" cy="706755"/>
          </a:xfrm>
          <a:prstGeom prst="rect">
            <a:avLst/>
          </a:prstGeom>
          <a:noFill/>
        </p:spPr>
        <p:txBody>
          <a:bodyPr wrap="square" rtlCol="0">
            <a:spAutoFit/>
            <a:scene3d>
              <a:camera prst="orthographicFront"/>
              <a:lightRig rig="threePt" dir="t"/>
            </a:scene3d>
          </a:bodyPr>
          <a:lstStyle/>
          <a:p>
            <a:r>
              <a:rPr lang="zh-CN" altLang="en-US" sz="4000" b="1">
                <a:solidFill>
                  <a:srgbClr val="22539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摩摩哒 共享按摩椅</a:t>
            </a:r>
          </a:p>
        </p:txBody>
      </p:sp>
      <p:grpSp>
        <p:nvGrpSpPr>
          <p:cNvPr id="7" name="组合 6"/>
          <p:cNvGrpSpPr/>
          <p:nvPr/>
        </p:nvGrpSpPr>
        <p:grpSpPr>
          <a:xfrm>
            <a:off x="3033395" y="3004185"/>
            <a:ext cx="2169160" cy="788670"/>
            <a:chOff x="4777" y="4731"/>
            <a:chExt cx="3416" cy="1242"/>
          </a:xfrm>
        </p:grpSpPr>
        <p:sp>
          <p:nvSpPr>
            <p:cNvPr id="6" name="矩形 5"/>
            <p:cNvSpPr/>
            <p:nvPr/>
          </p:nvSpPr>
          <p:spPr>
            <a:xfrm>
              <a:off x="4777" y="4731"/>
              <a:ext cx="3417" cy="12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pic>
          <p:nvPicPr>
            <p:cNvPr id="5" name="图片 4" descr="logo"/>
            <p:cNvPicPr>
              <a:picLocks noChangeAspect="1"/>
            </p:cNvPicPr>
            <p:nvPr/>
          </p:nvPicPr>
          <p:blipFill>
            <a:blip r:embed="rId4"/>
            <a:stretch>
              <a:fillRect/>
            </a:stretch>
          </p:blipFill>
          <p:spPr>
            <a:xfrm>
              <a:off x="5129" y="4934"/>
              <a:ext cx="2842" cy="830"/>
            </a:xfrm>
            <a:prstGeom prst="rect">
              <a:avLst/>
            </a:prstGeom>
          </p:spPr>
        </p:pic>
      </p:grpSp>
      <p:pic>
        <p:nvPicPr>
          <p:cNvPr id="8" name="图片 7">
            <a:extLst>
              <a:ext uri="{FF2B5EF4-FFF2-40B4-BE49-F238E27FC236}">
                <a16:creationId xmlns:a16="http://schemas.microsoft.com/office/drawing/2014/main" id="{C693841E-59E7-4675-A2B3-34F0F60934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3875405" cy="398780"/>
          </a:xfrm>
          <a:prstGeom prst="rect">
            <a:avLst/>
          </a:prstGeom>
          <a:noFill/>
        </p:spPr>
        <p:txBody>
          <a:bodyPr wrap="none" rtlCol="0">
            <a:spAutoFit/>
          </a:bodyPr>
          <a:lstStyle/>
          <a:p>
            <a:pPr algn="l"/>
            <a:r>
              <a:rPr lang="en-US" sz="2000">
                <a:solidFill>
                  <a:schemeClr val="tx1">
                    <a:lumMod val="50000"/>
                    <a:lumOff val="50000"/>
                  </a:schemeClr>
                </a:solidFill>
                <a:effectLst/>
                <a:latin typeface="华康俪金黑W8" panose="020B0809000000000000" charset="-122"/>
                <a:ea typeface="华康俪金黑W8" panose="020B0809000000000000" charset="-122"/>
                <a:sym typeface="+mn-ea"/>
              </a:rPr>
              <a:t>1</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、摩摩哒共享按摩椅  </a:t>
            </a:r>
            <a:r>
              <a:rPr lang="zh-CN" altLang="en-US" sz="2000">
                <a:solidFill>
                  <a:schemeClr val="tx1">
                    <a:lumMod val="75000"/>
                    <a:lumOff val="25000"/>
                  </a:schemeClr>
                </a:solidFill>
                <a:effectLst/>
                <a:latin typeface="华康俪金黑W8" panose="020B0809000000000000" charset="-122"/>
                <a:ea typeface="华康俪金黑W8" panose="020B0809000000000000" charset="-122"/>
                <a:sym typeface="+mn-ea"/>
              </a:rPr>
              <a:t>商业模式</a:t>
            </a:r>
          </a:p>
        </p:txBody>
      </p:sp>
      <p:pic>
        <p:nvPicPr>
          <p:cNvPr id="20" name="图片 19"/>
          <p:cNvPicPr>
            <a:picLocks noChangeAspect="1"/>
          </p:cNvPicPr>
          <p:nvPr/>
        </p:nvPicPr>
        <p:blipFill>
          <a:blip r:embed="rId3"/>
          <a:stretch>
            <a:fillRect/>
          </a:stretch>
        </p:blipFill>
        <p:spPr>
          <a:xfrm>
            <a:off x="1267460" y="2905125"/>
            <a:ext cx="5090795" cy="2961005"/>
          </a:xfrm>
          <a:prstGeom prst="rect">
            <a:avLst/>
          </a:prstGeom>
        </p:spPr>
      </p:pic>
      <p:pic>
        <p:nvPicPr>
          <p:cNvPr id="22" name="图片 6" descr="1495441076(1)"/>
          <p:cNvPicPr>
            <a:picLocks noChangeAspect="1"/>
          </p:cNvPicPr>
          <p:nvPr/>
        </p:nvPicPr>
        <p:blipFill>
          <a:blip r:embed="rId4"/>
          <a:stretch>
            <a:fillRect/>
          </a:stretch>
        </p:blipFill>
        <p:spPr>
          <a:xfrm>
            <a:off x="8486775" y="989013"/>
            <a:ext cx="3158490" cy="1595755"/>
          </a:xfrm>
          <a:prstGeom prst="rect">
            <a:avLst/>
          </a:prstGeom>
        </p:spPr>
      </p:pic>
      <p:pic>
        <p:nvPicPr>
          <p:cNvPr id="23" name="图片 8" descr="1495441154(1)"/>
          <p:cNvPicPr>
            <a:picLocks noChangeAspect="1"/>
          </p:cNvPicPr>
          <p:nvPr/>
        </p:nvPicPr>
        <p:blipFill>
          <a:blip r:embed="rId5"/>
          <a:stretch>
            <a:fillRect/>
          </a:stretch>
        </p:blipFill>
        <p:spPr>
          <a:xfrm>
            <a:off x="8510905" y="2808605"/>
            <a:ext cx="3134360" cy="1647190"/>
          </a:xfrm>
          <a:prstGeom prst="rect">
            <a:avLst/>
          </a:prstGeom>
        </p:spPr>
      </p:pic>
      <p:pic>
        <p:nvPicPr>
          <p:cNvPr id="24" name="图片 7" descr="1495441097(1)"/>
          <p:cNvPicPr>
            <a:picLocks noChangeAspect="1"/>
          </p:cNvPicPr>
          <p:nvPr/>
        </p:nvPicPr>
        <p:blipFill>
          <a:blip r:embed="rId6"/>
          <a:stretch>
            <a:fillRect/>
          </a:stretch>
        </p:blipFill>
        <p:spPr>
          <a:xfrm>
            <a:off x="8486775" y="4700905"/>
            <a:ext cx="3135630" cy="1653540"/>
          </a:xfrm>
          <a:prstGeom prst="rect">
            <a:avLst/>
          </a:prstGeom>
        </p:spPr>
      </p:pic>
      <p:sp>
        <p:nvSpPr>
          <p:cNvPr id="25" name="文本框 24"/>
          <p:cNvSpPr txBox="1"/>
          <p:nvPr/>
        </p:nvSpPr>
        <p:spPr>
          <a:xfrm>
            <a:off x="481965" y="5962650"/>
            <a:ext cx="6837045" cy="737235"/>
          </a:xfrm>
          <a:prstGeom prst="rect">
            <a:avLst/>
          </a:prstGeom>
          <a:noFill/>
        </p:spPr>
        <p:txBody>
          <a:bodyPr wrap="square" rtlCol="0">
            <a:spAutoFit/>
          </a:bodyPr>
          <a:lstStyle/>
          <a:p>
            <a:pPr algn="l"/>
            <a:r>
              <a:rPr lang="en-US" altLang="zh-CN" sz="1400">
                <a:solidFill>
                  <a:schemeClr val="tx1">
                    <a:lumMod val="65000"/>
                    <a:lumOff val="35000"/>
                  </a:schemeClr>
                </a:solidFill>
                <a:latin typeface="微软雅黑" panose="020B0503020204020204" charset="-122"/>
                <a:ea typeface="微软雅黑" panose="020B0503020204020204" charset="-122"/>
              </a:rPr>
              <a:t>        </a:t>
            </a:r>
            <a:r>
              <a:rPr lang="zh-CN" altLang="en-US" sz="1400">
                <a:solidFill>
                  <a:schemeClr val="tx1">
                    <a:lumMod val="65000"/>
                    <a:lumOff val="35000"/>
                  </a:schemeClr>
                </a:solidFill>
                <a:latin typeface="微软雅黑" panose="020B0503020204020204" charset="-122"/>
                <a:ea typeface="微软雅黑" panose="020B0503020204020204" charset="-122"/>
              </a:rPr>
              <a:t>摩摩哒即是关注大众的碎片化时间，例如等朋友，等电影，等飞机，等高铁，用互联网思维，链接用户的等候时间，把按摩椅放进6-20分钟的等候场景中，舒缓快节奏生活带来的疲劳，提升用户与公关空间的体验与提供增值服务。</a:t>
            </a:r>
          </a:p>
        </p:txBody>
      </p:sp>
      <p:pic>
        <p:nvPicPr>
          <p:cNvPr id="26" name="图片 25" descr="hc-p1"/>
          <p:cNvPicPr>
            <a:picLocks noChangeAspect="1"/>
          </p:cNvPicPr>
          <p:nvPr/>
        </p:nvPicPr>
        <p:blipFill>
          <a:blip r:embed="rId7"/>
          <a:stretch>
            <a:fillRect/>
          </a:stretch>
        </p:blipFill>
        <p:spPr>
          <a:xfrm>
            <a:off x="693420" y="1132205"/>
            <a:ext cx="6096000" cy="1676400"/>
          </a:xfrm>
          <a:prstGeom prst="rect">
            <a:avLst/>
          </a:prstGeom>
        </p:spPr>
      </p:pic>
      <p:pic>
        <p:nvPicPr>
          <p:cNvPr id="11" name="图片 10">
            <a:extLst>
              <a:ext uri="{FF2B5EF4-FFF2-40B4-BE49-F238E27FC236}">
                <a16:creationId xmlns:a16="http://schemas.microsoft.com/office/drawing/2014/main" id="{965707F7-B03C-46D1-88FC-060F5B52703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3875405" cy="398780"/>
          </a:xfrm>
          <a:prstGeom prst="rect">
            <a:avLst/>
          </a:prstGeom>
          <a:noFill/>
        </p:spPr>
        <p:txBody>
          <a:bodyPr wrap="none" rtlCol="0">
            <a:spAutoFit/>
          </a:bodyPr>
          <a:lstStyle/>
          <a:p>
            <a:r>
              <a:rPr lang="en-US" sz="2000">
                <a:solidFill>
                  <a:schemeClr val="tx1">
                    <a:lumMod val="50000"/>
                    <a:lumOff val="50000"/>
                  </a:schemeClr>
                </a:solidFill>
                <a:latin typeface="华康俪金黑W8" panose="020B0809000000000000" charset="-122"/>
                <a:ea typeface="华康俪金黑W8" panose="020B0809000000000000" charset="-122"/>
                <a:sym typeface="+mn-ea"/>
              </a:rPr>
              <a:t>2</a:t>
            </a:r>
            <a:r>
              <a:rPr lang="zh-CN" altLang="en-US" sz="2000">
                <a:solidFill>
                  <a:schemeClr val="tx1">
                    <a:lumMod val="50000"/>
                    <a:lumOff val="50000"/>
                  </a:schemeClr>
                </a:solidFill>
                <a:latin typeface="华康俪金黑W8" panose="020B0809000000000000" charset="-122"/>
                <a:ea typeface="华康俪金黑W8" panose="020B0809000000000000" charset="-122"/>
                <a:sym typeface="+mn-ea"/>
              </a:rPr>
              <a:t>、摩摩哒共享按摩椅  </a:t>
            </a:r>
            <a:r>
              <a:rPr lang="zh-CN" altLang="en-US" sz="2000">
                <a:solidFill>
                  <a:schemeClr val="tx1">
                    <a:lumMod val="75000"/>
                    <a:lumOff val="25000"/>
                  </a:schemeClr>
                </a:solidFill>
                <a:latin typeface="华康俪金黑W8" panose="020B0809000000000000" charset="-122"/>
                <a:ea typeface="华康俪金黑W8" panose="020B0809000000000000" charset="-122"/>
                <a:sym typeface="+mn-ea"/>
              </a:rPr>
              <a:t>全国分布</a:t>
            </a:r>
          </a:p>
        </p:txBody>
      </p:sp>
      <p:pic>
        <p:nvPicPr>
          <p:cNvPr id="10" name="图片 9"/>
          <p:cNvPicPr>
            <a:picLocks noChangeAspect="1"/>
          </p:cNvPicPr>
          <p:nvPr/>
        </p:nvPicPr>
        <p:blipFill>
          <a:blip r:embed="rId3"/>
          <a:stretch>
            <a:fillRect/>
          </a:stretch>
        </p:blipFill>
        <p:spPr>
          <a:xfrm>
            <a:off x="565150" y="1701165"/>
            <a:ext cx="5574030" cy="3455670"/>
          </a:xfrm>
          <a:prstGeom prst="rect">
            <a:avLst/>
          </a:prstGeom>
        </p:spPr>
      </p:pic>
      <p:sp>
        <p:nvSpPr>
          <p:cNvPr id="3" name="文本框 2"/>
          <p:cNvSpPr txBox="1"/>
          <p:nvPr/>
        </p:nvSpPr>
        <p:spPr>
          <a:xfrm>
            <a:off x="2327275" y="1223010"/>
            <a:ext cx="1390650" cy="337185"/>
          </a:xfrm>
          <a:prstGeom prst="rect">
            <a:avLst/>
          </a:prstGeom>
          <a:noFill/>
        </p:spPr>
        <p:txBody>
          <a:bodyPr wrap="square" rtlCol="0">
            <a:spAutoFit/>
          </a:bodyPr>
          <a:lstStyle/>
          <a:p>
            <a:r>
              <a:rPr lang="zh-CN" altLang="en-US" sz="1600" b="1">
                <a:solidFill>
                  <a:schemeClr val="accent2"/>
                </a:solidFill>
                <a:latin typeface="微软雅黑" panose="020B0503020204020204" charset="-122"/>
                <a:ea typeface="微软雅黑" panose="020B0503020204020204" charset="-122"/>
              </a:rPr>
              <a:t>全国分布图</a:t>
            </a:r>
          </a:p>
        </p:txBody>
      </p:sp>
      <p:pic>
        <p:nvPicPr>
          <p:cNvPr id="7" name="图片 6"/>
          <p:cNvPicPr>
            <a:picLocks noChangeAspect="1"/>
          </p:cNvPicPr>
          <p:nvPr/>
        </p:nvPicPr>
        <p:blipFill>
          <a:blip r:embed="rId4"/>
          <a:stretch>
            <a:fillRect/>
          </a:stretch>
        </p:blipFill>
        <p:spPr>
          <a:xfrm>
            <a:off x="701040" y="5234305"/>
            <a:ext cx="5169535" cy="1319530"/>
          </a:xfrm>
          <a:prstGeom prst="rect">
            <a:avLst/>
          </a:prstGeom>
        </p:spPr>
      </p:pic>
      <p:sp>
        <p:nvSpPr>
          <p:cNvPr id="100" name="文本框 99"/>
          <p:cNvSpPr txBox="1"/>
          <p:nvPr/>
        </p:nvSpPr>
        <p:spPr>
          <a:xfrm>
            <a:off x="7275195" y="1145540"/>
            <a:ext cx="4481195" cy="337185"/>
          </a:xfrm>
          <a:prstGeom prst="rect">
            <a:avLst/>
          </a:prstGeom>
          <a:noFill/>
          <a:ln w="9525">
            <a:noFill/>
          </a:ln>
        </p:spPr>
        <p:txBody>
          <a:bodyPr wrap="square">
            <a:spAutoFit/>
          </a:bodyPr>
          <a:lstStyle/>
          <a:p>
            <a:pPr indent="0"/>
            <a:r>
              <a:rPr lang="zh-CN" altLang="en-US" sz="1600" b="1">
                <a:solidFill>
                  <a:schemeClr val="accent2"/>
                </a:solidFill>
                <a:latin typeface="微软雅黑" panose="020B0503020204020204" charset="-122"/>
                <a:ea typeface="微软雅黑" panose="020B0503020204020204" charset="-122"/>
                <a:cs typeface="宋体" panose="02010600030101010101" pitchFamily="2" charset="-122"/>
              </a:rPr>
              <a:t>摩摩哒与万达强强联合达成五年同业排他战略合</a:t>
            </a:r>
          </a:p>
        </p:txBody>
      </p:sp>
      <p:pic>
        <p:nvPicPr>
          <p:cNvPr id="11" name="图片 2" descr="IMG_256"/>
          <p:cNvPicPr>
            <a:picLocks noChangeAspect="1"/>
          </p:cNvPicPr>
          <p:nvPr/>
        </p:nvPicPr>
        <p:blipFill>
          <a:blip r:embed="rId5"/>
          <a:stretch>
            <a:fillRect/>
          </a:stretch>
        </p:blipFill>
        <p:spPr>
          <a:xfrm>
            <a:off x="8217535" y="1771015"/>
            <a:ext cx="2357755" cy="1765300"/>
          </a:xfrm>
          <a:prstGeom prst="rect">
            <a:avLst/>
          </a:prstGeom>
          <a:noFill/>
          <a:ln w="9525">
            <a:noFill/>
          </a:ln>
        </p:spPr>
      </p:pic>
      <p:pic>
        <p:nvPicPr>
          <p:cNvPr id="12" name="图片 11" descr="IMG_256"/>
          <p:cNvPicPr>
            <a:picLocks noChangeAspect="1"/>
          </p:cNvPicPr>
          <p:nvPr/>
        </p:nvPicPr>
        <p:blipFill>
          <a:blip r:embed="rId6"/>
          <a:srcRect l="10341" r="11328"/>
          <a:stretch>
            <a:fillRect/>
          </a:stretch>
        </p:blipFill>
        <p:spPr>
          <a:xfrm>
            <a:off x="6801485" y="3765550"/>
            <a:ext cx="5189855" cy="1131570"/>
          </a:xfrm>
          <a:prstGeom prst="rect">
            <a:avLst/>
          </a:prstGeom>
          <a:noFill/>
          <a:ln w="9525">
            <a:noFill/>
          </a:ln>
        </p:spPr>
      </p:pic>
      <p:sp>
        <p:nvSpPr>
          <p:cNvPr id="13" name="文本框 12"/>
          <p:cNvSpPr txBox="1"/>
          <p:nvPr/>
        </p:nvSpPr>
        <p:spPr>
          <a:xfrm>
            <a:off x="6544945" y="5093970"/>
            <a:ext cx="5370830" cy="1599565"/>
          </a:xfrm>
          <a:prstGeom prst="rect">
            <a:avLst/>
          </a:prstGeom>
          <a:noFill/>
        </p:spPr>
        <p:txBody>
          <a:bodyPr wrap="square" rtlCol="0">
            <a:spAutoFit/>
          </a:bodyPr>
          <a:lstStyle/>
          <a:p>
            <a:pPr algn="l"/>
            <a:r>
              <a:rPr lang="en-US" altLang="zh-CN" sz="1400">
                <a:solidFill>
                  <a:schemeClr val="tx1">
                    <a:lumMod val="65000"/>
                    <a:lumOff val="35000"/>
                  </a:schemeClr>
                </a:solidFill>
                <a:latin typeface="微软雅黑" panose="020B0503020204020204" charset="-122"/>
                <a:ea typeface="微软雅黑" panose="020B0503020204020204" charset="-122"/>
                <a:sym typeface="+mn-ea"/>
              </a:rPr>
              <a:t>       </a:t>
            </a:r>
            <a:r>
              <a:rPr lang="zh-CN" altLang="en-US" sz="1400">
                <a:solidFill>
                  <a:schemeClr val="tx1">
                    <a:lumMod val="65000"/>
                    <a:lumOff val="35000"/>
                  </a:schemeClr>
                </a:solidFill>
                <a:latin typeface="微软雅黑" panose="020B0503020204020204" charset="-122"/>
                <a:ea typeface="微软雅黑" panose="020B0503020204020204" charset="-122"/>
                <a:sym typeface="+mn-ea"/>
              </a:rPr>
              <a:t>摩摩哒通过半年的高速发展，与几乎所有主流院线的门店建立了合作示范点，覆盖城市超过300个，一二线城市覆盖率高达80%。</a:t>
            </a:r>
            <a:endParaRPr lang="zh-CN" altLang="en-US" sz="1400">
              <a:solidFill>
                <a:schemeClr val="tx1">
                  <a:lumMod val="65000"/>
                  <a:lumOff val="35000"/>
                </a:schemeClr>
              </a:solidFill>
              <a:latin typeface="微软雅黑" panose="020B0503020204020204" charset="-122"/>
              <a:ea typeface="微软雅黑" panose="020B0503020204020204" charset="-122"/>
            </a:endParaRPr>
          </a:p>
          <a:p>
            <a:pPr algn="l"/>
            <a:r>
              <a:rPr lang="zh-CN" altLang="en-US" sz="1400">
                <a:solidFill>
                  <a:schemeClr val="tx1">
                    <a:lumMod val="65000"/>
                    <a:lumOff val="35000"/>
                  </a:schemeClr>
                </a:solidFill>
                <a:latin typeface="微软雅黑" panose="020B0503020204020204" charset="-122"/>
                <a:ea typeface="微软雅黑" panose="020B0503020204020204" charset="-122"/>
              </a:rPr>
              <a:t>核心优势：</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1、业内唯一有能力时间配送和安装的公司。</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2、产品由国内知名“知名品牌荣泰”指定提供。</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3、业内唯一能实现200个城市6小时内运维效应的公司。</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4、与排名前三的院线签订区域战略合作。</a:t>
            </a:r>
          </a:p>
        </p:txBody>
      </p:sp>
      <p:pic>
        <p:nvPicPr>
          <p:cNvPr id="14" name="图片 13">
            <a:extLst>
              <a:ext uri="{FF2B5EF4-FFF2-40B4-BE49-F238E27FC236}">
                <a16:creationId xmlns:a16="http://schemas.microsoft.com/office/drawing/2014/main" id="{12DC8782-08FC-4491-AC2F-1EA732E28D5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3621405" cy="398780"/>
          </a:xfrm>
          <a:prstGeom prst="rect">
            <a:avLst/>
          </a:prstGeom>
          <a:noFill/>
        </p:spPr>
        <p:txBody>
          <a:bodyPr wrap="none" rtlCol="0">
            <a:spAutoFit/>
          </a:bodyPr>
          <a:lstStyle/>
          <a:p>
            <a:r>
              <a:rPr lang="en-US" sz="2000">
                <a:solidFill>
                  <a:schemeClr val="tx1">
                    <a:lumMod val="50000"/>
                    <a:lumOff val="50000"/>
                  </a:schemeClr>
                </a:solidFill>
                <a:latin typeface="华康俪金黑W8" panose="020B0809000000000000" charset="-122"/>
                <a:ea typeface="华康俪金黑W8" panose="020B0809000000000000" charset="-122"/>
                <a:sym typeface="+mn-ea"/>
              </a:rPr>
              <a:t>3</a:t>
            </a:r>
            <a:r>
              <a:rPr lang="zh-CN" altLang="en-US" sz="2000">
                <a:solidFill>
                  <a:schemeClr val="tx1">
                    <a:lumMod val="50000"/>
                    <a:lumOff val="50000"/>
                  </a:schemeClr>
                </a:solidFill>
                <a:latin typeface="华康俪金黑W8" panose="020B0809000000000000" charset="-122"/>
                <a:ea typeface="华康俪金黑W8" panose="020B0809000000000000" charset="-122"/>
                <a:sym typeface="+mn-ea"/>
              </a:rPr>
              <a:t>、</a:t>
            </a:r>
            <a:r>
              <a:rPr lang="zh-CN" altLang="en-US" sz="2000">
                <a:solidFill>
                  <a:schemeClr val="bg1">
                    <a:lumMod val="50000"/>
                  </a:schemeClr>
                </a:solidFill>
                <a:latin typeface="华康俪金黑W8" panose="020B0809000000000000" charset="-122"/>
                <a:ea typeface="华康俪金黑W8" panose="020B0809000000000000" charset="-122"/>
                <a:sym typeface="+mn-ea"/>
              </a:rPr>
              <a:t>广州按摩椅市场  </a:t>
            </a:r>
            <a:r>
              <a:rPr lang="zh-CN" altLang="en-US" sz="2000">
                <a:solidFill>
                  <a:schemeClr val="tx1">
                    <a:lumMod val="65000"/>
                    <a:lumOff val="35000"/>
                  </a:schemeClr>
                </a:solidFill>
                <a:latin typeface="华康俪金黑W8" panose="020B0809000000000000" charset="-122"/>
                <a:ea typeface="华康俪金黑W8" panose="020B0809000000000000" charset="-122"/>
                <a:sym typeface="+mn-ea"/>
              </a:rPr>
              <a:t>投放统计</a:t>
            </a:r>
          </a:p>
        </p:txBody>
      </p:sp>
      <p:graphicFrame>
        <p:nvGraphicFramePr>
          <p:cNvPr id="6" name="表格 5"/>
          <p:cNvGraphicFramePr/>
          <p:nvPr/>
        </p:nvGraphicFramePr>
        <p:xfrm>
          <a:off x="444500" y="1354455"/>
          <a:ext cx="11302365" cy="4507865"/>
        </p:xfrm>
        <a:graphic>
          <a:graphicData uri="http://schemas.openxmlformats.org/drawingml/2006/table">
            <a:tbl>
              <a:tblPr firstRow="1" bandRow="1">
                <a:tableStyleId>{7DF18680-E054-41AD-8BC1-D1AEF772440D}</a:tableStyleId>
              </a:tblPr>
              <a:tblGrid>
                <a:gridCol w="2489835">
                  <a:extLst>
                    <a:ext uri="{9D8B030D-6E8A-4147-A177-3AD203B41FA5}">
                      <a16:colId xmlns:a16="http://schemas.microsoft.com/office/drawing/2014/main" val="20000"/>
                    </a:ext>
                  </a:extLst>
                </a:gridCol>
                <a:gridCol w="1950085">
                  <a:extLst>
                    <a:ext uri="{9D8B030D-6E8A-4147-A177-3AD203B41FA5}">
                      <a16:colId xmlns:a16="http://schemas.microsoft.com/office/drawing/2014/main" val="20001"/>
                    </a:ext>
                  </a:extLst>
                </a:gridCol>
                <a:gridCol w="1854835">
                  <a:extLst>
                    <a:ext uri="{9D8B030D-6E8A-4147-A177-3AD203B41FA5}">
                      <a16:colId xmlns:a16="http://schemas.microsoft.com/office/drawing/2014/main" val="20002"/>
                    </a:ext>
                  </a:extLst>
                </a:gridCol>
                <a:gridCol w="5007610">
                  <a:extLst>
                    <a:ext uri="{9D8B030D-6E8A-4147-A177-3AD203B41FA5}">
                      <a16:colId xmlns:a16="http://schemas.microsoft.com/office/drawing/2014/main" val="20003"/>
                    </a:ext>
                  </a:extLst>
                </a:gridCol>
              </a:tblGrid>
              <a:tr h="640080">
                <a:tc>
                  <a:txBody>
                    <a:bodyPr/>
                    <a:lstStyle/>
                    <a:p>
                      <a:pPr algn="ctr" fontAlgn="t">
                        <a:lnSpc>
                          <a:spcPct val="150000"/>
                        </a:lnSpc>
                        <a:buNone/>
                      </a:pPr>
                      <a:r>
                        <a:rPr lang="zh-CN" altLang="en-US" sz="2400">
                          <a:latin typeface="微软雅黑" panose="020B0503020204020204" charset="-122"/>
                          <a:ea typeface="微软雅黑" panose="020B0503020204020204" charset="-122"/>
                        </a:rPr>
                        <a:t>品牌</a:t>
                      </a:r>
                    </a:p>
                  </a:txBody>
                  <a:tcPr/>
                </a:tc>
                <a:tc>
                  <a:txBody>
                    <a:bodyPr/>
                    <a:lstStyle/>
                    <a:p>
                      <a:pPr algn="ctr" fontAlgn="ctr">
                        <a:lnSpc>
                          <a:spcPct val="150000"/>
                        </a:lnSpc>
                        <a:buNone/>
                      </a:pPr>
                      <a:r>
                        <a:rPr lang="zh-CN" altLang="en-US" sz="2400">
                          <a:latin typeface="微软雅黑" panose="020B0503020204020204" charset="-122"/>
                          <a:ea typeface="微软雅黑" panose="020B0503020204020204" charset="-122"/>
                        </a:rPr>
                        <a:t>投放点</a:t>
                      </a:r>
                    </a:p>
                  </a:txBody>
                  <a:tcPr/>
                </a:tc>
                <a:tc>
                  <a:txBody>
                    <a:bodyPr/>
                    <a:lstStyle/>
                    <a:p>
                      <a:pPr algn="ctr" fontAlgn="ctr">
                        <a:lnSpc>
                          <a:spcPct val="150000"/>
                        </a:lnSpc>
                        <a:buNone/>
                      </a:pPr>
                      <a:r>
                        <a:rPr lang="zh-CN" altLang="en-US" sz="2400">
                          <a:latin typeface="微软雅黑" panose="020B0503020204020204" charset="-122"/>
                          <a:ea typeface="微软雅黑" panose="020B0503020204020204" charset="-122"/>
                        </a:rPr>
                        <a:t>投放台数</a:t>
                      </a:r>
                    </a:p>
                  </a:txBody>
                  <a:tcPr/>
                </a:tc>
                <a:tc>
                  <a:txBody>
                    <a:bodyPr/>
                    <a:lstStyle/>
                    <a:p>
                      <a:pPr algn="ctr" fontAlgn="ctr">
                        <a:lnSpc>
                          <a:spcPct val="150000"/>
                        </a:lnSpc>
                        <a:buNone/>
                      </a:pPr>
                      <a:r>
                        <a:rPr lang="zh-CN" altLang="en-US" sz="2400">
                          <a:latin typeface="微软雅黑" panose="020B0503020204020204" charset="-122"/>
                          <a:ea typeface="微软雅黑" panose="020B0503020204020204" charset="-122"/>
                        </a:rPr>
                        <a:t>主要投放场所</a:t>
                      </a:r>
                    </a:p>
                  </a:txBody>
                  <a:tcPr/>
                </a:tc>
                <a:extLst>
                  <a:ext uri="{0D108BD9-81ED-4DB2-BD59-A6C34878D82A}">
                    <a16:rowId xmlns:a16="http://schemas.microsoft.com/office/drawing/2014/main" val="10000"/>
                  </a:ext>
                </a:extLst>
              </a:tr>
              <a:tr h="553085">
                <a:tc>
                  <a:txBody>
                    <a:bodyPr/>
                    <a:lstStyle/>
                    <a:p>
                      <a:pPr algn="ctr" fontAlgn="ctr">
                        <a:lnSpc>
                          <a:spcPct val="150000"/>
                        </a:lnSpc>
                        <a:buNone/>
                      </a:pPr>
                      <a:r>
                        <a:rPr lang="zh-CN" altLang="en-US" sz="2000">
                          <a:solidFill>
                            <a:schemeClr val="tx1">
                              <a:lumMod val="65000"/>
                              <a:lumOff val="35000"/>
                            </a:schemeClr>
                          </a:solidFill>
                          <a:latin typeface="微软雅黑" panose="020B0503020204020204" charset="-122"/>
                          <a:ea typeface="微软雅黑" panose="020B0503020204020204" charset="-122"/>
                        </a:rPr>
                        <a:t>摩摩哒</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rPr>
                        <a:t>47</a:t>
                      </a:r>
                      <a:r>
                        <a:rPr lang="zh-CN" altLang="en-US" sz="2000">
                          <a:solidFill>
                            <a:schemeClr val="tx1">
                              <a:lumMod val="65000"/>
                              <a:lumOff val="35000"/>
                            </a:schemeClr>
                          </a:solidFill>
                          <a:latin typeface="微软雅黑" panose="020B0503020204020204" charset="-122"/>
                          <a:ea typeface="微软雅黑" panose="020B0503020204020204" charset="-122"/>
                        </a:rPr>
                        <a:t>家</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rPr>
                        <a:t>&lt;500</a:t>
                      </a:r>
                      <a:r>
                        <a:rPr lang="zh-CN" altLang="en-US" sz="2000">
                          <a:solidFill>
                            <a:schemeClr val="tx1">
                              <a:lumMod val="65000"/>
                              <a:lumOff val="35000"/>
                            </a:schemeClr>
                          </a:solidFill>
                          <a:latin typeface="微软雅黑" panose="020B0503020204020204" charset="-122"/>
                          <a:ea typeface="微软雅黑" panose="020B0503020204020204" charset="-122"/>
                        </a:rPr>
                        <a:t>台</a:t>
                      </a:r>
                    </a:p>
                  </a:txBody>
                  <a:tcPr/>
                </a:tc>
                <a:tc>
                  <a:txBody>
                    <a:bodyPr/>
                    <a:lstStyle/>
                    <a:p>
                      <a:pPr algn="ctr" fontAlgn="ctr">
                        <a:lnSpc>
                          <a:spcPct val="150000"/>
                        </a:lnSpc>
                        <a:buNone/>
                      </a:pPr>
                      <a:r>
                        <a:rPr lang="zh-CN" altLang="en-US" sz="1800">
                          <a:solidFill>
                            <a:schemeClr val="tx1">
                              <a:lumMod val="65000"/>
                              <a:lumOff val="35000"/>
                            </a:schemeClr>
                          </a:solidFill>
                          <a:latin typeface="微软雅黑" panose="020B0503020204020204" charset="-122"/>
                          <a:ea typeface="微软雅黑" panose="020B0503020204020204" charset="-122"/>
                        </a:rPr>
                        <a:t>影院、购物中心、棋牌室、娱乐中心</a:t>
                      </a:r>
                    </a:p>
                  </a:txBody>
                  <a:tcPr/>
                </a:tc>
                <a:extLst>
                  <a:ext uri="{0D108BD9-81ED-4DB2-BD59-A6C34878D82A}">
                    <a16:rowId xmlns:a16="http://schemas.microsoft.com/office/drawing/2014/main" val="10001"/>
                  </a:ext>
                </a:extLst>
              </a:tr>
              <a:tr h="607695">
                <a:tc>
                  <a:txBody>
                    <a:bodyPr/>
                    <a:lstStyle/>
                    <a:p>
                      <a:pPr algn="ctr" fontAlgn="ctr">
                        <a:lnSpc>
                          <a:spcPct val="150000"/>
                        </a:lnSpc>
                        <a:buNone/>
                      </a:pPr>
                      <a:r>
                        <a:rPr lang="zh-CN" altLang="en-US" sz="2000">
                          <a:solidFill>
                            <a:schemeClr val="tx1">
                              <a:lumMod val="65000"/>
                              <a:lumOff val="35000"/>
                            </a:schemeClr>
                          </a:solidFill>
                          <a:latin typeface="微软雅黑" panose="020B0503020204020204" charset="-122"/>
                          <a:ea typeface="微软雅黑" panose="020B0503020204020204" charset="-122"/>
                        </a:rPr>
                        <a:t>荣泰</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rPr>
                        <a:t>12</a:t>
                      </a:r>
                      <a:r>
                        <a:rPr lang="zh-CN" altLang="en-US" sz="2000">
                          <a:solidFill>
                            <a:schemeClr val="tx1">
                              <a:lumMod val="65000"/>
                              <a:lumOff val="35000"/>
                            </a:schemeClr>
                          </a:solidFill>
                          <a:latin typeface="微软雅黑" panose="020B0503020204020204" charset="-122"/>
                          <a:ea typeface="微软雅黑" panose="020B0503020204020204" charset="-122"/>
                        </a:rPr>
                        <a:t>家</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rPr>
                        <a:t>&lt;120</a:t>
                      </a:r>
                      <a:r>
                        <a:rPr lang="zh-CN" altLang="en-US" sz="2000">
                          <a:solidFill>
                            <a:schemeClr val="tx1">
                              <a:lumMod val="65000"/>
                              <a:lumOff val="35000"/>
                            </a:schemeClr>
                          </a:solidFill>
                          <a:latin typeface="微软雅黑" panose="020B0503020204020204" charset="-122"/>
                          <a:ea typeface="微软雅黑" panose="020B0503020204020204" charset="-122"/>
                        </a:rPr>
                        <a:t>台</a:t>
                      </a:r>
                    </a:p>
                  </a:txBody>
                  <a:tcPr/>
                </a:tc>
                <a:tc rowSpan="5">
                  <a:txBody>
                    <a:bodyPr/>
                    <a:lstStyle/>
                    <a:p>
                      <a:pPr algn="l"/>
                      <a:r>
                        <a:rPr lang="zh-CN" altLang="en-US" sz="1800">
                          <a:solidFill>
                            <a:schemeClr val="tx1">
                              <a:lumMod val="75000"/>
                              <a:lumOff val="25000"/>
                            </a:schemeClr>
                          </a:solidFill>
                          <a:effectLst/>
                          <a:latin typeface="微软雅黑" panose="020B0503020204020204" charset="-122"/>
                          <a:ea typeface="微软雅黑" panose="020B0503020204020204" charset="-122"/>
                          <a:sym typeface="+mn-ea"/>
                        </a:rPr>
                        <a:t>百货商店、大型超市，</a:t>
                      </a:r>
                      <a:r>
                        <a:rPr lang="en-US" altLang="zh-CN" sz="1800">
                          <a:solidFill>
                            <a:schemeClr val="tx1">
                              <a:lumMod val="75000"/>
                              <a:lumOff val="25000"/>
                            </a:schemeClr>
                          </a:solidFill>
                          <a:effectLst/>
                          <a:latin typeface="微软雅黑" panose="020B0503020204020204" charset="-122"/>
                          <a:ea typeface="微软雅黑" panose="020B0503020204020204" charset="-122"/>
                          <a:sym typeface="+mn-ea"/>
                        </a:rPr>
                        <a:t>4S</a:t>
                      </a:r>
                      <a:r>
                        <a:rPr lang="zh-CN" altLang="en-US" sz="1800">
                          <a:solidFill>
                            <a:schemeClr val="tx1">
                              <a:lumMod val="75000"/>
                              <a:lumOff val="25000"/>
                            </a:schemeClr>
                          </a:solidFill>
                          <a:effectLst/>
                          <a:latin typeface="微软雅黑" panose="020B0503020204020204" charset="-122"/>
                          <a:ea typeface="微软雅黑" panose="020B0503020204020204" charset="-122"/>
                          <a:sym typeface="+mn-ea"/>
                        </a:rPr>
                        <a:t>汽车店，路边专营店，体育用品商场、家具城、苏宁、国美、机场、购物广场</a:t>
                      </a:r>
                      <a:endParaRPr lang="zh-CN" altLang="en-US" sz="1800">
                        <a:solidFill>
                          <a:schemeClr val="tx1">
                            <a:lumMod val="65000"/>
                            <a:lumOff val="35000"/>
                          </a:schemeClr>
                        </a:solidFill>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2"/>
                  </a:ext>
                </a:extLst>
              </a:tr>
              <a:tr h="664210">
                <a:tc>
                  <a:txBody>
                    <a:bodyPr/>
                    <a:lstStyle/>
                    <a:p>
                      <a:pPr algn="ctr" fontAlgn="ctr">
                        <a:lnSpc>
                          <a:spcPct val="150000"/>
                        </a:lnSpc>
                        <a:buNone/>
                      </a:pPr>
                      <a:r>
                        <a:rPr lang="zh-CN" altLang="en-US" sz="2000">
                          <a:solidFill>
                            <a:schemeClr val="tx1">
                              <a:lumMod val="65000"/>
                              <a:lumOff val="35000"/>
                            </a:schemeClr>
                          </a:solidFill>
                          <a:latin typeface="微软雅黑" panose="020B0503020204020204" charset="-122"/>
                          <a:ea typeface="微软雅黑" panose="020B0503020204020204" charset="-122"/>
                        </a:rPr>
                        <a:t>傲胜</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rPr>
                        <a:t>14</a:t>
                      </a:r>
                      <a:r>
                        <a:rPr lang="zh-CN" altLang="en-US" sz="2000">
                          <a:solidFill>
                            <a:schemeClr val="tx1">
                              <a:lumMod val="65000"/>
                              <a:lumOff val="35000"/>
                            </a:schemeClr>
                          </a:solidFill>
                          <a:latin typeface="微软雅黑" panose="020B0503020204020204" charset="-122"/>
                          <a:ea typeface="微软雅黑" panose="020B0503020204020204" charset="-122"/>
                        </a:rPr>
                        <a:t>家</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rPr>
                        <a:t>&lt;200</a:t>
                      </a:r>
                      <a:r>
                        <a:rPr lang="zh-CN" altLang="en-US" sz="2000">
                          <a:solidFill>
                            <a:schemeClr val="tx1">
                              <a:lumMod val="65000"/>
                              <a:lumOff val="35000"/>
                            </a:schemeClr>
                          </a:solidFill>
                          <a:latin typeface="微软雅黑" panose="020B0503020204020204" charset="-122"/>
                          <a:ea typeface="微软雅黑" panose="020B0503020204020204" charset="-122"/>
                        </a:rPr>
                        <a:t>台</a:t>
                      </a:r>
                    </a:p>
                  </a:txBody>
                  <a:tcPr/>
                </a:tc>
                <a:tc vMerge="1">
                  <a:txBody>
                    <a:bodyPr/>
                    <a:lstStyle/>
                    <a:p>
                      <a:endParaRPr lang="zh-CN"/>
                    </a:p>
                  </a:txBody>
                  <a:tcPr/>
                </a:tc>
                <a:extLst>
                  <a:ext uri="{0D108BD9-81ED-4DB2-BD59-A6C34878D82A}">
                    <a16:rowId xmlns:a16="http://schemas.microsoft.com/office/drawing/2014/main" val="10003"/>
                  </a:ext>
                </a:extLst>
              </a:tr>
              <a:tr h="634365">
                <a:tc>
                  <a:txBody>
                    <a:bodyPr/>
                    <a:lstStyle/>
                    <a:p>
                      <a:pPr algn="ctr" fontAlgn="ctr">
                        <a:lnSpc>
                          <a:spcPct val="150000"/>
                        </a:lnSpc>
                        <a:buNone/>
                      </a:pPr>
                      <a:r>
                        <a:rPr lang="zh-CN" altLang="en-US" sz="2000">
                          <a:solidFill>
                            <a:schemeClr val="tx1">
                              <a:lumMod val="65000"/>
                              <a:lumOff val="35000"/>
                            </a:schemeClr>
                          </a:solidFill>
                          <a:latin typeface="微软雅黑" panose="020B0503020204020204" charset="-122"/>
                          <a:ea typeface="微软雅黑" panose="020B0503020204020204" charset="-122"/>
                        </a:rPr>
                        <a:t>生命动力</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rPr>
                        <a:t>12</a:t>
                      </a:r>
                      <a:r>
                        <a:rPr lang="zh-CN" altLang="en-US" sz="2000">
                          <a:solidFill>
                            <a:schemeClr val="tx1">
                              <a:lumMod val="65000"/>
                              <a:lumOff val="35000"/>
                            </a:schemeClr>
                          </a:solidFill>
                          <a:latin typeface="微软雅黑" panose="020B0503020204020204" charset="-122"/>
                          <a:ea typeface="微软雅黑" panose="020B0503020204020204" charset="-122"/>
                        </a:rPr>
                        <a:t>家</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sym typeface="+mn-ea"/>
                        </a:rPr>
                        <a:t>&lt;120</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台</a:t>
                      </a:r>
                    </a:p>
                  </a:txBody>
                  <a:tcPr/>
                </a:tc>
                <a:tc vMerge="1">
                  <a:txBody>
                    <a:bodyPr/>
                    <a:lstStyle/>
                    <a:p>
                      <a:endParaRPr lang="zh-CN"/>
                    </a:p>
                  </a:txBody>
                  <a:tcPr/>
                </a:tc>
                <a:extLst>
                  <a:ext uri="{0D108BD9-81ED-4DB2-BD59-A6C34878D82A}">
                    <a16:rowId xmlns:a16="http://schemas.microsoft.com/office/drawing/2014/main" val="10004"/>
                  </a:ext>
                </a:extLst>
              </a:tr>
              <a:tr h="663575">
                <a:tc>
                  <a:txBody>
                    <a:bodyPr/>
                    <a:lstStyle/>
                    <a:p>
                      <a:pPr algn="ctr" fontAlgn="ctr">
                        <a:lnSpc>
                          <a:spcPct val="150000"/>
                        </a:lnSpc>
                        <a:buNone/>
                      </a:pPr>
                      <a:r>
                        <a:rPr lang="zh-CN" altLang="en-US" sz="2000">
                          <a:solidFill>
                            <a:schemeClr val="tx1">
                              <a:lumMod val="65000"/>
                              <a:lumOff val="35000"/>
                            </a:schemeClr>
                          </a:solidFill>
                          <a:latin typeface="微软雅黑" panose="020B0503020204020204" charset="-122"/>
                          <a:ea typeface="微软雅黑" panose="020B0503020204020204" charset="-122"/>
                        </a:rPr>
                        <a:t>东方神</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rPr>
                        <a:t>15</a:t>
                      </a:r>
                      <a:r>
                        <a:rPr lang="zh-CN" altLang="en-US" sz="2000">
                          <a:solidFill>
                            <a:schemeClr val="tx1">
                              <a:lumMod val="65000"/>
                              <a:lumOff val="35000"/>
                            </a:schemeClr>
                          </a:solidFill>
                          <a:latin typeface="微软雅黑" panose="020B0503020204020204" charset="-122"/>
                          <a:ea typeface="微软雅黑" panose="020B0503020204020204" charset="-122"/>
                        </a:rPr>
                        <a:t>家</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sym typeface="+mn-ea"/>
                        </a:rPr>
                        <a:t>&lt;200</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台</a:t>
                      </a:r>
                    </a:p>
                  </a:txBody>
                  <a:tcPr/>
                </a:tc>
                <a:tc vMerge="1">
                  <a:txBody>
                    <a:bodyPr/>
                    <a:lstStyle/>
                    <a:p>
                      <a:endParaRPr lang="zh-CN"/>
                    </a:p>
                  </a:txBody>
                  <a:tcPr/>
                </a:tc>
                <a:extLst>
                  <a:ext uri="{0D108BD9-81ED-4DB2-BD59-A6C34878D82A}">
                    <a16:rowId xmlns:a16="http://schemas.microsoft.com/office/drawing/2014/main" val="10005"/>
                  </a:ext>
                </a:extLst>
              </a:tr>
              <a:tr h="744855">
                <a:tc>
                  <a:txBody>
                    <a:bodyPr/>
                    <a:lstStyle/>
                    <a:p>
                      <a:pPr algn="ctr" fontAlgn="ctr">
                        <a:lnSpc>
                          <a:spcPct val="150000"/>
                        </a:lnSpc>
                        <a:buNone/>
                      </a:pPr>
                      <a:r>
                        <a:rPr lang="zh-CN" altLang="en-US" sz="2000">
                          <a:solidFill>
                            <a:schemeClr val="tx1">
                              <a:lumMod val="65000"/>
                              <a:lumOff val="35000"/>
                            </a:schemeClr>
                          </a:solidFill>
                          <a:latin typeface="微软雅黑" panose="020B0503020204020204" charset="-122"/>
                          <a:ea typeface="微软雅黑" panose="020B0503020204020204" charset="-122"/>
                        </a:rPr>
                        <a:t>其他品牌合计</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rPr>
                        <a:t>50</a:t>
                      </a:r>
                      <a:r>
                        <a:rPr lang="zh-CN" altLang="en-US" sz="2000">
                          <a:solidFill>
                            <a:schemeClr val="tx1">
                              <a:lumMod val="65000"/>
                              <a:lumOff val="35000"/>
                            </a:schemeClr>
                          </a:solidFill>
                          <a:latin typeface="微软雅黑" panose="020B0503020204020204" charset="-122"/>
                          <a:ea typeface="微软雅黑" panose="020B0503020204020204" charset="-122"/>
                        </a:rPr>
                        <a:t>家</a:t>
                      </a:r>
                    </a:p>
                  </a:txBody>
                  <a:tcPr/>
                </a:tc>
                <a:tc>
                  <a:txBody>
                    <a:bodyPr/>
                    <a:lstStyle/>
                    <a:p>
                      <a:pPr algn="ctr" fontAlgn="ctr">
                        <a:lnSpc>
                          <a:spcPct val="150000"/>
                        </a:lnSpc>
                        <a:buNone/>
                      </a:pPr>
                      <a:r>
                        <a:rPr lang="en-US" altLang="zh-CN" sz="2000">
                          <a:solidFill>
                            <a:schemeClr val="tx1">
                              <a:lumMod val="65000"/>
                              <a:lumOff val="35000"/>
                            </a:schemeClr>
                          </a:solidFill>
                          <a:latin typeface="微软雅黑" panose="020B0503020204020204" charset="-122"/>
                          <a:ea typeface="微软雅黑" panose="020B0503020204020204" charset="-122"/>
                          <a:sym typeface="+mn-ea"/>
                        </a:rPr>
                        <a:t>&lt;600</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台</a:t>
                      </a:r>
                    </a:p>
                  </a:txBody>
                  <a:tcPr/>
                </a:tc>
                <a:tc vMerge="1">
                  <a:txBody>
                    <a:bodyPr/>
                    <a:lstStyle/>
                    <a:p>
                      <a:endParaRPr lang="zh-CN"/>
                    </a:p>
                  </a:txBody>
                  <a:tcPr/>
                </a:tc>
                <a:extLst>
                  <a:ext uri="{0D108BD9-81ED-4DB2-BD59-A6C34878D82A}">
                    <a16:rowId xmlns:a16="http://schemas.microsoft.com/office/drawing/2014/main" val="10006"/>
                  </a:ext>
                </a:extLst>
              </a:tr>
            </a:tbl>
          </a:graphicData>
        </a:graphic>
      </p:graphicFrame>
      <p:pic>
        <p:nvPicPr>
          <p:cNvPr id="7" name="图片 6">
            <a:extLst>
              <a:ext uri="{FF2B5EF4-FFF2-40B4-BE49-F238E27FC236}">
                <a16:creationId xmlns:a16="http://schemas.microsoft.com/office/drawing/2014/main" id="{25392751-9767-473F-A959-00BB0C5337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937760" y="3168015"/>
            <a:ext cx="2316480" cy="521970"/>
          </a:xfrm>
          <a:prstGeom prst="rect">
            <a:avLst/>
          </a:prstGeom>
          <a:noFill/>
        </p:spPr>
        <p:txBody>
          <a:bodyPr wrap="none" rtlCol="0">
            <a:spAutoFit/>
            <a:scene3d>
              <a:camera prst="orthographicFront"/>
              <a:lightRig rig="threePt" dir="t"/>
            </a:scene3d>
          </a:bodyPr>
          <a:lstStyle/>
          <a:p>
            <a:pPr algn="dist"/>
            <a:r>
              <a:rPr lang="zh-CN" altLang="en-US" sz="2800">
                <a:solidFill>
                  <a:schemeClr val="accent1"/>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rPr>
              <a:t>三、商业模式</a:t>
            </a:r>
          </a:p>
        </p:txBody>
      </p:sp>
      <p:pic>
        <p:nvPicPr>
          <p:cNvPr id="3" name="图片 2">
            <a:extLst>
              <a:ext uri="{FF2B5EF4-FFF2-40B4-BE49-F238E27FC236}">
                <a16:creationId xmlns:a16="http://schemas.microsoft.com/office/drawing/2014/main" id="{0733310F-2E06-4B81-AF9F-DB16B22385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1583055" cy="398780"/>
          </a:xfrm>
          <a:prstGeom prst="rect">
            <a:avLst/>
          </a:prstGeom>
          <a:noFill/>
        </p:spPr>
        <p:txBody>
          <a:bodyPr wrap="none" rtlCol="0">
            <a:spAutoFit/>
          </a:bodyPr>
          <a:lstStyle/>
          <a:p>
            <a:r>
              <a:rPr lang="en-US" sz="2000">
                <a:solidFill>
                  <a:schemeClr val="tx1">
                    <a:lumMod val="50000"/>
                    <a:lumOff val="50000"/>
                  </a:schemeClr>
                </a:solidFill>
                <a:latin typeface="华康俪金黑W8" panose="020B0809000000000000" charset="-122"/>
                <a:ea typeface="华康俪金黑W8" panose="020B0809000000000000" charset="-122"/>
                <a:sym typeface="+mn-ea"/>
              </a:rPr>
              <a:t>1</a:t>
            </a:r>
            <a:r>
              <a:rPr lang="zh-CN" altLang="en-US" sz="2000">
                <a:solidFill>
                  <a:schemeClr val="tx1">
                    <a:lumMod val="50000"/>
                    <a:lumOff val="50000"/>
                  </a:schemeClr>
                </a:solidFill>
                <a:latin typeface="华康俪金黑W8" panose="020B0809000000000000" charset="-122"/>
                <a:ea typeface="华康俪金黑W8" panose="020B0809000000000000" charset="-122"/>
                <a:sym typeface="+mn-ea"/>
              </a:rPr>
              <a:t>、战略方向</a:t>
            </a:r>
          </a:p>
        </p:txBody>
      </p:sp>
      <p:sp>
        <p:nvSpPr>
          <p:cNvPr id="7" name="文本框 6"/>
          <p:cNvSpPr txBox="1"/>
          <p:nvPr/>
        </p:nvSpPr>
        <p:spPr>
          <a:xfrm>
            <a:off x="1581785" y="2094865"/>
            <a:ext cx="9027795" cy="829945"/>
          </a:xfrm>
          <a:prstGeom prst="rect">
            <a:avLst/>
          </a:prstGeom>
          <a:noFill/>
        </p:spPr>
        <p:txBody>
          <a:bodyPr wrap="square" rtlCol="0">
            <a:spAutoFit/>
            <a:scene3d>
              <a:camera prst="orthographicFront"/>
              <a:lightRig rig="threePt" dir="t"/>
            </a:scene3d>
          </a:bodyPr>
          <a:lstStyle/>
          <a:p>
            <a:pPr algn="l"/>
            <a:r>
              <a:rPr lang="en-US" altLang="zh-CN" sz="4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r>
              <a:rPr lang="zh-CN" altLang="en-US" sz="4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智能硬件 </a:t>
            </a:r>
            <a:r>
              <a:rPr lang="en-US" altLang="zh-CN" sz="4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r>
              <a:rPr lang="zh-CN" altLang="en-US" sz="4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 </a:t>
            </a:r>
            <a:r>
              <a:rPr lang="en-US" altLang="zh-CN" sz="4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  </a:t>
            </a:r>
            <a:r>
              <a:rPr lang="zh-CN" altLang="en-US" sz="4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大健康产业</a:t>
            </a:r>
          </a:p>
        </p:txBody>
      </p:sp>
      <p:sp>
        <p:nvSpPr>
          <p:cNvPr id="9" name="文本框 8"/>
          <p:cNvSpPr txBox="1"/>
          <p:nvPr/>
        </p:nvSpPr>
        <p:spPr>
          <a:xfrm>
            <a:off x="2586355" y="3537585"/>
            <a:ext cx="7048500" cy="1630045"/>
          </a:xfrm>
          <a:prstGeom prst="rect">
            <a:avLst/>
          </a:prstGeom>
          <a:noFill/>
        </p:spPr>
        <p:txBody>
          <a:bodyPr wrap="none" rtlCol="0">
            <a:spAutoFit/>
            <a:scene3d>
              <a:camera prst="orthographicFront"/>
              <a:lightRig rig="threePt" dir="t"/>
            </a:scene3d>
          </a:bodyPr>
          <a:lstStyle/>
          <a:p>
            <a:pPr algn="l"/>
            <a:r>
              <a:rPr lang="en-US" altLang="zh-CN" sz="2000" b="1">
                <a:solidFill>
                  <a:schemeClr val="accent2"/>
                </a:solidFill>
                <a:effectLst/>
                <a:latin typeface="微软雅黑" panose="020B0503020204020204" charset="-122"/>
                <a:ea typeface="微软雅黑" panose="020B0503020204020204" charset="-122"/>
              </a:rPr>
              <a:t>1</a:t>
            </a:r>
            <a:r>
              <a:rPr lang="zh-CN" altLang="en-US" sz="2000" b="1">
                <a:solidFill>
                  <a:schemeClr val="accent2"/>
                </a:solidFill>
                <a:effectLst/>
                <a:latin typeface="微软雅黑" panose="020B0503020204020204" charset="-122"/>
                <a:ea typeface="微软雅黑" panose="020B0503020204020204" charset="-122"/>
              </a:rPr>
              <a:t>、</a:t>
            </a:r>
            <a:r>
              <a:rPr lang="zh-CN" altLang="en-US" sz="2000" b="1">
                <a:solidFill>
                  <a:schemeClr val="accent2"/>
                </a:solidFill>
                <a:effectLst/>
                <a:latin typeface="微软雅黑" panose="020B0503020204020204" charset="-122"/>
                <a:ea typeface="微软雅黑" panose="020B0503020204020204" charset="-122"/>
                <a:sym typeface="+mn-ea"/>
              </a:rPr>
              <a:t>以共享按摩椅为流量入口，在全国铺设服务点</a:t>
            </a:r>
            <a:r>
              <a:rPr lang="zh-CN" altLang="en-US" sz="2000" b="1">
                <a:solidFill>
                  <a:schemeClr val="accent2"/>
                </a:solidFill>
                <a:effectLst/>
                <a:latin typeface="微软雅黑" panose="020B0503020204020204" charset="-122"/>
                <a:ea typeface="微软雅黑" panose="020B0503020204020204" charset="-122"/>
              </a:rPr>
              <a:t>。</a:t>
            </a:r>
          </a:p>
          <a:p>
            <a:pPr algn="l"/>
            <a:endParaRPr lang="zh-CN" altLang="en-US" sz="2000" b="1">
              <a:solidFill>
                <a:schemeClr val="accent2"/>
              </a:solidFill>
              <a:effectLst/>
              <a:latin typeface="微软雅黑" panose="020B0503020204020204" charset="-122"/>
              <a:ea typeface="微软雅黑" panose="020B0503020204020204" charset="-122"/>
            </a:endParaRPr>
          </a:p>
          <a:p>
            <a:pPr algn="l"/>
            <a:r>
              <a:rPr lang="en-US" altLang="zh-CN" sz="2000" b="1">
                <a:solidFill>
                  <a:schemeClr val="accent2"/>
                </a:solidFill>
                <a:effectLst/>
                <a:latin typeface="微软雅黑" panose="020B0503020204020204" charset="-122"/>
                <a:ea typeface="微软雅黑" panose="020B0503020204020204" charset="-122"/>
              </a:rPr>
              <a:t>2</a:t>
            </a:r>
            <a:r>
              <a:rPr lang="zh-CN" altLang="en-US" sz="2000" b="1">
                <a:solidFill>
                  <a:schemeClr val="accent2"/>
                </a:solidFill>
                <a:effectLst/>
                <a:latin typeface="微软雅黑" panose="020B0503020204020204" charset="-122"/>
                <a:ea typeface="微软雅黑" panose="020B0503020204020204" charset="-122"/>
              </a:rPr>
              <a:t>、全面布局</a:t>
            </a:r>
            <a:r>
              <a:rPr lang="en-US" altLang="zh-CN" sz="2000" b="1">
                <a:solidFill>
                  <a:schemeClr val="accent2"/>
                </a:solidFill>
                <a:effectLst/>
                <a:latin typeface="微软雅黑" panose="020B0503020204020204" charset="-122"/>
                <a:ea typeface="微软雅黑" panose="020B0503020204020204" charset="-122"/>
                <a:sym typeface="+mn-ea"/>
              </a:rPr>
              <a:t>“</a:t>
            </a:r>
            <a:r>
              <a:rPr lang="zh-CN" altLang="en-US" sz="2000" b="1">
                <a:solidFill>
                  <a:schemeClr val="accent2"/>
                </a:solidFill>
                <a:effectLst/>
                <a:latin typeface="微软雅黑" panose="020B0503020204020204" charset="-122"/>
                <a:ea typeface="微软雅黑" panose="020B0503020204020204" charset="-122"/>
                <a:sym typeface="+mn-ea"/>
              </a:rPr>
              <a:t>智能硬件</a:t>
            </a:r>
            <a:r>
              <a:rPr lang="en-US" altLang="zh-CN" sz="2000" b="1">
                <a:solidFill>
                  <a:schemeClr val="accent2"/>
                </a:solidFill>
                <a:effectLst/>
                <a:latin typeface="微软雅黑" panose="020B0503020204020204" charset="-122"/>
                <a:ea typeface="微软雅黑" panose="020B0503020204020204" charset="-122"/>
                <a:sym typeface="+mn-ea"/>
              </a:rPr>
              <a:t>”</a:t>
            </a:r>
            <a:r>
              <a:rPr lang="en-US" altLang="zh-CN" sz="2000" b="1">
                <a:solidFill>
                  <a:schemeClr val="accent2"/>
                </a:solidFill>
                <a:effectLst/>
                <a:latin typeface="微软雅黑" panose="020B0503020204020204" charset="-122"/>
                <a:ea typeface="微软雅黑" panose="020B0503020204020204" charset="-122"/>
              </a:rPr>
              <a:t>“</a:t>
            </a:r>
            <a:r>
              <a:rPr lang="zh-CN" altLang="en-US" sz="2000" b="1">
                <a:solidFill>
                  <a:schemeClr val="accent2"/>
                </a:solidFill>
                <a:effectLst/>
                <a:latin typeface="微软雅黑" panose="020B0503020204020204" charset="-122"/>
                <a:ea typeface="微软雅黑" panose="020B0503020204020204" charset="-122"/>
                <a:sym typeface="+mn-ea"/>
              </a:rPr>
              <a:t>健康养生产业链</a:t>
            </a:r>
            <a:r>
              <a:rPr lang="en-US" altLang="zh-CN" sz="2000" b="1">
                <a:solidFill>
                  <a:schemeClr val="accent2"/>
                </a:solidFill>
                <a:effectLst/>
                <a:latin typeface="微软雅黑" panose="020B0503020204020204" charset="-122"/>
                <a:ea typeface="微软雅黑" panose="020B0503020204020204" charset="-122"/>
              </a:rPr>
              <a:t>”“VR</a:t>
            </a:r>
            <a:r>
              <a:rPr lang="zh-CN" altLang="en-US" sz="2000" b="1">
                <a:solidFill>
                  <a:schemeClr val="accent2"/>
                </a:solidFill>
                <a:effectLst/>
                <a:latin typeface="微软雅黑" panose="020B0503020204020204" charset="-122"/>
                <a:ea typeface="微软雅黑" panose="020B0503020204020204" charset="-122"/>
              </a:rPr>
              <a:t>技术</a:t>
            </a:r>
            <a:r>
              <a:rPr lang="en-US" altLang="zh-CN" sz="2000" b="1">
                <a:solidFill>
                  <a:schemeClr val="accent2"/>
                </a:solidFill>
                <a:effectLst/>
                <a:latin typeface="微软雅黑" panose="020B0503020204020204" charset="-122"/>
                <a:ea typeface="微软雅黑" panose="020B0503020204020204" charset="-122"/>
              </a:rPr>
              <a:t>”</a:t>
            </a:r>
            <a:r>
              <a:rPr lang="zh-CN" altLang="en-US" sz="2000" b="1">
                <a:solidFill>
                  <a:schemeClr val="accent2"/>
                </a:solidFill>
                <a:effectLst/>
                <a:latin typeface="微软雅黑" panose="020B0503020204020204" charset="-122"/>
                <a:ea typeface="微软雅黑" panose="020B0503020204020204" charset="-122"/>
              </a:rPr>
              <a:t>。</a:t>
            </a:r>
          </a:p>
          <a:p>
            <a:pPr algn="l"/>
            <a:endParaRPr lang="zh-CN" altLang="en-US" sz="2000" b="1">
              <a:solidFill>
                <a:schemeClr val="accent2"/>
              </a:solidFill>
              <a:effectLst/>
              <a:latin typeface="微软雅黑" panose="020B0503020204020204" charset="-122"/>
              <a:ea typeface="微软雅黑" panose="020B0503020204020204" charset="-122"/>
            </a:endParaRPr>
          </a:p>
          <a:p>
            <a:pPr algn="l"/>
            <a:r>
              <a:rPr lang="en-US" altLang="zh-CN" sz="2000" b="1">
                <a:solidFill>
                  <a:schemeClr val="accent2"/>
                </a:solidFill>
                <a:effectLst/>
                <a:latin typeface="微软雅黑" panose="020B0503020204020204" charset="-122"/>
                <a:ea typeface="微软雅黑" panose="020B0503020204020204" charset="-122"/>
              </a:rPr>
              <a:t>3</a:t>
            </a:r>
            <a:r>
              <a:rPr lang="zh-CN" altLang="en-US" sz="2000" b="1">
                <a:solidFill>
                  <a:schemeClr val="accent2"/>
                </a:solidFill>
                <a:effectLst/>
                <a:latin typeface="微软雅黑" panose="020B0503020204020204" charset="-122"/>
                <a:ea typeface="微软雅黑" panose="020B0503020204020204" charset="-122"/>
              </a:rPr>
              <a:t>、</a:t>
            </a:r>
            <a:r>
              <a:rPr lang="en-US" altLang="zh-CN" sz="2000" b="1">
                <a:solidFill>
                  <a:schemeClr val="accent2"/>
                </a:solidFill>
                <a:effectLst/>
                <a:latin typeface="微软雅黑" panose="020B0503020204020204" charset="-122"/>
                <a:ea typeface="微软雅黑" panose="020B0503020204020204" charset="-122"/>
              </a:rPr>
              <a:t>“</a:t>
            </a:r>
            <a:r>
              <a:rPr lang="zh-CN" altLang="en-US" sz="2000" b="1">
                <a:solidFill>
                  <a:schemeClr val="accent2"/>
                </a:solidFill>
                <a:effectLst/>
                <a:latin typeface="微软雅黑" panose="020B0503020204020204" charset="-122"/>
                <a:ea typeface="微软雅黑" panose="020B0503020204020204" charset="-122"/>
              </a:rPr>
              <a:t>智能硬件</a:t>
            </a:r>
            <a:r>
              <a:rPr lang="en-US" altLang="zh-CN" sz="2000" b="1">
                <a:solidFill>
                  <a:schemeClr val="accent2"/>
                </a:solidFill>
                <a:effectLst/>
                <a:latin typeface="微软雅黑" panose="020B0503020204020204" charset="-122"/>
                <a:ea typeface="微软雅黑" panose="020B0503020204020204" charset="-122"/>
              </a:rPr>
              <a:t>+”</a:t>
            </a:r>
            <a:r>
              <a:rPr lang="zh-CN" altLang="en-US" sz="2000" b="1">
                <a:solidFill>
                  <a:schemeClr val="accent2"/>
                </a:solidFill>
                <a:effectLst/>
                <a:latin typeface="微软雅黑" panose="020B0503020204020204" charset="-122"/>
                <a:ea typeface="微软雅黑" panose="020B0503020204020204" charset="-122"/>
              </a:rPr>
              <a:t>开放平台战略，打造大健康生态平台。</a:t>
            </a:r>
          </a:p>
        </p:txBody>
      </p:sp>
      <p:pic>
        <p:nvPicPr>
          <p:cNvPr id="8" name="图片 7">
            <a:extLst>
              <a:ext uri="{FF2B5EF4-FFF2-40B4-BE49-F238E27FC236}">
                <a16:creationId xmlns:a16="http://schemas.microsoft.com/office/drawing/2014/main" id="{07B765D2-F5AE-4E40-BC37-29CF1218A1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2345055" cy="398780"/>
          </a:xfrm>
          <a:prstGeom prst="rect">
            <a:avLst/>
          </a:prstGeom>
          <a:noFill/>
        </p:spPr>
        <p:txBody>
          <a:bodyPr wrap="none" rtlCol="0">
            <a:spAutoFit/>
          </a:bodyPr>
          <a:lstStyle/>
          <a:p>
            <a:r>
              <a:rPr lang="en-US" sz="2000">
                <a:solidFill>
                  <a:schemeClr val="tx1">
                    <a:lumMod val="50000"/>
                    <a:lumOff val="50000"/>
                  </a:schemeClr>
                </a:solidFill>
                <a:latin typeface="华康俪金黑W8" panose="020B0809000000000000" charset="-122"/>
                <a:ea typeface="华康俪金黑W8" panose="020B0809000000000000" charset="-122"/>
                <a:sym typeface="+mn-ea"/>
              </a:rPr>
              <a:t>2</a:t>
            </a:r>
            <a:r>
              <a:rPr lang="zh-CN" altLang="en-US" sz="2000">
                <a:solidFill>
                  <a:schemeClr val="tx1">
                    <a:lumMod val="50000"/>
                    <a:lumOff val="50000"/>
                  </a:schemeClr>
                </a:solidFill>
                <a:latin typeface="华康俪金黑W8" panose="020B0809000000000000" charset="-122"/>
                <a:ea typeface="华康俪金黑W8" panose="020B0809000000000000" charset="-122"/>
                <a:sym typeface="+mn-ea"/>
              </a:rPr>
              <a:t>、大健康生态平台</a:t>
            </a:r>
          </a:p>
        </p:txBody>
      </p:sp>
      <p:sp>
        <p:nvSpPr>
          <p:cNvPr id="2" name="矩形 1"/>
          <p:cNvSpPr/>
          <p:nvPr/>
        </p:nvSpPr>
        <p:spPr>
          <a:xfrm>
            <a:off x="1409065" y="2557780"/>
            <a:ext cx="1879600" cy="153479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bg1"/>
                </a:solidFill>
                <a:latin typeface="微软雅黑" panose="020B0503020204020204" charset="-122"/>
                <a:ea typeface="微软雅黑" panose="020B0503020204020204" charset="-122"/>
              </a:rPr>
              <a:t>共享按摩椅</a:t>
            </a:r>
          </a:p>
          <a:p>
            <a:pPr algn="ctr"/>
            <a:r>
              <a:rPr lang="zh-CN" altLang="en-US" sz="1400">
                <a:latin typeface="微软雅黑" panose="020B0503020204020204" charset="-122"/>
                <a:ea typeface="微软雅黑" panose="020B0503020204020204" charset="-122"/>
              </a:rPr>
              <a:t>（共享按摩器具、共享跑步机、共享投影仪</a:t>
            </a:r>
            <a:r>
              <a:rPr lang="en-US" altLang="zh-CN" sz="1400">
                <a:latin typeface="微软雅黑" panose="020B0503020204020204" charset="-122"/>
                <a:ea typeface="微软雅黑" panose="020B0503020204020204" charset="-122"/>
              </a:rPr>
              <a:t>..</a:t>
            </a:r>
            <a:r>
              <a:rPr lang="zh-CN" altLang="en-US" sz="1400">
                <a:latin typeface="微软雅黑" panose="020B0503020204020204" charset="-122"/>
                <a:ea typeface="微软雅黑" panose="020B0503020204020204" charset="-122"/>
              </a:rPr>
              <a:t>）</a:t>
            </a:r>
          </a:p>
        </p:txBody>
      </p:sp>
      <p:sp>
        <p:nvSpPr>
          <p:cNvPr id="6" name="六边形 5"/>
          <p:cNvSpPr/>
          <p:nvPr/>
        </p:nvSpPr>
        <p:spPr>
          <a:xfrm>
            <a:off x="6166485" y="2295525"/>
            <a:ext cx="2463165" cy="2058670"/>
          </a:xfrm>
          <a:prstGeom prst="hexagon">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6494145" y="2753360"/>
            <a:ext cx="1808480" cy="1076325"/>
          </a:xfrm>
          <a:prstGeom prst="rect">
            <a:avLst/>
          </a:prstGeom>
          <a:noFill/>
          <a:ln>
            <a:noFill/>
          </a:ln>
          <a:effectLst>
            <a:outerShdw blurRad="50800" dist="38100" dir="2700000" algn="tl" rotWithShape="0">
              <a:prstClr val="black">
                <a:alpha val="40000"/>
              </a:prstClr>
            </a:outerShdw>
          </a:effectLst>
        </p:spPr>
        <p:txBody>
          <a:bodyPr wrap="none" rtlCol="0">
            <a:spAutoFit/>
          </a:bodyPr>
          <a:lstStyle/>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大健康</a:t>
            </a:r>
          </a:p>
          <a:p>
            <a:r>
              <a:rPr lang="zh-CN" altLang="en-US" sz="3200">
                <a:solidFill>
                  <a:schemeClr val="bg1"/>
                </a:solidFill>
                <a:latin typeface="微软雅黑" panose="020B0503020204020204" charset="-122"/>
                <a:ea typeface="微软雅黑" panose="020B0503020204020204" charset="-122"/>
              </a:rPr>
              <a:t>生态平台</a:t>
            </a:r>
          </a:p>
        </p:txBody>
      </p:sp>
      <p:sp>
        <p:nvSpPr>
          <p:cNvPr id="13" name="单圆角矩形 12"/>
          <p:cNvSpPr/>
          <p:nvPr/>
        </p:nvSpPr>
        <p:spPr>
          <a:xfrm>
            <a:off x="6560820" y="1216025"/>
            <a:ext cx="1741805" cy="683260"/>
          </a:xfrm>
          <a:prstGeom prst="round1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sym typeface="+mn-ea"/>
              </a:rPr>
              <a:t>按摩器材产业</a:t>
            </a:r>
          </a:p>
        </p:txBody>
      </p:sp>
      <p:sp>
        <p:nvSpPr>
          <p:cNvPr id="15" name="单圆角矩形 14"/>
          <p:cNvSpPr/>
          <p:nvPr/>
        </p:nvSpPr>
        <p:spPr>
          <a:xfrm>
            <a:off x="7744460" y="4537710"/>
            <a:ext cx="1741805" cy="683260"/>
          </a:xfrm>
          <a:prstGeom prst="round1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sym typeface="+mn-ea"/>
              </a:rPr>
              <a:t>商务服务</a:t>
            </a:r>
          </a:p>
          <a:p>
            <a:pPr algn="ctr"/>
            <a:r>
              <a:rPr lang="zh-CN" altLang="en-US">
                <a:latin typeface="微软雅黑" panose="020B0503020204020204" charset="-122"/>
                <a:ea typeface="微软雅黑" panose="020B0503020204020204" charset="-122"/>
              </a:rPr>
              <a:t>会议活动</a:t>
            </a:r>
          </a:p>
        </p:txBody>
      </p:sp>
      <p:sp>
        <p:nvSpPr>
          <p:cNvPr id="18" name="单圆角矩形 17"/>
          <p:cNvSpPr/>
          <p:nvPr/>
        </p:nvSpPr>
        <p:spPr>
          <a:xfrm>
            <a:off x="4983480" y="4537710"/>
            <a:ext cx="1741805" cy="683260"/>
          </a:xfrm>
          <a:prstGeom prst="round1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商务旅游</a:t>
            </a:r>
          </a:p>
        </p:txBody>
      </p:sp>
      <p:sp>
        <p:nvSpPr>
          <p:cNvPr id="19" name="单圆角矩形 18"/>
          <p:cNvSpPr/>
          <p:nvPr/>
        </p:nvSpPr>
        <p:spPr>
          <a:xfrm>
            <a:off x="8822055" y="1960245"/>
            <a:ext cx="1741805" cy="683260"/>
          </a:xfrm>
          <a:prstGeom prst="round1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健康养生商城</a:t>
            </a:r>
          </a:p>
        </p:txBody>
      </p:sp>
      <p:sp>
        <p:nvSpPr>
          <p:cNvPr id="20" name="右箭头 19"/>
          <p:cNvSpPr/>
          <p:nvPr/>
        </p:nvSpPr>
        <p:spPr>
          <a:xfrm>
            <a:off x="3502660" y="2882900"/>
            <a:ext cx="2424430" cy="817245"/>
          </a:xfrm>
          <a:prstGeom prst="rightArrow">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1" name="文本框 20"/>
          <p:cNvSpPr txBox="1"/>
          <p:nvPr/>
        </p:nvSpPr>
        <p:spPr>
          <a:xfrm>
            <a:off x="1706880" y="1899285"/>
            <a:ext cx="1097280" cy="368300"/>
          </a:xfrm>
          <a:prstGeom prst="rect">
            <a:avLst/>
          </a:prstGeom>
          <a:noFill/>
          <a:ln>
            <a:noFill/>
          </a:ln>
          <a:effectLst>
            <a:outerShdw blurRad="50800" dist="38100" dir="2700000" algn="tl" rotWithShape="0">
              <a:prstClr val="black">
                <a:alpha val="40000"/>
              </a:prstClr>
            </a:outerShdw>
          </a:effectLst>
        </p:spPr>
        <p:txBody>
          <a:bodyPr wrap="none" rtlCol="0">
            <a:spAutoFit/>
          </a:bodyPr>
          <a:lstStyle/>
          <a:p>
            <a:r>
              <a:rPr lang="zh-CN" altLang="en-US">
                <a:latin typeface="微软雅黑" panose="020B0503020204020204" charset="-122"/>
                <a:ea typeface="微软雅黑" panose="020B0503020204020204" charset="-122"/>
              </a:rPr>
              <a:t>流量入口</a:t>
            </a:r>
          </a:p>
        </p:txBody>
      </p:sp>
      <p:sp>
        <p:nvSpPr>
          <p:cNvPr id="22" name="单圆角矩形 21"/>
          <p:cNvSpPr/>
          <p:nvPr/>
        </p:nvSpPr>
        <p:spPr>
          <a:xfrm>
            <a:off x="4549775" y="1874520"/>
            <a:ext cx="1741805" cy="683260"/>
          </a:xfrm>
          <a:prstGeom prst="round1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生活圈</a:t>
            </a:r>
          </a:p>
        </p:txBody>
      </p:sp>
      <p:sp>
        <p:nvSpPr>
          <p:cNvPr id="23" name="单圆角矩形 22"/>
          <p:cNvSpPr/>
          <p:nvPr/>
        </p:nvSpPr>
        <p:spPr>
          <a:xfrm>
            <a:off x="8822055" y="3476625"/>
            <a:ext cx="1741805" cy="683260"/>
          </a:xfrm>
          <a:prstGeom prst="round1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养生度假</a:t>
            </a:r>
          </a:p>
        </p:txBody>
      </p:sp>
      <p:sp>
        <p:nvSpPr>
          <p:cNvPr id="25" name="文本框 24"/>
          <p:cNvSpPr txBox="1"/>
          <p:nvPr/>
        </p:nvSpPr>
        <p:spPr>
          <a:xfrm>
            <a:off x="866775" y="5749925"/>
            <a:ext cx="10457815" cy="583565"/>
          </a:xfrm>
          <a:prstGeom prst="rect">
            <a:avLst/>
          </a:prstGeom>
          <a:noFill/>
        </p:spPr>
        <p:txBody>
          <a:bodyPr wrap="square" rtlCol="0">
            <a:spAutoFit/>
          </a:bodyPr>
          <a:lstStyle/>
          <a:p>
            <a:r>
              <a:rPr lang="zh-CN" altLang="en-US" sz="1600">
                <a:solidFill>
                  <a:schemeClr val="tx1">
                    <a:lumMod val="50000"/>
                    <a:lumOff val="50000"/>
                  </a:schemeClr>
                </a:solidFill>
                <a:latin typeface="微软雅黑" panose="020B0503020204020204" charset="-122"/>
                <a:ea typeface="微软雅黑" panose="020B0503020204020204" charset="-122"/>
              </a:rPr>
              <a:t>推进共享按摩椅的过程中，在聚集大量的用户基础上，搭建流量入口，逐步完善大健康</a:t>
            </a:r>
            <a:r>
              <a:rPr lang="en-US" altLang="zh-CN" sz="1600">
                <a:solidFill>
                  <a:schemeClr val="tx1">
                    <a:lumMod val="50000"/>
                    <a:lumOff val="50000"/>
                  </a:schemeClr>
                </a:solidFill>
                <a:latin typeface="微软雅黑" panose="020B0503020204020204" charset="-122"/>
                <a:ea typeface="微软雅黑" panose="020B0503020204020204" charset="-122"/>
              </a:rPr>
              <a:t>O2O</a:t>
            </a:r>
            <a:r>
              <a:rPr lang="zh-CN" altLang="en-US" sz="1600">
                <a:solidFill>
                  <a:schemeClr val="tx1">
                    <a:lumMod val="50000"/>
                    <a:lumOff val="50000"/>
                  </a:schemeClr>
                </a:solidFill>
                <a:latin typeface="微软雅黑" panose="020B0503020204020204" charset="-122"/>
                <a:ea typeface="微软雅黑" panose="020B0503020204020204" charset="-122"/>
              </a:rPr>
              <a:t>平台建设，孵化平台生态圈，深度开发用户的需求，优化用户体验，构建共享经济，打造以按摩椅为核心的全新生态链。</a:t>
            </a:r>
          </a:p>
        </p:txBody>
      </p:sp>
      <p:pic>
        <p:nvPicPr>
          <p:cNvPr id="17" name="图片 16">
            <a:extLst>
              <a:ext uri="{FF2B5EF4-FFF2-40B4-BE49-F238E27FC236}">
                <a16:creationId xmlns:a16="http://schemas.microsoft.com/office/drawing/2014/main" id="{E01DB9BC-3DB9-41FF-8F24-CED29BB97A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1583055" cy="398780"/>
          </a:xfrm>
          <a:prstGeom prst="rect">
            <a:avLst/>
          </a:prstGeom>
          <a:noFill/>
        </p:spPr>
        <p:txBody>
          <a:bodyPr wrap="none" rtlCol="0">
            <a:spAutoFit/>
          </a:bodyPr>
          <a:lstStyle/>
          <a:p>
            <a:r>
              <a:rPr lang="en-US" sz="2000">
                <a:solidFill>
                  <a:schemeClr val="tx1">
                    <a:lumMod val="50000"/>
                    <a:lumOff val="50000"/>
                  </a:schemeClr>
                </a:solidFill>
                <a:latin typeface="华康俪金黑W8" panose="020B0809000000000000" charset="-122"/>
                <a:ea typeface="华康俪金黑W8" panose="020B0809000000000000" charset="-122"/>
                <a:sym typeface="+mn-ea"/>
              </a:rPr>
              <a:t>3</a:t>
            </a:r>
            <a:r>
              <a:rPr lang="zh-CN" altLang="en-US" sz="2000">
                <a:solidFill>
                  <a:schemeClr val="tx1">
                    <a:lumMod val="50000"/>
                    <a:lumOff val="50000"/>
                  </a:schemeClr>
                </a:solidFill>
                <a:latin typeface="华康俪金黑W8" panose="020B0809000000000000" charset="-122"/>
                <a:ea typeface="华康俪金黑W8" panose="020B0809000000000000" charset="-122"/>
                <a:sym typeface="+mn-ea"/>
              </a:rPr>
              <a:t>、场景模式</a:t>
            </a:r>
          </a:p>
        </p:txBody>
      </p:sp>
      <p:pic>
        <p:nvPicPr>
          <p:cNvPr id="12" name="图片 11" descr="center"/>
          <p:cNvPicPr>
            <a:picLocks noChangeAspect="1"/>
          </p:cNvPicPr>
          <p:nvPr/>
        </p:nvPicPr>
        <p:blipFill>
          <a:blip r:embed="rId3"/>
          <a:stretch>
            <a:fillRect/>
          </a:stretch>
        </p:blipFill>
        <p:spPr>
          <a:xfrm>
            <a:off x="320040" y="2025015"/>
            <a:ext cx="2242820" cy="3161030"/>
          </a:xfrm>
          <a:prstGeom prst="rect">
            <a:avLst/>
          </a:prstGeom>
        </p:spPr>
      </p:pic>
      <p:pic>
        <p:nvPicPr>
          <p:cNvPr id="6" name="图片 5" descr="timg"/>
          <p:cNvPicPr>
            <a:picLocks noChangeAspect="1"/>
          </p:cNvPicPr>
          <p:nvPr/>
        </p:nvPicPr>
        <p:blipFill>
          <a:blip r:embed="rId4"/>
          <a:stretch>
            <a:fillRect/>
          </a:stretch>
        </p:blipFill>
        <p:spPr>
          <a:xfrm>
            <a:off x="3435350" y="2198370"/>
            <a:ext cx="1942465" cy="1942465"/>
          </a:xfrm>
          <a:prstGeom prst="rect">
            <a:avLst/>
          </a:prstGeom>
        </p:spPr>
      </p:pic>
      <p:pic>
        <p:nvPicPr>
          <p:cNvPr id="7" name="图片 6" descr="222"/>
          <p:cNvPicPr>
            <a:picLocks noChangeAspect="1"/>
          </p:cNvPicPr>
          <p:nvPr/>
        </p:nvPicPr>
        <p:blipFill>
          <a:blip r:embed="rId5"/>
          <a:stretch>
            <a:fillRect/>
          </a:stretch>
        </p:blipFill>
        <p:spPr>
          <a:xfrm>
            <a:off x="6174105" y="1764030"/>
            <a:ext cx="1985645" cy="2481580"/>
          </a:xfrm>
          <a:prstGeom prst="rect">
            <a:avLst/>
          </a:prstGeom>
        </p:spPr>
      </p:pic>
      <p:sp>
        <p:nvSpPr>
          <p:cNvPr id="13" name="文本框 12"/>
          <p:cNvSpPr txBox="1"/>
          <p:nvPr/>
        </p:nvSpPr>
        <p:spPr>
          <a:xfrm>
            <a:off x="2846070" y="3291840"/>
            <a:ext cx="589280" cy="583565"/>
          </a:xfrm>
          <a:prstGeom prst="rect">
            <a:avLst/>
          </a:prstGeom>
          <a:noFill/>
        </p:spPr>
        <p:txBody>
          <a:bodyPr wrap="none" rtlCol="0" anchor="t">
            <a:spAutoFit/>
          </a:bodyPr>
          <a:lstStyle/>
          <a:p>
            <a:r>
              <a:rPr lang="zh-CN" altLang="en-US" sz="3200">
                <a:ln w="57150">
                  <a:solidFill>
                    <a:schemeClr val="tx1">
                      <a:lumMod val="65000"/>
                      <a:lumOff val="35000"/>
                    </a:schemeClr>
                  </a:solidFill>
                </a:ln>
                <a:effectLst>
                  <a:outerShdw blurRad="38100" dist="38100" dir="2700000" algn="tl">
                    <a:srgbClr val="000000">
                      <a:alpha val="43137"/>
                    </a:srgbClr>
                  </a:outerShdw>
                </a:effectLst>
                <a:latin typeface="微软雅黑" panose="020B0503020204020204" charset="-122"/>
                <a:ea typeface="微软雅黑" panose="020B0503020204020204" charset="-122"/>
              </a:rPr>
              <a:t>＋</a:t>
            </a:r>
          </a:p>
        </p:txBody>
      </p:sp>
      <p:sp>
        <p:nvSpPr>
          <p:cNvPr id="15" name="文本框 14"/>
          <p:cNvSpPr txBox="1"/>
          <p:nvPr/>
        </p:nvSpPr>
        <p:spPr>
          <a:xfrm>
            <a:off x="5473700" y="3291840"/>
            <a:ext cx="589280" cy="583565"/>
          </a:xfrm>
          <a:prstGeom prst="rect">
            <a:avLst/>
          </a:prstGeom>
          <a:noFill/>
        </p:spPr>
        <p:txBody>
          <a:bodyPr wrap="none" rtlCol="0" anchor="t">
            <a:spAutoFit/>
          </a:bodyPr>
          <a:lstStyle/>
          <a:p>
            <a:r>
              <a:rPr lang="zh-CN" altLang="en-US" sz="3200">
                <a:ln w="57150">
                  <a:solidFill>
                    <a:schemeClr val="tx1">
                      <a:lumMod val="65000"/>
                      <a:lumOff val="35000"/>
                    </a:schemeClr>
                  </a:solidFill>
                </a:ln>
                <a:solidFill>
                  <a:schemeClr val="accent2"/>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p>
        </p:txBody>
      </p:sp>
      <p:sp>
        <p:nvSpPr>
          <p:cNvPr id="19" name="文本框 18"/>
          <p:cNvSpPr txBox="1"/>
          <p:nvPr/>
        </p:nvSpPr>
        <p:spPr>
          <a:xfrm>
            <a:off x="8465185" y="3875405"/>
            <a:ext cx="589280" cy="337185"/>
          </a:xfrm>
          <a:prstGeom prst="rect">
            <a:avLst/>
          </a:prstGeom>
          <a:noFill/>
        </p:spPr>
        <p:txBody>
          <a:bodyPr wrap="none" rtlCol="0">
            <a:spAutoFit/>
            <a:scene3d>
              <a:camera prst="orthographicFront"/>
              <a:lightRig rig="threePt" dir="t"/>
            </a:scene3d>
          </a:bodyPr>
          <a:lstStyle/>
          <a:p>
            <a:r>
              <a:rPr lang="zh-CN" altLang="en-US" sz="160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接入</a:t>
            </a:r>
          </a:p>
        </p:txBody>
      </p:sp>
      <p:sp>
        <p:nvSpPr>
          <p:cNvPr id="159" name=" 159"/>
          <p:cNvSpPr/>
          <p:nvPr/>
        </p:nvSpPr>
        <p:spPr>
          <a:xfrm>
            <a:off x="8392795" y="3438525"/>
            <a:ext cx="988695" cy="33337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0">
            <a:schemeClr val="accent2"/>
          </a:lnRef>
          <a:fillRef idx="3">
            <a:schemeClr val="accent2"/>
          </a:fillRef>
          <a:effectRef idx="3">
            <a:schemeClr val="accent2"/>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20" name="图片 19" descr="促销人员"/>
          <p:cNvPicPr>
            <a:picLocks noChangeAspect="1"/>
          </p:cNvPicPr>
          <p:nvPr/>
        </p:nvPicPr>
        <p:blipFill>
          <a:blip r:embed="rId6"/>
          <a:stretch>
            <a:fillRect/>
          </a:stretch>
        </p:blipFill>
        <p:spPr>
          <a:xfrm>
            <a:off x="5199380" y="4140835"/>
            <a:ext cx="1137920" cy="2688590"/>
          </a:xfrm>
          <a:prstGeom prst="rect">
            <a:avLst/>
          </a:prstGeom>
        </p:spPr>
      </p:pic>
      <p:sp>
        <p:nvSpPr>
          <p:cNvPr id="21" name="文本框 20"/>
          <p:cNvSpPr txBox="1"/>
          <p:nvPr/>
        </p:nvSpPr>
        <p:spPr>
          <a:xfrm>
            <a:off x="435610" y="5405755"/>
            <a:ext cx="2023110" cy="368300"/>
          </a:xfrm>
          <a:prstGeom prst="rect">
            <a:avLst/>
          </a:prstGeom>
          <a:noFill/>
        </p:spPr>
        <p:txBody>
          <a:bodyPr wrap="none" rtlCol="0">
            <a:spAutoFit/>
          </a:bodyPr>
          <a:lstStyle/>
          <a:p>
            <a:r>
              <a:rPr lang="en-US" altLang="zh-CN" b="1">
                <a:solidFill>
                  <a:schemeClr val="tx1">
                    <a:lumMod val="65000"/>
                    <a:lumOff val="35000"/>
                  </a:schemeClr>
                </a:solidFill>
                <a:latin typeface="叶根友唐楷简" panose="02010601030101010101" charset="-122"/>
                <a:ea typeface="叶根友唐楷简" panose="02010601030101010101" charset="-122"/>
              </a:rPr>
              <a:t>|</a:t>
            </a:r>
            <a:r>
              <a:rPr lang="zh-CN" altLang="en-US" b="1">
                <a:solidFill>
                  <a:schemeClr val="tx1">
                    <a:lumMod val="65000"/>
                    <a:lumOff val="35000"/>
                  </a:schemeClr>
                </a:solidFill>
                <a:latin typeface="叶根友唐楷简" panose="02010601030101010101" charset="-122"/>
                <a:ea typeface="叶根友唐楷简" panose="02010601030101010101" charset="-122"/>
              </a:rPr>
              <a:t>疲劳的白领人士</a:t>
            </a:r>
            <a:r>
              <a:rPr lang="en-US" altLang="zh-CN" b="1">
                <a:solidFill>
                  <a:schemeClr val="tx1">
                    <a:lumMod val="65000"/>
                    <a:lumOff val="35000"/>
                  </a:schemeClr>
                </a:solidFill>
                <a:latin typeface="叶根友唐楷简" panose="02010601030101010101" charset="-122"/>
                <a:ea typeface="叶根友唐楷简" panose="02010601030101010101" charset="-122"/>
              </a:rPr>
              <a:t>|</a:t>
            </a:r>
          </a:p>
        </p:txBody>
      </p:sp>
      <p:sp>
        <p:nvSpPr>
          <p:cNvPr id="22" name="文本框 21"/>
          <p:cNvSpPr txBox="1"/>
          <p:nvPr/>
        </p:nvSpPr>
        <p:spPr>
          <a:xfrm>
            <a:off x="6275070" y="4413885"/>
            <a:ext cx="1563370" cy="368300"/>
          </a:xfrm>
          <a:prstGeom prst="rect">
            <a:avLst/>
          </a:prstGeom>
          <a:noFill/>
        </p:spPr>
        <p:txBody>
          <a:bodyPr wrap="none" rtlCol="0">
            <a:spAutoFit/>
          </a:bodyPr>
          <a:lstStyle/>
          <a:p>
            <a:r>
              <a:rPr lang="en-US" altLang="zh-CN" b="1">
                <a:solidFill>
                  <a:schemeClr val="tx1">
                    <a:lumMod val="65000"/>
                    <a:lumOff val="35000"/>
                  </a:schemeClr>
                </a:solidFill>
                <a:latin typeface="叶根友唐楷简" panose="02010601030101010101" charset="-122"/>
                <a:ea typeface="叶根友唐楷简" panose="02010601030101010101" charset="-122"/>
              </a:rPr>
              <a:t>|</a:t>
            </a:r>
            <a:r>
              <a:rPr lang="zh-CN" altLang="en-US" b="1">
                <a:solidFill>
                  <a:schemeClr val="tx1">
                    <a:lumMod val="65000"/>
                    <a:lumOff val="35000"/>
                  </a:schemeClr>
                </a:solidFill>
                <a:latin typeface="叶根友唐楷简" panose="02010601030101010101" charset="-122"/>
                <a:ea typeface="叶根友唐楷简" panose="02010601030101010101" charset="-122"/>
              </a:rPr>
              <a:t>现场促销员</a:t>
            </a:r>
            <a:r>
              <a:rPr lang="en-US" altLang="zh-CN" b="1">
                <a:solidFill>
                  <a:schemeClr val="tx1">
                    <a:lumMod val="65000"/>
                    <a:lumOff val="35000"/>
                  </a:schemeClr>
                </a:solidFill>
                <a:latin typeface="叶根友唐楷简" panose="02010601030101010101" charset="-122"/>
                <a:ea typeface="叶根友唐楷简" panose="02010601030101010101" charset="-122"/>
              </a:rPr>
              <a:t>|</a:t>
            </a:r>
          </a:p>
        </p:txBody>
      </p:sp>
      <p:sp>
        <p:nvSpPr>
          <p:cNvPr id="25" name="文本框 24"/>
          <p:cNvSpPr txBox="1"/>
          <p:nvPr/>
        </p:nvSpPr>
        <p:spPr>
          <a:xfrm>
            <a:off x="3972560" y="1123950"/>
            <a:ext cx="873760" cy="368300"/>
          </a:xfrm>
          <a:prstGeom prst="rect">
            <a:avLst/>
          </a:prstGeom>
          <a:noFill/>
        </p:spPr>
        <p:txBody>
          <a:bodyPr wrap="none" rtlCol="0">
            <a:spAutoFit/>
          </a:bodyPr>
          <a:lstStyle/>
          <a:p>
            <a:r>
              <a:rPr lang="en-US" altLang="zh-CN" b="1">
                <a:solidFill>
                  <a:schemeClr val="tx1">
                    <a:lumMod val="65000"/>
                    <a:lumOff val="35000"/>
                  </a:schemeClr>
                </a:solidFill>
                <a:latin typeface="叶根友唐楷简" panose="02010601030101010101" charset="-122"/>
                <a:ea typeface="叶根友唐楷简" panose="02010601030101010101" charset="-122"/>
              </a:rPr>
              <a:t>|</a:t>
            </a:r>
            <a:r>
              <a:rPr lang="zh-CN" altLang="en-US" b="1">
                <a:solidFill>
                  <a:schemeClr val="tx1">
                    <a:lumMod val="65000"/>
                    <a:lumOff val="35000"/>
                  </a:schemeClr>
                </a:solidFill>
                <a:latin typeface="叶根友唐楷简" panose="02010601030101010101" charset="-122"/>
                <a:ea typeface="叶根友唐楷简" panose="02010601030101010101" charset="-122"/>
              </a:rPr>
              <a:t>手机</a:t>
            </a:r>
            <a:r>
              <a:rPr lang="en-US" altLang="zh-CN" b="1">
                <a:solidFill>
                  <a:schemeClr val="tx1">
                    <a:lumMod val="65000"/>
                    <a:lumOff val="35000"/>
                  </a:schemeClr>
                </a:solidFill>
                <a:latin typeface="叶根友唐楷简" panose="02010601030101010101" charset="-122"/>
                <a:ea typeface="叶根友唐楷简" panose="02010601030101010101" charset="-122"/>
              </a:rPr>
              <a:t>|</a:t>
            </a:r>
          </a:p>
        </p:txBody>
      </p:sp>
      <p:sp>
        <p:nvSpPr>
          <p:cNvPr id="26" name="文本框 25"/>
          <p:cNvSpPr txBox="1"/>
          <p:nvPr/>
        </p:nvSpPr>
        <p:spPr>
          <a:xfrm>
            <a:off x="5687060" y="1088390"/>
            <a:ext cx="3197860" cy="368300"/>
          </a:xfrm>
          <a:prstGeom prst="rect">
            <a:avLst/>
          </a:prstGeom>
          <a:noFill/>
        </p:spPr>
        <p:txBody>
          <a:bodyPr wrap="square" rtlCol="0">
            <a:spAutoFit/>
          </a:bodyPr>
          <a:lstStyle/>
          <a:p>
            <a:r>
              <a:rPr lang="en-US" altLang="zh-CN" b="1">
                <a:solidFill>
                  <a:schemeClr val="tx1">
                    <a:lumMod val="65000"/>
                    <a:lumOff val="35000"/>
                  </a:schemeClr>
                </a:solidFill>
                <a:latin typeface="叶根友唐楷简" panose="02010601030101010101" charset="-122"/>
                <a:ea typeface="叶根友唐楷简" panose="02010601030101010101" charset="-122"/>
              </a:rPr>
              <a:t>|</a:t>
            </a:r>
            <a:r>
              <a:rPr lang="zh-CN" altLang="en-US" b="1">
                <a:solidFill>
                  <a:schemeClr val="tx1">
                    <a:lumMod val="65000"/>
                    <a:lumOff val="35000"/>
                  </a:schemeClr>
                </a:solidFill>
                <a:latin typeface="叶根友唐楷简" panose="02010601030101010101" charset="-122"/>
                <a:ea typeface="叶根友唐楷简" panose="02010601030101010101" charset="-122"/>
              </a:rPr>
              <a:t>高端智能按摩椅</a:t>
            </a:r>
            <a:r>
              <a:rPr lang="en-US" altLang="zh-CN" b="1">
                <a:solidFill>
                  <a:schemeClr val="tx1">
                    <a:lumMod val="65000"/>
                    <a:lumOff val="35000"/>
                  </a:schemeClr>
                </a:solidFill>
                <a:latin typeface="叶根友唐楷简" panose="02010601030101010101" charset="-122"/>
                <a:ea typeface="叶根友唐楷简" panose="02010601030101010101" charset="-122"/>
              </a:rPr>
              <a:t>-</a:t>
            </a:r>
            <a:r>
              <a:rPr lang="zh-CN" altLang="en-US" b="1">
                <a:solidFill>
                  <a:schemeClr val="tx1">
                    <a:lumMod val="65000"/>
                    <a:lumOff val="35000"/>
                  </a:schemeClr>
                </a:solidFill>
                <a:latin typeface="叶根友唐楷简" panose="02010601030101010101" charset="-122"/>
                <a:ea typeface="叶根友唐楷简" panose="02010601030101010101" charset="-122"/>
              </a:rPr>
              <a:t>免费使用</a:t>
            </a:r>
            <a:r>
              <a:rPr lang="en-US" altLang="zh-CN" b="1">
                <a:solidFill>
                  <a:schemeClr val="tx1">
                    <a:lumMod val="65000"/>
                    <a:lumOff val="35000"/>
                  </a:schemeClr>
                </a:solidFill>
                <a:latin typeface="叶根友唐楷简" panose="02010601030101010101" charset="-122"/>
                <a:ea typeface="叶根友唐楷简" panose="02010601030101010101" charset="-122"/>
              </a:rPr>
              <a:t>|</a:t>
            </a:r>
          </a:p>
        </p:txBody>
      </p:sp>
      <p:sp>
        <p:nvSpPr>
          <p:cNvPr id="27" name="文本框 26"/>
          <p:cNvSpPr txBox="1"/>
          <p:nvPr/>
        </p:nvSpPr>
        <p:spPr>
          <a:xfrm>
            <a:off x="6174105" y="6252845"/>
            <a:ext cx="4404995" cy="337185"/>
          </a:xfrm>
          <a:prstGeom prst="rect">
            <a:avLst/>
          </a:prstGeom>
          <a:noFill/>
        </p:spPr>
        <p:txBody>
          <a:bodyPr wrap="square" rtlCol="0">
            <a:spAutoFit/>
          </a:bodyPr>
          <a:lstStyle/>
          <a:p>
            <a:r>
              <a:rPr lang="en-US" altLang="zh-CN" sz="1600" b="1">
                <a:solidFill>
                  <a:schemeClr val="tx1">
                    <a:lumMod val="65000"/>
                    <a:lumOff val="35000"/>
                  </a:schemeClr>
                </a:solidFill>
                <a:latin typeface="叶根友唐楷简" panose="02010601030101010101" charset="-122"/>
                <a:ea typeface="叶根友唐楷简" panose="02010601030101010101" charset="-122"/>
              </a:rPr>
              <a:t>“</a:t>
            </a:r>
            <a:r>
              <a:rPr lang="zh-CN" altLang="en-US" sz="1600" b="1">
                <a:solidFill>
                  <a:schemeClr val="tx1">
                    <a:lumMod val="65000"/>
                    <a:lumOff val="35000"/>
                  </a:schemeClr>
                </a:solidFill>
                <a:latin typeface="叶根友唐楷简" panose="02010601030101010101" charset="-122"/>
                <a:ea typeface="叶根友唐楷简" panose="02010601030101010101" charset="-122"/>
              </a:rPr>
              <a:t>使用指导，健康诊断，商品促销，品牌输出</a:t>
            </a:r>
            <a:r>
              <a:rPr lang="en-US" altLang="zh-CN" sz="1600" b="1">
                <a:solidFill>
                  <a:schemeClr val="tx1">
                    <a:lumMod val="65000"/>
                    <a:lumOff val="35000"/>
                  </a:schemeClr>
                </a:solidFill>
                <a:latin typeface="叶根友唐楷简" panose="02010601030101010101" charset="-122"/>
                <a:ea typeface="叶根友唐楷简" panose="02010601030101010101" charset="-122"/>
              </a:rPr>
              <a:t>”</a:t>
            </a:r>
          </a:p>
        </p:txBody>
      </p:sp>
      <p:pic>
        <p:nvPicPr>
          <p:cNvPr id="28" name="图片 27" descr="333"/>
          <p:cNvPicPr>
            <a:picLocks noChangeAspect="1"/>
          </p:cNvPicPr>
          <p:nvPr/>
        </p:nvPicPr>
        <p:blipFill>
          <a:blip r:embed="rId7"/>
          <a:stretch>
            <a:fillRect/>
          </a:stretch>
        </p:blipFill>
        <p:spPr>
          <a:xfrm>
            <a:off x="9693275" y="2355850"/>
            <a:ext cx="2146300" cy="2146300"/>
          </a:xfrm>
          <a:prstGeom prst="rect">
            <a:avLst/>
          </a:prstGeom>
          <a:ln w="12700" cmpd="sng">
            <a:solidFill>
              <a:schemeClr val="bg1">
                <a:lumMod val="95000"/>
              </a:schemeClr>
            </a:solidFill>
            <a:prstDash val="solid"/>
          </a:ln>
          <a:effectLst>
            <a:outerShdw blurRad="50800" dist="38100" dir="2700000" algn="tl" rotWithShape="0">
              <a:prstClr val="black">
                <a:alpha val="40000"/>
              </a:prstClr>
            </a:outerShdw>
          </a:effectLst>
        </p:spPr>
      </p:pic>
      <p:sp>
        <p:nvSpPr>
          <p:cNvPr id="29" name="文本框 28"/>
          <p:cNvSpPr txBox="1"/>
          <p:nvPr/>
        </p:nvSpPr>
        <p:spPr>
          <a:xfrm>
            <a:off x="10103485" y="4615815"/>
            <a:ext cx="1325880" cy="368300"/>
          </a:xfrm>
          <a:prstGeom prst="rect">
            <a:avLst/>
          </a:prstGeom>
          <a:noFill/>
        </p:spPr>
        <p:txBody>
          <a:bodyPr wrap="none" rtlCol="0">
            <a:spAutoFit/>
          </a:bodyPr>
          <a:lstStyle/>
          <a:p>
            <a:r>
              <a:rPr lang="en-US" altLang="zh-CN">
                <a:solidFill>
                  <a:schemeClr val="tx1">
                    <a:lumMod val="65000"/>
                    <a:lumOff val="35000"/>
                  </a:schemeClr>
                </a:solidFill>
                <a:latin typeface="叶根友唐楷简" panose="02010601030101010101" charset="-122"/>
                <a:ea typeface="叶根友唐楷简" panose="02010601030101010101" charset="-122"/>
              </a:rPr>
              <a:t>|</a:t>
            </a:r>
            <a:r>
              <a:rPr lang="zh-CN" altLang="en-US">
                <a:solidFill>
                  <a:schemeClr val="tx1">
                    <a:lumMod val="65000"/>
                    <a:lumOff val="35000"/>
                  </a:schemeClr>
                </a:solidFill>
                <a:latin typeface="叶根友唐楷简" panose="02010601030101010101" charset="-122"/>
                <a:ea typeface="叶根友唐楷简" panose="02010601030101010101" charset="-122"/>
              </a:rPr>
              <a:t>线上平台</a:t>
            </a:r>
            <a:r>
              <a:rPr lang="en-US" altLang="zh-CN">
                <a:solidFill>
                  <a:schemeClr val="tx1">
                    <a:lumMod val="65000"/>
                    <a:lumOff val="35000"/>
                  </a:schemeClr>
                </a:solidFill>
                <a:latin typeface="叶根友唐楷简" panose="02010601030101010101" charset="-122"/>
                <a:ea typeface="叶根友唐楷简" panose="02010601030101010101" charset="-122"/>
              </a:rPr>
              <a:t>|</a:t>
            </a:r>
          </a:p>
        </p:txBody>
      </p:sp>
      <p:pic>
        <p:nvPicPr>
          <p:cNvPr id="32" name="图片 31" descr="timg"/>
          <p:cNvPicPr>
            <a:picLocks noChangeAspect="1"/>
          </p:cNvPicPr>
          <p:nvPr/>
        </p:nvPicPr>
        <p:blipFill>
          <a:blip r:embed="rId4"/>
          <a:stretch>
            <a:fillRect/>
          </a:stretch>
        </p:blipFill>
        <p:spPr>
          <a:xfrm>
            <a:off x="8392795" y="2610485"/>
            <a:ext cx="788035" cy="788035"/>
          </a:xfrm>
          <a:prstGeom prst="rect">
            <a:avLst/>
          </a:prstGeom>
        </p:spPr>
      </p:pic>
      <p:pic>
        <p:nvPicPr>
          <p:cNvPr id="23" name="图片 22">
            <a:extLst>
              <a:ext uri="{FF2B5EF4-FFF2-40B4-BE49-F238E27FC236}">
                <a16:creationId xmlns:a16="http://schemas.microsoft.com/office/drawing/2014/main" id="{5A4449D5-7C60-4BC5-A126-0E2C48BD55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1583055" cy="398780"/>
          </a:xfrm>
          <a:prstGeom prst="rect">
            <a:avLst/>
          </a:prstGeom>
          <a:noFill/>
        </p:spPr>
        <p:txBody>
          <a:bodyPr wrap="none" rtlCol="0">
            <a:spAutoFit/>
          </a:bodyPr>
          <a:lstStyle/>
          <a:p>
            <a:r>
              <a:rPr lang="en-US" sz="2000">
                <a:solidFill>
                  <a:schemeClr val="tx1">
                    <a:lumMod val="50000"/>
                    <a:lumOff val="50000"/>
                  </a:schemeClr>
                </a:solidFill>
                <a:latin typeface="华康俪金黑W8" panose="020B0809000000000000" charset="-122"/>
                <a:ea typeface="华康俪金黑W8" panose="020B0809000000000000" charset="-122"/>
                <a:sym typeface="+mn-ea"/>
              </a:rPr>
              <a:t>4</a:t>
            </a:r>
            <a:r>
              <a:rPr lang="zh-CN" altLang="en-US" sz="2000">
                <a:solidFill>
                  <a:schemeClr val="tx1">
                    <a:lumMod val="50000"/>
                    <a:lumOff val="50000"/>
                  </a:schemeClr>
                </a:solidFill>
                <a:latin typeface="华康俪金黑W8" panose="020B0809000000000000" charset="-122"/>
                <a:ea typeface="华康俪金黑W8" panose="020B0809000000000000" charset="-122"/>
                <a:sym typeface="+mn-ea"/>
              </a:rPr>
              <a:t>、产品规则</a:t>
            </a:r>
          </a:p>
        </p:txBody>
      </p:sp>
      <p:pic>
        <p:nvPicPr>
          <p:cNvPr id="8" name="图片 7" descr="555"/>
          <p:cNvPicPr>
            <a:picLocks noChangeAspect="1"/>
          </p:cNvPicPr>
          <p:nvPr/>
        </p:nvPicPr>
        <p:blipFill>
          <a:blip r:embed="rId3"/>
          <a:stretch>
            <a:fillRect/>
          </a:stretch>
        </p:blipFill>
        <p:spPr>
          <a:xfrm>
            <a:off x="424180" y="2572385"/>
            <a:ext cx="1713230" cy="1713230"/>
          </a:xfrm>
          <a:prstGeom prst="rect">
            <a:avLst/>
          </a:prstGeom>
        </p:spPr>
      </p:pic>
      <p:sp>
        <p:nvSpPr>
          <p:cNvPr id="9" name="文本框 8"/>
          <p:cNvSpPr txBox="1"/>
          <p:nvPr/>
        </p:nvSpPr>
        <p:spPr>
          <a:xfrm>
            <a:off x="626110" y="1588770"/>
            <a:ext cx="1325880" cy="368300"/>
          </a:xfrm>
          <a:prstGeom prst="rect">
            <a:avLst/>
          </a:prstGeom>
          <a:noFill/>
        </p:spPr>
        <p:txBody>
          <a:bodyPr wrap="none" rtlCol="0">
            <a:spAutoFit/>
            <a:scene3d>
              <a:camera prst="orthographicFront"/>
              <a:lightRig rig="threePt" dir="t"/>
            </a:scene3d>
          </a:bodyPr>
          <a:lstStyle/>
          <a:p>
            <a:r>
              <a:rPr lang="zh-CN" altLang="en-US"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按摩时间币</a:t>
            </a:r>
          </a:p>
        </p:txBody>
      </p:sp>
      <p:pic>
        <p:nvPicPr>
          <p:cNvPr id="10" name="图片 9" descr="222"/>
          <p:cNvPicPr>
            <a:picLocks noChangeAspect="1"/>
          </p:cNvPicPr>
          <p:nvPr/>
        </p:nvPicPr>
        <p:blipFill>
          <a:blip r:embed="rId4"/>
          <a:stretch>
            <a:fillRect/>
          </a:stretch>
        </p:blipFill>
        <p:spPr>
          <a:xfrm>
            <a:off x="3108960" y="2188210"/>
            <a:ext cx="1985645" cy="2481580"/>
          </a:xfrm>
          <a:prstGeom prst="rect">
            <a:avLst/>
          </a:prstGeom>
        </p:spPr>
      </p:pic>
      <p:sp>
        <p:nvSpPr>
          <p:cNvPr id="11" name="文本框 10"/>
          <p:cNvSpPr txBox="1"/>
          <p:nvPr/>
        </p:nvSpPr>
        <p:spPr>
          <a:xfrm>
            <a:off x="3631565" y="1504315"/>
            <a:ext cx="1783080" cy="645160"/>
          </a:xfrm>
          <a:prstGeom prst="rect">
            <a:avLst/>
          </a:prstGeom>
          <a:noFill/>
        </p:spPr>
        <p:txBody>
          <a:bodyPr wrap="none" rtlCol="0">
            <a:spAutoFit/>
            <a:scene3d>
              <a:camera prst="orthographicFront"/>
              <a:lightRig rig="threePt" dir="t"/>
            </a:scene3d>
          </a:bodyPr>
          <a:lstStyle/>
          <a:p>
            <a:r>
              <a:rPr lang="zh-CN" altLang="en-US"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按摩过程中消耗</a:t>
            </a:r>
          </a:p>
          <a:p>
            <a:r>
              <a:rPr lang="zh-CN" altLang="en-US"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时间币</a:t>
            </a:r>
          </a:p>
        </p:txBody>
      </p:sp>
      <p:pic>
        <p:nvPicPr>
          <p:cNvPr id="14" name="图片 13" descr="666"/>
          <p:cNvPicPr>
            <a:picLocks noChangeAspect="1"/>
          </p:cNvPicPr>
          <p:nvPr/>
        </p:nvPicPr>
        <p:blipFill>
          <a:blip r:embed="rId5"/>
          <a:srcRect r="50183"/>
          <a:stretch>
            <a:fillRect/>
          </a:stretch>
        </p:blipFill>
        <p:spPr>
          <a:xfrm>
            <a:off x="6235700" y="3090545"/>
            <a:ext cx="1806575" cy="761365"/>
          </a:xfrm>
          <a:prstGeom prst="rect">
            <a:avLst/>
          </a:prstGeom>
        </p:spPr>
      </p:pic>
      <p:sp>
        <p:nvSpPr>
          <p:cNvPr id="16" name="文本框 15"/>
          <p:cNvSpPr txBox="1"/>
          <p:nvPr/>
        </p:nvSpPr>
        <p:spPr>
          <a:xfrm>
            <a:off x="6030595" y="1504315"/>
            <a:ext cx="2240280" cy="645160"/>
          </a:xfrm>
          <a:prstGeom prst="rect">
            <a:avLst/>
          </a:prstGeom>
          <a:noFill/>
        </p:spPr>
        <p:txBody>
          <a:bodyPr wrap="none" rtlCol="0">
            <a:spAutoFit/>
            <a:scene3d>
              <a:camera prst="orthographicFront"/>
              <a:lightRig rig="threePt" dir="t"/>
            </a:scene3d>
          </a:bodyPr>
          <a:lstStyle/>
          <a:p>
            <a:r>
              <a:rPr lang="zh-CN" altLang="en-US"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消耗的时间币会直接</a:t>
            </a:r>
          </a:p>
          <a:p>
            <a:r>
              <a:rPr lang="zh-CN" altLang="en-US"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转化成抵扣卷</a:t>
            </a:r>
          </a:p>
        </p:txBody>
      </p:sp>
      <p:sp>
        <p:nvSpPr>
          <p:cNvPr id="135" name=" 135"/>
          <p:cNvSpPr/>
          <p:nvPr/>
        </p:nvSpPr>
        <p:spPr>
          <a:xfrm>
            <a:off x="2363470" y="3280410"/>
            <a:ext cx="821690" cy="38163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 135"/>
          <p:cNvSpPr/>
          <p:nvPr/>
        </p:nvSpPr>
        <p:spPr>
          <a:xfrm>
            <a:off x="5094605" y="3280410"/>
            <a:ext cx="821690" cy="38163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24" name="图片 23" descr="3424"/>
          <p:cNvPicPr>
            <a:picLocks noChangeAspect="1"/>
          </p:cNvPicPr>
          <p:nvPr/>
        </p:nvPicPr>
        <p:blipFill>
          <a:blip r:embed="rId6"/>
          <a:stretch>
            <a:fillRect/>
          </a:stretch>
        </p:blipFill>
        <p:spPr>
          <a:xfrm>
            <a:off x="9993630" y="974725"/>
            <a:ext cx="1291590" cy="982345"/>
          </a:xfrm>
          <a:prstGeom prst="rect">
            <a:avLst/>
          </a:prstGeom>
        </p:spPr>
      </p:pic>
      <p:sp>
        <p:nvSpPr>
          <p:cNvPr id="30" name="文本框 29"/>
          <p:cNvSpPr txBox="1"/>
          <p:nvPr/>
        </p:nvSpPr>
        <p:spPr>
          <a:xfrm>
            <a:off x="10090785" y="1957070"/>
            <a:ext cx="1097280" cy="368300"/>
          </a:xfrm>
          <a:prstGeom prst="rect">
            <a:avLst/>
          </a:prstGeom>
          <a:noFill/>
        </p:spPr>
        <p:txBody>
          <a:bodyPr wrap="none" rtlCol="0">
            <a:spAutoFit/>
            <a:scene3d>
              <a:camera prst="orthographicFront"/>
              <a:lightRig rig="threePt" dir="t"/>
            </a:scene3d>
          </a:bodyPr>
          <a:lstStyle/>
          <a:p>
            <a:r>
              <a:rPr lang="zh-CN" altLang="en-US"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购买商品</a:t>
            </a:r>
          </a:p>
        </p:txBody>
      </p:sp>
      <p:pic>
        <p:nvPicPr>
          <p:cNvPr id="33" name="图片 32" descr="u=1571704905,1832908830&amp;fm=26&amp;gp=0"/>
          <p:cNvPicPr>
            <a:picLocks noChangeAspect="1"/>
          </p:cNvPicPr>
          <p:nvPr/>
        </p:nvPicPr>
        <p:blipFill>
          <a:blip r:embed="rId7"/>
          <a:stretch>
            <a:fillRect/>
          </a:stretch>
        </p:blipFill>
        <p:spPr>
          <a:xfrm>
            <a:off x="9890125" y="2617470"/>
            <a:ext cx="885190" cy="1327785"/>
          </a:xfrm>
          <a:prstGeom prst="rect">
            <a:avLst/>
          </a:prstGeom>
        </p:spPr>
      </p:pic>
      <p:pic>
        <p:nvPicPr>
          <p:cNvPr id="34" name="图片 33" descr="rerwe"/>
          <p:cNvPicPr>
            <a:picLocks noChangeAspect="1"/>
          </p:cNvPicPr>
          <p:nvPr/>
        </p:nvPicPr>
        <p:blipFill>
          <a:blip r:embed="rId8"/>
          <a:stretch>
            <a:fillRect/>
          </a:stretch>
        </p:blipFill>
        <p:spPr>
          <a:xfrm>
            <a:off x="10116820" y="4420870"/>
            <a:ext cx="1168400" cy="1168400"/>
          </a:xfrm>
          <a:prstGeom prst="rect">
            <a:avLst/>
          </a:prstGeom>
        </p:spPr>
      </p:pic>
      <p:sp>
        <p:nvSpPr>
          <p:cNvPr id="35" name=" 135"/>
          <p:cNvSpPr/>
          <p:nvPr/>
        </p:nvSpPr>
        <p:spPr>
          <a:xfrm rot="20220000">
            <a:off x="8161655" y="2329815"/>
            <a:ext cx="1516380" cy="38163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6" name=" 135"/>
          <p:cNvSpPr/>
          <p:nvPr/>
        </p:nvSpPr>
        <p:spPr>
          <a:xfrm>
            <a:off x="8249285" y="3280410"/>
            <a:ext cx="1518285" cy="38163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7" name=" 135"/>
          <p:cNvSpPr/>
          <p:nvPr/>
        </p:nvSpPr>
        <p:spPr>
          <a:xfrm rot="1200000">
            <a:off x="8266430" y="4251960"/>
            <a:ext cx="1600835" cy="38163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8" name="文本框 37"/>
          <p:cNvSpPr txBox="1"/>
          <p:nvPr/>
        </p:nvSpPr>
        <p:spPr>
          <a:xfrm>
            <a:off x="626110" y="5511165"/>
            <a:ext cx="2253615" cy="1198880"/>
          </a:xfrm>
          <a:prstGeom prst="rect">
            <a:avLst/>
          </a:prstGeom>
          <a:noFill/>
        </p:spPr>
        <p:txBody>
          <a:bodyPr wrap="none" rtlCol="0">
            <a:spAutoFit/>
            <a:scene3d>
              <a:camera prst="orthographicFront"/>
              <a:lightRig rig="threePt" dir="t"/>
            </a:scene3d>
          </a:bodyPr>
          <a:lstStyle/>
          <a:p>
            <a:r>
              <a:rPr lang="zh-CN" altLang="en-US"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按摩币获取方法：</a:t>
            </a:r>
          </a:p>
          <a:p>
            <a:r>
              <a:rPr lang="en-US" altLang="zh-CN"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a:t>
            </a:r>
            <a:r>
              <a:rPr lang="zh-CN" altLang="en-US"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、直接充值购买。</a:t>
            </a:r>
          </a:p>
          <a:p>
            <a:r>
              <a:rPr lang="en-US" altLang="zh-CN"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a:t>
            </a:r>
            <a:r>
              <a:rPr lang="zh-CN" altLang="en-US"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、浏览线上平台，每日签到。</a:t>
            </a:r>
          </a:p>
          <a:p>
            <a:r>
              <a:rPr lang="en-US" altLang="zh-CN"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a:t>
            </a:r>
            <a:r>
              <a:rPr lang="zh-CN" altLang="en-US"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、各类游戏活动。</a:t>
            </a:r>
          </a:p>
          <a:p>
            <a:r>
              <a:rPr lang="en-US" altLang="zh-CN"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a:t>
            </a:r>
            <a:r>
              <a:rPr lang="zh-CN" altLang="en-US"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、购买商品。</a:t>
            </a:r>
          </a:p>
          <a:p>
            <a:r>
              <a:rPr lang="en-US" altLang="zh-CN"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a:t>
            </a:r>
            <a:r>
              <a:rPr lang="zh-CN" altLang="en-US"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、其他营销活动。</a:t>
            </a:r>
          </a:p>
        </p:txBody>
      </p:sp>
      <p:sp>
        <p:nvSpPr>
          <p:cNvPr id="39" name="文本框 38"/>
          <p:cNvSpPr txBox="1"/>
          <p:nvPr/>
        </p:nvSpPr>
        <p:spPr>
          <a:xfrm>
            <a:off x="3185160" y="5784850"/>
            <a:ext cx="6736080" cy="645160"/>
          </a:xfrm>
          <a:prstGeom prst="rect">
            <a:avLst/>
          </a:prstGeom>
          <a:noFill/>
        </p:spPr>
        <p:txBody>
          <a:bodyPr wrap="none" rtlCol="0">
            <a:spAutoFit/>
            <a:scene3d>
              <a:camera prst="orthographicFront"/>
              <a:lightRig rig="threePt" dir="t"/>
            </a:scene3d>
          </a:bodyPr>
          <a:lstStyle/>
          <a:p>
            <a:pPr algn="l"/>
            <a:r>
              <a:rPr lang="zh-CN" altLang="en-US"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好处：</a:t>
            </a:r>
          </a:p>
          <a:p>
            <a:pPr algn="l"/>
            <a:r>
              <a:rPr lang="zh-CN" altLang="en-US"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将用户按摩时间转化成再生价值，增加平台与用户之间粘性和在线时间，让用户得到最大的实惠。</a:t>
            </a:r>
          </a:p>
          <a:p>
            <a:pPr algn="l"/>
            <a:r>
              <a:rPr lang="zh-CN" altLang="en-US" sz="1200">
                <a:solidFill>
                  <a:schemeClr val="tx1">
                    <a:lumMod val="65000"/>
                    <a:lumOff val="35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例：膜拜单车。</a:t>
            </a:r>
          </a:p>
        </p:txBody>
      </p:sp>
      <p:sp>
        <p:nvSpPr>
          <p:cNvPr id="41" name=" 135"/>
          <p:cNvSpPr/>
          <p:nvPr/>
        </p:nvSpPr>
        <p:spPr>
          <a:xfrm rot="3480000">
            <a:off x="7559040" y="4728845"/>
            <a:ext cx="1157605" cy="38163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3" name="文本框 42"/>
          <p:cNvSpPr txBox="1"/>
          <p:nvPr/>
        </p:nvSpPr>
        <p:spPr>
          <a:xfrm>
            <a:off x="10834370" y="3170555"/>
            <a:ext cx="1097280" cy="368300"/>
          </a:xfrm>
          <a:prstGeom prst="rect">
            <a:avLst/>
          </a:prstGeom>
          <a:noFill/>
        </p:spPr>
        <p:txBody>
          <a:bodyPr wrap="none" rtlCol="0">
            <a:spAutoFit/>
            <a:scene3d>
              <a:camera prst="orthographicFront"/>
              <a:lightRig rig="threePt" dir="t"/>
            </a:scene3d>
          </a:bodyPr>
          <a:lstStyle/>
          <a:p>
            <a:r>
              <a:rPr lang="zh-CN" altLang="en-US"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商务服务</a:t>
            </a:r>
          </a:p>
        </p:txBody>
      </p:sp>
      <p:sp>
        <p:nvSpPr>
          <p:cNvPr id="44" name="文本框 43"/>
          <p:cNvSpPr txBox="1"/>
          <p:nvPr/>
        </p:nvSpPr>
        <p:spPr>
          <a:xfrm>
            <a:off x="8606790" y="5416550"/>
            <a:ext cx="640080" cy="368300"/>
          </a:xfrm>
          <a:prstGeom prst="rect">
            <a:avLst/>
          </a:prstGeom>
          <a:noFill/>
        </p:spPr>
        <p:txBody>
          <a:bodyPr wrap="none" rtlCol="0">
            <a:spAutoFit/>
            <a:scene3d>
              <a:camera prst="orthographicFront"/>
              <a:lightRig rig="threePt" dir="t"/>
            </a:scene3d>
          </a:bodyPr>
          <a:lstStyle/>
          <a:p>
            <a:r>
              <a:rPr lang="zh-CN" altLang="en-US"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其他</a:t>
            </a:r>
          </a:p>
        </p:txBody>
      </p:sp>
      <p:pic>
        <p:nvPicPr>
          <p:cNvPr id="25" name="图片 24">
            <a:extLst>
              <a:ext uri="{FF2B5EF4-FFF2-40B4-BE49-F238E27FC236}">
                <a16:creationId xmlns:a16="http://schemas.microsoft.com/office/drawing/2014/main" id="{527CBAC9-55C1-45D9-87CF-27B6A11DD1D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0015" y="211455"/>
            <a:ext cx="5281930" cy="398780"/>
          </a:xfrm>
          <a:prstGeom prst="rect">
            <a:avLst/>
          </a:prstGeom>
          <a:noFill/>
        </p:spPr>
        <p:txBody>
          <a:bodyPr wrap="none" rtlCol="0">
            <a:spAutoFit/>
          </a:bodyPr>
          <a:lstStyle/>
          <a:p>
            <a:pPr algn="l"/>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一、市场分析和发展前景   </a:t>
            </a:r>
            <a:r>
              <a:rPr lang="en-US" altLang="zh-CN" sz="2000">
                <a:solidFill>
                  <a:schemeClr val="tx1">
                    <a:lumMod val="50000"/>
                    <a:lumOff val="50000"/>
                  </a:schemeClr>
                </a:solidFill>
                <a:effectLst/>
                <a:latin typeface="华康俪金黑W8" panose="020B0809000000000000" charset="-122"/>
                <a:ea typeface="华康俪金黑W8" panose="020B0809000000000000" charset="-122"/>
                <a:sym typeface="+mn-ea"/>
              </a:rPr>
              <a:t>/</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  市场环境分析</a:t>
            </a:r>
          </a:p>
        </p:txBody>
      </p:sp>
      <p:sp>
        <p:nvSpPr>
          <p:cNvPr id="7" name="文本框 6"/>
          <p:cNvSpPr txBox="1"/>
          <p:nvPr/>
        </p:nvSpPr>
        <p:spPr>
          <a:xfrm>
            <a:off x="2323465" y="1193800"/>
            <a:ext cx="7685405" cy="706755"/>
          </a:xfrm>
          <a:prstGeom prst="rect">
            <a:avLst/>
          </a:prstGeom>
          <a:noFill/>
        </p:spPr>
        <p:txBody>
          <a:bodyPr wrap="none" rtlCol="0">
            <a:spAutoFit/>
            <a:scene3d>
              <a:camera prst="orthographicFront"/>
              <a:lightRig rig="threePt" dir="t"/>
            </a:scene3d>
          </a:bodyPr>
          <a:lstStyle/>
          <a:p>
            <a:r>
              <a:rPr lang="en-US" sz="3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2018</a:t>
            </a:r>
            <a:r>
              <a:rPr lang="zh-CN" altLang="en-US" sz="3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年按摩椅市场需求规模超</a:t>
            </a:r>
            <a:r>
              <a:rPr lang="en-US" altLang="zh-CN" sz="400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200</a:t>
            </a:r>
            <a:r>
              <a:rPr lang="zh-CN" altLang="en-US" sz="400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亿</a:t>
            </a:r>
          </a:p>
        </p:txBody>
      </p:sp>
      <p:graphicFrame>
        <p:nvGraphicFramePr>
          <p:cNvPr id="11" name="图表 10"/>
          <p:cNvGraphicFramePr/>
          <p:nvPr/>
        </p:nvGraphicFramePr>
        <p:xfrm>
          <a:off x="3545840" y="2313940"/>
          <a:ext cx="5100320" cy="3086735"/>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p:cNvSpPr txBox="1"/>
          <p:nvPr/>
        </p:nvSpPr>
        <p:spPr>
          <a:xfrm>
            <a:off x="1720850" y="5664200"/>
            <a:ext cx="9326880" cy="829945"/>
          </a:xfrm>
          <a:prstGeom prst="rect">
            <a:avLst/>
          </a:prstGeom>
          <a:noFill/>
        </p:spPr>
        <p:txBody>
          <a:bodyPr wrap="none" rtlCol="0">
            <a:spAutoFit/>
          </a:bodyPr>
          <a:lstStyle/>
          <a:p>
            <a:pPr algn="l"/>
            <a:r>
              <a:rPr lang="zh-CN" altLang="en-US" sz="1600">
                <a:solidFill>
                  <a:schemeClr val="tx1">
                    <a:lumMod val="65000"/>
                    <a:lumOff val="35000"/>
                  </a:schemeClr>
                </a:solidFill>
                <a:latin typeface="微软雅黑" panose="020B0503020204020204" charset="-122"/>
                <a:ea typeface="微软雅黑" panose="020B0503020204020204" charset="-122"/>
              </a:rPr>
              <a:t>国内按摩椅年销量约</a:t>
            </a:r>
            <a:r>
              <a:rPr lang="en-US" altLang="zh-CN" sz="1600">
                <a:solidFill>
                  <a:schemeClr val="tx1">
                    <a:lumMod val="65000"/>
                    <a:lumOff val="35000"/>
                  </a:schemeClr>
                </a:solidFill>
                <a:latin typeface="微软雅黑" panose="020B0503020204020204" charset="-122"/>
                <a:ea typeface="微软雅黑" panose="020B0503020204020204" charset="-122"/>
              </a:rPr>
              <a:t>300</a:t>
            </a:r>
            <a:r>
              <a:rPr lang="zh-CN" altLang="en-US" sz="1600">
                <a:solidFill>
                  <a:schemeClr val="tx1">
                    <a:lumMod val="65000"/>
                    <a:lumOff val="35000"/>
                  </a:schemeClr>
                </a:solidFill>
                <a:latin typeface="微软雅黑" panose="020B0503020204020204" charset="-122"/>
                <a:ea typeface="微软雅黑" panose="020B0503020204020204" charset="-122"/>
              </a:rPr>
              <a:t>万台，</a:t>
            </a:r>
            <a:r>
              <a:rPr lang="zh-CN" altLang="en-US" sz="1600">
                <a:solidFill>
                  <a:schemeClr val="tx1">
                    <a:lumMod val="65000"/>
                    <a:lumOff val="35000"/>
                  </a:schemeClr>
                </a:solidFill>
                <a:latin typeface="微软雅黑" panose="020B0503020204020204" charset="-122"/>
                <a:ea typeface="微软雅黑" panose="020B0503020204020204" charset="-122"/>
                <a:sym typeface="+mn-ea"/>
              </a:rPr>
              <a:t>逐年增长</a:t>
            </a:r>
            <a:r>
              <a:rPr lang="en-US" altLang="zh-CN" sz="1600">
                <a:solidFill>
                  <a:schemeClr val="tx1">
                    <a:lumMod val="65000"/>
                    <a:lumOff val="35000"/>
                  </a:schemeClr>
                </a:solidFill>
                <a:latin typeface="微软雅黑" panose="020B0503020204020204" charset="-122"/>
                <a:ea typeface="微软雅黑" panose="020B0503020204020204" charset="-122"/>
                <a:sym typeface="+mn-ea"/>
              </a:rPr>
              <a:t>30%</a:t>
            </a:r>
            <a:r>
              <a:rPr lang="zh-CN" altLang="en-US" sz="1600">
                <a:solidFill>
                  <a:schemeClr val="tx1">
                    <a:lumMod val="65000"/>
                    <a:lumOff val="35000"/>
                  </a:schemeClr>
                </a:solidFill>
                <a:latin typeface="微软雅黑" panose="020B0503020204020204" charset="-122"/>
                <a:ea typeface="微软雅黑" panose="020B0503020204020204" charset="-122"/>
                <a:sym typeface="+mn-ea"/>
              </a:rPr>
              <a:t>。</a:t>
            </a:r>
          </a:p>
          <a:p>
            <a:pPr algn="l"/>
            <a:r>
              <a:rPr lang="zh-CN" altLang="en-US" sz="1600">
                <a:solidFill>
                  <a:schemeClr val="tx1">
                    <a:lumMod val="65000"/>
                    <a:lumOff val="35000"/>
                  </a:schemeClr>
                </a:solidFill>
                <a:latin typeface="微软雅黑" panose="020B0503020204020204" charset="-122"/>
                <a:ea typeface="微软雅黑" panose="020B0503020204020204" charset="-122"/>
              </a:rPr>
              <a:t>人口老龄化和大众对生活质量与健康水平的更高期望，按摩椅的需求继续保持两位数的长期增长势头。</a:t>
            </a:r>
          </a:p>
          <a:p>
            <a:pPr algn="l"/>
            <a:r>
              <a:rPr lang="zh-CN" altLang="en-US" sz="1600">
                <a:solidFill>
                  <a:schemeClr val="tx1">
                    <a:lumMod val="65000"/>
                    <a:lumOff val="35000"/>
                  </a:schemeClr>
                </a:solidFill>
                <a:latin typeface="微软雅黑" panose="020B0503020204020204" charset="-122"/>
                <a:ea typeface="微软雅黑" panose="020B0503020204020204" charset="-122"/>
              </a:rPr>
              <a:t>预计</a:t>
            </a:r>
            <a:r>
              <a:rPr lang="en-US" altLang="zh-CN" sz="1600">
                <a:solidFill>
                  <a:schemeClr val="tx1">
                    <a:lumMod val="65000"/>
                    <a:lumOff val="35000"/>
                  </a:schemeClr>
                </a:solidFill>
                <a:latin typeface="微软雅黑" panose="020B0503020204020204" charset="-122"/>
                <a:ea typeface="微软雅黑" panose="020B0503020204020204" charset="-122"/>
              </a:rPr>
              <a:t>2017</a:t>
            </a:r>
            <a:r>
              <a:rPr lang="zh-CN" altLang="en-US" sz="1600">
                <a:solidFill>
                  <a:schemeClr val="tx1">
                    <a:lumMod val="65000"/>
                    <a:lumOff val="35000"/>
                  </a:schemeClr>
                </a:solidFill>
                <a:latin typeface="微软雅黑" panose="020B0503020204020204" charset="-122"/>
                <a:ea typeface="微软雅黑" panose="020B0503020204020204" charset="-122"/>
              </a:rPr>
              <a:t>之后会有</a:t>
            </a:r>
            <a:r>
              <a:rPr lang="en-US" altLang="zh-CN" sz="1600">
                <a:solidFill>
                  <a:schemeClr val="tx1">
                    <a:lumMod val="65000"/>
                    <a:lumOff val="35000"/>
                  </a:schemeClr>
                </a:solidFill>
                <a:latin typeface="微软雅黑" panose="020B0503020204020204" charset="-122"/>
                <a:ea typeface="微软雅黑" panose="020B0503020204020204" charset="-122"/>
              </a:rPr>
              <a:t>200</a:t>
            </a:r>
            <a:r>
              <a:rPr lang="zh-CN" altLang="en-US" sz="1600">
                <a:solidFill>
                  <a:schemeClr val="tx1">
                    <a:lumMod val="65000"/>
                    <a:lumOff val="35000"/>
                  </a:schemeClr>
                </a:solidFill>
                <a:latin typeface="微软雅黑" panose="020B0503020204020204" charset="-122"/>
                <a:ea typeface="微软雅黑" panose="020B0503020204020204" charset="-122"/>
              </a:rPr>
              <a:t>亿以上。</a:t>
            </a:r>
          </a:p>
        </p:txBody>
      </p:sp>
      <p:pic>
        <p:nvPicPr>
          <p:cNvPr id="8" name="图片 7">
            <a:extLst>
              <a:ext uri="{FF2B5EF4-FFF2-40B4-BE49-F238E27FC236}">
                <a16:creationId xmlns:a16="http://schemas.microsoft.com/office/drawing/2014/main" id="{560FC6DE-00DF-4D78-822C-02DB7C80EB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2091055" cy="398780"/>
          </a:xfrm>
          <a:prstGeom prst="rect">
            <a:avLst/>
          </a:prstGeom>
          <a:noFill/>
        </p:spPr>
        <p:txBody>
          <a:bodyPr wrap="none" rtlCol="0">
            <a:spAutoFit/>
          </a:bodyPr>
          <a:lstStyle/>
          <a:p>
            <a:r>
              <a:rPr lang="en-US" sz="2000">
                <a:solidFill>
                  <a:schemeClr val="tx1">
                    <a:lumMod val="50000"/>
                    <a:lumOff val="50000"/>
                  </a:schemeClr>
                </a:solidFill>
                <a:latin typeface="华康俪金黑W8" panose="020B0809000000000000" charset="-122"/>
                <a:ea typeface="华康俪金黑W8" panose="020B0809000000000000" charset="-122"/>
                <a:sym typeface="+mn-ea"/>
              </a:rPr>
              <a:t>5</a:t>
            </a:r>
            <a:r>
              <a:rPr lang="zh-CN" altLang="en-US" sz="2000">
                <a:solidFill>
                  <a:schemeClr val="tx1">
                    <a:lumMod val="50000"/>
                    <a:lumOff val="50000"/>
                  </a:schemeClr>
                </a:solidFill>
                <a:latin typeface="华康俪金黑W8" panose="020B0809000000000000" charset="-122"/>
                <a:ea typeface="华康俪金黑W8" panose="020B0809000000000000" charset="-122"/>
                <a:sym typeface="+mn-ea"/>
              </a:rPr>
              <a:t>、品牌宣传定位</a:t>
            </a:r>
          </a:p>
        </p:txBody>
      </p:sp>
      <p:sp>
        <p:nvSpPr>
          <p:cNvPr id="2" name="文本框 1"/>
          <p:cNvSpPr txBox="1"/>
          <p:nvPr/>
        </p:nvSpPr>
        <p:spPr>
          <a:xfrm>
            <a:off x="611505" y="5270500"/>
            <a:ext cx="2739390" cy="829945"/>
          </a:xfrm>
          <a:prstGeom prst="rect">
            <a:avLst/>
          </a:prstGeom>
          <a:noFill/>
        </p:spPr>
        <p:txBody>
          <a:bodyPr wrap="square" rtlCol="0" anchor="t">
            <a:spAutoFit/>
            <a:scene3d>
              <a:camera prst="orthographicFront"/>
              <a:lightRig rig="threePt" dir="t"/>
            </a:scene3d>
          </a:bodyPr>
          <a:lstStyle/>
          <a:p>
            <a:r>
              <a:rPr lang="zh-CN" altLang="en-US" sz="1600">
                <a:solidFill>
                  <a:schemeClr val="tx1">
                    <a:lumMod val="50000"/>
                    <a:lumOff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办公室健康、养生知识，健康器材，养生商品，养生理疗场所。</a:t>
            </a:r>
          </a:p>
        </p:txBody>
      </p:sp>
      <p:sp>
        <p:nvSpPr>
          <p:cNvPr id="3" name="文本框 2"/>
          <p:cNvSpPr txBox="1"/>
          <p:nvPr/>
        </p:nvSpPr>
        <p:spPr>
          <a:xfrm>
            <a:off x="742315" y="1169035"/>
            <a:ext cx="11040110" cy="1568450"/>
          </a:xfrm>
          <a:prstGeom prst="rect">
            <a:avLst/>
          </a:prstGeom>
          <a:noFill/>
        </p:spPr>
        <p:txBody>
          <a:bodyPr wrap="square" rtlCol="0" anchor="t">
            <a:spAutoFit/>
            <a:scene3d>
              <a:camera prst="orthographicFront"/>
              <a:lightRig rig="threePt" dir="t"/>
            </a:scene3d>
          </a:bodyPr>
          <a:lstStyle/>
          <a:p>
            <a:r>
              <a:rPr lang="zh-CN" altLang="en-US" sz="2800">
                <a:solidFill>
                  <a:schemeClr val="tx1">
                    <a:lumMod val="65000"/>
                    <a:lumOff val="35000"/>
                  </a:schemeClr>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rPr>
              <a:t>上班工作，累了，困了，</a:t>
            </a:r>
            <a:r>
              <a:rPr lang="zh-CN" altLang="en-US" sz="3200">
                <a:solidFill>
                  <a:srgbClr val="FF0000"/>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rPr>
              <a:t>肩颈酸痛，腰肌劳损，头痛发涨！</a:t>
            </a:r>
          </a:p>
          <a:p>
            <a:endParaRPr lang="zh-CN" altLang="en-US" sz="3200">
              <a:solidFill>
                <a:schemeClr val="accent2"/>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endParaRPr>
          </a:p>
          <a:p>
            <a:r>
              <a:rPr lang="zh-CN" altLang="en-US" sz="3200">
                <a:solidFill>
                  <a:schemeClr val="accent2"/>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rPr>
              <a:t>工作之余做个</a:t>
            </a:r>
            <a:r>
              <a:rPr lang="en-US" altLang="zh-CN" sz="3200">
                <a:solidFill>
                  <a:schemeClr val="accent2"/>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rPr>
              <a:t>“</a:t>
            </a:r>
            <a:r>
              <a:rPr lang="zh-CN" altLang="en-US" sz="3200">
                <a:solidFill>
                  <a:schemeClr val="accent2"/>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rPr>
              <a:t>微</a:t>
            </a:r>
            <a:r>
              <a:rPr lang="en-US" altLang="zh-CN" sz="3200">
                <a:solidFill>
                  <a:schemeClr val="accent2"/>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rPr>
              <a:t>SPA”</a:t>
            </a:r>
            <a:r>
              <a:rPr lang="zh-CN" altLang="en-US" sz="2800">
                <a:solidFill>
                  <a:schemeClr val="tx1">
                    <a:lumMod val="65000"/>
                    <a:lumOff val="35000"/>
                  </a:schemeClr>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rPr>
              <a:t>恢复动力，灵感不断，提高工作效率。</a:t>
            </a:r>
          </a:p>
        </p:txBody>
      </p:sp>
      <p:sp>
        <p:nvSpPr>
          <p:cNvPr id="6" name="文本框 5"/>
          <p:cNvSpPr txBox="1"/>
          <p:nvPr/>
        </p:nvSpPr>
        <p:spPr>
          <a:xfrm>
            <a:off x="1317625" y="4596130"/>
            <a:ext cx="1402080" cy="460375"/>
          </a:xfrm>
          <a:prstGeom prst="rect">
            <a:avLst/>
          </a:prstGeom>
          <a:noFill/>
        </p:spPr>
        <p:txBody>
          <a:bodyPr wrap="none" rtlCol="0">
            <a:spAutoFit/>
            <a:scene3d>
              <a:camera prst="orthographicFront"/>
              <a:lightRig rig="threePt" dir="t"/>
            </a:scene3d>
          </a:bodyPr>
          <a:lstStyle/>
          <a:p>
            <a:pPr algn="l"/>
            <a:r>
              <a:rPr lang="zh-CN" altLang="en-US" sz="2400" u="sng">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健康办公</a:t>
            </a:r>
          </a:p>
        </p:txBody>
      </p:sp>
      <p:sp>
        <p:nvSpPr>
          <p:cNvPr id="7" name="文本框 6"/>
          <p:cNvSpPr txBox="1"/>
          <p:nvPr/>
        </p:nvSpPr>
        <p:spPr>
          <a:xfrm>
            <a:off x="5269865" y="4596130"/>
            <a:ext cx="1402080" cy="460375"/>
          </a:xfrm>
          <a:prstGeom prst="rect">
            <a:avLst/>
          </a:prstGeom>
          <a:noFill/>
        </p:spPr>
        <p:txBody>
          <a:bodyPr wrap="none" rtlCol="0">
            <a:spAutoFit/>
            <a:scene3d>
              <a:camera prst="orthographicFront"/>
              <a:lightRig rig="threePt" dir="t"/>
            </a:scene3d>
          </a:bodyPr>
          <a:lstStyle/>
          <a:p>
            <a:pPr algn="l"/>
            <a:r>
              <a:rPr lang="zh-CN" altLang="en-US" sz="2400" u="sng">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商务场地</a:t>
            </a:r>
          </a:p>
        </p:txBody>
      </p:sp>
      <p:sp>
        <p:nvSpPr>
          <p:cNvPr id="12" name="文本框 11"/>
          <p:cNvSpPr txBox="1"/>
          <p:nvPr/>
        </p:nvSpPr>
        <p:spPr>
          <a:xfrm>
            <a:off x="9092565" y="4596130"/>
            <a:ext cx="1402080" cy="460375"/>
          </a:xfrm>
          <a:prstGeom prst="rect">
            <a:avLst/>
          </a:prstGeom>
          <a:noFill/>
        </p:spPr>
        <p:txBody>
          <a:bodyPr wrap="none" rtlCol="0">
            <a:spAutoFit/>
            <a:scene3d>
              <a:camera prst="orthographicFront"/>
              <a:lightRig rig="threePt" dir="t"/>
            </a:scene3d>
          </a:bodyPr>
          <a:lstStyle/>
          <a:p>
            <a:pPr algn="l"/>
            <a:r>
              <a:rPr lang="zh-CN" altLang="en-US" sz="2400" u="sng">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养生旅游</a:t>
            </a:r>
          </a:p>
        </p:txBody>
      </p:sp>
      <p:sp>
        <p:nvSpPr>
          <p:cNvPr id="13" name="文本框 12"/>
          <p:cNvSpPr txBox="1"/>
          <p:nvPr/>
        </p:nvSpPr>
        <p:spPr>
          <a:xfrm>
            <a:off x="4937760" y="3263265"/>
            <a:ext cx="2316480" cy="521970"/>
          </a:xfrm>
          <a:prstGeom prst="rect">
            <a:avLst/>
          </a:prstGeom>
          <a:noFill/>
        </p:spPr>
        <p:txBody>
          <a:bodyPr wrap="none" rtlCol="0">
            <a:spAutoFit/>
            <a:scene3d>
              <a:camera prst="orthographicFront"/>
              <a:lightRig rig="threePt" dir="t"/>
            </a:scene3d>
          </a:bodyPr>
          <a:lstStyle/>
          <a:p>
            <a:r>
              <a:rPr lang="zh-CN" altLang="en-US" sz="2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健康办公生活</a:t>
            </a:r>
          </a:p>
        </p:txBody>
      </p:sp>
      <p:sp>
        <p:nvSpPr>
          <p:cNvPr id="15" name="文本框 14"/>
          <p:cNvSpPr txBox="1"/>
          <p:nvPr/>
        </p:nvSpPr>
        <p:spPr>
          <a:xfrm>
            <a:off x="2860675" y="3891280"/>
            <a:ext cx="6470015" cy="337185"/>
          </a:xfrm>
          <a:prstGeom prst="rect">
            <a:avLst/>
          </a:prstGeom>
          <a:noFill/>
        </p:spPr>
        <p:txBody>
          <a:bodyPr wrap="square" rtlCol="0" anchor="t">
            <a:spAutoFit/>
            <a:scene3d>
              <a:camera prst="orthographicFront"/>
              <a:lightRig rig="threePt" dir="t"/>
            </a:scene3d>
          </a:bodyPr>
          <a:lstStyle/>
          <a:p>
            <a:r>
              <a:rPr lang="zh-CN" altLang="en-US" sz="1600">
                <a:solidFill>
                  <a:schemeClr val="tx1">
                    <a:lumMod val="50000"/>
                    <a:lumOff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打造集</a:t>
            </a:r>
            <a:r>
              <a:rPr lang="zh-CN" altLang="en-US" sz="1600">
                <a:solidFill>
                  <a:schemeClr val="tx1">
                    <a:lumMod val="50000"/>
                    <a:lumOff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工作、生活、</a:t>
            </a:r>
            <a:r>
              <a:rPr lang="zh-CN" altLang="en-US" sz="1600">
                <a:solidFill>
                  <a:schemeClr val="tx1">
                    <a:lumMod val="50000"/>
                    <a:lumOff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健康、养生、休闲于一体的商务环境平台。</a:t>
            </a:r>
          </a:p>
        </p:txBody>
      </p:sp>
      <p:sp>
        <p:nvSpPr>
          <p:cNvPr id="17" name="文本框 16"/>
          <p:cNvSpPr txBox="1"/>
          <p:nvPr/>
        </p:nvSpPr>
        <p:spPr>
          <a:xfrm>
            <a:off x="4655185" y="5270500"/>
            <a:ext cx="2706370" cy="829945"/>
          </a:xfrm>
          <a:prstGeom prst="rect">
            <a:avLst/>
          </a:prstGeom>
          <a:noFill/>
        </p:spPr>
        <p:txBody>
          <a:bodyPr wrap="square" rtlCol="0" anchor="t">
            <a:spAutoFit/>
            <a:scene3d>
              <a:camera prst="orthographicFront"/>
              <a:lightRig rig="threePt" dir="t"/>
            </a:scene3d>
          </a:bodyPr>
          <a:lstStyle/>
          <a:p>
            <a:r>
              <a:rPr lang="zh-CN" altLang="en-US" sz="1600">
                <a:solidFill>
                  <a:schemeClr val="tx1">
                    <a:lumMod val="50000"/>
                    <a:lumOff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企业培训管理、讲座，封闭式会议，活动场所，写字楼推荐，办公环境清洁服务</a:t>
            </a:r>
          </a:p>
        </p:txBody>
      </p:sp>
      <p:sp>
        <p:nvSpPr>
          <p:cNvPr id="19" name="文本框 18"/>
          <p:cNvSpPr txBox="1"/>
          <p:nvPr/>
        </p:nvSpPr>
        <p:spPr>
          <a:xfrm>
            <a:off x="8516620" y="5270500"/>
            <a:ext cx="2706370" cy="583565"/>
          </a:xfrm>
          <a:prstGeom prst="rect">
            <a:avLst/>
          </a:prstGeom>
          <a:noFill/>
        </p:spPr>
        <p:txBody>
          <a:bodyPr wrap="square" rtlCol="0" anchor="t">
            <a:spAutoFit/>
            <a:scene3d>
              <a:camera prst="orthographicFront"/>
              <a:lightRig rig="threePt" dir="t"/>
            </a:scene3d>
          </a:bodyPr>
          <a:lstStyle/>
          <a:p>
            <a:r>
              <a:rPr lang="zh-CN" altLang="en-US" sz="1600">
                <a:solidFill>
                  <a:schemeClr val="tx1">
                    <a:lumMod val="50000"/>
                    <a:lumOff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酒店住宿，团建户外活动，公司旅游，养生度假</a:t>
            </a:r>
          </a:p>
        </p:txBody>
      </p:sp>
      <p:pic>
        <p:nvPicPr>
          <p:cNvPr id="14" name="图片 13">
            <a:extLst>
              <a:ext uri="{FF2B5EF4-FFF2-40B4-BE49-F238E27FC236}">
                <a16:creationId xmlns:a16="http://schemas.microsoft.com/office/drawing/2014/main" id="{78CB9CF1-5BAA-46E5-81CB-8B737A6DA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59012" y="2829560"/>
            <a:ext cx="2521700" cy="1198880"/>
          </a:xfrm>
          <a:prstGeom prst="rect">
            <a:avLst/>
          </a:prstGeom>
          <a:noFill/>
          <a:ln>
            <a:noFill/>
          </a:ln>
        </p:spPr>
        <p:txBody>
          <a:bodyPr wrap="square" rtlCol="0" anchor="t">
            <a:spAutoFit/>
          </a:bodyPr>
          <a:lstStyle/>
          <a:p>
            <a:pPr algn="ctr"/>
            <a:r>
              <a:rPr lang="zh-CN" altLang="en-US" sz="7200" b="1" dirty="0">
                <a:solidFill>
                  <a:schemeClr val="accent1"/>
                </a:solidFill>
                <a:effectLst>
                  <a:outerShdw blurRad="38100" dist="25400" dir="5400000" algn="ctr" rotWithShape="0">
                    <a:srgbClr val="6E747A">
                      <a:alpha val="43000"/>
                    </a:srgbClr>
                  </a:outerShdw>
                </a:effectLst>
              </a:rPr>
              <a:t>谢谢！</a:t>
            </a:r>
          </a:p>
        </p:txBody>
      </p:sp>
      <p:pic>
        <p:nvPicPr>
          <p:cNvPr id="4" name="图片 3">
            <a:extLst>
              <a:ext uri="{FF2B5EF4-FFF2-40B4-BE49-F238E27FC236}">
                <a16:creationId xmlns:a16="http://schemas.microsoft.com/office/drawing/2014/main" id="{9F495689-89EF-4B1C-8B56-39AB192863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2091055" cy="398780"/>
          </a:xfrm>
          <a:prstGeom prst="rect">
            <a:avLst/>
          </a:prstGeom>
          <a:noFill/>
        </p:spPr>
        <p:txBody>
          <a:bodyPr wrap="none" rtlCol="0">
            <a:spAutoFit/>
          </a:bodyPr>
          <a:lstStyle/>
          <a:p>
            <a:r>
              <a:rPr lang="en-US" sz="2000">
                <a:solidFill>
                  <a:schemeClr val="tx1">
                    <a:lumMod val="50000"/>
                    <a:lumOff val="50000"/>
                  </a:schemeClr>
                </a:solidFill>
                <a:latin typeface="华康俪金黑W8" panose="020B0809000000000000" charset="-122"/>
                <a:ea typeface="华康俪金黑W8" panose="020B0809000000000000" charset="-122"/>
                <a:sym typeface="+mn-ea"/>
              </a:rPr>
              <a:t>6</a:t>
            </a:r>
            <a:r>
              <a:rPr lang="zh-CN" altLang="en-US" sz="2000">
                <a:solidFill>
                  <a:schemeClr val="tx1">
                    <a:lumMod val="50000"/>
                    <a:lumOff val="50000"/>
                  </a:schemeClr>
                </a:solidFill>
                <a:latin typeface="华康俪金黑W8" panose="020B0809000000000000" charset="-122"/>
                <a:ea typeface="华康俪金黑W8" panose="020B0809000000000000" charset="-122"/>
                <a:sym typeface="+mn-ea"/>
              </a:rPr>
              <a:t>、铺设终端区域</a:t>
            </a:r>
          </a:p>
        </p:txBody>
      </p:sp>
      <p:sp>
        <p:nvSpPr>
          <p:cNvPr id="3" name="文本框 2"/>
          <p:cNvSpPr txBox="1"/>
          <p:nvPr/>
        </p:nvSpPr>
        <p:spPr>
          <a:xfrm>
            <a:off x="2411730" y="1007745"/>
            <a:ext cx="1198880" cy="398780"/>
          </a:xfrm>
          <a:prstGeom prst="rect">
            <a:avLst/>
          </a:prstGeom>
          <a:noFill/>
        </p:spPr>
        <p:txBody>
          <a:bodyPr wrap="none" rtlCol="0">
            <a:spAutoFit/>
            <a:scene3d>
              <a:camera prst="orthographicFront"/>
              <a:lightRig rig="threePt" dir="t"/>
            </a:scene3d>
          </a:bodyPr>
          <a:lstStyle/>
          <a:p>
            <a:pPr algn="l"/>
            <a:r>
              <a:rPr lang="zh-CN" altLang="en-US" sz="2000" u="sng">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商务场所</a:t>
            </a:r>
          </a:p>
        </p:txBody>
      </p:sp>
      <p:sp>
        <p:nvSpPr>
          <p:cNvPr id="6" name="文本框 5"/>
          <p:cNvSpPr txBox="1"/>
          <p:nvPr/>
        </p:nvSpPr>
        <p:spPr>
          <a:xfrm>
            <a:off x="1649095" y="1520825"/>
            <a:ext cx="2582545" cy="2030095"/>
          </a:xfrm>
          <a:prstGeom prst="rect">
            <a:avLst/>
          </a:prstGeom>
          <a:noFill/>
        </p:spPr>
        <p:txBody>
          <a:bodyPr wrap="square" rtlCol="0">
            <a:spAutoFit/>
          </a:bodyPr>
          <a:lstStyle/>
          <a:p>
            <a:r>
              <a:rPr lang="zh-CN" altLang="en-US">
                <a:solidFill>
                  <a:schemeClr val="tx1">
                    <a:lumMod val="65000"/>
                    <a:lumOff val="35000"/>
                  </a:schemeClr>
                </a:solidFill>
                <a:latin typeface="微软雅黑" panose="020B0503020204020204" charset="-122"/>
                <a:ea typeface="微软雅黑" panose="020B0503020204020204" charset="-122"/>
              </a:rPr>
              <a:t>办公写字楼</a:t>
            </a:r>
          </a:p>
          <a:p>
            <a:r>
              <a:rPr lang="zh-CN" altLang="en-US">
                <a:solidFill>
                  <a:schemeClr val="tx1">
                    <a:lumMod val="65000"/>
                    <a:lumOff val="35000"/>
                  </a:schemeClr>
                </a:solidFill>
                <a:latin typeface="微软雅黑" panose="020B0503020204020204" charset="-122"/>
                <a:ea typeface="微软雅黑" panose="020B0503020204020204" charset="-122"/>
              </a:rPr>
              <a:t>会展中心</a:t>
            </a:r>
          </a:p>
          <a:p>
            <a:r>
              <a:rPr lang="zh-CN" altLang="en-US">
                <a:solidFill>
                  <a:schemeClr val="tx1">
                    <a:lumMod val="65000"/>
                    <a:lumOff val="35000"/>
                  </a:schemeClr>
                </a:solidFill>
                <a:latin typeface="微软雅黑" panose="020B0503020204020204" charset="-122"/>
                <a:ea typeface="微软雅黑" panose="020B0503020204020204" charset="-122"/>
              </a:rPr>
              <a:t>会议场地</a:t>
            </a:r>
          </a:p>
          <a:p>
            <a:r>
              <a:rPr lang="zh-CN" altLang="en-US">
                <a:solidFill>
                  <a:schemeClr val="tx1">
                    <a:lumMod val="65000"/>
                    <a:lumOff val="35000"/>
                  </a:schemeClr>
                </a:solidFill>
                <a:latin typeface="微软雅黑" panose="020B0503020204020204" charset="-122"/>
                <a:ea typeface="微软雅黑" panose="020B0503020204020204" charset="-122"/>
              </a:rPr>
              <a:t>培训中心</a:t>
            </a:r>
          </a:p>
          <a:p>
            <a:r>
              <a:rPr lang="zh-CN" altLang="en-US">
                <a:solidFill>
                  <a:schemeClr val="tx1">
                    <a:lumMod val="65000"/>
                    <a:lumOff val="35000"/>
                  </a:schemeClr>
                </a:solidFill>
                <a:latin typeface="微软雅黑" panose="020B0503020204020204" charset="-122"/>
                <a:ea typeface="微软雅黑" panose="020B0503020204020204" charset="-122"/>
              </a:rPr>
              <a:t>私人会所</a:t>
            </a:r>
          </a:p>
          <a:p>
            <a:r>
              <a:rPr lang="zh-CN" altLang="en-US">
                <a:solidFill>
                  <a:schemeClr val="tx1">
                    <a:lumMod val="65000"/>
                    <a:lumOff val="35000"/>
                  </a:schemeClr>
                </a:solidFill>
                <a:latin typeface="微软雅黑" panose="020B0503020204020204" charset="-122"/>
                <a:ea typeface="微软雅黑" panose="020B0503020204020204" charset="-122"/>
              </a:rPr>
              <a:t>咖啡厅</a:t>
            </a:r>
          </a:p>
          <a:p>
            <a:r>
              <a:rPr lang="zh-CN" altLang="en-US">
                <a:solidFill>
                  <a:schemeClr val="tx1">
                    <a:lumMod val="65000"/>
                    <a:lumOff val="35000"/>
                  </a:schemeClr>
                </a:solidFill>
                <a:latin typeface="微软雅黑" panose="020B0503020204020204" charset="-122"/>
                <a:ea typeface="微软雅黑" panose="020B0503020204020204" charset="-122"/>
              </a:rPr>
              <a:t>企业办公室</a:t>
            </a:r>
          </a:p>
        </p:txBody>
      </p:sp>
      <p:sp>
        <p:nvSpPr>
          <p:cNvPr id="7" name="文本框 6"/>
          <p:cNvSpPr txBox="1"/>
          <p:nvPr/>
        </p:nvSpPr>
        <p:spPr>
          <a:xfrm>
            <a:off x="5556250" y="1007745"/>
            <a:ext cx="1198880" cy="398780"/>
          </a:xfrm>
          <a:prstGeom prst="rect">
            <a:avLst/>
          </a:prstGeom>
          <a:noFill/>
        </p:spPr>
        <p:txBody>
          <a:bodyPr wrap="none" rtlCol="0">
            <a:spAutoFit/>
            <a:scene3d>
              <a:camera prst="orthographicFront"/>
              <a:lightRig rig="threePt" dir="t"/>
            </a:scene3d>
          </a:bodyPr>
          <a:lstStyle/>
          <a:p>
            <a:pPr algn="l"/>
            <a:r>
              <a:rPr lang="zh-CN" altLang="en-US" sz="2000" u="sng">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酒店宾馆</a:t>
            </a:r>
          </a:p>
        </p:txBody>
      </p:sp>
      <p:sp>
        <p:nvSpPr>
          <p:cNvPr id="8" name="文本框 7"/>
          <p:cNvSpPr txBox="1"/>
          <p:nvPr/>
        </p:nvSpPr>
        <p:spPr>
          <a:xfrm>
            <a:off x="5155565" y="1520825"/>
            <a:ext cx="2582545" cy="1753235"/>
          </a:xfrm>
          <a:prstGeom prst="rect">
            <a:avLst/>
          </a:prstGeom>
          <a:noFill/>
        </p:spPr>
        <p:txBody>
          <a:bodyPr wrap="square" rtlCol="0">
            <a:spAutoFit/>
          </a:bodyPr>
          <a:lstStyle/>
          <a:p>
            <a:r>
              <a:rPr lang="zh-CN" altLang="en-US">
                <a:solidFill>
                  <a:schemeClr val="tx1">
                    <a:lumMod val="65000"/>
                    <a:lumOff val="35000"/>
                  </a:schemeClr>
                </a:solidFill>
                <a:latin typeface="微软雅黑" panose="020B0503020204020204" charset="-122"/>
                <a:ea typeface="微软雅黑" panose="020B0503020204020204" charset="-122"/>
              </a:rPr>
              <a:t>中高端酒店</a:t>
            </a:r>
          </a:p>
          <a:p>
            <a:r>
              <a:rPr lang="zh-CN" altLang="en-US">
                <a:solidFill>
                  <a:schemeClr val="tx1">
                    <a:lumMod val="65000"/>
                    <a:lumOff val="35000"/>
                  </a:schemeClr>
                </a:solidFill>
                <a:latin typeface="微软雅黑" panose="020B0503020204020204" charset="-122"/>
                <a:ea typeface="微软雅黑" panose="020B0503020204020204" charset="-122"/>
              </a:rPr>
              <a:t>连锁酒店</a:t>
            </a:r>
          </a:p>
          <a:p>
            <a:r>
              <a:rPr lang="zh-CN" altLang="en-US">
                <a:solidFill>
                  <a:schemeClr val="tx1">
                    <a:lumMod val="65000"/>
                    <a:lumOff val="35000"/>
                  </a:schemeClr>
                </a:solidFill>
                <a:latin typeface="微软雅黑" panose="020B0503020204020204" charset="-122"/>
                <a:ea typeface="微软雅黑" panose="020B0503020204020204" charset="-122"/>
              </a:rPr>
              <a:t>餐饮酒楼</a:t>
            </a:r>
          </a:p>
          <a:p>
            <a:r>
              <a:rPr lang="zh-CN" altLang="en-US">
                <a:solidFill>
                  <a:schemeClr val="tx1">
                    <a:lumMod val="65000"/>
                    <a:lumOff val="35000"/>
                  </a:schemeClr>
                </a:solidFill>
                <a:latin typeface="微软雅黑" panose="020B0503020204020204" charset="-122"/>
                <a:ea typeface="微软雅黑" panose="020B0503020204020204" charset="-122"/>
              </a:rPr>
              <a:t>养生会所</a:t>
            </a:r>
          </a:p>
          <a:p>
            <a:r>
              <a:rPr lang="zh-CN" altLang="en-US">
                <a:solidFill>
                  <a:schemeClr val="tx1">
                    <a:lumMod val="65000"/>
                    <a:lumOff val="35000"/>
                  </a:schemeClr>
                </a:solidFill>
                <a:latin typeface="微软雅黑" panose="020B0503020204020204" charset="-122"/>
                <a:ea typeface="微软雅黑" panose="020B0503020204020204" charset="-122"/>
              </a:rPr>
              <a:t>别墅</a:t>
            </a:r>
          </a:p>
          <a:p>
            <a:r>
              <a:rPr lang="en-US" altLang="zh-CN">
                <a:solidFill>
                  <a:schemeClr val="tx1">
                    <a:lumMod val="65000"/>
                    <a:lumOff val="35000"/>
                  </a:schemeClr>
                </a:solidFill>
                <a:latin typeface="微软雅黑" panose="020B0503020204020204" charset="-122"/>
                <a:ea typeface="微软雅黑" panose="020B0503020204020204" charset="-122"/>
              </a:rPr>
              <a:t>VIP</a:t>
            </a:r>
            <a:r>
              <a:rPr lang="zh-CN" altLang="en-US">
                <a:solidFill>
                  <a:schemeClr val="tx1">
                    <a:lumMod val="65000"/>
                    <a:lumOff val="35000"/>
                  </a:schemeClr>
                </a:solidFill>
                <a:latin typeface="微软雅黑" panose="020B0503020204020204" charset="-122"/>
                <a:ea typeface="微软雅黑" panose="020B0503020204020204" charset="-122"/>
              </a:rPr>
              <a:t>客房</a:t>
            </a:r>
          </a:p>
        </p:txBody>
      </p:sp>
      <p:sp>
        <p:nvSpPr>
          <p:cNvPr id="9" name="文本框 8"/>
          <p:cNvSpPr txBox="1"/>
          <p:nvPr/>
        </p:nvSpPr>
        <p:spPr>
          <a:xfrm>
            <a:off x="2341245" y="3977005"/>
            <a:ext cx="1198880" cy="398780"/>
          </a:xfrm>
          <a:prstGeom prst="rect">
            <a:avLst/>
          </a:prstGeom>
          <a:noFill/>
        </p:spPr>
        <p:txBody>
          <a:bodyPr wrap="none" rtlCol="0">
            <a:spAutoFit/>
            <a:scene3d>
              <a:camera prst="orthographicFront"/>
              <a:lightRig rig="threePt" dir="t"/>
            </a:scene3d>
          </a:bodyPr>
          <a:lstStyle/>
          <a:p>
            <a:pPr algn="l"/>
            <a:r>
              <a:rPr lang="zh-CN" altLang="en-US" sz="2000" u="sng">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休闲娱乐</a:t>
            </a:r>
          </a:p>
        </p:txBody>
      </p:sp>
      <p:sp>
        <p:nvSpPr>
          <p:cNvPr id="10" name="文本框 9"/>
          <p:cNvSpPr txBox="1"/>
          <p:nvPr/>
        </p:nvSpPr>
        <p:spPr>
          <a:xfrm>
            <a:off x="1623695" y="4375785"/>
            <a:ext cx="2983865" cy="2030095"/>
          </a:xfrm>
          <a:prstGeom prst="rect">
            <a:avLst/>
          </a:prstGeom>
          <a:noFill/>
        </p:spPr>
        <p:txBody>
          <a:bodyPr wrap="square" rtlCol="0">
            <a:spAutoFit/>
          </a:bodyPr>
          <a:lstStyle/>
          <a:p>
            <a:r>
              <a:rPr lang="zh-CN" altLang="en-US">
                <a:solidFill>
                  <a:schemeClr val="tx1">
                    <a:lumMod val="65000"/>
                    <a:lumOff val="35000"/>
                  </a:schemeClr>
                </a:solidFill>
                <a:latin typeface="微软雅黑" panose="020B0503020204020204" charset="-122"/>
                <a:ea typeface="微软雅黑" panose="020B0503020204020204" charset="-122"/>
              </a:rPr>
              <a:t>电影院</a:t>
            </a:r>
          </a:p>
          <a:p>
            <a:r>
              <a:rPr lang="zh-CN" altLang="en-US">
                <a:solidFill>
                  <a:schemeClr val="tx1">
                    <a:lumMod val="65000"/>
                    <a:lumOff val="35000"/>
                  </a:schemeClr>
                </a:solidFill>
                <a:latin typeface="微软雅黑" panose="020B0503020204020204" charset="-122"/>
                <a:ea typeface="微软雅黑" panose="020B0503020204020204" charset="-122"/>
              </a:rPr>
              <a:t>百货商场</a:t>
            </a:r>
          </a:p>
          <a:p>
            <a:r>
              <a:rPr lang="zh-CN" altLang="en-US">
                <a:solidFill>
                  <a:schemeClr val="tx1">
                    <a:lumMod val="65000"/>
                    <a:lumOff val="35000"/>
                  </a:schemeClr>
                </a:solidFill>
                <a:latin typeface="微软雅黑" panose="020B0503020204020204" charset="-122"/>
                <a:ea typeface="微软雅黑" panose="020B0503020204020204" charset="-122"/>
              </a:rPr>
              <a:t>健身馆</a:t>
            </a:r>
          </a:p>
          <a:p>
            <a:r>
              <a:rPr lang="zh-CN" altLang="en-US">
                <a:solidFill>
                  <a:schemeClr val="tx1">
                    <a:lumMod val="65000"/>
                    <a:lumOff val="35000"/>
                  </a:schemeClr>
                </a:solidFill>
                <a:latin typeface="微软雅黑" panose="020B0503020204020204" charset="-122"/>
                <a:ea typeface="微软雅黑" panose="020B0503020204020204" charset="-122"/>
              </a:rPr>
              <a:t>高铁、飞机候车厅</a:t>
            </a:r>
          </a:p>
          <a:p>
            <a:r>
              <a:rPr lang="zh-CN" altLang="en-US">
                <a:solidFill>
                  <a:schemeClr val="tx1">
                    <a:lumMod val="65000"/>
                    <a:lumOff val="35000"/>
                  </a:schemeClr>
                </a:solidFill>
                <a:latin typeface="微软雅黑" panose="020B0503020204020204" charset="-122"/>
                <a:ea typeface="微软雅黑" panose="020B0503020204020204" charset="-122"/>
              </a:rPr>
              <a:t>高速服务区</a:t>
            </a:r>
          </a:p>
          <a:p>
            <a:r>
              <a:rPr lang="en-US" altLang="zh-CN">
                <a:solidFill>
                  <a:schemeClr val="tx1">
                    <a:lumMod val="65000"/>
                    <a:lumOff val="35000"/>
                  </a:schemeClr>
                </a:solidFill>
                <a:latin typeface="微软雅黑" panose="020B0503020204020204" charset="-122"/>
                <a:ea typeface="微软雅黑" panose="020B0503020204020204" charset="-122"/>
              </a:rPr>
              <a:t>4S</a:t>
            </a:r>
            <a:r>
              <a:rPr lang="zh-CN" altLang="en-US">
                <a:solidFill>
                  <a:schemeClr val="tx1">
                    <a:lumMod val="65000"/>
                    <a:lumOff val="35000"/>
                  </a:schemeClr>
                </a:solidFill>
                <a:latin typeface="微软雅黑" panose="020B0503020204020204" charset="-122"/>
                <a:ea typeface="微软雅黑" panose="020B0503020204020204" charset="-122"/>
              </a:rPr>
              <a:t>店</a:t>
            </a:r>
          </a:p>
          <a:p>
            <a:r>
              <a:rPr lang="zh-CN" altLang="en-US">
                <a:solidFill>
                  <a:schemeClr val="tx1">
                    <a:lumMod val="65000"/>
                    <a:lumOff val="35000"/>
                  </a:schemeClr>
                </a:solidFill>
                <a:latin typeface="微软雅黑" panose="020B0503020204020204" charset="-122"/>
                <a:ea typeface="微软雅黑" panose="020B0503020204020204" charset="-122"/>
              </a:rPr>
              <a:t>网吧</a:t>
            </a:r>
          </a:p>
        </p:txBody>
      </p:sp>
      <p:sp>
        <p:nvSpPr>
          <p:cNvPr id="11" name="文本框 10"/>
          <p:cNvSpPr txBox="1"/>
          <p:nvPr/>
        </p:nvSpPr>
        <p:spPr>
          <a:xfrm>
            <a:off x="8975725" y="1007745"/>
            <a:ext cx="944880" cy="398780"/>
          </a:xfrm>
          <a:prstGeom prst="rect">
            <a:avLst/>
          </a:prstGeom>
          <a:noFill/>
        </p:spPr>
        <p:txBody>
          <a:bodyPr wrap="none" rtlCol="0">
            <a:spAutoFit/>
            <a:scene3d>
              <a:camera prst="orthographicFront"/>
              <a:lightRig rig="threePt" dir="t"/>
            </a:scene3d>
          </a:bodyPr>
          <a:lstStyle/>
          <a:p>
            <a:pPr algn="l"/>
            <a:r>
              <a:rPr lang="zh-CN" altLang="en-US" sz="2000" u="sng">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度假村</a:t>
            </a:r>
          </a:p>
        </p:txBody>
      </p:sp>
      <p:sp>
        <p:nvSpPr>
          <p:cNvPr id="12" name="文本框 11"/>
          <p:cNvSpPr txBox="1"/>
          <p:nvPr/>
        </p:nvSpPr>
        <p:spPr>
          <a:xfrm>
            <a:off x="8785225" y="1574165"/>
            <a:ext cx="1097280" cy="1476375"/>
          </a:xfrm>
          <a:prstGeom prst="rect">
            <a:avLst/>
          </a:prstGeom>
          <a:noFill/>
        </p:spPr>
        <p:txBody>
          <a:bodyPr wrap="none" rtlCol="0">
            <a:spAutoFit/>
          </a:bodyPr>
          <a:lstStyle/>
          <a:p>
            <a:pPr algn="l"/>
            <a:r>
              <a:rPr lang="zh-CN" altLang="en-US">
                <a:solidFill>
                  <a:schemeClr val="tx1">
                    <a:lumMod val="65000"/>
                    <a:lumOff val="35000"/>
                  </a:schemeClr>
                </a:solidFill>
                <a:latin typeface="微软雅黑" panose="020B0503020204020204" charset="-122"/>
                <a:ea typeface="微软雅黑" panose="020B0503020204020204" charset="-122"/>
              </a:rPr>
              <a:t>度假酒店</a:t>
            </a:r>
          </a:p>
          <a:p>
            <a:pPr algn="l"/>
            <a:r>
              <a:rPr lang="zh-CN" altLang="en-US">
                <a:solidFill>
                  <a:schemeClr val="tx1">
                    <a:lumMod val="65000"/>
                    <a:lumOff val="35000"/>
                  </a:schemeClr>
                </a:solidFill>
                <a:latin typeface="微软雅黑" panose="020B0503020204020204" charset="-122"/>
                <a:ea typeface="微软雅黑" panose="020B0503020204020204" charset="-122"/>
              </a:rPr>
              <a:t>度假山庄</a:t>
            </a:r>
          </a:p>
          <a:p>
            <a:pPr algn="l"/>
            <a:r>
              <a:rPr lang="zh-CN" altLang="en-US">
                <a:solidFill>
                  <a:schemeClr val="tx1">
                    <a:lumMod val="65000"/>
                    <a:lumOff val="35000"/>
                  </a:schemeClr>
                </a:solidFill>
                <a:latin typeface="微软雅黑" panose="020B0503020204020204" charset="-122"/>
                <a:ea typeface="微软雅黑" panose="020B0503020204020204" charset="-122"/>
              </a:rPr>
              <a:t>俱乐部</a:t>
            </a:r>
          </a:p>
          <a:p>
            <a:pPr algn="l"/>
            <a:r>
              <a:rPr lang="zh-CN" altLang="en-US">
                <a:solidFill>
                  <a:schemeClr val="tx1">
                    <a:lumMod val="65000"/>
                    <a:lumOff val="35000"/>
                  </a:schemeClr>
                </a:solidFill>
                <a:latin typeface="微软雅黑" panose="020B0503020204020204" charset="-122"/>
                <a:ea typeface="微软雅黑" panose="020B0503020204020204" charset="-122"/>
              </a:rPr>
              <a:t>农家乐</a:t>
            </a:r>
          </a:p>
          <a:p>
            <a:pPr algn="l"/>
            <a:r>
              <a:rPr lang="en-US" altLang="zh-CN">
                <a:solidFill>
                  <a:schemeClr val="tx1">
                    <a:lumMod val="65000"/>
                    <a:lumOff val="35000"/>
                  </a:schemeClr>
                </a:solidFill>
                <a:latin typeface="微软雅黑" panose="020B0503020204020204" charset="-122"/>
                <a:ea typeface="微软雅黑" panose="020B0503020204020204" charset="-122"/>
              </a:rPr>
              <a:t>VIP</a:t>
            </a:r>
            <a:r>
              <a:rPr lang="zh-CN" altLang="en-US">
                <a:solidFill>
                  <a:schemeClr val="tx1">
                    <a:lumMod val="65000"/>
                    <a:lumOff val="35000"/>
                  </a:schemeClr>
                </a:solidFill>
                <a:latin typeface="微软雅黑" panose="020B0503020204020204" charset="-122"/>
                <a:ea typeface="微软雅黑" panose="020B0503020204020204" charset="-122"/>
              </a:rPr>
              <a:t>客房</a:t>
            </a:r>
          </a:p>
        </p:txBody>
      </p:sp>
      <p:pic>
        <p:nvPicPr>
          <p:cNvPr id="13" name="图片 12">
            <a:extLst>
              <a:ext uri="{FF2B5EF4-FFF2-40B4-BE49-F238E27FC236}">
                <a16:creationId xmlns:a16="http://schemas.microsoft.com/office/drawing/2014/main" id="{70A43728-2FFD-400F-868F-73570C285B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4885" y="870585"/>
            <a:ext cx="10469880" cy="1198880"/>
          </a:xfrm>
          <a:prstGeom prst="rect">
            <a:avLst/>
          </a:prstGeom>
          <a:noFill/>
        </p:spPr>
        <p:txBody>
          <a:bodyPr wrap="none" rtlCol="0">
            <a:spAutoFit/>
          </a:bodyPr>
          <a:lstStyle/>
          <a:p>
            <a:r>
              <a:rPr lang="zh-CN" altLang="en-US"/>
              <a:t>免费按摩椅 </a:t>
            </a:r>
            <a:r>
              <a:rPr lang="en-US" altLang="zh-CN"/>
              <a:t>+ </a:t>
            </a:r>
            <a:r>
              <a:rPr lang="zh-CN" altLang="en-US"/>
              <a:t>互联商城模式， 大健康，养生严选的概念切入市场。</a:t>
            </a:r>
          </a:p>
          <a:p>
            <a:r>
              <a:rPr lang="zh-CN" altLang="en-US"/>
              <a:t>在各大养生场所摆放终端机器，如养生商品点，度假村，农家乐，酒店，洗浴中心，写字楼等等，</a:t>
            </a:r>
          </a:p>
          <a:p>
            <a:r>
              <a:rPr lang="zh-CN" altLang="en-US"/>
              <a:t>在每个终端点配置美女促销人员，提供按摩椅使用指导，维护，养生知识宣传，商品推荐等，旁边摆放</a:t>
            </a:r>
          </a:p>
          <a:p>
            <a:r>
              <a:rPr lang="zh-CN" altLang="en-US"/>
              <a:t>商品样品。</a:t>
            </a:r>
          </a:p>
        </p:txBody>
      </p:sp>
      <p:pic>
        <p:nvPicPr>
          <p:cNvPr id="3" name="图片 2">
            <a:extLst>
              <a:ext uri="{FF2B5EF4-FFF2-40B4-BE49-F238E27FC236}">
                <a16:creationId xmlns:a16="http://schemas.microsoft.com/office/drawing/2014/main" id="{D136E20F-46C2-48C9-A0BE-36CA43F63E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040" y="452120"/>
            <a:ext cx="10435590" cy="2584450"/>
          </a:xfrm>
          <a:prstGeom prst="rect">
            <a:avLst/>
          </a:prstGeom>
          <a:noFill/>
        </p:spPr>
        <p:txBody>
          <a:bodyPr wrap="square" rtlCol="0" anchor="t">
            <a:spAutoFit/>
          </a:bodyPr>
          <a:lstStyle/>
          <a:p>
            <a:r>
              <a:rPr lang="zh-CN" altLang="en-US"/>
              <a:t> 7、经营模式升级计划 </a:t>
            </a:r>
          </a:p>
          <a:p>
            <a:r>
              <a:rPr lang="zh-CN" altLang="en-US"/>
              <a:t>    和专业经营团队合作探索基于“互联网+等候时间”的微 SPA 疲劳舒缓解决计划，该计划是依 </a:t>
            </a:r>
          </a:p>
          <a:p>
            <a:r>
              <a:rPr lang="zh-CN" altLang="en-US"/>
              <a:t>托互联网+智能物联网技术、产品，为停留在等候区或类家庭场景的用户打造休息缓压的生活方式， </a:t>
            </a:r>
          </a:p>
          <a:p>
            <a:r>
              <a:rPr lang="zh-CN" altLang="en-US"/>
              <a:t>人们通过智能手机来快速启动和适配等候时间所需要的按摩椅服务，用可负担的零钱来做一次全 </a:t>
            </a:r>
          </a:p>
          <a:p>
            <a:r>
              <a:rPr lang="zh-CN" altLang="en-US"/>
              <a:t>身心的疲劳和压力的舒缓，即“用零钱做个微 SPA”。 </a:t>
            </a:r>
          </a:p>
          <a:p>
            <a:r>
              <a:rPr lang="zh-CN" altLang="en-US"/>
              <a:t>    在继续推进微 SPA 疲劳舒缓解决计划的同时，在聚合大量用户流量的基础上，搭建流量平台， </a:t>
            </a:r>
          </a:p>
          <a:p>
            <a:r>
              <a:rPr lang="zh-CN" altLang="en-US"/>
              <a:t>完善 O2O 生态建设，孵化平台生态群，并向深度开发用户需求，优化用户体验，构建共享经济， </a:t>
            </a:r>
          </a:p>
          <a:p>
            <a:r>
              <a:rPr lang="zh-CN" altLang="en-US"/>
              <a:t>尝试“互联网+金融+产品”结合的新型经营模式，打造一个全新的以按摩椅为核心的全新生态链。 </a:t>
            </a:r>
          </a:p>
          <a:p>
            <a:r>
              <a:rPr lang="zh-CN" altLang="en-US"/>
              <a:t>(四)      可能面对的风险 </a:t>
            </a:r>
          </a:p>
        </p:txBody>
      </p:sp>
      <p:pic>
        <p:nvPicPr>
          <p:cNvPr id="3" name="图片 2">
            <a:extLst>
              <a:ext uri="{FF2B5EF4-FFF2-40B4-BE49-F238E27FC236}">
                <a16:creationId xmlns:a16="http://schemas.microsoft.com/office/drawing/2014/main" id="{87E57375-5504-4135-9988-226EB0184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2983230" cy="398780"/>
          </a:xfrm>
          <a:prstGeom prst="rect">
            <a:avLst/>
          </a:prstGeom>
          <a:noFill/>
        </p:spPr>
        <p:txBody>
          <a:bodyPr wrap="none" rtlCol="0">
            <a:spAutoFit/>
          </a:bodyPr>
          <a:lstStyle/>
          <a:p>
            <a:pPr algn="l"/>
            <a:r>
              <a:rPr lang="en-US" sz="2000">
                <a:solidFill>
                  <a:schemeClr val="tx1">
                    <a:lumMod val="50000"/>
                    <a:lumOff val="50000"/>
                  </a:schemeClr>
                </a:solidFill>
                <a:effectLst/>
                <a:latin typeface="华康俪金黑W8" panose="020B0809000000000000" charset="-122"/>
                <a:ea typeface="华康俪金黑W8" panose="020B0809000000000000" charset="-122"/>
                <a:sym typeface="+mn-ea"/>
              </a:rPr>
              <a:t>1</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、荣泰按摩椅 </a:t>
            </a:r>
            <a:r>
              <a:rPr lang="zh-CN" altLang="en-US" sz="2000">
                <a:solidFill>
                  <a:schemeClr val="tx1">
                    <a:lumMod val="75000"/>
                    <a:lumOff val="25000"/>
                  </a:schemeClr>
                </a:solidFill>
                <a:effectLst/>
                <a:latin typeface="华康俪金黑W8" panose="020B0809000000000000" charset="-122"/>
                <a:ea typeface="华康俪金黑W8" panose="020B0809000000000000" charset="-122"/>
                <a:sym typeface="+mn-ea"/>
              </a:rPr>
              <a:t>营销模式</a:t>
            </a:r>
          </a:p>
        </p:txBody>
      </p:sp>
      <p:sp>
        <p:nvSpPr>
          <p:cNvPr id="2" name="文本框 1"/>
          <p:cNvSpPr txBox="1"/>
          <p:nvPr/>
        </p:nvSpPr>
        <p:spPr>
          <a:xfrm>
            <a:off x="343535" y="782320"/>
            <a:ext cx="9378315" cy="645160"/>
          </a:xfrm>
          <a:prstGeom prst="rect">
            <a:avLst/>
          </a:prstGeom>
          <a:noFill/>
        </p:spPr>
        <p:txBody>
          <a:bodyPr wrap="none" rtlCol="0">
            <a:spAutoFit/>
          </a:bodyPr>
          <a:lstStyle/>
          <a:p>
            <a:pPr algn="l"/>
            <a:r>
              <a:rPr lang="zh-CN" altLang="en-US"/>
              <a:t>公司国内业务分为经销、直营、电商、体验店四种销售方式，构建了以经销、商场终端、连 </a:t>
            </a:r>
          </a:p>
          <a:p>
            <a:pPr algn="l"/>
            <a:r>
              <a:rPr lang="zh-CN" altLang="en-US"/>
              <a:t>  锁卖场、电子商务、电视购物、体验店等相结合的立体式营销渠道。 </a:t>
            </a:r>
          </a:p>
        </p:txBody>
      </p:sp>
      <p:sp>
        <p:nvSpPr>
          <p:cNvPr id="3" name="文本框 2"/>
          <p:cNvSpPr txBox="1"/>
          <p:nvPr/>
        </p:nvSpPr>
        <p:spPr>
          <a:xfrm>
            <a:off x="343535" y="1590675"/>
            <a:ext cx="10895965" cy="645160"/>
          </a:xfrm>
          <a:prstGeom prst="rect">
            <a:avLst/>
          </a:prstGeom>
          <a:noFill/>
        </p:spPr>
        <p:txBody>
          <a:bodyPr wrap="square" rtlCol="0">
            <a:spAutoFit/>
          </a:bodyPr>
          <a:lstStyle/>
          <a:p>
            <a:pPr algn="l"/>
            <a:r>
              <a:rPr lang="zh-CN" altLang="en-US"/>
              <a:t>公司与暴风魔镜在上海签署了《战略合作框架协议》 ，共同就按摩器具行业的VR设备、内容、技术等领域开展全面战略合作。</a:t>
            </a:r>
          </a:p>
        </p:txBody>
      </p:sp>
      <p:sp>
        <p:nvSpPr>
          <p:cNvPr id="9" name="文本框 8"/>
          <p:cNvSpPr txBox="1"/>
          <p:nvPr/>
        </p:nvSpPr>
        <p:spPr>
          <a:xfrm>
            <a:off x="394970" y="2150745"/>
            <a:ext cx="5212080" cy="645160"/>
          </a:xfrm>
          <a:prstGeom prst="rect">
            <a:avLst/>
          </a:prstGeom>
          <a:noFill/>
        </p:spPr>
        <p:txBody>
          <a:bodyPr wrap="none" rtlCol="0">
            <a:spAutoFit/>
          </a:bodyPr>
          <a:lstStyle/>
          <a:p>
            <a:pPr algn="l"/>
            <a:r>
              <a:rPr lang="zh-CN" altLang="en-US"/>
              <a:t>公司还与天猫商城、京东 </a:t>
            </a:r>
          </a:p>
          <a:p>
            <a:pPr algn="l"/>
            <a:r>
              <a:rPr lang="zh-CN" altLang="en-US"/>
              <a:t>商城等知名电子商务平台确立了良好的合作关系；</a:t>
            </a:r>
          </a:p>
        </p:txBody>
      </p:sp>
      <p:sp>
        <p:nvSpPr>
          <p:cNvPr id="15" name="文本框 14"/>
          <p:cNvSpPr txBox="1"/>
          <p:nvPr/>
        </p:nvSpPr>
        <p:spPr>
          <a:xfrm>
            <a:off x="441325" y="2795905"/>
            <a:ext cx="11238230" cy="1753235"/>
          </a:xfrm>
          <a:prstGeom prst="rect">
            <a:avLst/>
          </a:prstGeom>
          <a:noFill/>
        </p:spPr>
        <p:txBody>
          <a:bodyPr wrap="square" rtlCol="0">
            <a:spAutoFit/>
          </a:bodyPr>
          <a:lstStyle/>
          <a:p>
            <a:pPr algn="l"/>
            <a:r>
              <a:rPr lang="zh-CN" altLang="en-US"/>
              <a:t>在国内市场，为契合产品时尚化、科技化的新趋势，公司于聘请知名演艺界人士黄晓明先生 </a:t>
            </a:r>
          </a:p>
          <a:p>
            <a:pPr algn="l"/>
            <a:r>
              <a:rPr lang="zh-CN" altLang="en-US"/>
              <a:t>和林志玲女士作为品牌代言人；“        ”新logo的发布与传播向全国消费者传递了“打开身 </a:t>
            </a:r>
          </a:p>
          <a:p>
            <a:pPr algn="l"/>
            <a:r>
              <a:rPr lang="zh-CN" altLang="en-US"/>
              <a:t>心，坐回自己”的美好情感，表达了“走进千万家庭，服务亿万人群”的心愿。另外，公司已着 </a:t>
            </a:r>
          </a:p>
          <a:p>
            <a:pPr algn="l"/>
            <a:r>
              <a:rPr lang="zh-CN" altLang="en-US"/>
              <a:t>手在主要城市的交通枢纽、商业中心、高端住宅区开设体验店，天猫商城、京东商城等知名电子 </a:t>
            </a:r>
          </a:p>
          <a:p>
            <a:pPr algn="l"/>
            <a:r>
              <a:rPr lang="zh-CN" altLang="en-US"/>
              <a:t>商务平台合作顺利，不仅能直接带来经济效益，还能有效提升公司品牌知名度和影响力。在出口 </a:t>
            </a:r>
          </a:p>
          <a:p>
            <a:pPr algn="l"/>
            <a:r>
              <a:rPr lang="zh-CN" altLang="en-US"/>
              <a:t>市场上，公司主要通过中国进出口商品交易会即广交会向国际经营商展示产品、与之建立联系，</a:t>
            </a:r>
          </a:p>
        </p:txBody>
      </p:sp>
      <p:sp>
        <p:nvSpPr>
          <p:cNvPr id="19" name="文本框 18"/>
          <p:cNvSpPr txBox="1"/>
          <p:nvPr/>
        </p:nvSpPr>
        <p:spPr>
          <a:xfrm>
            <a:off x="575310" y="4717415"/>
            <a:ext cx="11104245" cy="1753235"/>
          </a:xfrm>
          <a:prstGeom prst="rect">
            <a:avLst/>
          </a:prstGeom>
          <a:noFill/>
        </p:spPr>
        <p:txBody>
          <a:bodyPr wrap="square" rtlCol="0">
            <a:spAutoFit/>
          </a:bodyPr>
          <a:lstStyle/>
          <a:p>
            <a:pPr algn="l"/>
            <a:r>
              <a:rPr lang="zh-CN" altLang="en-US"/>
              <a:t>1、拓展及营销计划 </a:t>
            </a:r>
          </a:p>
          <a:p>
            <a:pPr algn="l"/>
            <a:r>
              <a:rPr lang="zh-CN" altLang="en-US"/>
              <a:t>    未来三年内，在巩固现有业务的基础上，加大市场开拓力度、推广体验店等新型服务销售模 </a:t>
            </a:r>
          </a:p>
          <a:p>
            <a:pPr algn="l"/>
            <a:r>
              <a:rPr lang="zh-CN" altLang="en-US"/>
              <a:t>式、推出健康美容小电器等新产品，扩大以我国、北美为主的潜力市场的产品普及率。通过本次 </a:t>
            </a:r>
          </a:p>
          <a:p>
            <a:pPr algn="l"/>
            <a:r>
              <a:rPr lang="zh-CN" altLang="en-US"/>
              <a:t>募集资金项目的实施，把握当前及以后一段时期全球经济企稳回升的有利时机，推出新产品、扩 </a:t>
            </a:r>
          </a:p>
          <a:p>
            <a:pPr algn="l"/>
            <a:r>
              <a:rPr lang="zh-CN" altLang="en-US"/>
              <a:t>大营销规模，国内市场将进一步挖掘主要城市的市场机会、加快向三四线城市下沉的步伐，境外 </a:t>
            </a:r>
          </a:p>
          <a:p>
            <a:pPr algn="l"/>
            <a:r>
              <a:rPr lang="zh-CN" altLang="en-US"/>
              <a:t>市场在现有以韩国、北美客户为主的基础上，继续加大开发力度，力争取得新的突破。 </a:t>
            </a:r>
          </a:p>
        </p:txBody>
      </p:sp>
      <p:pic>
        <p:nvPicPr>
          <p:cNvPr id="10" name="图片 9">
            <a:extLst>
              <a:ext uri="{FF2B5EF4-FFF2-40B4-BE49-F238E27FC236}">
                <a16:creationId xmlns:a16="http://schemas.microsoft.com/office/drawing/2014/main" id="{338D410B-DEDB-4D16-8162-D3133A56F9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0015" y="211455"/>
            <a:ext cx="5281930" cy="398780"/>
          </a:xfrm>
          <a:prstGeom prst="rect">
            <a:avLst/>
          </a:prstGeom>
          <a:noFill/>
        </p:spPr>
        <p:txBody>
          <a:bodyPr wrap="none" rtlCol="0">
            <a:spAutoFit/>
          </a:bodyPr>
          <a:lstStyle/>
          <a:p>
            <a:pPr algn="l"/>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一、市场分析和发展前景   </a:t>
            </a:r>
            <a:r>
              <a:rPr lang="en-US" altLang="zh-CN" sz="2000">
                <a:solidFill>
                  <a:schemeClr val="tx1">
                    <a:lumMod val="50000"/>
                    <a:lumOff val="50000"/>
                  </a:schemeClr>
                </a:solidFill>
                <a:effectLst/>
                <a:latin typeface="华康俪金黑W8" panose="020B0809000000000000" charset="-122"/>
                <a:ea typeface="华康俪金黑W8" panose="020B0809000000000000" charset="-122"/>
                <a:sym typeface="+mn-ea"/>
              </a:rPr>
              <a:t>/</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  未来发展趋势</a:t>
            </a:r>
          </a:p>
        </p:txBody>
      </p:sp>
      <p:sp>
        <p:nvSpPr>
          <p:cNvPr id="2" name="文本框 1"/>
          <p:cNvSpPr txBox="1"/>
          <p:nvPr/>
        </p:nvSpPr>
        <p:spPr>
          <a:xfrm>
            <a:off x="793115" y="1028700"/>
            <a:ext cx="10066655" cy="4799965"/>
          </a:xfrm>
          <a:prstGeom prst="rect">
            <a:avLst/>
          </a:prstGeom>
          <a:noFill/>
        </p:spPr>
        <p:txBody>
          <a:bodyPr wrap="none" rtlCol="0">
            <a:spAutoFit/>
          </a:bodyPr>
          <a:lstStyle/>
          <a:p>
            <a:pPr algn="l"/>
            <a:r>
              <a:rPr lang="zh-CN" altLang="en-US"/>
              <a:t>未来按摩器具行业的发展，预计将呈现以下几个趋势： </a:t>
            </a:r>
          </a:p>
          <a:p>
            <a:pPr algn="l"/>
            <a:r>
              <a:rPr lang="zh-CN" altLang="en-US"/>
              <a:t>    （1）产品普及率上升 </a:t>
            </a:r>
          </a:p>
          <a:p>
            <a:pPr algn="l"/>
            <a:r>
              <a:rPr lang="zh-CN" altLang="en-US"/>
              <a:t>    健康产业是 21 世纪的朝阳产业，随着经济的发展和人民生活水平的提高，保健养生逐渐成为 </a:t>
            </a:r>
          </a:p>
          <a:p>
            <a:pPr algn="l"/>
            <a:r>
              <a:rPr lang="zh-CN" altLang="en-US"/>
              <a:t>一种社会生活的理念，不仅在中国，全球范围内具有按摩保健功能的按摩器具也逐渐被广大消费 </a:t>
            </a:r>
          </a:p>
          <a:p>
            <a:pPr algn="l"/>
            <a:r>
              <a:rPr lang="zh-CN" altLang="en-US"/>
              <a:t>者接受，产品的市场普及率预计将呈现持续上升趋势。 </a:t>
            </a:r>
          </a:p>
          <a:p>
            <a:pPr algn="l"/>
            <a:r>
              <a:rPr lang="zh-CN" altLang="en-US"/>
              <a:t>    （2）按摩椅占有率上升 </a:t>
            </a:r>
          </a:p>
          <a:p>
            <a:pPr algn="l"/>
            <a:r>
              <a:rPr lang="zh-CN" altLang="en-US"/>
              <a:t>    按摩椅是按摩器具中市场份额最大、附加值最高的产品种类，可以模拟“推、敲、揉、扣、 </a:t>
            </a:r>
          </a:p>
          <a:p>
            <a:pPr algn="l"/>
            <a:r>
              <a:rPr lang="zh-CN" altLang="en-US"/>
              <a:t>捏”等各种按摩手法，实现几乎所有按摩功能，是按摩器具中的集大成产品，集合了行业最为先 </a:t>
            </a:r>
          </a:p>
          <a:p>
            <a:pPr algn="l"/>
            <a:r>
              <a:rPr lang="zh-CN" altLang="en-US"/>
              <a:t>进的技术理念。目前市场上按摩椅价格从数千元到上十万元不等，由于价格较高，消费者购买的 </a:t>
            </a:r>
          </a:p>
          <a:p>
            <a:pPr algn="l"/>
            <a:r>
              <a:rPr lang="zh-CN" altLang="en-US"/>
              <a:t>比例仍然较少。预计未来，随着全球经济回暖，消费者收入水平的提升以及健康养生意识的增强， </a:t>
            </a:r>
          </a:p>
          <a:p>
            <a:pPr algn="l"/>
            <a:r>
              <a:rPr lang="zh-CN" altLang="en-US"/>
              <a:t>按摩椅在按摩产品中的占比将继续上升。 </a:t>
            </a:r>
          </a:p>
          <a:p>
            <a:pPr algn="l"/>
            <a:r>
              <a:rPr lang="zh-CN" altLang="en-US"/>
              <a:t>    （3）产品技术性增强 </a:t>
            </a:r>
          </a:p>
          <a:p>
            <a:pPr algn="l"/>
            <a:r>
              <a:rPr lang="zh-CN" altLang="en-US"/>
              <a:t>    随着市场竞争的加剧，制造商需要通过新材料和新技术的应用、产品质量标准的提高、改善 </a:t>
            </a:r>
          </a:p>
          <a:p>
            <a:pPr algn="l"/>
            <a:r>
              <a:rPr lang="zh-CN" altLang="en-US"/>
              <a:t>加工工艺等途径，提升按摩椅产品功能的复合化，按摩小器具产品的便捷化、差异化、时尚化， </a:t>
            </a:r>
          </a:p>
          <a:p>
            <a:pPr algn="l"/>
            <a:r>
              <a:rPr lang="zh-CN" altLang="en-US"/>
              <a:t>从而增强产品的技术先进性，提高产品档次、摆脱低等级同质竞争的局限。同时，智能家居、个 </a:t>
            </a:r>
          </a:p>
          <a:p>
            <a:pPr algn="l"/>
            <a:r>
              <a:rPr lang="zh-CN" altLang="en-US"/>
              <a:t>人健康云管理等创新科技概念的不断涌现，也为行业技术发展不断提供新的研发热点，促进行业 </a:t>
            </a:r>
          </a:p>
          <a:p>
            <a:pPr algn="l"/>
            <a:r>
              <a:rPr lang="zh-CN" altLang="en-US"/>
              <a:t>技术进步。 </a:t>
            </a:r>
          </a:p>
        </p:txBody>
      </p:sp>
      <p:pic>
        <p:nvPicPr>
          <p:cNvPr id="7" name="图片 6">
            <a:extLst>
              <a:ext uri="{FF2B5EF4-FFF2-40B4-BE49-F238E27FC236}">
                <a16:creationId xmlns:a16="http://schemas.microsoft.com/office/drawing/2014/main" id="{4D4F0733-8A52-4547-BD41-C4702000D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0015" y="211455"/>
            <a:ext cx="5281930" cy="398780"/>
          </a:xfrm>
          <a:prstGeom prst="rect">
            <a:avLst/>
          </a:prstGeom>
          <a:noFill/>
        </p:spPr>
        <p:txBody>
          <a:bodyPr wrap="none" rtlCol="0">
            <a:spAutoFit/>
          </a:bodyPr>
          <a:lstStyle/>
          <a:p>
            <a:pPr algn="l"/>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一、市场分析和发展前景   </a:t>
            </a:r>
            <a:r>
              <a:rPr lang="en-US" altLang="zh-CN" sz="2000">
                <a:solidFill>
                  <a:schemeClr val="tx1">
                    <a:lumMod val="50000"/>
                    <a:lumOff val="50000"/>
                  </a:schemeClr>
                </a:solidFill>
                <a:effectLst/>
                <a:latin typeface="华康俪金黑W8" panose="020B0809000000000000" charset="-122"/>
                <a:ea typeface="华康俪金黑W8" panose="020B0809000000000000" charset="-122"/>
                <a:sym typeface="+mn-ea"/>
              </a:rPr>
              <a:t>/</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  市场环境分析</a:t>
            </a:r>
          </a:p>
        </p:txBody>
      </p:sp>
      <p:sp>
        <p:nvSpPr>
          <p:cNvPr id="7" name="文本框 6"/>
          <p:cNvSpPr txBox="1"/>
          <p:nvPr/>
        </p:nvSpPr>
        <p:spPr>
          <a:xfrm>
            <a:off x="2657475" y="1113155"/>
            <a:ext cx="6876415" cy="645160"/>
          </a:xfrm>
          <a:prstGeom prst="rect">
            <a:avLst/>
          </a:prstGeom>
          <a:noFill/>
        </p:spPr>
        <p:txBody>
          <a:bodyPr wrap="none" rtlCol="0">
            <a:spAutoFit/>
            <a:scene3d>
              <a:camera prst="orthographicFront"/>
              <a:lightRig rig="threePt" dir="t"/>
            </a:scene3d>
          </a:bodyPr>
          <a:lstStyle/>
          <a:p>
            <a:pPr algn="l"/>
            <a:r>
              <a:rPr lang="en-US" altLang="zh-CN" sz="3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2016</a:t>
            </a:r>
            <a:r>
              <a:rPr lang="zh-CN" altLang="en-US" sz="3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年 按摩椅市场区域需求结构</a:t>
            </a:r>
          </a:p>
        </p:txBody>
      </p:sp>
      <p:graphicFrame>
        <p:nvGraphicFramePr>
          <p:cNvPr id="19" name="图表 18"/>
          <p:cNvGraphicFramePr/>
          <p:nvPr/>
        </p:nvGraphicFramePr>
        <p:xfrm>
          <a:off x="2251710" y="1990090"/>
          <a:ext cx="7186930" cy="434657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p:cNvSpPr txBox="1"/>
          <p:nvPr/>
        </p:nvSpPr>
        <p:spPr>
          <a:xfrm>
            <a:off x="1163955" y="4623435"/>
            <a:ext cx="2011680" cy="645160"/>
          </a:xfrm>
          <a:prstGeom prst="rect">
            <a:avLst/>
          </a:prstGeom>
          <a:noFill/>
        </p:spPr>
        <p:txBody>
          <a:bodyPr wrap="none" rtlCol="0">
            <a:spAutoFit/>
          </a:bodyPr>
          <a:lstStyle/>
          <a:p>
            <a:pPr algn="l"/>
            <a:r>
              <a:rPr lang="zh-CN" altLang="en-US">
                <a:solidFill>
                  <a:schemeClr val="tx1">
                    <a:lumMod val="65000"/>
                    <a:lumOff val="35000"/>
                  </a:schemeClr>
                </a:solidFill>
                <a:latin typeface="微软雅黑" panose="020B0503020204020204" charset="-122"/>
                <a:ea typeface="微软雅黑" panose="020B0503020204020204" charset="-122"/>
                <a:sym typeface="+mn-ea"/>
              </a:rPr>
              <a:t>上海、</a:t>
            </a:r>
            <a:r>
              <a:rPr lang="zh-CN" altLang="en-US">
                <a:solidFill>
                  <a:schemeClr val="tx1">
                    <a:lumMod val="65000"/>
                    <a:lumOff val="35000"/>
                  </a:schemeClr>
                </a:solidFill>
                <a:latin typeface="微软雅黑" panose="020B0503020204020204" charset="-122"/>
                <a:ea typeface="微软雅黑" panose="020B0503020204020204" charset="-122"/>
              </a:rPr>
              <a:t>安徽、浙江</a:t>
            </a:r>
          </a:p>
          <a:p>
            <a:pPr algn="l"/>
            <a:r>
              <a:rPr lang="zh-CN" altLang="en-US">
                <a:solidFill>
                  <a:schemeClr val="tx1">
                    <a:lumMod val="65000"/>
                    <a:lumOff val="35000"/>
                  </a:schemeClr>
                </a:solidFill>
                <a:latin typeface="微软雅黑" panose="020B0503020204020204" charset="-122"/>
                <a:ea typeface="微软雅黑" panose="020B0503020204020204" charset="-122"/>
              </a:rPr>
              <a:t>北京、天津、</a:t>
            </a:r>
            <a:r>
              <a:rPr lang="zh-CN" altLang="en-US">
                <a:solidFill>
                  <a:schemeClr val="tx1">
                    <a:lumMod val="65000"/>
                    <a:lumOff val="35000"/>
                  </a:schemeClr>
                </a:solidFill>
                <a:latin typeface="微软雅黑" panose="020B0503020204020204" charset="-122"/>
                <a:ea typeface="微软雅黑" panose="020B0503020204020204" charset="-122"/>
                <a:sym typeface="+mn-ea"/>
              </a:rPr>
              <a:t>福建</a:t>
            </a: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8" name="文本框 7"/>
          <p:cNvSpPr txBox="1"/>
          <p:nvPr/>
        </p:nvSpPr>
        <p:spPr>
          <a:xfrm>
            <a:off x="8256905" y="2294890"/>
            <a:ext cx="2697480" cy="922020"/>
          </a:xfrm>
          <a:prstGeom prst="rect">
            <a:avLst/>
          </a:prstGeom>
          <a:noFill/>
        </p:spPr>
        <p:txBody>
          <a:bodyPr wrap="none" rtlCol="0">
            <a:spAutoFit/>
          </a:bodyPr>
          <a:lstStyle/>
          <a:p>
            <a:pPr algn="l"/>
            <a:r>
              <a:rPr lang="zh-CN" altLang="en-US">
                <a:solidFill>
                  <a:schemeClr val="bg2">
                    <a:lumMod val="50000"/>
                  </a:schemeClr>
                </a:solidFill>
                <a:latin typeface="微软雅黑" panose="020B0503020204020204" charset="-122"/>
                <a:ea typeface="微软雅黑" panose="020B0503020204020204" charset="-122"/>
              </a:rPr>
              <a:t>广东、广西、海南</a:t>
            </a:r>
          </a:p>
          <a:p>
            <a:pPr algn="l"/>
            <a:r>
              <a:rPr lang="zh-CN" altLang="en-US">
                <a:solidFill>
                  <a:schemeClr val="bg2">
                    <a:lumMod val="50000"/>
                  </a:schemeClr>
                </a:solidFill>
                <a:latin typeface="微软雅黑" panose="020B0503020204020204" charset="-122"/>
                <a:ea typeface="微软雅黑" panose="020B0503020204020204" charset="-122"/>
                <a:sym typeface="+mn-ea"/>
              </a:rPr>
              <a:t>华南地区主要竞争对手是</a:t>
            </a:r>
          </a:p>
          <a:p>
            <a:pPr algn="l"/>
            <a:r>
              <a:rPr lang="zh-CN" altLang="en-US">
                <a:solidFill>
                  <a:schemeClr val="bg2">
                    <a:lumMod val="50000"/>
                  </a:schemeClr>
                </a:solidFill>
                <a:latin typeface="微软雅黑" panose="020B0503020204020204" charset="-122"/>
                <a:ea typeface="微软雅黑" panose="020B0503020204020204" charset="-122"/>
                <a:sym typeface="+mn-ea"/>
              </a:rPr>
              <a:t>生命动力，荣泰。</a:t>
            </a:r>
          </a:p>
        </p:txBody>
      </p:sp>
      <p:pic>
        <p:nvPicPr>
          <p:cNvPr id="9" name="图片 8">
            <a:extLst>
              <a:ext uri="{FF2B5EF4-FFF2-40B4-BE49-F238E27FC236}">
                <a16:creationId xmlns:a16="http://schemas.microsoft.com/office/drawing/2014/main" id="{BA62AD80-E17A-42E8-A268-10954BBCE9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0015" y="211455"/>
            <a:ext cx="4773930" cy="398780"/>
          </a:xfrm>
          <a:prstGeom prst="rect">
            <a:avLst/>
          </a:prstGeom>
          <a:noFill/>
        </p:spPr>
        <p:txBody>
          <a:bodyPr wrap="none" rtlCol="0">
            <a:spAutoFit/>
          </a:bodyPr>
          <a:lstStyle/>
          <a:p>
            <a:pPr algn="l"/>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一、市场分析和发展前景   </a:t>
            </a:r>
            <a:r>
              <a:rPr lang="en-US" altLang="zh-CN" sz="2000">
                <a:solidFill>
                  <a:schemeClr val="tx1">
                    <a:lumMod val="50000"/>
                    <a:lumOff val="50000"/>
                  </a:schemeClr>
                </a:solidFill>
                <a:effectLst/>
                <a:latin typeface="华康俪金黑W8" panose="020B0809000000000000" charset="-122"/>
                <a:ea typeface="华康俪金黑W8" panose="020B0809000000000000" charset="-122"/>
                <a:sym typeface="+mn-ea"/>
              </a:rPr>
              <a:t>/</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  竞品分析</a:t>
            </a:r>
          </a:p>
        </p:txBody>
      </p:sp>
      <p:sp>
        <p:nvSpPr>
          <p:cNvPr id="7" name="文本框 6"/>
          <p:cNvSpPr txBox="1"/>
          <p:nvPr/>
        </p:nvSpPr>
        <p:spPr>
          <a:xfrm>
            <a:off x="2790190" y="1318895"/>
            <a:ext cx="5561330" cy="645160"/>
          </a:xfrm>
          <a:prstGeom prst="rect">
            <a:avLst/>
          </a:prstGeom>
          <a:noFill/>
        </p:spPr>
        <p:txBody>
          <a:bodyPr wrap="none" rtlCol="0">
            <a:spAutoFit/>
            <a:scene3d>
              <a:camera prst="orthographicFront"/>
              <a:lightRig rig="threePt" dir="t"/>
            </a:scene3d>
          </a:bodyPr>
          <a:lstStyle/>
          <a:p>
            <a:r>
              <a:rPr lang="zh-CN" altLang="en-US" sz="3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京东商城  按摩椅品牌</a:t>
            </a:r>
            <a:r>
              <a:rPr lang="en-US" altLang="zh-CN" sz="360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90</a:t>
            </a:r>
            <a:r>
              <a:rPr lang="zh-CN" altLang="en-US" sz="360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家</a:t>
            </a:r>
          </a:p>
        </p:txBody>
      </p:sp>
      <p:sp>
        <p:nvSpPr>
          <p:cNvPr id="8" name="文本框 7"/>
          <p:cNvSpPr txBox="1"/>
          <p:nvPr/>
        </p:nvSpPr>
        <p:spPr>
          <a:xfrm>
            <a:off x="1136015" y="2529840"/>
            <a:ext cx="9920605" cy="2676525"/>
          </a:xfrm>
          <a:prstGeom prst="rect">
            <a:avLst/>
          </a:prstGeom>
          <a:noFill/>
        </p:spPr>
        <p:txBody>
          <a:bodyPr wrap="square" rtlCol="0">
            <a:spAutoFit/>
          </a:bodyPr>
          <a:lstStyle/>
          <a:p>
            <a:r>
              <a:rPr lang="zh-CN" altLang="en-US" sz="1400">
                <a:solidFill>
                  <a:schemeClr val="bg1">
                    <a:lumMod val="50000"/>
                  </a:schemeClr>
                </a:solidFill>
                <a:latin typeface="微软雅黑 Light" panose="020B0502040204020203" charset="-122"/>
                <a:ea typeface="微软雅黑 Light" panose="020B0502040204020203" charset="-122"/>
              </a:rPr>
              <a:t>荣泰（RONGTAI） 迪斯（Desleep） 尚铭电器（SminG） QTQ 松下（Panasonic） 奥佳华（OGAWA） 佳仁（JARE） </a:t>
            </a:r>
          </a:p>
          <a:p>
            <a:r>
              <a:rPr lang="zh-CN" altLang="en-US" sz="1400">
                <a:solidFill>
                  <a:schemeClr val="bg1">
                    <a:lumMod val="50000"/>
                  </a:schemeClr>
                </a:solidFill>
                <a:latin typeface="微软雅黑 Light" panose="020B0502040204020203" charset="-122"/>
                <a:ea typeface="微软雅黑 Light" panose="020B0502040204020203" charset="-122"/>
              </a:rPr>
              <a:t>艾力斯特（iRest） 怡禾康 生命动力（lifepower） 傲胜（OSIM） Ocim Le er kang 金斯福特 富士（FUJIIRYOKI） 欧乐家（olega） 司达康 督洋（TOKUYO） 生命动力（Lifepower） 辉叶（HUEI YEH） 稻田（FAMILYINADA） 荣康（Rongkang） 久工（LITEC） 南极人（Nanjiren） 东方神（OSPIRIT） 艾斯凯（acecare） 松研（SHOUKEN） OTO F1CLUB KGC 欧利华（oliva） 茗振（MZ） 康仕坦（kingsway） 艾迈斯（Amso） 瑞多（REEAD） 牧笛 康瑞星 丁阁仕（DINGUS） AOSHIMSIT 仙技 顺鼎（SHUNDING）汉中汉（hanzhonghan）恩隆（enlong）艾格斯松和（SONGHE）广元盛（GUANGYUANSHENG）冠捷（GUANJIE）曼登伦桔子（orange）提亚摩（Tiamo）必艾奇（BH）睿康芯啓源（xinqiyuan）乐尔康（Le er kang）凯仕乐（KASRROW）多迪斯泰（DODO）AOSHIMSHI韩尚（HANSUN）乔山（JOHNSON）港德（SUNWTR）荣耀（ROVOS）海斯曼（healthmate）春天印象佳健仕（JIA JIAN SHI）BROOKSTONE德利欧（Clio）威莱科（WELIKE）富士华（FUSHIHUA）鼎宏（dinghong）索弗（SOFO）威途（vertu）GESS盛世阳光盟迪奥（MEDIOR）思育舒华锐珀尔家禾康（JHK）怡捷闽韩好家庭讴乐（ONLE）雅皇科博尔（Keboer）東都寳你我他（FOR YOU）优曼德（Umed）航科兄弟牌（BROTHER）邦乐健荣跃</a:t>
            </a:r>
          </a:p>
        </p:txBody>
      </p:sp>
      <p:sp>
        <p:nvSpPr>
          <p:cNvPr id="9" name="文本框 8"/>
          <p:cNvSpPr txBox="1"/>
          <p:nvPr/>
        </p:nvSpPr>
        <p:spPr>
          <a:xfrm>
            <a:off x="891540" y="5772150"/>
            <a:ext cx="10523220" cy="645160"/>
          </a:xfrm>
          <a:prstGeom prst="rect">
            <a:avLst/>
          </a:prstGeom>
          <a:noFill/>
        </p:spPr>
        <p:txBody>
          <a:bodyPr wrap="none" rtlCol="0">
            <a:spAutoFit/>
          </a:bodyPr>
          <a:lstStyle/>
          <a:p>
            <a:r>
              <a:rPr lang="zh-CN" altLang="en-US">
                <a:solidFill>
                  <a:schemeClr val="tx1">
                    <a:lumMod val="65000"/>
                    <a:lumOff val="35000"/>
                  </a:schemeClr>
                </a:solidFill>
                <a:latin typeface="微软雅黑" panose="020B0503020204020204" charset="-122"/>
                <a:ea typeface="微软雅黑" panose="020B0503020204020204" charset="-122"/>
              </a:rPr>
              <a:t>京东涵盖了市场上所有的品牌，但</a:t>
            </a:r>
            <a:r>
              <a:rPr lang="en-US" altLang="zh-CN">
                <a:solidFill>
                  <a:schemeClr val="tx1">
                    <a:lumMod val="65000"/>
                    <a:lumOff val="35000"/>
                  </a:schemeClr>
                </a:solidFill>
                <a:latin typeface="微软雅黑" panose="020B0503020204020204" charset="-122"/>
                <a:ea typeface="微软雅黑" panose="020B0503020204020204" charset="-122"/>
              </a:rPr>
              <a:t>80%</a:t>
            </a:r>
            <a:r>
              <a:rPr lang="zh-CN" altLang="en-US">
                <a:solidFill>
                  <a:schemeClr val="tx1">
                    <a:lumMod val="65000"/>
                    <a:lumOff val="35000"/>
                  </a:schemeClr>
                </a:solidFill>
                <a:latin typeface="微软雅黑" panose="020B0503020204020204" charset="-122"/>
                <a:ea typeface="微软雅黑" panose="020B0503020204020204" charset="-122"/>
              </a:rPr>
              <a:t>都是贴牌企业，真正自有工厂具有制造能力的只有</a:t>
            </a:r>
            <a:r>
              <a:rPr lang="en-US" altLang="zh-CN">
                <a:solidFill>
                  <a:schemeClr val="tx1">
                    <a:lumMod val="65000"/>
                    <a:lumOff val="35000"/>
                  </a:schemeClr>
                </a:solidFill>
                <a:latin typeface="微软雅黑" panose="020B0503020204020204" charset="-122"/>
                <a:ea typeface="微软雅黑" panose="020B0503020204020204" charset="-122"/>
              </a:rPr>
              <a:t>10</a:t>
            </a:r>
            <a:r>
              <a:rPr lang="zh-CN" altLang="en-US">
                <a:solidFill>
                  <a:schemeClr val="tx1">
                    <a:lumMod val="65000"/>
                    <a:lumOff val="35000"/>
                  </a:schemeClr>
                </a:solidFill>
                <a:latin typeface="微软雅黑" panose="020B0503020204020204" charset="-122"/>
                <a:ea typeface="微软雅黑" panose="020B0503020204020204" charset="-122"/>
              </a:rPr>
              <a:t>来家企业。</a:t>
            </a:r>
          </a:p>
          <a:p>
            <a:r>
              <a:rPr lang="zh-CN" altLang="en-US">
                <a:solidFill>
                  <a:schemeClr val="tx1">
                    <a:lumMod val="65000"/>
                    <a:lumOff val="35000"/>
                  </a:schemeClr>
                </a:solidFill>
                <a:latin typeface="微软雅黑" panose="020B0503020204020204" charset="-122"/>
                <a:ea typeface="微软雅黑" panose="020B0503020204020204" charset="-122"/>
              </a:rPr>
              <a:t>贴牌企业占据了一定的市场份额，很多家具知名品牌也逐步涉及按摩椅产业。</a:t>
            </a:r>
          </a:p>
        </p:txBody>
      </p:sp>
      <p:pic>
        <p:nvPicPr>
          <p:cNvPr id="10" name="图片 9">
            <a:extLst>
              <a:ext uri="{FF2B5EF4-FFF2-40B4-BE49-F238E27FC236}">
                <a16:creationId xmlns:a16="http://schemas.microsoft.com/office/drawing/2014/main" id="{0AA407CE-2016-4467-8D4B-2194C32FE3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09060" y="1078230"/>
            <a:ext cx="5212080" cy="645160"/>
          </a:xfrm>
          <a:prstGeom prst="rect">
            <a:avLst/>
          </a:prstGeom>
          <a:noFill/>
        </p:spPr>
        <p:txBody>
          <a:bodyPr wrap="none" rtlCol="0">
            <a:spAutoFit/>
            <a:scene3d>
              <a:camera prst="orthographicFront"/>
              <a:lightRig rig="threePt" dir="t"/>
            </a:scene3d>
          </a:bodyPr>
          <a:lstStyle/>
          <a:p>
            <a:r>
              <a:rPr lang="zh-CN" altLang="en-US" sz="3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全网近几个月的销量排名</a:t>
            </a:r>
          </a:p>
        </p:txBody>
      </p:sp>
      <p:sp>
        <p:nvSpPr>
          <p:cNvPr id="31" name="文本框 30"/>
          <p:cNvSpPr txBox="1"/>
          <p:nvPr/>
        </p:nvSpPr>
        <p:spPr>
          <a:xfrm>
            <a:off x="120015" y="211455"/>
            <a:ext cx="4773930" cy="398780"/>
          </a:xfrm>
          <a:prstGeom prst="rect">
            <a:avLst/>
          </a:prstGeom>
          <a:noFill/>
        </p:spPr>
        <p:txBody>
          <a:bodyPr wrap="none" rtlCol="0">
            <a:spAutoFit/>
          </a:bodyPr>
          <a:lstStyle/>
          <a:p>
            <a:pPr algn="l"/>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一、市场分析和发展前景   </a:t>
            </a:r>
            <a:r>
              <a:rPr lang="en-US" altLang="zh-CN" sz="2000">
                <a:solidFill>
                  <a:schemeClr val="tx1">
                    <a:lumMod val="50000"/>
                    <a:lumOff val="50000"/>
                  </a:schemeClr>
                </a:solidFill>
                <a:effectLst/>
                <a:latin typeface="华康俪金黑W8" panose="020B0809000000000000" charset="-122"/>
                <a:ea typeface="华康俪金黑W8" panose="020B0809000000000000" charset="-122"/>
                <a:sym typeface="+mn-ea"/>
              </a:rPr>
              <a:t>/</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  竞品分析</a:t>
            </a:r>
          </a:p>
        </p:txBody>
      </p:sp>
      <p:sp>
        <p:nvSpPr>
          <p:cNvPr id="6" name="文本框 5"/>
          <p:cNvSpPr txBox="1"/>
          <p:nvPr/>
        </p:nvSpPr>
        <p:spPr>
          <a:xfrm>
            <a:off x="509905" y="2077720"/>
            <a:ext cx="5079365" cy="460375"/>
          </a:xfrm>
          <a:prstGeom prst="rect">
            <a:avLst/>
          </a:prstGeom>
          <a:noFill/>
        </p:spPr>
        <p:txBody>
          <a:bodyPr wrap="square" rtlCol="0" anchor="t">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1</a:t>
            </a:r>
            <a:r>
              <a:rPr lang="zh-CN" altLang="en-US" sz="2400">
                <a:solidFill>
                  <a:schemeClr val="tx1">
                    <a:lumMod val="75000"/>
                    <a:lumOff val="25000"/>
                  </a:schemeClr>
                </a:solidFill>
                <a:latin typeface="微软雅黑" panose="020B0503020204020204" charset="-122"/>
                <a:ea typeface="微软雅黑" panose="020B0503020204020204" charset="-122"/>
              </a:rPr>
              <a:t>、尚铭电器按摩椅</a:t>
            </a:r>
            <a:r>
              <a:rPr lang="zh-CN" altLang="en-US" sz="2400">
                <a:latin typeface="微软雅黑" panose="020B0503020204020204" charset="-122"/>
                <a:ea typeface="微软雅黑" panose="020B0503020204020204" charset="-122"/>
              </a:rPr>
              <a:t>   </a:t>
            </a:r>
            <a:r>
              <a:rPr lang="en-US" altLang="zh-CN" sz="2400" b="1">
                <a:solidFill>
                  <a:schemeClr val="accent2"/>
                </a:solidFill>
                <a:latin typeface="微软雅黑" panose="020B0503020204020204" charset="-122"/>
                <a:ea typeface="微软雅黑" panose="020B0503020204020204" charset="-122"/>
              </a:rPr>
              <a:t>6</a:t>
            </a:r>
            <a:r>
              <a:rPr lang="zh-CN" altLang="en-US" sz="2400" b="1">
                <a:solidFill>
                  <a:schemeClr val="accent2"/>
                </a:solidFill>
                <a:latin typeface="微软雅黑" panose="020B0503020204020204" charset="-122"/>
                <a:ea typeface="微软雅黑" panose="020B0503020204020204" charset="-122"/>
              </a:rPr>
              <a:t>6032件</a:t>
            </a:r>
          </a:p>
        </p:txBody>
      </p:sp>
      <p:sp>
        <p:nvSpPr>
          <p:cNvPr id="19" name="文本框 18"/>
          <p:cNvSpPr txBox="1"/>
          <p:nvPr/>
        </p:nvSpPr>
        <p:spPr>
          <a:xfrm>
            <a:off x="509905" y="2962275"/>
            <a:ext cx="5079365" cy="460375"/>
          </a:xfrm>
          <a:prstGeom prst="rect">
            <a:avLst/>
          </a:prstGeom>
          <a:noFill/>
        </p:spPr>
        <p:txBody>
          <a:bodyPr wrap="square" rtlCol="0" anchor="t">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2</a:t>
            </a:r>
            <a:r>
              <a:rPr lang="zh-CN" altLang="en-US" sz="2400">
                <a:solidFill>
                  <a:schemeClr val="tx1">
                    <a:lumMod val="75000"/>
                    <a:lumOff val="25000"/>
                  </a:schemeClr>
                </a:solidFill>
                <a:latin typeface="微软雅黑" panose="020B0503020204020204" charset="-122"/>
                <a:ea typeface="微软雅黑" panose="020B0503020204020204" charset="-122"/>
              </a:rPr>
              <a:t>、乐尔康按摩椅 </a:t>
            </a:r>
            <a:r>
              <a:rPr lang="zh-CN" altLang="en-US" sz="2400">
                <a:latin typeface="微软雅黑" panose="020B0503020204020204" charset="-122"/>
                <a:ea typeface="微软雅黑" panose="020B0503020204020204" charset="-122"/>
              </a:rPr>
              <a:t>     </a:t>
            </a:r>
            <a:r>
              <a:rPr lang="en-US" altLang="zh-CN" sz="2400" b="1">
                <a:solidFill>
                  <a:schemeClr val="accent2"/>
                </a:solidFill>
                <a:latin typeface="微软雅黑" panose="020B0503020204020204" charset="-122"/>
                <a:ea typeface="微软雅黑" panose="020B0503020204020204" charset="-122"/>
              </a:rPr>
              <a:t>4</a:t>
            </a:r>
            <a:r>
              <a:rPr lang="zh-CN" altLang="en-US" sz="2400" b="1">
                <a:solidFill>
                  <a:schemeClr val="accent2"/>
                </a:solidFill>
                <a:latin typeface="微软雅黑" panose="020B0503020204020204" charset="-122"/>
                <a:ea typeface="微软雅黑" panose="020B0503020204020204" charset="-122"/>
              </a:rPr>
              <a:t>3544件 </a:t>
            </a:r>
          </a:p>
        </p:txBody>
      </p:sp>
      <p:sp>
        <p:nvSpPr>
          <p:cNvPr id="20" name="文本框 19"/>
          <p:cNvSpPr txBox="1"/>
          <p:nvPr/>
        </p:nvSpPr>
        <p:spPr>
          <a:xfrm>
            <a:off x="509905" y="3909695"/>
            <a:ext cx="4819015" cy="460375"/>
          </a:xfrm>
          <a:prstGeom prst="rect">
            <a:avLst/>
          </a:prstGeom>
          <a:noFill/>
        </p:spPr>
        <p:txBody>
          <a:bodyPr wrap="square" rtlCol="0" anchor="t">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3</a:t>
            </a:r>
            <a:r>
              <a:rPr lang="zh-CN" altLang="en-US" sz="2400">
                <a:solidFill>
                  <a:schemeClr val="tx1">
                    <a:lumMod val="75000"/>
                    <a:lumOff val="25000"/>
                  </a:schemeClr>
                </a:solidFill>
                <a:latin typeface="微软雅黑" panose="020B0503020204020204" charset="-122"/>
                <a:ea typeface="微软雅黑" panose="020B0503020204020204" charset="-122"/>
              </a:rPr>
              <a:t>、凯仕乐按摩椅</a:t>
            </a:r>
            <a:r>
              <a:rPr lang="zh-CN" altLang="en-US" sz="2400">
                <a:latin typeface="微软雅黑" panose="020B0503020204020204" charset="-122"/>
                <a:ea typeface="微软雅黑" panose="020B0503020204020204" charset="-122"/>
              </a:rPr>
              <a:t>      </a:t>
            </a:r>
            <a:r>
              <a:rPr lang="en-US" altLang="zh-CN" sz="2400" b="1">
                <a:solidFill>
                  <a:schemeClr val="accent2"/>
                </a:solidFill>
                <a:latin typeface="微软雅黑" panose="020B0503020204020204" charset="-122"/>
                <a:ea typeface="微软雅黑" panose="020B0503020204020204" charset="-122"/>
              </a:rPr>
              <a:t>4</a:t>
            </a:r>
            <a:r>
              <a:rPr lang="zh-CN" altLang="en-US" sz="2400" b="1">
                <a:solidFill>
                  <a:schemeClr val="accent2"/>
                </a:solidFill>
                <a:latin typeface="微软雅黑" panose="020B0503020204020204" charset="-122"/>
                <a:ea typeface="微软雅黑" panose="020B0503020204020204" charset="-122"/>
              </a:rPr>
              <a:t>1702件</a:t>
            </a:r>
          </a:p>
        </p:txBody>
      </p:sp>
      <p:sp>
        <p:nvSpPr>
          <p:cNvPr id="23" name="文本框 22"/>
          <p:cNvSpPr txBox="1"/>
          <p:nvPr/>
        </p:nvSpPr>
        <p:spPr>
          <a:xfrm>
            <a:off x="4595495" y="6442075"/>
            <a:ext cx="2546985" cy="306705"/>
          </a:xfrm>
          <a:prstGeom prst="rect">
            <a:avLst/>
          </a:prstGeom>
          <a:noFill/>
        </p:spPr>
        <p:txBody>
          <a:bodyPr wrap="none" rtlCol="0">
            <a:spAutoFit/>
          </a:bodyPr>
          <a:lstStyle/>
          <a:p>
            <a:r>
              <a:rPr lang="zh-CN" altLang="en-US" sz="1400">
                <a:solidFill>
                  <a:schemeClr val="bg1">
                    <a:lumMod val="50000"/>
                  </a:schemeClr>
                </a:solidFill>
                <a:latin typeface="微软雅黑" panose="020B0503020204020204" charset="-122"/>
                <a:ea typeface="微软雅黑" panose="020B0503020204020204" charset="-122"/>
              </a:rPr>
              <a:t>数据来源于</a:t>
            </a:r>
            <a:r>
              <a:rPr lang="en-US" altLang="zh-CN" sz="1400">
                <a:solidFill>
                  <a:schemeClr val="bg1">
                    <a:lumMod val="50000"/>
                  </a:schemeClr>
                </a:solidFill>
                <a:latin typeface="微软雅黑" panose="020B0503020204020204" charset="-122"/>
                <a:ea typeface="微软雅黑" panose="020B0503020204020204" charset="-122"/>
              </a:rPr>
              <a:t>“</a:t>
            </a:r>
            <a:r>
              <a:rPr lang="zh-CN" altLang="en-US" sz="1400">
                <a:solidFill>
                  <a:schemeClr val="bg1">
                    <a:lumMod val="50000"/>
                  </a:schemeClr>
                </a:solidFill>
                <a:latin typeface="微软雅黑" panose="020B0503020204020204" charset="-122"/>
                <a:ea typeface="微软雅黑" panose="020B0503020204020204" charset="-122"/>
              </a:rPr>
              <a:t>慢慢买</a:t>
            </a:r>
            <a:r>
              <a:rPr lang="en-US" altLang="zh-CN" sz="1400">
                <a:solidFill>
                  <a:schemeClr val="bg1">
                    <a:lumMod val="50000"/>
                  </a:schemeClr>
                </a:solidFill>
                <a:latin typeface="微软雅黑" panose="020B0503020204020204" charset="-122"/>
                <a:ea typeface="微软雅黑" panose="020B0503020204020204" charset="-122"/>
              </a:rPr>
              <a:t>” </a:t>
            </a:r>
            <a:r>
              <a:rPr lang="zh-CN" altLang="en-US" sz="1400">
                <a:solidFill>
                  <a:schemeClr val="bg1">
                    <a:lumMod val="50000"/>
                  </a:schemeClr>
                </a:solidFill>
                <a:latin typeface="微软雅黑" panose="020B0503020204020204" charset="-122"/>
                <a:ea typeface="微软雅黑" panose="020B0503020204020204" charset="-122"/>
              </a:rPr>
              <a:t>比价网</a:t>
            </a:r>
          </a:p>
        </p:txBody>
      </p:sp>
      <p:sp>
        <p:nvSpPr>
          <p:cNvPr id="24" name="文本框 23"/>
          <p:cNvSpPr txBox="1"/>
          <p:nvPr/>
        </p:nvSpPr>
        <p:spPr>
          <a:xfrm>
            <a:off x="509905" y="4813935"/>
            <a:ext cx="4819015" cy="460375"/>
          </a:xfrm>
          <a:prstGeom prst="rect">
            <a:avLst/>
          </a:prstGeom>
          <a:noFill/>
        </p:spPr>
        <p:txBody>
          <a:bodyPr wrap="square" rtlCol="0" anchor="t">
            <a:spAutoFit/>
          </a:bodyPr>
          <a:lstStyle/>
          <a:p>
            <a:r>
              <a:rPr lang="en-US" sz="2400">
                <a:latin typeface="微软雅黑" panose="020B0503020204020204" charset="-122"/>
                <a:ea typeface="微软雅黑" panose="020B0503020204020204" charset="-122"/>
              </a:rPr>
              <a:t>4</a:t>
            </a:r>
            <a:r>
              <a:rPr lang="zh-CN" altLang="en-US" sz="2400">
                <a:latin typeface="微软雅黑" panose="020B0503020204020204" charset="-122"/>
                <a:ea typeface="微软雅黑" panose="020B0503020204020204" charset="-122"/>
              </a:rPr>
              <a:t>、</a:t>
            </a:r>
            <a:r>
              <a:rPr sz="2400">
                <a:latin typeface="微软雅黑" panose="020B0503020204020204" charset="-122"/>
                <a:ea typeface="微软雅黑" panose="020B0503020204020204" charset="-122"/>
              </a:rPr>
              <a:t>荣泰按摩椅         </a:t>
            </a:r>
            <a:r>
              <a:rPr lang="en-US" sz="2400" b="1">
                <a:solidFill>
                  <a:schemeClr val="accent2"/>
                </a:solidFill>
                <a:latin typeface="微软雅黑" panose="020B0503020204020204" charset="-122"/>
                <a:ea typeface="微软雅黑" panose="020B0503020204020204" charset="-122"/>
              </a:rPr>
              <a:t>3</a:t>
            </a:r>
            <a:r>
              <a:rPr sz="2400" b="1">
                <a:solidFill>
                  <a:schemeClr val="accent2"/>
                </a:solidFill>
                <a:latin typeface="微软雅黑" panose="020B0503020204020204" charset="-122"/>
                <a:ea typeface="微软雅黑" panose="020B0503020204020204" charset="-122"/>
              </a:rPr>
              <a:t>0470件 </a:t>
            </a:r>
          </a:p>
        </p:txBody>
      </p:sp>
      <p:sp>
        <p:nvSpPr>
          <p:cNvPr id="36" name="文本框 35"/>
          <p:cNvSpPr txBox="1"/>
          <p:nvPr/>
        </p:nvSpPr>
        <p:spPr>
          <a:xfrm>
            <a:off x="6388735" y="2077720"/>
            <a:ext cx="5079365" cy="460375"/>
          </a:xfrm>
          <a:prstGeom prst="rect">
            <a:avLst/>
          </a:prstGeom>
          <a:noFill/>
        </p:spPr>
        <p:txBody>
          <a:bodyPr wrap="square" rtlCol="0" anchor="t">
            <a:spAutoFit/>
          </a:bodyPr>
          <a:lstStyle/>
          <a:p>
            <a:r>
              <a:rPr lang="en-US" sz="2400">
                <a:solidFill>
                  <a:schemeClr val="tx1">
                    <a:lumMod val="75000"/>
                    <a:lumOff val="25000"/>
                  </a:schemeClr>
                </a:solidFill>
                <a:latin typeface="微软雅黑" panose="020B0503020204020204" charset="-122"/>
                <a:ea typeface="微软雅黑" panose="020B0503020204020204" charset="-122"/>
              </a:rPr>
              <a:t>5</a:t>
            </a:r>
            <a:r>
              <a:rPr lang="zh-CN" altLang="en-US" sz="2400">
                <a:solidFill>
                  <a:schemeClr val="tx1">
                    <a:lumMod val="75000"/>
                    <a:lumOff val="25000"/>
                  </a:schemeClr>
                </a:solidFill>
                <a:latin typeface="微软雅黑" panose="020B0503020204020204" charset="-122"/>
                <a:ea typeface="微软雅黑" panose="020B0503020204020204" charset="-122"/>
              </a:rPr>
              <a:t>、怡禾康按摩椅      </a:t>
            </a:r>
            <a:r>
              <a:rPr lang="en-US" altLang="zh-CN" sz="2400" b="1">
                <a:solidFill>
                  <a:schemeClr val="accent2"/>
                </a:solidFill>
                <a:latin typeface="微软雅黑" panose="020B0503020204020204" charset="-122"/>
                <a:ea typeface="微软雅黑" panose="020B0503020204020204" charset="-122"/>
              </a:rPr>
              <a:t>2</a:t>
            </a:r>
            <a:r>
              <a:rPr lang="zh-CN" altLang="en-US" sz="2400" b="1">
                <a:solidFill>
                  <a:schemeClr val="accent2"/>
                </a:solidFill>
                <a:latin typeface="微软雅黑" panose="020B0503020204020204" charset="-122"/>
                <a:ea typeface="微软雅黑" panose="020B0503020204020204" charset="-122"/>
              </a:rPr>
              <a:t>5002件</a:t>
            </a:r>
          </a:p>
        </p:txBody>
      </p:sp>
      <p:sp>
        <p:nvSpPr>
          <p:cNvPr id="37" name="文本框 36"/>
          <p:cNvSpPr txBox="1"/>
          <p:nvPr/>
        </p:nvSpPr>
        <p:spPr>
          <a:xfrm>
            <a:off x="6388735" y="2962275"/>
            <a:ext cx="5079365" cy="460375"/>
          </a:xfrm>
          <a:prstGeom prst="rect">
            <a:avLst/>
          </a:prstGeom>
          <a:noFill/>
        </p:spPr>
        <p:txBody>
          <a:bodyPr wrap="square" rtlCol="0" anchor="t">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6</a:t>
            </a:r>
            <a:r>
              <a:rPr lang="zh-CN" altLang="en-US" sz="2400">
                <a:solidFill>
                  <a:schemeClr val="tx1">
                    <a:lumMod val="75000"/>
                    <a:lumOff val="25000"/>
                  </a:schemeClr>
                </a:solidFill>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KGC按摩椅       </a:t>
            </a:r>
            <a:r>
              <a:rPr lang="zh-CN" altLang="en-US" sz="2400" b="1">
                <a:solidFill>
                  <a:schemeClr val="accent2"/>
                </a:solidFill>
                <a:latin typeface="微软雅黑" panose="020B0503020204020204" charset="-122"/>
                <a:ea typeface="微软雅黑" panose="020B0503020204020204" charset="-122"/>
              </a:rPr>
              <a:t>  </a:t>
            </a:r>
            <a:r>
              <a:rPr lang="en-US" altLang="zh-CN" sz="2400" b="1">
                <a:solidFill>
                  <a:schemeClr val="accent2"/>
                </a:solidFill>
                <a:latin typeface="微软雅黑" panose="020B0503020204020204" charset="-122"/>
                <a:ea typeface="微软雅黑" panose="020B0503020204020204" charset="-122"/>
              </a:rPr>
              <a:t>2</a:t>
            </a:r>
            <a:r>
              <a:rPr lang="zh-CN" altLang="en-US" sz="2400" b="1">
                <a:solidFill>
                  <a:schemeClr val="accent2"/>
                </a:solidFill>
                <a:latin typeface="微软雅黑" panose="020B0503020204020204" charset="-122"/>
                <a:ea typeface="微软雅黑" panose="020B0503020204020204" charset="-122"/>
              </a:rPr>
              <a:t>0720件</a:t>
            </a:r>
            <a:r>
              <a:rPr lang="zh-CN" altLang="en-US" sz="2400">
                <a:latin typeface="微软雅黑" panose="020B0503020204020204" charset="-122"/>
                <a:ea typeface="微软雅黑" panose="020B0503020204020204" charset="-122"/>
              </a:rPr>
              <a:t> </a:t>
            </a:r>
          </a:p>
        </p:txBody>
      </p:sp>
      <p:sp>
        <p:nvSpPr>
          <p:cNvPr id="38" name="文本框 37"/>
          <p:cNvSpPr txBox="1"/>
          <p:nvPr/>
        </p:nvSpPr>
        <p:spPr>
          <a:xfrm>
            <a:off x="6388735" y="3909695"/>
            <a:ext cx="4819015" cy="460375"/>
          </a:xfrm>
          <a:prstGeom prst="rect">
            <a:avLst/>
          </a:prstGeom>
          <a:noFill/>
        </p:spPr>
        <p:txBody>
          <a:bodyPr wrap="square" rtlCol="0" anchor="t">
            <a:spAutoFit/>
          </a:bodyPr>
          <a:lstStyle/>
          <a:p>
            <a:r>
              <a:rPr lang="en-US" sz="2400">
                <a:latin typeface="微软雅黑" panose="020B0503020204020204" charset="-122"/>
                <a:ea typeface="微软雅黑" panose="020B0503020204020204" charset="-122"/>
              </a:rPr>
              <a:t>7</a:t>
            </a:r>
            <a:r>
              <a:rPr lang="zh-CN" altLang="en-US" sz="2400">
                <a:latin typeface="微软雅黑" panose="020B0503020204020204" charset="-122"/>
                <a:ea typeface="微软雅黑" panose="020B0503020204020204" charset="-122"/>
              </a:rPr>
              <a:t>、</a:t>
            </a:r>
            <a:r>
              <a:rPr sz="2400">
                <a:latin typeface="微软雅黑" panose="020B0503020204020204" charset="-122"/>
                <a:ea typeface="微软雅黑" panose="020B0503020204020204" charset="-122"/>
              </a:rPr>
              <a:t>迪斯按摩椅         </a:t>
            </a:r>
            <a:r>
              <a:rPr lang="en-US" sz="2400" b="1">
                <a:solidFill>
                  <a:schemeClr val="accent2"/>
                </a:solidFill>
                <a:latin typeface="微软雅黑" panose="020B0503020204020204" charset="-122"/>
                <a:ea typeface="微软雅黑" panose="020B0503020204020204" charset="-122"/>
              </a:rPr>
              <a:t>1</a:t>
            </a:r>
            <a:r>
              <a:rPr sz="2400" b="1">
                <a:solidFill>
                  <a:schemeClr val="accent2"/>
                </a:solidFill>
                <a:latin typeface="微软雅黑" panose="020B0503020204020204" charset="-122"/>
                <a:ea typeface="微软雅黑" panose="020B0503020204020204" charset="-122"/>
              </a:rPr>
              <a:t>5952件</a:t>
            </a:r>
          </a:p>
        </p:txBody>
      </p:sp>
      <p:sp>
        <p:nvSpPr>
          <p:cNvPr id="39" name="文本框 38"/>
          <p:cNvSpPr txBox="1"/>
          <p:nvPr/>
        </p:nvSpPr>
        <p:spPr>
          <a:xfrm>
            <a:off x="6388735" y="4813935"/>
            <a:ext cx="4819015" cy="460375"/>
          </a:xfrm>
          <a:prstGeom prst="rect">
            <a:avLst/>
          </a:prstGeom>
          <a:noFill/>
        </p:spPr>
        <p:txBody>
          <a:bodyPr wrap="square" rtlCol="0" anchor="t">
            <a:spAutoFit/>
          </a:bodyPr>
          <a:lstStyle/>
          <a:p>
            <a:r>
              <a:rPr lang="en-US" sz="2400">
                <a:latin typeface="微软雅黑" panose="020B0503020204020204" charset="-122"/>
                <a:ea typeface="微软雅黑" panose="020B0503020204020204" charset="-122"/>
              </a:rPr>
              <a:t>8</a:t>
            </a:r>
            <a:r>
              <a:rPr lang="zh-CN" altLang="en-US" sz="2400">
                <a:latin typeface="微软雅黑" panose="020B0503020204020204" charset="-122"/>
                <a:ea typeface="微软雅黑" panose="020B0503020204020204" charset="-122"/>
              </a:rPr>
              <a:t>、</a:t>
            </a:r>
            <a:r>
              <a:rPr sz="2400">
                <a:latin typeface="微软雅黑" panose="020B0503020204020204" charset="-122"/>
                <a:ea typeface="微软雅黑" panose="020B0503020204020204" charset="-122"/>
              </a:rPr>
              <a:t>松下按摩椅        </a:t>
            </a:r>
            <a:r>
              <a:rPr sz="2400" b="1">
                <a:solidFill>
                  <a:schemeClr val="accent2"/>
                </a:solidFill>
                <a:latin typeface="微软雅黑" panose="020B0503020204020204" charset="-122"/>
                <a:ea typeface="微软雅黑" panose="020B0503020204020204" charset="-122"/>
              </a:rPr>
              <a:t> </a:t>
            </a:r>
            <a:r>
              <a:rPr lang="en-US" sz="2400" b="1">
                <a:solidFill>
                  <a:schemeClr val="accent2"/>
                </a:solidFill>
                <a:latin typeface="微软雅黑" panose="020B0503020204020204" charset="-122"/>
                <a:ea typeface="微软雅黑" panose="020B0503020204020204" charset="-122"/>
              </a:rPr>
              <a:t>4</a:t>
            </a:r>
            <a:r>
              <a:rPr sz="2400" b="1">
                <a:solidFill>
                  <a:schemeClr val="accent2"/>
                </a:solidFill>
                <a:latin typeface="微软雅黑" panose="020B0503020204020204" charset="-122"/>
                <a:ea typeface="微软雅黑" panose="020B0503020204020204" charset="-122"/>
              </a:rPr>
              <a:t>196件</a:t>
            </a:r>
          </a:p>
        </p:txBody>
      </p:sp>
      <p:pic>
        <p:nvPicPr>
          <p:cNvPr id="15" name="图片 14">
            <a:extLst>
              <a:ext uri="{FF2B5EF4-FFF2-40B4-BE49-F238E27FC236}">
                <a16:creationId xmlns:a16="http://schemas.microsoft.com/office/drawing/2014/main" id="{D53DCBFF-60AB-438D-9123-7EFCA8E8D6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89555" y="1306830"/>
            <a:ext cx="5669280" cy="645160"/>
          </a:xfrm>
          <a:prstGeom prst="rect">
            <a:avLst/>
          </a:prstGeom>
          <a:noFill/>
        </p:spPr>
        <p:txBody>
          <a:bodyPr wrap="none" rtlCol="0">
            <a:spAutoFit/>
            <a:scene3d>
              <a:camera prst="orthographicFront"/>
              <a:lightRig rig="threePt" dir="t"/>
            </a:scene3d>
          </a:bodyPr>
          <a:lstStyle/>
          <a:p>
            <a:r>
              <a:rPr lang="zh-CN" altLang="en-US" sz="3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全国</a:t>
            </a:r>
            <a:r>
              <a:rPr lang="zh-CN" altLang="en-US" sz="360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排名前八</a:t>
            </a:r>
            <a:r>
              <a:rPr lang="zh-CN" altLang="en-US" sz="3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的按摩椅品牌</a:t>
            </a:r>
          </a:p>
        </p:txBody>
      </p:sp>
      <p:sp>
        <p:nvSpPr>
          <p:cNvPr id="3" name="文本框 2"/>
          <p:cNvSpPr txBox="1"/>
          <p:nvPr/>
        </p:nvSpPr>
        <p:spPr>
          <a:xfrm>
            <a:off x="675005" y="3302635"/>
            <a:ext cx="2784475" cy="398780"/>
          </a:xfrm>
          <a:prstGeom prst="rect">
            <a:avLst/>
          </a:prstGeom>
          <a:noFill/>
        </p:spPr>
        <p:txBody>
          <a:bodyPr wrap="square" rtlCol="0">
            <a:spAutoFit/>
            <a:scene3d>
              <a:camera prst="orthographicFront"/>
              <a:lightRig rig="threePt" dir="t"/>
            </a:scene3d>
          </a:bodyPr>
          <a:lstStyle/>
          <a:p>
            <a:pPr algn="l"/>
            <a:r>
              <a:rPr lang="zh-CN" altLang="en-US" sz="2000" b="1">
                <a:solidFill>
                  <a:schemeClr val="tx1">
                    <a:lumMod val="85000"/>
                    <a:lumOff val="15000"/>
                  </a:schemeClr>
                </a:solidFill>
                <a:effectLst>
                  <a:outerShdw blurRad="38100" dist="19050" dir="2700000" algn="tl" rotWithShape="0">
                    <a:schemeClr val="dk1">
                      <a:alpha val="40000"/>
                    </a:schemeClr>
                  </a:outerShdw>
                </a:effectLst>
              </a:rPr>
              <a:t>OSIM傲胜</a:t>
            </a:r>
          </a:p>
        </p:txBody>
      </p:sp>
      <p:sp>
        <p:nvSpPr>
          <p:cNvPr id="10" name="文本框 9"/>
          <p:cNvSpPr txBox="1"/>
          <p:nvPr/>
        </p:nvSpPr>
        <p:spPr>
          <a:xfrm>
            <a:off x="675005" y="4313555"/>
            <a:ext cx="1767205" cy="398780"/>
          </a:xfrm>
          <a:prstGeom prst="rect">
            <a:avLst/>
          </a:prstGeom>
          <a:noFill/>
        </p:spPr>
        <p:txBody>
          <a:bodyPr wrap="none" rtlCol="0">
            <a:spAutoFit/>
            <a:scene3d>
              <a:camera prst="orthographicFront"/>
              <a:lightRig rig="threePt" dir="t"/>
            </a:scene3d>
          </a:bodyPr>
          <a:lstStyle/>
          <a:p>
            <a:pPr algn="l"/>
            <a:r>
              <a:rPr lang="zh-CN" altLang="en-US" sz="2000" b="1">
                <a:solidFill>
                  <a:schemeClr val="tx1">
                    <a:lumMod val="85000"/>
                    <a:lumOff val="15000"/>
                  </a:schemeClr>
                </a:solidFill>
                <a:effectLst>
                  <a:outerShdw blurRad="38100" dist="19050" dir="2700000" algn="tl" rotWithShape="0">
                    <a:schemeClr val="dk1">
                      <a:alpha val="40000"/>
                    </a:schemeClr>
                  </a:outerShdw>
                </a:effectLst>
              </a:rPr>
              <a:t>SONGSUN松盛</a:t>
            </a:r>
          </a:p>
        </p:txBody>
      </p:sp>
      <p:sp>
        <p:nvSpPr>
          <p:cNvPr id="11" name="文本框 10"/>
          <p:cNvSpPr txBox="1"/>
          <p:nvPr/>
        </p:nvSpPr>
        <p:spPr>
          <a:xfrm>
            <a:off x="675005" y="5267960"/>
            <a:ext cx="1496060" cy="398780"/>
          </a:xfrm>
          <a:prstGeom prst="rect">
            <a:avLst/>
          </a:prstGeom>
          <a:noFill/>
        </p:spPr>
        <p:txBody>
          <a:bodyPr wrap="none" rtlCol="0">
            <a:spAutoFit/>
            <a:scene3d>
              <a:camera prst="orthographicFront"/>
              <a:lightRig rig="threePt" dir="t"/>
            </a:scene3d>
          </a:bodyPr>
          <a:lstStyle/>
          <a:p>
            <a:pPr algn="l"/>
            <a:r>
              <a:rPr lang="zh-CN" altLang="en-US" sz="2000" b="1">
                <a:solidFill>
                  <a:schemeClr val="tx1">
                    <a:lumMod val="85000"/>
                    <a:lumOff val="15000"/>
                  </a:schemeClr>
                </a:solidFill>
                <a:effectLst>
                  <a:outerShdw blurRad="38100" dist="19050" dir="2700000" algn="tl" rotWithShape="0">
                    <a:schemeClr val="dk1">
                      <a:alpha val="40000"/>
                    </a:schemeClr>
                  </a:outerShdw>
                </a:effectLst>
              </a:rPr>
              <a:t>Rongtai荣泰</a:t>
            </a:r>
          </a:p>
        </p:txBody>
      </p:sp>
      <p:sp>
        <p:nvSpPr>
          <p:cNvPr id="16" name="文本框 15"/>
          <p:cNvSpPr txBox="1"/>
          <p:nvPr/>
        </p:nvSpPr>
        <p:spPr>
          <a:xfrm>
            <a:off x="7056755" y="5349240"/>
            <a:ext cx="2247900" cy="398780"/>
          </a:xfrm>
          <a:prstGeom prst="rect">
            <a:avLst/>
          </a:prstGeom>
          <a:noFill/>
        </p:spPr>
        <p:txBody>
          <a:bodyPr wrap="none" rtlCol="0">
            <a:spAutoFit/>
            <a:scene3d>
              <a:camera prst="orthographicFront"/>
              <a:lightRig rig="threePt" dir="t"/>
            </a:scene3d>
          </a:bodyPr>
          <a:lstStyle/>
          <a:p>
            <a:pPr algn="l"/>
            <a:r>
              <a:rPr lang="zh-CN" altLang="en-US" sz="2000" b="1">
                <a:solidFill>
                  <a:schemeClr val="tx1">
                    <a:lumMod val="85000"/>
                    <a:lumOff val="15000"/>
                  </a:schemeClr>
                </a:solidFill>
                <a:effectLst>
                  <a:outerShdw blurRad="38100" dist="19050" dir="2700000" algn="tl" rotWithShape="0">
                    <a:schemeClr val="dk1">
                      <a:alpha val="40000"/>
                    </a:schemeClr>
                  </a:outerShdw>
                </a:effectLst>
              </a:rPr>
              <a:t>LifePower生命动力</a:t>
            </a:r>
          </a:p>
        </p:txBody>
      </p:sp>
      <p:sp>
        <p:nvSpPr>
          <p:cNvPr id="17" name="文本框 16"/>
          <p:cNvSpPr txBox="1"/>
          <p:nvPr/>
        </p:nvSpPr>
        <p:spPr>
          <a:xfrm>
            <a:off x="7110730" y="2329815"/>
            <a:ext cx="1203960" cy="398780"/>
          </a:xfrm>
          <a:prstGeom prst="rect">
            <a:avLst/>
          </a:prstGeom>
          <a:noFill/>
        </p:spPr>
        <p:txBody>
          <a:bodyPr wrap="none" rtlCol="0">
            <a:spAutoFit/>
            <a:scene3d>
              <a:camera prst="orthographicFront"/>
              <a:lightRig rig="threePt" dir="t"/>
            </a:scene3d>
          </a:bodyPr>
          <a:lstStyle/>
          <a:p>
            <a:pPr algn="l"/>
            <a:r>
              <a:rPr lang="zh-CN" altLang="en-US" sz="2000" b="1">
                <a:solidFill>
                  <a:schemeClr val="tx1">
                    <a:lumMod val="85000"/>
                    <a:lumOff val="15000"/>
                  </a:schemeClr>
                </a:solidFill>
                <a:effectLst>
                  <a:outerShdw blurRad="38100" dist="19050" dir="2700000" algn="tl" rotWithShape="0">
                    <a:schemeClr val="dk1">
                      <a:alpha val="40000"/>
                    </a:schemeClr>
                  </a:outerShdw>
                </a:effectLst>
              </a:rPr>
              <a:t>艾力斯特</a:t>
            </a:r>
          </a:p>
        </p:txBody>
      </p:sp>
      <p:sp>
        <p:nvSpPr>
          <p:cNvPr id="18" name="文本框 17"/>
          <p:cNvSpPr txBox="1"/>
          <p:nvPr/>
        </p:nvSpPr>
        <p:spPr>
          <a:xfrm>
            <a:off x="7110730" y="3302635"/>
            <a:ext cx="948690" cy="398780"/>
          </a:xfrm>
          <a:prstGeom prst="rect">
            <a:avLst/>
          </a:prstGeom>
          <a:noFill/>
        </p:spPr>
        <p:txBody>
          <a:bodyPr wrap="none" rtlCol="0">
            <a:spAutoFit/>
            <a:scene3d>
              <a:camera prst="orthographicFront"/>
              <a:lightRig rig="threePt" dir="t"/>
            </a:scene3d>
          </a:bodyPr>
          <a:lstStyle/>
          <a:p>
            <a:pPr algn="l"/>
            <a:r>
              <a:rPr lang="zh-CN" altLang="en-US" sz="2000" b="1">
                <a:solidFill>
                  <a:schemeClr val="tx1">
                    <a:lumMod val="85000"/>
                    <a:lumOff val="15000"/>
                  </a:schemeClr>
                </a:solidFill>
                <a:effectLst>
                  <a:outerShdw blurRad="38100" dist="19050" dir="2700000" algn="tl" rotWithShape="0">
                    <a:schemeClr val="dk1">
                      <a:alpha val="40000"/>
                    </a:schemeClr>
                  </a:outerShdw>
                </a:effectLst>
              </a:rPr>
              <a:t>东方神</a:t>
            </a:r>
          </a:p>
        </p:txBody>
      </p:sp>
      <p:sp>
        <p:nvSpPr>
          <p:cNvPr id="21" name="文本框 20"/>
          <p:cNvSpPr txBox="1"/>
          <p:nvPr/>
        </p:nvSpPr>
        <p:spPr>
          <a:xfrm>
            <a:off x="7110730" y="4313555"/>
            <a:ext cx="1203960" cy="398780"/>
          </a:xfrm>
          <a:prstGeom prst="rect">
            <a:avLst/>
          </a:prstGeom>
          <a:noFill/>
        </p:spPr>
        <p:txBody>
          <a:bodyPr wrap="none" rtlCol="0">
            <a:spAutoFit/>
            <a:scene3d>
              <a:camera prst="orthographicFront"/>
              <a:lightRig rig="threePt" dir="t"/>
            </a:scene3d>
          </a:bodyPr>
          <a:lstStyle/>
          <a:p>
            <a:pPr algn="l"/>
            <a:r>
              <a:rPr lang="zh-CN" altLang="en-US" sz="2000" b="1">
                <a:solidFill>
                  <a:schemeClr val="tx1">
                    <a:lumMod val="85000"/>
                    <a:lumOff val="15000"/>
                  </a:schemeClr>
                </a:solidFill>
                <a:effectLst>
                  <a:outerShdw blurRad="38100" dist="19050" dir="2700000" algn="tl" rotWithShape="0">
                    <a:schemeClr val="dk1">
                      <a:alpha val="40000"/>
                    </a:schemeClr>
                  </a:outerShdw>
                </a:effectLst>
              </a:rPr>
              <a:t>尚铭电器</a:t>
            </a:r>
          </a:p>
        </p:txBody>
      </p:sp>
      <p:sp>
        <p:nvSpPr>
          <p:cNvPr id="2" name="文本框 1"/>
          <p:cNvSpPr txBox="1"/>
          <p:nvPr/>
        </p:nvSpPr>
        <p:spPr>
          <a:xfrm>
            <a:off x="684530" y="2329815"/>
            <a:ext cx="2784475" cy="398780"/>
          </a:xfrm>
          <a:prstGeom prst="rect">
            <a:avLst/>
          </a:prstGeom>
          <a:noFill/>
        </p:spPr>
        <p:txBody>
          <a:bodyPr wrap="square" rtlCol="0">
            <a:spAutoFit/>
            <a:scene3d>
              <a:camera prst="orthographicFront"/>
              <a:lightRig rig="threePt" dir="t"/>
            </a:scene3d>
          </a:bodyPr>
          <a:lstStyle/>
          <a:p>
            <a:pPr algn="l"/>
            <a:r>
              <a:rPr lang="zh-CN" altLang="en-US" sz="2000" b="1">
                <a:solidFill>
                  <a:schemeClr val="tx1">
                    <a:lumMod val="85000"/>
                    <a:lumOff val="15000"/>
                  </a:schemeClr>
                </a:solidFill>
                <a:effectLst>
                  <a:outerShdw blurRad="38100" dist="19050" dir="2700000" algn="tl" rotWithShape="0">
                    <a:schemeClr val="dk1">
                      <a:alpha val="40000"/>
                    </a:schemeClr>
                  </a:outerShdw>
                </a:effectLst>
              </a:rPr>
              <a:t>Panisonic松下</a:t>
            </a:r>
          </a:p>
        </p:txBody>
      </p:sp>
      <p:sp>
        <p:nvSpPr>
          <p:cNvPr id="8" name="文本框 7"/>
          <p:cNvSpPr txBox="1"/>
          <p:nvPr/>
        </p:nvSpPr>
        <p:spPr>
          <a:xfrm>
            <a:off x="667385" y="2703830"/>
            <a:ext cx="4627880" cy="306705"/>
          </a:xfrm>
          <a:prstGeom prst="rect">
            <a:avLst/>
          </a:prstGeom>
          <a:noFill/>
        </p:spPr>
        <p:txBody>
          <a:bodyPr wrap="none" rtlCol="0">
            <a:spAutoFit/>
          </a:bodyPr>
          <a:lstStyle/>
          <a:p>
            <a:pPr algn="l"/>
            <a:r>
              <a:rPr lang="zh-CN" altLang="en-US" sz="1400">
                <a:solidFill>
                  <a:schemeClr val="tx1">
                    <a:lumMod val="65000"/>
                    <a:lumOff val="35000"/>
                  </a:schemeClr>
                </a:solidFill>
                <a:latin typeface="微软雅黑" panose="020B0503020204020204" charset="-122"/>
                <a:ea typeface="微软雅黑" panose="020B0503020204020204" charset="-122"/>
              </a:rPr>
              <a:t>日本品牌，全球的按摩椅品牌，研发实力较强，口碑好。</a:t>
            </a:r>
          </a:p>
        </p:txBody>
      </p:sp>
      <p:sp>
        <p:nvSpPr>
          <p:cNvPr id="290" name=" 290"/>
          <p:cNvSpPr/>
          <p:nvPr/>
        </p:nvSpPr>
        <p:spPr>
          <a:xfrm>
            <a:off x="431800" y="2418715"/>
            <a:ext cx="139065" cy="236220"/>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p:spPr>
        <p:style>
          <a:lnRef idx="1">
            <a:schemeClr val="accent2"/>
          </a:lnRef>
          <a:fillRef idx="3">
            <a:schemeClr val="accent2"/>
          </a:fillRef>
          <a:effectRef idx="2">
            <a:schemeClr val="accent2"/>
          </a:effectRef>
          <a:fontRef idx="minor">
            <a:schemeClr val="lt1"/>
          </a:fontRef>
        </p:style>
        <p:txBody>
          <a:bodyPr bIns="324000" anchor="ctr"/>
          <a:lstStyle/>
          <a:p>
            <a:pPr algn="ctr" eaLnBrk="1" fontAlgn="auto" hangingPunct="1">
              <a:spcBef>
                <a:spcPts val="0"/>
              </a:spcBef>
              <a:spcAft>
                <a:spcPts val="0"/>
              </a:spcAft>
              <a:defRPr/>
            </a:pPr>
            <a:endParaRPr lang="zh-CN" altLang="en-US" dirty="0">
              <a:solidFill>
                <a:srgbClr val="FFFFFF"/>
              </a:solidFill>
            </a:endParaRPr>
          </a:p>
        </p:txBody>
      </p:sp>
      <p:sp>
        <p:nvSpPr>
          <p:cNvPr id="9" name=" 290"/>
          <p:cNvSpPr/>
          <p:nvPr/>
        </p:nvSpPr>
        <p:spPr>
          <a:xfrm>
            <a:off x="431800" y="3383915"/>
            <a:ext cx="139065" cy="236220"/>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p:spPr>
        <p:style>
          <a:lnRef idx="1">
            <a:schemeClr val="accent2"/>
          </a:lnRef>
          <a:fillRef idx="3">
            <a:schemeClr val="accent2"/>
          </a:fillRef>
          <a:effectRef idx="2">
            <a:schemeClr val="accent2"/>
          </a:effectRef>
          <a:fontRef idx="minor">
            <a:schemeClr val="lt1"/>
          </a:fontRef>
        </p:style>
        <p:txBody>
          <a:bodyPr bIns="324000" anchor="ctr"/>
          <a:lstStyle/>
          <a:p>
            <a:pPr algn="ctr" eaLnBrk="1" fontAlgn="auto" hangingPunct="1">
              <a:spcBef>
                <a:spcPts val="0"/>
              </a:spcBef>
              <a:spcAft>
                <a:spcPts val="0"/>
              </a:spcAft>
              <a:defRPr/>
            </a:pPr>
            <a:endParaRPr lang="zh-CN" altLang="en-US" dirty="0">
              <a:solidFill>
                <a:srgbClr val="FFFFFF"/>
              </a:solidFill>
            </a:endParaRPr>
          </a:p>
        </p:txBody>
      </p:sp>
      <p:sp>
        <p:nvSpPr>
          <p:cNvPr id="12" name=" 290"/>
          <p:cNvSpPr/>
          <p:nvPr/>
        </p:nvSpPr>
        <p:spPr>
          <a:xfrm>
            <a:off x="431800" y="4394835"/>
            <a:ext cx="139065" cy="236220"/>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p:spPr>
        <p:style>
          <a:lnRef idx="1">
            <a:schemeClr val="accent2"/>
          </a:lnRef>
          <a:fillRef idx="3">
            <a:schemeClr val="accent2"/>
          </a:fillRef>
          <a:effectRef idx="2">
            <a:schemeClr val="accent2"/>
          </a:effectRef>
          <a:fontRef idx="minor">
            <a:schemeClr val="lt1"/>
          </a:fontRef>
        </p:style>
        <p:txBody>
          <a:bodyPr bIns="324000" anchor="ctr"/>
          <a:lstStyle/>
          <a:p>
            <a:pPr algn="ctr" eaLnBrk="1" fontAlgn="auto" hangingPunct="1">
              <a:spcBef>
                <a:spcPts val="0"/>
              </a:spcBef>
              <a:spcAft>
                <a:spcPts val="0"/>
              </a:spcAft>
              <a:defRPr/>
            </a:pPr>
            <a:endParaRPr lang="zh-CN" altLang="en-US" dirty="0">
              <a:solidFill>
                <a:srgbClr val="FFFFFF"/>
              </a:solidFill>
            </a:endParaRPr>
          </a:p>
        </p:txBody>
      </p:sp>
      <p:sp>
        <p:nvSpPr>
          <p:cNvPr id="13" name=" 290"/>
          <p:cNvSpPr/>
          <p:nvPr/>
        </p:nvSpPr>
        <p:spPr>
          <a:xfrm>
            <a:off x="431800" y="5349240"/>
            <a:ext cx="139065" cy="236220"/>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p:spPr>
        <p:style>
          <a:lnRef idx="1">
            <a:schemeClr val="accent2"/>
          </a:lnRef>
          <a:fillRef idx="3">
            <a:schemeClr val="accent2"/>
          </a:fillRef>
          <a:effectRef idx="2">
            <a:schemeClr val="accent2"/>
          </a:effectRef>
          <a:fontRef idx="minor">
            <a:schemeClr val="lt1"/>
          </a:fontRef>
        </p:style>
        <p:txBody>
          <a:bodyPr bIns="324000" anchor="ctr"/>
          <a:lstStyle/>
          <a:p>
            <a:pPr algn="ctr" eaLnBrk="1" fontAlgn="auto" hangingPunct="1">
              <a:spcBef>
                <a:spcPts val="0"/>
              </a:spcBef>
              <a:spcAft>
                <a:spcPts val="0"/>
              </a:spcAft>
              <a:defRPr/>
            </a:pPr>
            <a:endParaRPr lang="zh-CN" altLang="en-US" dirty="0">
              <a:solidFill>
                <a:srgbClr val="FFFFFF"/>
              </a:solidFill>
            </a:endParaRPr>
          </a:p>
        </p:txBody>
      </p:sp>
      <p:sp>
        <p:nvSpPr>
          <p:cNvPr id="14" name=" 290"/>
          <p:cNvSpPr/>
          <p:nvPr/>
        </p:nvSpPr>
        <p:spPr>
          <a:xfrm>
            <a:off x="6918325" y="5430520"/>
            <a:ext cx="139065" cy="236220"/>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p:spPr>
        <p:style>
          <a:lnRef idx="1">
            <a:schemeClr val="accent2"/>
          </a:lnRef>
          <a:fillRef idx="3">
            <a:schemeClr val="accent2"/>
          </a:fillRef>
          <a:effectRef idx="2">
            <a:schemeClr val="accent2"/>
          </a:effectRef>
          <a:fontRef idx="minor">
            <a:schemeClr val="lt1"/>
          </a:fontRef>
        </p:style>
        <p:txBody>
          <a:bodyPr bIns="324000" anchor="ctr"/>
          <a:lstStyle/>
          <a:p>
            <a:pPr algn="ctr" eaLnBrk="1" fontAlgn="auto" hangingPunct="1">
              <a:spcBef>
                <a:spcPts val="0"/>
              </a:spcBef>
              <a:spcAft>
                <a:spcPts val="0"/>
              </a:spcAft>
              <a:defRPr/>
            </a:pPr>
            <a:endParaRPr lang="zh-CN" altLang="en-US" dirty="0">
              <a:solidFill>
                <a:srgbClr val="FFFFFF"/>
              </a:solidFill>
            </a:endParaRPr>
          </a:p>
        </p:txBody>
      </p:sp>
      <p:sp>
        <p:nvSpPr>
          <p:cNvPr id="15" name=" 290"/>
          <p:cNvSpPr/>
          <p:nvPr/>
        </p:nvSpPr>
        <p:spPr>
          <a:xfrm>
            <a:off x="6952615" y="2418715"/>
            <a:ext cx="139065" cy="236220"/>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p:spPr>
        <p:style>
          <a:lnRef idx="1">
            <a:schemeClr val="accent2"/>
          </a:lnRef>
          <a:fillRef idx="3">
            <a:schemeClr val="accent2"/>
          </a:fillRef>
          <a:effectRef idx="2">
            <a:schemeClr val="accent2"/>
          </a:effectRef>
          <a:fontRef idx="minor">
            <a:schemeClr val="lt1"/>
          </a:fontRef>
        </p:style>
        <p:txBody>
          <a:bodyPr bIns="324000" anchor="ctr"/>
          <a:lstStyle/>
          <a:p>
            <a:pPr algn="ctr" eaLnBrk="1" fontAlgn="auto" hangingPunct="1">
              <a:spcBef>
                <a:spcPts val="0"/>
              </a:spcBef>
              <a:spcAft>
                <a:spcPts val="0"/>
              </a:spcAft>
              <a:defRPr/>
            </a:pPr>
            <a:endParaRPr lang="zh-CN" altLang="en-US" dirty="0">
              <a:solidFill>
                <a:srgbClr val="FFFFFF"/>
              </a:solidFill>
            </a:endParaRPr>
          </a:p>
        </p:txBody>
      </p:sp>
      <p:sp>
        <p:nvSpPr>
          <p:cNvPr id="22" name=" 290"/>
          <p:cNvSpPr/>
          <p:nvPr/>
        </p:nvSpPr>
        <p:spPr>
          <a:xfrm>
            <a:off x="6952615" y="3383915"/>
            <a:ext cx="139065" cy="236220"/>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p:spPr>
        <p:style>
          <a:lnRef idx="1">
            <a:schemeClr val="accent2"/>
          </a:lnRef>
          <a:fillRef idx="3">
            <a:schemeClr val="accent2"/>
          </a:fillRef>
          <a:effectRef idx="2">
            <a:schemeClr val="accent2"/>
          </a:effectRef>
          <a:fontRef idx="minor">
            <a:schemeClr val="lt1"/>
          </a:fontRef>
        </p:style>
        <p:txBody>
          <a:bodyPr bIns="324000" anchor="ctr"/>
          <a:lstStyle/>
          <a:p>
            <a:pPr algn="ctr" eaLnBrk="1" fontAlgn="auto" hangingPunct="1">
              <a:spcBef>
                <a:spcPts val="0"/>
              </a:spcBef>
              <a:spcAft>
                <a:spcPts val="0"/>
              </a:spcAft>
              <a:defRPr/>
            </a:pPr>
            <a:endParaRPr lang="zh-CN" altLang="en-US" dirty="0">
              <a:solidFill>
                <a:srgbClr val="FFFFFF"/>
              </a:solidFill>
            </a:endParaRPr>
          </a:p>
        </p:txBody>
      </p:sp>
      <p:sp>
        <p:nvSpPr>
          <p:cNvPr id="25" name=" 290"/>
          <p:cNvSpPr/>
          <p:nvPr/>
        </p:nvSpPr>
        <p:spPr>
          <a:xfrm>
            <a:off x="6952615" y="4394835"/>
            <a:ext cx="139065" cy="236220"/>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p:spPr>
        <p:style>
          <a:lnRef idx="1">
            <a:schemeClr val="accent2"/>
          </a:lnRef>
          <a:fillRef idx="3">
            <a:schemeClr val="accent2"/>
          </a:fillRef>
          <a:effectRef idx="2">
            <a:schemeClr val="accent2"/>
          </a:effectRef>
          <a:fontRef idx="minor">
            <a:schemeClr val="lt1"/>
          </a:fontRef>
        </p:style>
        <p:txBody>
          <a:bodyPr bIns="324000" anchor="ctr"/>
          <a:lstStyle/>
          <a:p>
            <a:pPr algn="ctr" eaLnBrk="1" fontAlgn="auto" hangingPunct="1">
              <a:spcBef>
                <a:spcPts val="0"/>
              </a:spcBef>
              <a:spcAft>
                <a:spcPts val="0"/>
              </a:spcAft>
              <a:defRPr/>
            </a:pPr>
            <a:endParaRPr lang="zh-CN" altLang="en-US" dirty="0">
              <a:solidFill>
                <a:srgbClr val="FFFFFF"/>
              </a:solidFill>
            </a:endParaRPr>
          </a:p>
        </p:txBody>
      </p:sp>
      <p:sp>
        <p:nvSpPr>
          <p:cNvPr id="26" name="文本框 25"/>
          <p:cNvSpPr txBox="1"/>
          <p:nvPr/>
        </p:nvSpPr>
        <p:spPr>
          <a:xfrm>
            <a:off x="675005" y="3666490"/>
            <a:ext cx="5933440" cy="521970"/>
          </a:xfrm>
          <a:prstGeom prst="rect">
            <a:avLst/>
          </a:prstGeom>
          <a:noFill/>
        </p:spPr>
        <p:txBody>
          <a:bodyPr wrap="none" rtlCol="0">
            <a:spAutoFit/>
          </a:bodyPr>
          <a:lstStyle/>
          <a:p>
            <a:pPr algn="l"/>
            <a:r>
              <a:rPr lang="zh-CN" altLang="en-US" sz="1400">
                <a:solidFill>
                  <a:schemeClr val="tx1">
                    <a:lumMod val="65000"/>
                    <a:lumOff val="35000"/>
                  </a:schemeClr>
                </a:solidFill>
                <a:latin typeface="微软雅黑" panose="020B0503020204020204" charset="-122"/>
                <a:ea typeface="微软雅黑" panose="020B0503020204020204" charset="-122"/>
              </a:rPr>
              <a:t>新加坡品牌，销售网络遍及亚洲，没有研发和生产，所有产品均为OEM，</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主要产品来源于日本大东电机株式会社。</a:t>
            </a:r>
          </a:p>
        </p:txBody>
      </p:sp>
      <p:sp>
        <p:nvSpPr>
          <p:cNvPr id="27" name="文本框 26"/>
          <p:cNvSpPr txBox="1"/>
          <p:nvPr/>
        </p:nvSpPr>
        <p:spPr>
          <a:xfrm>
            <a:off x="675005" y="4683760"/>
            <a:ext cx="5339080" cy="306705"/>
          </a:xfrm>
          <a:prstGeom prst="rect">
            <a:avLst/>
          </a:prstGeom>
          <a:noFill/>
        </p:spPr>
        <p:txBody>
          <a:bodyPr wrap="none" rtlCol="0">
            <a:spAutoFit/>
          </a:bodyPr>
          <a:lstStyle/>
          <a:p>
            <a:pPr algn="l"/>
            <a:r>
              <a:rPr lang="zh-CN" altLang="en-US" sz="1400">
                <a:solidFill>
                  <a:schemeClr val="tx1">
                    <a:lumMod val="65000"/>
                    <a:lumOff val="35000"/>
                  </a:schemeClr>
                </a:solidFill>
                <a:latin typeface="微软雅黑" panose="020B0503020204020204" charset="-122"/>
                <a:ea typeface="微软雅黑" panose="020B0503020204020204" charset="-122"/>
              </a:rPr>
              <a:t>出口日本的品牌，集研发、制造，营销为一体，品质高，体验好。</a:t>
            </a:r>
          </a:p>
        </p:txBody>
      </p:sp>
      <p:sp>
        <p:nvSpPr>
          <p:cNvPr id="28" name="文本框 27"/>
          <p:cNvSpPr txBox="1"/>
          <p:nvPr/>
        </p:nvSpPr>
        <p:spPr>
          <a:xfrm>
            <a:off x="675005" y="5638165"/>
            <a:ext cx="5400040" cy="521970"/>
          </a:xfrm>
          <a:prstGeom prst="rect">
            <a:avLst/>
          </a:prstGeom>
          <a:noFill/>
        </p:spPr>
        <p:txBody>
          <a:bodyPr wrap="none" rtlCol="0">
            <a:spAutoFit/>
          </a:bodyPr>
          <a:lstStyle/>
          <a:p>
            <a:pPr algn="l"/>
            <a:r>
              <a:rPr lang="zh-CN" altLang="en-US" sz="1400">
                <a:solidFill>
                  <a:schemeClr val="tx1">
                    <a:lumMod val="65000"/>
                    <a:lumOff val="35000"/>
                  </a:schemeClr>
                </a:solidFill>
                <a:latin typeface="微软雅黑" panose="020B0503020204020204" charset="-122"/>
                <a:ea typeface="微软雅黑" panose="020B0503020204020204" charset="-122"/>
                <a:sym typeface="+mn-ea"/>
              </a:rPr>
              <a:t>位于上海，</a:t>
            </a:r>
            <a:r>
              <a:rPr lang="en-US" altLang="zh-CN" sz="1400">
                <a:solidFill>
                  <a:schemeClr val="tx1">
                    <a:lumMod val="65000"/>
                    <a:lumOff val="35000"/>
                  </a:schemeClr>
                </a:solidFill>
                <a:latin typeface="微软雅黑" panose="020B0503020204020204" charset="-122"/>
                <a:ea typeface="微软雅黑" panose="020B0503020204020204" charset="-122"/>
                <a:sym typeface="+mn-ea"/>
              </a:rPr>
              <a:t>1997</a:t>
            </a:r>
            <a:r>
              <a:rPr lang="zh-CN" altLang="en-US" sz="1400">
                <a:solidFill>
                  <a:schemeClr val="tx1">
                    <a:lumMod val="65000"/>
                    <a:lumOff val="35000"/>
                  </a:schemeClr>
                </a:solidFill>
                <a:latin typeface="微软雅黑" panose="020B0503020204020204" charset="-122"/>
                <a:ea typeface="微软雅黑" panose="020B0503020204020204" charset="-122"/>
                <a:sym typeface="+mn-ea"/>
              </a:rPr>
              <a:t>年成立，有自我研发，生产，营销能力，行业老大</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老牌按摩椅品牌，知名度大，实力雄厚，产品覆盖高中低端。</a:t>
            </a:r>
          </a:p>
        </p:txBody>
      </p:sp>
      <p:sp>
        <p:nvSpPr>
          <p:cNvPr id="29" name="文本框 28"/>
          <p:cNvSpPr txBox="1"/>
          <p:nvPr/>
        </p:nvSpPr>
        <p:spPr>
          <a:xfrm>
            <a:off x="7115175" y="5748020"/>
            <a:ext cx="5044440" cy="521970"/>
          </a:xfrm>
          <a:prstGeom prst="rect">
            <a:avLst/>
          </a:prstGeom>
          <a:noFill/>
        </p:spPr>
        <p:txBody>
          <a:bodyPr wrap="none" rtlCol="0">
            <a:spAutoFit/>
          </a:bodyPr>
          <a:lstStyle/>
          <a:p>
            <a:pPr algn="l"/>
            <a:r>
              <a:rPr lang="zh-CN" altLang="en-US" sz="1400">
                <a:solidFill>
                  <a:schemeClr val="tx1">
                    <a:lumMod val="65000"/>
                    <a:lumOff val="35000"/>
                  </a:schemeClr>
                </a:solidFill>
                <a:latin typeface="微软雅黑" panose="020B0503020204020204" charset="-122"/>
                <a:ea typeface="微软雅黑" panose="020B0503020204020204" charset="-122"/>
              </a:rPr>
              <a:t>位于广州，</a:t>
            </a:r>
            <a:r>
              <a:rPr lang="en-US" altLang="zh-CN" sz="1400">
                <a:solidFill>
                  <a:schemeClr val="tx1">
                    <a:lumMod val="65000"/>
                    <a:lumOff val="35000"/>
                  </a:schemeClr>
                </a:solidFill>
                <a:latin typeface="微软雅黑" panose="020B0503020204020204" charset="-122"/>
                <a:ea typeface="微软雅黑" panose="020B0503020204020204" charset="-122"/>
              </a:rPr>
              <a:t>1996</a:t>
            </a:r>
            <a:r>
              <a:rPr lang="zh-CN" altLang="en-US" sz="1400">
                <a:solidFill>
                  <a:schemeClr val="tx1">
                    <a:lumMod val="65000"/>
                    <a:lumOff val="35000"/>
                  </a:schemeClr>
                </a:solidFill>
                <a:latin typeface="微软雅黑" panose="020B0503020204020204" charset="-122"/>
                <a:ea typeface="微软雅黑" panose="020B0503020204020204" charset="-122"/>
              </a:rPr>
              <a:t>年香港人创办，生产基地在东莞，研发能力强</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，销售偏重于华南地区，知名度大，口碑较好。</a:t>
            </a:r>
          </a:p>
        </p:txBody>
      </p:sp>
      <p:sp>
        <p:nvSpPr>
          <p:cNvPr id="31" name="文本框 30"/>
          <p:cNvSpPr txBox="1"/>
          <p:nvPr/>
        </p:nvSpPr>
        <p:spPr>
          <a:xfrm>
            <a:off x="120015" y="211455"/>
            <a:ext cx="4773930" cy="398780"/>
          </a:xfrm>
          <a:prstGeom prst="rect">
            <a:avLst/>
          </a:prstGeom>
          <a:noFill/>
        </p:spPr>
        <p:txBody>
          <a:bodyPr wrap="none" rtlCol="0">
            <a:spAutoFit/>
          </a:bodyPr>
          <a:lstStyle/>
          <a:p>
            <a:pPr algn="l"/>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一、市场分析和发展前景   </a:t>
            </a:r>
            <a:r>
              <a:rPr lang="en-US" altLang="zh-CN" sz="2000">
                <a:solidFill>
                  <a:schemeClr val="tx1">
                    <a:lumMod val="50000"/>
                    <a:lumOff val="50000"/>
                  </a:schemeClr>
                </a:solidFill>
                <a:effectLst/>
                <a:latin typeface="华康俪金黑W8" panose="020B0809000000000000" charset="-122"/>
                <a:ea typeface="华康俪金黑W8" panose="020B0809000000000000" charset="-122"/>
                <a:sym typeface="+mn-ea"/>
              </a:rPr>
              <a:t>/</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  竞品分析</a:t>
            </a:r>
          </a:p>
        </p:txBody>
      </p:sp>
      <p:sp>
        <p:nvSpPr>
          <p:cNvPr id="32" name="文本框 31"/>
          <p:cNvSpPr txBox="1"/>
          <p:nvPr/>
        </p:nvSpPr>
        <p:spPr>
          <a:xfrm>
            <a:off x="7091680" y="2728595"/>
            <a:ext cx="4688840" cy="521970"/>
          </a:xfrm>
          <a:prstGeom prst="rect">
            <a:avLst/>
          </a:prstGeom>
          <a:noFill/>
        </p:spPr>
        <p:txBody>
          <a:bodyPr wrap="none" rtlCol="0">
            <a:spAutoFit/>
          </a:bodyPr>
          <a:lstStyle/>
          <a:p>
            <a:pPr algn="l"/>
            <a:r>
              <a:rPr lang="zh-CN" altLang="en-US" sz="1400">
                <a:solidFill>
                  <a:schemeClr val="tx1">
                    <a:lumMod val="65000"/>
                    <a:lumOff val="35000"/>
                  </a:schemeClr>
                </a:solidFill>
                <a:latin typeface="微软雅黑" panose="020B0503020204020204" charset="-122"/>
                <a:ea typeface="微软雅黑" panose="020B0503020204020204" charset="-122"/>
              </a:rPr>
              <a:t>位于浙江，</a:t>
            </a:r>
            <a:r>
              <a:rPr lang="en-US" altLang="zh-CN" sz="1400">
                <a:solidFill>
                  <a:schemeClr val="tx1">
                    <a:lumMod val="65000"/>
                    <a:lumOff val="35000"/>
                  </a:schemeClr>
                </a:solidFill>
                <a:latin typeface="微软雅黑" panose="020B0503020204020204" charset="-122"/>
                <a:ea typeface="微软雅黑" panose="020B0503020204020204" charset="-122"/>
              </a:rPr>
              <a:t>2003</a:t>
            </a:r>
            <a:r>
              <a:rPr lang="zh-CN" altLang="en-US" sz="1400">
                <a:solidFill>
                  <a:schemeClr val="tx1">
                    <a:lumMod val="65000"/>
                    <a:lumOff val="35000"/>
                  </a:schemeClr>
                </a:solidFill>
                <a:latin typeface="微软雅黑" panose="020B0503020204020204" charset="-122"/>
                <a:ea typeface="微软雅黑" panose="020B0503020204020204" charset="-122"/>
              </a:rPr>
              <a:t>年成立，</a:t>
            </a:r>
            <a:r>
              <a:rPr lang="zh-CN" altLang="en-US" sz="1400">
                <a:solidFill>
                  <a:schemeClr val="tx1">
                    <a:lumMod val="65000"/>
                    <a:lumOff val="35000"/>
                  </a:schemeClr>
                </a:solidFill>
                <a:latin typeface="微软雅黑" panose="020B0503020204020204" charset="-122"/>
                <a:ea typeface="微软雅黑" panose="020B0503020204020204" charset="-122"/>
                <a:sym typeface="+mn-ea"/>
              </a:rPr>
              <a:t>有自我研发，生产，营销能力，</a:t>
            </a:r>
          </a:p>
          <a:p>
            <a:pPr algn="l"/>
            <a:r>
              <a:rPr lang="zh-CN" altLang="en-US" sz="1400">
                <a:solidFill>
                  <a:schemeClr val="tx1">
                    <a:lumMod val="65000"/>
                    <a:lumOff val="35000"/>
                  </a:schemeClr>
                </a:solidFill>
                <a:latin typeface="微软雅黑" panose="020B0503020204020204" charset="-122"/>
                <a:ea typeface="微软雅黑" panose="020B0503020204020204" charset="-122"/>
                <a:sym typeface="+mn-ea"/>
              </a:rPr>
              <a:t>行业翘楚，产品主打精致小巧。</a:t>
            </a:r>
          </a:p>
        </p:txBody>
      </p:sp>
      <p:sp>
        <p:nvSpPr>
          <p:cNvPr id="33" name="文本框 32"/>
          <p:cNvSpPr txBox="1"/>
          <p:nvPr/>
        </p:nvSpPr>
        <p:spPr>
          <a:xfrm>
            <a:off x="7091680" y="3666490"/>
            <a:ext cx="5044440" cy="737235"/>
          </a:xfrm>
          <a:prstGeom prst="rect">
            <a:avLst/>
          </a:prstGeom>
          <a:noFill/>
        </p:spPr>
        <p:txBody>
          <a:bodyPr wrap="none" rtlCol="0">
            <a:spAutoFit/>
          </a:bodyPr>
          <a:lstStyle/>
          <a:p>
            <a:pPr algn="l"/>
            <a:r>
              <a:rPr sz="1400">
                <a:solidFill>
                  <a:schemeClr val="tx1">
                    <a:lumMod val="65000"/>
                    <a:lumOff val="35000"/>
                  </a:schemeClr>
                </a:solidFill>
                <a:latin typeface="微软雅黑" panose="020B0503020204020204" charset="-122"/>
                <a:ea typeface="微软雅黑" panose="020B0503020204020204" charset="-122"/>
              </a:rPr>
              <a:t>浙江和福建</a:t>
            </a:r>
            <a:r>
              <a:rPr lang="zh-CN" sz="1400">
                <a:solidFill>
                  <a:schemeClr val="tx1">
                    <a:lumMod val="65000"/>
                    <a:lumOff val="35000"/>
                  </a:schemeClr>
                </a:solidFill>
                <a:latin typeface="微软雅黑" panose="020B0503020204020204" charset="-122"/>
                <a:ea typeface="微软雅黑" panose="020B0503020204020204" charset="-122"/>
              </a:rPr>
              <a:t>，</a:t>
            </a:r>
            <a:r>
              <a:rPr lang="en-US" altLang="zh-CN" sz="1400">
                <a:solidFill>
                  <a:schemeClr val="tx1">
                    <a:lumMod val="65000"/>
                    <a:lumOff val="35000"/>
                  </a:schemeClr>
                </a:solidFill>
                <a:latin typeface="微软雅黑" panose="020B0503020204020204" charset="-122"/>
                <a:ea typeface="微软雅黑" panose="020B0503020204020204" charset="-122"/>
              </a:rPr>
              <a:t>2000</a:t>
            </a:r>
            <a:r>
              <a:rPr lang="zh-CN" altLang="en-US" sz="1400">
                <a:solidFill>
                  <a:schemeClr val="tx1">
                    <a:lumMod val="65000"/>
                    <a:lumOff val="35000"/>
                  </a:schemeClr>
                </a:solidFill>
                <a:latin typeface="微软雅黑" panose="020B0503020204020204" charset="-122"/>
                <a:ea typeface="微软雅黑" panose="020B0503020204020204" charset="-122"/>
              </a:rPr>
              <a:t>年推出按摩椅，老牌企业，走中低档路线，</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具有价格优势很受市场欢迎。</a:t>
            </a:r>
          </a:p>
          <a:p>
            <a:pPr algn="l"/>
            <a:endParaRPr lang="zh-CN" altLang="en-US" sz="1400">
              <a:solidFill>
                <a:schemeClr val="tx1">
                  <a:lumMod val="65000"/>
                  <a:lumOff val="35000"/>
                </a:schemeClr>
              </a:solidFill>
              <a:latin typeface="微软雅黑" panose="020B0503020204020204" charset="-122"/>
              <a:ea typeface="微软雅黑" panose="020B0503020204020204" charset="-122"/>
            </a:endParaRPr>
          </a:p>
        </p:txBody>
      </p:sp>
      <p:sp>
        <p:nvSpPr>
          <p:cNvPr id="34" name="文本框 33"/>
          <p:cNvSpPr txBox="1"/>
          <p:nvPr/>
        </p:nvSpPr>
        <p:spPr>
          <a:xfrm>
            <a:off x="7091680" y="4712335"/>
            <a:ext cx="5161280" cy="521970"/>
          </a:xfrm>
          <a:prstGeom prst="rect">
            <a:avLst/>
          </a:prstGeom>
          <a:noFill/>
        </p:spPr>
        <p:txBody>
          <a:bodyPr wrap="none" rtlCol="0">
            <a:spAutoFit/>
          </a:bodyPr>
          <a:lstStyle/>
          <a:p>
            <a:pPr algn="l"/>
            <a:r>
              <a:rPr sz="1400">
                <a:solidFill>
                  <a:schemeClr val="tx1">
                    <a:lumMod val="65000"/>
                    <a:lumOff val="35000"/>
                  </a:schemeClr>
                </a:solidFill>
                <a:latin typeface="微软雅黑" panose="020B0503020204020204" charset="-122"/>
                <a:ea typeface="微软雅黑" panose="020B0503020204020204" charset="-122"/>
              </a:rPr>
              <a:t>福建省福州</a:t>
            </a:r>
            <a:r>
              <a:rPr lang="zh-CN" sz="1400">
                <a:solidFill>
                  <a:schemeClr val="tx1">
                    <a:lumMod val="65000"/>
                    <a:lumOff val="35000"/>
                  </a:schemeClr>
                </a:solidFill>
                <a:latin typeface="微软雅黑" panose="020B0503020204020204" charset="-122"/>
                <a:ea typeface="微软雅黑" panose="020B0503020204020204" charset="-122"/>
              </a:rPr>
              <a:t>，</a:t>
            </a:r>
            <a:r>
              <a:rPr lang="zh-CN" altLang="en-US" sz="1400">
                <a:solidFill>
                  <a:schemeClr val="tx1">
                    <a:lumMod val="65000"/>
                    <a:lumOff val="35000"/>
                  </a:schemeClr>
                </a:solidFill>
                <a:latin typeface="微软雅黑" panose="020B0503020204020204" charset="-122"/>
                <a:ea typeface="微软雅黑" panose="020B0503020204020204" charset="-122"/>
                <a:sym typeface="+mn-ea"/>
              </a:rPr>
              <a:t>走中低档路线，线上销售能力强，品质中等水平。</a:t>
            </a:r>
          </a:p>
          <a:p>
            <a:pPr algn="l"/>
            <a:endParaRPr lang="zh-CN" altLang="en-US" sz="1400">
              <a:solidFill>
                <a:schemeClr val="tx1">
                  <a:lumMod val="65000"/>
                  <a:lumOff val="35000"/>
                </a:schemeClr>
              </a:solidFill>
              <a:latin typeface="微软雅黑" panose="020B0503020204020204" charset="-122"/>
              <a:ea typeface="微软雅黑" panose="020B0503020204020204" charset="-122"/>
            </a:endParaRPr>
          </a:p>
        </p:txBody>
      </p:sp>
      <p:pic>
        <p:nvPicPr>
          <p:cNvPr id="30" name="图片 29">
            <a:extLst>
              <a:ext uri="{FF2B5EF4-FFF2-40B4-BE49-F238E27FC236}">
                <a16:creationId xmlns:a16="http://schemas.microsoft.com/office/drawing/2014/main" id="{E9C2340A-1F3D-4473-B515-B82FF7AD8F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06095" y="336550"/>
            <a:ext cx="2316480" cy="521970"/>
          </a:xfrm>
          <a:prstGeom prst="rect">
            <a:avLst/>
          </a:prstGeom>
          <a:noFill/>
        </p:spPr>
        <p:txBody>
          <a:bodyPr wrap="none" rtlCol="0">
            <a:spAutoFit/>
            <a:scene3d>
              <a:camera prst="orthographicFront"/>
              <a:lightRig rig="threePt" dir="t"/>
            </a:scene3d>
          </a:bodyPr>
          <a:lstStyle/>
          <a:p>
            <a:pPr algn="dist"/>
            <a:r>
              <a:rPr lang="zh-CN" altLang="en-US" sz="2800">
                <a:solidFill>
                  <a:schemeClr val="accent1"/>
                </a:solidFill>
                <a:effectLst>
                  <a:outerShdw blurRad="38100" dist="25400" dir="5400000" algn="ctr" rotWithShape="0">
                    <a:srgbClr val="6E747A">
                      <a:alpha val="43000"/>
                    </a:srgbClr>
                  </a:outerShdw>
                </a:effectLst>
                <a:latin typeface="华康俪金黑W8" panose="020B0809000000000000" charset="-122"/>
                <a:ea typeface="华康俪金黑W8" panose="020B0809000000000000" charset="-122"/>
              </a:rPr>
              <a:t>二、竞品分析</a:t>
            </a:r>
          </a:p>
        </p:txBody>
      </p:sp>
      <p:sp>
        <p:nvSpPr>
          <p:cNvPr id="2" name="文本框 1"/>
          <p:cNvSpPr txBox="1"/>
          <p:nvPr/>
        </p:nvSpPr>
        <p:spPr>
          <a:xfrm>
            <a:off x="5203190" y="3037205"/>
            <a:ext cx="2754630" cy="706755"/>
          </a:xfrm>
          <a:prstGeom prst="rect">
            <a:avLst/>
          </a:prstGeom>
          <a:noFill/>
        </p:spPr>
        <p:txBody>
          <a:bodyPr wrap="square" rtlCol="0">
            <a:spAutoFit/>
            <a:scene3d>
              <a:camera prst="orthographicFront"/>
              <a:lightRig rig="threePt" dir="t"/>
            </a:scene3d>
          </a:bodyPr>
          <a:lstStyle/>
          <a:p>
            <a:r>
              <a:rPr lang="zh-CN" altLang="en-US" sz="4000" b="1">
                <a:solidFill>
                  <a:srgbClr val="22539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荣泰按摩椅</a:t>
            </a:r>
          </a:p>
        </p:txBody>
      </p:sp>
      <p:pic>
        <p:nvPicPr>
          <p:cNvPr id="3" name="图片 2"/>
          <p:cNvPicPr>
            <a:picLocks noChangeAspect="1"/>
          </p:cNvPicPr>
          <p:nvPr/>
        </p:nvPicPr>
        <p:blipFill>
          <a:blip r:embed="rId4"/>
          <a:srcRect l="22168" t="-1025" r="21354"/>
          <a:stretch>
            <a:fillRect/>
          </a:stretch>
        </p:blipFill>
        <p:spPr>
          <a:xfrm>
            <a:off x="3729990" y="3138170"/>
            <a:ext cx="1454150" cy="581660"/>
          </a:xfrm>
          <a:prstGeom prst="rect">
            <a:avLst/>
          </a:prstGeom>
        </p:spPr>
      </p:pic>
      <p:pic>
        <p:nvPicPr>
          <p:cNvPr id="5" name="图片 4">
            <a:extLst>
              <a:ext uri="{FF2B5EF4-FFF2-40B4-BE49-F238E27FC236}">
                <a16:creationId xmlns:a16="http://schemas.microsoft.com/office/drawing/2014/main" id="{93BC9FD6-13E1-4A6A-A2D8-1130272CB2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3491230" cy="398780"/>
          </a:xfrm>
          <a:prstGeom prst="rect">
            <a:avLst/>
          </a:prstGeom>
          <a:noFill/>
        </p:spPr>
        <p:txBody>
          <a:bodyPr wrap="none" rtlCol="0">
            <a:spAutoFit/>
          </a:bodyPr>
          <a:lstStyle/>
          <a:p>
            <a:pPr algn="l"/>
            <a:r>
              <a:rPr lang="en-US" sz="2000">
                <a:solidFill>
                  <a:schemeClr val="tx1">
                    <a:lumMod val="50000"/>
                    <a:lumOff val="50000"/>
                  </a:schemeClr>
                </a:solidFill>
                <a:effectLst/>
                <a:latin typeface="华康俪金黑W8" panose="020B0809000000000000" charset="-122"/>
                <a:ea typeface="华康俪金黑W8" panose="020B0809000000000000" charset="-122"/>
                <a:sym typeface="+mn-ea"/>
              </a:rPr>
              <a:t>1</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、荣泰按摩椅 </a:t>
            </a:r>
            <a:r>
              <a:rPr lang="zh-CN" altLang="en-US" sz="2000">
                <a:solidFill>
                  <a:schemeClr val="tx1">
                    <a:lumMod val="75000"/>
                    <a:lumOff val="25000"/>
                  </a:schemeClr>
                </a:solidFill>
                <a:effectLst/>
                <a:latin typeface="华康俪金黑W8" panose="020B0809000000000000" charset="-122"/>
                <a:ea typeface="华康俪金黑W8" panose="020B0809000000000000" charset="-122"/>
                <a:sym typeface="+mn-ea"/>
              </a:rPr>
              <a:t>营业收入状况</a:t>
            </a:r>
          </a:p>
        </p:txBody>
      </p:sp>
      <p:sp>
        <p:nvSpPr>
          <p:cNvPr id="2" name="文本框 1"/>
          <p:cNvSpPr txBox="1"/>
          <p:nvPr/>
        </p:nvSpPr>
        <p:spPr>
          <a:xfrm>
            <a:off x="6623685" y="1532890"/>
            <a:ext cx="5357495" cy="3969385"/>
          </a:xfrm>
          <a:prstGeom prst="rect">
            <a:avLst/>
          </a:prstGeom>
          <a:noFill/>
        </p:spPr>
        <p:txBody>
          <a:bodyPr wrap="square" rtlCol="0" anchor="t">
            <a:spAutoFit/>
          </a:bodyPr>
          <a:lstStyle/>
          <a:p>
            <a:r>
              <a:rPr lang="zh-CN" altLang="en-US" sz="1400">
                <a:solidFill>
                  <a:schemeClr val="tx1">
                    <a:lumMod val="75000"/>
                    <a:lumOff val="25000"/>
                  </a:schemeClr>
                </a:solidFill>
                <a:latin typeface="微软雅黑" panose="020B0503020204020204" charset="-122"/>
                <a:ea typeface="微软雅黑" panose="020B0503020204020204" charset="-122"/>
              </a:rPr>
              <a:t>荣泰是国内的老牌企业，成立</a:t>
            </a:r>
            <a:r>
              <a:rPr lang="en-US" altLang="zh-CN" sz="1400">
                <a:solidFill>
                  <a:schemeClr val="tx1">
                    <a:lumMod val="75000"/>
                    <a:lumOff val="25000"/>
                  </a:schemeClr>
                </a:solidFill>
                <a:latin typeface="微软雅黑" panose="020B0503020204020204" charset="-122"/>
                <a:ea typeface="微软雅黑" panose="020B0503020204020204" charset="-122"/>
              </a:rPr>
              <a:t>1997</a:t>
            </a:r>
            <a:r>
              <a:rPr lang="zh-CN" altLang="en-US" sz="1400">
                <a:solidFill>
                  <a:schemeClr val="tx1">
                    <a:lumMod val="75000"/>
                    <a:lumOff val="25000"/>
                  </a:schemeClr>
                </a:solidFill>
                <a:latin typeface="微软雅黑" panose="020B0503020204020204" charset="-122"/>
                <a:ea typeface="微软雅黑" panose="020B0503020204020204" charset="-122"/>
              </a:rPr>
              <a:t>，服务点遍布全国各地，集研发，生产，线上线下营销为一体，主要是以</a:t>
            </a:r>
            <a:r>
              <a:rPr lang="en-US" altLang="zh-CN" sz="1400">
                <a:solidFill>
                  <a:schemeClr val="tx1">
                    <a:lumMod val="75000"/>
                    <a:lumOff val="25000"/>
                  </a:schemeClr>
                </a:solidFill>
                <a:latin typeface="微软雅黑" panose="020B0503020204020204" charset="-122"/>
                <a:ea typeface="微软雅黑" panose="020B0503020204020204" charset="-122"/>
              </a:rPr>
              <a:t>ODM</a:t>
            </a:r>
            <a:r>
              <a:rPr lang="zh-CN" altLang="en-US" sz="1400">
                <a:solidFill>
                  <a:schemeClr val="tx1">
                    <a:lumMod val="75000"/>
                    <a:lumOff val="25000"/>
                  </a:schemeClr>
                </a:solidFill>
                <a:latin typeface="微软雅黑" panose="020B0503020204020204" charset="-122"/>
                <a:ea typeface="微软雅黑" panose="020B0503020204020204" charset="-122"/>
              </a:rPr>
              <a:t>和内销。</a:t>
            </a:r>
          </a:p>
          <a:p>
            <a:endParaRPr lang="zh-CN" altLang="en-US" sz="1400">
              <a:solidFill>
                <a:schemeClr val="tx1">
                  <a:lumMod val="75000"/>
                  <a:lumOff val="25000"/>
                </a:schemeClr>
              </a:solidFill>
              <a:latin typeface="微软雅黑" panose="020B0503020204020204" charset="-122"/>
              <a:ea typeface="微软雅黑" panose="020B0503020204020204" charset="-122"/>
            </a:endParaRPr>
          </a:p>
          <a:p>
            <a:endParaRPr lang="zh-CN" altLang="en-US" sz="1400">
              <a:solidFill>
                <a:schemeClr val="tx1">
                  <a:lumMod val="75000"/>
                  <a:lumOff val="25000"/>
                </a:schemeClr>
              </a:solidFill>
              <a:latin typeface="微软雅黑" panose="020B0503020204020204" charset="-122"/>
              <a:ea typeface="微软雅黑" panose="020B0503020204020204" charset="-122"/>
            </a:endParaRPr>
          </a:p>
          <a:p>
            <a:r>
              <a:rPr lang="en-US" altLang="zh-CN" sz="1400">
                <a:solidFill>
                  <a:schemeClr val="tx1">
                    <a:lumMod val="75000"/>
                    <a:lumOff val="25000"/>
                  </a:schemeClr>
                </a:solidFill>
                <a:latin typeface="微软雅黑" panose="020B0503020204020204" charset="-122"/>
                <a:ea typeface="微软雅黑" panose="020B0503020204020204" charset="-122"/>
              </a:rPr>
              <a:t>1</a:t>
            </a:r>
            <a:r>
              <a:rPr lang="zh-CN" altLang="en-US" sz="1400">
                <a:solidFill>
                  <a:schemeClr val="tx1">
                    <a:lumMod val="75000"/>
                    <a:lumOff val="25000"/>
                  </a:schemeClr>
                </a:solidFill>
                <a:latin typeface="微软雅黑" panose="020B0503020204020204" charset="-122"/>
                <a:ea typeface="微软雅黑" panose="020B0503020204020204" charset="-122"/>
              </a:rPr>
              <a:t>、</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营业收入</a:t>
            </a:r>
            <a:r>
              <a:rPr lang="zh-CN" altLang="en-US" sz="1400">
                <a:solidFill>
                  <a:schemeClr val="tx1">
                    <a:lumMod val="75000"/>
                    <a:lumOff val="25000"/>
                  </a:schemeClr>
                </a:solidFill>
                <a:latin typeface="微软雅黑" panose="020B0503020204020204" charset="-122"/>
                <a:ea typeface="微软雅黑" panose="020B0503020204020204" charset="-122"/>
              </a:rPr>
              <a:t>每年以</a:t>
            </a:r>
            <a:r>
              <a:rPr lang="en-US" altLang="zh-CN" sz="1400">
                <a:solidFill>
                  <a:schemeClr val="tx1">
                    <a:lumMod val="75000"/>
                    <a:lumOff val="25000"/>
                  </a:schemeClr>
                </a:solidFill>
                <a:latin typeface="微软雅黑" panose="020B0503020204020204" charset="-122"/>
                <a:ea typeface="微软雅黑" panose="020B0503020204020204" charset="-122"/>
              </a:rPr>
              <a:t>30%</a:t>
            </a:r>
            <a:r>
              <a:rPr lang="zh-CN" altLang="en-US" sz="1400">
                <a:solidFill>
                  <a:schemeClr val="tx1">
                    <a:lumMod val="75000"/>
                    <a:lumOff val="25000"/>
                  </a:schemeClr>
                </a:solidFill>
                <a:latin typeface="微软雅黑" panose="020B0503020204020204" charset="-122"/>
                <a:ea typeface="微软雅黑" panose="020B0503020204020204" charset="-122"/>
              </a:rPr>
              <a:t>的速度增长，从</a:t>
            </a:r>
            <a:r>
              <a:rPr lang="en-US" altLang="zh-CN" sz="1400">
                <a:solidFill>
                  <a:schemeClr val="tx1">
                    <a:lumMod val="75000"/>
                    <a:lumOff val="25000"/>
                  </a:schemeClr>
                </a:solidFill>
                <a:latin typeface="微软雅黑" panose="020B0503020204020204" charset="-122"/>
                <a:ea typeface="微软雅黑" panose="020B0503020204020204" charset="-122"/>
              </a:rPr>
              <a:t>13</a:t>
            </a:r>
            <a:r>
              <a:rPr lang="zh-CN" altLang="en-US" sz="1400">
                <a:solidFill>
                  <a:schemeClr val="tx1">
                    <a:lumMod val="75000"/>
                    <a:lumOff val="25000"/>
                  </a:schemeClr>
                </a:solidFill>
                <a:latin typeface="微软雅黑" panose="020B0503020204020204" charset="-122"/>
                <a:ea typeface="微软雅黑" panose="020B0503020204020204" charset="-122"/>
              </a:rPr>
              <a:t>年到</a:t>
            </a:r>
            <a:r>
              <a:rPr lang="en-US" altLang="zh-CN" sz="1400">
                <a:solidFill>
                  <a:schemeClr val="tx1">
                    <a:lumMod val="75000"/>
                    <a:lumOff val="25000"/>
                  </a:schemeClr>
                </a:solidFill>
                <a:latin typeface="微软雅黑" panose="020B0503020204020204" charset="-122"/>
                <a:ea typeface="微软雅黑" panose="020B0503020204020204" charset="-122"/>
              </a:rPr>
              <a:t>16</a:t>
            </a:r>
            <a:r>
              <a:rPr lang="zh-CN" altLang="en-US" sz="1400">
                <a:solidFill>
                  <a:schemeClr val="tx1">
                    <a:lumMod val="75000"/>
                    <a:lumOff val="25000"/>
                  </a:schemeClr>
                </a:solidFill>
                <a:latin typeface="微软雅黑" panose="020B0503020204020204" charset="-122"/>
                <a:ea typeface="微软雅黑" panose="020B0503020204020204" charset="-122"/>
              </a:rPr>
              <a:t>年，短短</a:t>
            </a:r>
            <a:r>
              <a:rPr lang="en-US" altLang="zh-CN" sz="1400">
                <a:solidFill>
                  <a:schemeClr val="tx1">
                    <a:lumMod val="75000"/>
                    <a:lumOff val="25000"/>
                  </a:schemeClr>
                </a:solidFill>
                <a:latin typeface="微软雅黑" panose="020B0503020204020204" charset="-122"/>
                <a:ea typeface="微软雅黑" panose="020B0503020204020204" charset="-122"/>
              </a:rPr>
              <a:t>4</a:t>
            </a:r>
            <a:r>
              <a:rPr lang="zh-CN" altLang="en-US" sz="1400">
                <a:solidFill>
                  <a:schemeClr val="tx1">
                    <a:lumMod val="75000"/>
                    <a:lumOff val="25000"/>
                  </a:schemeClr>
                </a:solidFill>
                <a:latin typeface="微软雅黑" panose="020B0503020204020204" charset="-122"/>
                <a:ea typeface="微软雅黑" panose="020B0503020204020204" charset="-122"/>
              </a:rPr>
              <a:t>年翻了</a:t>
            </a:r>
            <a:r>
              <a:rPr lang="en-US" altLang="zh-CN" sz="1400">
                <a:solidFill>
                  <a:schemeClr val="tx1">
                    <a:lumMod val="75000"/>
                    <a:lumOff val="25000"/>
                  </a:schemeClr>
                </a:solidFill>
                <a:latin typeface="微软雅黑" panose="020B0503020204020204" charset="-122"/>
                <a:ea typeface="微软雅黑" panose="020B0503020204020204" charset="-122"/>
              </a:rPr>
              <a:t>3</a:t>
            </a:r>
            <a:r>
              <a:rPr lang="zh-CN" altLang="en-US" sz="1400">
                <a:solidFill>
                  <a:schemeClr val="tx1">
                    <a:lumMod val="75000"/>
                    <a:lumOff val="25000"/>
                  </a:schemeClr>
                </a:solidFill>
                <a:latin typeface="微软雅黑" panose="020B0503020204020204" charset="-122"/>
                <a:ea typeface="微软雅黑" panose="020B0503020204020204" charset="-122"/>
              </a:rPr>
              <a:t>倍。</a:t>
            </a:r>
          </a:p>
          <a:p>
            <a:r>
              <a:rPr lang="en-US" altLang="zh-CN" sz="1400">
                <a:solidFill>
                  <a:schemeClr val="tx1">
                    <a:lumMod val="75000"/>
                    <a:lumOff val="25000"/>
                  </a:schemeClr>
                </a:solidFill>
                <a:latin typeface="微软雅黑" panose="020B0503020204020204" charset="-122"/>
                <a:ea typeface="微软雅黑" panose="020B0503020204020204" charset="-122"/>
              </a:rPr>
              <a:t>2</a:t>
            </a:r>
            <a:r>
              <a:rPr lang="zh-CN" altLang="en-US" sz="1400">
                <a:solidFill>
                  <a:schemeClr val="tx1">
                    <a:lumMod val="75000"/>
                    <a:lumOff val="25000"/>
                  </a:schemeClr>
                </a:solidFill>
                <a:latin typeface="微软雅黑" panose="020B0503020204020204" charset="-122"/>
                <a:ea typeface="微软雅黑" panose="020B0503020204020204" charset="-122"/>
              </a:rPr>
              <a:t>、</a:t>
            </a:r>
            <a:r>
              <a:rPr lang="en-US" altLang="zh-CN" sz="1400">
                <a:solidFill>
                  <a:schemeClr val="tx1">
                    <a:lumMod val="75000"/>
                    <a:lumOff val="25000"/>
                  </a:schemeClr>
                </a:solidFill>
                <a:latin typeface="微软雅黑" panose="020B0503020204020204" charset="-122"/>
                <a:ea typeface="微软雅黑" panose="020B0503020204020204" charset="-122"/>
              </a:rPr>
              <a:t>6.3%</a:t>
            </a:r>
            <a:r>
              <a:rPr lang="zh-CN" altLang="en-US" sz="1400">
                <a:solidFill>
                  <a:schemeClr val="tx1">
                    <a:lumMod val="75000"/>
                    <a:lumOff val="25000"/>
                  </a:schemeClr>
                </a:solidFill>
                <a:latin typeface="微软雅黑" panose="020B0503020204020204" charset="-122"/>
                <a:ea typeface="微软雅黑" panose="020B0503020204020204" charset="-122"/>
              </a:rPr>
              <a:t>，</a:t>
            </a:r>
            <a:r>
              <a:rPr lang="en-US" altLang="zh-CN" sz="1400">
                <a:solidFill>
                  <a:schemeClr val="tx1">
                    <a:lumMod val="75000"/>
                    <a:lumOff val="25000"/>
                  </a:schemeClr>
                </a:solidFill>
                <a:latin typeface="微软雅黑" panose="020B0503020204020204" charset="-122"/>
                <a:ea typeface="微软雅黑" panose="020B0503020204020204" charset="-122"/>
              </a:rPr>
              <a:t>8.5%</a:t>
            </a:r>
            <a:r>
              <a:rPr lang="zh-CN" altLang="en-US" sz="1400">
                <a:solidFill>
                  <a:schemeClr val="tx1">
                    <a:lumMod val="75000"/>
                    <a:lumOff val="25000"/>
                  </a:schemeClr>
                </a:solidFill>
                <a:latin typeface="微软雅黑" panose="020B0503020204020204" charset="-122"/>
                <a:ea typeface="微软雅黑" panose="020B0503020204020204" charset="-122"/>
              </a:rPr>
              <a:t>，</a:t>
            </a:r>
            <a:r>
              <a:rPr lang="en-US" altLang="zh-CN" sz="1400">
                <a:solidFill>
                  <a:schemeClr val="tx1">
                    <a:lumMod val="75000"/>
                    <a:lumOff val="25000"/>
                  </a:schemeClr>
                </a:solidFill>
                <a:latin typeface="微软雅黑" panose="020B0503020204020204" charset="-122"/>
                <a:ea typeface="微软雅黑" panose="020B0503020204020204" charset="-122"/>
              </a:rPr>
              <a:t>13.9%</a:t>
            </a:r>
            <a:r>
              <a:rPr lang="zh-CN" altLang="en-US" sz="1400">
                <a:solidFill>
                  <a:schemeClr val="tx1">
                    <a:lumMod val="75000"/>
                    <a:lumOff val="25000"/>
                  </a:schemeClr>
                </a:solidFill>
                <a:latin typeface="微软雅黑" panose="020B0503020204020204" charset="-122"/>
                <a:ea typeface="微软雅黑" panose="020B0503020204020204" charset="-122"/>
              </a:rPr>
              <a:t>，</a:t>
            </a:r>
            <a:r>
              <a:rPr lang="en-US" altLang="zh-CN" sz="1400">
                <a:solidFill>
                  <a:schemeClr val="tx1">
                    <a:lumMod val="75000"/>
                    <a:lumOff val="25000"/>
                  </a:schemeClr>
                </a:solidFill>
                <a:latin typeface="微软雅黑" panose="020B0503020204020204" charset="-122"/>
                <a:ea typeface="微软雅黑" panose="020B0503020204020204" charset="-122"/>
              </a:rPr>
              <a:t>16.1%</a:t>
            </a:r>
            <a:r>
              <a:rPr lang="zh-CN" altLang="en-US" sz="1400">
                <a:solidFill>
                  <a:schemeClr val="tx1">
                    <a:lumMod val="75000"/>
                    <a:lumOff val="25000"/>
                  </a:schemeClr>
                </a:solidFill>
                <a:latin typeface="微软雅黑" panose="020B0503020204020204" charset="-122"/>
                <a:ea typeface="微软雅黑" panose="020B0503020204020204" charset="-122"/>
              </a:rPr>
              <a:t>；营收越高，净利润百分比数值越大，从这个数值里面，一方面可以看出大部分消费者在选择产品的时候更加注重品质和体验；</a:t>
            </a:r>
          </a:p>
          <a:p>
            <a:r>
              <a:rPr lang="zh-CN" altLang="en-US" sz="1400">
                <a:solidFill>
                  <a:schemeClr val="tx1">
                    <a:lumMod val="75000"/>
                    <a:lumOff val="25000"/>
                  </a:schemeClr>
                </a:solidFill>
                <a:latin typeface="微软雅黑" panose="020B0503020204020204" charset="-122"/>
                <a:ea typeface="微软雅黑" panose="020B0503020204020204" charset="-122"/>
              </a:rPr>
              <a:t>另一方面荣泰的市场定位从原先的中低端转向利润空间更大的中高端。</a:t>
            </a:r>
          </a:p>
          <a:p>
            <a:r>
              <a:rPr lang="en-US" altLang="zh-CN" sz="1400">
                <a:solidFill>
                  <a:schemeClr val="tx1">
                    <a:lumMod val="75000"/>
                    <a:lumOff val="25000"/>
                  </a:schemeClr>
                </a:solidFill>
                <a:latin typeface="微软雅黑" panose="020B0503020204020204" charset="-122"/>
                <a:ea typeface="微软雅黑" panose="020B0503020204020204" charset="-122"/>
              </a:rPr>
              <a:t>3</a:t>
            </a:r>
            <a:r>
              <a:rPr lang="zh-CN" altLang="en-US" sz="1400">
                <a:solidFill>
                  <a:schemeClr val="tx1">
                    <a:lumMod val="75000"/>
                    <a:lumOff val="25000"/>
                  </a:schemeClr>
                </a:solidFill>
                <a:latin typeface="微软雅黑" panose="020B0503020204020204" charset="-122"/>
                <a:ea typeface="微软雅黑" panose="020B0503020204020204" charset="-122"/>
              </a:rPr>
              <a:t>、</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2017</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年第一季度营业收入为3.66亿元，从以往数据看下半年是旺季，预计今年可达到</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15</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亿以上。</a:t>
            </a:r>
          </a:p>
          <a:p>
            <a:endParaRPr lang="zh-CN" altLang="en-US" sz="1400">
              <a:solidFill>
                <a:schemeClr val="tx1">
                  <a:lumMod val="75000"/>
                  <a:lumOff val="25000"/>
                </a:schemeClr>
              </a:solidFill>
              <a:latin typeface="微软雅黑" panose="020B0503020204020204" charset="-122"/>
              <a:ea typeface="微软雅黑" panose="020B0503020204020204" charset="-122"/>
              <a:sym typeface="+mn-ea"/>
            </a:endParaRPr>
          </a:p>
          <a:p>
            <a:endParaRPr lang="zh-CN" altLang="en-US" sz="1400">
              <a:solidFill>
                <a:schemeClr val="tx1">
                  <a:lumMod val="75000"/>
                  <a:lumOff val="25000"/>
                </a:schemeClr>
              </a:solidFill>
              <a:latin typeface="微软雅黑" panose="020B0503020204020204" charset="-122"/>
              <a:ea typeface="微软雅黑" panose="020B0503020204020204" charset="-122"/>
              <a:sym typeface="+mn-ea"/>
            </a:endParaRPr>
          </a:p>
          <a:p>
            <a:r>
              <a:rPr lang="zh-CN" altLang="en-US" sz="1400">
                <a:solidFill>
                  <a:schemeClr val="tx1">
                    <a:lumMod val="75000"/>
                    <a:lumOff val="25000"/>
                  </a:schemeClr>
                </a:solidFill>
                <a:latin typeface="微软雅黑" panose="020B0503020204020204" charset="-122"/>
                <a:ea typeface="微软雅黑" panose="020B0503020204020204" charset="-122"/>
                <a:sym typeface="+mn-ea"/>
              </a:rPr>
              <a:t>从荣泰的营收表，可以反映出按摩器材市场在快速蓬勃的发展，市场容量还有很大的拓展空间，预计未来</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5</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年将持续快速增长，也是非常关键的</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5</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年。</a:t>
            </a:r>
          </a:p>
        </p:txBody>
      </p:sp>
      <p:graphicFrame>
        <p:nvGraphicFramePr>
          <p:cNvPr id="3" name="图表 2"/>
          <p:cNvGraphicFramePr/>
          <p:nvPr/>
        </p:nvGraphicFramePr>
        <p:xfrm>
          <a:off x="321945" y="1352550"/>
          <a:ext cx="5991225"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2159635" y="6370320"/>
            <a:ext cx="2316480" cy="306705"/>
          </a:xfrm>
          <a:prstGeom prst="rect">
            <a:avLst/>
          </a:prstGeom>
          <a:noFill/>
        </p:spPr>
        <p:txBody>
          <a:bodyPr wrap="none" rtlCol="0">
            <a:spAutoFit/>
          </a:bodyPr>
          <a:lstStyle/>
          <a:p>
            <a:r>
              <a:rPr lang="zh-CN" altLang="en-US" sz="1400">
                <a:solidFill>
                  <a:schemeClr val="tx1">
                    <a:lumMod val="50000"/>
                    <a:lumOff val="50000"/>
                  </a:schemeClr>
                </a:solidFill>
              </a:rPr>
              <a:t>数据来自东方富网数据中心</a:t>
            </a:r>
          </a:p>
        </p:txBody>
      </p:sp>
      <p:sp>
        <p:nvSpPr>
          <p:cNvPr id="6" name="文本框 5"/>
          <p:cNvSpPr txBox="1"/>
          <p:nvPr/>
        </p:nvSpPr>
        <p:spPr>
          <a:xfrm>
            <a:off x="799465" y="2009140"/>
            <a:ext cx="534670" cy="275590"/>
          </a:xfrm>
          <a:prstGeom prst="rect">
            <a:avLst/>
          </a:prstGeom>
          <a:noFill/>
        </p:spPr>
        <p:txBody>
          <a:bodyPr wrap="none" rtlCol="0">
            <a:spAutoFit/>
          </a:bodyPr>
          <a:lstStyle/>
          <a:p>
            <a:pPr algn="l"/>
            <a:r>
              <a:rPr lang="en-US" altLang="zh-CN" sz="1200">
                <a:solidFill>
                  <a:schemeClr val="bg1">
                    <a:lumMod val="50000"/>
                  </a:schemeClr>
                </a:solidFill>
                <a:latin typeface="微软雅黑" panose="020B0503020204020204" charset="-122"/>
                <a:ea typeface="微软雅黑" panose="020B0503020204020204" charset="-122"/>
                <a:sym typeface="+mn-ea"/>
              </a:rPr>
              <a:t>6.3%</a:t>
            </a:r>
          </a:p>
        </p:txBody>
      </p:sp>
      <p:sp>
        <p:nvSpPr>
          <p:cNvPr id="12" name="文本框 11"/>
          <p:cNvSpPr txBox="1"/>
          <p:nvPr/>
        </p:nvSpPr>
        <p:spPr>
          <a:xfrm>
            <a:off x="2110740" y="2009140"/>
            <a:ext cx="534670" cy="275590"/>
          </a:xfrm>
          <a:prstGeom prst="rect">
            <a:avLst/>
          </a:prstGeom>
          <a:noFill/>
        </p:spPr>
        <p:txBody>
          <a:bodyPr wrap="none" rtlCol="0">
            <a:spAutoFit/>
          </a:bodyPr>
          <a:lstStyle/>
          <a:p>
            <a:pPr algn="l"/>
            <a:r>
              <a:rPr lang="en-US" altLang="zh-CN" sz="1200">
                <a:solidFill>
                  <a:schemeClr val="bg1">
                    <a:lumMod val="50000"/>
                  </a:schemeClr>
                </a:solidFill>
                <a:latin typeface="微软雅黑" panose="020B0503020204020204" charset="-122"/>
                <a:ea typeface="微软雅黑" panose="020B0503020204020204" charset="-122"/>
                <a:sym typeface="+mn-ea"/>
              </a:rPr>
              <a:t>8.5%</a:t>
            </a:r>
          </a:p>
        </p:txBody>
      </p:sp>
      <p:sp>
        <p:nvSpPr>
          <p:cNvPr id="13" name="文本框 12"/>
          <p:cNvSpPr txBox="1"/>
          <p:nvPr/>
        </p:nvSpPr>
        <p:spPr>
          <a:xfrm>
            <a:off x="3611245" y="2009140"/>
            <a:ext cx="624205" cy="275590"/>
          </a:xfrm>
          <a:prstGeom prst="rect">
            <a:avLst/>
          </a:prstGeom>
          <a:noFill/>
        </p:spPr>
        <p:txBody>
          <a:bodyPr wrap="none" rtlCol="0">
            <a:spAutoFit/>
          </a:bodyPr>
          <a:lstStyle/>
          <a:p>
            <a:pPr algn="l"/>
            <a:r>
              <a:rPr lang="en-US" altLang="zh-CN" sz="1200">
                <a:solidFill>
                  <a:schemeClr val="bg1">
                    <a:lumMod val="50000"/>
                  </a:schemeClr>
                </a:solidFill>
                <a:latin typeface="微软雅黑" panose="020B0503020204020204" charset="-122"/>
                <a:ea typeface="微软雅黑" panose="020B0503020204020204" charset="-122"/>
                <a:sym typeface="+mn-ea"/>
              </a:rPr>
              <a:t>13.9%</a:t>
            </a:r>
          </a:p>
        </p:txBody>
      </p:sp>
      <p:sp>
        <p:nvSpPr>
          <p:cNvPr id="14" name="文本框 13"/>
          <p:cNvSpPr txBox="1"/>
          <p:nvPr/>
        </p:nvSpPr>
        <p:spPr>
          <a:xfrm>
            <a:off x="4957445" y="2009140"/>
            <a:ext cx="624205" cy="275590"/>
          </a:xfrm>
          <a:prstGeom prst="rect">
            <a:avLst/>
          </a:prstGeom>
          <a:noFill/>
        </p:spPr>
        <p:txBody>
          <a:bodyPr wrap="none" rtlCol="0">
            <a:spAutoFit/>
          </a:bodyPr>
          <a:lstStyle/>
          <a:p>
            <a:pPr algn="l"/>
            <a:r>
              <a:rPr lang="en-US" altLang="zh-CN" sz="1200">
                <a:solidFill>
                  <a:schemeClr val="bg1">
                    <a:lumMod val="50000"/>
                  </a:schemeClr>
                </a:solidFill>
                <a:latin typeface="微软雅黑" panose="020B0503020204020204" charset="-122"/>
                <a:ea typeface="微软雅黑" panose="020B0503020204020204" charset="-122"/>
                <a:sym typeface="+mn-ea"/>
              </a:rPr>
              <a:t>16.1%</a:t>
            </a:r>
          </a:p>
        </p:txBody>
      </p:sp>
      <p:pic>
        <p:nvPicPr>
          <p:cNvPr id="15" name="图片 14">
            <a:extLst>
              <a:ext uri="{FF2B5EF4-FFF2-40B4-BE49-F238E27FC236}">
                <a16:creationId xmlns:a16="http://schemas.microsoft.com/office/drawing/2014/main" id="{B52C6DAC-74AE-4D8E-9F7B-A7CABE18F2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0015" y="211455"/>
            <a:ext cx="3999230" cy="398780"/>
          </a:xfrm>
          <a:prstGeom prst="rect">
            <a:avLst/>
          </a:prstGeom>
          <a:noFill/>
        </p:spPr>
        <p:txBody>
          <a:bodyPr wrap="none" rtlCol="0">
            <a:spAutoFit/>
          </a:bodyPr>
          <a:lstStyle/>
          <a:p>
            <a:pPr algn="l"/>
            <a:r>
              <a:rPr lang="en-US" sz="2000">
                <a:solidFill>
                  <a:schemeClr val="tx1">
                    <a:lumMod val="50000"/>
                    <a:lumOff val="50000"/>
                  </a:schemeClr>
                </a:solidFill>
                <a:effectLst/>
                <a:latin typeface="华康俪金黑W8" panose="020B0809000000000000" charset="-122"/>
                <a:ea typeface="华康俪金黑W8" panose="020B0809000000000000" charset="-122"/>
                <a:sym typeface="+mn-ea"/>
              </a:rPr>
              <a:t>1</a:t>
            </a:r>
            <a:r>
              <a:rPr lang="zh-CN" altLang="en-US" sz="2000">
                <a:solidFill>
                  <a:schemeClr val="tx1">
                    <a:lumMod val="50000"/>
                    <a:lumOff val="50000"/>
                  </a:schemeClr>
                </a:solidFill>
                <a:effectLst/>
                <a:latin typeface="华康俪金黑W8" panose="020B0809000000000000" charset="-122"/>
                <a:ea typeface="华康俪金黑W8" panose="020B0809000000000000" charset="-122"/>
                <a:sym typeface="+mn-ea"/>
              </a:rPr>
              <a:t>、荣泰按摩椅 </a:t>
            </a:r>
            <a:r>
              <a:rPr lang="zh-CN" altLang="en-US" sz="2000">
                <a:solidFill>
                  <a:schemeClr val="tx1">
                    <a:lumMod val="75000"/>
                    <a:lumOff val="25000"/>
                  </a:schemeClr>
                </a:solidFill>
                <a:effectLst/>
                <a:latin typeface="华康俪金黑W8" panose="020B0809000000000000" charset="-122"/>
                <a:ea typeface="华康俪金黑W8" panose="020B0809000000000000" charset="-122"/>
                <a:sym typeface="+mn-ea"/>
              </a:rPr>
              <a:t>全国线上线下布局</a:t>
            </a:r>
          </a:p>
        </p:txBody>
      </p:sp>
      <p:graphicFrame>
        <p:nvGraphicFramePr>
          <p:cNvPr id="6" name="图表 5"/>
          <p:cNvGraphicFramePr/>
          <p:nvPr/>
        </p:nvGraphicFramePr>
        <p:xfrm>
          <a:off x="120015" y="1047750"/>
          <a:ext cx="5393690" cy="4175125"/>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p:cNvSpPr txBox="1"/>
          <p:nvPr/>
        </p:nvSpPr>
        <p:spPr>
          <a:xfrm>
            <a:off x="120015" y="5402580"/>
            <a:ext cx="5544185" cy="737235"/>
          </a:xfrm>
          <a:prstGeom prst="rect">
            <a:avLst/>
          </a:prstGeom>
          <a:noFill/>
        </p:spPr>
        <p:txBody>
          <a:bodyPr wrap="square" rtlCol="0">
            <a:spAutoFit/>
            <a:scene3d>
              <a:camera prst="orthographicFront"/>
              <a:lightRig rig="threePt" dir="t"/>
            </a:scene3d>
          </a:bodyPr>
          <a:lstStyle/>
          <a:p>
            <a:pPr algn="l"/>
            <a:r>
              <a:rPr lang="zh-CN" altLang="en-US" sz="1400">
                <a:solidFill>
                  <a:schemeClr val="tx1">
                    <a:lumMod val="75000"/>
                    <a:lumOff val="25000"/>
                  </a:schemeClr>
                </a:solidFill>
                <a:effectLst/>
                <a:latin typeface="微软雅黑" panose="020B0503020204020204" charset="-122"/>
                <a:ea typeface="微软雅黑" panose="020B0503020204020204" charset="-122"/>
              </a:rPr>
              <a:t>主要的销售渠道：</a:t>
            </a:r>
          </a:p>
          <a:p>
            <a:pPr algn="l"/>
            <a:r>
              <a:rPr lang="zh-CN" altLang="en-US" sz="1400">
                <a:solidFill>
                  <a:schemeClr val="tx1">
                    <a:lumMod val="75000"/>
                    <a:lumOff val="25000"/>
                  </a:schemeClr>
                </a:solidFill>
                <a:effectLst/>
                <a:latin typeface="微软雅黑" panose="020B0503020204020204" charset="-122"/>
                <a:ea typeface="微软雅黑" panose="020B0503020204020204" charset="-122"/>
                <a:sym typeface="+mn-ea"/>
              </a:rPr>
              <a:t>百货商店、大型超市，</a:t>
            </a:r>
            <a:r>
              <a:rPr lang="en-US" altLang="zh-CN" sz="1400">
                <a:solidFill>
                  <a:schemeClr val="tx1">
                    <a:lumMod val="75000"/>
                    <a:lumOff val="25000"/>
                  </a:schemeClr>
                </a:solidFill>
                <a:effectLst/>
                <a:latin typeface="微软雅黑" panose="020B0503020204020204" charset="-122"/>
                <a:ea typeface="微软雅黑" panose="020B0503020204020204" charset="-122"/>
                <a:sym typeface="+mn-ea"/>
              </a:rPr>
              <a:t>4S</a:t>
            </a:r>
            <a:r>
              <a:rPr lang="zh-CN" altLang="en-US" sz="1400">
                <a:solidFill>
                  <a:schemeClr val="tx1">
                    <a:lumMod val="75000"/>
                    <a:lumOff val="25000"/>
                  </a:schemeClr>
                </a:solidFill>
                <a:effectLst/>
                <a:latin typeface="微软雅黑" panose="020B0503020204020204" charset="-122"/>
                <a:ea typeface="微软雅黑" panose="020B0503020204020204" charset="-122"/>
                <a:sym typeface="+mn-ea"/>
              </a:rPr>
              <a:t>汽车店，路边专营店，体育用品商场、</a:t>
            </a:r>
          </a:p>
          <a:p>
            <a:pPr algn="l"/>
            <a:r>
              <a:rPr lang="zh-CN" altLang="en-US" sz="1400">
                <a:solidFill>
                  <a:schemeClr val="tx1">
                    <a:lumMod val="75000"/>
                    <a:lumOff val="25000"/>
                  </a:schemeClr>
                </a:solidFill>
                <a:effectLst/>
                <a:latin typeface="微软雅黑" panose="020B0503020204020204" charset="-122"/>
                <a:ea typeface="微软雅黑" panose="020B0503020204020204" charset="-122"/>
                <a:sym typeface="+mn-ea"/>
              </a:rPr>
              <a:t>家具城、苏宁、国美、机场、购物广场</a:t>
            </a:r>
          </a:p>
        </p:txBody>
      </p:sp>
      <p:sp>
        <p:nvSpPr>
          <p:cNvPr id="8" name="文本框 7"/>
          <p:cNvSpPr txBox="1"/>
          <p:nvPr/>
        </p:nvSpPr>
        <p:spPr>
          <a:xfrm>
            <a:off x="8258810" y="1047750"/>
            <a:ext cx="2749550" cy="368300"/>
          </a:xfrm>
          <a:prstGeom prst="rect">
            <a:avLst/>
          </a:prstGeom>
          <a:noFill/>
        </p:spPr>
        <p:txBody>
          <a:bodyPr wrap="square" rtlCol="0">
            <a:spAutoFit/>
          </a:bodyPr>
          <a:lstStyle/>
          <a:p>
            <a:pPr algn="l"/>
            <a:r>
              <a:rPr lang="zh-CN" altLang="en-US" b="1">
                <a:solidFill>
                  <a:schemeClr val="accent2"/>
                </a:solidFill>
                <a:effectLst/>
                <a:latin typeface="微软雅黑" panose="020B0503020204020204" charset="-122"/>
                <a:ea typeface="微软雅黑" panose="020B0503020204020204" charset="-122"/>
                <a:sym typeface="+mn-ea"/>
              </a:rPr>
              <a:t>线上销售渠道占</a:t>
            </a:r>
            <a:r>
              <a:rPr lang="en-US" altLang="zh-CN" b="1">
                <a:solidFill>
                  <a:schemeClr val="accent2"/>
                </a:solidFill>
                <a:effectLst/>
                <a:latin typeface="微软雅黑" panose="020B0503020204020204" charset="-122"/>
                <a:ea typeface="微软雅黑" panose="020B0503020204020204" charset="-122"/>
                <a:sym typeface="+mn-ea"/>
              </a:rPr>
              <a:t>39%</a:t>
            </a:r>
          </a:p>
        </p:txBody>
      </p:sp>
      <p:pic>
        <p:nvPicPr>
          <p:cNvPr id="12" name="图片 11" descr="timg"/>
          <p:cNvPicPr>
            <a:picLocks noChangeAspect="1"/>
          </p:cNvPicPr>
          <p:nvPr/>
        </p:nvPicPr>
        <p:blipFill>
          <a:blip r:embed="rId4"/>
          <a:stretch>
            <a:fillRect/>
          </a:stretch>
        </p:blipFill>
        <p:spPr>
          <a:xfrm>
            <a:off x="7060565" y="1564005"/>
            <a:ext cx="1198245" cy="589915"/>
          </a:xfrm>
          <a:prstGeom prst="rect">
            <a:avLst/>
          </a:prstGeom>
        </p:spPr>
      </p:pic>
      <p:pic>
        <p:nvPicPr>
          <p:cNvPr id="13" name="图片 12" descr="timg"/>
          <p:cNvPicPr>
            <a:picLocks noChangeAspect="1"/>
          </p:cNvPicPr>
          <p:nvPr/>
        </p:nvPicPr>
        <p:blipFill>
          <a:blip r:embed="rId5"/>
          <a:stretch>
            <a:fillRect/>
          </a:stretch>
        </p:blipFill>
        <p:spPr>
          <a:xfrm>
            <a:off x="8500110" y="1563370"/>
            <a:ext cx="1520190" cy="664210"/>
          </a:xfrm>
          <a:prstGeom prst="rect">
            <a:avLst/>
          </a:prstGeom>
        </p:spPr>
      </p:pic>
      <p:pic>
        <p:nvPicPr>
          <p:cNvPr id="14" name="图片 13" descr="timg"/>
          <p:cNvPicPr>
            <a:picLocks noChangeAspect="1"/>
          </p:cNvPicPr>
          <p:nvPr/>
        </p:nvPicPr>
        <p:blipFill>
          <a:blip r:embed="rId6"/>
          <a:stretch>
            <a:fillRect/>
          </a:stretch>
        </p:blipFill>
        <p:spPr>
          <a:xfrm>
            <a:off x="10020300" y="1458595"/>
            <a:ext cx="1604010" cy="854710"/>
          </a:xfrm>
          <a:prstGeom prst="rect">
            <a:avLst/>
          </a:prstGeom>
        </p:spPr>
      </p:pic>
      <p:sp>
        <p:nvSpPr>
          <p:cNvPr id="10" name="文本框 9"/>
          <p:cNvSpPr txBox="1"/>
          <p:nvPr/>
        </p:nvSpPr>
        <p:spPr>
          <a:xfrm>
            <a:off x="8258810" y="2633980"/>
            <a:ext cx="2423160" cy="368300"/>
          </a:xfrm>
          <a:prstGeom prst="rect">
            <a:avLst/>
          </a:prstGeom>
          <a:noFill/>
        </p:spPr>
        <p:txBody>
          <a:bodyPr wrap="square" rtlCol="0">
            <a:spAutoFit/>
          </a:bodyPr>
          <a:lstStyle/>
          <a:p>
            <a:pPr algn="l"/>
            <a:r>
              <a:rPr lang="zh-CN" altLang="en-US" b="1">
                <a:solidFill>
                  <a:schemeClr val="accent2"/>
                </a:solidFill>
                <a:effectLst/>
                <a:latin typeface="微软雅黑" panose="020B0503020204020204" charset="-122"/>
                <a:ea typeface="微软雅黑" panose="020B0503020204020204" charset="-122"/>
                <a:sym typeface="+mn-ea"/>
              </a:rPr>
              <a:t>广州的直营店有</a:t>
            </a:r>
            <a:r>
              <a:rPr lang="en-US" altLang="zh-CN" b="1">
                <a:solidFill>
                  <a:schemeClr val="accent2"/>
                </a:solidFill>
                <a:effectLst/>
                <a:latin typeface="微软雅黑" panose="020B0503020204020204" charset="-122"/>
                <a:ea typeface="微软雅黑" panose="020B0503020204020204" charset="-122"/>
                <a:sym typeface="+mn-ea"/>
              </a:rPr>
              <a:t>12</a:t>
            </a:r>
            <a:r>
              <a:rPr lang="zh-CN" altLang="en-US" b="1">
                <a:solidFill>
                  <a:schemeClr val="accent2"/>
                </a:solidFill>
                <a:effectLst/>
                <a:latin typeface="微软雅黑" panose="020B0503020204020204" charset="-122"/>
                <a:ea typeface="微软雅黑" panose="020B0503020204020204" charset="-122"/>
                <a:sym typeface="+mn-ea"/>
              </a:rPr>
              <a:t>家</a:t>
            </a:r>
          </a:p>
        </p:txBody>
      </p:sp>
      <p:sp>
        <p:nvSpPr>
          <p:cNvPr id="11" name="文本框 10"/>
          <p:cNvSpPr txBox="1"/>
          <p:nvPr/>
        </p:nvSpPr>
        <p:spPr>
          <a:xfrm>
            <a:off x="6655435" y="3002280"/>
            <a:ext cx="5367655" cy="306705"/>
          </a:xfrm>
          <a:prstGeom prst="rect">
            <a:avLst/>
          </a:prstGeom>
          <a:noFill/>
        </p:spPr>
        <p:txBody>
          <a:bodyPr wrap="square" rtlCol="0">
            <a:spAutoFit/>
          </a:bodyPr>
          <a:lstStyle/>
          <a:p>
            <a:pPr algn="l"/>
            <a:r>
              <a:rPr lang="zh-CN" altLang="en-US" sz="1400">
                <a:solidFill>
                  <a:schemeClr val="tx1">
                    <a:lumMod val="75000"/>
                    <a:lumOff val="25000"/>
                  </a:schemeClr>
                </a:solidFill>
                <a:latin typeface="微软雅黑" panose="020B0503020204020204" charset="-122"/>
                <a:ea typeface="微软雅黑" panose="020B0503020204020204" charset="-122"/>
              </a:rPr>
              <a:t>平均每家店投入</a:t>
            </a:r>
            <a:r>
              <a:rPr lang="en-US" altLang="zh-CN" sz="1400">
                <a:solidFill>
                  <a:schemeClr val="tx1">
                    <a:lumMod val="75000"/>
                    <a:lumOff val="25000"/>
                  </a:schemeClr>
                </a:solidFill>
                <a:latin typeface="微软雅黑" panose="020B0503020204020204" charset="-122"/>
                <a:ea typeface="微软雅黑" panose="020B0503020204020204" charset="-122"/>
              </a:rPr>
              <a:t>6-15</a:t>
            </a:r>
            <a:r>
              <a:rPr lang="zh-CN" altLang="en-US" sz="1400">
                <a:solidFill>
                  <a:schemeClr val="tx1">
                    <a:lumMod val="75000"/>
                    <a:lumOff val="25000"/>
                  </a:schemeClr>
                </a:solidFill>
                <a:latin typeface="微软雅黑" panose="020B0503020204020204" charset="-122"/>
                <a:ea typeface="微软雅黑" panose="020B0503020204020204" charset="-122"/>
              </a:rPr>
              <a:t>台，广州总投入数量不超过</a:t>
            </a:r>
            <a:r>
              <a:rPr lang="en-US" altLang="zh-CN" sz="1400">
                <a:solidFill>
                  <a:schemeClr val="tx1">
                    <a:lumMod val="75000"/>
                    <a:lumOff val="25000"/>
                  </a:schemeClr>
                </a:solidFill>
                <a:latin typeface="微软雅黑" panose="020B0503020204020204" charset="-122"/>
                <a:ea typeface="微软雅黑" panose="020B0503020204020204" charset="-122"/>
              </a:rPr>
              <a:t>120</a:t>
            </a:r>
            <a:r>
              <a:rPr lang="zh-CN" altLang="en-US" sz="1400">
                <a:solidFill>
                  <a:schemeClr val="tx1">
                    <a:lumMod val="75000"/>
                    <a:lumOff val="25000"/>
                  </a:schemeClr>
                </a:solidFill>
                <a:latin typeface="微软雅黑" panose="020B0503020204020204" charset="-122"/>
                <a:ea typeface="微软雅黑" panose="020B0503020204020204" charset="-122"/>
              </a:rPr>
              <a:t>台按摩椅。</a:t>
            </a:r>
          </a:p>
        </p:txBody>
      </p:sp>
      <p:sp>
        <p:nvSpPr>
          <p:cNvPr id="16" name="文本框 15"/>
          <p:cNvSpPr txBox="1"/>
          <p:nvPr/>
        </p:nvSpPr>
        <p:spPr>
          <a:xfrm>
            <a:off x="6576060" y="3561715"/>
            <a:ext cx="5367655" cy="2891790"/>
          </a:xfrm>
          <a:prstGeom prst="rect">
            <a:avLst/>
          </a:prstGeom>
          <a:noFill/>
        </p:spPr>
        <p:txBody>
          <a:bodyPr wrap="square" rtlCol="0">
            <a:spAutoFit/>
          </a:bodyPr>
          <a:lstStyle/>
          <a:p>
            <a:pPr algn="l"/>
            <a:r>
              <a:rPr lang="en-US" altLang="zh-CN" sz="1400">
                <a:solidFill>
                  <a:schemeClr val="tx1">
                    <a:lumMod val="75000"/>
                    <a:lumOff val="25000"/>
                  </a:schemeClr>
                </a:solidFill>
                <a:latin typeface="微软雅黑" panose="020B0503020204020204" charset="-122"/>
                <a:ea typeface="微软雅黑" panose="020B0503020204020204" charset="-122"/>
              </a:rPr>
              <a:t>1</a:t>
            </a:r>
            <a:r>
              <a:rPr lang="zh-CN" altLang="en-US" sz="1400">
                <a:solidFill>
                  <a:schemeClr val="tx1">
                    <a:lumMod val="75000"/>
                    <a:lumOff val="25000"/>
                  </a:schemeClr>
                </a:solidFill>
                <a:latin typeface="微软雅黑" panose="020B0503020204020204" charset="-122"/>
                <a:ea typeface="微软雅黑" panose="020B0503020204020204" charset="-122"/>
              </a:rPr>
              <a:t>、荣泰在全国铺设点是最多，达到</a:t>
            </a:r>
            <a:r>
              <a:rPr lang="en-US" altLang="zh-CN" sz="1400">
                <a:solidFill>
                  <a:schemeClr val="tx1">
                    <a:lumMod val="75000"/>
                    <a:lumOff val="25000"/>
                  </a:schemeClr>
                </a:solidFill>
                <a:latin typeface="微软雅黑" panose="020B0503020204020204" charset="-122"/>
                <a:ea typeface="微软雅黑" panose="020B0503020204020204" charset="-122"/>
              </a:rPr>
              <a:t>1215</a:t>
            </a:r>
            <a:r>
              <a:rPr lang="zh-CN" altLang="en-US" sz="1400">
                <a:solidFill>
                  <a:schemeClr val="tx1">
                    <a:lumMod val="75000"/>
                    <a:lumOff val="25000"/>
                  </a:schemeClr>
                </a:solidFill>
                <a:latin typeface="微软雅黑" panose="020B0503020204020204" charset="-122"/>
                <a:ea typeface="微软雅黑" panose="020B0503020204020204" charset="-122"/>
              </a:rPr>
              <a:t>家，如果平局每个店</a:t>
            </a:r>
            <a:r>
              <a:rPr lang="en-US" altLang="zh-CN" sz="1400">
                <a:solidFill>
                  <a:schemeClr val="tx1">
                    <a:lumMod val="75000"/>
                    <a:lumOff val="25000"/>
                  </a:schemeClr>
                </a:solidFill>
                <a:latin typeface="微软雅黑" panose="020B0503020204020204" charset="-122"/>
                <a:ea typeface="微软雅黑" panose="020B0503020204020204" charset="-122"/>
              </a:rPr>
              <a:t>10</a:t>
            </a:r>
            <a:r>
              <a:rPr lang="zh-CN" altLang="en-US" sz="1400">
                <a:solidFill>
                  <a:schemeClr val="tx1">
                    <a:lumMod val="75000"/>
                    <a:lumOff val="25000"/>
                  </a:schemeClr>
                </a:solidFill>
                <a:latin typeface="微软雅黑" panose="020B0503020204020204" charset="-122"/>
                <a:ea typeface="微软雅黑" panose="020B0503020204020204" charset="-122"/>
              </a:rPr>
              <a:t>台按摩椅，总投入是</a:t>
            </a:r>
            <a:r>
              <a:rPr lang="en-US" altLang="zh-CN" sz="1400">
                <a:solidFill>
                  <a:schemeClr val="tx1">
                    <a:lumMod val="75000"/>
                    <a:lumOff val="25000"/>
                  </a:schemeClr>
                </a:solidFill>
                <a:latin typeface="微软雅黑" panose="020B0503020204020204" charset="-122"/>
                <a:ea typeface="微软雅黑" panose="020B0503020204020204" charset="-122"/>
              </a:rPr>
              <a:t>1.2</a:t>
            </a:r>
            <a:r>
              <a:rPr lang="zh-CN" altLang="en-US" sz="1400">
                <a:solidFill>
                  <a:schemeClr val="tx1">
                    <a:lumMod val="75000"/>
                    <a:lumOff val="25000"/>
                  </a:schemeClr>
                </a:solidFill>
                <a:latin typeface="微软雅黑" panose="020B0503020204020204" charset="-122"/>
                <a:ea typeface="微软雅黑" panose="020B0503020204020204" charset="-122"/>
              </a:rPr>
              <a:t>万台按摩椅，成本约</a:t>
            </a:r>
            <a:r>
              <a:rPr lang="en-US" altLang="zh-CN" sz="1400">
                <a:solidFill>
                  <a:schemeClr val="tx1">
                    <a:lumMod val="75000"/>
                    <a:lumOff val="25000"/>
                  </a:schemeClr>
                </a:solidFill>
                <a:latin typeface="微软雅黑" panose="020B0503020204020204" charset="-122"/>
                <a:ea typeface="微软雅黑" panose="020B0503020204020204" charset="-122"/>
              </a:rPr>
              <a:t>6</a:t>
            </a:r>
            <a:r>
              <a:rPr lang="zh-CN" altLang="en-US" sz="1400">
                <a:solidFill>
                  <a:schemeClr val="tx1">
                    <a:lumMod val="75000"/>
                    <a:lumOff val="25000"/>
                  </a:schemeClr>
                </a:solidFill>
                <a:latin typeface="微软雅黑" panose="020B0503020204020204" charset="-122"/>
                <a:ea typeface="微软雅黑" panose="020B0503020204020204" charset="-122"/>
              </a:rPr>
              <a:t>千多万元。</a:t>
            </a:r>
          </a:p>
          <a:p>
            <a:pPr algn="l"/>
            <a:r>
              <a:rPr lang="en-US" altLang="zh-CN" sz="1400">
                <a:solidFill>
                  <a:schemeClr val="tx1">
                    <a:lumMod val="75000"/>
                    <a:lumOff val="25000"/>
                  </a:schemeClr>
                </a:solidFill>
                <a:latin typeface="微软雅黑" panose="020B0503020204020204" charset="-122"/>
                <a:ea typeface="微软雅黑" panose="020B0503020204020204" charset="-122"/>
              </a:rPr>
              <a:t>2</a:t>
            </a:r>
            <a:r>
              <a:rPr lang="zh-CN" altLang="en-US" sz="1400">
                <a:solidFill>
                  <a:schemeClr val="tx1">
                    <a:lumMod val="75000"/>
                    <a:lumOff val="25000"/>
                  </a:schemeClr>
                </a:solidFill>
                <a:latin typeface="微软雅黑" panose="020B0503020204020204" charset="-122"/>
                <a:ea typeface="微软雅黑" panose="020B0503020204020204" charset="-122"/>
              </a:rPr>
              <a:t>、主要的消费大区是华东，东北，华南；华东以上海为核心；东北以内蒙，吉林；华南以东莞。</a:t>
            </a:r>
          </a:p>
          <a:p>
            <a:pPr algn="l"/>
            <a:r>
              <a:rPr lang="en-US" altLang="zh-CN" sz="1400">
                <a:solidFill>
                  <a:schemeClr val="tx1">
                    <a:lumMod val="75000"/>
                    <a:lumOff val="25000"/>
                  </a:schemeClr>
                </a:solidFill>
                <a:latin typeface="微软雅黑" panose="020B0503020204020204" charset="-122"/>
                <a:ea typeface="微软雅黑" panose="020B0503020204020204" charset="-122"/>
              </a:rPr>
              <a:t>3</a:t>
            </a:r>
            <a:r>
              <a:rPr lang="zh-CN" altLang="en-US" sz="1400">
                <a:solidFill>
                  <a:schemeClr val="tx1">
                    <a:lumMod val="75000"/>
                    <a:lumOff val="25000"/>
                  </a:schemeClr>
                </a:solidFill>
                <a:latin typeface="微软雅黑" panose="020B0503020204020204" charset="-122"/>
                <a:ea typeface="微软雅黑" panose="020B0503020204020204" charset="-122"/>
              </a:rPr>
              <a:t>、广州的面积稍大于上海，上海有</a:t>
            </a:r>
            <a:r>
              <a:rPr lang="en-US" altLang="zh-CN" sz="1400">
                <a:solidFill>
                  <a:schemeClr val="tx1">
                    <a:lumMod val="75000"/>
                    <a:lumOff val="25000"/>
                  </a:schemeClr>
                </a:solidFill>
                <a:latin typeface="微软雅黑" panose="020B0503020204020204" charset="-122"/>
                <a:ea typeface="微软雅黑" panose="020B0503020204020204" charset="-122"/>
              </a:rPr>
              <a:t>42</a:t>
            </a:r>
            <a:r>
              <a:rPr lang="zh-CN" altLang="en-US" sz="1400">
                <a:solidFill>
                  <a:schemeClr val="tx1">
                    <a:lumMod val="75000"/>
                    <a:lumOff val="25000"/>
                  </a:schemeClr>
                </a:solidFill>
                <a:latin typeface="微软雅黑" panose="020B0503020204020204" charset="-122"/>
                <a:ea typeface="微软雅黑" panose="020B0503020204020204" charset="-122"/>
              </a:rPr>
              <a:t>家体验店，广州只有</a:t>
            </a:r>
            <a:r>
              <a:rPr lang="en-US" altLang="zh-CN" sz="1400">
                <a:solidFill>
                  <a:schemeClr val="tx1">
                    <a:lumMod val="75000"/>
                    <a:lumOff val="25000"/>
                  </a:schemeClr>
                </a:solidFill>
                <a:latin typeface="微软雅黑" panose="020B0503020204020204" charset="-122"/>
                <a:ea typeface="微软雅黑" panose="020B0503020204020204" charset="-122"/>
              </a:rPr>
              <a:t>12</a:t>
            </a:r>
            <a:r>
              <a:rPr lang="zh-CN" altLang="en-US" sz="1400">
                <a:solidFill>
                  <a:schemeClr val="tx1">
                    <a:lumMod val="75000"/>
                    <a:lumOff val="25000"/>
                  </a:schemeClr>
                </a:solidFill>
                <a:latin typeface="微软雅黑" panose="020B0503020204020204" charset="-122"/>
                <a:ea typeface="微软雅黑" panose="020B0503020204020204" charset="-122"/>
              </a:rPr>
              <a:t>家，荣泰在广州市场的投入并不多。</a:t>
            </a:r>
          </a:p>
          <a:p>
            <a:pPr algn="l"/>
            <a:r>
              <a:rPr lang="en-US" altLang="zh-CN" sz="1400">
                <a:solidFill>
                  <a:schemeClr val="tx1">
                    <a:lumMod val="75000"/>
                    <a:lumOff val="25000"/>
                  </a:schemeClr>
                </a:solidFill>
                <a:latin typeface="微软雅黑" panose="020B0503020204020204" charset="-122"/>
                <a:ea typeface="微软雅黑" panose="020B0503020204020204" charset="-122"/>
              </a:rPr>
              <a:t>4</a:t>
            </a:r>
            <a:r>
              <a:rPr lang="zh-CN" altLang="en-US" sz="1400">
                <a:solidFill>
                  <a:schemeClr val="tx1">
                    <a:lumMod val="75000"/>
                    <a:lumOff val="25000"/>
                  </a:schemeClr>
                </a:solidFill>
                <a:latin typeface="微软雅黑" panose="020B0503020204020204" charset="-122"/>
                <a:ea typeface="微软雅黑" panose="020B0503020204020204" charset="-122"/>
              </a:rPr>
              <a:t>、</a:t>
            </a:r>
            <a:r>
              <a:rPr lang="en-US" altLang="zh-CN" sz="1400">
                <a:solidFill>
                  <a:schemeClr val="tx1">
                    <a:lumMod val="75000"/>
                    <a:lumOff val="25000"/>
                  </a:schemeClr>
                </a:solidFill>
                <a:latin typeface="微软雅黑" panose="020B0503020204020204" charset="-122"/>
                <a:ea typeface="微软雅黑" panose="020B0503020204020204" charset="-122"/>
              </a:rPr>
              <a:t>14</a:t>
            </a:r>
            <a:r>
              <a:rPr lang="zh-CN" altLang="en-US" sz="1400">
                <a:solidFill>
                  <a:schemeClr val="tx1">
                    <a:lumMod val="75000"/>
                    <a:lumOff val="25000"/>
                  </a:schemeClr>
                </a:solidFill>
                <a:latin typeface="微软雅黑" panose="020B0503020204020204" charset="-122"/>
                <a:ea typeface="微软雅黑" panose="020B0503020204020204" charset="-122"/>
              </a:rPr>
              <a:t>年以前，线下传统销售渠道占营收比例</a:t>
            </a:r>
            <a:r>
              <a:rPr lang="en-US" altLang="zh-CN" sz="1400">
                <a:solidFill>
                  <a:schemeClr val="tx1">
                    <a:lumMod val="75000"/>
                    <a:lumOff val="25000"/>
                  </a:schemeClr>
                </a:solidFill>
                <a:latin typeface="微软雅黑" panose="020B0503020204020204" charset="-122"/>
                <a:ea typeface="微软雅黑" panose="020B0503020204020204" charset="-122"/>
              </a:rPr>
              <a:t>80%</a:t>
            </a:r>
            <a:r>
              <a:rPr lang="zh-CN" altLang="en-US" sz="1400">
                <a:solidFill>
                  <a:schemeClr val="tx1">
                    <a:lumMod val="75000"/>
                    <a:lumOff val="25000"/>
                  </a:schemeClr>
                </a:solidFill>
                <a:latin typeface="微软雅黑" panose="020B0503020204020204" charset="-122"/>
                <a:ea typeface="微软雅黑" panose="020B0503020204020204" charset="-122"/>
              </a:rPr>
              <a:t>，</a:t>
            </a:r>
            <a:r>
              <a:rPr lang="en-US" altLang="zh-CN" sz="1400">
                <a:solidFill>
                  <a:schemeClr val="tx1">
                    <a:lumMod val="75000"/>
                    <a:lumOff val="25000"/>
                  </a:schemeClr>
                </a:solidFill>
                <a:latin typeface="微软雅黑" panose="020B0503020204020204" charset="-122"/>
                <a:ea typeface="微软雅黑" panose="020B0503020204020204" charset="-122"/>
              </a:rPr>
              <a:t>16</a:t>
            </a:r>
            <a:r>
              <a:rPr lang="zh-CN" altLang="en-US" sz="1400">
                <a:solidFill>
                  <a:schemeClr val="tx1">
                    <a:lumMod val="75000"/>
                    <a:lumOff val="25000"/>
                  </a:schemeClr>
                </a:solidFill>
                <a:latin typeface="微软雅黑" panose="020B0503020204020204" charset="-122"/>
                <a:ea typeface="微软雅黑" panose="020B0503020204020204" charset="-122"/>
              </a:rPr>
              <a:t>年线上营收比例达</a:t>
            </a:r>
            <a:r>
              <a:rPr lang="en-US" altLang="zh-CN" sz="1400">
                <a:solidFill>
                  <a:schemeClr val="tx1">
                    <a:lumMod val="75000"/>
                    <a:lumOff val="25000"/>
                  </a:schemeClr>
                </a:solidFill>
                <a:latin typeface="微软雅黑" panose="020B0503020204020204" charset="-122"/>
                <a:ea typeface="微软雅黑" panose="020B0503020204020204" charset="-122"/>
              </a:rPr>
              <a:t>39%</a:t>
            </a:r>
            <a:r>
              <a:rPr lang="zh-CN" altLang="en-US" sz="1400">
                <a:solidFill>
                  <a:schemeClr val="tx1">
                    <a:lumMod val="75000"/>
                    <a:lumOff val="25000"/>
                  </a:schemeClr>
                </a:solidFill>
                <a:latin typeface="微软雅黑" panose="020B0503020204020204" charset="-122"/>
                <a:ea typeface="微软雅黑" panose="020B0503020204020204" charset="-122"/>
              </a:rPr>
              <a:t>，消费者更加习惯于线下体验产品，线上消费。</a:t>
            </a:r>
          </a:p>
          <a:p>
            <a:pPr algn="l"/>
            <a:endParaRPr lang="zh-CN" altLang="en-US" sz="1400">
              <a:solidFill>
                <a:schemeClr val="tx1">
                  <a:lumMod val="75000"/>
                  <a:lumOff val="25000"/>
                </a:schemeClr>
              </a:solidFill>
              <a:latin typeface="微软雅黑" panose="020B0503020204020204" charset="-122"/>
              <a:ea typeface="微软雅黑" panose="020B0503020204020204" charset="-122"/>
            </a:endParaRPr>
          </a:p>
          <a:p>
            <a:pPr algn="l"/>
            <a:endParaRPr lang="zh-CN" altLang="en-US" sz="1400">
              <a:solidFill>
                <a:schemeClr val="tx1">
                  <a:lumMod val="75000"/>
                  <a:lumOff val="25000"/>
                </a:schemeClr>
              </a:solidFill>
              <a:latin typeface="微软雅黑" panose="020B0503020204020204" charset="-122"/>
              <a:ea typeface="微软雅黑" panose="020B0503020204020204" charset="-122"/>
            </a:endParaRPr>
          </a:p>
          <a:p>
            <a:pPr algn="l"/>
            <a:r>
              <a:rPr lang="zh-CN" altLang="en-US" sz="1400">
                <a:solidFill>
                  <a:schemeClr val="tx1">
                    <a:lumMod val="75000"/>
                    <a:lumOff val="25000"/>
                  </a:schemeClr>
                </a:solidFill>
                <a:latin typeface="微软雅黑" panose="020B0503020204020204" charset="-122"/>
                <a:ea typeface="微软雅黑" panose="020B0503020204020204" charset="-122"/>
              </a:rPr>
              <a:t>华南地区是这两年才逐减发展起来，未来占据比例会越来越大，消费者通常在线下体验产品，有良好感受后才进行购买，所以线下的渠道布局，投入数量非常重要。</a:t>
            </a:r>
          </a:p>
        </p:txBody>
      </p:sp>
      <p:sp>
        <p:nvSpPr>
          <p:cNvPr id="17" name="文本框 16"/>
          <p:cNvSpPr txBox="1"/>
          <p:nvPr/>
        </p:nvSpPr>
        <p:spPr>
          <a:xfrm>
            <a:off x="1738630" y="6370320"/>
            <a:ext cx="1605280" cy="306705"/>
          </a:xfrm>
          <a:prstGeom prst="rect">
            <a:avLst/>
          </a:prstGeom>
          <a:noFill/>
        </p:spPr>
        <p:txBody>
          <a:bodyPr wrap="none" rtlCol="0">
            <a:spAutoFit/>
          </a:bodyPr>
          <a:lstStyle/>
          <a:p>
            <a:r>
              <a:rPr lang="zh-CN" altLang="en-US" sz="1400">
                <a:solidFill>
                  <a:schemeClr val="tx1">
                    <a:lumMod val="50000"/>
                    <a:lumOff val="50000"/>
                  </a:schemeClr>
                </a:solidFill>
                <a:latin typeface="微软雅黑" panose="020B0503020204020204" charset="-122"/>
                <a:ea typeface="微软雅黑" panose="020B0503020204020204" charset="-122"/>
              </a:rPr>
              <a:t>数据来自荣泰官网</a:t>
            </a:r>
          </a:p>
        </p:txBody>
      </p:sp>
      <p:sp>
        <p:nvSpPr>
          <p:cNvPr id="18" name="文本框 17"/>
          <p:cNvSpPr txBox="1"/>
          <p:nvPr/>
        </p:nvSpPr>
        <p:spPr>
          <a:xfrm>
            <a:off x="8395335" y="2160905"/>
            <a:ext cx="1325880" cy="368300"/>
          </a:xfrm>
          <a:prstGeom prst="rect">
            <a:avLst/>
          </a:prstGeom>
          <a:noFill/>
        </p:spPr>
        <p:txBody>
          <a:bodyPr wrap="none" rtlCol="0">
            <a:spAutoFit/>
          </a:bodyPr>
          <a:lstStyle/>
          <a:p>
            <a:r>
              <a:rPr lang="zh-CN" altLang="en-US">
                <a:latin typeface="微软雅黑" panose="020B0503020204020204" charset="-122"/>
                <a:ea typeface="微软雅黑" panose="020B0503020204020204" charset="-122"/>
              </a:rPr>
              <a:t>苏宁，国美</a:t>
            </a:r>
          </a:p>
        </p:txBody>
      </p:sp>
      <p:pic>
        <p:nvPicPr>
          <p:cNvPr id="19" name="图片 18">
            <a:extLst>
              <a:ext uri="{FF2B5EF4-FFF2-40B4-BE49-F238E27FC236}">
                <a16:creationId xmlns:a16="http://schemas.microsoft.com/office/drawing/2014/main" id="{B87E9A9E-6A6F-4D9A-ABA3-9CFC695A6AA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65065"/>
  <p:tag name="KSO_WM_TAG_VERSION" val="1.0"/>
  <p:tag name="KSO_WM_SLIDE_ID" val="diagram20165065_1"/>
  <p:tag name="KSO_WM_SLIDE_INDEX" val="1"/>
  <p:tag name="KSO_WM_SLIDE_ITEM_CNT" val="2"/>
  <p:tag name="KSO_WM_SLIDE_LAYOUT" val="p"/>
  <p:tag name="KSO_WM_SLIDE_LAYOUT_CNT" val="1"/>
  <p:tag name="KSO_WM_SLIDE_TYPE" val="text"/>
  <p:tag name="KSO_WM_BEAUTIFY_FLAG" val="#wm#"/>
  <p:tag name="KSO_WM_SLIDE_POSITION" val="182*157"/>
  <p:tag name="KSO_WM_SLIDE_SIZE" val="596*227"/>
  <p:tag name="KSO_WM_DIAGRAM_GROUP_CODE" val="p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65065"/>
  <p:tag name="KSO_WM_TAG_VERSION" val="1.0"/>
  <p:tag name="KSO_WM_SLIDE_ID" val="diagram20165065_1"/>
  <p:tag name="KSO_WM_SLIDE_INDEX" val="1"/>
  <p:tag name="KSO_WM_SLIDE_ITEM_CNT" val="2"/>
  <p:tag name="KSO_WM_SLIDE_LAYOUT" val="p"/>
  <p:tag name="KSO_WM_SLIDE_LAYOUT_CNT" val="1"/>
  <p:tag name="KSO_WM_SLIDE_TYPE" val="text"/>
  <p:tag name="KSO_WM_BEAUTIFY_FLAG" val="#wm#"/>
  <p:tag name="KSO_WM_SLIDE_POSITION" val="182*157"/>
  <p:tag name="KSO_WM_SLIDE_SIZE" val="596*227"/>
  <p:tag name="KSO_WM_DIAGRAM_GROUP_CODE" val="p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2897</Words>
  <Application>Microsoft Office PowerPoint</Application>
  <PresentationFormat>宽屏</PresentationFormat>
  <Paragraphs>313</Paragraphs>
  <Slides>26</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华康俪金黑W8</vt:lpstr>
      <vt:lpstr>宋体</vt:lpstr>
      <vt:lpstr>微软雅黑</vt:lpstr>
      <vt:lpstr>微软雅黑 Light</vt:lpstr>
      <vt:lpstr>叶根友唐楷简</vt:lpstr>
      <vt:lpstr>Arial</vt:lpstr>
      <vt:lpstr>Calibri</vt:lpstr>
      <vt:lpstr>Calibri Light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李波</dc:creator>
  <cp:lastModifiedBy>yashima</cp:lastModifiedBy>
  <cp:revision>312</cp:revision>
  <dcterms:created xsi:type="dcterms:W3CDTF">2017-06-08T06:54:00Z</dcterms:created>
  <dcterms:modified xsi:type="dcterms:W3CDTF">2018-06-20T02:20:35Z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