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96325" cy="15087600"/>
  <p:notesSz cx="9144000" cy="6858000"/>
  <p:defaultTextStyle>
    <a:defPPr>
      <a:defRPr lang="en-US"/>
    </a:defPPr>
    <a:lvl1pPr marL="0" algn="l" defTabSz="1751167" rtl="0" eaLnBrk="1" latinLnBrk="0" hangingPunct="1">
      <a:defRPr sz="3447" kern="1200">
        <a:solidFill>
          <a:schemeClr val="tx1"/>
        </a:solidFill>
        <a:latin typeface="+mn-lt"/>
        <a:ea typeface="+mn-ea"/>
        <a:cs typeface="+mn-cs"/>
      </a:defRPr>
    </a:lvl1pPr>
    <a:lvl2pPr marL="875584" algn="l" defTabSz="1751167" rtl="0" eaLnBrk="1" latinLnBrk="0" hangingPunct="1">
      <a:defRPr sz="3447" kern="1200">
        <a:solidFill>
          <a:schemeClr val="tx1"/>
        </a:solidFill>
        <a:latin typeface="+mn-lt"/>
        <a:ea typeface="+mn-ea"/>
        <a:cs typeface="+mn-cs"/>
      </a:defRPr>
    </a:lvl2pPr>
    <a:lvl3pPr marL="1751167" algn="l" defTabSz="1751167" rtl="0" eaLnBrk="1" latinLnBrk="0" hangingPunct="1">
      <a:defRPr sz="3447" kern="1200">
        <a:solidFill>
          <a:schemeClr val="tx1"/>
        </a:solidFill>
        <a:latin typeface="+mn-lt"/>
        <a:ea typeface="+mn-ea"/>
        <a:cs typeface="+mn-cs"/>
      </a:defRPr>
    </a:lvl3pPr>
    <a:lvl4pPr marL="2626751" algn="l" defTabSz="1751167" rtl="0" eaLnBrk="1" latinLnBrk="0" hangingPunct="1">
      <a:defRPr sz="3447" kern="1200">
        <a:solidFill>
          <a:schemeClr val="tx1"/>
        </a:solidFill>
        <a:latin typeface="+mn-lt"/>
        <a:ea typeface="+mn-ea"/>
        <a:cs typeface="+mn-cs"/>
      </a:defRPr>
    </a:lvl4pPr>
    <a:lvl5pPr marL="3502335" algn="l" defTabSz="1751167" rtl="0" eaLnBrk="1" latinLnBrk="0" hangingPunct="1">
      <a:defRPr sz="3447" kern="1200">
        <a:solidFill>
          <a:schemeClr val="tx1"/>
        </a:solidFill>
        <a:latin typeface="+mn-lt"/>
        <a:ea typeface="+mn-ea"/>
        <a:cs typeface="+mn-cs"/>
      </a:defRPr>
    </a:lvl5pPr>
    <a:lvl6pPr marL="4377919" algn="l" defTabSz="1751167" rtl="0" eaLnBrk="1" latinLnBrk="0" hangingPunct="1">
      <a:defRPr sz="3447" kern="1200">
        <a:solidFill>
          <a:schemeClr val="tx1"/>
        </a:solidFill>
        <a:latin typeface="+mn-lt"/>
        <a:ea typeface="+mn-ea"/>
        <a:cs typeface="+mn-cs"/>
      </a:defRPr>
    </a:lvl6pPr>
    <a:lvl7pPr marL="5253502" algn="l" defTabSz="1751167" rtl="0" eaLnBrk="1" latinLnBrk="0" hangingPunct="1">
      <a:defRPr sz="3447" kern="1200">
        <a:solidFill>
          <a:schemeClr val="tx1"/>
        </a:solidFill>
        <a:latin typeface="+mn-lt"/>
        <a:ea typeface="+mn-ea"/>
        <a:cs typeface="+mn-cs"/>
      </a:defRPr>
    </a:lvl7pPr>
    <a:lvl8pPr marL="6129086" algn="l" defTabSz="1751167" rtl="0" eaLnBrk="1" latinLnBrk="0" hangingPunct="1">
      <a:defRPr sz="3447" kern="1200">
        <a:solidFill>
          <a:schemeClr val="tx1"/>
        </a:solidFill>
        <a:latin typeface="+mn-lt"/>
        <a:ea typeface="+mn-ea"/>
        <a:cs typeface="+mn-cs"/>
      </a:defRPr>
    </a:lvl8pPr>
    <a:lvl9pPr marL="7004670" algn="l" defTabSz="1751167" rtl="0" eaLnBrk="1" latinLnBrk="0" hangingPunct="1">
      <a:defRPr sz="344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63" autoAdjust="0"/>
    <p:restoredTop sz="94660"/>
  </p:normalViewPr>
  <p:slideViewPr>
    <p:cSldViewPr snapToGrid="0">
      <p:cViewPr>
        <p:scale>
          <a:sx n="90" d="100"/>
          <a:sy n="90" d="100"/>
        </p:scale>
        <p:origin x="-2472" y="-3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60072-B036-4170-8578-A5938C3C4C59}"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9C26508-9EB3-4CB0-B70D-50C423F05F06}">
      <dgm:prSet phldrT="[Text]"/>
      <dgm:spPr/>
      <dgm:t>
        <a:bodyPr/>
        <a:lstStyle/>
        <a:p>
          <a:r>
            <a:rPr lang="en-US" dirty="0" smtClean="0">
              <a:solidFill>
                <a:schemeClr val="tx1">
                  <a:lumMod val="65000"/>
                  <a:lumOff val="35000"/>
                </a:schemeClr>
              </a:solidFill>
            </a:rPr>
            <a:t>Sentiment Analysis</a:t>
          </a:r>
          <a:endParaRPr lang="en-US" dirty="0">
            <a:solidFill>
              <a:schemeClr val="tx1">
                <a:lumMod val="65000"/>
                <a:lumOff val="35000"/>
              </a:schemeClr>
            </a:solidFill>
          </a:endParaRPr>
        </a:p>
      </dgm:t>
    </dgm:pt>
    <dgm:pt modelId="{36E5963E-CA8F-4796-A92E-D99E9D9B3DE3}" type="parTrans" cxnId="{2EC32467-6DC7-4AA5-A48A-E073ED19B7E0}">
      <dgm:prSet/>
      <dgm:spPr/>
      <dgm:t>
        <a:bodyPr/>
        <a:lstStyle/>
        <a:p>
          <a:endParaRPr lang="en-US"/>
        </a:p>
      </dgm:t>
    </dgm:pt>
    <dgm:pt modelId="{B85E9DD5-F526-4E0B-ADEE-6257315E86FB}" type="sibTrans" cxnId="{2EC32467-6DC7-4AA5-A48A-E073ED19B7E0}">
      <dgm:prSet/>
      <dgm:spPr/>
      <dgm:t>
        <a:bodyPr/>
        <a:lstStyle/>
        <a:p>
          <a:endParaRPr lang="en-US"/>
        </a:p>
      </dgm:t>
    </dgm:pt>
    <dgm:pt modelId="{E3F74BB4-A177-4568-AD95-D6FB307CB590}">
      <dgm:prSet phldrT="[Text]"/>
      <dgm:spPr/>
      <dgm:t>
        <a:bodyPr/>
        <a:lstStyle/>
        <a:p>
          <a:r>
            <a:rPr lang="en-US" dirty="0" smtClean="0">
              <a:solidFill>
                <a:schemeClr val="tx1">
                  <a:lumMod val="65000"/>
                  <a:lumOff val="35000"/>
                </a:schemeClr>
              </a:solidFill>
            </a:rPr>
            <a:t>Document Level</a:t>
          </a:r>
          <a:endParaRPr lang="en-US" dirty="0">
            <a:solidFill>
              <a:schemeClr val="tx1">
                <a:lumMod val="65000"/>
                <a:lumOff val="35000"/>
              </a:schemeClr>
            </a:solidFill>
          </a:endParaRPr>
        </a:p>
      </dgm:t>
    </dgm:pt>
    <dgm:pt modelId="{C6707F1E-E057-4BA7-B1B1-9C4EA6FDA84B}" type="sibTrans" cxnId="{E6F023B7-7C64-4636-B2B2-ED685FB5B2D9}">
      <dgm:prSet/>
      <dgm:spPr/>
      <dgm:t>
        <a:bodyPr/>
        <a:lstStyle/>
        <a:p>
          <a:endParaRPr lang="en-US"/>
        </a:p>
      </dgm:t>
    </dgm:pt>
    <dgm:pt modelId="{A6BED32B-D73F-4915-B7BC-474C45579D3D}" type="parTrans" cxnId="{E6F023B7-7C64-4636-B2B2-ED685FB5B2D9}">
      <dgm:prSet/>
      <dgm:spPr/>
      <dgm:t>
        <a:bodyPr/>
        <a:lstStyle/>
        <a:p>
          <a:endParaRPr lang="en-US"/>
        </a:p>
      </dgm:t>
    </dgm:pt>
    <dgm:pt modelId="{5AE5FD1D-C587-49B3-AE6B-125A2B76E0EF}" type="pres">
      <dgm:prSet presAssocID="{A3360072-B036-4170-8578-A5938C3C4C59}" presName="cycle" presStyleCnt="0">
        <dgm:presLayoutVars>
          <dgm:dir/>
          <dgm:resizeHandles val="exact"/>
        </dgm:presLayoutVars>
      </dgm:prSet>
      <dgm:spPr/>
    </dgm:pt>
    <dgm:pt modelId="{5DA692C6-3B0E-40A3-A7D6-7F92D98A90D4}" type="pres">
      <dgm:prSet presAssocID="{C9C26508-9EB3-4CB0-B70D-50C423F05F06}" presName="dummy" presStyleCnt="0"/>
      <dgm:spPr/>
    </dgm:pt>
    <dgm:pt modelId="{37C78F85-F963-45BD-A1D8-3DCB22526068}" type="pres">
      <dgm:prSet presAssocID="{C9C26508-9EB3-4CB0-B70D-50C423F05F06}" presName="node" presStyleLbl="revTx" presStyleIdx="0" presStyleCnt="2">
        <dgm:presLayoutVars>
          <dgm:bulletEnabled val="1"/>
        </dgm:presLayoutVars>
      </dgm:prSet>
      <dgm:spPr/>
    </dgm:pt>
    <dgm:pt modelId="{5F1C191D-F40C-41D9-8FD1-DF6F0ED96150}" type="pres">
      <dgm:prSet presAssocID="{B85E9DD5-F526-4E0B-ADEE-6257315E86FB}" presName="sibTrans" presStyleLbl="node1" presStyleIdx="0" presStyleCnt="2"/>
      <dgm:spPr/>
    </dgm:pt>
    <dgm:pt modelId="{2E75F6B0-36F1-499C-BF03-FA9FCB4D29E4}" type="pres">
      <dgm:prSet presAssocID="{E3F74BB4-A177-4568-AD95-D6FB307CB590}" presName="dummy" presStyleCnt="0"/>
      <dgm:spPr/>
    </dgm:pt>
    <dgm:pt modelId="{7D84DCB4-00C6-4709-ADDE-FFF25184916B}" type="pres">
      <dgm:prSet presAssocID="{E3F74BB4-A177-4568-AD95-D6FB307CB590}" presName="node" presStyleLbl="revTx" presStyleIdx="1" presStyleCnt="2">
        <dgm:presLayoutVars>
          <dgm:bulletEnabled val="1"/>
        </dgm:presLayoutVars>
      </dgm:prSet>
      <dgm:spPr/>
      <dgm:t>
        <a:bodyPr/>
        <a:lstStyle/>
        <a:p>
          <a:endParaRPr lang="en-US"/>
        </a:p>
      </dgm:t>
    </dgm:pt>
    <dgm:pt modelId="{097A1EE6-5AD5-44A2-B0FE-4F8A1738EFC0}" type="pres">
      <dgm:prSet presAssocID="{C6707F1E-E057-4BA7-B1B1-9C4EA6FDA84B}" presName="sibTrans" presStyleLbl="node1" presStyleIdx="1" presStyleCnt="2"/>
      <dgm:spPr/>
    </dgm:pt>
  </dgm:ptLst>
  <dgm:cxnLst>
    <dgm:cxn modelId="{91440BD6-1CDE-4533-9B16-07DB14452BB8}" type="presOf" srcId="{E3F74BB4-A177-4568-AD95-D6FB307CB590}" destId="{7D84DCB4-00C6-4709-ADDE-FFF25184916B}" srcOrd="0" destOrd="0" presId="urn:microsoft.com/office/officeart/2005/8/layout/cycle1"/>
    <dgm:cxn modelId="{2EC32467-6DC7-4AA5-A48A-E073ED19B7E0}" srcId="{A3360072-B036-4170-8578-A5938C3C4C59}" destId="{C9C26508-9EB3-4CB0-B70D-50C423F05F06}" srcOrd="0" destOrd="0" parTransId="{36E5963E-CA8F-4796-A92E-D99E9D9B3DE3}" sibTransId="{B85E9DD5-F526-4E0B-ADEE-6257315E86FB}"/>
    <dgm:cxn modelId="{2E335445-0CFE-4B9C-BAE1-3EBE996F7AD4}" type="presOf" srcId="{B85E9DD5-F526-4E0B-ADEE-6257315E86FB}" destId="{5F1C191D-F40C-41D9-8FD1-DF6F0ED96150}" srcOrd="0" destOrd="0" presId="urn:microsoft.com/office/officeart/2005/8/layout/cycle1"/>
    <dgm:cxn modelId="{DB0CC43D-9FE2-44C6-B820-565D0097D09B}" type="presOf" srcId="{C9C26508-9EB3-4CB0-B70D-50C423F05F06}" destId="{37C78F85-F963-45BD-A1D8-3DCB22526068}" srcOrd="0" destOrd="0" presId="urn:microsoft.com/office/officeart/2005/8/layout/cycle1"/>
    <dgm:cxn modelId="{E6F023B7-7C64-4636-B2B2-ED685FB5B2D9}" srcId="{A3360072-B036-4170-8578-A5938C3C4C59}" destId="{E3F74BB4-A177-4568-AD95-D6FB307CB590}" srcOrd="1" destOrd="0" parTransId="{A6BED32B-D73F-4915-B7BC-474C45579D3D}" sibTransId="{C6707F1E-E057-4BA7-B1B1-9C4EA6FDA84B}"/>
    <dgm:cxn modelId="{736DE436-4235-40D3-A99E-0C6577D5F337}" type="presOf" srcId="{C6707F1E-E057-4BA7-B1B1-9C4EA6FDA84B}" destId="{097A1EE6-5AD5-44A2-B0FE-4F8A1738EFC0}" srcOrd="0" destOrd="0" presId="urn:microsoft.com/office/officeart/2005/8/layout/cycle1"/>
    <dgm:cxn modelId="{2AC43EBF-D41A-4FCB-A680-6272C8E9AD16}" type="presOf" srcId="{A3360072-B036-4170-8578-A5938C3C4C59}" destId="{5AE5FD1D-C587-49B3-AE6B-125A2B76E0EF}" srcOrd="0" destOrd="0" presId="urn:microsoft.com/office/officeart/2005/8/layout/cycle1"/>
    <dgm:cxn modelId="{9F16FFA3-2170-492E-BBA2-2BFE1ED47882}" type="presParOf" srcId="{5AE5FD1D-C587-49B3-AE6B-125A2B76E0EF}" destId="{5DA692C6-3B0E-40A3-A7D6-7F92D98A90D4}" srcOrd="0" destOrd="0" presId="urn:microsoft.com/office/officeart/2005/8/layout/cycle1"/>
    <dgm:cxn modelId="{E514BB89-A35F-4DF8-9897-A5BD66EB11FD}" type="presParOf" srcId="{5AE5FD1D-C587-49B3-AE6B-125A2B76E0EF}" destId="{37C78F85-F963-45BD-A1D8-3DCB22526068}" srcOrd="1" destOrd="0" presId="urn:microsoft.com/office/officeart/2005/8/layout/cycle1"/>
    <dgm:cxn modelId="{9E81FBAA-3102-408D-91FD-E073C9BE7F64}" type="presParOf" srcId="{5AE5FD1D-C587-49B3-AE6B-125A2B76E0EF}" destId="{5F1C191D-F40C-41D9-8FD1-DF6F0ED96150}" srcOrd="2" destOrd="0" presId="urn:microsoft.com/office/officeart/2005/8/layout/cycle1"/>
    <dgm:cxn modelId="{26DC030C-9459-466E-985B-B2A62AD4178D}" type="presParOf" srcId="{5AE5FD1D-C587-49B3-AE6B-125A2B76E0EF}" destId="{2E75F6B0-36F1-499C-BF03-FA9FCB4D29E4}" srcOrd="3" destOrd="0" presId="urn:microsoft.com/office/officeart/2005/8/layout/cycle1"/>
    <dgm:cxn modelId="{D074DA99-B6B2-4540-A3C5-6DB480461532}" type="presParOf" srcId="{5AE5FD1D-C587-49B3-AE6B-125A2B76E0EF}" destId="{7D84DCB4-00C6-4709-ADDE-FFF25184916B}" srcOrd="4" destOrd="0" presId="urn:microsoft.com/office/officeart/2005/8/layout/cycle1"/>
    <dgm:cxn modelId="{04038387-6382-45CA-9EC0-3A8F99763716}" type="presParOf" srcId="{5AE5FD1D-C587-49B3-AE6B-125A2B76E0EF}" destId="{097A1EE6-5AD5-44A2-B0FE-4F8A1738EFC0}" srcOrd="5" destOrd="0" presId="urn:microsoft.com/office/officeart/2005/8/layout/cycle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8F85-F963-45BD-A1D8-3DCB22526068}">
      <dsp:nvSpPr>
        <dsp:cNvPr id="0" name=""/>
        <dsp:cNvSpPr/>
      </dsp:nvSpPr>
      <dsp:spPr>
        <a:xfrm>
          <a:off x="2048061" y="452449"/>
          <a:ext cx="858638" cy="858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Sentiment Analysis</a:t>
          </a:r>
          <a:endParaRPr lang="en-US" sz="1500" kern="1200" dirty="0">
            <a:solidFill>
              <a:schemeClr val="tx1">
                <a:lumMod val="65000"/>
                <a:lumOff val="35000"/>
              </a:schemeClr>
            </a:solidFill>
          </a:endParaRPr>
        </a:p>
      </dsp:txBody>
      <dsp:txXfrm>
        <a:off x="2048061" y="452449"/>
        <a:ext cx="858638" cy="858638"/>
      </dsp:txXfrm>
    </dsp:sp>
    <dsp:sp modelId="{5F1C191D-F40C-41D9-8FD1-DF6F0ED96150}">
      <dsp:nvSpPr>
        <dsp:cNvPr id="0" name=""/>
        <dsp:cNvSpPr/>
      </dsp:nvSpPr>
      <dsp:spPr>
        <a:xfrm>
          <a:off x="893739" y="-745"/>
          <a:ext cx="1765029" cy="1765029"/>
        </a:xfrm>
        <a:prstGeom prst="circularArrow">
          <a:avLst>
            <a:gd name="adj1" fmla="val 9486"/>
            <a:gd name="adj2" fmla="val 685267"/>
            <a:gd name="adj3" fmla="val 7849255"/>
            <a:gd name="adj4" fmla="val 2265478"/>
            <a:gd name="adj5" fmla="val 11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84DCB4-00C6-4709-ADDE-FFF25184916B}">
      <dsp:nvSpPr>
        <dsp:cNvPr id="0" name=""/>
        <dsp:cNvSpPr/>
      </dsp:nvSpPr>
      <dsp:spPr>
        <a:xfrm>
          <a:off x="645807" y="452449"/>
          <a:ext cx="858638" cy="858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Document Level</a:t>
          </a:r>
          <a:endParaRPr lang="en-US" sz="1500" kern="1200" dirty="0">
            <a:solidFill>
              <a:schemeClr val="tx1">
                <a:lumMod val="65000"/>
                <a:lumOff val="35000"/>
              </a:schemeClr>
            </a:solidFill>
          </a:endParaRPr>
        </a:p>
      </dsp:txBody>
      <dsp:txXfrm>
        <a:off x="645807" y="452449"/>
        <a:ext cx="858638" cy="858638"/>
      </dsp:txXfrm>
    </dsp:sp>
    <dsp:sp modelId="{097A1EE6-5AD5-44A2-B0FE-4F8A1738EFC0}">
      <dsp:nvSpPr>
        <dsp:cNvPr id="0" name=""/>
        <dsp:cNvSpPr/>
      </dsp:nvSpPr>
      <dsp:spPr>
        <a:xfrm>
          <a:off x="893739" y="-745"/>
          <a:ext cx="1765029" cy="1765029"/>
        </a:xfrm>
        <a:prstGeom prst="circularArrow">
          <a:avLst>
            <a:gd name="adj1" fmla="val 9486"/>
            <a:gd name="adj2" fmla="val 685267"/>
            <a:gd name="adj3" fmla="val 18649255"/>
            <a:gd name="adj4" fmla="val 13065478"/>
            <a:gd name="adj5" fmla="val 11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2469199"/>
            <a:ext cx="18186876" cy="5252720"/>
          </a:xfrm>
        </p:spPr>
        <p:txBody>
          <a:bodyPr anchor="b"/>
          <a:lstStyle>
            <a:lvl1pPr algn="ctr">
              <a:defRPr sz="13200"/>
            </a:lvl1pPr>
          </a:lstStyle>
          <a:p>
            <a:r>
              <a:rPr lang="en-US" smtClean="0"/>
              <a:t>Click to edit Master title style</a:t>
            </a:r>
            <a:endParaRPr lang="en-US" dirty="0"/>
          </a:p>
        </p:txBody>
      </p:sp>
      <p:sp>
        <p:nvSpPr>
          <p:cNvPr id="3" name="Subtitle 2"/>
          <p:cNvSpPr>
            <a:spLocks noGrp="1"/>
          </p:cNvSpPr>
          <p:nvPr>
            <p:ph type="subTitle" idx="1"/>
          </p:nvPr>
        </p:nvSpPr>
        <p:spPr>
          <a:xfrm>
            <a:off x="2674541" y="7924484"/>
            <a:ext cx="16047244" cy="3642676"/>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16927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89641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803275"/>
            <a:ext cx="4613583" cy="127860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803275"/>
            <a:ext cx="13573294" cy="127860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948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168601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3761427"/>
            <a:ext cx="18454330" cy="6276021"/>
          </a:xfrm>
        </p:spPr>
        <p:txBody>
          <a:bodyPr anchor="b"/>
          <a:lstStyle>
            <a:lvl1pPr>
              <a:defRPr sz="13200"/>
            </a:lvl1pPr>
          </a:lstStyle>
          <a:p>
            <a:r>
              <a:rPr lang="en-US" smtClean="0"/>
              <a:t>Click to edit Master title style</a:t>
            </a:r>
            <a:endParaRPr lang="en-US" dirty="0"/>
          </a:p>
        </p:txBody>
      </p:sp>
      <p:sp>
        <p:nvSpPr>
          <p:cNvPr id="3" name="Text Placeholder 2"/>
          <p:cNvSpPr>
            <a:spLocks noGrp="1"/>
          </p:cNvSpPr>
          <p:nvPr>
            <p:ph type="body" idx="1"/>
          </p:nvPr>
        </p:nvSpPr>
        <p:spPr>
          <a:xfrm>
            <a:off x="1459855" y="10096822"/>
            <a:ext cx="18454330" cy="3300411"/>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414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4016375"/>
            <a:ext cx="9093438" cy="957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4016375"/>
            <a:ext cx="9093438" cy="957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3A181C-D0DC-4CD4-AE01-5E40FD29E238}"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6774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803278"/>
            <a:ext cx="18454330" cy="291623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3698559"/>
            <a:ext cx="9051647"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4" name="Content Placeholder 3"/>
          <p:cNvSpPr>
            <a:spLocks noGrp="1"/>
          </p:cNvSpPr>
          <p:nvPr>
            <p:ph sz="half" idx="2"/>
          </p:nvPr>
        </p:nvSpPr>
        <p:spPr>
          <a:xfrm>
            <a:off x="1473787" y="5511165"/>
            <a:ext cx="9051647" cy="810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1" y="3698559"/>
            <a:ext cx="9096225"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6" name="Content Placeholder 5"/>
          <p:cNvSpPr>
            <a:spLocks noGrp="1"/>
          </p:cNvSpPr>
          <p:nvPr>
            <p:ph sz="quarter" idx="4"/>
          </p:nvPr>
        </p:nvSpPr>
        <p:spPr>
          <a:xfrm>
            <a:off x="10831891" y="5511165"/>
            <a:ext cx="9096225" cy="810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3A181C-D0DC-4CD4-AE01-5E40FD29E238}" type="datetimeFigureOut">
              <a:rPr lang="en-US" smtClean="0"/>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5046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3A181C-D0DC-4CD4-AE01-5E40FD29E238}" type="datetimeFigureOut">
              <a:rPr lang="en-US" smtClean="0"/>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85282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A181C-D0DC-4CD4-AE01-5E40FD29E238}" type="datetimeFigureOut">
              <a:rPr lang="en-US" smtClean="0"/>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55146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smtClean="0"/>
              <a:t>Click to edit Master title style</a:t>
            </a:r>
            <a:endParaRPr lang="en-US" dirty="0"/>
          </a:p>
        </p:txBody>
      </p:sp>
      <p:sp>
        <p:nvSpPr>
          <p:cNvPr id="3" name="Content Placeholder 2"/>
          <p:cNvSpPr>
            <a:spLocks noGrp="1"/>
          </p:cNvSpPr>
          <p:nvPr>
            <p:ph idx="1"/>
          </p:nvPr>
        </p:nvSpPr>
        <p:spPr>
          <a:xfrm>
            <a:off x="9096225" y="2172338"/>
            <a:ext cx="10831890" cy="10721975"/>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A181C-D0DC-4CD4-AE01-5E40FD29E238}"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38403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2172338"/>
            <a:ext cx="10831890" cy="10721975"/>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smtClean="0"/>
              <a:t>Click icon to add picture</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A181C-D0DC-4CD4-AE01-5E40FD29E238}"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80100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803278"/>
            <a:ext cx="18454330" cy="29162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4016375"/>
            <a:ext cx="18454330" cy="95729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7" y="13983973"/>
            <a:ext cx="4814173" cy="803275"/>
          </a:xfrm>
          <a:prstGeom prst="rect">
            <a:avLst/>
          </a:prstGeom>
        </p:spPr>
        <p:txBody>
          <a:bodyPr vert="horz" lIns="91440" tIns="45720" rIns="91440" bIns="45720" rtlCol="0" anchor="ctr"/>
          <a:lstStyle>
            <a:lvl1pPr algn="l">
              <a:defRPr sz="2640">
                <a:solidFill>
                  <a:schemeClr val="tx1">
                    <a:tint val="75000"/>
                  </a:schemeClr>
                </a:solidFill>
              </a:defRPr>
            </a:lvl1pPr>
          </a:lstStyle>
          <a:p>
            <a:fld id="{4B3A181C-D0DC-4CD4-AE01-5E40FD29E238}" type="datetimeFigureOut">
              <a:rPr lang="en-US" smtClean="0"/>
              <a:t>5/10/2018</a:t>
            </a:fld>
            <a:endParaRPr lang="en-US"/>
          </a:p>
        </p:txBody>
      </p:sp>
      <p:sp>
        <p:nvSpPr>
          <p:cNvPr id="5" name="Footer Placeholder 4"/>
          <p:cNvSpPr>
            <a:spLocks noGrp="1"/>
          </p:cNvSpPr>
          <p:nvPr>
            <p:ph type="ftr" sz="quarter" idx="3"/>
          </p:nvPr>
        </p:nvSpPr>
        <p:spPr>
          <a:xfrm>
            <a:off x="7087533" y="13983973"/>
            <a:ext cx="7221260" cy="803275"/>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13983973"/>
            <a:ext cx="4814173" cy="803275"/>
          </a:xfrm>
          <a:prstGeom prst="rect">
            <a:avLst/>
          </a:prstGeom>
        </p:spPr>
        <p:txBody>
          <a:bodyPr vert="horz" lIns="91440" tIns="45720" rIns="91440" bIns="45720" rtlCol="0" anchor="ctr"/>
          <a:lstStyle>
            <a:lvl1pPr algn="r">
              <a:defRPr sz="2640">
                <a:solidFill>
                  <a:schemeClr val="tx1">
                    <a:tint val="75000"/>
                  </a:schemeClr>
                </a:solidFill>
              </a:defRPr>
            </a:lvl1pPr>
          </a:lstStyle>
          <a:p>
            <a:fld id="{49B1AA5D-B1D5-4024-A22B-8F15EDB20205}" type="slidenum">
              <a:rPr lang="en-US" smtClean="0"/>
              <a:t>‹#›</a:t>
            </a:fld>
            <a:endParaRPr lang="en-US"/>
          </a:p>
        </p:txBody>
      </p:sp>
    </p:spTree>
    <p:extLst>
      <p:ext uri="{BB962C8B-B14F-4D97-AF65-F5344CB8AC3E}">
        <p14:creationId xmlns:p14="http://schemas.microsoft.com/office/powerpoint/2010/main" val="290254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Colors" Target="../diagrams/colors1.xml"/><Relationship Id="rId18" Type="http://schemas.openxmlformats.org/officeDocument/2006/relationships/image" Target="../media/image12.png"/><Relationship Id="rId3" Type="http://schemas.openxmlformats.org/officeDocument/2006/relationships/image" Target="../media/image2.png"/><Relationship Id="rId21"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diagramQuickStyle" Target="../diagrams/quickStyle1.xml"/><Relationship Id="rId17"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diagramLayout" Target="../diagrams/layout1.xml"/><Relationship Id="rId24" Type="http://schemas.openxmlformats.org/officeDocument/2006/relationships/image" Target="../media/image18.wmf"/><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diagramData" Target="../diagrams/data1.xml"/><Relationship Id="rId19" Type="http://schemas.openxmlformats.org/officeDocument/2006/relationships/image" Target="../media/image13.png"/><Relationship Id="rId4" Type="http://schemas.openxmlformats.org/officeDocument/2006/relationships/image" Target="../media/image3.JPG"/><Relationship Id="rId9" Type="http://schemas.openxmlformats.org/officeDocument/2006/relationships/image" Target="../media/image8.png"/><Relationship Id="rId14" Type="http://schemas.microsoft.com/office/2007/relationships/diagramDrawing" Target="../diagrams/drawing1.xml"/><Relationship Id="rId22"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0" y="0"/>
            <a:ext cx="21396325" cy="15068549"/>
            <a:chOff x="0" y="0"/>
            <a:chExt cx="21396325" cy="15068549"/>
          </a:xfrm>
        </p:grpSpPr>
        <p:sp>
          <p:nvSpPr>
            <p:cNvPr id="4" name="Rectangle 3"/>
            <p:cNvSpPr/>
            <p:nvPr/>
          </p:nvSpPr>
          <p:spPr>
            <a:xfrm>
              <a:off x="0" y="0"/>
              <a:ext cx="21396325" cy="280035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800350"/>
              <a:ext cx="21396325" cy="1225867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2925" y="2828925"/>
              <a:ext cx="20316825" cy="1022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038" y="13058774"/>
              <a:ext cx="21354046" cy="20097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817431" y="13738860"/>
            <a:ext cx="4191000" cy="1019184"/>
          </a:xfrm>
          <a:prstGeom prst="rect">
            <a:avLst/>
          </a:prstGeom>
          <a:noFill/>
        </p:spPr>
        <p:txBody>
          <a:bodyPr wrap="square" lIns="41910" tIns="41910" rIns="41910" bIns="41910" rtlCol="0">
            <a:normAutofit/>
          </a:bodyPr>
          <a:lstStyle/>
          <a:p>
            <a:pPr algn="ctr"/>
            <a:r>
              <a:rPr lang="en-US" sz="1800" b="1" dirty="0" smtClean="0"/>
              <a:t>Ali Jilani</a:t>
            </a:r>
            <a:endParaRPr lang="en-US" sz="1800" b="1" dirty="0"/>
          </a:p>
          <a:p>
            <a:pPr algn="ctr"/>
            <a:r>
              <a:rPr lang="en-US" sz="1283" dirty="0" smtClean="0"/>
              <a:t>Waterford Institute of Technology,</a:t>
            </a:r>
          </a:p>
          <a:p>
            <a:pPr algn="ctr"/>
            <a:r>
              <a:rPr lang="en-US" sz="1283" dirty="0" smtClean="0"/>
              <a:t>Department of Science &amp; Computing</a:t>
            </a:r>
            <a:endParaRPr lang="en-US" sz="1283" dirty="0"/>
          </a:p>
          <a:p>
            <a:pPr algn="ctr"/>
            <a:r>
              <a:rPr lang="en-US" sz="1283" dirty="0" smtClean="0"/>
              <a:t>Email:20078735@mail.wit.ie</a:t>
            </a:r>
            <a:endParaRPr lang="en-US" sz="1283" dirty="0"/>
          </a:p>
        </p:txBody>
      </p:sp>
      <p:sp>
        <p:nvSpPr>
          <p:cNvPr id="10" name="TextBox 9"/>
          <p:cNvSpPr txBox="1"/>
          <p:nvPr/>
        </p:nvSpPr>
        <p:spPr>
          <a:xfrm>
            <a:off x="817431" y="13330239"/>
            <a:ext cx="4191000" cy="342075"/>
          </a:xfrm>
          <a:prstGeom prst="rect">
            <a:avLst/>
          </a:prstGeom>
          <a:noFill/>
        </p:spPr>
        <p:txBody>
          <a:bodyPr wrap="none" lIns="31427" tIns="15714" rIns="31427" bIns="15714" rtlCol="0">
            <a:noAutofit/>
          </a:bodyPr>
          <a:lstStyle/>
          <a:p>
            <a:pPr algn="ctr"/>
            <a:r>
              <a:rPr lang="en-US" sz="2017" b="1" dirty="0"/>
              <a:t>Contact </a:t>
            </a:r>
            <a:r>
              <a:rPr lang="en-US" sz="2017" b="1" dirty="0" smtClean="0"/>
              <a:t>Information</a:t>
            </a:r>
            <a:endParaRPr lang="en-US" sz="2017" b="1" dirty="0"/>
          </a:p>
        </p:txBody>
      </p:sp>
      <p:sp>
        <p:nvSpPr>
          <p:cNvPr id="11" name="TextBox 10"/>
          <p:cNvSpPr txBox="1"/>
          <p:nvPr/>
        </p:nvSpPr>
        <p:spPr>
          <a:xfrm>
            <a:off x="5221706" y="13767435"/>
            <a:ext cx="10804298" cy="1072088"/>
          </a:xfrm>
          <a:prstGeom prst="rect">
            <a:avLst/>
          </a:prstGeom>
          <a:noFill/>
          <a:ln>
            <a:noFill/>
          </a:ln>
        </p:spPr>
        <p:txBody>
          <a:bodyPr wrap="square" lIns="41910" tIns="41910" rIns="41910" bIns="41910" numCol="1" spcCol="342842" rtlCol="0">
            <a:normAutofit/>
          </a:bodyPr>
          <a:lstStyle/>
          <a:p>
            <a:pPr marL="157124" indent="-157124">
              <a:buFont typeface="+mj-lt"/>
              <a:buAutoNum type="arabicPeriod"/>
            </a:pPr>
            <a:r>
              <a:rPr lang="en-US" sz="733"/>
              <a:t> https://www.youtube.com/watch?v=LOuu0CN4sjc</a:t>
            </a:r>
            <a:endParaRPr lang="en-US" sz="733" dirty="0"/>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p:txBody>
      </p:sp>
      <p:sp>
        <p:nvSpPr>
          <p:cNvPr id="12" name="TextBox 11"/>
          <p:cNvSpPr txBox="1"/>
          <p:nvPr/>
        </p:nvSpPr>
        <p:spPr>
          <a:xfrm>
            <a:off x="16304066" y="13767435"/>
            <a:ext cx="4191000" cy="1019184"/>
          </a:xfrm>
          <a:prstGeom prst="rect">
            <a:avLst/>
          </a:prstGeom>
          <a:noFill/>
        </p:spPr>
        <p:txBody>
          <a:bodyPr wrap="square" lIns="41910" tIns="41910" rIns="41910" bIns="41910" rtlCol="0">
            <a:normAutofit/>
          </a:bodyPr>
          <a:lstStyle/>
          <a:p>
            <a:pPr algn="ctr"/>
            <a:r>
              <a:rPr lang="en-US" sz="1283" dirty="0"/>
              <a:t>Acknowledgements text goes here.</a:t>
            </a:r>
          </a:p>
        </p:txBody>
      </p:sp>
      <p:sp>
        <p:nvSpPr>
          <p:cNvPr id="13" name="TextBox 12"/>
          <p:cNvSpPr txBox="1"/>
          <p:nvPr/>
        </p:nvSpPr>
        <p:spPr>
          <a:xfrm>
            <a:off x="16304066" y="13358814"/>
            <a:ext cx="4191000" cy="342075"/>
          </a:xfrm>
          <a:prstGeom prst="rect">
            <a:avLst/>
          </a:prstGeom>
          <a:noFill/>
        </p:spPr>
        <p:txBody>
          <a:bodyPr wrap="none" lIns="31427" tIns="15714" rIns="31427" bIns="15714" rtlCol="0">
            <a:noAutofit/>
          </a:bodyPr>
          <a:lstStyle/>
          <a:p>
            <a:pPr algn="ctr"/>
            <a:r>
              <a:rPr lang="en-US" sz="2017" b="1" dirty="0"/>
              <a:t>Acknowledgements</a:t>
            </a:r>
          </a:p>
        </p:txBody>
      </p:sp>
      <p:sp>
        <p:nvSpPr>
          <p:cNvPr id="14" name="TextBox 13"/>
          <p:cNvSpPr txBox="1"/>
          <p:nvPr/>
        </p:nvSpPr>
        <p:spPr>
          <a:xfrm>
            <a:off x="6507162" y="13358813"/>
            <a:ext cx="8382000" cy="314325"/>
          </a:xfrm>
          <a:prstGeom prst="rect">
            <a:avLst/>
          </a:prstGeom>
          <a:noFill/>
          <a:ln>
            <a:noFill/>
          </a:ln>
        </p:spPr>
        <p:txBody>
          <a:bodyPr wrap="none" lIns="31427" tIns="15714" rIns="31427" bIns="15714" rtlCol="0" anchor="ctr" anchorCtr="0">
            <a:noAutofit/>
          </a:bodyPr>
          <a:lstStyle/>
          <a:p>
            <a:pPr algn="ctr"/>
            <a:r>
              <a:rPr lang="en-US" sz="2017" b="1" dirty="0"/>
              <a:t>References</a:t>
            </a:r>
          </a:p>
        </p:txBody>
      </p:sp>
      <p:sp>
        <p:nvSpPr>
          <p:cNvPr id="15" name="Text Box 193"/>
          <p:cNvSpPr txBox="1">
            <a:spLocks noChangeArrowheads="1"/>
          </p:cNvSpPr>
          <p:nvPr/>
        </p:nvSpPr>
        <p:spPr bwMode="auto">
          <a:xfrm>
            <a:off x="16214731" y="9425572"/>
            <a:ext cx="4191000" cy="1481537"/>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Future Directions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This text is Calibri 32pt and is easily read up to 5 feet away on a 36x48 poster.</a:t>
            </a:r>
          </a:p>
        </p:txBody>
      </p:sp>
      <p:sp>
        <p:nvSpPr>
          <p:cNvPr id="16" name="Rectangle 15"/>
          <p:cNvSpPr/>
          <p:nvPr/>
        </p:nvSpPr>
        <p:spPr>
          <a:xfrm>
            <a:off x="16214731" y="9111247"/>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Future Directions</a:t>
            </a:r>
          </a:p>
        </p:txBody>
      </p:sp>
      <p:sp>
        <p:nvSpPr>
          <p:cNvPr id="17" name="Text Box 193"/>
          <p:cNvSpPr txBox="1">
            <a:spLocks noChangeArrowheads="1"/>
          </p:cNvSpPr>
          <p:nvPr/>
        </p:nvSpPr>
        <p:spPr bwMode="auto">
          <a:xfrm>
            <a:off x="16207423" y="7070212"/>
            <a:ext cx="4191000" cy="1933071"/>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Conclusions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This text box will automatically re-size to your text. To turn off that feature, right click inside this box and go to </a:t>
            </a:r>
            <a:r>
              <a:rPr lang="en-US" sz="1467" b="1" dirty="0">
                <a:latin typeface="Calibri" pitchFamily="34" charset="0"/>
              </a:rPr>
              <a:t>Format Shape, Text Box, Autofit</a:t>
            </a:r>
            <a:r>
              <a:rPr lang="en-US" sz="1467" dirty="0">
                <a:latin typeface="Calibri" pitchFamily="34" charset="0"/>
              </a:rPr>
              <a:t>, and select the “Do Not Autofit” radio button</a:t>
            </a:r>
            <a:r>
              <a:rPr lang="en-US" sz="1467" dirty="0" smtClean="0">
                <a:latin typeface="Calibri" pitchFamily="34" charset="0"/>
              </a:rPr>
              <a:t>.</a:t>
            </a:r>
            <a:endParaRPr lang="en-US" sz="1467" dirty="0">
              <a:latin typeface="Calibri" pitchFamily="34" charset="0"/>
            </a:endParaRPr>
          </a:p>
        </p:txBody>
      </p:sp>
      <p:sp>
        <p:nvSpPr>
          <p:cNvPr id="18" name="Rectangle 17"/>
          <p:cNvSpPr/>
          <p:nvPr/>
        </p:nvSpPr>
        <p:spPr>
          <a:xfrm>
            <a:off x="16207423" y="6755874"/>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Data Cleaning Activities</a:t>
            </a:r>
            <a:endParaRPr lang="en-US" sz="2017" b="1" dirty="0">
              <a:solidFill>
                <a:schemeClr val="accent3">
                  <a:lumMod val="20000"/>
                  <a:lumOff val="80000"/>
                </a:schemeClr>
              </a:solidFill>
            </a:endParaRPr>
          </a:p>
        </p:txBody>
      </p:sp>
      <p:sp>
        <p:nvSpPr>
          <p:cNvPr id="19" name="Text Box 191"/>
          <p:cNvSpPr txBox="1">
            <a:spLocks noChangeArrowheads="1"/>
          </p:cNvSpPr>
          <p:nvPr/>
        </p:nvSpPr>
        <p:spPr bwMode="auto">
          <a:xfrm>
            <a:off x="16207422" y="3342614"/>
            <a:ext cx="4191000" cy="3287673"/>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Discussion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This text box will automatically re-size to your text. To turn off that feature, right click inside this box and go to </a:t>
            </a:r>
            <a:r>
              <a:rPr lang="en-US" sz="1467" b="1" dirty="0">
                <a:latin typeface="Calibri" pitchFamily="34" charset="0"/>
              </a:rPr>
              <a:t>Format Shape, Text Box, Autofit</a:t>
            </a:r>
            <a:r>
              <a:rPr lang="en-US" sz="1467" dirty="0">
                <a:latin typeface="Calibri" pitchFamily="34" charset="0"/>
              </a:rPr>
              <a:t>, and select the “Do Not Autofit” radio button.</a:t>
            </a:r>
          </a:p>
          <a:p>
            <a:pPr eaLnBrk="1" hangingPunct="1"/>
            <a:endParaRPr lang="en-US" sz="1467" dirty="0">
              <a:latin typeface="Calibri" pitchFamily="34" charset="0"/>
            </a:endParaRPr>
          </a:p>
          <a:p>
            <a:pPr eaLnBrk="1" hangingPunct="1"/>
            <a:r>
              <a:rPr lang="en-US" sz="1467"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p:txBody>
      </p:sp>
      <p:sp>
        <p:nvSpPr>
          <p:cNvPr id="20" name="Rectangle 19"/>
          <p:cNvSpPr/>
          <p:nvPr/>
        </p:nvSpPr>
        <p:spPr>
          <a:xfrm>
            <a:off x="16207422" y="3043215"/>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Data Gathering</a:t>
            </a:r>
            <a:endParaRPr lang="en-US" sz="2017" b="1" dirty="0">
              <a:solidFill>
                <a:schemeClr val="accent3">
                  <a:lumMod val="20000"/>
                  <a:lumOff val="80000"/>
                </a:schemeClr>
              </a:solidFill>
            </a:endParaRPr>
          </a:p>
        </p:txBody>
      </p:sp>
      <p:sp>
        <p:nvSpPr>
          <p:cNvPr id="21" name="Text Box 194"/>
          <p:cNvSpPr txBox="1">
            <a:spLocks noChangeArrowheads="1"/>
          </p:cNvSpPr>
          <p:nvPr/>
        </p:nvSpPr>
        <p:spPr bwMode="auto">
          <a:xfrm>
            <a:off x="5221706" y="8659474"/>
            <a:ext cx="10804298" cy="3422650"/>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Results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1467" dirty="0">
              <a:latin typeface="Calibri" pitchFamily="34" charset="0"/>
            </a:endParaRPr>
          </a:p>
          <a:p>
            <a:pPr eaLnBrk="1" hangingPunct="1"/>
            <a:r>
              <a:rPr lang="en-US" sz="1467" dirty="0">
                <a:latin typeface="Calibri" pitchFamily="34" charset="0"/>
              </a:rPr>
              <a:t>Zoom out to 100% to preview what this will look like on your printed poster.</a:t>
            </a:r>
          </a:p>
          <a:p>
            <a:pPr eaLnBrk="1" hangingPunct="1"/>
            <a:endParaRPr lang="en-US" sz="1467" dirty="0">
              <a:latin typeface="Calibri" pitchFamily="34" charset="0"/>
            </a:endParaRPr>
          </a:p>
          <a:p>
            <a:pPr eaLnBrk="1" hangingPunct="1"/>
            <a:r>
              <a:rPr lang="en-US" sz="1467" dirty="0">
                <a:latin typeface="Calibri" pitchFamily="34" charset="0"/>
              </a:rPr>
              <a:t>Speaking of Results, yours will look better if you remember to run a spell-check on your poster! After you’ve added your content click on </a:t>
            </a:r>
            <a:r>
              <a:rPr lang="en-US" sz="1467" b="1" dirty="0">
                <a:latin typeface="Calibri" pitchFamily="34" charset="0"/>
              </a:rPr>
              <a:t>Review</a:t>
            </a:r>
            <a:r>
              <a:rPr lang="en-US" sz="1467" dirty="0">
                <a:latin typeface="Calibri" pitchFamily="34" charset="0"/>
              </a:rPr>
              <a:t>, </a:t>
            </a:r>
            <a:r>
              <a:rPr lang="en-US" sz="1467" b="1" dirty="0">
                <a:latin typeface="Calibri" pitchFamily="34" charset="0"/>
              </a:rPr>
              <a:t>Spelling</a:t>
            </a:r>
            <a:r>
              <a:rPr lang="en-US" sz="1467" dirty="0">
                <a:latin typeface="Calibri" pitchFamily="34" charset="0"/>
              </a:rPr>
              <a:t>, or press F7.</a:t>
            </a:r>
          </a:p>
        </p:txBody>
      </p:sp>
      <p:sp>
        <p:nvSpPr>
          <p:cNvPr id="22" name="Text Box 192"/>
          <p:cNvSpPr txBox="1">
            <a:spLocks noChangeArrowheads="1"/>
          </p:cNvSpPr>
          <p:nvPr/>
        </p:nvSpPr>
        <p:spPr bwMode="auto">
          <a:xfrm>
            <a:off x="5216225" y="3265610"/>
            <a:ext cx="10804298" cy="4860751"/>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en-US" sz="1467" dirty="0" smtClean="0">
              <a:latin typeface="Calibri" pitchFamily="34" charset="0"/>
            </a:endParaRPr>
          </a:p>
          <a:p>
            <a:pPr algn="just" eaLnBrk="1" hangingPunct="1"/>
            <a:endParaRPr lang="en-US" sz="1467" dirty="0">
              <a:latin typeface="Calibri" pitchFamily="34" charset="0"/>
            </a:endParaRPr>
          </a:p>
        </p:txBody>
      </p:sp>
      <p:sp>
        <p:nvSpPr>
          <p:cNvPr id="23" name="Rectangle 22"/>
          <p:cNvSpPr/>
          <p:nvPr/>
        </p:nvSpPr>
        <p:spPr>
          <a:xfrm>
            <a:off x="5221706" y="3040234"/>
            <a:ext cx="10804298"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Hypothesis 1</a:t>
            </a:r>
            <a:endParaRPr lang="en-US" sz="2017" b="1" dirty="0">
              <a:solidFill>
                <a:schemeClr val="accent3">
                  <a:lumMod val="20000"/>
                  <a:lumOff val="80000"/>
                </a:schemeClr>
              </a:solidFill>
            </a:endParaRPr>
          </a:p>
        </p:txBody>
      </p:sp>
      <p:sp>
        <p:nvSpPr>
          <p:cNvPr id="24" name="Rectangle 23"/>
          <p:cNvSpPr/>
          <p:nvPr/>
        </p:nvSpPr>
        <p:spPr>
          <a:xfrm>
            <a:off x="5221706" y="8345149"/>
            <a:ext cx="10804298"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Research Methodology</a:t>
            </a:r>
            <a:endParaRPr lang="en-US" sz="2017" b="1" dirty="0">
              <a:solidFill>
                <a:schemeClr val="accent3">
                  <a:lumMod val="20000"/>
                  <a:lumOff val="80000"/>
                </a:schemeClr>
              </a:solidFill>
            </a:endParaRPr>
          </a:p>
        </p:txBody>
      </p:sp>
      <p:sp>
        <p:nvSpPr>
          <p:cNvPr id="25" name="Text Box 189"/>
          <p:cNvSpPr txBox="1">
            <a:spLocks noChangeArrowheads="1"/>
          </p:cNvSpPr>
          <p:nvPr/>
        </p:nvSpPr>
        <p:spPr bwMode="auto">
          <a:xfrm>
            <a:off x="817431" y="3380868"/>
            <a:ext cx="4191000" cy="2610372"/>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a:latin typeface="Calibri" pitchFamily="34" charset="0"/>
              </a:rPr>
              <a:t>User Generated Content (UGC) over social media can be tapped to extract underlying public sentiment and take relevant actions. Proposed study uses sentiment analysis on twitter data to investigate its correlation with sentiments of same products as measured through Amazon user reviews. The study goes further into supervised machine learning techniques to train a binary classifier on the patterns of sentiment words occurring in the same twitter data to test its correspondence with online user reviews in the technology product domain.</a:t>
            </a:r>
          </a:p>
        </p:txBody>
      </p:sp>
      <p:sp>
        <p:nvSpPr>
          <p:cNvPr id="26" name="Rectangle 25"/>
          <p:cNvSpPr/>
          <p:nvPr/>
        </p:nvSpPr>
        <p:spPr>
          <a:xfrm>
            <a:off x="817431" y="3040234"/>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Abstract</a:t>
            </a:r>
          </a:p>
        </p:txBody>
      </p:sp>
      <p:sp>
        <p:nvSpPr>
          <p:cNvPr id="27" name="Rectangle 26"/>
          <p:cNvSpPr/>
          <p:nvPr/>
        </p:nvSpPr>
        <p:spPr>
          <a:xfrm>
            <a:off x="817431" y="6109536"/>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Research Question</a:t>
            </a:r>
            <a:endParaRPr lang="en-US" sz="2017" b="1" dirty="0">
              <a:solidFill>
                <a:schemeClr val="accent3">
                  <a:lumMod val="20000"/>
                  <a:lumOff val="80000"/>
                </a:schemeClr>
              </a:solidFill>
            </a:endParaRPr>
          </a:p>
        </p:txBody>
      </p:sp>
      <p:sp>
        <p:nvSpPr>
          <p:cNvPr id="28" name="Text Box 190"/>
          <p:cNvSpPr txBox="1">
            <a:spLocks noChangeArrowheads="1"/>
          </p:cNvSpPr>
          <p:nvPr/>
        </p:nvSpPr>
        <p:spPr bwMode="auto">
          <a:xfrm>
            <a:off x="817431" y="6423861"/>
            <a:ext cx="4191000" cy="2836139"/>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a:latin typeface="Calibri" pitchFamily="34" charset="0"/>
              </a:rPr>
              <a:t>The purpose of this research is to measure public sentiments expressed by twitter users in the form of tweets posted about their experiences of technology, and to tally these sentiments with their equivalents of technology reviews found in sites such as Amazon. This research investigate the correlation between these sentiments as recorded through both the above sources. The underlying research question can therefore be defined as the following.  </a:t>
            </a:r>
          </a:p>
          <a:p>
            <a:pPr algn="just" eaLnBrk="1" hangingPunct="1"/>
            <a:r>
              <a:rPr lang="en-US" sz="1467" dirty="0">
                <a:latin typeface="Calibri" pitchFamily="34" charset="0"/>
              </a:rPr>
              <a:t> </a:t>
            </a:r>
          </a:p>
          <a:p>
            <a:pPr algn="just" eaLnBrk="1" hangingPunct="1"/>
            <a:r>
              <a:rPr lang="en-US" sz="1467" b="1" dirty="0">
                <a:latin typeface="Calibri" pitchFamily="34" charset="0"/>
              </a:rPr>
              <a:t>"Does aggregate social media sentiment agree with online user reviews of technology?"</a:t>
            </a:r>
          </a:p>
        </p:txBody>
      </p:sp>
      <p:grpSp>
        <p:nvGrpSpPr>
          <p:cNvPr id="29" name="Group 28"/>
          <p:cNvGrpSpPr/>
          <p:nvPr/>
        </p:nvGrpSpPr>
        <p:grpSpPr>
          <a:xfrm>
            <a:off x="18483684" y="258950"/>
            <a:ext cx="2307055" cy="2147686"/>
            <a:chOff x="3866147" y="1780671"/>
            <a:chExt cx="4740442" cy="4616694"/>
          </a:xfrm>
        </p:grpSpPr>
        <p:pic>
          <p:nvPicPr>
            <p:cNvPr id="30"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2598" t="4999" r="3726" b="3771"/>
            <a:stretch/>
          </p:blipFill>
          <p:spPr>
            <a:xfrm>
              <a:off x="3866147" y="1780671"/>
              <a:ext cx="4740442" cy="4616694"/>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9413" y="2574145"/>
              <a:ext cx="2913910" cy="2913910"/>
            </a:xfrm>
            <a:prstGeom prst="rect">
              <a:avLst/>
            </a:prstGeom>
          </p:spPr>
        </p:pic>
      </p:gr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009" y="230375"/>
            <a:ext cx="1777308" cy="2335598"/>
          </a:xfrm>
          <a:prstGeom prst="rect">
            <a:avLst/>
          </a:prstGeom>
        </p:spPr>
      </p:pic>
      <p:sp>
        <p:nvSpPr>
          <p:cNvPr id="33" name="Text Box 122"/>
          <p:cNvSpPr txBox="1">
            <a:spLocks noChangeArrowheads="1"/>
          </p:cNvSpPr>
          <p:nvPr/>
        </p:nvSpPr>
        <p:spPr bwMode="auto">
          <a:xfrm>
            <a:off x="2796258" y="326992"/>
            <a:ext cx="15644233" cy="121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Using Binary Classifier for Predicting Success of </a:t>
            </a:r>
            <a:endParaRPr lang="en-US" sz="4000" b="1" dirty="0" smtClean="0">
              <a:solidFill>
                <a:schemeClr val="accent3">
                  <a:lumMod val="20000"/>
                  <a:lumOff val="80000"/>
                </a:schemeClr>
              </a:solidFill>
              <a:latin typeface="+mn-lt"/>
            </a:endParaRPr>
          </a:p>
          <a:p>
            <a:pPr algn="ctr" eaLnBrk="1" hangingPunct="1"/>
            <a:r>
              <a:rPr lang="en-US" sz="4000" b="1" dirty="0" smtClean="0">
                <a:solidFill>
                  <a:schemeClr val="accent3">
                    <a:lumMod val="20000"/>
                    <a:lumOff val="80000"/>
                  </a:schemeClr>
                </a:solidFill>
                <a:latin typeface="+mn-lt"/>
              </a:rPr>
              <a:t>Technology Release Based Upon Sentiment Analysis of Social </a:t>
            </a:r>
            <a:r>
              <a:rPr lang="en-US" sz="4000" b="1" dirty="0">
                <a:solidFill>
                  <a:schemeClr val="accent3">
                    <a:lumMod val="20000"/>
                    <a:lumOff val="80000"/>
                  </a:schemeClr>
                </a:solidFill>
                <a:latin typeface="+mn-lt"/>
              </a:rPr>
              <a:t>Media Data</a:t>
            </a:r>
          </a:p>
        </p:txBody>
      </p:sp>
      <p:sp>
        <p:nvSpPr>
          <p:cNvPr id="34" name="Text Box 123"/>
          <p:cNvSpPr txBox="1">
            <a:spLocks noChangeArrowheads="1"/>
          </p:cNvSpPr>
          <p:nvPr/>
        </p:nvSpPr>
        <p:spPr bwMode="auto">
          <a:xfrm>
            <a:off x="5589174" y="1814366"/>
            <a:ext cx="100584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Ali Akbar Jilani</a:t>
            </a:r>
            <a:r>
              <a:rPr lang="en-US" sz="2800" baseline="30000" dirty="0">
                <a:solidFill>
                  <a:schemeClr val="accent3">
                    <a:lumMod val="20000"/>
                    <a:lumOff val="80000"/>
                  </a:schemeClr>
                </a:solidFill>
                <a:latin typeface="+mn-lt"/>
              </a:rPr>
              <a:t>1</a:t>
            </a:r>
          </a:p>
          <a:p>
            <a:pPr algn="ctr" eaLnBrk="1" hangingPunct="1"/>
            <a:r>
              <a:rPr lang="en-US" sz="2800" dirty="0">
                <a:solidFill>
                  <a:schemeClr val="accent3">
                    <a:lumMod val="20000"/>
                    <a:lumOff val="80000"/>
                  </a:schemeClr>
                </a:solidFill>
                <a:latin typeface="+mn-lt"/>
              </a:rPr>
              <a:t>Waterford Institute of Technology, Cord Road, Waterford, Ireland</a:t>
            </a:r>
          </a:p>
        </p:txBody>
      </p:sp>
      <p:sp>
        <p:nvSpPr>
          <p:cNvPr id="36" name="Rectangle 35"/>
          <p:cNvSpPr/>
          <p:nvPr/>
        </p:nvSpPr>
        <p:spPr>
          <a:xfrm>
            <a:off x="817431" y="9374302"/>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Theory/ Hypotheses</a:t>
            </a:r>
            <a:endParaRPr lang="en-US" sz="2017" b="1" dirty="0">
              <a:solidFill>
                <a:schemeClr val="accent3">
                  <a:lumMod val="20000"/>
                  <a:lumOff val="80000"/>
                </a:schemeClr>
              </a:solidFill>
            </a:endParaRPr>
          </a:p>
        </p:txBody>
      </p:sp>
      <p:sp>
        <p:nvSpPr>
          <p:cNvPr id="37" name="Text Box 190"/>
          <p:cNvSpPr txBox="1">
            <a:spLocks noChangeArrowheads="1"/>
          </p:cNvSpPr>
          <p:nvPr/>
        </p:nvSpPr>
        <p:spPr bwMode="auto">
          <a:xfrm>
            <a:off x="817431" y="9688627"/>
            <a:ext cx="4191000" cy="2158839"/>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en-US" sz="1467" b="1" dirty="0" smtClean="0">
              <a:latin typeface="Calibri" pitchFamily="34" charset="0"/>
            </a:endParaRPr>
          </a:p>
          <a:p>
            <a:pPr algn="just" eaLnBrk="1" hangingPunct="1"/>
            <a:r>
              <a:rPr lang="en-US" sz="1467" b="1" dirty="0" smtClean="0">
                <a:latin typeface="Calibri" pitchFamily="34" charset="0"/>
              </a:rPr>
              <a:t>Hypothesis </a:t>
            </a:r>
            <a:r>
              <a:rPr lang="en-US" sz="1467" b="1" dirty="0">
                <a:latin typeface="Calibri" pitchFamily="34" charset="0"/>
              </a:rPr>
              <a:t>1: </a:t>
            </a:r>
            <a:r>
              <a:rPr lang="en-US" sz="1467" dirty="0">
                <a:latin typeface="Calibri" pitchFamily="34" charset="0"/>
              </a:rPr>
              <a:t>Aggregate sentiment analysis score on social media will correlate to aggregate online user reviews of </a:t>
            </a:r>
            <a:r>
              <a:rPr lang="en-US" sz="1467" dirty="0" smtClean="0">
                <a:latin typeface="Calibri" pitchFamily="34" charset="0"/>
              </a:rPr>
              <a:t>technology</a:t>
            </a:r>
            <a:r>
              <a:rPr lang="en-US" sz="1467" dirty="0" smtClean="0">
                <a:latin typeface="Calibri" pitchFamily="34" charset="0"/>
              </a:rPr>
              <a:t>.  </a:t>
            </a:r>
            <a:endParaRPr lang="en-US" sz="1467" dirty="0">
              <a:latin typeface="Calibri" pitchFamily="34" charset="0"/>
            </a:endParaRPr>
          </a:p>
          <a:p>
            <a:pPr algn="just" eaLnBrk="1" hangingPunct="1"/>
            <a:r>
              <a:rPr lang="en-US" sz="1467" dirty="0">
                <a:latin typeface="Calibri" pitchFamily="34" charset="0"/>
              </a:rPr>
              <a:t> </a:t>
            </a:r>
          </a:p>
          <a:p>
            <a:pPr algn="just" eaLnBrk="1" hangingPunct="1"/>
            <a:r>
              <a:rPr lang="en-US" sz="1467" b="1" dirty="0">
                <a:latin typeface="Calibri" pitchFamily="34" charset="0"/>
              </a:rPr>
              <a:t>Hypothesis 2: </a:t>
            </a:r>
            <a:r>
              <a:rPr lang="en-US" sz="1467" dirty="0">
                <a:latin typeface="Calibri" pitchFamily="34" charset="0"/>
              </a:rPr>
              <a:t>Binary Classification could be used to classify social media sentiment as positive or negative in a way that corresponds with online user reviews of technology. </a:t>
            </a:r>
            <a:endParaRPr lang="en-US" sz="1467" dirty="0">
              <a:latin typeface="Calibri" pitchFamily="34" charset="0"/>
            </a:endParaRPr>
          </a:p>
        </p:txBody>
      </p:sp>
      <p:sp>
        <p:nvSpPr>
          <p:cNvPr id="38" name="Text Box 192"/>
          <p:cNvSpPr txBox="1">
            <a:spLocks noChangeArrowheads="1"/>
          </p:cNvSpPr>
          <p:nvPr/>
        </p:nvSpPr>
        <p:spPr bwMode="auto">
          <a:xfrm>
            <a:off x="-6119167" y="9098121"/>
            <a:ext cx="10804298" cy="4860751"/>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a:latin typeface="Calibri" pitchFamily="34" charset="0"/>
              </a:rPr>
              <a:t>As part of this study, it is hypothesized that </a:t>
            </a:r>
          </a:p>
          <a:p>
            <a:pPr algn="just" eaLnBrk="1" hangingPunct="1"/>
            <a:endParaRPr lang="en-US" sz="1467" dirty="0">
              <a:latin typeface="Calibri" pitchFamily="34" charset="0"/>
            </a:endParaRPr>
          </a:p>
          <a:p>
            <a:pPr algn="just" eaLnBrk="1" hangingPunct="1"/>
            <a:r>
              <a:rPr lang="en-US" sz="1467" b="1" dirty="0" smtClean="0">
                <a:latin typeface="Calibri" pitchFamily="34" charset="0"/>
              </a:rPr>
              <a:t>Hypothesis 1: </a:t>
            </a:r>
            <a:r>
              <a:rPr lang="en-US" sz="1467" dirty="0" smtClean="0">
                <a:latin typeface="Calibri" pitchFamily="34" charset="0"/>
              </a:rPr>
              <a:t>Aggregate sentiment analysis score on social media will correlate to aggregate online user reviews of technology. </a:t>
            </a:r>
          </a:p>
          <a:p>
            <a:pPr algn="just" eaLnBrk="1" hangingPunct="1"/>
            <a:endParaRPr lang="en-US" sz="1467" dirty="0">
              <a:latin typeface="Calibri" pitchFamily="34" charset="0"/>
            </a:endParaRPr>
          </a:p>
          <a:p>
            <a:pPr algn="just" eaLnBrk="1" hangingPunct="1"/>
            <a:r>
              <a:rPr lang="en-US" sz="1467" dirty="0">
                <a:latin typeface="Calibri" pitchFamily="34" charset="0"/>
              </a:rPr>
              <a:t>Sentiment Analysis Algorithm employed as part of this study will make use of a set of sentiment lexicons [10] (positive and negative lexicons) of different sentiment words to gauge the aggregate sentiment of a corpus related to a specific technology product release. Average star rating as taken from online reviews site (e.g. Amazon) is as such a measure of public sentiment about the same technology product released but on a different scale. It is hypothesized that there is a correlation between both the sentiment scores.</a:t>
            </a:r>
          </a:p>
          <a:p>
            <a:pPr algn="just" eaLnBrk="1" hangingPunct="1"/>
            <a:endParaRPr lang="en-US" sz="1467" dirty="0">
              <a:latin typeface="Calibri" pitchFamily="34" charset="0"/>
            </a:endParaRPr>
          </a:p>
          <a:p>
            <a:pPr algn="just" eaLnBrk="1" hangingPunct="1"/>
            <a:r>
              <a:rPr lang="en-US" sz="1467" b="1" dirty="0">
                <a:latin typeface="Calibri" pitchFamily="34" charset="0"/>
              </a:rPr>
              <a:t>Hypothesis 2: </a:t>
            </a:r>
            <a:r>
              <a:rPr lang="en-US" sz="1467" dirty="0">
                <a:latin typeface="Calibri" pitchFamily="34" charset="0"/>
              </a:rPr>
              <a:t>Binary Classification could be used to classify social media sentiment as positive or negative in a way that corresponds with online user reviews of technology. </a:t>
            </a:r>
          </a:p>
          <a:p>
            <a:pPr algn="just" eaLnBrk="1" hangingPunct="1"/>
            <a:endParaRPr lang="en-US" sz="1467" dirty="0">
              <a:latin typeface="Calibri" pitchFamily="34" charset="0"/>
            </a:endParaRPr>
          </a:p>
          <a:p>
            <a:pPr algn="just" eaLnBrk="1" hangingPunct="1"/>
            <a:r>
              <a:rPr lang="en-US" sz="1467" dirty="0">
                <a:latin typeface="Calibri" pitchFamily="34" charset="0"/>
              </a:rPr>
              <a:t>Instead of aggregate sentiment score, our binary classification model </a:t>
            </a:r>
            <a:r>
              <a:rPr lang="en-US" sz="1467" dirty="0" smtClean="0">
                <a:latin typeface="Calibri" pitchFamily="34" charset="0"/>
              </a:rPr>
              <a:t>[</a:t>
            </a:r>
            <a:r>
              <a:rPr lang="en-US" sz="1467" dirty="0">
                <a:latin typeface="Calibri" pitchFamily="34" charset="0"/>
              </a:rPr>
              <a:t>1] </a:t>
            </a:r>
            <a:r>
              <a:rPr lang="en-US" sz="1467" dirty="0" smtClean="0">
                <a:latin typeface="Calibri" pitchFamily="34" charset="0"/>
              </a:rPr>
              <a:t>such </a:t>
            </a:r>
            <a:r>
              <a:rPr lang="en-US" sz="1467" dirty="0">
                <a:latin typeface="Calibri" pitchFamily="34" charset="0"/>
              </a:rPr>
              <a:t>as SVM or Perceptron will be fed with twitter data. All the words in twitter corpus related to a specific technology product release will serve as variables while their frequencies of occurrence in the corpus will be treated as values. Our model will be trained using supervised learning [13] to be told if the overall set of words and values corresponds to success or to failure (calculated through the average online review on Amazon as a side process). Twitter corpora relating  to a minimum of 10 technology products released will be used to develop a learning for our model using training data. Training data will be taken out of the harvested tweets and would represent 80% of the overall corpus size. Test data would be represented by rest of the 20% data. Upon successful learning, the same model will be utilized in predicting the outcome against a test data partition in terms of either of success or failure. Results will be compared with online user reviews. </a:t>
            </a:r>
            <a:r>
              <a:rPr lang="en-US" sz="1467" dirty="0" smtClean="0">
                <a:latin typeface="Calibri" pitchFamily="34" charset="0"/>
              </a:rPr>
              <a:t>It </a:t>
            </a:r>
            <a:r>
              <a:rPr lang="en-US" sz="1467" dirty="0">
                <a:latin typeface="Calibri" pitchFamily="34" charset="0"/>
              </a:rPr>
              <a:t>is hypothesized that  the binary outcome of our model actually corresponds with online user reviews.</a:t>
            </a:r>
          </a:p>
        </p:txBody>
      </p:sp>
      <p:pic>
        <p:nvPicPr>
          <p:cNvPr id="112" name="Picture 125" descr="bkgnd-Store+Archive"/>
          <p:cNvPicPr>
            <a:picLocks noChangeAspect="1" noChangeArrowheads="1"/>
          </p:cNvPicPr>
          <p:nvPr/>
        </p:nvPicPr>
        <p:blipFill>
          <a:blip r:embed="rId5"/>
          <a:srcRect/>
          <a:stretch>
            <a:fillRect/>
          </a:stretch>
        </p:blipFill>
        <p:spPr bwMode="auto">
          <a:xfrm>
            <a:off x="6942124" y="3393557"/>
            <a:ext cx="4755223" cy="2267462"/>
          </a:xfrm>
          <a:prstGeom prst="rect">
            <a:avLst/>
          </a:prstGeom>
          <a:noFill/>
          <a:ln w="9525">
            <a:noFill/>
            <a:miter lim="800000"/>
            <a:headEnd/>
            <a:tailEnd/>
          </a:ln>
        </p:spPr>
      </p:pic>
      <p:sp>
        <p:nvSpPr>
          <p:cNvPr id="64" name="Rectangle 63"/>
          <p:cNvSpPr/>
          <p:nvPr/>
        </p:nvSpPr>
        <p:spPr bwMode="auto">
          <a:xfrm>
            <a:off x="5320015" y="3467100"/>
            <a:ext cx="1578831" cy="198147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chemeClr val="bg1">
                <a:lumMod val="75000"/>
              </a:scheme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sp>
        <p:nvSpPr>
          <p:cNvPr id="65" name="Rounded Rectangle 64"/>
          <p:cNvSpPr>
            <a:spLocks noChangeArrowheads="1"/>
          </p:cNvSpPr>
          <p:nvPr/>
        </p:nvSpPr>
        <p:spPr bwMode="auto">
          <a:xfrm>
            <a:off x="5414347" y="4891606"/>
            <a:ext cx="1291253" cy="283903"/>
          </a:xfrm>
          <a:prstGeom prst="roundRect">
            <a:avLst>
              <a:gd name="adj" fmla="val 16667"/>
            </a:avLst>
          </a:prstGeom>
          <a:gradFill rotWithShape="1">
            <a:gsLst>
              <a:gs pos="0">
                <a:srgbClr val="FFFFFF"/>
              </a:gs>
              <a:gs pos="64999">
                <a:srgbClr val="00567F"/>
              </a:gs>
              <a:gs pos="99001">
                <a:srgbClr val="003955"/>
              </a:gs>
              <a:gs pos="100000">
                <a:srgbClr val="003955"/>
              </a:gs>
            </a:gsLst>
            <a:lin ang="5400000" scaled="1"/>
          </a:gradFill>
          <a:ln w="9525">
            <a:solidFill>
              <a:srgbClr val="003955"/>
            </a:solidFill>
            <a:round/>
            <a:headEnd/>
            <a:tailEnd/>
          </a:ln>
          <a:effectLst>
            <a:outerShdw dist="20000" dir="5400000" rotWithShape="0">
              <a:srgbClr val="808080">
                <a:alpha val="37999"/>
              </a:srgbClr>
            </a:outerShdw>
          </a:effectLst>
        </p:spPr>
        <p:txBody>
          <a:bodyPr anchor="ctr"/>
          <a:lstStyle/>
          <a:p>
            <a:pPr algn="ctr" fontAlgn="base">
              <a:spcBef>
                <a:spcPct val="50000"/>
              </a:spcBef>
              <a:spcAft>
                <a:spcPct val="0"/>
              </a:spcAft>
              <a:buClr>
                <a:srgbClr val="0072AA"/>
              </a:buClr>
              <a:buFont typeface="Wingdings" panose="05000000000000000000" pitchFamily="2" charset="2"/>
              <a:buNone/>
              <a:defRPr/>
            </a:pPr>
            <a:r>
              <a:rPr lang="en-US" sz="1000" dirty="0" smtClean="0">
                <a:solidFill>
                  <a:srgbClr val="FFFFFF"/>
                </a:solidFill>
                <a:latin typeface="Arial" charset="0"/>
                <a:ea typeface="ヒラギノ明朝 Pro W3" charset="-128"/>
                <a:sym typeface="Times New Roman" charset="0"/>
              </a:rPr>
              <a:t>Bag of Words</a:t>
            </a:r>
            <a:endParaRPr lang="en-US" sz="1000" dirty="0">
              <a:solidFill>
                <a:srgbClr val="FFFFFF"/>
              </a:solidFill>
              <a:latin typeface="Arial" charset="0"/>
              <a:ea typeface="ヒラギノ明朝 Pro W3" charset="-128"/>
              <a:sym typeface="Times New Roman" charset="0"/>
            </a:endParaRPr>
          </a:p>
        </p:txBody>
      </p:sp>
      <p:sp>
        <p:nvSpPr>
          <p:cNvPr id="66" name="Rectangle 65"/>
          <p:cNvSpPr/>
          <p:nvPr/>
        </p:nvSpPr>
        <p:spPr bwMode="auto">
          <a:xfrm>
            <a:off x="5732564" y="3954957"/>
            <a:ext cx="627682" cy="504835"/>
          </a:xfrm>
          <a:prstGeom prst="rect">
            <a:avLst/>
          </a:prstGeom>
          <a:gradFill rotWithShape="1">
            <a:gsLst>
              <a:gs pos="0">
                <a:srgbClr val="AABCD2">
                  <a:tint val="50000"/>
                  <a:satMod val="300000"/>
                </a:srgbClr>
              </a:gs>
              <a:gs pos="35000">
                <a:srgbClr val="AABCD2">
                  <a:tint val="37000"/>
                  <a:satMod val="300000"/>
                </a:srgbClr>
              </a:gs>
              <a:gs pos="100000">
                <a:srgbClr val="AABCD2">
                  <a:tint val="15000"/>
                  <a:satMod val="350000"/>
                </a:srgbClr>
              </a:gs>
            </a:gsLst>
            <a:lin ang="16200000" scaled="1"/>
          </a:gradFill>
          <a:ln w="9525" cap="flat" cmpd="sng" algn="ctr">
            <a:solidFill>
              <a:srgbClr val="AABCD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smtClean="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smtClean="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smtClean="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lang="en-CA" sz="500" b="1" kern="0" dirty="0" smtClean="0">
                <a:solidFill>
                  <a:schemeClr val="tx1">
                    <a:lumMod val="65000"/>
                    <a:lumOff val="35000"/>
                  </a:schemeClr>
                </a:solidFill>
                <a:latin typeface="Arial"/>
              </a:rPr>
              <a:t>twitteR Package</a:t>
            </a: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smtClean="0">
              <a:ln>
                <a:noFill/>
              </a:ln>
              <a:solidFill>
                <a:srgbClr val="000000"/>
              </a:solidFill>
              <a:effectLst/>
              <a:uLnTx/>
              <a:uFillTx/>
              <a:latin typeface="Arial"/>
              <a:ea typeface="+mn-ea"/>
              <a:cs typeface="+mn-cs"/>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grpSp>
        <p:nvGrpSpPr>
          <p:cNvPr id="6" name="Group 5"/>
          <p:cNvGrpSpPr/>
          <p:nvPr/>
        </p:nvGrpSpPr>
        <p:grpSpPr>
          <a:xfrm>
            <a:off x="5732564" y="3509011"/>
            <a:ext cx="627682" cy="422469"/>
            <a:chOff x="8039602" y="3807265"/>
            <a:chExt cx="627682" cy="422469"/>
          </a:xfrm>
        </p:grpSpPr>
        <p:sp>
          <p:nvSpPr>
            <p:cNvPr id="67" name="Rectangle 14"/>
            <p:cNvSpPr/>
            <p:nvPr/>
          </p:nvSpPr>
          <p:spPr bwMode="auto">
            <a:xfrm>
              <a:off x="8039602" y="3807265"/>
              <a:ext cx="627682" cy="422469"/>
            </a:xfrm>
            <a:prstGeom prst="rect">
              <a:avLst/>
            </a:prstGeom>
            <a:gradFill rotWithShape="1">
              <a:gsLst>
                <a:gs pos="0">
                  <a:srgbClr val="E7B421">
                    <a:tint val="50000"/>
                    <a:satMod val="300000"/>
                  </a:srgbClr>
                </a:gs>
                <a:gs pos="35000">
                  <a:srgbClr val="E7B421">
                    <a:tint val="37000"/>
                    <a:satMod val="300000"/>
                  </a:srgbClr>
                </a:gs>
                <a:gs pos="100000">
                  <a:srgbClr val="E7B421">
                    <a:tint val="15000"/>
                    <a:satMod val="350000"/>
                  </a:srgbClr>
                </a:gs>
              </a:gsLst>
              <a:lin ang="16200000" scaled="1"/>
            </a:gradFill>
            <a:ln w="9525" cap="flat" cmpd="sng" algn="ctr">
              <a:solidFill>
                <a:srgbClr val="E7B42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95326" y="3858147"/>
              <a:ext cx="328310" cy="328310"/>
            </a:xfrm>
            <a:prstGeom prst="rect">
              <a:avLst/>
            </a:prstGeom>
          </p:spPr>
        </p:pic>
      </p:grpSp>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44147" y="3989649"/>
            <a:ext cx="404515" cy="301474"/>
          </a:xfrm>
          <a:prstGeom prst="rect">
            <a:avLst/>
          </a:prstGeom>
        </p:spPr>
      </p:pic>
      <p:pic>
        <p:nvPicPr>
          <p:cNvPr id="71" name="Picture 9" descr="shared-docs"/>
          <p:cNvPicPr>
            <a:picLocks noChangeAspect="1" noChangeArrowheads="1"/>
          </p:cNvPicPr>
          <p:nvPr/>
        </p:nvPicPr>
        <p:blipFill>
          <a:blip r:embed="rId8"/>
          <a:srcRect/>
          <a:stretch>
            <a:fillRect/>
          </a:stretch>
        </p:blipFill>
        <p:spPr bwMode="auto">
          <a:xfrm>
            <a:off x="5343140" y="4440887"/>
            <a:ext cx="501007" cy="512936"/>
          </a:xfrm>
          <a:prstGeom prst="rect">
            <a:avLst/>
          </a:prstGeom>
          <a:noFill/>
          <a:ln w="9525">
            <a:noFill/>
            <a:miter lim="800000"/>
            <a:headEnd/>
            <a:tailEnd/>
          </a:ln>
        </p:spPr>
      </p:pic>
      <p:pic>
        <p:nvPicPr>
          <p:cNvPr id="73" name="Picture 9" descr="shared-docs"/>
          <p:cNvPicPr>
            <a:picLocks noChangeAspect="1" noChangeArrowheads="1"/>
          </p:cNvPicPr>
          <p:nvPr/>
        </p:nvPicPr>
        <p:blipFill>
          <a:blip r:embed="rId8"/>
          <a:srcRect/>
          <a:stretch>
            <a:fillRect/>
          </a:stretch>
        </p:blipFill>
        <p:spPr bwMode="auto">
          <a:xfrm>
            <a:off x="6180949" y="4440887"/>
            <a:ext cx="501007" cy="512936"/>
          </a:xfrm>
          <a:prstGeom prst="rect">
            <a:avLst/>
          </a:prstGeom>
          <a:noFill/>
          <a:ln w="9525">
            <a:noFill/>
            <a:miter lim="800000"/>
            <a:headEnd/>
            <a:tailEnd/>
          </a:ln>
        </p:spPr>
      </p:pic>
      <p:pic>
        <p:nvPicPr>
          <p:cNvPr id="74" name="Picture 9" descr="shared-docs"/>
          <p:cNvPicPr>
            <a:picLocks noChangeAspect="1" noChangeArrowheads="1"/>
          </p:cNvPicPr>
          <p:nvPr/>
        </p:nvPicPr>
        <p:blipFill>
          <a:blip r:embed="rId8"/>
          <a:srcRect/>
          <a:stretch>
            <a:fillRect/>
          </a:stretch>
        </p:blipFill>
        <p:spPr bwMode="auto">
          <a:xfrm>
            <a:off x="5769591" y="4440887"/>
            <a:ext cx="501007" cy="512936"/>
          </a:xfrm>
          <a:prstGeom prst="rect">
            <a:avLst/>
          </a:prstGeom>
          <a:noFill/>
          <a:ln w="9525">
            <a:noFill/>
            <a:miter lim="800000"/>
            <a:headEnd/>
            <a:tailEnd/>
          </a:ln>
        </p:spPr>
      </p:pic>
      <p:sp>
        <p:nvSpPr>
          <p:cNvPr id="80" name="Bent-Up Arrow 79"/>
          <p:cNvSpPr/>
          <p:nvPr/>
        </p:nvSpPr>
        <p:spPr>
          <a:xfrm rot="10800000" flipH="1">
            <a:off x="8164938" y="3573342"/>
            <a:ext cx="681495" cy="39443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bwMode="auto">
          <a:xfrm>
            <a:off x="9580171" y="3487035"/>
            <a:ext cx="1027755" cy="1100996"/>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82" name="Picture 113" descr="icon-library"/>
          <p:cNvPicPr>
            <a:picLocks noChangeAspect="1" noChangeArrowheads="1"/>
          </p:cNvPicPr>
          <p:nvPr/>
        </p:nvPicPr>
        <p:blipFill>
          <a:blip r:embed="rId9"/>
          <a:srcRect/>
          <a:stretch>
            <a:fillRect/>
          </a:stretch>
        </p:blipFill>
        <p:spPr bwMode="auto">
          <a:xfrm>
            <a:off x="9672433" y="3575784"/>
            <a:ext cx="842269" cy="720362"/>
          </a:xfrm>
          <a:prstGeom prst="rect">
            <a:avLst/>
          </a:prstGeom>
          <a:noFill/>
          <a:ln w="9525">
            <a:noFill/>
            <a:miter lim="800000"/>
            <a:headEnd/>
            <a:tailEnd/>
          </a:ln>
        </p:spPr>
      </p:pic>
      <p:sp>
        <p:nvSpPr>
          <p:cNvPr id="83" name="Text Box 137"/>
          <p:cNvSpPr txBox="1">
            <a:spLocks noChangeArrowheads="1"/>
          </p:cNvSpPr>
          <p:nvPr/>
        </p:nvSpPr>
        <p:spPr bwMode="auto">
          <a:xfrm>
            <a:off x="9647453" y="4271659"/>
            <a:ext cx="893193" cy="200055"/>
          </a:xfrm>
          <a:prstGeom prst="rect">
            <a:avLst/>
          </a:prstGeom>
          <a:noFill/>
          <a:ln w="25400">
            <a:noFill/>
            <a:miter lim="800000"/>
            <a:headEnd/>
            <a:tailEnd/>
          </a:ln>
        </p:spPr>
        <p:txBody>
          <a:bodyPr wrap="none" anchor="ctr">
            <a:spAutoFit/>
          </a:bodyPr>
          <a:lstStyle/>
          <a:p>
            <a:pPr algn="ctr" defTabSz="457200" fontAlgn="base">
              <a:spcBef>
                <a:spcPct val="0"/>
              </a:spcBef>
              <a:spcAft>
                <a:spcPct val="0"/>
              </a:spcAft>
            </a:pPr>
            <a:r>
              <a:rPr lang="en-US" sz="700" b="1" dirty="0" smtClean="0">
                <a:solidFill>
                  <a:srgbClr val="565959"/>
                </a:solidFill>
                <a:latin typeface="Arial" charset="0"/>
                <a:ea typeface="ＭＳ Ｐゴシック"/>
              </a:rPr>
              <a:t>Positive Lexicon</a:t>
            </a:r>
            <a:endParaRPr lang="en-US" sz="500" b="1" dirty="0">
              <a:solidFill>
                <a:srgbClr val="565959"/>
              </a:solidFill>
              <a:latin typeface="Arial" charset="0"/>
              <a:ea typeface="ＭＳ Ｐゴシック"/>
            </a:endParaRPr>
          </a:p>
        </p:txBody>
      </p:sp>
      <p:grpSp>
        <p:nvGrpSpPr>
          <p:cNvPr id="114" name="Group 113"/>
          <p:cNvGrpSpPr/>
          <p:nvPr/>
        </p:nvGrpSpPr>
        <p:grpSpPr>
          <a:xfrm>
            <a:off x="7123902" y="3490745"/>
            <a:ext cx="1027755" cy="1100996"/>
            <a:chOff x="12750645" y="3699605"/>
            <a:chExt cx="1027755" cy="1100996"/>
          </a:xfrm>
        </p:grpSpPr>
        <p:sp>
          <p:nvSpPr>
            <p:cNvPr id="115" name="Rounded Rectangle 114"/>
            <p:cNvSpPr/>
            <p:nvPr/>
          </p:nvSpPr>
          <p:spPr bwMode="auto">
            <a:xfrm>
              <a:off x="12750645" y="3699605"/>
              <a:ext cx="1027755" cy="1100996"/>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116" name="Picture 113" descr="icon-library"/>
            <p:cNvPicPr>
              <a:picLocks noChangeAspect="1" noChangeArrowheads="1"/>
            </p:cNvPicPr>
            <p:nvPr/>
          </p:nvPicPr>
          <p:blipFill>
            <a:blip r:embed="rId9"/>
            <a:srcRect/>
            <a:stretch>
              <a:fillRect/>
            </a:stretch>
          </p:blipFill>
          <p:spPr bwMode="auto">
            <a:xfrm>
              <a:off x="12873488" y="3772056"/>
              <a:ext cx="861325" cy="736660"/>
            </a:xfrm>
            <a:prstGeom prst="rect">
              <a:avLst/>
            </a:prstGeom>
            <a:noFill/>
            <a:ln w="9525">
              <a:noFill/>
              <a:miter lim="800000"/>
              <a:headEnd/>
              <a:tailEnd/>
            </a:ln>
          </p:spPr>
        </p:pic>
        <p:sp>
          <p:nvSpPr>
            <p:cNvPr id="117" name="Text Box 137"/>
            <p:cNvSpPr txBox="1">
              <a:spLocks noChangeArrowheads="1"/>
            </p:cNvSpPr>
            <p:nvPr/>
          </p:nvSpPr>
          <p:spPr bwMode="auto">
            <a:xfrm>
              <a:off x="12803500" y="4484229"/>
              <a:ext cx="922048" cy="200055"/>
            </a:xfrm>
            <a:prstGeom prst="rect">
              <a:avLst/>
            </a:prstGeom>
            <a:noFill/>
            <a:ln w="25400">
              <a:noFill/>
              <a:miter lim="800000"/>
              <a:headEnd/>
              <a:tailEnd/>
            </a:ln>
          </p:spPr>
          <p:txBody>
            <a:bodyPr wrap="none" anchor="ctr">
              <a:spAutoFit/>
            </a:bodyPr>
            <a:lstStyle/>
            <a:p>
              <a:pPr algn="ctr" defTabSz="457200" fontAlgn="base">
                <a:spcBef>
                  <a:spcPct val="0"/>
                </a:spcBef>
                <a:spcAft>
                  <a:spcPct val="0"/>
                </a:spcAft>
              </a:pPr>
              <a:r>
                <a:rPr lang="en-US" sz="700" b="1" dirty="0" smtClean="0">
                  <a:solidFill>
                    <a:srgbClr val="565959"/>
                  </a:solidFill>
                  <a:latin typeface="Arial" charset="0"/>
                  <a:ea typeface="ＭＳ Ｐゴシック"/>
                </a:rPr>
                <a:t>Negative Lexicon</a:t>
              </a:r>
              <a:endParaRPr lang="en-US" sz="500" b="1" dirty="0">
                <a:solidFill>
                  <a:srgbClr val="565959"/>
                </a:solidFill>
                <a:latin typeface="Arial" charset="0"/>
                <a:ea typeface="ＭＳ Ｐゴシック"/>
              </a:endParaRPr>
            </a:p>
          </p:txBody>
        </p:sp>
      </p:grpSp>
      <p:graphicFrame>
        <p:nvGraphicFramePr>
          <p:cNvPr id="121" name="Diagram 120"/>
          <p:cNvGraphicFramePr/>
          <p:nvPr>
            <p:extLst>
              <p:ext uri="{D42A27DB-BD31-4B8C-83A1-F6EECF244321}">
                <p14:modId xmlns:p14="http://schemas.microsoft.com/office/powerpoint/2010/main" val="2705903786"/>
              </p:ext>
            </p:extLst>
          </p:nvPr>
        </p:nvGraphicFramePr>
        <p:xfrm>
          <a:off x="7044600" y="3927772"/>
          <a:ext cx="3552508" cy="176353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19" name="Bent-Up Arrow 118"/>
          <p:cNvSpPr/>
          <p:nvPr/>
        </p:nvSpPr>
        <p:spPr>
          <a:xfrm rot="10800000">
            <a:off x="8885595" y="3573342"/>
            <a:ext cx="684738" cy="4022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10680336" y="3473479"/>
            <a:ext cx="460805" cy="467223"/>
          </a:xfrm>
          <a:prstGeom prst="rect">
            <a:avLst/>
          </a:prstGeom>
          <a:gradFill rotWithShape="1">
            <a:gsLst>
              <a:gs pos="0">
                <a:srgbClr val="9F9FA2">
                  <a:lumMod val="50000"/>
                </a:srgbClr>
              </a:gs>
              <a:gs pos="100000">
                <a:srgbClr val="9F9FA2">
                  <a:lumMod val="75000"/>
                </a:srgbClr>
              </a:gs>
              <a:gs pos="46000">
                <a:srgbClr val="9F9FA2">
                  <a:lumMod val="50000"/>
                </a:srgbClr>
              </a:gs>
              <a:gs pos="54000">
                <a:srgbClr val="9F9FA2">
                  <a:lumMod val="75000"/>
                </a:srgbClr>
              </a:gs>
            </a:gsLst>
            <a:path path="circle">
              <a:fillToRect l="50000" t="155000" r="50000" b="-55000"/>
            </a:path>
          </a:gradFill>
          <a:ln w="9525" cap="flat" cmpd="sng" algn="ctr">
            <a:solidFill>
              <a:srgbClr val="9F9FA2">
                <a:lumMod val="50000"/>
              </a:srgbClr>
            </a:solidFill>
            <a:prstDash val="solid"/>
          </a:ln>
          <a:effectLst>
            <a:outerShdw blurRad="50800" dist="38100" dir="14700000" algn="t" rotWithShape="0">
              <a:srgbClr val="000000">
                <a:alpha val="60000"/>
              </a:srgbClr>
            </a:outerShdw>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US" sz="2000" kern="0" noProof="0" dirty="0" smtClean="0">
                <a:solidFill>
                  <a:srgbClr val="FFFFFF"/>
                </a:solidFill>
                <a:latin typeface="Arial"/>
                <a:cs typeface="Arial"/>
              </a:rPr>
              <a:t>S</a:t>
            </a:r>
            <a:r>
              <a:rPr lang="en-US" sz="2000" kern="0" baseline="-25000" noProof="0" dirty="0" smtClean="0">
                <a:solidFill>
                  <a:srgbClr val="FFFFFF"/>
                </a:solidFill>
                <a:latin typeface="Arial"/>
                <a:cs typeface="Arial"/>
              </a:rPr>
              <a:t>1</a:t>
            </a:r>
            <a:endParaRPr kumimoji="0" lang="en-US" sz="2800" b="0" i="0" u="none" strike="noStrike" kern="0" cap="none" spc="0" normalizeH="0" baseline="-25000" noProof="0" dirty="0">
              <a:ln>
                <a:noFill/>
              </a:ln>
              <a:solidFill>
                <a:srgbClr val="FFFFFF"/>
              </a:solidFill>
              <a:effectLst/>
              <a:uLnTx/>
              <a:uFillTx/>
              <a:latin typeface="Arial"/>
              <a:cs typeface="Arial"/>
            </a:endParaRPr>
          </a:p>
        </p:txBody>
      </p:sp>
      <p:pic>
        <p:nvPicPr>
          <p:cNvPr id="123" name="Picture 9" descr="shared-docs"/>
          <p:cNvPicPr>
            <a:picLocks noChangeAspect="1" noChangeArrowheads="1"/>
          </p:cNvPicPr>
          <p:nvPr/>
        </p:nvPicPr>
        <p:blipFill>
          <a:blip r:embed="rId8"/>
          <a:srcRect/>
          <a:stretch>
            <a:fillRect/>
          </a:stretch>
        </p:blipFill>
        <p:spPr bwMode="auto">
          <a:xfrm>
            <a:off x="8485688" y="4483087"/>
            <a:ext cx="607144" cy="621600"/>
          </a:xfrm>
          <a:prstGeom prst="rect">
            <a:avLst/>
          </a:prstGeom>
          <a:noFill/>
          <a:ln w="9525">
            <a:noFill/>
            <a:miter lim="800000"/>
            <a:headEnd/>
            <a:tailEnd/>
          </a:ln>
        </p:spPr>
      </p:pic>
      <p:sp>
        <p:nvSpPr>
          <p:cNvPr id="124" name="Rectangle 123"/>
          <p:cNvSpPr/>
          <p:nvPr/>
        </p:nvSpPr>
        <p:spPr>
          <a:xfrm>
            <a:off x="10692605" y="4034999"/>
            <a:ext cx="449987" cy="434325"/>
          </a:xfrm>
          <a:prstGeom prst="rect">
            <a:avLst/>
          </a:prstGeom>
          <a:gradFill rotWithShape="1">
            <a:gsLst>
              <a:gs pos="0">
                <a:srgbClr val="9F9FA2">
                  <a:lumMod val="50000"/>
                </a:srgbClr>
              </a:gs>
              <a:gs pos="100000">
                <a:srgbClr val="9F9FA2">
                  <a:lumMod val="75000"/>
                </a:srgbClr>
              </a:gs>
              <a:gs pos="46000">
                <a:srgbClr val="9F9FA2">
                  <a:lumMod val="50000"/>
                </a:srgbClr>
              </a:gs>
              <a:gs pos="54000">
                <a:srgbClr val="9F9FA2">
                  <a:lumMod val="75000"/>
                </a:srgbClr>
              </a:gs>
            </a:gsLst>
            <a:path path="circle">
              <a:fillToRect l="50000" t="155000" r="50000" b="-55000"/>
            </a:path>
          </a:gradFill>
          <a:ln w="9525" cap="flat" cmpd="sng" algn="ctr">
            <a:solidFill>
              <a:srgbClr val="9F9FA2">
                <a:lumMod val="50000"/>
              </a:srgbClr>
            </a:solidFill>
            <a:prstDash val="solid"/>
          </a:ln>
          <a:effectLst>
            <a:outerShdw blurRad="50800" dist="38100" dir="14700000" algn="t" rotWithShape="0">
              <a:srgbClr val="000000">
                <a:alpha val="60000"/>
              </a:srgbClr>
            </a:outerShdw>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US" sz="2000" kern="0" noProof="0" dirty="0" smtClean="0">
                <a:solidFill>
                  <a:srgbClr val="FFFFFF"/>
                </a:solidFill>
                <a:latin typeface="Arial"/>
                <a:cs typeface="Arial"/>
              </a:rPr>
              <a:t>S</a:t>
            </a:r>
            <a:r>
              <a:rPr lang="en-US" sz="2000" kern="0" baseline="-25000" dirty="0">
                <a:solidFill>
                  <a:srgbClr val="FFFFFF"/>
                </a:solidFill>
                <a:latin typeface="Arial"/>
                <a:cs typeface="Arial"/>
              </a:rPr>
              <a:t>2</a:t>
            </a:r>
            <a:endParaRPr kumimoji="0" lang="en-US" sz="2800" b="0" i="0" u="none" strike="noStrike" kern="0" cap="none" spc="0" normalizeH="0" baseline="-25000" noProof="0" dirty="0">
              <a:ln>
                <a:noFill/>
              </a:ln>
              <a:solidFill>
                <a:srgbClr val="FFFFFF"/>
              </a:solidFill>
              <a:effectLst/>
              <a:uLnTx/>
              <a:uFillTx/>
              <a:latin typeface="Arial"/>
              <a:cs typeface="Arial"/>
            </a:endParaRPr>
          </a:p>
        </p:txBody>
      </p:sp>
      <p:sp>
        <p:nvSpPr>
          <p:cNvPr id="125" name="Rectangle 124"/>
          <p:cNvSpPr/>
          <p:nvPr/>
        </p:nvSpPr>
        <p:spPr>
          <a:xfrm>
            <a:off x="10690046" y="5140229"/>
            <a:ext cx="449987" cy="446706"/>
          </a:xfrm>
          <a:prstGeom prst="rect">
            <a:avLst/>
          </a:prstGeom>
          <a:gradFill rotWithShape="1">
            <a:gsLst>
              <a:gs pos="0">
                <a:srgbClr val="9F9FA2">
                  <a:lumMod val="50000"/>
                </a:srgbClr>
              </a:gs>
              <a:gs pos="100000">
                <a:srgbClr val="9F9FA2">
                  <a:lumMod val="75000"/>
                </a:srgbClr>
              </a:gs>
              <a:gs pos="46000">
                <a:srgbClr val="9F9FA2">
                  <a:lumMod val="50000"/>
                </a:srgbClr>
              </a:gs>
              <a:gs pos="54000">
                <a:srgbClr val="9F9FA2">
                  <a:lumMod val="75000"/>
                </a:srgbClr>
              </a:gs>
            </a:gsLst>
            <a:path path="circle">
              <a:fillToRect l="50000" t="155000" r="50000" b="-55000"/>
            </a:path>
          </a:gradFill>
          <a:ln w="9525" cap="flat" cmpd="sng" algn="ctr">
            <a:solidFill>
              <a:srgbClr val="9F9FA2">
                <a:lumMod val="50000"/>
              </a:srgbClr>
            </a:solidFill>
            <a:prstDash val="solid"/>
          </a:ln>
          <a:effectLst>
            <a:outerShdw blurRad="50800" dist="38100" dir="14700000" algn="t" rotWithShape="0">
              <a:srgbClr val="000000">
                <a:alpha val="60000"/>
              </a:srgbClr>
            </a:outerShdw>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US" sz="2000" kern="0" noProof="0" dirty="0" smtClean="0">
                <a:solidFill>
                  <a:srgbClr val="FFFFFF"/>
                </a:solidFill>
                <a:latin typeface="Arial"/>
                <a:cs typeface="Arial"/>
              </a:rPr>
              <a:t>S</a:t>
            </a:r>
            <a:r>
              <a:rPr lang="en-US" sz="1050" kern="0" baseline="-25000" noProof="0" dirty="0" smtClean="0">
                <a:solidFill>
                  <a:srgbClr val="FFFFFF"/>
                </a:solidFill>
                <a:latin typeface="Arial"/>
                <a:cs typeface="Arial"/>
              </a:rPr>
              <a:t>1k</a:t>
            </a:r>
            <a:endParaRPr kumimoji="0" lang="en-US" sz="4000" b="0" i="0" u="none" strike="noStrike" kern="0" cap="none" spc="0" normalizeH="0" baseline="-25000" noProof="0" dirty="0">
              <a:ln>
                <a:noFill/>
              </a:ln>
              <a:solidFill>
                <a:srgbClr val="FFFFFF"/>
              </a:solidFill>
              <a:effectLst/>
              <a:uLnTx/>
              <a:uFillTx/>
              <a:latin typeface="Arial"/>
              <a:cs typeface="Arial"/>
            </a:endParaRPr>
          </a:p>
        </p:txBody>
      </p:sp>
      <p:pic>
        <p:nvPicPr>
          <p:cNvPr id="126" name="Picture 125" descr="bkgnd-Store+Archive"/>
          <p:cNvPicPr>
            <a:picLocks noChangeAspect="1" noChangeArrowheads="1"/>
          </p:cNvPicPr>
          <p:nvPr/>
        </p:nvPicPr>
        <p:blipFill>
          <a:blip r:embed="rId5"/>
          <a:srcRect/>
          <a:stretch>
            <a:fillRect/>
          </a:stretch>
        </p:blipFill>
        <p:spPr bwMode="auto">
          <a:xfrm>
            <a:off x="5243548" y="5744592"/>
            <a:ext cx="10575659" cy="2343868"/>
          </a:xfrm>
          <a:prstGeom prst="rect">
            <a:avLst/>
          </a:prstGeom>
          <a:noFill/>
          <a:ln w="9525">
            <a:noFill/>
            <a:miter lim="800000"/>
            <a:headEnd/>
            <a:tailEnd/>
          </a:ln>
        </p:spPr>
      </p:pic>
      <p:grpSp>
        <p:nvGrpSpPr>
          <p:cNvPr id="132" name="Group 131"/>
          <p:cNvGrpSpPr/>
          <p:nvPr/>
        </p:nvGrpSpPr>
        <p:grpSpPr>
          <a:xfrm>
            <a:off x="5549780" y="5773535"/>
            <a:ext cx="1023126" cy="894981"/>
            <a:chOff x="5337120" y="5762902"/>
            <a:chExt cx="1023126" cy="894981"/>
          </a:xfrm>
        </p:grpSpPr>
        <p:sp>
          <p:nvSpPr>
            <p:cNvPr id="129" name="Rectangle 128"/>
            <p:cNvSpPr/>
            <p:nvPr/>
          </p:nvSpPr>
          <p:spPr bwMode="auto">
            <a:xfrm>
              <a:off x="5337120" y="5762902"/>
              <a:ext cx="1023126" cy="894981"/>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chemeClr val="bg1">
                  <a:lumMod val="75000"/>
                </a:scheme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pic>
          <p:nvPicPr>
            <p:cNvPr id="130" name="Picture 9" descr="shared-docs"/>
            <p:cNvPicPr>
              <a:picLocks noChangeAspect="1" noChangeArrowheads="1"/>
            </p:cNvPicPr>
            <p:nvPr/>
          </p:nvPicPr>
          <p:blipFill>
            <a:blip r:embed="rId8"/>
            <a:srcRect/>
            <a:stretch>
              <a:fillRect/>
            </a:stretch>
          </p:blipFill>
          <p:spPr bwMode="auto">
            <a:xfrm>
              <a:off x="5540575" y="5880391"/>
              <a:ext cx="607144" cy="621600"/>
            </a:xfrm>
            <a:prstGeom prst="rect">
              <a:avLst/>
            </a:prstGeom>
            <a:noFill/>
            <a:ln w="9525">
              <a:noFill/>
              <a:miter lim="800000"/>
              <a:headEnd/>
              <a:tailEnd/>
            </a:ln>
          </p:spPr>
        </p:pic>
      </p:grpSp>
      <p:grpSp>
        <p:nvGrpSpPr>
          <p:cNvPr id="139" name="Group 138"/>
          <p:cNvGrpSpPr/>
          <p:nvPr/>
        </p:nvGrpSpPr>
        <p:grpSpPr>
          <a:xfrm>
            <a:off x="7378994" y="5834169"/>
            <a:ext cx="2041454" cy="974938"/>
            <a:chOff x="7378994" y="5791637"/>
            <a:chExt cx="2041454" cy="974938"/>
          </a:xfrm>
        </p:grpSpPr>
        <p:sp>
          <p:nvSpPr>
            <p:cNvPr id="133" name="Rounded Rectangle 132"/>
            <p:cNvSpPr/>
            <p:nvPr/>
          </p:nvSpPr>
          <p:spPr bwMode="auto">
            <a:xfrm>
              <a:off x="7378994" y="5794801"/>
              <a:ext cx="2041454" cy="971774"/>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134" name="Picture 13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547806" y="5998874"/>
              <a:ext cx="1735087" cy="694035"/>
            </a:xfrm>
            <a:prstGeom prst="rect">
              <a:avLst/>
            </a:prstGeom>
          </p:spPr>
        </p:pic>
        <p:sp>
          <p:nvSpPr>
            <p:cNvPr id="135" name="Text Box 137"/>
            <p:cNvSpPr txBox="1">
              <a:spLocks noChangeArrowheads="1"/>
            </p:cNvSpPr>
            <p:nvPr/>
          </p:nvSpPr>
          <p:spPr bwMode="auto">
            <a:xfrm>
              <a:off x="7677407" y="5791637"/>
              <a:ext cx="1458737"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Data Frame</a:t>
              </a:r>
              <a:endParaRPr lang="en-US" sz="1000" b="1" dirty="0">
                <a:solidFill>
                  <a:srgbClr val="565959"/>
                </a:solidFill>
                <a:latin typeface="Arial" charset="0"/>
                <a:ea typeface="ＭＳ Ｐゴシック"/>
              </a:endParaRPr>
            </a:p>
          </p:txBody>
        </p:sp>
      </p:grpSp>
      <p:sp>
        <p:nvSpPr>
          <p:cNvPr id="136" name="Rounded Rectangle 135"/>
          <p:cNvSpPr>
            <a:spLocks noChangeArrowheads="1"/>
          </p:cNvSpPr>
          <p:nvPr/>
        </p:nvSpPr>
        <p:spPr bwMode="auto">
          <a:xfrm>
            <a:off x="5400777" y="6604511"/>
            <a:ext cx="1291253" cy="283903"/>
          </a:xfrm>
          <a:prstGeom prst="roundRect">
            <a:avLst>
              <a:gd name="adj" fmla="val 16667"/>
            </a:avLst>
          </a:prstGeom>
          <a:gradFill rotWithShape="1">
            <a:gsLst>
              <a:gs pos="0">
                <a:srgbClr val="FFFFFF"/>
              </a:gs>
              <a:gs pos="64999">
                <a:srgbClr val="00567F"/>
              </a:gs>
              <a:gs pos="99001">
                <a:srgbClr val="003955"/>
              </a:gs>
              <a:gs pos="100000">
                <a:srgbClr val="003955"/>
              </a:gs>
            </a:gsLst>
            <a:lin ang="5400000" scaled="1"/>
          </a:gradFill>
          <a:ln w="9525">
            <a:solidFill>
              <a:srgbClr val="003955"/>
            </a:solidFill>
            <a:round/>
            <a:headEnd/>
            <a:tailEnd/>
          </a:ln>
          <a:effectLst>
            <a:outerShdw dist="20000" dir="5400000" rotWithShape="0">
              <a:srgbClr val="808080">
                <a:alpha val="37999"/>
              </a:srgbClr>
            </a:outerShdw>
          </a:effectLst>
        </p:spPr>
        <p:txBody>
          <a:bodyPr anchor="ctr"/>
          <a:lstStyle/>
          <a:p>
            <a:pPr algn="ctr" fontAlgn="base">
              <a:spcBef>
                <a:spcPct val="50000"/>
              </a:spcBef>
              <a:spcAft>
                <a:spcPct val="0"/>
              </a:spcAft>
              <a:buClr>
                <a:srgbClr val="0072AA"/>
              </a:buClr>
              <a:buFont typeface="Wingdings" panose="05000000000000000000" pitchFamily="2" charset="2"/>
              <a:buNone/>
              <a:defRPr/>
            </a:pPr>
            <a:r>
              <a:rPr lang="en-US" sz="1000" dirty="0" smtClean="0">
                <a:solidFill>
                  <a:srgbClr val="FFFFFF"/>
                </a:solidFill>
                <a:latin typeface="Arial" charset="0"/>
                <a:ea typeface="ヒラギノ明朝 Pro W3" charset="-128"/>
                <a:sym typeface="Times New Roman" charset="0"/>
              </a:rPr>
              <a:t>Bag of Words</a:t>
            </a:r>
            <a:endParaRPr lang="en-US" sz="1000" dirty="0">
              <a:solidFill>
                <a:srgbClr val="FFFFFF"/>
              </a:solidFill>
              <a:latin typeface="Arial" charset="0"/>
              <a:ea typeface="ヒラギノ明朝 Pro W3" charset="-128"/>
              <a:sym typeface="Times New Roman" charset="0"/>
            </a:endParaRPr>
          </a:p>
        </p:txBody>
      </p:sp>
      <p:sp>
        <p:nvSpPr>
          <p:cNvPr id="137" name="Pentagon 136"/>
          <p:cNvSpPr/>
          <p:nvPr/>
        </p:nvSpPr>
        <p:spPr>
          <a:xfrm>
            <a:off x="5217922" y="5964588"/>
            <a:ext cx="551669" cy="398758"/>
          </a:xfrm>
          <a:prstGeom prst="homePlat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twitteR Package</a:t>
            </a:r>
            <a:endParaRPr lang="en-US" sz="1000" dirty="0"/>
          </a:p>
        </p:txBody>
      </p:sp>
      <p:pic>
        <p:nvPicPr>
          <p:cNvPr id="138" name="Picture 99" descr="arrow-gold-1way"/>
          <p:cNvPicPr>
            <a:picLocks noChangeAspect="1" noChangeArrowheads="1"/>
          </p:cNvPicPr>
          <p:nvPr/>
        </p:nvPicPr>
        <p:blipFill>
          <a:blip r:embed="rId16"/>
          <a:srcRect/>
          <a:stretch>
            <a:fillRect/>
          </a:stretch>
        </p:blipFill>
        <p:spPr bwMode="auto">
          <a:xfrm>
            <a:off x="6655270" y="6006875"/>
            <a:ext cx="619125" cy="619125"/>
          </a:xfrm>
          <a:prstGeom prst="rect">
            <a:avLst/>
          </a:prstGeom>
          <a:noFill/>
          <a:ln w="9525">
            <a:noFill/>
            <a:miter lim="800000"/>
            <a:headEnd/>
            <a:tailEnd/>
          </a:ln>
        </p:spPr>
      </p:pic>
      <p:sp>
        <p:nvSpPr>
          <p:cNvPr id="145" name="Rectangle 14"/>
          <p:cNvSpPr/>
          <p:nvPr/>
        </p:nvSpPr>
        <p:spPr bwMode="auto">
          <a:xfrm>
            <a:off x="10122322" y="6088918"/>
            <a:ext cx="1748470" cy="413319"/>
          </a:xfrm>
          <a:prstGeom prst="rect">
            <a:avLst/>
          </a:prstGeom>
          <a:gradFill rotWithShape="1">
            <a:gsLst>
              <a:gs pos="0">
                <a:srgbClr val="E7B421">
                  <a:tint val="50000"/>
                  <a:satMod val="300000"/>
                </a:srgbClr>
              </a:gs>
              <a:gs pos="35000">
                <a:srgbClr val="E7B421">
                  <a:tint val="37000"/>
                  <a:satMod val="300000"/>
                </a:srgbClr>
              </a:gs>
              <a:gs pos="100000">
                <a:srgbClr val="E7B421">
                  <a:tint val="15000"/>
                  <a:satMod val="350000"/>
                </a:srgbClr>
              </a:gs>
            </a:gsLst>
            <a:lin ang="16200000" scaled="1"/>
          </a:gradFill>
          <a:ln w="9525" cap="flat" cmpd="sng" algn="ctr">
            <a:solidFill>
              <a:srgbClr val="E7B42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kumimoji="0" lang="en-CA" sz="1400" b="1" i="0" u="none" strike="noStrike" kern="0" cap="none" spc="0" normalizeH="0" baseline="0" noProof="0" dirty="0" smtClean="0">
                <a:ln>
                  <a:noFill/>
                </a:ln>
                <a:solidFill>
                  <a:schemeClr val="tx1">
                    <a:lumMod val="65000"/>
                    <a:lumOff val="35000"/>
                  </a:schemeClr>
                </a:solidFill>
                <a:effectLst/>
                <a:uLnTx/>
                <a:uFillTx/>
                <a:latin typeface="Arial"/>
                <a:ea typeface="+mn-ea"/>
                <a:cs typeface="+mn-cs"/>
              </a:rPr>
              <a:t>Data Cleaning</a:t>
            </a:r>
            <a:endParaRPr kumimoji="0" lang="en-CA" sz="1400" b="1" i="0" u="none" strike="noStrike" kern="0" cap="none" spc="0" normalizeH="0" baseline="0" noProof="0" dirty="0">
              <a:ln>
                <a:noFill/>
              </a:ln>
              <a:solidFill>
                <a:schemeClr val="tx1">
                  <a:lumMod val="65000"/>
                  <a:lumOff val="35000"/>
                </a:schemeClr>
              </a:solidFill>
              <a:effectLst/>
              <a:uLnTx/>
              <a:uFillTx/>
              <a:latin typeface="Arial"/>
              <a:ea typeface="+mn-ea"/>
              <a:cs typeface="+mn-cs"/>
            </a:endParaRPr>
          </a:p>
        </p:txBody>
      </p:sp>
      <p:grpSp>
        <p:nvGrpSpPr>
          <p:cNvPr id="154" name="Group 153"/>
          <p:cNvGrpSpPr/>
          <p:nvPr/>
        </p:nvGrpSpPr>
        <p:grpSpPr>
          <a:xfrm>
            <a:off x="12611501" y="5834169"/>
            <a:ext cx="860876" cy="874129"/>
            <a:chOff x="12948569" y="5764574"/>
            <a:chExt cx="860876" cy="874129"/>
          </a:xfrm>
        </p:grpSpPr>
        <p:sp>
          <p:nvSpPr>
            <p:cNvPr id="144" name="Rounded Rectangle 143"/>
            <p:cNvSpPr/>
            <p:nvPr/>
          </p:nvSpPr>
          <p:spPr bwMode="auto">
            <a:xfrm>
              <a:off x="12948569" y="5764574"/>
              <a:ext cx="860876" cy="874129"/>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grpSp>
          <p:nvGrpSpPr>
            <p:cNvPr id="150" name="Group 149"/>
            <p:cNvGrpSpPr/>
            <p:nvPr/>
          </p:nvGrpSpPr>
          <p:grpSpPr>
            <a:xfrm>
              <a:off x="13053746" y="5854556"/>
              <a:ext cx="588118" cy="749955"/>
              <a:chOff x="1427606" y="5208656"/>
              <a:chExt cx="715026" cy="749955"/>
            </a:xfrm>
          </p:grpSpPr>
          <p:sp>
            <p:nvSpPr>
              <p:cNvPr id="151" name="Text Box 128"/>
              <p:cNvSpPr txBox="1">
                <a:spLocks noChangeArrowheads="1"/>
              </p:cNvSpPr>
              <p:nvPr/>
            </p:nvSpPr>
            <p:spPr bwMode="auto">
              <a:xfrm>
                <a:off x="1509219" y="5712547"/>
                <a:ext cx="633413" cy="246064"/>
              </a:xfrm>
              <a:prstGeom prst="rect">
                <a:avLst/>
              </a:prstGeom>
              <a:noFill/>
              <a:ln w="25400">
                <a:noFill/>
                <a:miter lim="800000"/>
                <a:headEnd/>
                <a:tailEnd/>
              </a:ln>
            </p:spPr>
            <p:txBody>
              <a:bodyPr wrap="none" anchor="ctr">
                <a:spAutoFit/>
              </a:bodyPr>
              <a:lstStyle/>
              <a:p>
                <a:pPr defTabSz="457200" fontAlgn="base">
                  <a:spcBef>
                    <a:spcPct val="0"/>
                  </a:spcBef>
                  <a:spcAft>
                    <a:spcPct val="0"/>
                  </a:spcAft>
                </a:pPr>
                <a:r>
                  <a:rPr lang="en-US" sz="1000" b="1" dirty="0" smtClean="0">
                    <a:solidFill>
                      <a:srgbClr val="565959"/>
                    </a:solidFill>
                    <a:latin typeface="Arial" charset="0"/>
                    <a:ea typeface="ＭＳ Ｐゴシック"/>
                  </a:rPr>
                  <a:t>Corpus</a:t>
                </a:r>
                <a:endParaRPr lang="en-US" sz="1000" b="1" dirty="0">
                  <a:solidFill>
                    <a:srgbClr val="565959"/>
                  </a:solidFill>
                  <a:latin typeface="Arial" charset="0"/>
                  <a:ea typeface="ＭＳ Ｐゴシック"/>
                </a:endParaRPr>
              </a:p>
            </p:txBody>
          </p:sp>
          <p:pic>
            <p:nvPicPr>
              <p:cNvPr id="152" name="Picture 72" descr="DATABASE.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526611" y="5208656"/>
                <a:ext cx="603320" cy="48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Picture 163" descr="WCM.png"/>
              <p:cNvPicPr>
                <a:picLocks noChangeAspect="1"/>
              </p:cNvPicPr>
              <p:nvPr/>
            </p:nvPicPr>
            <p:blipFill>
              <a:blip r:embed="rId18" cstate="print">
                <a:extLst>
                  <a:ext uri="{28A0092B-C50C-407E-A947-70E740481C1C}">
                    <a14:useLocalDpi xmlns:a14="http://schemas.microsoft.com/office/drawing/2010/main" val="0"/>
                  </a:ext>
                </a:extLst>
              </a:blip>
              <a:srcRect l="16890" r="35463"/>
              <a:stretch>
                <a:fillRect/>
              </a:stretch>
            </p:blipFill>
            <p:spPr bwMode="auto">
              <a:xfrm>
                <a:off x="1427606" y="5387687"/>
                <a:ext cx="428491" cy="35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55" name="Picture 99" descr="arrow-gold-1way"/>
          <p:cNvPicPr>
            <a:picLocks noChangeAspect="1" noChangeArrowheads="1"/>
          </p:cNvPicPr>
          <p:nvPr/>
        </p:nvPicPr>
        <p:blipFill>
          <a:blip r:embed="rId16"/>
          <a:srcRect/>
          <a:stretch>
            <a:fillRect/>
          </a:stretch>
        </p:blipFill>
        <p:spPr bwMode="auto">
          <a:xfrm>
            <a:off x="12108020" y="5987325"/>
            <a:ext cx="619125" cy="619125"/>
          </a:xfrm>
          <a:prstGeom prst="rect">
            <a:avLst/>
          </a:prstGeom>
          <a:noFill/>
          <a:ln w="9525">
            <a:noFill/>
            <a:miter lim="800000"/>
            <a:headEnd/>
            <a:tailEnd/>
          </a:ln>
        </p:spPr>
      </p:pic>
      <p:pic>
        <p:nvPicPr>
          <p:cNvPr id="156" name="Picture 99" descr="arrow-gold-1way"/>
          <p:cNvPicPr>
            <a:picLocks noChangeAspect="1" noChangeArrowheads="1"/>
          </p:cNvPicPr>
          <p:nvPr/>
        </p:nvPicPr>
        <p:blipFill>
          <a:blip r:embed="rId16"/>
          <a:srcRect/>
          <a:stretch>
            <a:fillRect/>
          </a:stretch>
        </p:blipFill>
        <p:spPr bwMode="auto">
          <a:xfrm>
            <a:off x="9609279" y="5987325"/>
            <a:ext cx="619125" cy="619125"/>
          </a:xfrm>
          <a:prstGeom prst="rect">
            <a:avLst/>
          </a:prstGeom>
          <a:noFill/>
          <a:ln w="9525">
            <a:noFill/>
            <a:miter lim="800000"/>
            <a:headEnd/>
            <a:tailEnd/>
          </a:ln>
        </p:spPr>
      </p:pic>
      <p:sp>
        <p:nvSpPr>
          <p:cNvPr id="162" name="Text Box 137"/>
          <p:cNvSpPr txBox="1">
            <a:spLocks noChangeArrowheads="1"/>
          </p:cNvSpPr>
          <p:nvPr/>
        </p:nvSpPr>
        <p:spPr bwMode="auto">
          <a:xfrm>
            <a:off x="9538384" y="6592571"/>
            <a:ext cx="1125858" cy="338554"/>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#Hashtag</a:t>
            </a:r>
            <a:endParaRPr lang="en-US" sz="1000" b="1" dirty="0">
              <a:solidFill>
                <a:schemeClr val="tx1">
                  <a:lumMod val="65000"/>
                  <a:lumOff val="35000"/>
                </a:schemeClr>
              </a:solidFill>
              <a:latin typeface="Arial" charset="0"/>
              <a:ea typeface="ＭＳ Ｐゴシック"/>
            </a:endParaRPr>
          </a:p>
        </p:txBody>
      </p:sp>
      <p:sp>
        <p:nvSpPr>
          <p:cNvPr id="163" name="Text Box 137"/>
          <p:cNvSpPr txBox="1">
            <a:spLocks noChangeArrowheads="1"/>
          </p:cNvSpPr>
          <p:nvPr/>
        </p:nvSpPr>
        <p:spPr bwMode="auto">
          <a:xfrm>
            <a:off x="11023779" y="6574482"/>
            <a:ext cx="1358791" cy="338554"/>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@username</a:t>
            </a:r>
            <a:endParaRPr lang="en-US" sz="1000" b="1" dirty="0">
              <a:solidFill>
                <a:schemeClr val="tx1">
                  <a:lumMod val="65000"/>
                  <a:lumOff val="35000"/>
                </a:schemeClr>
              </a:solidFill>
              <a:latin typeface="Arial" charset="0"/>
              <a:ea typeface="ＭＳ Ｐゴシック"/>
            </a:endParaRPr>
          </a:p>
        </p:txBody>
      </p:sp>
      <p:sp>
        <p:nvSpPr>
          <p:cNvPr id="164" name="Text Box 137"/>
          <p:cNvSpPr txBox="1">
            <a:spLocks noChangeArrowheads="1"/>
          </p:cNvSpPr>
          <p:nvPr/>
        </p:nvSpPr>
        <p:spPr bwMode="auto">
          <a:xfrm>
            <a:off x="10611603" y="6602095"/>
            <a:ext cx="485604" cy="338554"/>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RT</a:t>
            </a:r>
            <a:endParaRPr lang="en-US" sz="1000" b="1" dirty="0">
              <a:solidFill>
                <a:schemeClr val="tx1">
                  <a:lumMod val="65000"/>
                  <a:lumOff val="35000"/>
                </a:schemeClr>
              </a:solidFill>
              <a:latin typeface="Arial" charset="0"/>
              <a:ea typeface="ＭＳ Ｐゴシック"/>
            </a:endParaRPr>
          </a:p>
        </p:txBody>
      </p:sp>
      <p:sp>
        <p:nvSpPr>
          <p:cNvPr id="169" name="Right Arrow 168"/>
          <p:cNvSpPr/>
          <p:nvPr/>
        </p:nvSpPr>
        <p:spPr>
          <a:xfrm>
            <a:off x="14396901" y="5798869"/>
            <a:ext cx="1368164" cy="269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TEXT VECTOR</a:t>
            </a:r>
            <a:endParaRPr lang="en-US" dirty="0"/>
          </a:p>
        </p:txBody>
      </p:sp>
      <p:pic>
        <p:nvPicPr>
          <p:cNvPr id="170" name="Picture 133" descr="icon-process"/>
          <p:cNvPicPr>
            <a:picLocks noChangeAspect="1" noChangeArrowheads="1"/>
          </p:cNvPicPr>
          <p:nvPr/>
        </p:nvPicPr>
        <p:blipFill>
          <a:blip r:embed="rId19"/>
          <a:srcRect/>
          <a:stretch>
            <a:fillRect/>
          </a:stretch>
        </p:blipFill>
        <p:spPr bwMode="auto">
          <a:xfrm>
            <a:off x="13702210" y="5999570"/>
            <a:ext cx="466725" cy="533402"/>
          </a:xfrm>
          <a:prstGeom prst="rect">
            <a:avLst/>
          </a:prstGeom>
          <a:noFill/>
          <a:ln w="9525">
            <a:noFill/>
            <a:miter lim="800000"/>
            <a:headEnd/>
            <a:tailEnd/>
          </a:ln>
        </p:spPr>
      </p:pic>
      <p:sp>
        <p:nvSpPr>
          <p:cNvPr id="171" name="Right Arrow 170"/>
          <p:cNvSpPr/>
          <p:nvPr/>
        </p:nvSpPr>
        <p:spPr>
          <a:xfrm>
            <a:off x="14376729" y="6097605"/>
            <a:ext cx="1393013" cy="265741"/>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TEXT VECTOR</a:t>
            </a:r>
            <a:endParaRPr lang="en-US" dirty="0"/>
          </a:p>
        </p:txBody>
      </p:sp>
      <p:sp>
        <p:nvSpPr>
          <p:cNvPr id="172" name="Right Arrow 171"/>
          <p:cNvSpPr/>
          <p:nvPr/>
        </p:nvSpPr>
        <p:spPr>
          <a:xfrm>
            <a:off x="14389153" y="6374340"/>
            <a:ext cx="1368164" cy="246022"/>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TEXT VECTOR</a:t>
            </a:r>
            <a:endParaRPr lang="en-US" dirty="0"/>
          </a:p>
        </p:txBody>
      </p:sp>
      <p:pic>
        <p:nvPicPr>
          <p:cNvPr id="173" name="Picture 99" descr="arrow-gold-1way"/>
          <p:cNvPicPr>
            <a:picLocks noChangeAspect="1" noChangeArrowheads="1"/>
          </p:cNvPicPr>
          <p:nvPr/>
        </p:nvPicPr>
        <p:blipFill>
          <a:blip r:embed="rId16"/>
          <a:srcRect/>
          <a:stretch>
            <a:fillRect/>
          </a:stretch>
        </p:blipFill>
        <p:spPr bwMode="auto">
          <a:xfrm rot="5400000">
            <a:off x="14934351" y="6602057"/>
            <a:ext cx="367255" cy="367255"/>
          </a:xfrm>
          <a:prstGeom prst="rect">
            <a:avLst/>
          </a:prstGeom>
          <a:noFill/>
          <a:ln w="9525">
            <a:noFill/>
            <a:miter lim="800000"/>
            <a:headEnd/>
            <a:tailEnd/>
          </a:ln>
        </p:spPr>
      </p:pic>
      <p:grpSp>
        <p:nvGrpSpPr>
          <p:cNvPr id="175" name="Group 174"/>
          <p:cNvGrpSpPr/>
          <p:nvPr/>
        </p:nvGrpSpPr>
        <p:grpSpPr>
          <a:xfrm>
            <a:off x="13855571" y="7005735"/>
            <a:ext cx="2046936" cy="974938"/>
            <a:chOff x="7373512" y="5791637"/>
            <a:chExt cx="2046936" cy="974938"/>
          </a:xfrm>
        </p:grpSpPr>
        <p:sp>
          <p:nvSpPr>
            <p:cNvPr id="176" name="Rounded Rectangle 175"/>
            <p:cNvSpPr/>
            <p:nvPr/>
          </p:nvSpPr>
          <p:spPr bwMode="auto">
            <a:xfrm>
              <a:off x="7378994" y="5794801"/>
              <a:ext cx="2041454" cy="971774"/>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178" name="Text Box 137"/>
            <p:cNvSpPr txBox="1">
              <a:spLocks noChangeArrowheads="1"/>
            </p:cNvSpPr>
            <p:nvPr/>
          </p:nvSpPr>
          <p:spPr bwMode="auto">
            <a:xfrm>
              <a:off x="7373512" y="5791637"/>
              <a:ext cx="2005999"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Document Term Matrix - DTM</a:t>
              </a:r>
              <a:endParaRPr lang="en-US" sz="1000" b="1" dirty="0">
                <a:solidFill>
                  <a:srgbClr val="565959"/>
                </a:solidFill>
                <a:latin typeface="Arial" charset="0"/>
                <a:ea typeface="ＭＳ Ｐゴシック"/>
              </a:endParaRPr>
            </a:p>
          </p:txBody>
        </p:sp>
      </p:grpSp>
      <p:pic>
        <p:nvPicPr>
          <p:cNvPr id="179" name="Picture 178"/>
          <p:cNvPicPr>
            <a:picLocks noChangeAspect="1"/>
          </p:cNvPicPr>
          <p:nvPr/>
        </p:nvPicPr>
        <p:blipFill>
          <a:blip r:embed="rId20"/>
          <a:stretch>
            <a:fillRect/>
          </a:stretch>
        </p:blipFill>
        <p:spPr>
          <a:xfrm>
            <a:off x="13949856" y="7288379"/>
            <a:ext cx="1926328" cy="652256"/>
          </a:xfrm>
          <a:prstGeom prst="rect">
            <a:avLst/>
          </a:prstGeom>
        </p:spPr>
      </p:pic>
      <p:grpSp>
        <p:nvGrpSpPr>
          <p:cNvPr id="180" name="Group 179"/>
          <p:cNvGrpSpPr/>
          <p:nvPr/>
        </p:nvGrpSpPr>
        <p:grpSpPr>
          <a:xfrm>
            <a:off x="11140033" y="7032706"/>
            <a:ext cx="2041454" cy="974938"/>
            <a:chOff x="7378994" y="5791637"/>
            <a:chExt cx="2041454" cy="974938"/>
          </a:xfrm>
        </p:grpSpPr>
        <p:sp>
          <p:nvSpPr>
            <p:cNvPr id="181" name="Rounded Rectangle 180"/>
            <p:cNvSpPr/>
            <p:nvPr/>
          </p:nvSpPr>
          <p:spPr bwMode="auto">
            <a:xfrm>
              <a:off x="7378994" y="5794801"/>
              <a:ext cx="2041454" cy="971774"/>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182" name="Text Box 137"/>
            <p:cNvSpPr txBox="1">
              <a:spLocks noChangeArrowheads="1"/>
            </p:cNvSpPr>
            <p:nvPr/>
          </p:nvSpPr>
          <p:spPr bwMode="auto">
            <a:xfrm>
              <a:off x="7555214" y="5791637"/>
              <a:ext cx="1824297"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Summary Row – S. Scores</a:t>
              </a:r>
              <a:endParaRPr lang="en-US" sz="1000" b="1" dirty="0">
                <a:solidFill>
                  <a:srgbClr val="565959"/>
                </a:solidFill>
                <a:latin typeface="Arial" charset="0"/>
                <a:ea typeface="ＭＳ Ｐゴシック"/>
              </a:endParaRPr>
            </a:p>
          </p:txBody>
        </p:sp>
      </p:grpSp>
      <p:pic>
        <p:nvPicPr>
          <p:cNvPr id="183" name="Picture 99" descr="arrow-gold-1way"/>
          <p:cNvPicPr>
            <a:picLocks noChangeAspect="1" noChangeArrowheads="1"/>
          </p:cNvPicPr>
          <p:nvPr/>
        </p:nvPicPr>
        <p:blipFill>
          <a:blip r:embed="rId16"/>
          <a:srcRect/>
          <a:stretch>
            <a:fillRect/>
          </a:stretch>
        </p:blipFill>
        <p:spPr bwMode="auto">
          <a:xfrm rot="10800000">
            <a:off x="13223852" y="7201600"/>
            <a:ext cx="619125" cy="619125"/>
          </a:xfrm>
          <a:prstGeom prst="rect">
            <a:avLst/>
          </a:prstGeom>
          <a:noFill/>
          <a:ln w="9525">
            <a:noFill/>
            <a:miter lim="800000"/>
            <a:headEnd/>
            <a:tailEnd/>
          </a:ln>
        </p:spPr>
      </p:pic>
      <p:pic>
        <p:nvPicPr>
          <p:cNvPr id="188" name="Picture 187"/>
          <p:cNvPicPr>
            <a:picLocks noChangeAspect="1"/>
          </p:cNvPicPr>
          <p:nvPr/>
        </p:nvPicPr>
        <p:blipFill>
          <a:blip r:embed="rId21"/>
          <a:stretch>
            <a:fillRect/>
          </a:stretch>
        </p:blipFill>
        <p:spPr>
          <a:xfrm>
            <a:off x="11303721" y="7357644"/>
            <a:ext cx="1718814" cy="576634"/>
          </a:xfrm>
          <a:prstGeom prst="rect">
            <a:avLst/>
          </a:prstGeom>
        </p:spPr>
      </p:pic>
      <p:sp>
        <p:nvSpPr>
          <p:cNvPr id="195" name="Rounded Rectangle 194"/>
          <p:cNvSpPr/>
          <p:nvPr/>
        </p:nvSpPr>
        <p:spPr bwMode="auto">
          <a:xfrm>
            <a:off x="5939276" y="6968231"/>
            <a:ext cx="2843876" cy="1060138"/>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grpSp>
        <p:nvGrpSpPr>
          <p:cNvPr id="197" name="Group 196"/>
          <p:cNvGrpSpPr/>
          <p:nvPr/>
        </p:nvGrpSpPr>
        <p:grpSpPr>
          <a:xfrm>
            <a:off x="5987769" y="7013629"/>
            <a:ext cx="2694676" cy="965410"/>
            <a:chOff x="6211233" y="7075287"/>
            <a:chExt cx="2694676" cy="965410"/>
          </a:xfrm>
        </p:grpSpPr>
        <p:pic>
          <p:nvPicPr>
            <p:cNvPr id="198" name="Picture 19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211233" y="7075287"/>
              <a:ext cx="1381292" cy="619873"/>
            </a:xfrm>
            <a:prstGeom prst="rect">
              <a:avLst/>
            </a:prstGeom>
          </p:spPr>
        </p:pic>
        <p:pic>
          <p:nvPicPr>
            <p:cNvPr id="199" name="Picture 198"/>
            <p:cNvPicPr>
              <a:picLocks noChangeAspect="1"/>
            </p:cNvPicPr>
            <p:nvPr/>
          </p:nvPicPr>
          <p:blipFill>
            <a:blip r:embed="rId23"/>
            <a:stretch>
              <a:fillRect/>
            </a:stretch>
          </p:blipFill>
          <p:spPr>
            <a:xfrm>
              <a:off x="7703889" y="7087140"/>
              <a:ext cx="1202020" cy="953557"/>
            </a:xfrm>
            <a:prstGeom prst="rect">
              <a:avLst/>
            </a:prstGeom>
          </p:spPr>
        </p:pic>
      </p:grpSp>
      <p:sp>
        <p:nvSpPr>
          <p:cNvPr id="200" name="Text Box 137"/>
          <p:cNvSpPr txBox="1">
            <a:spLocks noChangeArrowheads="1"/>
          </p:cNvSpPr>
          <p:nvPr/>
        </p:nvSpPr>
        <p:spPr bwMode="auto">
          <a:xfrm>
            <a:off x="9245737" y="7372662"/>
            <a:ext cx="1241494" cy="276999"/>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200" b="1" dirty="0" smtClean="0">
                <a:solidFill>
                  <a:schemeClr val="tx1">
                    <a:lumMod val="65000"/>
                    <a:lumOff val="35000"/>
                  </a:schemeClr>
                </a:solidFill>
                <a:latin typeface="Arial" charset="0"/>
                <a:ea typeface="ＭＳ Ｐゴシック"/>
              </a:rPr>
              <a:t>Pearson’s  ( r )</a:t>
            </a:r>
            <a:endParaRPr lang="en-US" sz="1000" b="1" dirty="0">
              <a:solidFill>
                <a:schemeClr val="tx1">
                  <a:lumMod val="65000"/>
                  <a:lumOff val="35000"/>
                </a:schemeClr>
              </a:solidFill>
              <a:latin typeface="Arial" charset="0"/>
              <a:ea typeface="ＭＳ Ｐゴシック"/>
            </a:endParaRPr>
          </a:p>
        </p:txBody>
      </p:sp>
      <p:pic>
        <p:nvPicPr>
          <p:cNvPr id="201" name="Picture 2" descr="C:\Users\lelwood\AppData\Local\Microsoft\Windows\Temporary Internet Files\Content.IE5\HKWC75JV\MCj04347130000[1].wmf"/>
          <p:cNvPicPr>
            <a:picLocks noChangeAspect="1" noChangeArrowheads="1"/>
          </p:cNvPicPr>
          <p:nvPr/>
        </p:nvPicPr>
        <p:blipFill>
          <a:blip r:embed="rId24" cstate="print">
            <a:duotone>
              <a:srgbClr val="0072AA">
                <a:shade val="45000"/>
                <a:satMod val="135000"/>
              </a:srgbClr>
              <a:prstClr val="white"/>
            </a:duotone>
          </a:blip>
          <a:srcRect/>
          <a:stretch>
            <a:fillRect/>
          </a:stretch>
        </p:blipFill>
        <p:spPr bwMode="auto">
          <a:xfrm>
            <a:off x="10176212" y="7083515"/>
            <a:ext cx="320040" cy="335464"/>
          </a:xfrm>
          <a:prstGeom prst="rect">
            <a:avLst/>
          </a:prstGeom>
          <a:noFill/>
        </p:spPr>
      </p:pic>
      <p:pic>
        <p:nvPicPr>
          <p:cNvPr id="202" name="Picture 99" descr="arrow-gold-1way"/>
          <p:cNvPicPr>
            <a:picLocks noChangeAspect="1" noChangeArrowheads="1"/>
          </p:cNvPicPr>
          <p:nvPr/>
        </p:nvPicPr>
        <p:blipFill>
          <a:blip r:embed="rId16"/>
          <a:srcRect/>
          <a:stretch>
            <a:fillRect/>
          </a:stretch>
        </p:blipFill>
        <p:spPr bwMode="auto">
          <a:xfrm rot="10800000">
            <a:off x="10430753" y="7236664"/>
            <a:ext cx="619125" cy="619125"/>
          </a:xfrm>
          <a:prstGeom prst="rect">
            <a:avLst/>
          </a:prstGeom>
          <a:noFill/>
          <a:ln w="9525">
            <a:noFill/>
            <a:miter lim="800000"/>
            <a:headEnd/>
            <a:tailEnd/>
          </a:ln>
        </p:spPr>
      </p:pic>
      <p:pic>
        <p:nvPicPr>
          <p:cNvPr id="203" name="Picture 99" descr="arrow-gold-1way"/>
          <p:cNvPicPr>
            <a:picLocks noChangeAspect="1" noChangeArrowheads="1"/>
          </p:cNvPicPr>
          <p:nvPr/>
        </p:nvPicPr>
        <p:blipFill>
          <a:blip r:embed="rId16"/>
          <a:srcRect/>
          <a:stretch>
            <a:fillRect/>
          </a:stretch>
        </p:blipFill>
        <p:spPr bwMode="auto">
          <a:xfrm>
            <a:off x="8655008" y="7203249"/>
            <a:ext cx="619125" cy="619125"/>
          </a:xfrm>
          <a:prstGeom prst="rect">
            <a:avLst/>
          </a:prstGeom>
          <a:noFill/>
          <a:ln w="9525">
            <a:noFill/>
            <a:miter lim="800000"/>
            <a:headEnd/>
            <a:tailEnd/>
          </a:ln>
        </p:spPr>
      </p:pic>
    </p:spTree>
    <p:extLst>
      <p:ext uri="{BB962C8B-B14F-4D97-AF65-F5344CB8AC3E}">
        <p14:creationId xmlns:p14="http://schemas.microsoft.com/office/powerpoint/2010/main" val="3078552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346</TotalTime>
  <Words>1076</Words>
  <Application>Microsoft Office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Calibri</vt:lpstr>
      <vt:lpstr>Calibri Light</vt:lpstr>
      <vt:lpstr>Times New Roman</vt:lpstr>
      <vt:lpstr>Wingdings</vt:lpstr>
      <vt:lpstr>ヒラギノ明朝 Pro W3</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Kashif Ali Bhatti</dc:creator>
  <cp:lastModifiedBy>Kashif Ali Bhatti</cp:lastModifiedBy>
  <cp:revision>31</cp:revision>
  <dcterms:created xsi:type="dcterms:W3CDTF">2018-05-02T08:30:08Z</dcterms:created>
  <dcterms:modified xsi:type="dcterms:W3CDTF">2018-05-10T11:10:09Z</dcterms:modified>
</cp:coreProperties>
</file>