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96325" cy="15087600"/>
  <p:notesSz cx="9144000" cy="6858000"/>
  <p:defaultTextStyle>
    <a:defPPr>
      <a:defRPr lang="en-US"/>
    </a:defPPr>
    <a:lvl1pPr marL="0" algn="l" defTabSz="1751167" rtl="0" eaLnBrk="1" latinLnBrk="0" hangingPunct="1">
      <a:defRPr sz="3447" kern="1200">
        <a:solidFill>
          <a:schemeClr val="tx1"/>
        </a:solidFill>
        <a:latin typeface="+mn-lt"/>
        <a:ea typeface="+mn-ea"/>
        <a:cs typeface="+mn-cs"/>
      </a:defRPr>
    </a:lvl1pPr>
    <a:lvl2pPr marL="875584" algn="l" defTabSz="1751167" rtl="0" eaLnBrk="1" latinLnBrk="0" hangingPunct="1">
      <a:defRPr sz="3447" kern="1200">
        <a:solidFill>
          <a:schemeClr val="tx1"/>
        </a:solidFill>
        <a:latin typeface="+mn-lt"/>
        <a:ea typeface="+mn-ea"/>
        <a:cs typeface="+mn-cs"/>
      </a:defRPr>
    </a:lvl2pPr>
    <a:lvl3pPr marL="1751167" algn="l" defTabSz="1751167" rtl="0" eaLnBrk="1" latinLnBrk="0" hangingPunct="1">
      <a:defRPr sz="3447" kern="1200">
        <a:solidFill>
          <a:schemeClr val="tx1"/>
        </a:solidFill>
        <a:latin typeface="+mn-lt"/>
        <a:ea typeface="+mn-ea"/>
        <a:cs typeface="+mn-cs"/>
      </a:defRPr>
    </a:lvl3pPr>
    <a:lvl4pPr marL="2626751" algn="l" defTabSz="1751167" rtl="0" eaLnBrk="1" latinLnBrk="0" hangingPunct="1">
      <a:defRPr sz="3447" kern="1200">
        <a:solidFill>
          <a:schemeClr val="tx1"/>
        </a:solidFill>
        <a:latin typeface="+mn-lt"/>
        <a:ea typeface="+mn-ea"/>
        <a:cs typeface="+mn-cs"/>
      </a:defRPr>
    </a:lvl4pPr>
    <a:lvl5pPr marL="3502335" algn="l" defTabSz="1751167" rtl="0" eaLnBrk="1" latinLnBrk="0" hangingPunct="1">
      <a:defRPr sz="3447" kern="1200">
        <a:solidFill>
          <a:schemeClr val="tx1"/>
        </a:solidFill>
        <a:latin typeface="+mn-lt"/>
        <a:ea typeface="+mn-ea"/>
        <a:cs typeface="+mn-cs"/>
      </a:defRPr>
    </a:lvl5pPr>
    <a:lvl6pPr marL="4377919" algn="l" defTabSz="1751167" rtl="0" eaLnBrk="1" latinLnBrk="0" hangingPunct="1">
      <a:defRPr sz="3447" kern="1200">
        <a:solidFill>
          <a:schemeClr val="tx1"/>
        </a:solidFill>
        <a:latin typeface="+mn-lt"/>
        <a:ea typeface="+mn-ea"/>
        <a:cs typeface="+mn-cs"/>
      </a:defRPr>
    </a:lvl6pPr>
    <a:lvl7pPr marL="5253502" algn="l" defTabSz="1751167" rtl="0" eaLnBrk="1" latinLnBrk="0" hangingPunct="1">
      <a:defRPr sz="3447" kern="1200">
        <a:solidFill>
          <a:schemeClr val="tx1"/>
        </a:solidFill>
        <a:latin typeface="+mn-lt"/>
        <a:ea typeface="+mn-ea"/>
        <a:cs typeface="+mn-cs"/>
      </a:defRPr>
    </a:lvl7pPr>
    <a:lvl8pPr marL="6129086" algn="l" defTabSz="1751167" rtl="0" eaLnBrk="1" latinLnBrk="0" hangingPunct="1">
      <a:defRPr sz="3447" kern="1200">
        <a:solidFill>
          <a:schemeClr val="tx1"/>
        </a:solidFill>
        <a:latin typeface="+mn-lt"/>
        <a:ea typeface="+mn-ea"/>
        <a:cs typeface="+mn-cs"/>
      </a:defRPr>
    </a:lvl8pPr>
    <a:lvl9pPr marL="7004670" algn="l" defTabSz="1751167" rtl="0" eaLnBrk="1" latinLnBrk="0" hangingPunct="1">
      <a:defRPr sz="344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63" autoAdjust="0"/>
    <p:restoredTop sz="94660"/>
  </p:normalViewPr>
  <p:slideViewPr>
    <p:cSldViewPr snapToGrid="0">
      <p:cViewPr>
        <p:scale>
          <a:sx n="40" d="100"/>
          <a:sy n="40" d="100"/>
        </p:scale>
        <p:origin x="31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60072-B036-4170-8578-A5938C3C4C59}"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9C26508-9EB3-4CB0-B70D-50C423F05F06}">
      <dgm:prSet phldrT="[Text]"/>
      <dgm:spPr/>
      <dgm:t>
        <a:bodyPr/>
        <a:lstStyle/>
        <a:p>
          <a:r>
            <a:rPr lang="en-US" dirty="0" smtClean="0">
              <a:solidFill>
                <a:schemeClr val="tx1">
                  <a:lumMod val="65000"/>
                  <a:lumOff val="35000"/>
                </a:schemeClr>
              </a:solidFill>
            </a:rPr>
            <a:t>Sentiment Analysis</a:t>
          </a:r>
          <a:endParaRPr lang="en-US" dirty="0">
            <a:solidFill>
              <a:schemeClr val="tx1">
                <a:lumMod val="65000"/>
                <a:lumOff val="35000"/>
              </a:schemeClr>
            </a:solidFill>
          </a:endParaRPr>
        </a:p>
      </dgm:t>
    </dgm:pt>
    <dgm:pt modelId="{36E5963E-CA8F-4796-A92E-D99E9D9B3DE3}" type="parTrans" cxnId="{2EC32467-6DC7-4AA5-A48A-E073ED19B7E0}">
      <dgm:prSet/>
      <dgm:spPr/>
      <dgm:t>
        <a:bodyPr/>
        <a:lstStyle/>
        <a:p>
          <a:endParaRPr lang="en-US"/>
        </a:p>
      </dgm:t>
    </dgm:pt>
    <dgm:pt modelId="{B85E9DD5-F526-4E0B-ADEE-6257315E86FB}" type="sibTrans" cxnId="{2EC32467-6DC7-4AA5-A48A-E073ED19B7E0}">
      <dgm:prSet/>
      <dgm:spPr/>
      <dgm:t>
        <a:bodyPr/>
        <a:lstStyle/>
        <a:p>
          <a:endParaRPr lang="en-US"/>
        </a:p>
      </dgm:t>
    </dgm:pt>
    <dgm:pt modelId="{E3F74BB4-A177-4568-AD95-D6FB307CB590}">
      <dgm:prSet phldrT="[Text]"/>
      <dgm:spPr/>
      <dgm:t>
        <a:bodyPr/>
        <a:lstStyle/>
        <a:p>
          <a:r>
            <a:rPr lang="en-US" dirty="0" smtClean="0">
              <a:solidFill>
                <a:schemeClr val="tx1">
                  <a:lumMod val="65000"/>
                  <a:lumOff val="35000"/>
                </a:schemeClr>
              </a:solidFill>
            </a:rPr>
            <a:t>Document Level</a:t>
          </a:r>
          <a:endParaRPr lang="en-US" dirty="0">
            <a:solidFill>
              <a:schemeClr val="tx1">
                <a:lumMod val="65000"/>
                <a:lumOff val="35000"/>
              </a:schemeClr>
            </a:solidFill>
          </a:endParaRPr>
        </a:p>
      </dgm:t>
    </dgm:pt>
    <dgm:pt modelId="{C6707F1E-E057-4BA7-B1B1-9C4EA6FDA84B}" type="sibTrans" cxnId="{E6F023B7-7C64-4636-B2B2-ED685FB5B2D9}">
      <dgm:prSet/>
      <dgm:spPr/>
      <dgm:t>
        <a:bodyPr/>
        <a:lstStyle/>
        <a:p>
          <a:endParaRPr lang="en-US"/>
        </a:p>
      </dgm:t>
    </dgm:pt>
    <dgm:pt modelId="{A6BED32B-D73F-4915-B7BC-474C45579D3D}" type="parTrans" cxnId="{E6F023B7-7C64-4636-B2B2-ED685FB5B2D9}">
      <dgm:prSet/>
      <dgm:spPr/>
      <dgm:t>
        <a:bodyPr/>
        <a:lstStyle/>
        <a:p>
          <a:endParaRPr lang="en-US"/>
        </a:p>
      </dgm:t>
    </dgm:pt>
    <dgm:pt modelId="{5AE5FD1D-C587-49B3-AE6B-125A2B76E0EF}" type="pres">
      <dgm:prSet presAssocID="{A3360072-B036-4170-8578-A5938C3C4C59}" presName="cycle" presStyleCnt="0">
        <dgm:presLayoutVars>
          <dgm:dir/>
          <dgm:resizeHandles val="exact"/>
        </dgm:presLayoutVars>
      </dgm:prSet>
      <dgm:spPr/>
      <dgm:t>
        <a:bodyPr/>
        <a:lstStyle/>
        <a:p>
          <a:endParaRPr lang="en-US"/>
        </a:p>
      </dgm:t>
    </dgm:pt>
    <dgm:pt modelId="{5DA692C6-3B0E-40A3-A7D6-7F92D98A90D4}" type="pres">
      <dgm:prSet presAssocID="{C9C26508-9EB3-4CB0-B70D-50C423F05F06}" presName="dummy" presStyleCnt="0"/>
      <dgm:spPr/>
    </dgm:pt>
    <dgm:pt modelId="{37C78F85-F963-45BD-A1D8-3DCB22526068}" type="pres">
      <dgm:prSet presAssocID="{C9C26508-9EB3-4CB0-B70D-50C423F05F06}" presName="node" presStyleLbl="revTx" presStyleIdx="0" presStyleCnt="2">
        <dgm:presLayoutVars>
          <dgm:bulletEnabled val="1"/>
        </dgm:presLayoutVars>
      </dgm:prSet>
      <dgm:spPr/>
      <dgm:t>
        <a:bodyPr/>
        <a:lstStyle/>
        <a:p>
          <a:endParaRPr lang="en-US"/>
        </a:p>
      </dgm:t>
    </dgm:pt>
    <dgm:pt modelId="{5F1C191D-F40C-41D9-8FD1-DF6F0ED96150}" type="pres">
      <dgm:prSet presAssocID="{B85E9DD5-F526-4E0B-ADEE-6257315E86FB}" presName="sibTrans" presStyleLbl="node1" presStyleIdx="0" presStyleCnt="2"/>
      <dgm:spPr/>
      <dgm:t>
        <a:bodyPr/>
        <a:lstStyle/>
        <a:p>
          <a:endParaRPr lang="en-US"/>
        </a:p>
      </dgm:t>
    </dgm:pt>
    <dgm:pt modelId="{2E75F6B0-36F1-499C-BF03-FA9FCB4D29E4}" type="pres">
      <dgm:prSet presAssocID="{E3F74BB4-A177-4568-AD95-D6FB307CB590}" presName="dummy" presStyleCnt="0"/>
      <dgm:spPr/>
    </dgm:pt>
    <dgm:pt modelId="{7D84DCB4-00C6-4709-ADDE-FFF25184916B}" type="pres">
      <dgm:prSet presAssocID="{E3F74BB4-A177-4568-AD95-D6FB307CB590}" presName="node" presStyleLbl="revTx" presStyleIdx="1" presStyleCnt="2">
        <dgm:presLayoutVars>
          <dgm:bulletEnabled val="1"/>
        </dgm:presLayoutVars>
      </dgm:prSet>
      <dgm:spPr/>
      <dgm:t>
        <a:bodyPr/>
        <a:lstStyle/>
        <a:p>
          <a:endParaRPr lang="en-US"/>
        </a:p>
      </dgm:t>
    </dgm:pt>
    <dgm:pt modelId="{097A1EE6-5AD5-44A2-B0FE-4F8A1738EFC0}" type="pres">
      <dgm:prSet presAssocID="{C6707F1E-E057-4BA7-B1B1-9C4EA6FDA84B}" presName="sibTrans" presStyleLbl="node1" presStyleIdx="1" presStyleCnt="2"/>
      <dgm:spPr/>
      <dgm:t>
        <a:bodyPr/>
        <a:lstStyle/>
        <a:p>
          <a:endParaRPr lang="en-US"/>
        </a:p>
      </dgm:t>
    </dgm:pt>
  </dgm:ptLst>
  <dgm:cxnLst>
    <dgm:cxn modelId="{FC9FBF20-82C4-4E43-8DFC-9DC2632FF58F}" type="presOf" srcId="{A3360072-B036-4170-8578-A5938C3C4C59}" destId="{5AE5FD1D-C587-49B3-AE6B-125A2B76E0EF}" srcOrd="0" destOrd="0" presId="urn:microsoft.com/office/officeart/2005/8/layout/cycle1"/>
    <dgm:cxn modelId="{FFE763EE-BE0E-456E-8E91-FC58D96EB93C}" type="presOf" srcId="{C6707F1E-E057-4BA7-B1B1-9C4EA6FDA84B}" destId="{097A1EE6-5AD5-44A2-B0FE-4F8A1738EFC0}" srcOrd="0" destOrd="0" presId="urn:microsoft.com/office/officeart/2005/8/layout/cycle1"/>
    <dgm:cxn modelId="{2EC32467-6DC7-4AA5-A48A-E073ED19B7E0}" srcId="{A3360072-B036-4170-8578-A5938C3C4C59}" destId="{C9C26508-9EB3-4CB0-B70D-50C423F05F06}" srcOrd="0" destOrd="0" parTransId="{36E5963E-CA8F-4796-A92E-D99E9D9B3DE3}" sibTransId="{B85E9DD5-F526-4E0B-ADEE-6257315E86FB}"/>
    <dgm:cxn modelId="{A0A4837B-75E3-4770-8C9C-9AFD50FBCE51}" type="presOf" srcId="{C9C26508-9EB3-4CB0-B70D-50C423F05F06}" destId="{37C78F85-F963-45BD-A1D8-3DCB22526068}" srcOrd="0" destOrd="0" presId="urn:microsoft.com/office/officeart/2005/8/layout/cycle1"/>
    <dgm:cxn modelId="{F53FEBE0-C75C-474D-B415-A6E3AE776F12}" type="presOf" srcId="{B85E9DD5-F526-4E0B-ADEE-6257315E86FB}" destId="{5F1C191D-F40C-41D9-8FD1-DF6F0ED96150}" srcOrd="0" destOrd="0" presId="urn:microsoft.com/office/officeart/2005/8/layout/cycle1"/>
    <dgm:cxn modelId="{E1EBDB4F-E7A9-457E-95FE-293FE83659F6}" type="presOf" srcId="{E3F74BB4-A177-4568-AD95-D6FB307CB590}" destId="{7D84DCB4-00C6-4709-ADDE-FFF25184916B}" srcOrd="0" destOrd="0" presId="urn:microsoft.com/office/officeart/2005/8/layout/cycle1"/>
    <dgm:cxn modelId="{E6F023B7-7C64-4636-B2B2-ED685FB5B2D9}" srcId="{A3360072-B036-4170-8578-A5938C3C4C59}" destId="{E3F74BB4-A177-4568-AD95-D6FB307CB590}" srcOrd="1" destOrd="0" parTransId="{A6BED32B-D73F-4915-B7BC-474C45579D3D}" sibTransId="{C6707F1E-E057-4BA7-B1B1-9C4EA6FDA84B}"/>
    <dgm:cxn modelId="{E4795FCA-4C9E-47F2-B1B7-0DF13C498330}" type="presParOf" srcId="{5AE5FD1D-C587-49B3-AE6B-125A2B76E0EF}" destId="{5DA692C6-3B0E-40A3-A7D6-7F92D98A90D4}" srcOrd="0" destOrd="0" presId="urn:microsoft.com/office/officeart/2005/8/layout/cycle1"/>
    <dgm:cxn modelId="{6BD9710E-79F6-4E67-837D-A178DAA9BE0E}" type="presParOf" srcId="{5AE5FD1D-C587-49B3-AE6B-125A2B76E0EF}" destId="{37C78F85-F963-45BD-A1D8-3DCB22526068}" srcOrd="1" destOrd="0" presId="urn:microsoft.com/office/officeart/2005/8/layout/cycle1"/>
    <dgm:cxn modelId="{3D23DC68-D905-4F43-9A51-0FE6A0B16C9A}" type="presParOf" srcId="{5AE5FD1D-C587-49B3-AE6B-125A2B76E0EF}" destId="{5F1C191D-F40C-41D9-8FD1-DF6F0ED96150}" srcOrd="2" destOrd="0" presId="urn:microsoft.com/office/officeart/2005/8/layout/cycle1"/>
    <dgm:cxn modelId="{86D6739D-A87F-4AD4-973D-06D15F47C2EB}" type="presParOf" srcId="{5AE5FD1D-C587-49B3-AE6B-125A2B76E0EF}" destId="{2E75F6B0-36F1-499C-BF03-FA9FCB4D29E4}" srcOrd="3" destOrd="0" presId="urn:microsoft.com/office/officeart/2005/8/layout/cycle1"/>
    <dgm:cxn modelId="{D11C7F72-2056-426E-9DD6-04C6AC339EA3}" type="presParOf" srcId="{5AE5FD1D-C587-49B3-AE6B-125A2B76E0EF}" destId="{7D84DCB4-00C6-4709-ADDE-FFF25184916B}" srcOrd="4" destOrd="0" presId="urn:microsoft.com/office/officeart/2005/8/layout/cycle1"/>
    <dgm:cxn modelId="{A6D97AF4-2BC5-4869-99ED-DAB69B20E087}" type="presParOf" srcId="{5AE5FD1D-C587-49B3-AE6B-125A2B76E0EF}" destId="{097A1EE6-5AD5-44A2-B0FE-4F8A1738EFC0}" srcOrd="5" destOrd="0" presId="urn:microsoft.com/office/officeart/2005/8/layout/cycle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8F85-F963-45BD-A1D8-3DCB22526068}">
      <dsp:nvSpPr>
        <dsp:cNvPr id="0" name=""/>
        <dsp:cNvSpPr/>
      </dsp:nvSpPr>
      <dsp:spPr>
        <a:xfrm>
          <a:off x="2048061" y="452449"/>
          <a:ext cx="858638" cy="858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Sentiment Analysis</a:t>
          </a:r>
          <a:endParaRPr lang="en-US" sz="1500" kern="1200" dirty="0">
            <a:solidFill>
              <a:schemeClr val="tx1">
                <a:lumMod val="65000"/>
                <a:lumOff val="35000"/>
              </a:schemeClr>
            </a:solidFill>
          </a:endParaRPr>
        </a:p>
      </dsp:txBody>
      <dsp:txXfrm>
        <a:off x="2048061" y="452449"/>
        <a:ext cx="858638" cy="858638"/>
      </dsp:txXfrm>
    </dsp:sp>
    <dsp:sp modelId="{5F1C191D-F40C-41D9-8FD1-DF6F0ED96150}">
      <dsp:nvSpPr>
        <dsp:cNvPr id="0" name=""/>
        <dsp:cNvSpPr/>
      </dsp:nvSpPr>
      <dsp:spPr>
        <a:xfrm>
          <a:off x="893739" y="-745"/>
          <a:ext cx="1765029" cy="1765029"/>
        </a:xfrm>
        <a:prstGeom prst="circularArrow">
          <a:avLst>
            <a:gd name="adj1" fmla="val 9486"/>
            <a:gd name="adj2" fmla="val 685267"/>
            <a:gd name="adj3" fmla="val 7849255"/>
            <a:gd name="adj4" fmla="val 2265478"/>
            <a:gd name="adj5" fmla="val 11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84DCB4-00C6-4709-ADDE-FFF25184916B}">
      <dsp:nvSpPr>
        <dsp:cNvPr id="0" name=""/>
        <dsp:cNvSpPr/>
      </dsp:nvSpPr>
      <dsp:spPr>
        <a:xfrm>
          <a:off x="645807" y="452449"/>
          <a:ext cx="858638" cy="858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Document Level</a:t>
          </a:r>
          <a:endParaRPr lang="en-US" sz="1500" kern="1200" dirty="0">
            <a:solidFill>
              <a:schemeClr val="tx1">
                <a:lumMod val="65000"/>
                <a:lumOff val="35000"/>
              </a:schemeClr>
            </a:solidFill>
          </a:endParaRPr>
        </a:p>
      </dsp:txBody>
      <dsp:txXfrm>
        <a:off x="645807" y="452449"/>
        <a:ext cx="858638" cy="858638"/>
      </dsp:txXfrm>
    </dsp:sp>
    <dsp:sp modelId="{097A1EE6-5AD5-44A2-B0FE-4F8A1738EFC0}">
      <dsp:nvSpPr>
        <dsp:cNvPr id="0" name=""/>
        <dsp:cNvSpPr/>
      </dsp:nvSpPr>
      <dsp:spPr>
        <a:xfrm>
          <a:off x="893739" y="-745"/>
          <a:ext cx="1765029" cy="1765029"/>
        </a:xfrm>
        <a:prstGeom prst="circularArrow">
          <a:avLst>
            <a:gd name="adj1" fmla="val 9486"/>
            <a:gd name="adj2" fmla="val 685267"/>
            <a:gd name="adj3" fmla="val 18649255"/>
            <a:gd name="adj4" fmla="val 13065478"/>
            <a:gd name="adj5" fmla="val 11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2469199"/>
            <a:ext cx="18186876" cy="5252720"/>
          </a:xfrm>
        </p:spPr>
        <p:txBody>
          <a:bodyPr anchor="b"/>
          <a:lstStyle>
            <a:lvl1pPr algn="ctr">
              <a:defRPr sz="13200"/>
            </a:lvl1pPr>
          </a:lstStyle>
          <a:p>
            <a:r>
              <a:rPr lang="en-US" smtClean="0"/>
              <a:t>Click to edit Master title style</a:t>
            </a:r>
            <a:endParaRPr lang="en-US" dirty="0"/>
          </a:p>
        </p:txBody>
      </p:sp>
      <p:sp>
        <p:nvSpPr>
          <p:cNvPr id="3" name="Subtitle 2"/>
          <p:cNvSpPr>
            <a:spLocks noGrp="1"/>
          </p:cNvSpPr>
          <p:nvPr>
            <p:ph type="subTitle" idx="1"/>
          </p:nvPr>
        </p:nvSpPr>
        <p:spPr>
          <a:xfrm>
            <a:off x="2674541" y="7924484"/>
            <a:ext cx="16047244" cy="3642676"/>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16927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89641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803275"/>
            <a:ext cx="4613583" cy="127860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803275"/>
            <a:ext cx="13573294" cy="127860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948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168601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3761427"/>
            <a:ext cx="18454330" cy="6276021"/>
          </a:xfrm>
        </p:spPr>
        <p:txBody>
          <a:bodyPr anchor="b"/>
          <a:lstStyle>
            <a:lvl1pPr>
              <a:defRPr sz="13200"/>
            </a:lvl1pPr>
          </a:lstStyle>
          <a:p>
            <a:r>
              <a:rPr lang="en-US" smtClean="0"/>
              <a:t>Click to edit Master title style</a:t>
            </a:r>
            <a:endParaRPr lang="en-US" dirty="0"/>
          </a:p>
        </p:txBody>
      </p:sp>
      <p:sp>
        <p:nvSpPr>
          <p:cNvPr id="3" name="Text Placeholder 2"/>
          <p:cNvSpPr>
            <a:spLocks noGrp="1"/>
          </p:cNvSpPr>
          <p:nvPr>
            <p:ph type="body" idx="1"/>
          </p:nvPr>
        </p:nvSpPr>
        <p:spPr>
          <a:xfrm>
            <a:off x="1459855" y="10096822"/>
            <a:ext cx="18454330" cy="3300411"/>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414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4016375"/>
            <a:ext cx="9093438" cy="957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4016375"/>
            <a:ext cx="9093438" cy="957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6774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803278"/>
            <a:ext cx="18454330" cy="291623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3698559"/>
            <a:ext cx="9051647"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4" name="Content Placeholder 3"/>
          <p:cNvSpPr>
            <a:spLocks noGrp="1"/>
          </p:cNvSpPr>
          <p:nvPr>
            <p:ph sz="half" idx="2"/>
          </p:nvPr>
        </p:nvSpPr>
        <p:spPr>
          <a:xfrm>
            <a:off x="1473787" y="5511165"/>
            <a:ext cx="9051647" cy="810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1" y="3698559"/>
            <a:ext cx="9096225"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6" name="Content Placeholder 5"/>
          <p:cNvSpPr>
            <a:spLocks noGrp="1"/>
          </p:cNvSpPr>
          <p:nvPr>
            <p:ph sz="quarter" idx="4"/>
          </p:nvPr>
        </p:nvSpPr>
        <p:spPr>
          <a:xfrm>
            <a:off x="10831891" y="5511165"/>
            <a:ext cx="9096225" cy="810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3A181C-D0DC-4CD4-AE01-5E40FD29E238}" type="datetimeFigureOut">
              <a:rPr lang="en-US" smtClean="0"/>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5046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3A181C-D0DC-4CD4-AE01-5E40FD29E238}" type="datetimeFigureOut">
              <a:rPr lang="en-US" smtClean="0"/>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8528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A181C-D0DC-4CD4-AE01-5E40FD29E238}" type="datetimeFigureOut">
              <a:rPr lang="en-US" smtClean="0"/>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55146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smtClean="0"/>
              <a:t>Click to edit Master title style</a:t>
            </a:r>
            <a:endParaRPr lang="en-US" dirty="0"/>
          </a:p>
        </p:txBody>
      </p:sp>
      <p:sp>
        <p:nvSpPr>
          <p:cNvPr id="3" name="Content Placeholder 2"/>
          <p:cNvSpPr>
            <a:spLocks noGrp="1"/>
          </p:cNvSpPr>
          <p:nvPr>
            <p:ph idx="1"/>
          </p:nvPr>
        </p:nvSpPr>
        <p:spPr>
          <a:xfrm>
            <a:off x="9096225" y="2172338"/>
            <a:ext cx="10831890" cy="10721975"/>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38403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2172338"/>
            <a:ext cx="10831890" cy="10721975"/>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smtClean="0"/>
              <a:t>Click icon to add picture</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80100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803278"/>
            <a:ext cx="18454330" cy="29162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4016375"/>
            <a:ext cx="18454330" cy="95729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7" y="13983973"/>
            <a:ext cx="4814173" cy="803275"/>
          </a:xfrm>
          <a:prstGeom prst="rect">
            <a:avLst/>
          </a:prstGeom>
        </p:spPr>
        <p:txBody>
          <a:bodyPr vert="horz" lIns="91440" tIns="45720" rIns="91440" bIns="45720" rtlCol="0" anchor="ctr"/>
          <a:lstStyle>
            <a:lvl1pPr algn="l">
              <a:defRPr sz="2640">
                <a:solidFill>
                  <a:schemeClr val="tx1">
                    <a:tint val="75000"/>
                  </a:schemeClr>
                </a:solidFill>
              </a:defRPr>
            </a:lvl1pPr>
          </a:lstStyle>
          <a:p>
            <a:fld id="{4B3A181C-D0DC-4CD4-AE01-5E40FD29E238}" type="datetimeFigureOut">
              <a:rPr lang="en-US" smtClean="0"/>
              <a:t>5/10/2018</a:t>
            </a:fld>
            <a:endParaRPr lang="en-US"/>
          </a:p>
        </p:txBody>
      </p:sp>
      <p:sp>
        <p:nvSpPr>
          <p:cNvPr id="5" name="Footer Placeholder 4"/>
          <p:cNvSpPr>
            <a:spLocks noGrp="1"/>
          </p:cNvSpPr>
          <p:nvPr>
            <p:ph type="ftr" sz="quarter" idx="3"/>
          </p:nvPr>
        </p:nvSpPr>
        <p:spPr>
          <a:xfrm>
            <a:off x="7087533" y="13983973"/>
            <a:ext cx="7221260" cy="803275"/>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13983973"/>
            <a:ext cx="4814173" cy="803275"/>
          </a:xfrm>
          <a:prstGeom prst="rect">
            <a:avLst/>
          </a:prstGeom>
        </p:spPr>
        <p:txBody>
          <a:bodyPr vert="horz" lIns="91440" tIns="45720" rIns="91440" bIns="45720" rtlCol="0" anchor="ctr"/>
          <a:lstStyle>
            <a:lvl1pPr algn="r">
              <a:defRPr sz="2640">
                <a:solidFill>
                  <a:schemeClr val="tx1">
                    <a:tint val="75000"/>
                  </a:schemeClr>
                </a:solidFill>
              </a:defRPr>
            </a:lvl1pPr>
          </a:lstStyle>
          <a:p>
            <a:fld id="{49B1AA5D-B1D5-4024-A22B-8F15EDB20205}" type="slidenum">
              <a:rPr lang="en-US" smtClean="0"/>
              <a:t>‹#›</a:t>
            </a:fld>
            <a:endParaRPr lang="en-US"/>
          </a:p>
        </p:txBody>
      </p:sp>
    </p:spTree>
    <p:extLst>
      <p:ext uri="{BB962C8B-B14F-4D97-AF65-F5344CB8AC3E}">
        <p14:creationId xmlns:p14="http://schemas.microsoft.com/office/powerpoint/2010/main" val="290254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wmf"/><Relationship Id="rId26" Type="http://schemas.microsoft.com/office/2007/relationships/diagramDrawing" Target="../diagrams/drawing1.xml"/><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diagramColors" Target="../diagrams/colors1.xml"/><Relationship Id="rId2" Type="http://schemas.openxmlformats.org/officeDocument/2006/relationships/image" Target="../media/image1.png"/><Relationship Id="rId16" Type="http://schemas.openxmlformats.org/officeDocument/2006/relationships/image" Target="../media/image15.gif"/><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diagramQuickStyle" Target="../diagrams/quickStyle1.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diagramLayout" Target="../diagrams/layout1.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diagramData" Target="../diagrams/data1.xml"/><Relationship Id="rId2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0" y="0"/>
            <a:ext cx="21396325" cy="15068549"/>
            <a:chOff x="0" y="0"/>
            <a:chExt cx="21396325" cy="15068549"/>
          </a:xfrm>
        </p:grpSpPr>
        <p:sp>
          <p:nvSpPr>
            <p:cNvPr id="4" name="Rectangle 3"/>
            <p:cNvSpPr/>
            <p:nvPr/>
          </p:nvSpPr>
          <p:spPr>
            <a:xfrm>
              <a:off x="0" y="0"/>
              <a:ext cx="21396325" cy="280035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800350"/>
              <a:ext cx="21396325" cy="122586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2925" y="2828925"/>
              <a:ext cx="20316825" cy="1022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038" y="13058774"/>
              <a:ext cx="21354046" cy="20097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629009" y="13612983"/>
            <a:ext cx="4379422" cy="1145061"/>
          </a:xfrm>
          <a:prstGeom prst="rect">
            <a:avLst/>
          </a:prstGeom>
          <a:noFill/>
        </p:spPr>
        <p:txBody>
          <a:bodyPr wrap="square" lIns="41910" tIns="41910" rIns="41910" bIns="41910" rtlCol="0">
            <a:normAutofit/>
          </a:bodyPr>
          <a:lstStyle/>
          <a:p>
            <a:pPr algn="ctr"/>
            <a:r>
              <a:rPr lang="en-US" sz="1800" b="1" dirty="0" smtClean="0"/>
              <a:t>Ali Jilani</a:t>
            </a:r>
            <a:endParaRPr lang="en-US" sz="1800" b="1" dirty="0"/>
          </a:p>
          <a:p>
            <a:pPr algn="ctr"/>
            <a:r>
              <a:rPr lang="en-US" sz="1283" dirty="0" smtClean="0"/>
              <a:t>MSc. In Computing, Enterprise Software Systems</a:t>
            </a:r>
            <a:br>
              <a:rPr lang="en-US" sz="1283" dirty="0" smtClean="0"/>
            </a:br>
            <a:r>
              <a:rPr lang="en-US" sz="1283" dirty="0" smtClean="0"/>
              <a:t>Waterford </a:t>
            </a:r>
            <a:r>
              <a:rPr lang="en-US" sz="1283" dirty="0" smtClean="0"/>
              <a:t>Institute of Technology,</a:t>
            </a:r>
          </a:p>
          <a:p>
            <a:pPr algn="ctr"/>
            <a:r>
              <a:rPr lang="en-US" sz="1283" dirty="0" smtClean="0"/>
              <a:t>Department of Science &amp; Computing</a:t>
            </a:r>
            <a:endParaRPr lang="en-US" sz="1283" dirty="0"/>
          </a:p>
          <a:p>
            <a:pPr algn="ctr"/>
            <a:r>
              <a:rPr lang="en-US" sz="1283" dirty="0" smtClean="0"/>
              <a:t>Email:20078735@mail.wit.ie</a:t>
            </a:r>
            <a:endParaRPr lang="en-US" sz="1283" dirty="0"/>
          </a:p>
        </p:txBody>
      </p:sp>
      <p:sp>
        <p:nvSpPr>
          <p:cNvPr id="10" name="TextBox 9"/>
          <p:cNvSpPr txBox="1"/>
          <p:nvPr/>
        </p:nvSpPr>
        <p:spPr>
          <a:xfrm>
            <a:off x="817431" y="13233987"/>
            <a:ext cx="4191000" cy="342075"/>
          </a:xfrm>
          <a:prstGeom prst="rect">
            <a:avLst/>
          </a:prstGeom>
          <a:noFill/>
        </p:spPr>
        <p:txBody>
          <a:bodyPr wrap="none" lIns="31427" tIns="15714" rIns="31427" bIns="15714" rtlCol="0">
            <a:noAutofit/>
          </a:bodyPr>
          <a:lstStyle/>
          <a:p>
            <a:pPr algn="ctr"/>
            <a:r>
              <a:rPr lang="en-US" sz="2017" b="1" dirty="0"/>
              <a:t>Contact </a:t>
            </a:r>
            <a:r>
              <a:rPr lang="en-US" sz="2017" b="1" dirty="0" smtClean="0"/>
              <a:t>Information</a:t>
            </a:r>
            <a:endParaRPr lang="en-US" sz="2017" b="1" dirty="0"/>
          </a:p>
        </p:txBody>
      </p:sp>
      <p:sp>
        <p:nvSpPr>
          <p:cNvPr id="11" name="TextBox 10"/>
          <p:cNvSpPr txBox="1"/>
          <p:nvPr/>
        </p:nvSpPr>
        <p:spPr>
          <a:xfrm>
            <a:off x="5221706" y="13526804"/>
            <a:ext cx="10798817" cy="1300527"/>
          </a:xfrm>
          <a:prstGeom prst="rect">
            <a:avLst/>
          </a:prstGeom>
          <a:noFill/>
          <a:ln>
            <a:noFill/>
          </a:ln>
        </p:spPr>
        <p:txBody>
          <a:bodyPr wrap="square" lIns="41910" tIns="41910" rIns="41910" bIns="41910" numCol="1" spcCol="342842" rtlCol="0">
            <a:noAutofit/>
          </a:bodyPr>
          <a:lstStyle/>
          <a:p>
            <a:pPr lvl="0" hangingPunct="0"/>
            <a:r>
              <a:rPr lang="en-US" sz="1600" dirty="0" smtClean="0"/>
              <a:t>1. FELDMAN</a:t>
            </a:r>
            <a:r>
              <a:rPr lang="en-US" sz="1600" dirty="0"/>
              <a:t>, R. 2013. Techniques and applications for sentiment analysis. </a:t>
            </a:r>
            <a:r>
              <a:rPr lang="en-US" sz="1600" i="1" dirty="0" err="1"/>
              <a:t>Commun</a:t>
            </a:r>
            <a:r>
              <a:rPr lang="en-US" sz="1600" i="1" dirty="0"/>
              <a:t>. ACM,</a:t>
            </a:r>
            <a:r>
              <a:rPr lang="en-US" sz="1600" dirty="0"/>
              <a:t> 56</a:t>
            </a:r>
            <a:r>
              <a:rPr lang="en-US" sz="1600" b="1" dirty="0"/>
              <a:t>,</a:t>
            </a:r>
            <a:r>
              <a:rPr lang="en-US" sz="1600" dirty="0"/>
              <a:t> 82-89.</a:t>
            </a:r>
          </a:p>
          <a:p>
            <a:pPr lvl="0" hangingPunct="0"/>
            <a:r>
              <a:rPr lang="en-US" sz="1600" dirty="0"/>
              <a:t>GIACHANOU, A. &amp; CRESTANI, F. 2016. Like It or Not: A Survey of Twitter Sentiment Analysis Methods. </a:t>
            </a:r>
            <a:r>
              <a:rPr lang="en-US" sz="1600" i="1" dirty="0"/>
              <a:t>ACM Computing Surveys,</a:t>
            </a:r>
            <a:r>
              <a:rPr lang="en-US" sz="1600" dirty="0"/>
              <a:t> 49</a:t>
            </a:r>
            <a:r>
              <a:rPr lang="en-US" sz="1600" b="1" dirty="0"/>
              <a:t>,</a:t>
            </a:r>
            <a:r>
              <a:rPr lang="en-US" sz="1600" dirty="0"/>
              <a:t> 28-28:41.</a:t>
            </a:r>
          </a:p>
          <a:p>
            <a:pPr lvl="0" hangingPunct="0"/>
            <a:r>
              <a:rPr lang="en-US" sz="1600" dirty="0" smtClean="0"/>
              <a:t>2. STEPHEN</a:t>
            </a:r>
            <a:r>
              <a:rPr lang="en-US" sz="1600" dirty="0"/>
              <a:t>, H. &amp; REBECCA SCOTT (2017) ‘Developing an Approach to Harvesting, Cleaning, and Analyzing Data from Twitter Using R’, Information Systems Education Journal (ISEDJ), v15 n3 (May 2017), P42-54</a:t>
            </a:r>
            <a:r>
              <a:rPr lang="en-US" sz="1600" dirty="0" smtClean="0"/>
              <a:t>.</a:t>
            </a:r>
            <a:endParaRPr lang="en-US" sz="1600" dirty="0"/>
          </a:p>
        </p:txBody>
      </p:sp>
      <p:sp>
        <p:nvSpPr>
          <p:cNvPr id="12" name="TextBox 11"/>
          <p:cNvSpPr txBox="1"/>
          <p:nvPr/>
        </p:nvSpPr>
        <p:spPr>
          <a:xfrm>
            <a:off x="16304066" y="13574931"/>
            <a:ext cx="4191000" cy="1019184"/>
          </a:xfrm>
          <a:prstGeom prst="rect">
            <a:avLst/>
          </a:prstGeom>
          <a:noFill/>
        </p:spPr>
        <p:txBody>
          <a:bodyPr wrap="square" lIns="41910" tIns="41910" rIns="41910" bIns="41910" rtlCol="0">
            <a:normAutofit lnSpcReduction="10000"/>
          </a:bodyPr>
          <a:lstStyle/>
          <a:p>
            <a:r>
              <a:rPr lang="en-US" sz="1283" dirty="0" smtClean="0"/>
              <a:t>All my lecturers especially the names listed below.</a:t>
            </a:r>
          </a:p>
          <a:p>
            <a:endParaRPr lang="en-US" sz="1283" dirty="0" smtClean="0"/>
          </a:p>
          <a:p>
            <a:pPr marL="342900" indent="-342900">
              <a:buAutoNum type="arabicPeriod"/>
            </a:pPr>
            <a:r>
              <a:rPr lang="en-US" sz="1283" dirty="0" smtClean="0"/>
              <a:t>Dr. Peter Carew</a:t>
            </a:r>
          </a:p>
          <a:p>
            <a:pPr marL="342900" indent="-342900">
              <a:buAutoNum type="arabicPeriod"/>
            </a:pPr>
            <a:r>
              <a:rPr lang="en-US" sz="1283" dirty="0" smtClean="0"/>
              <a:t>Dr. Bernard Butler</a:t>
            </a:r>
          </a:p>
          <a:p>
            <a:pPr marL="342900" indent="-342900">
              <a:buAutoNum type="arabicPeriod"/>
            </a:pPr>
            <a:r>
              <a:rPr lang="en-US" sz="1283" dirty="0" smtClean="0"/>
              <a:t>Dr. Kieran Murphy</a:t>
            </a:r>
            <a:endParaRPr lang="en-US" sz="1283" dirty="0"/>
          </a:p>
        </p:txBody>
      </p:sp>
      <p:sp>
        <p:nvSpPr>
          <p:cNvPr id="13" name="TextBox 12"/>
          <p:cNvSpPr txBox="1"/>
          <p:nvPr/>
        </p:nvSpPr>
        <p:spPr>
          <a:xfrm>
            <a:off x="16304066" y="13190373"/>
            <a:ext cx="4191000" cy="342075"/>
          </a:xfrm>
          <a:prstGeom prst="rect">
            <a:avLst/>
          </a:prstGeom>
          <a:noFill/>
        </p:spPr>
        <p:txBody>
          <a:bodyPr wrap="none" lIns="31427" tIns="15714" rIns="31427" bIns="15714" rtlCol="0">
            <a:noAutofit/>
          </a:bodyPr>
          <a:lstStyle/>
          <a:p>
            <a:pPr algn="ctr"/>
            <a:r>
              <a:rPr lang="en-US" sz="2017" b="1" dirty="0"/>
              <a:t>Acknowledgements</a:t>
            </a:r>
          </a:p>
        </p:txBody>
      </p:sp>
      <p:sp>
        <p:nvSpPr>
          <p:cNvPr id="14" name="TextBox 13"/>
          <p:cNvSpPr txBox="1"/>
          <p:nvPr/>
        </p:nvSpPr>
        <p:spPr>
          <a:xfrm>
            <a:off x="6531020" y="13213932"/>
            <a:ext cx="8382000" cy="314325"/>
          </a:xfrm>
          <a:prstGeom prst="rect">
            <a:avLst/>
          </a:prstGeom>
          <a:noFill/>
          <a:ln>
            <a:noFill/>
          </a:ln>
        </p:spPr>
        <p:txBody>
          <a:bodyPr wrap="none" lIns="31427" tIns="15714" rIns="31427" bIns="15714" rtlCol="0" anchor="ctr" anchorCtr="0">
            <a:noAutofit/>
          </a:bodyPr>
          <a:lstStyle/>
          <a:p>
            <a:pPr algn="ctr"/>
            <a:r>
              <a:rPr lang="en-US" sz="2017" b="1" dirty="0"/>
              <a:t>References</a:t>
            </a:r>
          </a:p>
        </p:txBody>
      </p:sp>
      <p:grpSp>
        <p:nvGrpSpPr>
          <p:cNvPr id="70" name="Group 69"/>
          <p:cNvGrpSpPr/>
          <p:nvPr/>
        </p:nvGrpSpPr>
        <p:grpSpPr>
          <a:xfrm>
            <a:off x="16214730" y="10209127"/>
            <a:ext cx="4359269" cy="2698930"/>
            <a:chOff x="16214730" y="10209127"/>
            <a:chExt cx="4359269" cy="2698930"/>
          </a:xfrm>
        </p:grpSpPr>
        <p:sp>
          <p:nvSpPr>
            <p:cNvPr id="15" name="Text Box 193"/>
            <p:cNvSpPr txBox="1">
              <a:spLocks noChangeArrowheads="1"/>
            </p:cNvSpPr>
            <p:nvPr/>
          </p:nvSpPr>
          <p:spPr bwMode="auto">
            <a:xfrm>
              <a:off x="16214730" y="10523452"/>
              <a:ext cx="4359269" cy="2384605"/>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b="1" dirty="0" smtClean="0">
                  <a:latin typeface="Calibri" pitchFamily="34" charset="0"/>
                </a:rPr>
                <a:t>Hypothesis 1:</a:t>
              </a:r>
              <a:r>
                <a:rPr lang="en-US" sz="1467" dirty="0" smtClean="0">
                  <a:latin typeface="Calibri" pitchFamily="34" charset="0"/>
                </a:rPr>
                <a:t> </a:t>
              </a:r>
              <a:r>
                <a:rPr lang="en-US" sz="1467" dirty="0">
                  <a:latin typeface="Calibri" pitchFamily="34" charset="0"/>
                </a:rPr>
                <a:t>Pearson Correlation Coefficient (r) will be used to measure the strength of a linear association between our aggregate sentiment scores and Amazon review star ratings on the other hand. </a:t>
              </a:r>
              <a:endParaRPr lang="en-US" sz="1467" dirty="0" smtClean="0">
                <a:latin typeface="Calibri" pitchFamily="34" charset="0"/>
              </a:endParaRPr>
            </a:p>
            <a:p>
              <a:pPr eaLnBrk="1" hangingPunct="1"/>
              <a:r>
                <a:rPr lang="en-US" sz="1467" dirty="0" smtClean="0">
                  <a:latin typeface="Calibri" pitchFamily="34" charset="0"/>
                </a:rPr>
                <a:t/>
              </a:r>
              <a:br>
                <a:rPr lang="en-US" sz="1467" dirty="0" smtClean="0">
                  <a:latin typeface="Calibri" pitchFamily="34" charset="0"/>
                </a:rPr>
              </a:br>
              <a:r>
                <a:rPr lang="en-US" sz="1467" b="1" dirty="0">
                  <a:latin typeface="Calibri" pitchFamily="34" charset="0"/>
                </a:rPr>
                <a:t>Hypothesis 2: </a:t>
              </a:r>
              <a:r>
                <a:rPr lang="en-US" sz="1467" dirty="0">
                  <a:latin typeface="Calibri" pitchFamily="34" charset="0"/>
                </a:rPr>
                <a:t>The resulting prediction will be compared with the Amazon average star rating to calculate error which will be taken as the discrete difference between what the classifier is expected to predict and what it actually predicts.</a:t>
              </a:r>
            </a:p>
          </p:txBody>
        </p:sp>
        <p:sp>
          <p:nvSpPr>
            <p:cNvPr id="16" name="Rectangle 15"/>
            <p:cNvSpPr/>
            <p:nvPr/>
          </p:nvSpPr>
          <p:spPr>
            <a:xfrm>
              <a:off x="16214730" y="10209127"/>
              <a:ext cx="4359269" cy="3064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Verification of Results</a:t>
              </a:r>
              <a:endParaRPr lang="en-US" sz="2017" b="1" dirty="0">
                <a:solidFill>
                  <a:schemeClr val="accent3">
                    <a:lumMod val="20000"/>
                    <a:lumOff val="80000"/>
                  </a:schemeClr>
                </a:solidFill>
              </a:endParaRPr>
            </a:p>
          </p:txBody>
        </p:sp>
      </p:grpSp>
      <p:grpSp>
        <p:nvGrpSpPr>
          <p:cNvPr id="75" name="Group 74"/>
          <p:cNvGrpSpPr/>
          <p:nvPr/>
        </p:nvGrpSpPr>
        <p:grpSpPr>
          <a:xfrm>
            <a:off x="16207421" y="3043215"/>
            <a:ext cx="4342515" cy="2909771"/>
            <a:chOff x="16207421" y="3043215"/>
            <a:chExt cx="4342515" cy="2909771"/>
          </a:xfrm>
        </p:grpSpPr>
        <p:sp>
          <p:nvSpPr>
            <p:cNvPr id="19" name="Text Box 191"/>
            <p:cNvSpPr txBox="1">
              <a:spLocks noChangeArrowheads="1"/>
            </p:cNvSpPr>
            <p:nvPr/>
          </p:nvSpPr>
          <p:spPr bwMode="auto">
            <a:xfrm>
              <a:off x="16207421" y="3342614"/>
              <a:ext cx="4342515" cy="2610372"/>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Data is gathered using Twitter APIs for R imported as a package called twitteR. All data will be current and will be pulled lived at the time of study as time of day or day of week or even day of month have no effect on the quality of data.</a:t>
              </a:r>
            </a:p>
            <a:p>
              <a:pPr algn="just" eaLnBrk="1" hangingPunct="1"/>
              <a:endParaRPr lang="en-US" sz="1467" dirty="0">
                <a:latin typeface="Calibri" pitchFamily="34" charset="0"/>
              </a:endParaRPr>
            </a:p>
            <a:p>
              <a:pPr algn="just" eaLnBrk="1" hangingPunct="1"/>
              <a:r>
                <a:rPr lang="en-US" sz="1467" dirty="0">
                  <a:latin typeface="Calibri" pitchFamily="34" charset="0"/>
                </a:rPr>
                <a:t>Language filters will be applied to get only English results. </a:t>
              </a:r>
            </a:p>
            <a:p>
              <a:pPr algn="just" eaLnBrk="1" hangingPunct="1"/>
              <a:endParaRPr lang="en-US" sz="1467" dirty="0">
                <a:latin typeface="Calibri" pitchFamily="34" charset="0"/>
              </a:endParaRPr>
            </a:p>
            <a:p>
              <a:pPr algn="just" eaLnBrk="1" hangingPunct="1"/>
              <a:r>
                <a:rPr lang="en-US" sz="1467" dirty="0">
                  <a:latin typeface="Calibri" pitchFamily="34" charset="0"/>
                </a:rPr>
                <a:t>Keywords related to technology products e.g. iPhone, Nissan Leaf, etc.</a:t>
              </a:r>
              <a:endParaRPr lang="en-US" sz="1467" dirty="0">
                <a:latin typeface="Calibri" pitchFamily="34" charset="0"/>
              </a:endParaRPr>
            </a:p>
          </p:txBody>
        </p:sp>
        <p:sp>
          <p:nvSpPr>
            <p:cNvPr id="20" name="Rectangle 19"/>
            <p:cNvSpPr/>
            <p:nvPr/>
          </p:nvSpPr>
          <p:spPr>
            <a:xfrm>
              <a:off x="16207421" y="3043215"/>
              <a:ext cx="4342515" cy="32562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Data Gathering</a:t>
              </a:r>
              <a:endParaRPr lang="en-US" sz="2017" b="1" dirty="0">
                <a:solidFill>
                  <a:schemeClr val="accent3">
                    <a:lumMod val="20000"/>
                    <a:lumOff val="80000"/>
                  </a:schemeClr>
                </a:solidFill>
              </a:endParaRPr>
            </a:p>
          </p:txBody>
        </p:sp>
      </p:grpSp>
      <p:sp>
        <p:nvSpPr>
          <p:cNvPr id="21" name="Text Box 194"/>
          <p:cNvSpPr txBox="1">
            <a:spLocks noChangeArrowheads="1"/>
          </p:cNvSpPr>
          <p:nvPr/>
        </p:nvSpPr>
        <p:spPr bwMode="auto">
          <a:xfrm>
            <a:off x="5221706" y="8659474"/>
            <a:ext cx="10804298" cy="4265394"/>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467" dirty="0">
              <a:latin typeface="Calibri" pitchFamily="34" charset="0"/>
            </a:endParaRPr>
          </a:p>
        </p:txBody>
      </p:sp>
      <p:sp>
        <p:nvSpPr>
          <p:cNvPr id="22" name="Text Box 192"/>
          <p:cNvSpPr txBox="1">
            <a:spLocks noChangeArrowheads="1"/>
          </p:cNvSpPr>
          <p:nvPr/>
        </p:nvSpPr>
        <p:spPr bwMode="auto">
          <a:xfrm>
            <a:off x="5216225" y="3265610"/>
            <a:ext cx="10804298" cy="4860751"/>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1467" dirty="0" smtClean="0">
              <a:latin typeface="Calibri" pitchFamily="34" charset="0"/>
            </a:endParaRPr>
          </a:p>
          <a:p>
            <a:pPr algn="just" eaLnBrk="1" hangingPunct="1"/>
            <a:endParaRPr lang="en-US" sz="1467" dirty="0">
              <a:latin typeface="Calibri" pitchFamily="34" charset="0"/>
            </a:endParaRPr>
          </a:p>
        </p:txBody>
      </p:sp>
      <p:sp>
        <p:nvSpPr>
          <p:cNvPr id="23" name="Rectangle 22"/>
          <p:cNvSpPr/>
          <p:nvPr/>
        </p:nvSpPr>
        <p:spPr>
          <a:xfrm>
            <a:off x="5221706" y="3040234"/>
            <a:ext cx="10804298"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Methodology - Hypothesis </a:t>
            </a:r>
            <a:r>
              <a:rPr lang="en-US" sz="2017" b="1" dirty="0" smtClean="0">
                <a:solidFill>
                  <a:schemeClr val="accent3">
                    <a:lumMod val="20000"/>
                    <a:lumOff val="80000"/>
                  </a:schemeClr>
                </a:solidFill>
              </a:rPr>
              <a:t>1</a:t>
            </a:r>
            <a:endParaRPr lang="en-US" sz="2017" b="1" dirty="0">
              <a:solidFill>
                <a:schemeClr val="accent3">
                  <a:lumMod val="20000"/>
                  <a:lumOff val="80000"/>
                </a:schemeClr>
              </a:solidFill>
            </a:endParaRPr>
          </a:p>
        </p:txBody>
      </p:sp>
      <p:sp>
        <p:nvSpPr>
          <p:cNvPr id="24" name="Rectangle 23"/>
          <p:cNvSpPr/>
          <p:nvPr/>
        </p:nvSpPr>
        <p:spPr>
          <a:xfrm>
            <a:off x="5221706" y="8345149"/>
            <a:ext cx="10804298"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Methodology - Hypothesis </a:t>
            </a:r>
            <a:r>
              <a:rPr lang="en-US" sz="2017" b="1" dirty="0" smtClean="0">
                <a:solidFill>
                  <a:schemeClr val="accent3">
                    <a:lumMod val="20000"/>
                    <a:lumOff val="80000"/>
                  </a:schemeClr>
                </a:solidFill>
              </a:rPr>
              <a:t>2</a:t>
            </a:r>
            <a:endParaRPr lang="en-US" sz="2017" b="1" dirty="0">
              <a:solidFill>
                <a:schemeClr val="accent3">
                  <a:lumMod val="20000"/>
                  <a:lumOff val="80000"/>
                </a:schemeClr>
              </a:solidFill>
            </a:endParaRPr>
          </a:p>
        </p:txBody>
      </p:sp>
      <p:grpSp>
        <p:nvGrpSpPr>
          <p:cNvPr id="29" name="Group 28"/>
          <p:cNvGrpSpPr/>
          <p:nvPr/>
        </p:nvGrpSpPr>
        <p:grpSpPr>
          <a:xfrm>
            <a:off x="18483684" y="258950"/>
            <a:ext cx="2307055" cy="2147686"/>
            <a:chOff x="3866147" y="1780671"/>
            <a:chExt cx="4740442" cy="4616694"/>
          </a:xfrm>
        </p:grpSpPr>
        <p:pic>
          <p:nvPicPr>
            <p:cNvPr id="30"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2598" t="4999" r="3726" b="3771"/>
            <a:stretch/>
          </p:blipFill>
          <p:spPr>
            <a:xfrm>
              <a:off x="3866147" y="1780671"/>
              <a:ext cx="4740442" cy="4616694"/>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9413" y="2574145"/>
              <a:ext cx="2913910" cy="2913910"/>
            </a:xfrm>
            <a:prstGeom prst="rect">
              <a:avLst/>
            </a:prstGeom>
          </p:spPr>
        </p:pic>
      </p:gr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009" y="230375"/>
            <a:ext cx="1777308" cy="2335598"/>
          </a:xfrm>
          <a:prstGeom prst="rect">
            <a:avLst/>
          </a:prstGeom>
        </p:spPr>
      </p:pic>
      <p:sp>
        <p:nvSpPr>
          <p:cNvPr id="33" name="Text Box 122"/>
          <p:cNvSpPr txBox="1">
            <a:spLocks noChangeArrowheads="1"/>
          </p:cNvSpPr>
          <p:nvPr/>
        </p:nvSpPr>
        <p:spPr bwMode="auto">
          <a:xfrm>
            <a:off x="2796258" y="326992"/>
            <a:ext cx="15644233" cy="121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Using Binary Classifier for Predicting Success of </a:t>
            </a:r>
            <a:endParaRPr lang="en-US" sz="4000" b="1" dirty="0" smtClean="0">
              <a:solidFill>
                <a:schemeClr val="accent3">
                  <a:lumMod val="20000"/>
                  <a:lumOff val="80000"/>
                </a:schemeClr>
              </a:solidFill>
              <a:latin typeface="+mn-lt"/>
            </a:endParaRPr>
          </a:p>
          <a:p>
            <a:pPr algn="ctr" eaLnBrk="1" hangingPunct="1"/>
            <a:r>
              <a:rPr lang="en-US" sz="4000" b="1" dirty="0" smtClean="0">
                <a:solidFill>
                  <a:schemeClr val="accent3">
                    <a:lumMod val="20000"/>
                    <a:lumOff val="80000"/>
                  </a:schemeClr>
                </a:solidFill>
                <a:latin typeface="+mn-lt"/>
              </a:rPr>
              <a:t>Technology Release Based Upon Sentiment Analysis of Social </a:t>
            </a:r>
            <a:r>
              <a:rPr lang="en-US" sz="4000" b="1" dirty="0">
                <a:solidFill>
                  <a:schemeClr val="accent3">
                    <a:lumMod val="20000"/>
                    <a:lumOff val="80000"/>
                  </a:schemeClr>
                </a:solidFill>
                <a:latin typeface="+mn-lt"/>
              </a:rPr>
              <a:t>Media Data</a:t>
            </a:r>
          </a:p>
        </p:txBody>
      </p:sp>
      <p:sp>
        <p:nvSpPr>
          <p:cNvPr id="34" name="Text Box 123"/>
          <p:cNvSpPr txBox="1">
            <a:spLocks noChangeArrowheads="1"/>
          </p:cNvSpPr>
          <p:nvPr/>
        </p:nvSpPr>
        <p:spPr bwMode="auto">
          <a:xfrm>
            <a:off x="5589174" y="1814366"/>
            <a:ext cx="100584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Ali Akbar Jilani</a:t>
            </a:r>
            <a:r>
              <a:rPr lang="en-US" sz="2800" baseline="30000" dirty="0">
                <a:solidFill>
                  <a:schemeClr val="accent3">
                    <a:lumMod val="20000"/>
                    <a:lumOff val="80000"/>
                  </a:schemeClr>
                </a:solidFill>
                <a:latin typeface="+mn-lt"/>
              </a:rPr>
              <a:t>1</a:t>
            </a:r>
          </a:p>
          <a:p>
            <a:pPr algn="ctr" eaLnBrk="1" hangingPunct="1"/>
            <a:r>
              <a:rPr lang="en-US" sz="2800" dirty="0">
                <a:solidFill>
                  <a:schemeClr val="accent3">
                    <a:lumMod val="20000"/>
                    <a:lumOff val="80000"/>
                  </a:schemeClr>
                </a:solidFill>
                <a:latin typeface="+mn-lt"/>
              </a:rPr>
              <a:t>Waterford Institute of Technology, Cord Road, Waterford, Ireland</a:t>
            </a:r>
          </a:p>
        </p:txBody>
      </p:sp>
      <p:grpSp>
        <p:nvGrpSpPr>
          <p:cNvPr id="63" name="Group 62"/>
          <p:cNvGrpSpPr/>
          <p:nvPr/>
        </p:nvGrpSpPr>
        <p:grpSpPr>
          <a:xfrm>
            <a:off x="817431" y="3040234"/>
            <a:ext cx="4191000" cy="9866007"/>
            <a:chOff x="817431" y="3040234"/>
            <a:chExt cx="4191000" cy="9866007"/>
          </a:xfrm>
        </p:grpSpPr>
        <p:grpSp>
          <p:nvGrpSpPr>
            <p:cNvPr id="60" name="Group 59"/>
            <p:cNvGrpSpPr/>
            <p:nvPr/>
          </p:nvGrpSpPr>
          <p:grpSpPr>
            <a:xfrm>
              <a:off x="817431" y="3040234"/>
              <a:ext cx="4191000" cy="2951006"/>
              <a:chOff x="817431" y="3040234"/>
              <a:chExt cx="4191000" cy="2951006"/>
            </a:xfrm>
          </p:grpSpPr>
          <p:sp>
            <p:nvSpPr>
              <p:cNvPr id="25" name="Text Box 189"/>
              <p:cNvSpPr txBox="1">
                <a:spLocks noChangeArrowheads="1"/>
              </p:cNvSpPr>
              <p:nvPr/>
            </p:nvSpPr>
            <p:spPr bwMode="auto">
              <a:xfrm>
                <a:off x="817431" y="3380868"/>
                <a:ext cx="4191000" cy="2610372"/>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smtClean="0">
                    <a:latin typeface="Calibri" pitchFamily="34" charset="0"/>
                  </a:rPr>
                  <a:t>User </a:t>
                </a:r>
                <a:r>
                  <a:rPr lang="en-US" sz="1467" dirty="0">
                    <a:latin typeface="Calibri" pitchFamily="34" charset="0"/>
                  </a:rPr>
                  <a:t>Generated Content (UGC) over social media can be tapped to extract underlying public sentiment and take relevant actions. Proposed study uses sentiment analysis on twitter data to investigate its correlation with sentiments of same products as measured through Amazon user reviews. The study goes further into supervised machine learning techniques to train a binary classifier on the patterns of sentiment words occurring in the same twitter data to test its correspondence with online user reviews in the technology product domain</a:t>
                </a:r>
                <a:r>
                  <a:rPr lang="en-US" sz="1467" dirty="0" smtClean="0">
                    <a:latin typeface="Calibri" pitchFamily="34" charset="0"/>
                  </a:rPr>
                  <a:t>.</a:t>
                </a:r>
                <a:endParaRPr lang="en-US" sz="1467" dirty="0">
                  <a:latin typeface="Calibri" pitchFamily="34" charset="0"/>
                </a:endParaRPr>
              </a:p>
            </p:txBody>
          </p:sp>
          <p:sp>
            <p:nvSpPr>
              <p:cNvPr id="26" name="Rectangle 25"/>
              <p:cNvSpPr/>
              <p:nvPr/>
            </p:nvSpPr>
            <p:spPr>
              <a:xfrm>
                <a:off x="817431" y="3040234"/>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Abstract</a:t>
                </a:r>
              </a:p>
            </p:txBody>
          </p:sp>
        </p:grpSp>
        <p:grpSp>
          <p:nvGrpSpPr>
            <p:cNvPr id="61" name="Group 60"/>
            <p:cNvGrpSpPr/>
            <p:nvPr/>
          </p:nvGrpSpPr>
          <p:grpSpPr>
            <a:xfrm>
              <a:off x="817431" y="6614859"/>
              <a:ext cx="4191000" cy="3376231"/>
              <a:chOff x="817431" y="6614859"/>
              <a:chExt cx="4191000" cy="3376231"/>
            </a:xfrm>
          </p:grpSpPr>
          <p:sp>
            <p:nvSpPr>
              <p:cNvPr id="27" name="Rectangle 26"/>
              <p:cNvSpPr/>
              <p:nvPr/>
            </p:nvSpPr>
            <p:spPr>
              <a:xfrm>
                <a:off x="817431" y="6614859"/>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Research Question</a:t>
                </a:r>
                <a:endParaRPr lang="en-US" sz="2017" b="1" dirty="0">
                  <a:solidFill>
                    <a:schemeClr val="accent3">
                      <a:lumMod val="20000"/>
                      <a:lumOff val="80000"/>
                    </a:schemeClr>
                  </a:solidFill>
                </a:endParaRPr>
              </a:p>
            </p:txBody>
          </p:sp>
          <p:sp>
            <p:nvSpPr>
              <p:cNvPr id="28" name="Text Box 190"/>
              <p:cNvSpPr txBox="1">
                <a:spLocks noChangeArrowheads="1"/>
              </p:cNvSpPr>
              <p:nvPr/>
            </p:nvSpPr>
            <p:spPr bwMode="auto">
              <a:xfrm>
                <a:off x="817431" y="6929184"/>
                <a:ext cx="4191000" cy="3061906"/>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smtClean="0">
                    <a:latin typeface="Calibri" pitchFamily="34" charset="0"/>
                  </a:rPr>
                  <a:t/>
                </a:r>
                <a:br>
                  <a:rPr lang="en-US" sz="1467" dirty="0" smtClean="0">
                    <a:latin typeface="Calibri" pitchFamily="34" charset="0"/>
                  </a:rPr>
                </a:br>
                <a:r>
                  <a:rPr lang="en-US" sz="1467" dirty="0" smtClean="0">
                    <a:latin typeface="Calibri" pitchFamily="34" charset="0"/>
                  </a:rPr>
                  <a:t>The </a:t>
                </a:r>
                <a:r>
                  <a:rPr lang="en-US" sz="1467" dirty="0">
                    <a:latin typeface="Calibri" pitchFamily="34" charset="0"/>
                  </a:rPr>
                  <a:t>purpose of this research is to measure public sentiments expressed by twitter users in the form of tweets posted about their experiences of technology, and to tally these sentiments with their equivalents of technology reviews found in sites such as Amazon. This research investigate the correlation between these sentiments as recorded through both the above sources. The underlying research question can therefore be defined as the following.  </a:t>
                </a:r>
              </a:p>
              <a:p>
                <a:pPr algn="just" eaLnBrk="1" hangingPunct="1"/>
                <a:r>
                  <a:rPr lang="en-US" sz="1467" dirty="0">
                    <a:latin typeface="Calibri" pitchFamily="34" charset="0"/>
                  </a:rPr>
                  <a:t> </a:t>
                </a:r>
              </a:p>
              <a:p>
                <a:pPr algn="just" eaLnBrk="1" hangingPunct="1"/>
                <a:r>
                  <a:rPr lang="en-US" sz="1467" b="1" dirty="0">
                    <a:latin typeface="Calibri" pitchFamily="34" charset="0"/>
                  </a:rPr>
                  <a:t>"Does aggregate social media sentiment agree with online user reviews of technology?"</a:t>
                </a:r>
              </a:p>
            </p:txBody>
          </p:sp>
        </p:grpSp>
        <p:grpSp>
          <p:nvGrpSpPr>
            <p:cNvPr id="62" name="Group 61"/>
            <p:cNvGrpSpPr/>
            <p:nvPr/>
          </p:nvGrpSpPr>
          <p:grpSpPr>
            <a:xfrm>
              <a:off x="817431" y="10433077"/>
              <a:ext cx="4191000" cy="2473164"/>
              <a:chOff x="817431" y="10433077"/>
              <a:chExt cx="4191000" cy="2473164"/>
            </a:xfrm>
          </p:grpSpPr>
          <p:sp>
            <p:nvSpPr>
              <p:cNvPr id="36" name="Rectangle 35"/>
              <p:cNvSpPr/>
              <p:nvPr/>
            </p:nvSpPr>
            <p:spPr>
              <a:xfrm>
                <a:off x="817431" y="10433077"/>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Theory/ Hypotheses</a:t>
                </a:r>
                <a:endParaRPr lang="en-US" sz="2017" b="1" dirty="0">
                  <a:solidFill>
                    <a:schemeClr val="accent3">
                      <a:lumMod val="20000"/>
                      <a:lumOff val="80000"/>
                    </a:schemeClr>
                  </a:solidFill>
                </a:endParaRPr>
              </a:p>
            </p:txBody>
          </p:sp>
          <p:sp>
            <p:nvSpPr>
              <p:cNvPr id="37" name="Text Box 190"/>
              <p:cNvSpPr txBox="1">
                <a:spLocks noChangeArrowheads="1"/>
              </p:cNvSpPr>
              <p:nvPr/>
            </p:nvSpPr>
            <p:spPr bwMode="auto">
              <a:xfrm>
                <a:off x="817431" y="10747402"/>
                <a:ext cx="4191000" cy="2158839"/>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1467" b="1" dirty="0" smtClean="0">
                  <a:latin typeface="Calibri" pitchFamily="34" charset="0"/>
                </a:endParaRPr>
              </a:p>
              <a:p>
                <a:pPr algn="just" eaLnBrk="1" hangingPunct="1"/>
                <a:r>
                  <a:rPr lang="en-US" sz="1467" b="1" dirty="0" smtClean="0">
                    <a:latin typeface="Calibri" pitchFamily="34" charset="0"/>
                  </a:rPr>
                  <a:t>Hypothesis </a:t>
                </a:r>
                <a:r>
                  <a:rPr lang="en-US" sz="1467" b="1" dirty="0">
                    <a:latin typeface="Calibri" pitchFamily="34" charset="0"/>
                  </a:rPr>
                  <a:t>1: </a:t>
                </a:r>
                <a:r>
                  <a:rPr lang="en-US" sz="1467" dirty="0">
                    <a:latin typeface="Calibri" pitchFamily="34" charset="0"/>
                  </a:rPr>
                  <a:t>Aggregate sentiment analysis score on social media will correlate to aggregate online user reviews of </a:t>
                </a:r>
                <a:r>
                  <a:rPr lang="en-US" sz="1467" dirty="0" smtClean="0">
                    <a:latin typeface="Calibri" pitchFamily="34" charset="0"/>
                  </a:rPr>
                  <a:t>technology.  </a:t>
                </a:r>
                <a:endParaRPr lang="en-US" sz="1467" dirty="0">
                  <a:latin typeface="Calibri" pitchFamily="34" charset="0"/>
                </a:endParaRPr>
              </a:p>
              <a:p>
                <a:pPr algn="just" eaLnBrk="1" hangingPunct="1"/>
                <a:r>
                  <a:rPr lang="en-US" sz="1467" dirty="0">
                    <a:latin typeface="Calibri" pitchFamily="34" charset="0"/>
                  </a:rPr>
                  <a:t> </a:t>
                </a:r>
              </a:p>
              <a:p>
                <a:pPr algn="just" eaLnBrk="1" hangingPunct="1"/>
                <a:r>
                  <a:rPr lang="en-US" sz="1467" b="1" dirty="0">
                    <a:latin typeface="Calibri" pitchFamily="34" charset="0"/>
                  </a:rPr>
                  <a:t>Hypothesis 2: </a:t>
                </a:r>
                <a:r>
                  <a:rPr lang="en-US" sz="1467" dirty="0">
                    <a:latin typeface="Calibri" pitchFamily="34" charset="0"/>
                  </a:rPr>
                  <a:t>Binary Classification could be used to classify social media sentiment as positive or negative in a way that corresponds with online user reviews of technology. </a:t>
                </a:r>
              </a:p>
            </p:txBody>
          </p:sp>
        </p:grpSp>
      </p:grpSp>
      <p:grpSp>
        <p:nvGrpSpPr>
          <p:cNvPr id="59" name="Group 58"/>
          <p:cNvGrpSpPr/>
          <p:nvPr/>
        </p:nvGrpSpPr>
        <p:grpSpPr>
          <a:xfrm>
            <a:off x="6065780" y="3552734"/>
            <a:ext cx="1578831" cy="1981477"/>
            <a:chOff x="5849213" y="3552734"/>
            <a:chExt cx="1578831" cy="1981477"/>
          </a:xfrm>
        </p:grpSpPr>
        <p:sp>
          <p:nvSpPr>
            <p:cNvPr id="64" name="Rectangle 63"/>
            <p:cNvSpPr/>
            <p:nvPr/>
          </p:nvSpPr>
          <p:spPr bwMode="auto">
            <a:xfrm>
              <a:off x="5849213" y="3552734"/>
              <a:ext cx="1578831" cy="198147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chemeClr val="bg1">
                  <a:lumMod val="75000"/>
                </a:scheme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grpSp>
          <p:nvGrpSpPr>
            <p:cNvPr id="6" name="Group 5"/>
            <p:cNvGrpSpPr/>
            <p:nvPr/>
          </p:nvGrpSpPr>
          <p:grpSpPr>
            <a:xfrm>
              <a:off x="6261762" y="3606131"/>
              <a:ext cx="627682" cy="422469"/>
              <a:chOff x="8039602" y="3807265"/>
              <a:chExt cx="627682" cy="422469"/>
            </a:xfrm>
          </p:grpSpPr>
          <p:sp>
            <p:nvSpPr>
              <p:cNvPr id="67" name="Rectangle 14"/>
              <p:cNvSpPr/>
              <p:nvPr/>
            </p:nvSpPr>
            <p:spPr bwMode="auto">
              <a:xfrm>
                <a:off x="8039602" y="3807265"/>
                <a:ext cx="627682" cy="422469"/>
              </a:xfrm>
              <a:prstGeom prst="rect">
                <a:avLst/>
              </a:prstGeom>
              <a:gradFill rotWithShape="1">
                <a:gsLst>
                  <a:gs pos="0">
                    <a:srgbClr val="E7B421">
                      <a:tint val="50000"/>
                      <a:satMod val="300000"/>
                    </a:srgbClr>
                  </a:gs>
                  <a:gs pos="35000">
                    <a:srgbClr val="E7B421">
                      <a:tint val="37000"/>
                      <a:satMod val="300000"/>
                    </a:srgbClr>
                  </a:gs>
                  <a:gs pos="100000">
                    <a:srgbClr val="E7B421">
                      <a:tint val="15000"/>
                      <a:satMod val="350000"/>
                    </a:srgbClr>
                  </a:gs>
                </a:gsLst>
                <a:lin ang="16200000" scaled="1"/>
              </a:gradFill>
              <a:ln w="9525" cap="flat" cmpd="sng" algn="ctr">
                <a:solidFill>
                  <a:srgbClr val="E7B42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pic>
            <p:nvPicPr>
              <p:cNvPr id="68" name="Picture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95326" y="3858147"/>
                <a:ext cx="328310" cy="328310"/>
              </a:xfrm>
              <a:prstGeom prst="rect">
                <a:avLst/>
              </a:prstGeom>
            </p:spPr>
          </p:pic>
        </p:grpSp>
        <p:grpSp>
          <p:nvGrpSpPr>
            <p:cNvPr id="57" name="Group 56"/>
            <p:cNvGrpSpPr/>
            <p:nvPr/>
          </p:nvGrpSpPr>
          <p:grpSpPr>
            <a:xfrm>
              <a:off x="6261762" y="4124815"/>
              <a:ext cx="627682" cy="504835"/>
              <a:chOff x="6261762" y="4040591"/>
              <a:chExt cx="627682" cy="504835"/>
            </a:xfrm>
          </p:grpSpPr>
          <p:sp>
            <p:nvSpPr>
              <p:cNvPr id="66" name="Rectangle 65"/>
              <p:cNvSpPr/>
              <p:nvPr/>
            </p:nvSpPr>
            <p:spPr bwMode="auto">
              <a:xfrm>
                <a:off x="6261762" y="4040591"/>
                <a:ext cx="627682" cy="504835"/>
              </a:xfrm>
              <a:prstGeom prst="rect">
                <a:avLst/>
              </a:prstGeom>
              <a:gradFill rotWithShape="1">
                <a:gsLst>
                  <a:gs pos="0">
                    <a:srgbClr val="AABCD2">
                      <a:tint val="50000"/>
                      <a:satMod val="300000"/>
                    </a:srgbClr>
                  </a:gs>
                  <a:gs pos="35000">
                    <a:srgbClr val="AABCD2">
                      <a:tint val="37000"/>
                      <a:satMod val="300000"/>
                    </a:srgbClr>
                  </a:gs>
                  <a:gs pos="100000">
                    <a:srgbClr val="AABCD2">
                      <a:tint val="15000"/>
                      <a:satMod val="350000"/>
                    </a:srgbClr>
                  </a:gs>
                </a:gsLst>
                <a:lin ang="16200000" scaled="1"/>
              </a:gradFill>
              <a:ln w="9525" cap="flat" cmpd="sng" algn="ctr">
                <a:solidFill>
                  <a:srgbClr val="AABCD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lang="en-CA" sz="500" b="1" kern="0" dirty="0" smtClean="0">
                    <a:solidFill>
                      <a:schemeClr val="tx1">
                        <a:lumMod val="65000"/>
                        <a:lumOff val="35000"/>
                      </a:schemeClr>
                    </a:solidFill>
                    <a:latin typeface="Arial"/>
                  </a:rPr>
                  <a:t>twitteR Package</a:t>
                </a: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pic>
            <p:nvPicPr>
              <p:cNvPr id="69" name="Picture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3345" y="4075283"/>
                <a:ext cx="404515" cy="301474"/>
              </a:xfrm>
              <a:prstGeom prst="rect">
                <a:avLst/>
              </a:prstGeom>
            </p:spPr>
          </p:pic>
        </p:grpSp>
        <p:grpSp>
          <p:nvGrpSpPr>
            <p:cNvPr id="56" name="Group 55"/>
            <p:cNvGrpSpPr/>
            <p:nvPr/>
          </p:nvGrpSpPr>
          <p:grpSpPr>
            <a:xfrm>
              <a:off x="5900411" y="4682498"/>
              <a:ext cx="1362460" cy="734622"/>
              <a:chOff x="5872338" y="4526521"/>
              <a:chExt cx="1362460" cy="734622"/>
            </a:xfrm>
          </p:grpSpPr>
          <p:sp>
            <p:nvSpPr>
              <p:cNvPr id="65" name="Rounded Rectangle 64"/>
              <p:cNvSpPr>
                <a:spLocks noChangeArrowheads="1"/>
              </p:cNvSpPr>
              <p:nvPr/>
            </p:nvSpPr>
            <p:spPr bwMode="auto">
              <a:xfrm>
                <a:off x="5943545" y="4977240"/>
                <a:ext cx="1291253" cy="283903"/>
              </a:xfrm>
              <a:prstGeom prst="roundRect">
                <a:avLst>
                  <a:gd name="adj" fmla="val 16667"/>
                </a:avLst>
              </a:prstGeom>
              <a:gradFill rotWithShape="1">
                <a:gsLst>
                  <a:gs pos="0">
                    <a:srgbClr val="FFFFFF"/>
                  </a:gs>
                  <a:gs pos="64999">
                    <a:srgbClr val="00567F"/>
                  </a:gs>
                  <a:gs pos="99001">
                    <a:srgbClr val="003955"/>
                  </a:gs>
                  <a:gs pos="100000">
                    <a:srgbClr val="003955"/>
                  </a:gs>
                </a:gsLst>
                <a:lin ang="5400000" scaled="1"/>
              </a:gradFill>
              <a:ln w="9525">
                <a:solidFill>
                  <a:srgbClr val="003955"/>
                </a:solidFill>
                <a:round/>
                <a:headEnd/>
                <a:tailEnd/>
              </a:ln>
              <a:effectLst>
                <a:outerShdw dist="20000" dir="5400000" rotWithShape="0">
                  <a:srgbClr val="808080">
                    <a:alpha val="37999"/>
                  </a:srgbClr>
                </a:outerShdw>
              </a:effectLst>
            </p:spPr>
            <p:txBody>
              <a:bodyPr anchor="ctr"/>
              <a:lstStyle/>
              <a:p>
                <a:pPr algn="ctr" fontAlgn="base">
                  <a:spcBef>
                    <a:spcPct val="50000"/>
                  </a:spcBef>
                  <a:spcAft>
                    <a:spcPct val="0"/>
                  </a:spcAft>
                  <a:buClr>
                    <a:srgbClr val="0072AA"/>
                  </a:buClr>
                  <a:buFont typeface="Wingdings" panose="05000000000000000000" pitchFamily="2" charset="2"/>
                  <a:buNone/>
                  <a:defRPr/>
                </a:pPr>
                <a:r>
                  <a:rPr lang="en-US" sz="1000" dirty="0" smtClean="0">
                    <a:solidFill>
                      <a:srgbClr val="FFFFFF"/>
                    </a:solidFill>
                    <a:latin typeface="Arial" charset="0"/>
                    <a:ea typeface="ヒラギノ明朝 Pro W3" charset="-128"/>
                    <a:sym typeface="Times New Roman" charset="0"/>
                  </a:rPr>
                  <a:t>Bag of Words</a:t>
                </a:r>
                <a:endParaRPr lang="en-US" sz="1000" dirty="0">
                  <a:solidFill>
                    <a:srgbClr val="FFFFFF"/>
                  </a:solidFill>
                  <a:latin typeface="Arial" charset="0"/>
                  <a:ea typeface="ヒラギノ明朝 Pro W3" charset="-128"/>
                  <a:sym typeface="Times New Roman" charset="0"/>
                </a:endParaRPr>
              </a:p>
            </p:txBody>
          </p:sp>
          <p:pic>
            <p:nvPicPr>
              <p:cNvPr id="71" name="Picture 9" descr="shared-docs"/>
              <p:cNvPicPr>
                <a:picLocks noChangeAspect="1" noChangeArrowheads="1"/>
              </p:cNvPicPr>
              <p:nvPr/>
            </p:nvPicPr>
            <p:blipFill>
              <a:blip r:embed="rId7"/>
              <a:srcRect/>
              <a:stretch>
                <a:fillRect/>
              </a:stretch>
            </p:blipFill>
            <p:spPr bwMode="auto">
              <a:xfrm>
                <a:off x="5872338" y="4526521"/>
                <a:ext cx="501007" cy="512936"/>
              </a:xfrm>
              <a:prstGeom prst="rect">
                <a:avLst/>
              </a:prstGeom>
              <a:noFill/>
              <a:ln w="9525">
                <a:noFill/>
                <a:miter lim="800000"/>
                <a:headEnd/>
                <a:tailEnd/>
              </a:ln>
            </p:spPr>
          </p:pic>
          <p:pic>
            <p:nvPicPr>
              <p:cNvPr id="73" name="Picture 9" descr="shared-docs"/>
              <p:cNvPicPr>
                <a:picLocks noChangeAspect="1" noChangeArrowheads="1"/>
              </p:cNvPicPr>
              <p:nvPr/>
            </p:nvPicPr>
            <p:blipFill>
              <a:blip r:embed="rId7"/>
              <a:srcRect/>
              <a:stretch>
                <a:fillRect/>
              </a:stretch>
            </p:blipFill>
            <p:spPr bwMode="auto">
              <a:xfrm>
                <a:off x="6710147" y="4526521"/>
                <a:ext cx="501007" cy="512936"/>
              </a:xfrm>
              <a:prstGeom prst="rect">
                <a:avLst/>
              </a:prstGeom>
              <a:noFill/>
              <a:ln w="9525">
                <a:noFill/>
                <a:miter lim="800000"/>
                <a:headEnd/>
                <a:tailEnd/>
              </a:ln>
            </p:spPr>
          </p:pic>
          <p:pic>
            <p:nvPicPr>
              <p:cNvPr id="74" name="Picture 9" descr="shared-docs"/>
              <p:cNvPicPr>
                <a:picLocks noChangeAspect="1" noChangeArrowheads="1"/>
              </p:cNvPicPr>
              <p:nvPr/>
            </p:nvPicPr>
            <p:blipFill>
              <a:blip r:embed="rId7"/>
              <a:srcRect/>
              <a:stretch>
                <a:fillRect/>
              </a:stretch>
            </p:blipFill>
            <p:spPr bwMode="auto">
              <a:xfrm>
                <a:off x="6298789" y="4526521"/>
                <a:ext cx="501007" cy="512936"/>
              </a:xfrm>
              <a:prstGeom prst="rect">
                <a:avLst/>
              </a:prstGeom>
              <a:noFill/>
              <a:ln w="9525">
                <a:noFill/>
                <a:miter lim="800000"/>
                <a:headEnd/>
                <a:tailEnd/>
              </a:ln>
            </p:spPr>
          </p:pic>
        </p:grpSp>
      </p:grpSp>
      <p:pic>
        <p:nvPicPr>
          <p:cNvPr id="126" name="Picture 125" descr="bkgnd-Store+Archive"/>
          <p:cNvPicPr>
            <a:picLocks noChangeAspect="1" noChangeArrowheads="1"/>
          </p:cNvPicPr>
          <p:nvPr/>
        </p:nvPicPr>
        <p:blipFill>
          <a:blip r:embed="rId8"/>
          <a:srcRect/>
          <a:stretch>
            <a:fillRect/>
          </a:stretch>
        </p:blipFill>
        <p:spPr bwMode="auto">
          <a:xfrm>
            <a:off x="5243548" y="5744592"/>
            <a:ext cx="10575659" cy="2343868"/>
          </a:xfrm>
          <a:prstGeom prst="rect">
            <a:avLst/>
          </a:prstGeom>
          <a:noFill/>
          <a:ln w="9525">
            <a:noFill/>
            <a:miter lim="800000"/>
            <a:headEnd/>
            <a:tailEnd/>
          </a:ln>
        </p:spPr>
      </p:pic>
      <p:grpSp>
        <p:nvGrpSpPr>
          <p:cNvPr id="132" name="Group 131"/>
          <p:cNvGrpSpPr/>
          <p:nvPr/>
        </p:nvGrpSpPr>
        <p:grpSpPr>
          <a:xfrm>
            <a:off x="5549780" y="5773535"/>
            <a:ext cx="1023126" cy="894981"/>
            <a:chOff x="5337120" y="5762902"/>
            <a:chExt cx="1023126" cy="894981"/>
          </a:xfrm>
        </p:grpSpPr>
        <p:sp>
          <p:nvSpPr>
            <p:cNvPr id="129" name="Rectangle 128"/>
            <p:cNvSpPr/>
            <p:nvPr/>
          </p:nvSpPr>
          <p:spPr bwMode="auto">
            <a:xfrm>
              <a:off x="5337120" y="5762902"/>
              <a:ext cx="1023126" cy="89498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chemeClr val="bg1">
                  <a:lumMod val="75000"/>
                </a:scheme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pic>
          <p:nvPicPr>
            <p:cNvPr id="130" name="Picture 9" descr="shared-docs"/>
            <p:cNvPicPr>
              <a:picLocks noChangeAspect="1" noChangeArrowheads="1"/>
            </p:cNvPicPr>
            <p:nvPr/>
          </p:nvPicPr>
          <p:blipFill>
            <a:blip r:embed="rId7"/>
            <a:srcRect/>
            <a:stretch>
              <a:fillRect/>
            </a:stretch>
          </p:blipFill>
          <p:spPr bwMode="auto">
            <a:xfrm>
              <a:off x="5540575" y="5880391"/>
              <a:ext cx="607144" cy="621600"/>
            </a:xfrm>
            <a:prstGeom prst="rect">
              <a:avLst/>
            </a:prstGeom>
            <a:noFill/>
            <a:ln w="9525">
              <a:noFill/>
              <a:miter lim="800000"/>
              <a:headEnd/>
              <a:tailEnd/>
            </a:ln>
          </p:spPr>
        </p:pic>
      </p:grpSp>
      <p:grpSp>
        <p:nvGrpSpPr>
          <p:cNvPr id="139" name="Group 138"/>
          <p:cNvGrpSpPr/>
          <p:nvPr/>
        </p:nvGrpSpPr>
        <p:grpSpPr>
          <a:xfrm>
            <a:off x="7378994" y="5834169"/>
            <a:ext cx="2041454" cy="974938"/>
            <a:chOff x="7378994" y="5791637"/>
            <a:chExt cx="2041454" cy="974938"/>
          </a:xfrm>
        </p:grpSpPr>
        <p:sp>
          <p:nvSpPr>
            <p:cNvPr id="133" name="Rounded Rectangle 132"/>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134" name="Picture 1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47806" y="5998874"/>
              <a:ext cx="1735087" cy="694035"/>
            </a:xfrm>
            <a:prstGeom prst="rect">
              <a:avLst/>
            </a:prstGeom>
          </p:spPr>
        </p:pic>
        <p:sp>
          <p:nvSpPr>
            <p:cNvPr id="135" name="Text Box 137"/>
            <p:cNvSpPr txBox="1">
              <a:spLocks noChangeArrowheads="1"/>
            </p:cNvSpPr>
            <p:nvPr/>
          </p:nvSpPr>
          <p:spPr bwMode="auto">
            <a:xfrm>
              <a:off x="7677407" y="5791637"/>
              <a:ext cx="1458737"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Data Frame</a:t>
              </a:r>
              <a:endParaRPr lang="en-US" sz="1000" b="1" dirty="0">
                <a:solidFill>
                  <a:srgbClr val="565959"/>
                </a:solidFill>
                <a:latin typeface="Arial" charset="0"/>
                <a:ea typeface="ＭＳ Ｐゴシック"/>
              </a:endParaRPr>
            </a:p>
          </p:txBody>
        </p:sp>
      </p:grpSp>
      <p:sp>
        <p:nvSpPr>
          <p:cNvPr id="136" name="Rounded Rectangle 135"/>
          <p:cNvSpPr>
            <a:spLocks noChangeArrowheads="1"/>
          </p:cNvSpPr>
          <p:nvPr/>
        </p:nvSpPr>
        <p:spPr bwMode="auto">
          <a:xfrm>
            <a:off x="5400777" y="6604511"/>
            <a:ext cx="1291253" cy="283903"/>
          </a:xfrm>
          <a:prstGeom prst="roundRect">
            <a:avLst>
              <a:gd name="adj" fmla="val 16667"/>
            </a:avLst>
          </a:prstGeom>
          <a:gradFill rotWithShape="1">
            <a:gsLst>
              <a:gs pos="0">
                <a:srgbClr val="FFFFFF"/>
              </a:gs>
              <a:gs pos="64999">
                <a:srgbClr val="00567F"/>
              </a:gs>
              <a:gs pos="99001">
                <a:srgbClr val="003955"/>
              </a:gs>
              <a:gs pos="100000">
                <a:srgbClr val="003955"/>
              </a:gs>
            </a:gsLst>
            <a:lin ang="5400000" scaled="1"/>
          </a:gradFill>
          <a:ln w="9525">
            <a:solidFill>
              <a:srgbClr val="003955"/>
            </a:solidFill>
            <a:round/>
            <a:headEnd/>
            <a:tailEnd/>
          </a:ln>
          <a:effectLst>
            <a:outerShdw dist="20000" dir="5400000" rotWithShape="0">
              <a:srgbClr val="808080">
                <a:alpha val="37999"/>
              </a:srgbClr>
            </a:outerShdw>
          </a:effectLst>
        </p:spPr>
        <p:txBody>
          <a:bodyPr anchor="ctr"/>
          <a:lstStyle/>
          <a:p>
            <a:pPr algn="ctr" fontAlgn="base">
              <a:spcBef>
                <a:spcPct val="50000"/>
              </a:spcBef>
              <a:spcAft>
                <a:spcPct val="0"/>
              </a:spcAft>
              <a:buClr>
                <a:srgbClr val="0072AA"/>
              </a:buClr>
              <a:buFont typeface="Wingdings" panose="05000000000000000000" pitchFamily="2" charset="2"/>
              <a:buNone/>
              <a:defRPr/>
            </a:pPr>
            <a:r>
              <a:rPr lang="en-US" sz="1000" dirty="0" smtClean="0">
                <a:solidFill>
                  <a:srgbClr val="FFFFFF"/>
                </a:solidFill>
                <a:latin typeface="Arial" charset="0"/>
                <a:ea typeface="ヒラギノ明朝 Pro W3" charset="-128"/>
                <a:sym typeface="Times New Roman" charset="0"/>
              </a:rPr>
              <a:t>Bag of Words</a:t>
            </a:r>
            <a:endParaRPr lang="en-US" sz="1000" dirty="0">
              <a:solidFill>
                <a:srgbClr val="FFFFFF"/>
              </a:solidFill>
              <a:latin typeface="Arial" charset="0"/>
              <a:ea typeface="ヒラギノ明朝 Pro W3" charset="-128"/>
              <a:sym typeface="Times New Roman" charset="0"/>
            </a:endParaRPr>
          </a:p>
        </p:txBody>
      </p:sp>
      <p:pic>
        <p:nvPicPr>
          <p:cNvPr id="138" name="Picture 99" descr="arrow-gold-1way"/>
          <p:cNvPicPr>
            <a:picLocks noChangeAspect="1" noChangeArrowheads="1"/>
          </p:cNvPicPr>
          <p:nvPr/>
        </p:nvPicPr>
        <p:blipFill>
          <a:blip r:embed="rId10"/>
          <a:srcRect/>
          <a:stretch>
            <a:fillRect/>
          </a:stretch>
        </p:blipFill>
        <p:spPr bwMode="auto">
          <a:xfrm>
            <a:off x="6655270" y="6006875"/>
            <a:ext cx="619125" cy="619125"/>
          </a:xfrm>
          <a:prstGeom prst="rect">
            <a:avLst/>
          </a:prstGeom>
          <a:noFill/>
          <a:ln w="9525">
            <a:noFill/>
            <a:miter lim="800000"/>
            <a:headEnd/>
            <a:tailEnd/>
          </a:ln>
        </p:spPr>
      </p:pic>
      <p:sp>
        <p:nvSpPr>
          <p:cNvPr id="145" name="Rectangle 14"/>
          <p:cNvSpPr/>
          <p:nvPr/>
        </p:nvSpPr>
        <p:spPr bwMode="auto">
          <a:xfrm>
            <a:off x="10122322" y="6088918"/>
            <a:ext cx="1748470" cy="413319"/>
          </a:xfrm>
          <a:prstGeom prst="rect">
            <a:avLst/>
          </a:prstGeom>
          <a:gradFill rotWithShape="1">
            <a:gsLst>
              <a:gs pos="0">
                <a:srgbClr val="E7B421">
                  <a:tint val="50000"/>
                  <a:satMod val="300000"/>
                </a:srgbClr>
              </a:gs>
              <a:gs pos="35000">
                <a:srgbClr val="E7B421">
                  <a:tint val="37000"/>
                  <a:satMod val="300000"/>
                </a:srgbClr>
              </a:gs>
              <a:gs pos="100000">
                <a:srgbClr val="E7B421">
                  <a:tint val="15000"/>
                  <a:satMod val="350000"/>
                </a:srgbClr>
              </a:gs>
            </a:gsLst>
            <a:lin ang="16200000" scaled="1"/>
          </a:gradFill>
          <a:ln w="9525" cap="flat" cmpd="sng" algn="ctr">
            <a:solidFill>
              <a:srgbClr val="E7B42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kumimoji="0" lang="en-CA" sz="1400" b="1" i="0" u="none" strike="noStrike" kern="0" cap="none" spc="0" normalizeH="0" baseline="0" noProof="0" dirty="0" smtClean="0">
                <a:ln>
                  <a:noFill/>
                </a:ln>
                <a:solidFill>
                  <a:schemeClr val="tx1">
                    <a:lumMod val="65000"/>
                    <a:lumOff val="35000"/>
                  </a:schemeClr>
                </a:solidFill>
                <a:effectLst/>
                <a:uLnTx/>
                <a:uFillTx/>
                <a:latin typeface="Arial"/>
                <a:ea typeface="+mn-ea"/>
                <a:cs typeface="+mn-cs"/>
              </a:rPr>
              <a:t>Data Cleaning</a:t>
            </a:r>
            <a:endParaRPr kumimoji="0" lang="en-CA" sz="1400" b="1" i="0" u="none" strike="noStrike" kern="0" cap="none" spc="0" normalizeH="0" baseline="0" noProof="0" dirty="0">
              <a:ln>
                <a:noFill/>
              </a:ln>
              <a:solidFill>
                <a:schemeClr val="tx1">
                  <a:lumMod val="65000"/>
                  <a:lumOff val="35000"/>
                </a:schemeClr>
              </a:solidFill>
              <a:effectLst/>
              <a:uLnTx/>
              <a:uFillTx/>
              <a:latin typeface="Arial"/>
              <a:ea typeface="+mn-ea"/>
              <a:cs typeface="+mn-cs"/>
            </a:endParaRPr>
          </a:p>
        </p:txBody>
      </p:sp>
      <p:grpSp>
        <p:nvGrpSpPr>
          <p:cNvPr id="154" name="Group 153"/>
          <p:cNvGrpSpPr/>
          <p:nvPr/>
        </p:nvGrpSpPr>
        <p:grpSpPr>
          <a:xfrm>
            <a:off x="12611501" y="5834169"/>
            <a:ext cx="860876" cy="874129"/>
            <a:chOff x="12948569" y="5764574"/>
            <a:chExt cx="860876" cy="874129"/>
          </a:xfrm>
        </p:grpSpPr>
        <p:sp>
          <p:nvSpPr>
            <p:cNvPr id="144" name="Rounded Rectangle 143"/>
            <p:cNvSpPr/>
            <p:nvPr/>
          </p:nvSpPr>
          <p:spPr bwMode="auto">
            <a:xfrm>
              <a:off x="12948569" y="5764574"/>
              <a:ext cx="860876" cy="874129"/>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grpSp>
          <p:nvGrpSpPr>
            <p:cNvPr id="150" name="Group 149"/>
            <p:cNvGrpSpPr/>
            <p:nvPr/>
          </p:nvGrpSpPr>
          <p:grpSpPr>
            <a:xfrm>
              <a:off x="13053746" y="5854556"/>
              <a:ext cx="588118" cy="749955"/>
              <a:chOff x="1427606" y="5208656"/>
              <a:chExt cx="715026" cy="749955"/>
            </a:xfrm>
          </p:grpSpPr>
          <p:sp>
            <p:nvSpPr>
              <p:cNvPr id="151" name="Text Box 128"/>
              <p:cNvSpPr txBox="1">
                <a:spLocks noChangeArrowheads="1"/>
              </p:cNvSpPr>
              <p:nvPr/>
            </p:nvSpPr>
            <p:spPr bwMode="auto">
              <a:xfrm>
                <a:off x="1509219" y="5712547"/>
                <a:ext cx="633413" cy="246064"/>
              </a:xfrm>
              <a:prstGeom prst="rect">
                <a:avLst/>
              </a:prstGeom>
              <a:noFill/>
              <a:ln w="25400">
                <a:noFill/>
                <a:miter lim="800000"/>
                <a:headEnd/>
                <a:tailEnd/>
              </a:ln>
            </p:spPr>
            <p:txBody>
              <a:bodyPr wrap="none" anchor="ctr">
                <a:spAutoFit/>
              </a:bodyPr>
              <a:lstStyle/>
              <a:p>
                <a:pPr defTabSz="457200" fontAlgn="base">
                  <a:spcBef>
                    <a:spcPct val="0"/>
                  </a:spcBef>
                  <a:spcAft>
                    <a:spcPct val="0"/>
                  </a:spcAft>
                </a:pPr>
                <a:r>
                  <a:rPr lang="en-US" sz="1000" b="1" dirty="0" smtClean="0">
                    <a:solidFill>
                      <a:srgbClr val="565959"/>
                    </a:solidFill>
                    <a:latin typeface="Arial" charset="0"/>
                    <a:ea typeface="ＭＳ Ｐゴシック"/>
                  </a:rPr>
                  <a:t>Corpus</a:t>
                </a:r>
                <a:endParaRPr lang="en-US" sz="1000" b="1" dirty="0">
                  <a:solidFill>
                    <a:srgbClr val="565959"/>
                  </a:solidFill>
                  <a:latin typeface="Arial" charset="0"/>
                  <a:ea typeface="ＭＳ Ｐゴシック"/>
                </a:endParaRPr>
              </a:p>
            </p:txBody>
          </p:sp>
          <p:pic>
            <p:nvPicPr>
              <p:cNvPr id="152" name="Picture 72" descr="DATABASE.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26611" y="5208656"/>
                <a:ext cx="603320" cy="48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Picture 163" descr="WCM.png"/>
              <p:cNvPicPr>
                <a:picLocks noChangeAspect="1"/>
              </p:cNvPicPr>
              <p:nvPr/>
            </p:nvPicPr>
            <p:blipFill>
              <a:blip r:embed="rId12" cstate="print">
                <a:extLst>
                  <a:ext uri="{28A0092B-C50C-407E-A947-70E740481C1C}">
                    <a14:useLocalDpi xmlns:a14="http://schemas.microsoft.com/office/drawing/2010/main" val="0"/>
                  </a:ext>
                </a:extLst>
              </a:blip>
              <a:srcRect l="16890" r="35463"/>
              <a:stretch>
                <a:fillRect/>
              </a:stretch>
            </p:blipFill>
            <p:spPr bwMode="auto">
              <a:xfrm>
                <a:off x="1427606" y="5387687"/>
                <a:ext cx="428491" cy="35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55" name="Picture 99" descr="arrow-gold-1way"/>
          <p:cNvPicPr>
            <a:picLocks noChangeAspect="1" noChangeArrowheads="1"/>
          </p:cNvPicPr>
          <p:nvPr/>
        </p:nvPicPr>
        <p:blipFill>
          <a:blip r:embed="rId10"/>
          <a:srcRect/>
          <a:stretch>
            <a:fillRect/>
          </a:stretch>
        </p:blipFill>
        <p:spPr bwMode="auto">
          <a:xfrm>
            <a:off x="12108020" y="5987325"/>
            <a:ext cx="619125" cy="619125"/>
          </a:xfrm>
          <a:prstGeom prst="rect">
            <a:avLst/>
          </a:prstGeom>
          <a:noFill/>
          <a:ln w="9525">
            <a:noFill/>
            <a:miter lim="800000"/>
            <a:headEnd/>
            <a:tailEnd/>
          </a:ln>
        </p:spPr>
      </p:pic>
      <p:pic>
        <p:nvPicPr>
          <p:cNvPr id="156" name="Picture 99" descr="arrow-gold-1way"/>
          <p:cNvPicPr>
            <a:picLocks noChangeAspect="1" noChangeArrowheads="1"/>
          </p:cNvPicPr>
          <p:nvPr/>
        </p:nvPicPr>
        <p:blipFill>
          <a:blip r:embed="rId10"/>
          <a:srcRect/>
          <a:stretch>
            <a:fillRect/>
          </a:stretch>
        </p:blipFill>
        <p:spPr bwMode="auto">
          <a:xfrm>
            <a:off x="9609279" y="5987325"/>
            <a:ext cx="619125" cy="619125"/>
          </a:xfrm>
          <a:prstGeom prst="rect">
            <a:avLst/>
          </a:prstGeom>
          <a:noFill/>
          <a:ln w="9525">
            <a:noFill/>
            <a:miter lim="800000"/>
            <a:headEnd/>
            <a:tailEnd/>
          </a:ln>
        </p:spPr>
      </p:pic>
      <p:sp>
        <p:nvSpPr>
          <p:cNvPr id="162" name="Text Box 137"/>
          <p:cNvSpPr txBox="1">
            <a:spLocks noChangeArrowheads="1"/>
          </p:cNvSpPr>
          <p:nvPr/>
        </p:nvSpPr>
        <p:spPr bwMode="auto">
          <a:xfrm>
            <a:off x="9538384" y="6592571"/>
            <a:ext cx="1125858"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#Hashtag</a:t>
            </a:r>
            <a:endParaRPr lang="en-US" sz="1000" b="1" dirty="0">
              <a:solidFill>
                <a:schemeClr val="tx1">
                  <a:lumMod val="65000"/>
                  <a:lumOff val="35000"/>
                </a:schemeClr>
              </a:solidFill>
              <a:latin typeface="Arial" charset="0"/>
              <a:ea typeface="ＭＳ Ｐゴシック"/>
            </a:endParaRPr>
          </a:p>
        </p:txBody>
      </p:sp>
      <p:sp>
        <p:nvSpPr>
          <p:cNvPr id="163" name="Text Box 137"/>
          <p:cNvSpPr txBox="1">
            <a:spLocks noChangeArrowheads="1"/>
          </p:cNvSpPr>
          <p:nvPr/>
        </p:nvSpPr>
        <p:spPr bwMode="auto">
          <a:xfrm>
            <a:off x="11023779" y="6574482"/>
            <a:ext cx="1358791"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@username</a:t>
            </a:r>
            <a:endParaRPr lang="en-US" sz="1000" b="1" dirty="0">
              <a:solidFill>
                <a:schemeClr val="tx1">
                  <a:lumMod val="65000"/>
                  <a:lumOff val="35000"/>
                </a:schemeClr>
              </a:solidFill>
              <a:latin typeface="Arial" charset="0"/>
              <a:ea typeface="ＭＳ Ｐゴシック"/>
            </a:endParaRPr>
          </a:p>
        </p:txBody>
      </p:sp>
      <p:sp>
        <p:nvSpPr>
          <p:cNvPr id="164" name="Text Box 137"/>
          <p:cNvSpPr txBox="1">
            <a:spLocks noChangeArrowheads="1"/>
          </p:cNvSpPr>
          <p:nvPr/>
        </p:nvSpPr>
        <p:spPr bwMode="auto">
          <a:xfrm>
            <a:off x="10611603" y="6602095"/>
            <a:ext cx="485604"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RT</a:t>
            </a:r>
            <a:endParaRPr lang="en-US" sz="1000" b="1" dirty="0">
              <a:solidFill>
                <a:schemeClr val="tx1">
                  <a:lumMod val="65000"/>
                  <a:lumOff val="35000"/>
                </a:schemeClr>
              </a:solidFill>
              <a:latin typeface="Arial" charset="0"/>
              <a:ea typeface="ＭＳ Ｐゴシック"/>
            </a:endParaRPr>
          </a:p>
        </p:txBody>
      </p:sp>
      <p:sp>
        <p:nvSpPr>
          <p:cNvPr id="169" name="Right Arrow 168"/>
          <p:cNvSpPr/>
          <p:nvPr/>
        </p:nvSpPr>
        <p:spPr>
          <a:xfrm>
            <a:off x="14396901" y="5798869"/>
            <a:ext cx="1368164" cy="269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pic>
        <p:nvPicPr>
          <p:cNvPr id="170" name="Picture 133" descr="icon-process"/>
          <p:cNvPicPr>
            <a:picLocks noChangeAspect="1" noChangeArrowheads="1"/>
          </p:cNvPicPr>
          <p:nvPr/>
        </p:nvPicPr>
        <p:blipFill>
          <a:blip r:embed="rId13"/>
          <a:srcRect/>
          <a:stretch>
            <a:fillRect/>
          </a:stretch>
        </p:blipFill>
        <p:spPr bwMode="auto">
          <a:xfrm>
            <a:off x="13702210" y="5999570"/>
            <a:ext cx="466725" cy="533402"/>
          </a:xfrm>
          <a:prstGeom prst="rect">
            <a:avLst/>
          </a:prstGeom>
          <a:noFill/>
          <a:ln w="9525">
            <a:noFill/>
            <a:miter lim="800000"/>
            <a:headEnd/>
            <a:tailEnd/>
          </a:ln>
        </p:spPr>
      </p:pic>
      <p:sp>
        <p:nvSpPr>
          <p:cNvPr id="171" name="Right Arrow 170"/>
          <p:cNvSpPr/>
          <p:nvPr/>
        </p:nvSpPr>
        <p:spPr>
          <a:xfrm>
            <a:off x="14376729" y="6097605"/>
            <a:ext cx="1393013" cy="265741"/>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sp>
        <p:nvSpPr>
          <p:cNvPr id="172" name="Right Arrow 171"/>
          <p:cNvSpPr/>
          <p:nvPr/>
        </p:nvSpPr>
        <p:spPr>
          <a:xfrm>
            <a:off x="14389153" y="6374340"/>
            <a:ext cx="1368164" cy="246022"/>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pic>
        <p:nvPicPr>
          <p:cNvPr id="173" name="Picture 99" descr="arrow-gold-1way"/>
          <p:cNvPicPr>
            <a:picLocks noChangeAspect="1" noChangeArrowheads="1"/>
          </p:cNvPicPr>
          <p:nvPr/>
        </p:nvPicPr>
        <p:blipFill>
          <a:blip r:embed="rId10"/>
          <a:srcRect/>
          <a:stretch>
            <a:fillRect/>
          </a:stretch>
        </p:blipFill>
        <p:spPr bwMode="auto">
          <a:xfrm rot="5400000">
            <a:off x="14934351" y="6602057"/>
            <a:ext cx="367255" cy="367255"/>
          </a:xfrm>
          <a:prstGeom prst="rect">
            <a:avLst/>
          </a:prstGeom>
          <a:noFill/>
          <a:ln w="9525">
            <a:noFill/>
            <a:miter lim="800000"/>
            <a:headEnd/>
            <a:tailEnd/>
          </a:ln>
        </p:spPr>
      </p:pic>
      <p:grpSp>
        <p:nvGrpSpPr>
          <p:cNvPr id="175" name="Group 174"/>
          <p:cNvGrpSpPr/>
          <p:nvPr/>
        </p:nvGrpSpPr>
        <p:grpSpPr>
          <a:xfrm>
            <a:off x="13855571" y="7005735"/>
            <a:ext cx="2046936" cy="974938"/>
            <a:chOff x="7373512" y="5791637"/>
            <a:chExt cx="2046936" cy="974938"/>
          </a:xfrm>
        </p:grpSpPr>
        <p:sp>
          <p:nvSpPr>
            <p:cNvPr id="176" name="Rounded Rectangle 175"/>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178" name="Text Box 137"/>
            <p:cNvSpPr txBox="1">
              <a:spLocks noChangeArrowheads="1"/>
            </p:cNvSpPr>
            <p:nvPr/>
          </p:nvSpPr>
          <p:spPr bwMode="auto">
            <a:xfrm>
              <a:off x="7373512" y="5791637"/>
              <a:ext cx="2005999"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Document Term Matrix - DTM</a:t>
              </a:r>
              <a:endParaRPr lang="en-US" sz="1000" b="1" dirty="0">
                <a:solidFill>
                  <a:srgbClr val="565959"/>
                </a:solidFill>
                <a:latin typeface="Arial" charset="0"/>
                <a:ea typeface="ＭＳ Ｐゴシック"/>
              </a:endParaRPr>
            </a:p>
          </p:txBody>
        </p:sp>
      </p:grpSp>
      <p:pic>
        <p:nvPicPr>
          <p:cNvPr id="179" name="Picture 178"/>
          <p:cNvPicPr>
            <a:picLocks noChangeAspect="1"/>
          </p:cNvPicPr>
          <p:nvPr/>
        </p:nvPicPr>
        <p:blipFill>
          <a:blip r:embed="rId14"/>
          <a:stretch>
            <a:fillRect/>
          </a:stretch>
        </p:blipFill>
        <p:spPr>
          <a:xfrm>
            <a:off x="13949856" y="7288379"/>
            <a:ext cx="1926328" cy="652256"/>
          </a:xfrm>
          <a:prstGeom prst="rect">
            <a:avLst/>
          </a:prstGeom>
        </p:spPr>
      </p:pic>
      <p:grpSp>
        <p:nvGrpSpPr>
          <p:cNvPr id="180" name="Group 179"/>
          <p:cNvGrpSpPr/>
          <p:nvPr/>
        </p:nvGrpSpPr>
        <p:grpSpPr>
          <a:xfrm>
            <a:off x="11140033" y="7032706"/>
            <a:ext cx="2041454" cy="974938"/>
            <a:chOff x="7378994" y="5791637"/>
            <a:chExt cx="2041454" cy="974938"/>
          </a:xfrm>
        </p:grpSpPr>
        <p:sp>
          <p:nvSpPr>
            <p:cNvPr id="181" name="Rounded Rectangle 180"/>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182" name="Text Box 137"/>
            <p:cNvSpPr txBox="1">
              <a:spLocks noChangeArrowheads="1"/>
            </p:cNvSpPr>
            <p:nvPr/>
          </p:nvSpPr>
          <p:spPr bwMode="auto">
            <a:xfrm>
              <a:off x="7555214" y="5791637"/>
              <a:ext cx="1824297"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Summary Row – S. Scores</a:t>
              </a:r>
              <a:endParaRPr lang="en-US" sz="1000" b="1" dirty="0">
                <a:solidFill>
                  <a:srgbClr val="565959"/>
                </a:solidFill>
                <a:latin typeface="Arial" charset="0"/>
                <a:ea typeface="ＭＳ Ｐゴシック"/>
              </a:endParaRPr>
            </a:p>
          </p:txBody>
        </p:sp>
      </p:grpSp>
      <p:pic>
        <p:nvPicPr>
          <p:cNvPr id="183" name="Picture 99" descr="arrow-gold-1way"/>
          <p:cNvPicPr>
            <a:picLocks noChangeAspect="1" noChangeArrowheads="1"/>
          </p:cNvPicPr>
          <p:nvPr/>
        </p:nvPicPr>
        <p:blipFill>
          <a:blip r:embed="rId10"/>
          <a:srcRect/>
          <a:stretch>
            <a:fillRect/>
          </a:stretch>
        </p:blipFill>
        <p:spPr bwMode="auto">
          <a:xfrm rot="10800000">
            <a:off x="13223852" y="7201600"/>
            <a:ext cx="619125" cy="619125"/>
          </a:xfrm>
          <a:prstGeom prst="rect">
            <a:avLst/>
          </a:prstGeom>
          <a:noFill/>
          <a:ln w="9525">
            <a:noFill/>
            <a:miter lim="800000"/>
            <a:headEnd/>
            <a:tailEnd/>
          </a:ln>
        </p:spPr>
      </p:pic>
      <p:pic>
        <p:nvPicPr>
          <p:cNvPr id="188" name="Picture 187"/>
          <p:cNvPicPr>
            <a:picLocks noChangeAspect="1"/>
          </p:cNvPicPr>
          <p:nvPr/>
        </p:nvPicPr>
        <p:blipFill>
          <a:blip r:embed="rId15"/>
          <a:stretch>
            <a:fillRect/>
          </a:stretch>
        </p:blipFill>
        <p:spPr>
          <a:xfrm>
            <a:off x="11303721" y="7357644"/>
            <a:ext cx="1718814" cy="576634"/>
          </a:xfrm>
          <a:prstGeom prst="rect">
            <a:avLst/>
          </a:prstGeom>
        </p:spPr>
      </p:pic>
      <p:sp>
        <p:nvSpPr>
          <p:cNvPr id="195" name="Rounded Rectangle 194"/>
          <p:cNvSpPr/>
          <p:nvPr/>
        </p:nvSpPr>
        <p:spPr bwMode="auto">
          <a:xfrm>
            <a:off x="5939276" y="6968231"/>
            <a:ext cx="2843876" cy="1060138"/>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grpSp>
        <p:nvGrpSpPr>
          <p:cNvPr id="197" name="Group 196"/>
          <p:cNvGrpSpPr/>
          <p:nvPr/>
        </p:nvGrpSpPr>
        <p:grpSpPr>
          <a:xfrm>
            <a:off x="5987769" y="7013629"/>
            <a:ext cx="2694676" cy="965410"/>
            <a:chOff x="6211233" y="7075287"/>
            <a:chExt cx="2694676" cy="965410"/>
          </a:xfrm>
        </p:grpSpPr>
        <p:pic>
          <p:nvPicPr>
            <p:cNvPr id="198" name="Picture 19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211233" y="7075287"/>
              <a:ext cx="1381292" cy="619873"/>
            </a:xfrm>
            <a:prstGeom prst="rect">
              <a:avLst/>
            </a:prstGeom>
          </p:spPr>
        </p:pic>
        <p:pic>
          <p:nvPicPr>
            <p:cNvPr id="199" name="Picture 198"/>
            <p:cNvPicPr>
              <a:picLocks noChangeAspect="1"/>
            </p:cNvPicPr>
            <p:nvPr/>
          </p:nvPicPr>
          <p:blipFill>
            <a:blip r:embed="rId17"/>
            <a:stretch>
              <a:fillRect/>
            </a:stretch>
          </p:blipFill>
          <p:spPr>
            <a:xfrm>
              <a:off x="7703889" y="7087140"/>
              <a:ext cx="1202020" cy="953557"/>
            </a:xfrm>
            <a:prstGeom prst="rect">
              <a:avLst/>
            </a:prstGeom>
          </p:spPr>
        </p:pic>
      </p:grpSp>
      <p:sp>
        <p:nvSpPr>
          <p:cNvPr id="200" name="Text Box 137"/>
          <p:cNvSpPr txBox="1">
            <a:spLocks noChangeArrowheads="1"/>
          </p:cNvSpPr>
          <p:nvPr/>
        </p:nvSpPr>
        <p:spPr bwMode="auto">
          <a:xfrm>
            <a:off x="9245737" y="7372662"/>
            <a:ext cx="1241494" cy="276999"/>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200" b="1" dirty="0" smtClean="0">
                <a:solidFill>
                  <a:schemeClr val="tx1">
                    <a:lumMod val="65000"/>
                    <a:lumOff val="35000"/>
                  </a:schemeClr>
                </a:solidFill>
                <a:latin typeface="Arial" charset="0"/>
                <a:ea typeface="ＭＳ Ｐゴシック"/>
              </a:rPr>
              <a:t>Pearson’s  ( r )</a:t>
            </a:r>
            <a:endParaRPr lang="en-US" sz="1000" b="1" dirty="0">
              <a:solidFill>
                <a:schemeClr val="tx1">
                  <a:lumMod val="65000"/>
                  <a:lumOff val="35000"/>
                </a:schemeClr>
              </a:solidFill>
              <a:latin typeface="Arial" charset="0"/>
              <a:ea typeface="ＭＳ Ｐゴシック"/>
            </a:endParaRPr>
          </a:p>
        </p:txBody>
      </p:sp>
      <p:pic>
        <p:nvPicPr>
          <p:cNvPr id="201" name="Picture 2" descr="C:\Users\lelwood\AppData\Local\Microsoft\Windows\Temporary Internet Files\Content.IE5\HKWC75JV\MCj04347130000[1].wmf"/>
          <p:cNvPicPr>
            <a:picLocks noChangeAspect="1" noChangeArrowheads="1"/>
          </p:cNvPicPr>
          <p:nvPr/>
        </p:nvPicPr>
        <p:blipFill>
          <a:blip r:embed="rId18" cstate="print">
            <a:duotone>
              <a:srgbClr val="0072AA">
                <a:shade val="45000"/>
                <a:satMod val="135000"/>
              </a:srgbClr>
              <a:prstClr val="white"/>
            </a:duotone>
          </a:blip>
          <a:srcRect/>
          <a:stretch>
            <a:fillRect/>
          </a:stretch>
        </p:blipFill>
        <p:spPr bwMode="auto">
          <a:xfrm>
            <a:off x="10176212" y="7083515"/>
            <a:ext cx="320040" cy="335464"/>
          </a:xfrm>
          <a:prstGeom prst="rect">
            <a:avLst/>
          </a:prstGeom>
          <a:noFill/>
        </p:spPr>
      </p:pic>
      <p:pic>
        <p:nvPicPr>
          <p:cNvPr id="202" name="Picture 99" descr="arrow-gold-1way"/>
          <p:cNvPicPr>
            <a:picLocks noChangeAspect="1" noChangeArrowheads="1"/>
          </p:cNvPicPr>
          <p:nvPr/>
        </p:nvPicPr>
        <p:blipFill>
          <a:blip r:embed="rId10"/>
          <a:srcRect/>
          <a:stretch>
            <a:fillRect/>
          </a:stretch>
        </p:blipFill>
        <p:spPr bwMode="auto">
          <a:xfrm rot="10800000">
            <a:off x="10430753" y="7236664"/>
            <a:ext cx="619125" cy="619125"/>
          </a:xfrm>
          <a:prstGeom prst="rect">
            <a:avLst/>
          </a:prstGeom>
          <a:noFill/>
          <a:ln w="9525">
            <a:noFill/>
            <a:miter lim="800000"/>
            <a:headEnd/>
            <a:tailEnd/>
          </a:ln>
        </p:spPr>
      </p:pic>
      <p:pic>
        <p:nvPicPr>
          <p:cNvPr id="203" name="Picture 99" descr="arrow-gold-1way"/>
          <p:cNvPicPr>
            <a:picLocks noChangeAspect="1" noChangeArrowheads="1"/>
          </p:cNvPicPr>
          <p:nvPr/>
        </p:nvPicPr>
        <p:blipFill>
          <a:blip r:embed="rId10"/>
          <a:srcRect/>
          <a:stretch>
            <a:fillRect/>
          </a:stretch>
        </p:blipFill>
        <p:spPr bwMode="auto">
          <a:xfrm>
            <a:off x="8655008" y="7203249"/>
            <a:ext cx="619125" cy="619125"/>
          </a:xfrm>
          <a:prstGeom prst="rect">
            <a:avLst/>
          </a:prstGeom>
          <a:noFill/>
          <a:ln w="9525">
            <a:noFill/>
            <a:miter lim="800000"/>
            <a:headEnd/>
            <a:tailEnd/>
          </a:ln>
        </p:spPr>
      </p:pic>
      <p:pic>
        <p:nvPicPr>
          <p:cNvPr id="109" name="Picture 108" descr="bkgnd-Store+Archive"/>
          <p:cNvPicPr>
            <a:picLocks noChangeAspect="1" noChangeArrowheads="1"/>
          </p:cNvPicPr>
          <p:nvPr/>
        </p:nvPicPr>
        <p:blipFill>
          <a:blip r:embed="rId8"/>
          <a:srcRect/>
          <a:stretch>
            <a:fillRect/>
          </a:stretch>
        </p:blipFill>
        <p:spPr bwMode="auto">
          <a:xfrm>
            <a:off x="5340749" y="8753771"/>
            <a:ext cx="10575659" cy="4057544"/>
          </a:xfrm>
          <a:prstGeom prst="rect">
            <a:avLst/>
          </a:prstGeom>
          <a:noFill/>
          <a:ln w="9525">
            <a:noFill/>
            <a:miter lim="800000"/>
            <a:headEnd/>
            <a:tailEnd/>
          </a:ln>
        </p:spPr>
      </p:pic>
      <p:grpSp>
        <p:nvGrpSpPr>
          <p:cNvPr id="52" name="Group 51"/>
          <p:cNvGrpSpPr/>
          <p:nvPr/>
        </p:nvGrpSpPr>
        <p:grpSpPr>
          <a:xfrm>
            <a:off x="13052401" y="3351175"/>
            <a:ext cx="1985293" cy="2244802"/>
            <a:chOff x="10812820" y="3407804"/>
            <a:chExt cx="1985293" cy="2244802"/>
          </a:xfrm>
        </p:grpSpPr>
        <p:pic>
          <p:nvPicPr>
            <p:cNvPr id="127" name="Picture 69" descr="bkgnd-top_elements"/>
            <p:cNvPicPr>
              <a:picLocks noChangeAspect="1" noChangeArrowheads="1"/>
            </p:cNvPicPr>
            <p:nvPr/>
          </p:nvPicPr>
          <p:blipFill>
            <a:blip r:embed="rId19"/>
            <a:srcRect/>
            <a:stretch>
              <a:fillRect/>
            </a:stretch>
          </p:blipFill>
          <p:spPr bwMode="auto">
            <a:xfrm rot="16200000">
              <a:off x="10808247" y="3648933"/>
              <a:ext cx="2230996" cy="1748737"/>
            </a:xfrm>
            <a:prstGeom prst="rect">
              <a:avLst/>
            </a:prstGeom>
            <a:noFill/>
            <a:ln w="9525">
              <a:noFill/>
              <a:miter lim="800000"/>
              <a:headEnd/>
              <a:tailEnd/>
            </a:ln>
          </p:spPr>
        </p:pic>
        <p:sp>
          <p:nvSpPr>
            <p:cNvPr id="128" name="Rectangle 127"/>
            <p:cNvSpPr/>
            <p:nvPr/>
          </p:nvSpPr>
          <p:spPr>
            <a:xfrm>
              <a:off x="11801736" y="3472389"/>
              <a:ext cx="460805" cy="467223"/>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2000" kern="0" baseline="-25000" noProof="0" dirty="0" smtClean="0">
                  <a:solidFill>
                    <a:srgbClr val="FFFFFF"/>
                  </a:solidFill>
                  <a:latin typeface="Arial"/>
                  <a:cs typeface="Arial"/>
                </a:rPr>
                <a:t>1</a:t>
              </a:r>
              <a:endParaRPr kumimoji="0" lang="en-US" sz="2800" b="0" i="0" u="none" strike="noStrike" kern="0" cap="none" spc="0" normalizeH="0" baseline="-25000" noProof="0" dirty="0">
                <a:ln>
                  <a:noFill/>
                </a:ln>
                <a:solidFill>
                  <a:srgbClr val="FFFFFF"/>
                </a:solidFill>
                <a:effectLst/>
                <a:uLnTx/>
                <a:uFillTx/>
                <a:latin typeface="Arial"/>
                <a:cs typeface="Arial"/>
              </a:endParaRPr>
            </a:p>
          </p:txBody>
        </p:sp>
        <p:sp>
          <p:nvSpPr>
            <p:cNvPr id="131" name="Rectangle 130"/>
            <p:cNvSpPr/>
            <p:nvPr/>
          </p:nvSpPr>
          <p:spPr>
            <a:xfrm>
              <a:off x="11813202" y="4337770"/>
              <a:ext cx="449987" cy="434325"/>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2000" kern="0" baseline="-25000" dirty="0">
                  <a:solidFill>
                    <a:srgbClr val="FFFFFF"/>
                  </a:solidFill>
                  <a:latin typeface="Arial"/>
                  <a:cs typeface="Arial"/>
                </a:rPr>
                <a:t>2</a:t>
              </a:r>
              <a:endParaRPr kumimoji="0" lang="en-US" sz="2800" b="0" i="0" u="none" strike="noStrike" kern="0" cap="none" spc="0" normalizeH="0" baseline="-25000" noProof="0" dirty="0">
                <a:ln>
                  <a:noFill/>
                </a:ln>
                <a:solidFill>
                  <a:srgbClr val="FFFFFF"/>
                </a:solidFill>
                <a:effectLst/>
                <a:uLnTx/>
                <a:uFillTx/>
                <a:latin typeface="Arial"/>
                <a:cs typeface="Arial"/>
              </a:endParaRPr>
            </a:p>
          </p:txBody>
        </p:sp>
        <p:sp>
          <p:nvSpPr>
            <p:cNvPr id="140" name="Rectangle 139"/>
            <p:cNvSpPr/>
            <p:nvPr/>
          </p:nvSpPr>
          <p:spPr>
            <a:xfrm>
              <a:off x="11811446" y="5139139"/>
              <a:ext cx="449987" cy="446706"/>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1050" kern="0" baseline="-25000" noProof="0" dirty="0" smtClean="0">
                  <a:solidFill>
                    <a:srgbClr val="FFFFFF"/>
                  </a:solidFill>
                  <a:latin typeface="Arial"/>
                  <a:cs typeface="Arial"/>
                </a:rPr>
                <a:t>1k</a:t>
              </a:r>
              <a:endParaRPr kumimoji="0" lang="en-US" sz="4000" b="0" i="0" u="none" strike="noStrike" kern="0" cap="none" spc="0" normalizeH="0" baseline="-25000" noProof="0" dirty="0">
                <a:ln>
                  <a:noFill/>
                </a:ln>
                <a:solidFill>
                  <a:srgbClr val="FFFFFF"/>
                </a:solidFill>
                <a:effectLst/>
                <a:uLnTx/>
                <a:uFillTx/>
                <a:latin typeface="Arial"/>
                <a:cs typeface="Arial"/>
              </a:endParaRPr>
            </a:p>
          </p:txBody>
        </p:sp>
        <p:pic>
          <p:nvPicPr>
            <p:cNvPr id="141" name="Picture 99" descr="arrow-gold-1way"/>
            <p:cNvPicPr>
              <a:picLocks noChangeAspect="1" noChangeArrowheads="1"/>
            </p:cNvPicPr>
            <p:nvPr/>
          </p:nvPicPr>
          <p:blipFill>
            <a:blip r:embed="rId10"/>
            <a:srcRect/>
            <a:stretch>
              <a:fillRect/>
            </a:stretch>
          </p:blipFill>
          <p:spPr bwMode="auto">
            <a:xfrm>
              <a:off x="10816136" y="4253041"/>
              <a:ext cx="619125" cy="619125"/>
            </a:xfrm>
            <a:prstGeom prst="rect">
              <a:avLst/>
            </a:prstGeom>
            <a:noFill/>
            <a:ln w="9525">
              <a:noFill/>
              <a:miter lim="800000"/>
              <a:headEnd/>
              <a:tailEnd/>
            </a:ln>
          </p:spPr>
        </p:pic>
        <p:pic>
          <p:nvPicPr>
            <p:cNvPr id="142" name="Picture 99" descr="arrow-gold-1way"/>
            <p:cNvPicPr>
              <a:picLocks noChangeAspect="1" noChangeArrowheads="1"/>
            </p:cNvPicPr>
            <p:nvPr/>
          </p:nvPicPr>
          <p:blipFill>
            <a:blip r:embed="rId10"/>
            <a:srcRect/>
            <a:stretch>
              <a:fillRect/>
            </a:stretch>
          </p:blipFill>
          <p:spPr bwMode="auto">
            <a:xfrm>
              <a:off x="10812820" y="3471252"/>
              <a:ext cx="619125" cy="619125"/>
            </a:xfrm>
            <a:prstGeom prst="rect">
              <a:avLst/>
            </a:prstGeom>
            <a:noFill/>
            <a:ln w="9525">
              <a:noFill/>
              <a:miter lim="800000"/>
              <a:headEnd/>
              <a:tailEnd/>
            </a:ln>
          </p:spPr>
        </p:pic>
        <p:pic>
          <p:nvPicPr>
            <p:cNvPr id="143" name="Picture 99" descr="arrow-gold-1way"/>
            <p:cNvPicPr>
              <a:picLocks noChangeAspect="1" noChangeArrowheads="1"/>
            </p:cNvPicPr>
            <p:nvPr/>
          </p:nvPicPr>
          <p:blipFill>
            <a:blip r:embed="rId10"/>
            <a:srcRect/>
            <a:stretch>
              <a:fillRect/>
            </a:stretch>
          </p:blipFill>
          <p:spPr bwMode="auto">
            <a:xfrm>
              <a:off x="10812820" y="5033481"/>
              <a:ext cx="619125" cy="619125"/>
            </a:xfrm>
            <a:prstGeom prst="rect">
              <a:avLst/>
            </a:prstGeom>
            <a:noFill/>
            <a:ln w="9525">
              <a:noFill/>
              <a:miter lim="800000"/>
              <a:headEnd/>
              <a:tailEnd/>
            </a:ln>
          </p:spPr>
        </p:pic>
      </p:grpSp>
      <p:sp>
        <p:nvSpPr>
          <p:cNvPr id="196" name="Text Box 137"/>
          <p:cNvSpPr txBox="1">
            <a:spLocks noChangeArrowheads="1"/>
          </p:cNvSpPr>
          <p:nvPr/>
        </p:nvSpPr>
        <p:spPr bwMode="auto">
          <a:xfrm>
            <a:off x="8572974" y="8810472"/>
            <a:ext cx="1432442"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Model </a:t>
            </a:r>
            <a:r>
              <a:rPr lang="en-US" sz="1000" b="1" dirty="0" smtClean="0">
                <a:solidFill>
                  <a:srgbClr val="565959"/>
                </a:solidFill>
                <a:latin typeface="Arial" charset="0"/>
                <a:ea typeface="ＭＳ Ｐゴシック"/>
              </a:rPr>
              <a:t>Generation</a:t>
            </a:r>
            <a:endParaRPr lang="en-US" sz="1000" b="1" dirty="0">
              <a:solidFill>
                <a:srgbClr val="565959"/>
              </a:solidFill>
              <a:latin typeface="Arial" charset="0"/>
              <a:ea typeface="ＭＳ Ｐゴシック"/>
            </a:endParaRPr>
          </a:p>
        </p:txBody>
      </p:sp>
      <p:sp>
        <p:nvSpPr>
          <p:cNvPr id="204" name="Text Box 137"/>
          <p:cNvSpPr txBox="1">
            <a:spLocks noChangeArrowheads="1"/>
          </p:cNvSpPr>
          <p:nvPr/>
        </p:nvSpPr>
        <p:spPr bwMode="auto">
          <a:xfrm>
            <a:off x="12047552" y="8815438"/>
            <a:ext cx="906812"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Prediction</a:t>
            </a:r>
            <a:endParaRPr lang="en-US" sz="1000" b="1" dirty="0">
              <a:solidFill>
                <a:srgbClr val="565959"/>
              </a:solidFill>
              <a:latin typeface="Arial" charset="0"/>
              <a:ea typeface="ＭＳ Ｐゴシック"/>
            </a:endParaRPr>
          </a:p>
        </p:txBody>
      </p:sp>
      <p:grpSp>
        <p:nvGrpSpPr>
          <p:cNvPr id="51" name="Group 50"/>
          <p:cNvGrpSpPr/>
          <p:nvPr/>
        </p:nvGrpSpPr>
        <p:grpSpPr>
          <a:xfrm>
            <a:off x="6530838" y="9003283"/>
            <a:ext cx="8327732" cy="3622598"/>
            <a:chOff x="5493356" y="8884957"/>
            <a:chExt cx="8327732" cy="3622598"/>
          </a:xfrm>
        </p:grpSpPr>
        <p:grpSp>
          <p:nvGrpSpPr>
            <p:cNvPr id="50" name="Group 49"/>
            <p:cNvGrpSpPr/>
            <p:nvPr/>
          </p:nvGrpSpPr>
          <p:grpSpPr>
            <a:xfrm>
              <a:off x="5493356" y="8884957"/>
              <a:ext cx="8327732" cy="3622598"/>
              <a:chOff x="5493356" y="8884957"/>
              <a:chExt cx="8327732" cy="3622598"/>
            </a:xfrm>
          </p:grpSpPr>
          <p:grpSp>
            <p:nvGrpSpPr>
              <p:cNvPr id="2" name="Group 1"/>
              <p:cNvGrpSpPr/>
              <p:nvPr/>
            </p:nvGrpSpPr>
            <p:grpSpPr>
              <a:xfrm>
                <a:off x="11894192" y="11131575"/>
                <a:ext cx="1926896" cy="823790"/>
                <a:chOff x="5379022" y="8864970"/>
                <a:chExt cx="4041426" cy="1626867"/>
              </a:xfrm>
            </p:grpSpPr>
            <p:sp>
              <p:nvSpPr>
                <p:cNvPr id="110" name="Rounded Rectangle 109"/>
                <p:cNvSpPr/>
                <p:nvPr/>
              </p:nvSpPr>
              <p:spPr bwMode="auto">
                <a:xfrm>
                  <a:off x="5379022" y="8864970"/>
                  <a:ext cx="4041426" cy="1626867"/>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113" name="Picture 1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6873" y="9130478"/>
                  <a:ext cx="2256134" cy="1012470"/>
                </a:xfrm>
                <a:prstGeom prst="rect">
                  <a:avLst/>
                </a:prstGeom>
              </p:spPr>
            </p:pic>
            <p:pic>
              <p:nvPicPr>
                <p:cNvPr id="118" name="Picture 117"/>
                <p:cNvPicPr>
                  <a:picLocks noChangeAspect="1"/>
                </p:cNvPicPr>
                <p:nvPr/>
              </p:nvPicPr>
              <p:blipFill>
                <a:blip r:embed="rId17"/>
                <a:stretch>
                  <a:fillRect/>
                </a:stretch>
              </p:blipFill>
              <p:spPr>
                <a:xfrm>
                  <a:off x="7835549" y="9086812"/>
                  <a:ext cx="1433143" cy="1136906"/>
                </a:xfrm>
                <a:prstGeom prst="rect">
                  <a:avLst/>
                </a:prstGeom>
              </p:spPr>
            </p:pic>
          </p:grpSp>
          <p:grpSp>
            <p:nvGrpSpPr>
              <p:cNvPr id="48" name="Group 47"/>
              <p:cNvGrpSpPr/>
              <p:nvPr/>
            </p:nvGrpSpPr>
            <p:grpSpPr>
              <a:xfrm>
                <a:off x="5493356" y="8884957"/>
                <a:ext cx="8293629" cy="2774149"/>
                <a:chOff x="7576806" y="9135329"/>
                <a:chExt cx="8293629" cy="2774149"/>
              </a:xfrm>
            </p:grpSpPr>
            <p:grpSp>
              <p:nvGrpSpPr>
                <p:cNvPr id="47" name="Group 46"/>
                <p:cNvGrpSpPr/>
                <p:nvPr/>
              </p:nvGrpSpPr>
              <p:grpSpPr>
                <a:xfrm>
                  <a:off x="7576806" y="9135329"/>
                  <a:ext cx="6264999" cy="2774149"/>
                  <a:chOff x="7576806" y="9135329"/>
                  <a:chExt cx="6264999" cy="2774149"/>
                </a:xfrm>
              </p:grpSpPr>
              <p:sp>
                <p:nvSpPr>
                  <p:cNvPr id="174" name="Rounded Rectangle 173"/>
                  <p:cNvSpPr/>
                  <p:nvPr/>
                </p:nvSpPr>
                <p:spPr bwMode="auto">
                  <a:xfrm>
                    <a:off x="10599606" y="9135329"/>
                    <a:ext cx="2655391" cy="2774105"/>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177" name="Rectangle 14"/>
                  <p:cNvSpPr/>
                  <p:nvPr/>
                </p:nvSpPr>
                <p:spPr bwMode="auto">
                  <a:xfrm>
                    <a:off x="11077827" y="9483675"/>
                    <a:ext cx="1704793" cy="619638"/>
                  </a:xfrm>
                  <a:prstGeom prst="rect">
                    <a:avLst/>
                  </a:prstGeom>
                  <a:gradFill rotWithShape="1">
                    <a:gsLst>
                      <a:gs pos="0">
                        <a:srgbClr val="E7B421">
                          <a:tint val="50000"/>
                          <a:satMod val="300000"/>
                        </a:srgbClr>
                      </a:gs>
                      <a:gs pos="35000">
                        <a:srgbClr val="E7B421">
                          <a:tint val="37000"/>
                          <a:satMod val="300000"/>
                        </a:srgbClr>
                      </a:gs>
                      <a:gs pos="100000">
                        <a:srgbClr val="E7B421">
                          <a:tint val="15000"/>
                          <a:satMod val="350000"/>
                        </a:srgbClr>
                      </a:gs>
                    </a:gsLst>
                    <a:lin ang="16200000" scaled="1"/>
                  </a:gradFill>
                  <a:ln w="9525" cap="flat" cmpd="sng" algn="ctr">
                    <a:solidFill>
                      <a:srgbClr val="E7B42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kumimoji="0" lang="en-CA" sz="1100" b="1" i="0" u="none" strike="noStrike" kern="0" cap="none" spc="0" normalizeH="0" baseline="0" noProof="0" dirty="0" smtClean="0">
                        <a:ln>
                          <a:noFill/>
                        </a:ln>
                        <a:solidFill>
                          <a:schemeClr val="tx1">
                            <a:lumMod val="65000"/>
                            <a:lumOff val="35000"/>
                          </a:schemeClr>
                        </a:solidFill>
                        <a:effectLst/>
                        <a:uLnTx/>
                        <a:uFillTx/>
                        <a:latin typeface="Arial"/>
                        <a:ea typeface="+mn-ea"/>
                        <a:cs typeface="+mn-cs"/>
                      </a:rPr>
                      <a:t>Support Vector Machine</a:t>
                    </a:r>
                    <a:endParaRPr kumimoji="0" lang="en-CA" sz="1100" b="1" i="0" u="none" strike="noStrike" kern="0" cap="none" spc="0" normalizeH="0" baseline="0" noProof="0" dirty="0">
                      <a:ln>
                        <a:noFill/>
                      </a:ln>
                      <a:solidFill>
                        <a:schemeClr val="tx1">
                          <a:lumMod val="65000"/>
                          <a:lumOff val="35000"/>
                        </a:schemeClr>
                      </a:solidFill>
                      <a:effectLst/>
                      <a:uLnTx/>
                      <a:uFillTx/>
                      <a:latin typeface="Arial"/>
                      <a:ea typeface="+mn-ea"/>
                      <a:cs typeface="+mn-cs"/>
                    </a:endParaRPr>
                  </a:p>
                </p:txBody>
              </p:sp>
              <p:sp>
                <p:nvSpPr>
                  <p:cNvPr id="184" name="Rectangle 183"/>
                  <p:cNvSpPr/>
                  <p:nvPr/>
                </p:nvSpPr>
                <p:spPr bwMode="auto">
                  <a:xfrm>
                    <a:off x="11091111" y="10848023"/>
                    <a:ext cx="1691509" cy="611801"/>
                  </a:xfrm>
                  <a:prstGeom prst="rect">
                    <a:avLst/>
                  </a:prstGeom>
                  <a:gradFill rotWithShape="1">
                    <a:gsLst>
                      <a:gs pos="0">
                        <a:srgbClr val="AABCD2">
                          <a:tint val="50000"/>
                          <a:satMod val="300000"/>
                        </a:srgbClr>
                      </a:gs>
                      <a:gs pos="35000">
                        <a:srgbClr val="AABCD2">
                          <a:tint val="37000"/>
                          <a:satMod val="300000"/>
                        </a:srgbClr>
                      </a:gs>
                      <a:gs pos="100000">
                        <a:srgbClr val="AABCD2">
                          <a:tint val="15000"/>
                          <a:satMod val="350000"/>
                        </a:srgbClr>
                      </a:gs>
                    </a:gsLst>
                    <a:lin ang="16200000" scaled="1"/>
                  </a:gradFill>
                  <a:ln w="9525" cap="flat" cmpd="sng" algn="ctr">
                    <a:solidFill>
                      <a:srgbClr val="AABCD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kumimoji="0" lang="en-CA" sz="1100" b="1" i="0" u="none" strike="noStrike" kern="0" cap="none" spc="0" normalizeH="0" baseline="0" noProof="0" dirty="0" smtClean="0">
                        <a:ln>
                          <a:noFill/>
                        </a:ln>
                        <a:solidFill>
                          <a:schemeClr val="tx1">
                            <a:lumMod val="65000"/>
                            <a:lumOff val="35000"/>
                          </a:schemeClr>
                        </a:solidFill>
                        <a:effectLst/>
                        <a:uLnTx/>
                        <a:uFillTx/>
                        <a:latin typeface="Arial"/>
                        <a:ea typeface="+mn-ea"/>
                        <a:cs typeface="+mn-cs"/>
                      </a:rPr>
                      <a:t>Perceptron</a:t>
                    </a:r>
                    <a:endParaRPr kumimoji="0" lang="en-CA" sz="1100" b="1" i="0" u="none" strike="noStrike" kern="0" cap="none" spc="0" normalizeH="0" baseline="0" noProof="0" dirty="0">
                      <a:ln>
                        <a:noFill/>
                      </a:ln>
                      <a:solidFill>
                        <a:schemeClr val="tx1">
                          <a:lumMod val="65000"/>
                          <a:lumOff val="35000"/>
                        </a:schemeClr>
                      </a:solidFill>
                      <a:effectLst/>
                      <a:uLnTx/>
                      <a:uFillTx/>
                      <a:latin typeface="Arial"/>
                      <a:ea typeface="+mn-ea"/>
                      <a:cs typeface="+mn-cs"/>
                    </a:endParaRPr>
                  </a:p>
                </p:txBody>
              </p:sp>
              <p:grpSp>
                <p:nvGrpSpPr>
                  <p:cNvPr id="42" name="Group 41"/>
                  <p:cNvGrpSpPr/>
                  <p:nvPr/>
                </p:nvGrpSpPr>
                <p:grpSpPr>
                  <a:xfrm>
                    <a:off x="7576806" y="9135373"/>
                    <a:ext cx="3159063" cy="2774105"/>
                    <a:chOff x="9196056" y="9135373"/>
                    <a:chExt cx="3159063" cy="2774105"/>
                  </a:xfrm>
                </p:grpSpPr>
                <p:sp>
                  <p:nvSpPr>
                    <p:cNvPr id="148" name="Rounded Rectangle 147"/>
                    <p:cNvSpPr/>
                    <p:nvPr/>
                  </p:nvSpPr>
                  <p:spPr bwMode="auto">
                    <a:xfrm>
                      <a:off x="9196056" y="9135373"/>
                      <a:ext cx="2549237" cy="2774105"/>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41" name="Picture 40"/>
                    <p:cNvPicPr>
                      <a:picLocks noChangeAspect="1"/>
                    </p:cNvPicPr>
                    <p:nvPr/>
                  </p:nvPicPr>
                  <p:blipFill rotWithShape="1">
                    <a:blip r:embed="rId20" cstate="print">
                      <a:extLst>
                        <a:ext uri="{28A0092B-C50C-407E-A947-70E740481C1C}">
                          <a14:useLocalDpi xmlns:a14="http://schemas.microsoft.com/office/drawing/2010/main" val="0"/>
                        </a:ext>
                      </a:extLst>
                    </a:blip>
                    <a:srcRect l="27245" t="6752" r="24167" b="19292"/>
                    <a:stretch/>
                  </p:blipFill>
                  <p:spPr>
                    <a:xfrm>
                      <a:off x="9750509" y="9242106"/>
                      <a:ext cx="1504950" cy="1619250"/>
                    </a:xfrm>
                    <a:prstGeom prst="rect">
                      <a:avLst/>
                    </a:prstGeom>
                  </p:spPr>
                </p:pic>
                <p:sp>
                  <p:nvSpPr>
                    <p:cNvPr id="168" name="Text Box 137"/>
                    <p:cNvSpPr txBox="1">
                      <a:spLocks noChangeArrowheads="1"/>
                    </p:cNvSpPr>
                    <p:nvPr/>
                  </p:nvSpPr>
                  <p:spPr bwMode="auto">
                    <a:xfrm>
                      <a:off x="9463978" y="10796675"/>
                      <a:ext cx="2046127" cy="1077218"/>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Relationships</a:t>
                      </a:r>
                    </a:p>
                    <a:p>
                      <a:pPr algn="ctr" defTabSz="457200" fontAlgn="base">
                        <a:spcBef>
                          <a:spcPct val="0"/>
                        </a:spcBef>
                        <a:spcAft>
                          <a:spcPct val="0"/>
                        </a:spcAft>
                      </a:pPr>
                      <a:r>
                        <a:rPr lang="en-US" sz="1600" b="1" dirty="0">
                          <a:solidFill>
                            <a:schemeClr val="tx1">
                              <a:lumMod val="65000"/>
                              <a:lumOff val="35000"/>
                            </a:schemeClr>
                          </a:solidFill>
                          <a:latin typeface="Arial" charset="0"/>
                          <a:ea typeface="ＭＳ Ｐゴシック"/>
                        </a:rPr>
                        <a:t>Patterns</a:t>
                      </a:r>
                    </a:p>
                    <a:p>
                      <a:pPr algn="ctr" defTabSz="457200" fontAlgn="base">
                        <a:spcBef>
                          <a:spcPct val="0"/>
                        </a:spcBef>
                        <a:spcAft>
                          <a:spcPct val="0"/>
                        </a:spcAft>
                      </a:pPr>
                      <a:r>
                        <a:rPr lang="en-US" sz="1600" b="1" dirty="0">
                          <a:solidFill>
                            <a:schemeClr val="tx1">
                              <a:lumMod val="65000"/>
                              <a:lumOff val="35000"/>
                            </a:schemeClr>
                          </a:solidFill>
                          <a:latin typeface="Arial" charset="0"/>
                          <a:ea typeface="ＭＳ Ｐゴシック"/>
                        </a:rPr>
                        <a:t>Dependencies</a:t>
                      </a:r>
                    </a:p>
                    <a:p>
                      <a:pPr algn="ctr" defTabSz="457200" fontAlgn="base">
                        <a:spcBef>
                          <a:spcPct val="0"/>
                        </a:spcBef>
                        <a:spcAft>
                          <a:spcPct val="0"/>
                        </a:spcAft>
                      </a:pPr>
                      <a:r>
                        <a:rPr lang="en-US" sz="1600" b="1" dirty="0">
                          <a:solidFill>
                            <a:schemeClr val="tx1">
                              <a:lumMod val="65000"/>
                              <a:lumOff val="35000"/>
                            </a:schemeClr>
                          </a:solidFill>
                          <a:latin typeface="Arial" charset="0"/>
                          <a:ea typeface="ＭＳ Ｐゴシック"/>
                        </a:rPr>
                        <a:t>Hidden </a:t>
                      </a:r>
                      <a:r>
                        <a:rPr lang="en-US" sz="1600" b="1" dirty="0" smtClean="0">
                          <a:solidFill>
                            <a:schemeClr val="tx1">
                              <a:lumMod val="65000"/>
                              <a:lumOff val="35000"/>
                            </a:schemeClr>
                          </a:solidFill>
                          <a:latin typeface="Arial" charset="0"/>
                          <a:ea typeface="ＭＳ Ｐゴシック"/>
                        </a:rPr>
                        <a:t>Structures</a:t>
                      </a:r>
                      <a:endParaRPr lang="en-US" sz="1600" b="1" dirty="0">
                        <a:solidFill>
                          <a:schemeClr val="tx1">
                            <a:lumMod val="65000"/>
                            <a:lumOff val="35000"/>
                          </a:schemeClr>
                        </a:solidFill>
                        <a:latin typeface="Arial" charset="0"/>
                        <a:ea typeface="ＭＳ Ｐゴシック"/>
                      </a:endParaRPr>
                    </a:p>
                  </p:txBody>
                </p:sp>
                <p:sp>
                  <p:nvSpPr>
                    <p:cNvPr id="161" name="Chevron 160"/>
                    <p:cNvSpPr/>
                    <p:nvPr/>
                  </p:nvSpPr>
                  <p:spPr>
                    <a:xfrm>
                      <a:off x="11555487" y="10002446"/>
                      <a:ext cx="799632" cy="89359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85" name="Picture 133" descr="icon-process"/>
                  <p:cNvPicPr>
                    <a:picLocks noChangeAspect="1" noChangeArrowheads="1"/>
                  </p:cNvPicPr>
                  <p:nvPr/>
                </p:nvPicPr>
                <p:blipFill>
                  <a:blip r:embed="rId13"/>
                  <a:srcRect/>
                  <a:stretch>
                    <a:fillRect/>
                  </a:stretch>
                </p:blipFill>
                <p:spPr bwMode="auto">
                  <a:xfrm>
                    <a:off x="11646359" y="10208967"/>
                    <a:ext cx="466725" cy="533402"/>
                  </a:xfrm>
                  <a:prstGeom prst="rect">
                    <a:avLst/>
                  </a:prstGeom>
                  <a:noFill/>
                  <a:ln w="9525">
                    <a:noFill/>
                    <a:miter lim="800000"/>
                    <a:headEnd/>
                    <a:tailEnd/>
                  </a:ln>
                </p:spPr>
              </p:pic>
              <p:sp>
                <p:nvSpPr>
                  <p:cNvPr id="186" name="Chevron 185"/>
                  <p:cNvSpPr/>
                  <p:nvPr/>
                </p:nvSpPr>
                <p:spPr>
                  <a:xfrm>
                    <a:off x="13042173" y="9981662"/>
                    <a:ext cx="799632" cy="89359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7" name="Rectangle 186"/>
                <p:cNvSpPr/>
                <p:nvPr/>
              </p:nvSpPr>
              <p:spPr bwMode="auto">
                <a:xfrm>
                  <a:off x="13967919" y="10131694"/>
                  <a:ext cx="1728987" cy="59353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chemeClr val="bg1">
                      <a:lumMod val="75000"/>
                    </a:scheme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algn="ctr" defTabSz="914400" eaLnBrk="0" fontAlgn="base" hangingPunct="0">
                    <a:spcBef>
                      <a:spcPct val="50000"/>
                    </a:spcBef>
                    <a:spcAft>
                      <a:spcPct val="0"/>
                    </a:spcAft>
                    <a:buClr>
                      <a:srgbClr val="0072AA"/>
                    </a:buClr>
                    <a:defRPr/>
                  </a:pPr>
                  <a:r>
                    <a:rPr lang="en-CA" sz="1100" b="1" kern="0" dirty="0">
                      <a:solidFill>
                        <a:schemeClr val="tx1">
                          <a:lumMod val="65000"/>
                          <a:lumOff val="35000"/>
                        </a:schemeClr>
                      </a:solidFill>
                      <a:latin typeface="Arial"/>
                    </a:rPr>
                    <a:t>Success/ Failure</a:t>
                  </a:r>
                  <a:endParaRPr lang="en-CA" sz="1100" b="1" kern="0" dirty="0">
                    <a:solidFill>
                      <a:schemeClr val="tx1">
                        <a:lumMod val="65000"/>
                        <a:lumOff val="35000"/>
                      </a:schemeClr>
                    </a:solidFill>
                    <a:latin typeface="Arial"/>
                  </a:endParaRPr>
                </a:p>
              </p:txBody>
            </p:sp>
            <p:pic>
              <p:nvPicPr>
                <p:cNvPr id="189" name="Picture 2" descr="C:\Users\lelwood\AppData\Local\Microsoft\Windows\Temporary Internet Files\Content.IE5\HKWC75JV\MCj04347130000[1].wmf"/>
                <p:cNvPicPr>
                  <a:picLocks noChangeAspect="1" noChangeArrowheads="1"/>
                </p:cNvPicPr>
                <p:nvPr/>
              </p:nvPicPr>
              <p:blipFill>
                <a:blip r:embed="rId18" cstate="print">
                  <a:duotone>
                    <a:srgbClr val="0072AA">
                      <a:shade val="45000"/>
                      <a:satMod val="135000"/>
                    </a:srgbClr>
                    <a:prstClr val="white"/>
                  </a:duotone>
                </a:blip>
                <a:srcRect/>
                <a:stretch>
                  <a:fillRect/>
                </a:stretch>
              </p:blipFill>
              <p:spPr bwMode="auto">
                <a:xfrm>
                  <a:off x="15550395" y="9949675"/>
                  <a:ext cx="320040" cy="335464"/>
                </a:xfrm>
                <a:prstGeom prst="rect">
                  <a:avLst/>
                </a:prstGeom>
                <a:noFill/>
              </p:spPr>
            </p:pic>
          </p:grpSp>
          <p:pic>
            <p:nvPicPr>
              <p:cNvPr id="190" name="Picture 99" descr="arrow-gold-1way"/>
              <p:cNvPicPr>
                <a:picLocks noChangeAspect="1" noChangeArrowheads="1"/>
              </p:cNvPicPr>
              <p:nvPr/>
            </p:nvPicPr>
            <p:blipFill>
              <a:blip r:embed="rId10"/>
              <a:srcRect/>
              <a:stretch>
                <a:fillRect/>
              </a:stretch>
            </p:blipFill>
            <p:spPr bwMode="auto">
              <a:xfrm rot="16200000">
                <a:off x="12462786" y="10398896"/>
                <a:ext cx="784616" cy="784616"/>
              </a:xfrm>
              <a:prstGeom prst="rect">
                <a:avLst/>
              </a:prstGeom>
              <a:noFill/>
              <a:ln w="9525">
                <a:noFill/>
                <a:miter lim="800000"/>
                <a:headEnd/>
                <a:tailEnd/>
              </a:ln>
            </p:spPr>
          </p:pic>
          <p:grpSp>
            <p:nvGrpSpPr>
              <p:cNvPr id="49" name="Group 48"/>
              <p:cNvGrpSpPr/>
              <p:nvPr/>
            </p:nvGrpSpPr>
            <p:grpSpPr>
              <a:xfrm>
                <a:off x="5613551" y="11884194"/>
                <a:ext cx="2041454" cy="603245"/>
                <a:chOff x="5613551" y="11884194"/>
                <a:chExt cx="2041454" cy="603245"/>
              </a:xfrm>
            </p:grpSpPr>
            <p:sp>
              <p:nvSpPr>
                <p:cNvPr id="207" name="Rounded Rectangle 206"/>
                <p:cNvSpPr/>
                <p:nvPr/>
              </p:nvSpPr>
              <p:spPr bwMode="auto">
                <a:xfrm>
                  <a:off x="5613551" y="11884194"/>
                  <a:ext cx="2041454" cy="603245"/>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208" name="Text Box 137"/>
                <p:cNvSpPr txBox="1">
                  <a:spLocks noChangeArrowheads="1"/>
                </p:cNvSpPr>
                <p:nvPr/>
              </p:nvSpPr>
              <p:spPr bwMode="auto">
                <a:xfrm>
                  <a:off x="5628491" y="12005878"/>
                  <a:ext cx="2005999" cy="400110"/>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Document Term Matrix </a:t>
                  </a:r>
                  <a:r>
                    <a:rPr lang="en-US" sz="1000" b="1" dirty="0" smtClean="0">
                      <a:solidFill>
                        <a:srgbClr val="565959"/>
                      </a:solidFill>
                      <a:latin typeface="Arial" charset="0"/>
                      <a:ea typeface="ＭＳ Ｐゴシック"/>
                    </a:rPr>
                    <a:t>– DTM</a:t>
                  </a:r>
                  <a:br>
                    <a:rPr lang="en-US" sz="1000" b="1" dirty="0" smtClean="0">
                      <a:solidFill>
                        <a:srgbClr val="565959"/>
                      </a:solidFill>
                      <a:latin typeface="Arial" charset="0"/>
                      <a:ea typeface="ＭＳ Ｐゴシック"/>
                    </a:rPr>
                  </a:br>
                  <a:r>
                    <a:rPr lang="en-US" sz="1000" b="1" dirty="0" smtClean="0">
                      <a:solidFill>
                        <a:srgbClr val="565959"/>
                      </a:solidFill>
                      <a:latin typeface="Arial" charset="0"/>
                      <a:ea typeface="ＭＳ Ｐゴシック"/>
                    </a:rPr>
                    <a:t>Training Data</a:t>
                  </a:r>
                  <a:endParaRPr lang="en-US" sz="1000" b="1" dirty="0">
                    <a:solidFill>
                      <a:srgbClr val="565959"/>
                    </a:solidFill>
                    <a:latin typeface="Arial" charset="0"/>
                    <a:ea typeface="ＭＳ Ｐゴシック"/>
                  </a:endParaRPr>
                </a:p>
              </p:txBody>
            </p:sp>
          </p:grpSp>
          <p:grpSp>
            <p:nvGrpSpPr>
              <p:cNvPr id="209" name="Group 208"/>
              <p:cNvGrpSpPr/>
              <p:nvPr/>
            </p:nvGrpSpPr>
            <p:grpSpPr>
              <a:xfrm>
                <a:off x="8866864" y="11904310"/>
                <a:ext cx="2041454" cy="603245"/>
                <a:chOff x="5613551" y="11884194"/>
                <a:chExt cx="2041454" cy="603245"/>
              </a:xfrm>
            </p:grpSpPr>
            <p:sp>
              <p:nvSpPr>
                <p:cNvPr id="210" name="Rounded Rectangle 209"/>
                <p:cNvSpPr/>
                <p:nvPr/>
              </p:nvSpPr>
              <p:spPr bwMode="auto">
                <a:xfrm>
                  <a:off x="5613551" y="11884194"/>
                  <a:ext cx="2041454" cy="603245"/>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211" name="Text Box 137"/>
                <p:cNvSpPr txBox="1">
                  <a:spLocks noChangeArrowheads="1"/>
                </p:cNvSpPr>
                <p:nvPr/>
              </p:nvSpPr>
              <p:spPr bwMode="auto">
                <a:xfrm>
                  <a:off x="5628491" y="12005878"/>
                  <a:ext cx="2005999" cy="400110"/>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Document Term Matrix </a:t>
                  </a:r>
                  <a:r>
                    <a:rPr lang="en-US" sz="1000" b="1" dirty="0" smtClean="0">
                      <a:solidFill>
                        <a:srgbClr val="565959"/>
                      </a:solidFill>
                      <a:latin typeface="Arial" charset="0"/>
                      <a:ea typeface="ＭＳ Ｐゴシック"/>
                    </a:rPr>
                    <a:t>– DTM</a:t>
                  </a:r>
                  <a:br>
                    <a:rPr lang="en-US" sz="1000" b="1" dirty="0" smtClean="0">
                      <a:solidFill>
                        <a:srgbClr val="565959"/>
                      </a:solidFill>
                      <a:latin typeface="Arial" charset="0"/>
                      <a:ea typeface="ＭＳ Ｐゴシック"/>
                    </a:rPr>
                  </a:br>
                  <a:r>
                    <a:rPr lang="en-US" sz="1000" b="1" dirty="0" smtClean="0">
                      <a:solidFill>
                        <a:srgbClr val="565959"/>
                      </a:solidFill>
                      <a:latin typeface="Arial" charset="0"/>
                      <a:ea typeface="ＭＳ Ｐゴシック"/>
                    </a:rPr>
                    <a:t>Test Data</a:t>
                  </a:r>
                  <a:endParaRPr lang="en-US" sz="1000" b="1" dirty="0">
                    <a:solidFill>
                      <a:srgbClr val="565959"/>
                    </a:solidFill>
                    <a:latin typeface="Arial" charset="0"/>
                    <a:ea typeface="ＭＳ Ｐゴシック"/>
                  </a:endParaRPr>
                </a:p>
              </p:txBody>
            </p:sp>
          </p:grpSp>
        </p:grpSp>
        <p:sp>
          <p:nvSpPr>
            <p:cNvPr id="205" name="Chevron 204"/>
            <p:cNvSpPr/>
            <p:nvPr/>
          </p:nvSpPr>
          <p:spPr>
            <a:xfrm rot="16200000">
              <a:off x="6447078" y="11643581"/>
              <a:ext cx="369059" cy="3054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Chevron 211"/>
            <p:cNvSpPr/>
            <p:nvPr/>
          </p:nvSpPr>
          <p:spPr>
            <a:xfrm rot="16200000">
              <a:off x="9734312" y="11607279"/>
              <a:ext cx="369059" cy="3054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8" name="Group 57"/>
          <p:cNvGrpSpPr/>
          <p:nvPr/>
        </p:nvGrpSpPr>
        <p:grpSpPr>
          <a:xfrm>
            <a:off x="8153869" y="3411260"/>
            <a:ext cx="4755223" cy="2300103"/>
            <a:chOff x="7913239" y="3411260"/>
            <a:chExt cx="4755223" cy="2300103"/>
          </a:xfrm>
        </p:grpSpPr>
        <p:pic>
          <p:nvPicPr>
            <p:cNvPr id="112" name="Picture 125" descr="bkgnd-Store+Archive"/>
            <p:cNvPicPr>
              <a:picLocks noChangeAspect="1" noChangeArrowheads="1"/>
            </p:cNvPicPr>
            <p:nvPr/>
          </p:nvPicPr>
          <p:blipFill>
            <a:blip r:embed="rId8"/>
            <a:srcRect/>
            <a:stretch>
              <a:fillRect/>
            </a:stretch>
          </p:blipFill>
          <p:spPr bwMode="auto">
            <a:xfrm>
              <a:off x="7913239" y="3411260"/>
              <a:ext cx="4755223" cy="2267462"/>
            </a:xfrm>
            <a:prstGeom prst="rect">
              <a:avLst/>
            </a:prstGeom>
            <a:noFill/>
            <a:ln w="9525">
              <a:noFill/>
              <a:miter lim="800000"/>
              <a:headEnd/>
              <a:tailEnd/>
            </a:ln>
          </p:spPr>
        </p:pic>
        <p:grpSp>
          <p:nvGrpSpPr>
            <p:cNvPr id="54" name="Group 53"/>
            <p:cNvGrpSpPr/>
            <p:nvPr/>
          </p:nvGrpSpPr>
          <p:grpSpPr>
            <a:xfrm>
              <a:off x="8655008" y="3487945"/>
              <a:ext cx="3484024" cy="1617652"/>
              <a:chOff x="7123902" y="3487035"/>
              <a:chExt cx="3484024" cy="1617652"/>
            </a:xfrm>
          </p:grpSpPr>
          <p:sp>
            <p:nvSpPr>
              <p:cNvPr id="80" name="Bent-Up Arrow 79"/>
              <p:cNvSpPr/>
              <p:nvPr/>
            </p:nvSpPr>
            <p:spPr>
              <a:xfrm rot="10800000" flipH="1">
                <a:off x="8164938" y="3573342"/>
                <a:ext cx="681495" cy="39443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9580171" y="3487035"/>
                <a:ext cx="1027755" cy="1100996"/>
                <a:chOff x="9580171" y="3487035"/>
                <a:chExt cx="1027755" cy="1100996"/>
              </a:xfrm>
            </p:grpSpPr>
            <p:sp>
              <p:nvSpPr>
                <p:cNvPr id="81" name="Rounded Rectangle 80"/>
                <p:cNvSpPr/>
                <p:nvPr/>
              </p:nvSpPr>
              <p:spPr bwMode="auto">
                <a:xfrm>
                  <a:off x="9580171" y="3487035"/>
                  <a:ext cx="1027755" cy="1100996"/>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82" name="Picture 113" descr="icon-library"/>
                <p:cNvPicPr>
                  <a:picLocks noChangeAspect="1" noChangeArrowheads="1"/>
                </p:cNvPicPr>
                <p:nvPr/>
              </p:nvPicPr>
              <p:blipFill>
                <a:blip r:embed="rId21"/>
                <a:srcRect/>
                <a:stretch>
                  <a:fillRect/>
                </a:stretch>
              </p:blipFill>
              <p:spPr bwMode="auto">
                <a:xfrm>
                  <a:off x="9672433" y="3575784"/>
                  <a:ext cx="842269" cy="720362"/>
                </a:xfrm>
                <a:prstGeom prst="rect">
                  <a:avLst/>
                </a:prstGeom>
                <a:noFill/>
                <a:ln w="9525">
                  <a:noFill/>
                  <a:miter lim="800000"/>
                  <a:headEnd/>
                  <a:tailEnd/>
                </a:ln>
              </p:spPr>
            </p:pic>
            <p:sp>
              <p:nvSpPr>
                <p:cNvPr id="83" name="Text Box 137"/>
                <p:cNvSpPr txBox="1">
                  <a:spLocks noChangeArrowheads="1"/>
                </p:cNvSpPr>
                <p:nvPr/>
              </p:nvSpPr>
              <p:spPr bwMode="auto">
                <a:xfrm>
                  <a:off x="9647453" y="4271659"/>
                  <a:ext cx="893193" cy="200055"/>
                </a:xfrm>
                <a:prstGeom prst="rect">
                  <a:avLst/>
                </a:prstGeom>
                <a:noFill/>
                <a:ln w="25400">
                  <a:noFill/>
                  <a:miter lim="800000"/>
                  <a:headEnd/>
                  <a:tailEnd/>
                </a:ln>
              </p:spPr>
              <p:txBody>
                <a:bodyPr wrap="none" anchor="ctr">
                  <a:spAutoFit/>
                </a:bodyPr>
                <a:lstStyle/>
                <a:p>
                  <a:pPr algn="ctr" defTabSz="457200" fontAlgn="base">
                    <a:spcBef>
                      <a:spcPct val="0"/>
                    </a:spcBef>
                    <a:spcAft>
                      <a:spcPct val="0"/>
                    </a:spcAft>
                  </a:pPr>
                  <a:r>
                    <a:rPr lang="en-US" sz="700" b="1" dirty="0" smtClean="0">
                      <a:solidFill>
                        <a:srgbClr val="565959"/>
                      </a:solidFill>
                      <a:latin typeface="Arial" charset="0"/>
                      <a:ea typeface="ＭＳ Ｐゴシック"/>
                    </a:rPr>
                    <a:t>Positive Lexicon</a:t>
                  </a:r>
                  <a:endParaRPr lang="en-US" sz="500" b="1" dirty="0">
                    <a:solidFill>
                      <a:srgbClr val="565959"/>
                    </a:solidFill>
                    <a:latin typeface="Arial" charset="0"/>
                    <a:ea typeface="ＭＳ Ｐゴシック"/>
                  </a:endParaRPr>
                </a:p>
              </p:txBody>
            </p:sp>
          </p:grpSp>
          <p:grpSp>
            <p:nvGrpSpPr>
              <p:cNvPr id="114" name="Group 113"/>
              <p:cNvGrpSpPr/>
              <p:nvPr/>
            </p:nvGrpSpPr>
            <p:grpSpPr>
              <a:xfrm>
                <a:off x="7123902" y="3490745"/>
                <a:ext cx="1027755" cy="1100996"/>
                <a:chOff x="12750645" y="3699605"/>
                <a:chExt cx="1027755" cy="1100996"/>
              </a:xfrm>
            </p:grpSpPr>
            <p:sp>
              <p:nvSpPr>
                <p:cNvPr id="115" name="Rounded Rectangle 114"/>
                <p:cNvSpPr/>
                <p:nvPr/>
              </p:nvSpPr>
              <p:spPr bwMode="auto">
                <a:xfrm>
                  <a:off x="12750645" y="3699605"/>
                  <a:ext cx="1027755" cy="1100996"/>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116" name="Picture 113" descr="icon-library"/>
                <p:cNvPicPr>
                  <a:picLocks noChangeAspect="1" noChangeArrowheads="1"/>
                </p:cNvPicPr>
                <p:nvPr/>
              </p:nvPicPr>
              <p:blipFill>
                <a:blip r:embed="rId21"/>
                <a:srcRect/>
                <a:stretch>
                  <a:fillRect/>
                </a:stretch>
              </p:blipFill>
              <p:spPr bwMode="auto">
                <a:xfrm>
                  <a:off x="12873488" y="3772056"/>
                  <a:ext cx="861325" cy="736660"/>
                </a:xfrm>
                <a:prstGeom prst="rect">
                  <a:avLst/>
                </a:prstGeom>
                <a:noFill/>
                <a:ln w="9525">
                  <a:noFill/>
                  <a:miter lim="800000"/>
                  <a:headEnd/>
                  <a:tailEnd/>
                </a:ln>
              </p:spPr>
            </p:pic>
            <p:sp>
              <p:nvSpPr>
                <p:cNvPr id="117" name="Text Box 137"/>
                <p:cNvSpPr txBox="1">
                  <a:spLocks noChangeArrowheads="1"/>
                </p:cNvSpPr>
                <p:nvPr/>
              </p:nvSpPr>
              <p:spPr bwMode="auto">
                <a:xfrm>
                  <a:off x="12803500" y="4484229"/>
                  <a:ext cx="922048" cy="200055"/>
                </a:xfrm>
                <a:prstGeom prst="rect">
                  <a:avLst/>
                </a:prstGeom>
                <a:noFill/>
                <a:ln w="25400">
                  <a:noFill/>
                  <a:miter lim="800000"/>
                  <a:headEnd/>
                  <a:tailEnd/>
                </a:ln>
              </p:spPr>
              <p:txBody>
                <a:bodyPr wrap="none" anchor="ctr">
                  <a:spAutoFit/>
                </a:bodyPr>
                <a:lstStyle/>
                <a:p>
                  <a:pPr algn="ctr" defTabSz="457200" fontAlgn="base">
                    <a:spcBef>
                      <a:spcPct val="0"/>
                    </a:spcBef>
                    <a:spcAft>
                      <a:spcPct val="0"/>
                    </a:spcAft>
                  </a:pPr>
                  <a:r>
                    <a:rPr lang="en-US" sz="700" b="1" dirty="0" smtClean="0">
                      <a:solidFill>
                        <a:srgbClr val="565959"/>
                      </a:solidFill>
                      <a:latin typeface="Arial" charset="0"/>
                      <a:ea typeface="ＭＳ Ｐゴシック"/>
                    </a:rPr>
                    <a:t>Negative Lexicon</a:t>
                  </a:r>
                  <a:endParaRPr lang="en-US" sz="500" b="1" dirty="0">
                    <a:solidFill>
                      <a:srgbClr val="565959"/>
                    </a:solidFill>
                    <a:latin typeface="Arial" charset="0"/>
                    <a:ea typeface="ＭＳ Ｐゴシック"/>
                  </a:endParaRPr>
                </a:p>
              </p:txBody>
            </p:sp>
          </p:grpSp>
          <p:sp>
            <p:nvSpPr>
              <p:cNvPr id="119" name="Bent-Up Arrow 118"/>
              <p:cNvSpPr/>
              <p:nvPr/>
            </p:nvSpPr>
            <p:spPr>
              <a:xfrm rot="10800000">
                <a:off x="8885595" y="3573342"/>
                <a:ext cx="684738" cy="4022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9" descr="shared-docs"/>
              <p:cNvPicPr>
                <a:picLocks noChangeAspect="1" noChangeArrowheads="1"/>
              </p:cNvPicPr>
              <p:nvPr/>
            </p:nvPicPr>
            <p:blipFill>
              <a:blip r:embed="rId7"/>
              <a:srcRect/>
              <a:stretch>
                <a:fillRect/>
              </a:stretch>
            </p:blipFill>
            <p:spPr bwMode="auto">
              <a:xfrm>
                <a:off x="8485688" y="4483087"/>
                <a:ext cx="607144" cy="621600"/>
              </a:xfrm>
              <a:prstGeom prst="rect">
                <a:avLst/>
              </a:prstGeom>
              <a:noFill/>
              <a:ln w="9525">
                <a:noFill/>
                <a:miter lim="800000"/>
                <a:headEnd/>
                <a:tailEnd/>
              </a:ln>
            </p:spPr>
          </p:pic>
        </p:grpSp>
        <p:graphicFrame>
          <p:nvGraphicFramePr>
            <p:cNvPr id="213" name="Diagram 212"/>
            <p:cNvGraphicFramePr/>
            <p:nvPr>
              <p:extLst>
                <p:ext uri="{D42A27DB-BD31-4B8C-83A1-F6EECF244321}">
                  <p14:modId xmlns:p14="http://schemas.microsoft.com/office/powerpoint/2010/main" val="2162613372"/>
                </p:ext>
              </p:extLst>
            </p:nvPr>
          </p:nvGraphicFramePr>
          <p:xfrm>
            <a:off x="8586524" y="3947825"/>
            <a:ext cx="3552508" cy="176353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grpSp>
        <p:nvGrpSpPr>
          <p:cNvPr id="72" name="Group 71"/>
          <p:cNvGrpSpPr/>
          <p:nvPr/>
        </p:nvGrpSpPr>
        <p:grpSpPr>
          <a:xfrm>
            <a:off x="16207422" y="6106171"/>
            <a:ext cx="4366578" cy="3827778"/>
            <a:chOff x="16207422" y="6106171"/>
            <a:chExt cx="4366578" cy="3827778"/>
          </a:xfrm>
        </p:grpSpPr>
        <p:sp>
          <p:nvSpPr>
            <p:cNvPr id="17" name="Text Box 193"/>
            <p:cNvSpPr txBox="1">
              <a:spLocks noChangeArrowheads="1"/>
            </p:cNvSpPr>
            <p:nvPr/>
          </p:nvSpPr>
          <p:spPr bwMode="auto">
            <a:xfrm>
              <a:off x="16207423" y="6420509"/>
              <a:ext cx="4366577" cy="3513440"/>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smtClean="0">
                  <a:latin typeface="Calibri" pitchFamily="34" charset="0"/>
                </a:rPr>
                <a:t/>
              </a:r>
              <a:br>
                <a:rPr lang="en-US" sz="1467" dirty="0" smtClean="0">
                  <a:latin typeface="Calibri" pitchFamily="34" charset="0"/>
                </a:rPr>
              </a:br>
              <a:r>
                <a:rPr lang="en-US" sz="1467" dirty="0" smtClean="0">
                  <a:latin typeface="Calibri" pitchFamily="34" charset="0"/>
                </a:rPr>
                <a:t/>
              </a:r>
              <a:br>
                <a:rPr lang="en-US" sz="1467" dirty="0" smtClean="0">
                  <a:latin typeface="Calibri" pitchFamily="34" charset="0"/>
                </a:rPr>
              </a:br>
              <a:endParaRPr lang="en-US" sz="1467" dirty="0" smtClean="0">
                <a:latin typeface="Calibri" pitchFamily="34" charset="0"/>
              </a:endParaRPr>
            </a:p>
            <a:p>
              <a:pPr algn="just" eaLnBrk="1" hangingPunct="1"/>
              <a:r>
                <a:rPr lang="en-US" sz="1467" dirty="0">
                  <a:latin typeface="Calibri" pitchFamily="34" charset="0"/>
                </a:rPr>
                <a:t/>
              </a:r>
              <a:br>
                <a:rPr lang="en-US" sz="1467" dirty="0">
                  <a:latin typeface="Calibri" pitchFamily="34" charset="0"/>
                </a:rPr>
              </a:br>
              <a:r>
                <a:rPr lang="en-US" sz="1467" dirty="0" smtClean="0">
                  <a:latin typeface="Calibri" pitchFamily="34" charset="0"/>
                </a:rPr>
                <a:t/>
              </a:r>
              <a:br>
                <a:rPr lang="en-US" sz="1467" dirty="0" smtClean="0">
                  <a:latin typeface="Calibri" pitchFamily="34" charset="0"/>
                </a:rPr>
              </a:br>
              <a:r>
                <a:rPr lang="en-US" sz="1467" dirty="0" smtClean="0">
                  <a:latin typeface="Calibri" pitchFamily="34" charset="0"/>
                </a:rPr>
                <a:t/>
              </a:r>
              <a:br>
                <a:rPr lang="en-US" sz="1467" dirty="0" smtClean="0">
                  <a:latin typeface="Calibri" pitchFamily="34" charset="0"/>
                </a:rPr>
              </a:br>
              <a:r>
                <a:rPr lang="en-US" sz="1467" dirty="0" smtClean="0">
                  <a:latin typeface="Calibri" pitchFamily="34" charset="0"/>
                </a:rPr>
                <a:t>Harvested tweets will be cleaned after conversion to data frame since it makes is easier to manipulate data. Cleaning activities include removal </a:t>
              </a:r>
              <a:r>
                <a:rPr lang="en-US" sz="1467" dirty="0">
                  <a:latin typeface="Calibri" pitchFamily="34" charset="0"/>
                </a:rPr>
                <a:t>of </a:t>
              </a:r>
              <a:r>
                <a:rPr lang="en-US" sz="1467" dirty="0" smtClean="0">
                  <a:latin typeface="Calibri" pitchFamily="34" charset="0"/>
                </a:rPr>
                <a:t>@handle labels, #Hashtags, Retweet </a:t>
              </a:r>
              <a:r>
                <a:rPr lang="en-US" sz="1467" dirty="0">
                  <a:latin typeface="Calibri" pitchFamily="34" charset="0"/>
                </a:rPr>
                <a:t>Symbol (RT), </a:t>
              </a:r>
              <a:r>
                <a:rPr lang="en-US" sz="1467" dirty="0" smtClean="0">
                  <a:latin typeface="Calibri" pitchFamily="34" charset="0"/>
                </a:rPr>
                <a:t>URLs, Tiny URLs, </a:t>
              </a:r>
              <a:r>
                <a:rPr lang="en-US" sz="1467" dirty="0">
                  <a:latin typeface="Calibri" pitchFamily="34" charset="0"/>
                </a:rPr>
                <a:t>stop </a:t>
              </a:r>
              <a:r>
                <a:rPr lang="en-US" sz="1467" dirty="0" smtClean="0">
                  <a:latin typeface="Calibri" pitchFamily="34" charset="0"/>
                </a:rPr>
                <a:t>words, </a:t>
              </a:r>
              <a:r>
                <a:rPr lang="en-US" sz="1467" dirty="0">
                  <a:latin typeface="Calibri" pitchFamily="34" charset="0"/>
                </a:rPr>
                <a:t>Emoticons, All special </a:t>
              </a:r>
              <a:r>
                <a:rPr lang="en-US" sz="1467" dirty="0" smtClean="0">
                  <a:latin typeface="Calibri" pitchFamily="34" charset="0"/>
                </a:rPr>
                <a:t>characters other than English language letters, All extra spaces, Numbers and Punctuations along with other techniques like removal of stem words. </a:t>
              </a:r>
              <a:r>
                <a:rPr lang="en-US" sz="1467" dirty="0" smtClean="0">
                  <a:latin typeface="Calibri" pitchFamily="34" charset="0"/>
                </a:rPr>
                <a:t>All data is converted to lower case to gain homogeneity </a:t>
              </a:r>
              <a:endParaRPr lang="en-US" sz="1467" dirty="0">
                <a:latin typeface="Calibri" pitchFamily="34" charset="0"/>
              </a:endParaRPr>
            </a:p>
          </p:txBody>
        </p:sp>
        <p:sp>
          <p:nvSpPr>
            <p:cNvPr id="18" name="Rectangle 17"/>
            <p:cNvSpPr/>
            <p:nvPr/>
          </p:nvSpPr>
          <p:spPr>
            <a:xfrm>
              <a:off x="16207422" y="6106171"/>
              <a:ext cx="4366577" cy="34275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Data Cleaning Activities</a:t>
              </a:r>
              <a:endParaRPr lang="en-US" sz="2017" b="1" dirty="0">
                <a:solidFill>
                  <a:schemeClr val="accent3">
                    <a:lumMod val="20000"/>
                    <a:lumOff val="80000"/>
                  </a:schemeClr>
                </a:solidFill>
              </a:endParaRPr>
            </a:p>
          </p:txBody>
        </p:sp>
        <p:pic>
          <p:nvPicPr>
            <p:cNvPr id="215" name="Picture 214"/>
            <p:cNvPicPr/>
            <p:nvPr/>
          </p:nvPicPr>
          <p:blipFill>
            <a:blip r:embed="rId27">
              <a:extLst>
                <a:ext uri="{28A0092B-C50C-407E-A947-70E740481C1C}">
                  <a14:useLocalDpi xmlns:a14="http://schemas.microsoft.com/office/drawing/2010/main" val="0"/>
                </a:ext>
              </a:extLst>
            </a:blip>
            <a:stretch>
              <a:fillRect/>
            </a:stretch>
          </p:blipFill>
          <p:spPr bwMode="auto">
            <a:xfrm>
              <a:off x="16523941" y="6512624"/>
              <a:ext cx="3739515" cy="1238250"/>
            </a:xfrm>
            <a:prstGeom prst="rect">
              <a:avLst/>
            </a:prstGeom>
            <a:noFill/>
            <a:ln>
              <a:noFill/>
            </a:ln>
          </p:spPr>
        </p:pic>
      </p:grpSp>
    </p:spTree>
    <p:extLst>
      <p:ext uri="{BB962C8B-B14F-4D97-AF65-F5344CB8AC3E}">
        <p14:creationId xmlns:p14="http://schemas.microsoft.com/office/powerpoint/2010/main" val="3078552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TotalTime>
  <Words>510</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Calibri Light</vt:lpstr>
      <vt:lpstr>Times New Roman</vt:lpstr>
      <vt:lpstr>Wingdings</vt:lpstr>
      <vt:lpstr>ヒラギノ明朝 Pro W3</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Kashif Ali Bhatti</dc:creator>
  <cp:lastModifiedBy>Kashif Ali Bhatti</cp:lastModifiedBy>
  <cp:revision>48</cp:revision>
  <dcterms:created xsi:type="dcterms:W3CDTF">2018-05-02T08:30:08Z</dcterms:created>
  <dcterms:modified xsi:type="dcterms:W3CDTF">2018-05-10T12:49:32Z</dcterms:modified>
</cp:coreProperties>
</file>