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96325" cy="15087600"/>
  <p:notesSz cx="7004050" cy="9290050"/>
  <p:defaultTextStyle>
    <a:defPPr>
      <a:defRPr lang="en-US"/>
    </a:defPPr>
    <a:lvl1pPr marL="0" algn="l" defTabSz="1563028" rtl="0" eaLnBrk="1" latinLnBrk="0" hangingPunct="1">
      <a:defRPr sz="3039" kern="1200">
        <a:solidFill>
          <a:schemeClr val="tx1"/>
        </a:solidFill>
        <a:latin typeface="+mn-lt"/>
        <a:ea typeface="+mn-ea"/>
        <a:cs typeface="+mn-cs"/>
      </a:defRPr>
    </a:lvl1pPr>
    <a:lvl2pPr marL="781514" algn="l" defTabSz="1563028" rtl="0" eaLnBrk="1" latinLnBrk="0" hangingPunct="1">
      <a:defRPr sz="3039" kern="1200">
        <a:solidFill>
          <a:schemeClr val="tx1"/>
        </a:solidFill>
        <a:latin typeface="+mn-lt"/>
        <a:ea typeface="+mn-ea"/>
        <a:cs typeface="+mn-cs"/>
      </a:defRPr>
    </a:lvl2pPr>
    <a:lvl3pPr marL="1563028" algn="l" defTabSz="1563028" rtl="0" eaLnBrk="1" latinLnBrk="0" hangingPunct="1">
      <a:defRPr sz="3039" kern="1200">
        <a:solidFill>
          <a:schemeClr val="tx1"/>
        </a:solidFill>
        <a:latin typeface="+mn-lt"/>
        <a:ea typeface="+mn-ea"/>
        <a:cs typeface="+mn-cs"/>
      </a:defRPr>
    </a:lvl3pPr>
    <a:lvl4pPr marL="2344543" algn="l" defTabSz="1563028" rtl="0" eaLnBrk="1" latinLnBrk="0" hangingPunct="1">
      <a:defRPr sz="3039" kern="1200">
        <a:solidFill>
          <a:schemeClr val="tx1"/>
        </a:solidFill>
        <a:latin typeface="+mn-lt"/>
        <a:ea typeface="+mn-ea"/>
        <a:cs typeface="+mn-cs"/>
      </a:defRPr>
    </a:lvl4pPr>
    <a:lvl5pPr marL="3126057" algn="l" defTabSz="1563028" rtl="0" eaLnBrk="1" latinLnBrk="0" hangingPunct="1">
      <a:defRPr sz="3039" kern="1200">
        <a:solidFill>
          <a:schemeClr val="tx1"/>
        </a:solidFill>
        <a:latin typeface="+mn-lt"/>
        <a:ea typeface="+mn-ea"/>
        <a:cs typeface="+mn-cs"/>
      </a:defRPr>
    </a:lvl5pPr>
    <a:lvl6pPr marL="3907571" algn="l" defTabSz="1563028" rtl="0" eaLnBrk="1" latinLnBrk="0" hangingPunct="1">
      <a:defRPr sz="3039" kern="1200">
        <a:solidFill>
          <a:schemeClr val="tx1"/>
        </a:solidFill>
        <a:latin typeface="+mn-lt"/>
        <a:ea typeface="+mn-ea"/>
        <a:cs typeface="+mn-cs"/>
      </a:defRPr>
    </a:lvl6pPr>
    <a:lvl7pPr marL="4689085" algn="l" defTabSz="1563028" rtl="0" eaLnBrk="1" latinLnBrk="0" hangingPunct="1">
      <a:defRPr sz="3039" kern="1200">
        <a:solidFill>
          <a:schemeClr val="tx1"/>
        </a:solidFill>
        <a:latin typeface="+mn-lt"/>
        <a:ea typeface="+mn-ea"/>
        <a:cs typeface="+mn-cs"/>
      </a:defRPr>
    </a:lvl7pPr>
    <a:lvl8pPr marL="5470600" algn="l" defTabSz="1563028" rtl="0" eaLnBrk="1" latinLnBrk="0" hangingPunct="1">
      <a:defRPr sz="3039" kern="1200">
        <a:solidFill>
          <a:schemeClr val="tx1"/>
        </a:solidFill>
        <a:latin typeface="+mn-lt"/>
        <a:ea typeface="+mn-ea"/>
        <a:cs typeface="+mn-cs"/>
      </a:defRPr>
    </a:lvl8pPr>
    <a:lvl9pPr marL="6252115" algn="l" defTabSz="1563028" rtl="0" eaLnBrk="1" latinLnBrk="0" hangingPunct="1">
      <a:defRPr sz="30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52"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840" y="234"/>
      </p:cViewPr>
      <p:guideLst>
        <p:guide orient="horz" pos="4752"/>
        <p:guide pos="67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DA3-4D53-A73A-848C39B438C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DA3-4D53-A73A-848C39B438C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xmlns:c16r2="http://schemas.microsoft.com/office/drawing/2015/06/chart">
            <c:ext xmlns:c16="http://schemas.microsoft.com/office/drawing/2014/chart" uri="{C3380CC4-5D6E-409C-BE32-E72D297353CC}">
              <c16:uniqueId val="{00000002-6DA3-4D53-A73A-848C39B438CE}"/>
            </c:ext>
          </c:extLst>
        </c:ser>
        <c:dLbls>
          <c:showLegendKey val="0"/>
          <c:showVal val="0"/>
          <c:showCatName val="0"/>
          <c:showSerName val="0"/>
          <c:showPercent val="0"/>
          <c:showBubbleSize val="0"/>
        </c:dLbls>
        <c:gapWidth val="150"/>
        <c:axId val="1739919104"/>
        <c:axId val="1739914208"/>
      </c:barChart>
      <c:catAx>
        <c:axId val="1739919104"/>
        <c:scaling>
          <c:orientation val="minMax"/>
        </c:scaling>
        <c:delete val="0"/>
        <c:axPos val="b"/>
        <c:numFmt formatCode="General" sourceLinked="0"/>
        <c:majorTickMark val="out"/>
        <c:minorTickMark val="none"/>
        <c:tickLblPos val="nextTo"/>
        <c:crossAx val="1739914208"/>
        <c:crosses val="autoZero"/>
        <c:auto val="1"/>
        <c:lblAlgn val="ctr"/>
        <c:lblOffset val="100"/>
        <c:noMultiLvlLbl val="0"/>
      </c:catAx>
      <c:valAx>
        <c:axId val="1739914208"/>
        <c:scaling>
          <c:orientation val="minMax"/>
        </c:scaling>
        <c:delete val="0"/>
        <c:axPos val="l"/>
        <c:majorGridlines/>
        <c:numFmt formatCode="General" sourceLinked="1"/>
        <c:majorTickMark val="out"/>
        <c:minorTickMark val="none"/>
        <c:tickLblPos val="nextTo"/>
        <c:crossAx val="17399191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1039720" y="0"/>
            <a:ext cx="356605" cy="15087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endParaRPr lang="en-US" sz="1393" dirty="0"/>
          </a:p>
        </p:txBody>
      </p:sp>
      <p:sp>
        <p:nvSpPr>
          <p:cNvPr id="16" name="Rectangle 15"/>
          <p:cNvSpPr/>
          <p:nvPr userDrawn="1"/>
        </p:nvSpPr>
        <p:spPr>
          <a:xfrm>
            <a:off x="0" y="0"/>
            <a:ext cx="356605" cy="15087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endParaRPr lang="en-US" sz="1393" dirty="0"/>
          </a:p>
        </p:txBody>
      </p:sp>
      <p:sp>
        <p:nvSpPr>
          <p:cNvPr id="17" name="Rectangle 16"/>
          <p:cNvSpPr/>
          <p:nvPr userDrawn="1"/>
        </p:nvSpPr>
        <p:spPr>
          <a:xfrm>
            <a:off x="0" y="0"/>
            <a:ext cx="21396325" cy="18859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endParaRPr lang="en-US" sz="1393" dirty="0"/>
          </a:p>
        </p:txBody>
      </p:sp>
      <p:sp>
        <p:nvSpPr>
          <p:cNvPr id="18" name="Rectangle 17"/>
          <p:cNvSpPr/>
          <p:nvPr userDrawn="1"/>
        </p:nvSpPr>
        <p:spPr>
          <a:xfrm>
            <a:off x="0" y="13201650"/>
            <a:ext cx="21396325" cy="188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endParaRPr lang="en-US" sz="1393" dirty="0"/>
          </a:p>
        </p:txBody>
      </p:sp>
      <p:sp>
        <p:nvSpPr>
          <p:cNvPr id="11" name="Instructions"/>
          <p:cNvSpPr/>
          <p:nvPr userDrawn="1"/>
        </p:nvSpPr>
        <p:spPr>
          <a:xfrm>
            <a:off x="-5126203" y="0"/>
            <a:ext cx="4680446" cy="1508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568" tIns="78568" rIns="78568" bIns="7856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25"/>
              </a:spcAft>
            </a:pPr>
            <a:r>
              <a:rPr lang="en-US" sz="3300" dirty="0">
                <a:solidFill>
                  <a:srgbClr val="7F7F7F"/>
                </a:solidFill>
                <a:latin typeface="Calibri" pitchFamily="34" charset="0"/>
                <a:cs typeface="Calibri" panose="020F0502020204030204" pitchFamily="34" charset="0"/>
              </a:rPr>
              <a:t>Poster Print Size:</a:t>
            </a:r>
            <a:endParaRPr sz="3300" dirty="0">
              <a:solidFill>
                <a:srgbClr val="7F7F7F"/>
              </a:solidFill>
              <a:latin typeface="Calibri" pitchFamily="34" charset="0"/>
              <a:cs typeface="Calibri" panose="020F0502020204030204" pitchFamily="34" charset="0"/>
            </a:endParaRPr>
          </a:p>
          <a:p>
            <a:pPr lvl="0">
              <a:spcBef>
                <a:spcPts val="0"/>
              </a:spcBef>
              <a:spcAft>
                <a:spcPts val="825"/>
              </a:spcAft>
            </a:pPr>
            <a:r>
              <a:rPr lang="en-US" sz="2246"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825"/>
              </a:spcAft>
            </a:pPr>
            <a:r>
              <a:rPr lang="en-US" sz="3300" dirty="0">
                <a:solidFill>
                  <a:srgbClr val="7F7F7F"/>
                </a:solidFill>
                <a:latin typeface="Calibri" pitchFamily="34" charset="0"/>
                <a:cs typeface="Calibri" panose="020F0502020204030204" pitchFamily="34" charset="0"/>
              </a:rPr>
              <a:t>Placeholders</a:t>
            </a:r>
            <a:r>
              <a:rPr sz="3300" dirty="0">
                <a:solidFill>
                  <a:srgbClr val="7F7F7F"/>
                </a:solidFill>
                <a:latin typeface="Calibri" pitchFamily="34" charset="0"/>
                <a:cs typeface="Calibri" panose="020F0502020204030204" pitchFamily="34" charset="0"/>
              </a:rPr>
              <a:t>:</a:t>
            </a:r>
          </a:p>
          <a:p>
            <a:pPr lvl="0">
              <a:spcBef>
                <a:spcPts val="0"/>
              </a:spcBef>
              <a:spcAft>
                <a:spcPts val="825"/>
              </a:spcAft>
            </a:pPr>
            <a:r>
              <a:rPr sz="2246" dirty="0">
                <a:solidFill>
                  <a:srgbClr val="7F7F7F"/>
                </a:solidFill>
                <a:latin typeface="Calibri" pitchFamily="34" charset="0"/>
                <a:cs typeface="Calibri" panose="020F0502020204030204" pitchFamily="34" charset="0"/>
              </a:rPr>
              <a:t>The </a:t>
            </a:r>
            <a:r>
              <a:rPr lang="en-US" sz="2246" dirty="0">
                <a:solidFill>
                  <a:srgbClr val="7F7F7F"/>
                </a:solidFill>
                <a:latin typeface="Calibri" pitchFamily="34" charset="0"/>
                <a:cs typeface="Calibri" panose="020F0502020204030204" pitchFamily="34" charset="0"/>
              </a:rPr>
              <a:t>various elements included</a:t>
            </a:r>
            <a:r>
              <a:rPr sz="2246" dirty="0">
                <a:solidFill>
                  <a:srgbClr val="7F7F7F"/>
                </a:solidFill>
                <a:latin typeface="Calibri" pitchFamily="34" charset="0"/>
                <a:cs typeface="Calibri" panose="020F0502020204030204" pitchFamily="34" charset="0"/>
              </a:rPr>
              <a:t> in this </a:t>
            </a:r>
            <a:r>
              <a:rPr lang="en-US" sz="2246" dirty="0">
                <a:solidFill>
                  <a:srgbClr val="7F7F7F"/>
                </a:solidFill>
                <a:latin typeface="Calibri" pitchFamily="34" charset="0"/>
                <a:cs typeface="Calibri" panose="020F0502020204030204" pitchFamily="34" charset="0"/>
              </a:rPr>
              <a:t>poster are ones</a:t>
            </a:r>
            <a:r>
              <a:rPr lang="en-US" sz="2246" baseline="0" dirty="0">
                <a:solidFill>
                  <a:srgbClr val="7F7F7F"/>
                </a:solidFill>
                <a:latin typeface="Calibri" pitchFamily="34" charset="0"/>
                <a:cs typeface="Calibri" panose="020F0502020204030204" pitchFamily="34" charset="0"/>
              </a:rPr>
              <a:t> we often see in medical, research, and scientific posters.</a:t>
            </a:r>
            <a:r>
              <a:rPr sz="2246" dirty="0">
                <a:solidFill>
                  <a:srgbClr val="7F7F7F"/>
                </a:solidFill>
                <a:latin typeface="Calibri" pitchFamily="34" charset="0"/>
                <a:cs typeface="Calibri" panose="020F0502020204030204" pitchFamily="34" charset="0"/>
              </a:rPr>
              <a:t> </a:t>
            </a:r>
            <a:r>
              <a:rPr lang="en-US" sz="2246" dirty="0">
                <a:solidFill>
                  <a:srgbClr val="7F7F7F"/>
                </a:solidFill>
                <a:latin typeface="Calibri" pitchFamily="34" charset="0"/>
                <a:cs typeface="Calibri" panose="020F0502020204030204" pitchFamily="34" charset="0"/>
              </a:rPr>
              <a:t>Feel</a:t>
            </a:r>
            <a:r>
              <a:rPr lang="en-US" sz="2246"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825"/>
              </a:spcAft>
            </a:pPr>
            <a:r>
              <a:rPr lang="en-US" sz="3300" dirty="0">
                <a:solidFill>
                  <a:srgbClr val="7F7F7F"/>
                </a:solidFill>
                <a:latin typeface="Calibri" pitchFamily="34" charset="0"/>
                <a:cs typeface="Calibri" panose="020F0502020204030204" pitchFamily="34" charset="0"/>
              </a:rPr>
              <a:t>Image</a:t>
            </a:r>
            <a:r>
              <a:rPr lang="en-US" sz="3300" baseline="0" dirty="0">
                <a:solidFill>
                  <a:srgbClr val="7F7F7F"/>
                </a:solidFill>
                <a:latin typeface="Calibri" pitchFamily="34" charset="0"/>
                <a:cs typeface="Calibri" panose="020F0502020204030204" pitchFamily="34" charset="0"/>
              </a:rPr>
              <a:t> Quality</a:t>
            </a:r>
            <a:r>
              <a:rPr lang="en-US" sz="3300" dirty="0">
                <a:solidFill>
                  <a:srgbClr val="7F7F7F"/>
                </a:solidFill>
                <a:latin typeface="Calibri" pitchFamily="34" charset="0"/>
                <a:cs typeface="Calibri" panose="020F0502020204030204" pitchFamily="34" charset="0"/>
              </a:rPr>
              <a:t>:</a:t>
            </a:r>
          </a:p>
          <a:p>
            <a:pPr lvl="0">
              <a:spcBef>
                <a:spcPts val="0"/>
              </a:spcBef>
              <a:spcAft>
                <a:spcPts val="825"/>
              </a:spcAft>
            </a:pPr>
            <a:r>
              <a:rPr lang="en-US" sz="2246" dirty="0">
                <a:solidFill>
                  <a:srgbClr val="7F7F7F"/>
                </a:solidFill>
                <a:latin typeface="Calibri" pitchFamily="34" charset="0"/>
                <a:cs typeface="Calibri" panose="020F0502020204030204" pitchFamily="34" charset="0"/>
              </a:rPr>
              <a:t>You can place digital photos or logo art in your poster file by selecting the </a:t>
            </a:r>
            <a:r>
              <a:rPr lang="en-US" sz="2246" b="1" dirty="0">
                <a:solidFill>
                  <a:srgbClr val="7F7F7F"/>
                </a:solidFill>
                <a:latin typeface="Calibri" pitchFamily="34" charset="0"/>
                <a:cs typeface="Calibri" panose="020F0502020204030204" pitchFamily="34" charset="0"/>
              </a:rPr>
              <a:t>Insert, Picture</a:t>
            </a:r>
            <a:r>
              <a:rPr lang="en-US" sz="2246"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246" b="1" dirty="0">
                <a:solidFill>
                  <a:srgbClr val="7F7F7F"/>
                </a:solidFill>
                <a:latin typeface="Calibri" pitchFamily="34" charset="0"/>
                <a:cs typeface="Calibri" panose="020F0502020204030204" pitchFamily="34" charset="0"/>
              </a:rPr>
              <a:t>150-200 pixels per inch in their final printed size</a:t>
            </a:r>
            <a:r>
              <a:rPr lang="en-US" sz="2246" dirty="0">
                <a:solidFill>
                  <a:srgbClr val="7F7F7F"/>
                </a:solidFill>
                <a:latin typeface="Calibri" pitchFamily="34" charset="0"/>
                <a:cs typeface="Calibri" panose="020F0502020204030204" pitchFamily="34" charset="0"/>
              </a:rPr>
              <a:t>. For instance, a 1600 x 1200 pixel</a:t>
            </a:r>
            <a:r>
              <a:rPr lang="en-US" sz="2246" baseline="0" dirty="0">
                <a:solidFill>
                  <a:srgbClr val="7F7F7F"/>
                </a:solidFill>
                <a:latin typeface="Calibri" pitchFamily="34" charset="0"/>
                <a:cs typeface="Calibri" panose="020F0502020204030204" pitchFamily="34" charset="0"/>
              </a:rPr>
              <a:t> photo will usually look fine up to </a:t>
            </a:r>
            <a:r>
              <a:rPr lang="en-US" sz="2246" dirty="0">
                <a:solidFill>
                  <a:srgbClr val="7F7F7F"/>
                </a:solidFill>
                <a:latin typeface="Calibri" pitchFamily="34" charset="0"/>
                <a:cs typeface="Calibri" panose="020F0502020204030204" pitchFamily="34" charset="0"/>
              </a:rPr>
              <a:t>8“-10” wide on your printed poster.</a:t>
            </a:r>
          </a:p>
          <a:p>
            <a:pPr lvl="0">
              <a:spcBef>
                <a:spcPts val="0"/>
              </a:spcBef>
              <a:spcAft>
                <a:spcPts val="825"/>
              </a:spcAft>
            </a:pPr>
            <a:r>
              <a:rPr lang="en-US" sz="2246"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825"/>
              </a:spcAft>
            </a:pPr>
            <a:r>
              <a:rPr lang="en-US" sz="2246"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825"/>
              </a:spcAft>
            </a:pPr>
            <a:r>
              <a:rPr lang="en-US" sz="1650" dirty="0">
                <a:solidFill>
                  <a:srgbClr val="7F7F7F"/>
                </a:solidFill>
                <a:latin typeface="Calibri" pitchFamily="34" charset="0"/>
                <a:cs typeface="Calibri" panose="020F0502020204030204" pitchFamily="34" charset="0"/>
              </a:rPr>
              <a:t/>
            </a:r>
            <a:br>
              <a:rPr lang="en-US" sz="1650" dirty="0">
                <a:solidFill>
                  <a:srgbClr val="7F7F7F"/>
                </a:solidFill>
                <a:latin typeface="Calibri" pitchFamily="34" charset="0"/>
                <a:cs typeface="Calibri" panose="020F0502020204030204" pitchFamily="34" charset="0"/>
              </a:rPr>
            </a:br>
            <a:r>
              <a:rPr lang="en-US" sz="165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1842082" y="0"/>
            <a:ext cx="4680446" cy="15087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25"/>
                </a:spcAft>
              </a:pPr>
              <a:r>
                <a:rPr lang="en-US" sz="3300" dirty="0">
                  <a:solidFill>
                    <a:schemeClr val="bg1">
                      <a:lumMod val="50000"/>
                    </a:schemeClr>
                  </a:solidFill>
                  <a:latin typeface="Calibri" pitchFamily="34" charset="0"/>
                  <a:cs typeface="Calibri" panose="020F0502020204030204" pitchFamily="34" charset="0"/>
                </a:rPr>
                <a:t>Change</a:t>
              </a:r>
              <a:r>
                <a:rPr lang="en-US" sz="3300" baseline="0" dirty="0">
                  <a:solidFill>
                    <a:schemeClr val="bg1">
                      <a:lumMod val="50000"/>
                    </a:schemeClr>
                  </a:solidFill>
                  <a:latin typeface="Calibri" pitchFamily="34" charset="0"/>
                  <a:cs typeface="Calibri" panose="020F0502020204030204" pitchFamily="34" charset="0"/>
                </a:rPr>
                <a:t> Color Theme</a:t>
              </a:r>
              <a:r>
                <a:rPr lang="en-US" sz="3300" dirty="0">
                  <a:solidFill>
                    <a:schemeClr val="bg1">
                      <a:lumMod val="50000"/>
                    </a:schemeClr>
                  </a:solidFill>
                  <a:latin typeface="Calibri" pitchFamily="34" charset="0"/>
                  <a:cs typeface="Calibri" panose="020F0502020204030204" pitchFamily="34" charset="0"/>
                </a:rPr>
                <a:t>:</a:t>
              </a:r>
              <a:endParaRPr sz="330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r>
                <a:rPr lang="en-US" sz="2246"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246"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825"/>
                </a:spcAft>
              </a:pPr>
              <a:r>
                <a:rPr lang="en-US" sz="2246" baseline="0" dirty="0">
                  <a:solidFill>
                    <a:schemeClr val="bg1">
                      <a:lumMod val="50000"/>
                    </a:schemeClr>
                  </a:solidFill>
                  <a:latin typeface="Calibri" pitchFamily="34" charset="0"/>
                  <a:cs typeface="Calibri" panose="020F0502020204030204" pitchFamily="34" charset="0"/>
                </a:rPr>
                <a:t>To change the color theme, select the </a:t>
              </a:r>
              <a:r>
                <a:rPr lang="en-US" sz="2246" b="1" baseline="0" dirty="0">
                  <a:solidFill>
                    <a:schemeClr val="bg1">
                      <a:lumMod val="50000"/>
                    </a:schemeClr>
                  </a:solidFill>
                  <a:latin typeface="Calibri" pitchFamily="34" charset="0"/>
                  <a:cs typeface="Calibri" panose="020F0502020204030204" pitchFamily="34" charset="0"/>
                </a:rPr>
                <a:t>Design</a:t>
              </a:r>
              <a:r>
                <a:rPr lang="en-US" sz="2246" baseline="0" dirty="0">
                  <a:solidFill>
                    <a:schemeClr val="bg1">
                      <a:lumMod val="50000"/>
                    </a:schemeClr>
                  </a:solidFill>
                  <a:latin typeface="Calibri" pitchFamily="34" charset="0"/>
                  <a:cs typeface="Calibri" panose="020F0502020204030204" pitchFamily="34" charset="0"/>
                </a:rPr>
                <a:t> tab, then select the </a:t>
              </a:r>
              <a:r>
                <a:rPr lang="en-US" sz="2246" b="1" baseline="0" dirty="0">
                  <a:solidFill>
                    <a:schemeClr val="bg1">
                      <a:lumMod val="50000"/>
                    </a:schemeClr>
                  </a:solidFill>
                  <a:latin typeface="Calibri" pitchFamily="34" charset="0"/>
                  <a:cs typeface="Calibri" panose="020F0502020204030204" pitchFamily="34" charset="0"/>
                </a:rPr>
                <a:t>Colors</a:t>
              </a:r>
              <a:r>
                <a:rPr lang="en-US" sz="2246"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endParaRPr lang="en-US" sz="2246" baseline="0" dirty="0">
                <a:solidFill>
                  <a:schemeClr val="bg1">
                    <a:lumMod val="50000"/>
                  </a:schemeClr>
                </a:solidFill>
                <a:latin typeface="Calibri" pitchFamily="34" charset="0"/>
                <a:cs typeface="Calibri" panose="020F0502020204030204" pitchFamily="34" charset="0"/>
              </a:endParaRPr>
            </a:p>
            <a:p>
              <a:pPr lvl="0">
                <a:spcBef>
                  <a:spcPts val="0"/>
                </a:spcBef>
                <a:spcAft>
                  <a:spcPts val="825"/>
                </a:spcAft>
              </a:pPr>
              <a:r>
                <a:rPr lang="en-US" sz="2246"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825"/>
                </a:spcAft>
              </a:pPr>
              <a:r>
                <a:rPr lang="en-US" sz="33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825"/>
                </a:spcAft>
              </a:pPr>
              <a:r>
                <a:rPr lang="en-US" sz="2246" dirty="0">
                  <a:solidFill>
                    <a:schemeClr val="bg1">
                      <a:lumMod val="50000"/>
                    </a:schemeClr>
                  </a:solidFill>
                  <a:latin typeface="Calibri" pitchFamily="34" charset="0"/>
                  <a:cs typeface="Calibri" panose="020F0502020204030204" pitchFamily="34" charset="0"/>
                </a:rPr>
                <a:t>Once your poster file is ready, visit</a:t>
              </a:r>
              <a:r>
                <a:rPr lang="en-US" sz="2246" baseline="0" dirty="0">
                  <a:solidFill>
                    <a:schemeClr val="bg1">
                      <a:lumMod val="50000"/>
                    </a:schemeClr>
                  </a:solidFill>
                  <a:latin typeface="Calibri" pitchFamily="34" charset="0"/>
                  <a:cs typeface="Calibri" panose="020F0502020204030204" pitchFamily="34" charset="0"/>
                </a:rPr>
                <a:t> </a:t>
              </a:r>
              <a:r>
                <a:rPr lang="en-US" sz="2246" b="1" baseline="0" dirty="0">
                  <a:solidFill>
                    <a:schemeClr val="bg1">
                      <a:lumMod val="50000"/>
                    </a:schemeClr>
                  </a:solidFill>
                  <a:latin typeface="Calibri" pitchFamily="34" charset="0"/>
                  <a:cs typeface="Calibri" panose="020F0502020204030204" pitchFamily="34" charset="0"/>
                </a:rPr>
                <a:t>www.genigraphics.com</a:t>
              </a:r>
              <a:r>
                <a:rPr lang="en-US" sz="2246"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825"/>
                </a:spcAft>
              </a:pPr>
              <a:r>
                <a:rPr lang="en-US" sz="2246"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246"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246" baseline="0" dirty="0">
                  <a:solidFill>
                    <a:schemeClr val="bg1">
                      <a:lumMod val="50000"/>
                    </a:schemeClr>
                  </a:solidFill>
                  <a:latin typeface="Calibri" pitchFamily="34" charset="0"/>
                  <a:cs typeface="Calibri" panose="020F0502020204030204" pitchFamily="34" charset="0"/>
                </a:rPr>
                <a:t>US and Canada:  1-800-790-4001</a:t>
              </a:r>
              <a:br>
                <a:rPr lang="en-US" sz="2246" baseline="0" dirty="0">
                  <a:solidFill>
                    <a:schemeClr val="bg1">
                      <a:lumMod val="50000"/>
                    </a:schemeClr>
                  </a:solidFill>
                  <a:latin typeface="Calibri" pitchFamily="34" charset="0"/>
                  <a:cs typeface="Calibri" panose="020F0502020204030204" pitchFamily="34" charset="0"/>
                </a:rPr>
              </a:br>
              <a:r>
                <a:rPr lang="en-US" sz="2246"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1650" dirty="0">
                  <a:solidFill>
                    <a:schemeClr val="bg1">
                      <a:lumMod val="50000"/>
                    </a:schemeClr>
                  </a:solidFill>
                  <a:latin typeface="Calibri" pitchFamily="34" charset="0"/>
                  <a:cs typeface="Calibri" panose="020F0502020204030204" pitchFamily="34" charset="0"/>
                </a:rPr>
                <a:t/>
              </a:r>
              <a:br>
                <a:rPr lang="en-US" sz="1650" dirty="0">
                  <a:solidFill>
                    <a:schemeClr val="bg1">
                      <a:lumMod val="50000"/>
                    </a:schemeClr>
                  </a:solidFill>
                  <a:latin typeface="Calibri" pitchFamily="34" charset="0"/>
                  <a:cs typeface="Calibri" panose="020F0502020204030204" pitchFamily="34" charset="0"/>
                </a:rPr>
              </a:br>
              <a:r>
                <a:rPr lang="en-US" sz="165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3428626" y="-576263"/>
            <a:ext cx="13751982" cy="16341408"/>
            <a:chOff x="7033287" y="-1257300"/>
            <a:chExt cx="28210031" cy="35653980"/>
          </a:xfrm>
        </p:grpSpPr>
        <p:sp>
          <p:nvSpPr>
            <p:cNvPr id="2" name="TextBox 1"/>
            <p:cNvSpPr txBox="1"/>
            <p:nvPr userDrawn="1"/>
          </p:nvSpPr>
          <p:spPr>
            <a:xfrm>
              <a:off x="7033287" y="-1247268"/>
              <a:ext cx="1921031" cy="669135"/>
            </a:xfrm>
            <a:prstGeom prst="rect">
              <a:avLst/>
            </a:prstGeom>
            <a:noFill/>
          </p:spPr>
          <p:txBody>
            <a:bodyPr wrap="none" rtlCol="0">
              <a:spAutoFit/>
            </a:bodyPr>
            <a:lstStyle/>
            <a:p>
              <a:r>
                <a:rPr lang="en-US" sz="1393"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8"/>
              <a:ext cx="1921031" cy="669135"/>
            </a:xfrm>
            <a:prstGeom prst="rect">
              <a:avLst/>
            </a:prstGeom>
            <a:noFill/>
          </p:spPr>
          <p:txBody>
            <a:bodyPr wrap="none" rtlCol="0">
              <a:spAutoFit/>
            </a:bodyPr>
            <a:lstStyle/>
            <a:p>
              <a:r>
                <a:rPr lang="en-US" sz="1393"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2"/>
              <a:ext cx="1921031" cy="669135"/>
            </a:xfrm>
            <a:prstGeom prst="rect">
              <a:avLst/>
            </a:prstGeom>
            <a:noFill/>
          </p:spPr>
          <p:txBody>
            <a:bodyPr wrap="none" rtlCol="0">
              <a:spAutoFit/>
            </a:bodyPr>
            <a:lstStyle/>
            <a:p>
              <a:r>
                <a:rPr lang="en-US" sz="1393"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2"/>
              <a:ext cx="1921031" cy="669135"/>
            </a:xfrm>
            <a:prstGeom prst="rect">
              <a:avLst/>
            </a:prstGeom>
            <a:noFill/>
          </p:spPr>
          <p:txBody>
            <a:bodyPr wrap="none" rtlCol="0">
              <a:spAutoFit/>
            </a:bodyPr>
            <a:lstStyle/>
            <a:p>
              <a:r>
                <a:rPr lang="en-US" sz="1393"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21785" y="14947900"/>
            <a:ext cx="2582423" cy="85217"/>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604203"/>
            <a:ext cx="19256693" cy="25146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069816" y="3520442"/>
            <a:ext cx="19256693" cy="9957119"/>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9816" y="13983971"/>
            <a:ext cx="4992476" cy="803275"/>
          </a:xfrm>
          <a:prstGeom prst="rect">
            <a:avLst/>
          </a:prstGeom>
        </p:spPr>
        <p:txBody>
          <a:bodyPr vert="horz" lIns="329128" tIns="164564" rIns="329128" bIns="164564" rtlCol="0" anchor="ctr"/>
          <a:lstStyle>
            <a:lvl1pPr algn="l">
              <a:defRPr sz="2017">
                <a:solidFill>
                  <a:schemeClr val="tx1">
                    <a:tint val="75000"/>
                  </a:schemeClr>
                </a:solidFill>
              </a:defRPr>
            </a:lvl1pPr>
          </a:lstStyle>
          <a:p>
            <a:fld id="{985D6BDF-9D0E-4E2B-85B8-D8F4790360C9}" type="datetimeFigureOut">
              <a:rPr lang="en-US" smtClean="0"/>
              <a:t>5/2/2018</a:t>
            </a:fld>
            <a:endParaRPr lang="en-US" dirty="0"/>
          </a:p>
        </p:txBody>
      </p:sp>
      <p:sp>
        <p:nvSpPr>
          <p:cNvPr id="5" name="Footer Placeholder 4"/>
          <p:cNvSpPr>
            <a:spLocks noGrp="1"/>
          </p:cNvSpPr>
          <p:nvPr>
            <p:ph type="ftr" sz="quarter" idx="3"/>
          </p:nvPr>
        </p:nvSpPr>
        <p:spPr>
          <a:xfrm>
            <a:off x="7310411" y="13983971"/>
            <a:ext cx="6775503" cy="803275"/>
          </a:xfrm>
          <a:prstGeom prst="rect">
            <a:avLst/>
          </a:prstGeom>
        </p:spPr>
        <p:txBody>
          <a:bodyPr vert="horz" lIns="329128" tIns="164564" rIns="329128" bIns="164564" rtlCol="0" anchor="ctr"/>
          <a:lstStyle>
            <a:lvl1pPr algn="ctr">
              <a:defRPr sz="201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34033" y="13983971"/>
            <a:ext cx="4992476" cy="803275"/>
          </a:xfrm>
          <a:prstGeom prst="rect">
            <a:avLst/>
          </a:prstGeom>
        </p:spPr>
        <p:txBody>
          <a:bodyPr vert="horz" lIns="329128" tIns="164564" rIns="329128" bIns="164564" rtlCol="0" anchor="ctr"/>
          <a:lstStyle>
            <a:lvl1pPr algn="r">
              <a:defRPr sz="201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508393" rtl="0" eaLnBrk="1" latinLnBrk="0" hangingPunct="1">
        <a:spcBef>
          <a:spcPct val="0"/>
        </a:spcBef>
        <a:buNone/>
        <a:defRPr sz="2750" kern="1200">
          <a:solidFill>
            <a:schemeClr val="tx1"/>
          </a:solidFill>
          <a:latin typeface="+mj-lt"/>
          <a:ea typeface="+mj-ea"/>
          <a:cs typeface="+mj-cs"/>
        </a:defRPr>
      </a:lvl1pPr>
    </p:titleStyle>
    <p:bodyStyle>
      <a:lvl1pPr marL="157124" indent="-157124" algn="l" defTabSz="1508393" rtl="0" eaLnBrk="1" latinLnBrk="0" hangingPunct="1">
        <a:spcBef>
          <a:spcPct val="20000"/>
        </a:spcBef>
        <a:buFont typeface="Arial" pitchFamily="34" charset="0"/>
        <a:buChar char="•"/>
        <a:defRPr sz="1237" kern="1200">
          <a:solidFill>
            <a:schemeClr val="tx1"/>
          </a:solidFill>
          <a:latin typeface="+mn-lt"/>
          <a:ea typeface="+mn-ea"/>
          <a:cs typeface="+mn-cs"/>
        </a:defRPr>
      </a:lvl1pPr>
      <a:lvl2pPr marL="314249" indent="-157124" algn="l" defTabSz="1508393" rtl="0" eaLnBrk="1" latinLnBrk="0" hangingPunct="1">
        <a:spcBef>
          <a:spcPct val="20000"/>
        </a:spcBef>
        <a:buFont typeface="Arial" pitchFamily="34" charset="0"/>
        <a:buChar char="–"/>
        <a:defRPr sz="1237" kern="1200">
          <a:solidFill>
            <a:schemeClr val="tx1"/>
          </a:solidFill>
          <a:latin typeface="+mn-lt"/>
          <a:ea typeface="+mn-ea"/>
          <a:cs typeface="+mn-cs"/>
        </a:defRPr>
      </a:lvl2pPr>
      <a:lvl3pPr marL="471373" indent="-157124" algn="l" defTabSz="1508393" rtl="0" eaLnBrk="1" latinLnBrk="0" hangingPunct="1">
        <a:spcBef>
          <a:spcPct val="20000"/>
        </a:spcBef>
        <a:buFont typeface="Arial" pitchFamily="34" charset="0"/>
        <a:buChar char="•"/>
        <a:defRPr sz="1237" kern="1200">
          <a:solidFill>
            <a:schemeClr val="tx1"/>
          </a:solidFill>
          <a:latin typeface="+mn-lt"/>
          <a:ea typeface="+mn-ea"/>
          <a:cs typeface="+mn-cs"/>
        </a:defRPr>
      </a:lvl3pPr>
      <a:lvl4pPr marL="628497" indent="-157124" algn="l" defTabSz="1508393" rtl="0" eaLnBrk="1" latinLnBrk="0" hangingPunct="1">
        <a:spcBef>
          <a:spcPct val="20000"/>
        </a:spcBef>
        <a:buFont typeface="Arial" pitchFamily="34" charset="0"/>
        <a:buChar char="–"/>
        <a:defRPr sz="1237" kern="1200">
          <a:solidFill>
            <a:schemeClr val="tx1"/>
          </a:solidFill>
          <a:latin typeface="+mn-lt"/>
          <a:ea typeface="+mn-ea"/>
          <a:cs typeface="+mn-cs"/>
        </a:defRPr>
      </a:lvl4pPr>
      <a:lvl5pPr marL="785622" indent="-157124" algn="l" defTabSz="1508393" rtl="0" eaLnBrk="1" latinLnBrk="0" hangingPunct="1">
        <a:spcBef>
          <a:spcPct val="20000"/>
        </a:spcBef>
        <a:buFont typeface="Arial" pitchFamily="34" charset="0"/>
        <a:buChar char="»"/>
        <a:defRPr sz="1237" kern="1200">
          <a:solidFill>
            <a:schemeClr val="tx1"/>
          </a:solidFill>
          <a:latin typeface="+mn-lt"/>
          <a:ea typeface="+mn-ea"/>
          <a:cs typeface="+mn-cs"/>
        </a:defRPr>
      </a:lvl5pPr>
      <a:lvl6pPr marL="4148082" indent="-377098" algn="l" defTabSz="1508393"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02278" indent="-377098" algn="l" defTabSz="1508393"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56475" indent="-377098" algn="l" defTabSz="1508393"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10671" indent="-377098" algn="l" defTabSz="1508393"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08393" rtl="0" eaLnBrk="1" latinLnBrk="0" hangingPunct="1">
        <a:defRPr sz="2933" kern="1200">
          <a:solidFill>
            <a:schemeClr val="tx1"/>
          </a:solidFill>
          <a:latin typeface="+mn-lt"/>
          <a:ea typeface="+mn-ea"/>
          <a:cs typeface="+mn-cs"/>
        </a:defRPr>
      </a:lvl1pPr>
      <a:lvl2pPr marL="754197" algn="l" defTabSz="1508393" rtl="0" eaLnBrk="1" latinLnBrk="0" hangingPunct="1">
        <a:defRPr sz="2933" kern="1200">
          <a:solidFill>
            <a:schemeClr val="tx1"/>
          </a:solidFill>
          <a:latin typeface="+mn-lt"/>
          <a:ea typeface="+mn-ea"/>
          <a:cs typeface="+mn-cs"/>
        </a:defRPr>
      </a:lvl2pPr>
      <a:lvl3pPr marL="1508393" algn="l" defTabSz="1508393" rtl="0" eaLnBrk="1" latinLnBrk="0" hangingPunct="1">
        <a:defRPr sz="2933" kern="1200">
          <a:solidFill>
            <a:schemeClr val="tx1"/>
          </a:solidFill>
          <a:latin typeface="+mn-lt"/>
          <a:ea typeface="+mn-ea"/>
          <a:cs typeface="+mn-cs"/>
        </a:defRPr>
      </a:lvl3pPr>
      <a:lvl4pPr marL="2262590" algn="l" defTabSz="1508393" rtl="0" eaLnBrk="1" latinLnBrk="0" hangingPunct="1">
        <a:defRPr sz="2933" kern="1200">
          <a:solidFill>
            <a:schemeClr val="tx1"/>
          </a:solidFill>
          <a:latin typeface="+mn-lt"/>
          <a:ea typeface="+mn-ea"/>
          <a:cs typeface="+mn-cs"/>
        </a:defRPr>
      </a:lvl4pPr>
      <a:lvl5pPr marL="3016787" algn="l" defTabSz="1508393" rtl="0" eaLnBrk="1" latinLnBrk="0" hangingPunct="1">
        <a:defRPr sz="2933" kern="1200">
          <a:solidFill>
            <a:schemeClr val="tx1"/>
          </a:solidFill>
          <a:latin typeface="+mn-lt"/>
          <a:ea typeface="+mn-ea"/>
          <a:cs typeface="+mn-cs"/>
        </a:defRPr>
      </a:lvl5pPr>
      <a:lvl6pPr marL="3770983" algn="l" defTabSz="1508393" rtl="0" eaLnBrk="1" latinLnBrk="0" hangingPunct="1">
        <a:defRPr sz="2933" kern="1200">
          <a:solidFill>
            <a:schemeClr val="tx1"/>
          </a:solidFill>
          <a:latin typeface="+mn-lt"/>
          <a:ea typeface="+mn-ea"/>
          <a:cs typeface="+mn-cs"/>
        </a:defRPr>
      </a:lvl6pPr>
      <a:lvl7pPr marL="4525179" algn="l" defTabSz="1508393" rtl="0" eaLnBrk="1" latinLnBrk="0" hangingPunct="1">
        <a:defRPr sz="2933" kern="1200">
          <a:solidFill>
            <a:schemeClr val="tx1"/>
          </a:solidFill>
          <a:latin typeface="+mn-lt"/>
          <a:ea typeface="+mn-ea"/>
          <a:cs typeface="+mn-cs"/>
        </a:defRPr>
      </a:lvl7pPr>
      <a:lvl8pPr marL="5279377" algn="l" defTabSz="1508393" rtl="0" eaLnBrk="1" latinLnBrk="0" hangingPunct="1">
        <a:defRPr sz="2933" kern="1200">
          <a:solidFill>
            <a:schemeClr val="tx1"/>
          </a:solidFill>
          <a:latin typeface="+mn-lt"/>
          <a:ea typeface="+mn-ea"/>
          <a:cs typeface="+mn-cs"/>
        </a:defRPr>
      </a:lvl8pPr>
      <a:lvl9pPr marL="6033574" algn="l" defTabSz="1508393" rtl="0" eaLnBrk="1" latinLnBrk="0" hangingPunct="1">
        <a:defRPr sz="29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668962" y="0"/>
            <a:ext cx="10058400" cy="121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rmAutofit fontScale="85000" lnSpcReduction="2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300" b="1" dirty="0">
                <a:solidFill>
                  <a:schemeClr val="accent3">
                    <a:lumMod val="20000"/>
                    <a:lumOff val="80000"/>
                  </a:schemeClr>
                </a:solidFill>
                <a:latin typeface="+mn-lt"/>
              </a:rPr>
              <a:t>Using Binary Classifier for Predicting Success of </a:t>
            </a:r>
          </a:p>
          <a:p>
            <a:pPr algn="ctr" eaLnBrk="1" hangingPunct="1"/>
            <a:r>
              <a:rPr lang="en-US" sz="3300" b="1" dirty="0">
                <a:solidFill>
                  <a:schemeClr val="accent3">
                    <a:lumMod val="20000"/>
                    <a:lumOff val="80000"/>
                  </a:schemeClr>
                </a:solidFill>
                <a:latin typeface="+mn-lt"/>
              </a:rPr>
              <a:t>Technology Release Based Upon Sentiment Analysis of </a:t>
            </a:r>
          </a:p>
          <a:p>
            <a:pPr algn="ctr" eaLnBrk="1" hangingPunct="1"/>
            <a:r>
              <a:rPr lang="en-US" sz="3300" b="1" dirty="0">
                <a:solidFill>
                  <a:schemeClr val="accent3">
                    <a:lumMod val="20000"/>
                    <a:lumOff val="80000"/>
                  </a:schemeClr>
                </a:solidFill>
                <a:latin typeface="+mn-lt"/>
              </a:rPr>
              <a:t>Social Media Data</a:t>
            </a:r>
            <a:endParaRPr lang="en-US" sz="33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668962" y="1089660"/>
            <a:ext cx="100584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833" dirty="0">
                <a:solidFill>
                  <a:schemeClr val="accent3">
                    <a:lumMod val="20000"/>
                    <a:lumOff val="80000"/>
                  </a:schemeClr>
                </a:solidFill>
                <a:latin typeface="+mn-lt"/>
              </a:rPr>
              <a:t>Ali Akbar Jilani</a:t>
            </a:r>
            <a:r>
              <a:rPr lang="en-US" sz="1833" baseline="30000" dirty="0">
                <a:solidFill>
                  <a:schemeClr val="accent3">
                    <a:lumMod val="20000"/>
                    <a:lumOff val="80000"/>
                  </a:schemeClr>
                </a:solidFill>
                <a:latin typeface="+mn-lt"/>
              </a:rPr>
              <a:t>1</a:t>
            </a:r>
            <a:endParaRPr lang="en-US" sz="1833" baseline="30000" dirty="0">
              <a:solidFill>
                <a:schemeClr val="accent3">
                  <a:lumMod val="20000"/>
                  <a:lumOff val="80000"/>
                </a:schemeClr>
              </a:solidFill>
              <a:latin typeface="+mn-lt"/>
            </a:endParaRPr>
          </a:p>
          <a:p>
            <a:pPr algn="ctr" eaLnBrk="1" hangingPunct="1"/>
            <a:r>
              <a:rPr lang="en-US" sz="1833" dirty="0">
                <a:solidFill>
                  <a:schemeClr val="accent3">
                    <a:lumMod val="20000"/>
                    <a:lumOff val="80000"/>
                  </a:schemeClr>
                </a:solidFill>
                <a:latin typeface="+mn-lt"/>
              </a:rPr>
              <a:t>Waterford Institute of Technology, Cord Road, Waterford, Ireland</a:t>
            </a:r>
            <a:endParaRPr lang="en-US" sz="1833" dirty="0">
              <a:solidFill>
                <a:schemeClr val="accent3">
                  <a:lumMod val="20000"/>
                  <a:lumOff val="80000"/>
                </a:schemeClr>
              </a:solidFill>
              <a:latin typeface="+mn-lt"/>
            </a:endParaRPr>
          </a:p>
        </p:txBody>
      </p:sp>
      <p:sp>
        <p:nvSpPr>
          <p:cNvPr id="24" name="TextBox 23"/>
          <p:cNvSpPr txBox="1"/>
          <p:nvPr/>
        </p:nvSpPr>
        <p:spPr>
          <a:xfrm>
            <a:off x="1310322" y="13767435"/>
            <a:ext cx="4191000" cy="1019184"/>
          </a:xfrm>
          <a:prstGeom prst="rect">
            <a:avLst/>
          </a:prstGeom>
          <a:noFill/>
        </p:spPr>
        <p:txBody>
          <a:bodyPr wrap="square" lIns="41910" tIns="41910" rIns="41910" bIns="41910" rtlCol="0">
            <a:normAutofit lnSpcReduction="10000"/>
          </a:bodyPr>
          <a:lstStyle/>
          <a:p>
            <a:pPr algn="ctr"/>
            <a:r>
              <a:rPr lang="en-US" sz="1283" dirty="0"/>
              <a:t>&lt;your name&gt;</a:t>
            </a:r>
          </a:p>
          <a:p>
            <a:pPr algn="ctr"/>
            <a:r>
              <a:rPr lang="en-US" sz="1283" dirty="0"/>
              <a:t>&lt;your organization&gt;</a:t>
            </a:r>
          </a:p>
          <a:p>
            <a:pPr algn="ctr"/>
            <a:r>
              <a:rPr lang="en-US" sz="1283" dirty="0"/>
              <a:t>Email:</a:t>
            </a:r>
          </a:p>
          <a:p>
            <a:pPr algn="ctr"/>
            <a:r>
              <a:rPr lang="en-US" sz="1283" dirty="0"/>
              <a:t>Website:</a:t>
            </a:r>
          </a:p>
          <a:p>
            <a:pPr algn="ctr"/>
            <a:r>
              <a:rPr lang="en-US" sz="1283" dirty="0"/>
              <a:t>Phone:</a:t>
            </a:r>
          </a:p>
        </p:txBody>
      </p:sp>
      <p:sp>
        <p:nvSpPr>
          <p:cNvPr id="25" name="TextBox 24"/>
          <p:cNvSpPr txBox="1"/>
          <p:nvPr/>
        </p:nvSpPr>
        <p:spPr>
          <a:xfrm>
            <a:off x="1310322" y="13358814"/>
            <a:ext cx="4191000" cy="342075"/>
          </a:xfrm>
          <a:prstGeom prst="rect">
            <a:avLst/>
          </a:prstGeom>
          <a:noFill/>
        </p:spPr>
        <p:txBody>
          <a:bodyPr wrap="none" lIns="31427" tIns="15714" rIns="31427" bIns="15714" rtlCol="0">
            <a:noAutofit/>
          </a:bodyPr>
          <a:lstStyle/>
          <a:p>
            <a:pPr algn="ctr"/>
            <a:r>
              <a:rPr lang="en-US" sz="2017" b="1" dirty="0"/>
              <a:t>Contact Information</a:t>
            </a:r>
          </a:p>
        </p:txBody>
      </p:sp>
      <p:sp>
        <p:nvSpPr>
          <p:cNvPr id="26" name="TextBox 25"/>
          <p:cNvSpPr txBox="1"/>
          <p:nvPr/>
        </p:nvSpPr>
        <p:spPr>
          <a:xfrm>
            <a:off x="6507162" y="13767435"/>
            <a:ext cx="8382000" cy="1072088"/>
          </a:xfrm>
          <a:prstGeom prst="rect">
            <a:avLst/>
          </a:prstGeom>
          <a:noFill/>
          <a:ln>
            <a:noFill/>
          </a:ln>
        </p:spPr>
        <p:txBody>
          <a:bodyPr wrap="square" lIns="41910" tIns="41910" rIns="41910" bIns="41910" numCol="1" spcCol="342842" rtlCol="0">
            <a:normAutofit/>
          </a:bodyPr>
          <a:lstStyle/>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p:txBody>
      </p:sp>
      <p:sp>
        <p:nvSpPr>
          <p:cNvPr id="27" name="TextBox 26"/>
          <p:cNvSpPr txBox="1"/>
          <p:nvPr/>
        </p:nvSpPr>
        <p:spPr>
          <a:xfrm>
            <a:off x="6507162" y="13358813"/>
            <a:ext cx="8382000" cy="314325"/>
          </a:xfrm>
          <a:prstGeom prst="rect">
            <a:avLst/>
          </a:prstGeom>
          <a:noFill/>
          <a:ln>
            <a:noFill/>
          </a:ln>
        </p:spPr>
        <p:txBody>
          <a:bodyPr wrap="none" lIns="31427" tIns="15714" rIns="31427" bIns="15714" rtlCol="0" anchor="ctr" anchorCtr="0">
            <a:noAutofit/>
          </a:bodyPr>
          <a:lstStyle/>
          <a:p>
            <a:pPr algn="ctr"/>
            <a:r>
              <a:rPr lang="en-US" sz="2017" b="1" dirty="0"/>
              <a:t>References</a:t>
            </a:r>
          </a:p>
        </p:txBody>
      </p:sp>
      <p:sp>
        <p:nvSpPr>
          <p:cNvPr id="10" name="Text Box 189"/>
          <p:cNvSpPr txBox="1">
            <a:spLocks noChangeArrowheads="1"/>
          </p:cNvSpPr>
          <p:nvPr/>
        </p:nvSpPr>
        <p:spPr bwMode="auto">
          <a:xfrm>
            <a:off x="1226502" y="2514600"/>
            <a:ext cx="4191000" cy="2610372"/>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User Generated Content (UGC) over social media can be tapped to extract underlying public sentiment and take relevant actions. Proposed study uses sentiment analysis on twitter data to investigate its correlation with sentiments of same products as measured through Amazon user reviews. The study goes further into supervised machine learning techniques to train a binary classifier on the patterns of sentiment words occurring in the same twitter data to test its correspondence with online user reviews in the technology product domain.</a:t>
            </a:r>
            <a:endParaRPr lang="en-US" sz="1467" dirty="0">
              <a:latin typeface="Calibri" pitchFamily="34" charset="0"/>
            </a:endParaRPr>
          </a:p>
        </p:txBody>
      </p:sp>
      <p:sp>
        <p:nvSpPr>
          <p:cNvPr id="32" name="Rectangle 31"/>
          <p:cNvSpPr/>
          <p:nvPr/>
        </p:nvSpPr>
        <p:spPr>
          <a:xfrm>
            <a:off x="1226502" y="220027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Abstract</a:t>
            </a:r>
          </a:p>
        </p:txBody>
      </p:sp>
      <p:sp>
        <p:nvSpPr>
          <p:cNvPr id="15" name="Text Box 194"/>
          <p:cNvSpPr txBox="1">
            <a:spLocks noChangeArrowheads="1"/>
          </p:cNvSpPr>
          <p:nvPr/>
        </p:nvSpPr>
        <p:spPr bwMode="auto">
          <a:xfrm>
            <a:off x="5920422" y="6496050"/>
            <a:ext cx="9555480" cy="3422650"/>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Results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1467" dirty="0">
              <a:latin typeface="Calibri" pitchFamily="34" charset="0"/>
            </a:endParaRPr>
          </a:p>
          <a:p>
            <a:pPr eaLnBrk="1" hangingPunct="1"/>
            <a:r>
              <a:rPr lang="en-US" sz="1467" dirty="0">
                <a:latin typeface="Calibri" pitchFamily="34" charset="0"/>
              </a:rPr>
              <a:t>Zoom out to 100% to preview what this will look like on your printed poster.</a:t>
            </a:r>
          </a:p>
          <a:p>
            <a:pPr eaLnBrk="1" hangingPunct="1"/>
            <a:endParaRPr lang="en-US" sz="1467" dirty="0">
              <a:latin typeface="Calibri" pitchFamily="34" charset="0"/>
            </a:endParaRPr>
          </a:p>
          <a:p>
            <a:pPr eaLnBrk="1" hangingPunct="1"/>
            <a:r>
              <a:rPr lang="en-US" sz="1467" dirty="0">
                <a:latin typeface="Calibri" pitchFamily="34" charset="0"/>
              </a:rPr>
              <a:t>Speaking of Results, yours will look better if you remember to run a spell-check on your poster! After you’ve added your content click on </a:t>
            </a:r>
            <a:r>
              <a:rPr lang="en-US" sz="1467" b="1" dirty="0">
                <a:latin typeface="Calibri" pitchFamily="34" charset="0"/>
              </a:rPr>
              <a:t>Review</a:t>
            </a:r>
            <a:r>
              <a:rPr lang="en-US" sz="1467" dirty="0">
                <a:latin typeface="Calibri" pitchFamily="34" charset="0"/>
              </a:rPr>
              <a:t>, </a:t>
            </a:r>
            <a:r>
              <a:rPr lang="en-US" sz="1467" b="1" dirty="0">
                <a:latin typeface="Calibri" pitchFamily="34" charset="0"/>
              </a:rPr>
              <a:t>Spelling</a:t>
            </a:r>
            <a:r>
              <a:rPr lang="en-US" sz="1467" dirty="0">
                <a:latin typeface="Calibri" pitchFamily="34" charset="0"/>
              </a:rPr>
              <a:t>, or press F7.</a:t>
            </a:r>
          </a:p>
        </p:txBody>
      </p:sp>
      <p:sp>
        <p:nvSpPr>
          <p:cNvPr id="33" name="Rectangle 32"/>
          <p:cNvSpPr/>
          <p:nvPr/>
        </p:nvSpPr>
        <p:spPr>
          <a:xfrm>
            <a:off x="1226502" y="618172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Introduction</a:t>
            </a:r>
          </a:p>
        </p:txBody>
      </p:sp>
      <p:sp>
        <p:nvSpPr>
          <p:cNvPr id="13" name="Text Box 192"/>
          <p:cNvSpPr txBox="1">
            <a:spLocks noChangeArrowheads="1"/>
          </p:cNvSpPr>
          <p:nvPr/>
        </p:nvSpPr>
        <p:spPr bwMode="auto">
          <a:xfrm>
            <a:off x="5920422" y="2514600"/>
            <a:ext cx="9555480" cy="3286776"/>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Methods and Materials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Remember, the section headers you see here are just examples that we often see on posters. Feel free to change them, move them around, resize them, whatever suits your needs.</a:t>
            </a:r>
          </a:p>
          <a:p>
            <a:pPr eaLnBrk="1" hangingPunct="1"/>
            <a:endParaRPr lang="en-US" sz="1467" dirty="0">
              <a:latin typeface="Calibri" pitchFamily="34" charset="0"/>
            </a:endParaRPr>
          </a:p>
          <a:p>
            <a:pPr eaLnBrk="1" hangingPunct="1"/>
            <a:r>
              <a:rPr lang="en-US" sz="1467" dirty="0">
                <a:latin typeface="Calibri" pitchFamily="34" charset="0"/>
              </a:rPr>
              <a:t>Some other common headings we see:</a:t>
            </a:r>
          </a:p>
          <a:p>
            <a:pPr marL="209535" indent="-209535" eaLnBrk="1" hangingPunct="1">
              <a:buFont typeface="Arial" panose="020B0604020202020204" pitchFamily="34" charset="0"/>
              <a:buChar char="•"/>
            </a:pPr>
            <a:r>
              <a:rPr lang="en-US" sz="1467" dirty="0">
                <a:latin typeface="Calibri" pitchFamily="34" charset="0"/>
              </a:rPr>
              <a:t>Research Question</a:t>
            </a:r>
          </a:p>
          <a:p>
            <a:pPr marL="209535" indent="-209535" eaLnBrk="1" hangingPunct="1">
              <a:buFont typeface="Arial" panose="020B0604020202020204" pitchFamily="34" charset="0"/>
              <a:buChar char="•"/>
            </a:pPr>
            <a:r>
              <a:rPr lang="en-US" sz="1467" dirty="0">
                <a:latin typeface="Calibri" pitchFamily="34" charset="0"/>
              </a:rPr>
              <a:t>Background</a:t>
            </a:r>
          </a:p>
          <a:p>
            <a:pPr marL="209535" indent="-209535" eaLnBrk="1" hangingPunct="1">
              <a:buFont typeface="Arial" panose="020B0604020202020204" pitchFamily="34" charset="0"/>
              <a:buChar char="•"/>
            </a:pPr>
            <a:r>
              <a:rPr lang="en-US" sz="1467" dirty="0">
                <a:latin typeface="Calibri" pitchFamily="34" charset="0"/>
              </a:rPr>
              <a:t>Hypothesis</a:t>
            </a:r>
          </a:p>
          <a:p>
            <a:pPr marL="209535" indent="-209535" eaLnBrk="1" hangingPunct="1">
              <a:buFont typeface="Arial" panose="020B0604020202020204" pitchFamily="34" charset="0"/>
              <a:buChar char="•"/>
            </a:pPr>
            <a:r>
              <a:rPr lang="en-US" sz="1467" dirty="0">
                <a:latin typeface="Calibri" pitchFamily="34" charset="0"/>
              </a:rPr>
              <a:t>Procedure</a:t>
            </a:r>
          </a:p>
          <a:p>
            <a:pPr marL="209535" indent="-209535" eaLnBrk="1" hangingPunct="1">
              <a:buFont typeface="Arial" panose="020B0604020202020204" pitchFamily="34" charset="0"/>
              <a:buChar char="•"/>
            </a:pPr>
            <a:r>
              <a:rPr lang="en-US" sz="1467" dirty="0">
                <a:latin typeface="Calibri" pitchFamily="34" charset="0"/>
              </a:rPr>
              <a:t>Case Study</a:t>
            </a:r>
          </a:p>
          <a:p>
            <a:pPr marL="209535" indent="-209535" eaLnBrk="1" hangingPunct="1">
              <a:buFont typeface="Arial" panose="020B0604020202020204" pitchFamily="34" charset="0"/>
              <a:buChar char="•"/>
            </a:pPr>
            <a:r>
              <a:rPr lang="en-US" sz="1467" dirty="0">
                <a:latin typeface="Calibri" pitchFamily="34" charset="0"/>
              </a:rPr>
              <a:t>Data &amp; Analysis</a:t>
            </a:r>
          </a:p>
          <a:p>
            <a:pPr marL="209535" indent="-209535" eaLnBrk="1" hangingPunct="1">
              <a:buFont typeface="Arial" panose="020B0604020202020204" pitchFamily="34" charset="0"/>
              <a:buChar char="•"/>
            </a:pPr>
            <a:r>
              <a:rPr lang="en-US" sz="1467" dirty="0">
                <a:latin typeface="Calibri" pitchFamily="34" charset="0"/>
              </a:rPr>
              <a:t>Summary</a:t>
            </a:r>
          </a:p>
          <a:p>
            <a:pPr eaLnBrk="1" hangingPunct="1"/>
            <a:endParaRPr lang="en-US" sz="1467" dirty="0">
              <a:latin typeface="Calibri" pitchFamily="34" charset="0"/>
            </a:endParaRPr>
          </a:p>
        </p:txBody>
      </p:sp>
      <p:sp>
        <p:nvSpPr>
          <p:cNvPr id="34" name="Rectangle 33"/>
          <p:cNvSpPr/>
          <p:nvPr/>
        </p:nvSpPr>
        <p:spPr>
          <a:xfrm>
            <a:off x="5920422" y="2200275"/>
            <a:ext cx="955548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5978822" y="2514600"/>
            <a:ext cx="4191000" cy="3287673"/>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Discussion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 radio button.</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5" name="Rectangle 34"/>
          <p:cNvSpPr/>
          <p:nvPr/>
        </p:nvSpPr>
        <p:spPr>
          <a:xfrm>
            <a:off x="15978822" y="220027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Discussion</a:t>
            </a:r>
          </a:p>
        </p:txBody>
      </p:sp>
      <p:sp>
        <p:nvSpPr>
          <p:cNvPr id="14" name="Text Box 193"/>
          <p:cNvSpPr txBox="1">
            <a:spLocks noChangeArrowheads="1"/>
          </p:cNvSpPr>
          <p:nvPr/>
        </p:nvSpPr>
        <p:spPr bwMode="auto">
          <a:xfrm>
            <a:off x="15978822" y="6496050"/>
            <a:ext cx="4191000" cy="3964974"/>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Conclusions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 radio button.</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1467" dirty="0">
              <a:latin typeface="Calibri" pitchFamily="34" charset="0"/>
            </a:endParaRPr>
          </a:p>
          <a:p>
            <a:pPr eaLnBrk="1" hangingPunct="1"/>
            <a:r>
              <a:rPr lang="en-US" sz="1467" dirty="0">
                <a:latin typeface="Calibri" pitchFamily="34" charset="0"/>
              </a:rPr>
              <a:t>Zoom out to 100% to preview what this will look like on your printed poster.</a:t>
            </a:r>
          </a:p>
        </p:txBody>
      </p:sp>
      <p:sp>
        <p:nvSpPr>
          <p:cNvPr id="36" name="Rectangle 35"/>
          <p:cNvSpPr/>
          <p:nvPr/>
        </p:nvSpPr>
        <p:spPr>
          <a:xfrm>
            <a:off x="15978822" y="618172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19907042"/>
              </p:ext>
            </p:extLst>
          </p:nvPr>
        </p:nvGraphicFramePr>
        <p:xfrm>
          <a:off x="5920422" y="10367855"/>
          <a:ext cx="4610100" cy="2493274"/>
        </p:xfrm>
        <a:graphic>
          <a:graphicData uri="http://schemas.openxmlformats.org/drawingml/2006/table">
            <a:tbl>
              <a:tblPr firstRow="1" bandRow="1">
                <a:tableStyleId>{F5AB1C69-6EDB-4FF4-983F-18BD219EF322}</a:tableStyleId>
              </a:tblPr>
              <a:tblGrid>
                <a:gridCol w="1152525">
                  <a:extLst>
                    <a:ext uri="{9D8B030D-6E8A-4147-A177-3AD203B41FA5}">
                      <a16:colId xmlns:a16="http://schemas.microsoft.com/office/drawing/2014/main" xmlns="" val="20000"/>
                    </a:ext>
                  </a:extLst>
                </a:gridCol>
                <a:gridCol w="1152525">
                  <a:extLst>
                    <a:ext uri="{9D8B030D-6E8A-4147-A177-3AD203B41FA5}">
                      <a16:colId xmlns:a16="http://schemas.microsoft.com/office/drawing/2014/main" xmlns="" val="20001"/>
                    </a:ext>
                  </a:extLst>
                </a:gridCol>
                <a:gridCol w="1152525">
                  <a:extLst>
                    <a:ext uri="{9D8B030D-6E8A-4147-A177-3AD203B41FA5}">
                      <a16:colId xmlns:a16="http://schemas.microsoft.com/office/drawing/2014/main" xmlns="" val="20002"/>
                    </a:ext>
                  </a:extLst>
                </a:gridCol>
                <a:gridCol w="1152525">
                  <a:extLst>
                    <a:ext uri="{9D8B030D-6E8A-4147-A177-3AD203B41FA5}">
                      <a16:colId xmlns:a16="http://schemas.microsoft.com/office/drawing/2014/main" xmlns="" val="20003"/>
                    </a:ext>
                  </a:extLst>
                </a:gridCol>
              </a:tblGrid>
              <a:tr h="356182">
                <a:tc>
                  <a:txBody>
                    <a:bodyPr/>
                    <a:lstStyle/>
                    <a:p>
                      <a:endParaRPr lang="en-US" sz="1200" dirty="0"/>
                    </a:p>
                  </a:txBody>
                  <a:tcPr marL="55880" marR="55880" marT="15716" marB="15716" anchor="ctr">
                    <a:solidFill>
                      <a:schemeClr val="accent1">
                        <a:lumMod val="75000"/>
                      </a:schemeClr>
                    </a:solidFill>
                  </a:tcPr>
                </a:tc>
                <a:tc>
                  <a:txBody>
                    <a:bodyPr/>
                    <a:lstStyle/>
                    <a:p>
                      <a:pPr algn="ctr"/>
                      <a:r>
                        <a:rPr lang="en-US" sz="1200" dirty="0"/>
                        <a:t>Heading</a:t>
                      </a:r>
                    </a:p>
                  </a:txBody>
                  <a:tcPr marL="55880" marR="55880" marT="15716" marB="15716" anchor="ctr">
                    <a:solidFill>
                      <a:schemeClr val="accent1">
                        <a:lumMod val="75000"/>
                      </a:schemeClr>
                    </a:solidFill>
                  </a:tcPr>
                </a:tc>
                <a:tc>
                  <a:txBody>
                    <a:bodyPr/>
                    <a:lstStyle/>
                    <a:p>
                      <a:pPr algn="ctr"/>
                      <a:r>
                        <a:rPr lang="en-US" sz="1200" dirty="0"/>
                        <a:t>Heading</a:t>
                      </a:r>
                    </a:p>
                  </a:txBody>
                  <a:tcPr marL="55880" marR="55880" marT="15716" marB="15716" anchor="ctr">
                    <a:solidFill>
                      <a:schemeClr val="accent1">
                        <a:lumMod val="75000"/>
                      </a:schemeClr>
                    </a:solidFill>
                  </a:tcPr>
                </a:tc>
                <a:tc>
                  <a:txBody>
                    <a:bodyPr/>
                    <a:lstStyle/>
                    <a:p>
                      <a:pPr algn="ctr"/>
                      <a:r>
                        <a:rPr lang="en-US" sz="1200" dirty="0"/>
                        <a:t>Heading</a:t>
                      </a:r>
                    </a:p>
                  </a:txBody>
                  <a:tcPr marL="55880" marR="55880" marT="15716" marB="15716" anchor="ctr">
                    <a:solidFill>
                      <a:schemeClr val="accent1">
                        <a:lumMod val="75000"/>
                      </a:schemeClr>
                    </a:solidFill>
                  </a:tcPr>
                </a:tc>
                <a:extLst>
                  <a:ext uri="{0D108BD9-81ED-4DB2-BD59-A6C34878D82A}">
                    <a16:rowId xmlns:a16="http://schemas.microsoft.com/office/drawing/2014/main" xmlns="" val="10000"/>
                  </a:ext>
                </a:extLst>
              </a:tr>
              <a:tr h="356182">
                <a:tc>
                  <a:txBody>
                    <a:bodyPr/>
                    <a:lstStyle/>
                    <a:p>
                      <a:r>
                        <a:rPr lang="en-US" sz="1200" dirty="0"/>
                        <a:t>Item</a:t>
                      </a:r>
                    </a:p>
                  </a:txBody>
                  <a:tcPr marL="55880" marR="55880" marT="15716" marB="15716" anchor="ctr"/>
                </a:tc>
                <a:tc>
                  <a:txBody>
                    <a:bodyPr/>
                    <a:lstStyle/>
                    <a:p>
                      <a:pPr algn="ctr"/>
                      <a:r>
                        <a:rPr lang="en-US" sz="1200" dirty="0"/>
                        <a:t>800</a:t>
                      </a:r>
                    </a:p>
                  </a:txBody>
                  <a:tcPr marL="55880" marR="55880" marT="15716" marB="15716" anchor="ctr"/>
                </a:tc>
                <a:tc>
                  <a:txBody>
                    <a:bodyPr/>
                    <a:lstStyle/>
                    <a:p>
                      <a:pPr algn="ctr"/>
                      <a:r>
                        <a:rPr lang="en-US" sz="1200" dirty="0"/>
                        <a:t>790</a:t>
                      </a:r>
                    </a:p>
                  </a:txBody>
                  <a:tcPr marL="55880" marR="55880" marT="15716" marB="15716" anchor="ctr"/>
                </a:tc>
                <a:tc>
                  <a:txBody>
                    <a:bodyPr/>
                    <a:lstStyle/>
                    <a:p>
                      <a:pPr algn="ctr"/>
                      <a:r>
                        <a:rPr lang="en-US" sz="1200" dirty="0"/>
                        <a:t>4001</a:t>
                      </a:r>
                    </a:p>
                  </a:txBody>
                  <a:tcPr marL="55880" marR="55880" marT="15716" marB="15716" anchor="ctr"/>
                </a:tc>
                <a:extLst>
                  <a:ext uri="{0D108BD9-81ED-4DB2-BD59-A6C34878D82A}">
                    <a16:rowId xmlns:a16="http://schemas.microsoft.com/office/drawing/2014/main" xmlns="" val="10001"/>
                  </a:ext>
                </a:extLst>
              </a:tr>
              <a:tr h="356182">
                <a:tc>
                  <a:txBody>
                    <a:bodyPr/>
                    <a:lstStyle/>
                    <a:p>
                      <a:r>
                        <a:rPr lang="en-US" sz="1200" dirty="0"/>
                        <a:t>Item</a:t>
                      </a:r>
                    </a:p>
                  </a:txBody>
                  <a:tcPr marL="55880" marR="55880" marT="15716" marB="15716" anchor="ctr"/>
                </a:tc>
                <a:tc>
                  <a:txBody>
                    <a:bodyPr/>
                    <a:lstStyle/>
                    <a:p>
                      <a:pPr algn="ctr"/>
                      <a:r>
                        <a:rPr lang="en-US" sz="1200" dirty="0"/>
                        <a:t>356</a:t>
                      </a:r>
                    </a:p>
                  </a:txBody>
                  <a:tcPr marL="55880" marR="55880" marT="15716" marB="15716" anchor="ctr"/>
                </a:tc>
                <a:tc>
                  <a:txBody>
                    <a:bodyPr/>
                    <a:lstStyle/>
                    <a:p>
                      <a:pPr algn="ctr"/>
                      <a:r>
                        <a:rPr lang="en-US" sz="1200" dirty="0"/>
                        <a:t>856</a:t>
                      </a:r>
                    </a:p>
                  </a:txBody>
                  <a:tcPr marL="55880" marR="55880" marT="15716" marB="15716" anchor="ctr"/>
                </a:tc>
                <a:tc>
                  <a:txBody>
                    <a:bodyPr/>
                    <a:lstStyle/>
                    <a:p>
                      <a:pPr algn="ctr"/>
                      <a:r>
                        <a:rPr lang="en-US" sz="1200" dirty="0"/>
                        <a:t>290</a:t>
                      </a:r>
                    </a:p>
                  </a:txBody>
                  <a:tcPr marL="55880" marR="55880" marT="15716" marB="15716" anchor="ctr"/>
                </a:tc>
                <a:extLst>
                  <a:ext uri="{0D108BD9-81ED-4DB2-BD59-A6C34878D82A}">
                    <a16:rowId xmlns:a16="http://schemas.microsoft.com/office/drawing/2014/main" xmlns="" val="10002"/>
                  </a:ext>
                </a:extLst>
              </a:tr>
              <a:tr h="356182">
                <a:tc>
                  <a:txBody>
                    <a:bodyPr/>
                    <a:lstStyle/>
                    <a:p>
                      <a:r>
                        <a:rPr lang="en-US" sz="1200" dirty="0"/>
                        <a:t>Item</a:t>
                      </a:r>
                    </a:p>
                  </a:txBody>
                  <a:tcPr marL="55880" marR="55880" marT="15716" marB="15716" anchor="ctr"/>
                </a:tc>
                <a:tc>
                  <a:txBody>
                    <a:bodyPr/>
                    <a:lstStyle/>
                    <a:p>
                      <a:pPr algn="ctr"/>
                      <a:r>
                        <a:rPr lang="en-US" sz="1200" dirty="0"/>
                        <a:t>228</a:t>
                      </a:r>
                    </a:p>
                  </a:txBody>
                  <a:tcPr marL="55880" marR="55880" marT="15716" marB="15716" anchor="ctr"/>
                </a:tc>
                <a:tc>
                  <a:txBody>
                    <a:bodyPr/>
                    <a:lstStyle/>
                    <a:p>
                      <a:pPr algn="ctr"/>
                      <a:r>
                        <a:rPr lang="en-US" sz="1200" dirty="0"/>
                        <a:t>134</a:t>
                      </a:r>
                    </a:p>
                  </a:txBody>
                  <a:tcPr marL="55880" marR="55880" marT="15716" marB="15716" anchor="ctr"/>
                </a:tc>
                <a:tc>
                  <a:txBody>
                    <a:bodyPr/>
                    <a:lstStyle/>
                    <a:p>
                      <a:pPr algn="ctr"/>
                      <a:r>
                        <a:rPr lang="en-US" sz="1200" dirty="0"/>
                        <a:t>238</a:t>
                      </a:r>
                    </a:p>
                  </a:txBody>
                  <a:tcPr marL="55880" marR="55880" marT="15716" marB="15716" anchor="ctr"/>
                </a:tc>
                <a:extLst>
                  <a:ext uri="{0D108BD9-81ED-4DB2-BD59-A6C34878D82A}">
                    <a16:rowId xmlns:a16="http://schemas.microsoft.com/office/drawing/2014/main" xmlns="" val="10003"/>
                  </a:ext>
                </a:extLst>
              </a:tr>
              <a:tr h="356182">
                <a:tc>
                  <a:txBody>
                    <a:bodyPr/>
                    <a:lstStyle/>
                    <a:p>
                      <a:r>
                        <a:rPr lang="en-US" sz="1200" dirty="0"/>
                        <a:t>Item</a:t>
                      </a:r>
                    </a:p>
                  </a:txBody>
                  <a:tcPr marL="55880" marR="55880" marT="15716" marB="15716" anchor="ctr"/>
                </a:tc>
                <a:tc>
                  <a:txBody>
                    <a:bodyPr/>
                    <a:lstStyle/>
                    <a:p>
                      <a:pPr algn="ctr"/>
                      <a:r>
                        <a:rPr lang="en-US" sz="1200" dirty="0"/>
                        <a:t>954</a:t>
                      </a:r>
                    </a:p>
                  </a:txBody>
                  <a:tcPr marL="55880" marR="55880" marT="15716" marB="15716" anchor="ctr"/>
                </a:tc>
                <a:tc>
                  <a:txBody>
                    <a:bodyPr/>
                    <a:lstStyle/>
                    <a:p>
                      <a:pPr algn="ctr"/>
                      <a:r>
                        <a:rPr lang="en-US" sz="1200" dirty="0"/>
                        <a:t>875</a:t>
                      </a:r>
                    </a:p>
                  </a:txBody>
                  <a:tcPr marL="55880" marR="55880" marT="15716" marB="15716" anchor="ctr"/>
                </a:tc>
                <a:tc>
                  <a:txBody>
                    <a:bodyPr/>
                    <a:lstStyle/>
                    <a:p>
                      <a:pPr algn="ctr"/>
                      <a:r>
                        <a:rPr lang="en-US" sz="1200" dirty="0"/>
                        <a:t>976</a:t>
                      </a:r>
                    </a:p>
                  </a:txBody>
                  <a:tcPr marL="55880" marR="55880" marT="15716" marB="15716" anchor="ctr"/>
                </a:tc>
                <a:extLst>
                  <a:ext uri="{0D108BD9-81ED-4DB2-BD59-A6C34878D82A}">
                    <a16:rowId xmlns:a16="http://schemas.microsoft.com/office/drawing/2014/main" xmlns="" val="10004"/>
                  </a:ext>
                </a:extLst>
              </a:tr>
              <a:tr h="356182">
                <a:tc>
                  <a:txBody>
                    <a:bodyPr/>
                    <a:lstStyle/>
                    <a:p>
                      <a:r>
                        <a:rPr lang="en-US" sz="1200" dirty="0"/>
                        <a:t>Item</a:t>
                      </a:r>
                    </a:p>
                  </a:txBody>
                  <a:tcPr marL="55880" marR="55880" marT="15716" marB="15716" anchor="ctr"/>
                </a:tc>
                <a:tc>
                  <a:txBody>
                    <a:bodyPr/>
                    <a:lstStyle/>
                    <a:p>
                      <a:pPr algn="ctr"/>
                      <a:r>
                        <a:rPr lang="en-US" sz="1200" dirty="0"/>
                        <a:t>324</a:t>
                      </a:r>
                    </a:p>
                  </a:txBody>
                  <a:tcPr marL="55880" marR="55880" marT="15716" marB="15716" anchor="ctr"/>
                </a:tc>
                <a:tc>
                  <a:txBody>
                    <a:bodyPr/>
                    <a:lstStyle/>
                    <a:p>
                      <a:pPr algn="ctr"/>
                      <a:r>
                        <a:rPr lang="en-US" sz="1200" dirty="0"/>
                        <a:t>325</a:t>
                      </a:r>
                    </a:p>
                  </a:txBody>
                  <a:tcPr marL="55880" marR="55880" marT="15716" marB="15716" anchor="ctr"/>
                </a:tc>
                <a:tc>
                  <a:txBody>
                    <a:bodyPr/>
                    <a:lstStyle/>
                    <a:p>
                      <a:pPr algn="ctr"/>
                      <a:r>
                        <a:rPr lang="en-US" sz="1200" dirty="0"/>
                        <a:t>301</a:t>
                      </a:r>
                    </a:p>
                  </a:txBody>
                  <a:tcPr marL="55880" marR="55880" marT="15716" marB="15716" anchor="ctr"/>
                </a:tc>
                <a:extLst>
                  <a:ext uri="{0D108BD9-81ED-4DB2-BD59-A6C34878D82A}">
                    <a16:rowId xmlns:a16="http://schemas.microsoft.com/office/drawing/2014/main" xmlns="" val="10005"/>
                  </a:ext>
                </a:extLst>
              </a:tr>
              <a:tr h="356182">
                <a:tc>
                  <a:txBody>
                    <a:bodyPr/>
                    <a:lstStyle/>
                    <a:p>
                      <a:r>
                        <a:rPr lang="en-US" sz="1200" dirty="0"/>
                        <a:t>Item</a:t>
                      </a:r>
                    </a:p>
                  </a:txBody>
                  <a:tcPr marL="55880" marR="55880" marT="15716" marB="15716" anchor="ctr"/>
                </a:tc>
                <a:tc>
                  <a:txBody>
                    <a:bodyPr/>
                    <a:lstStyle/>
                    <a:p>
                      <a:pPr algn="ctr"/>
                      <a:r>
                        <a:rPr lang="en-US" sz="1200" dirty="0"/>
                        <a:t>199</a:t>
                      </a:r>
                    </a:p>
                  </a:txBody>
                  <a:tcPr marL="55880" marR="55880" marT="15716" marB="15716" anchor="ctr"/>
                </a:tc>
                <a:tc>
                  <a:txBody>
                    <a:bodyPr/>
                    <a:lstStyle/>
                    <a:p>
                      <a:pPr algn="ctr"/>
                      <a:r>
                        <a:rPr lang="en-US" sz="1200" dirty="0"/>
                        <a:t>137</a:t>
                      </a:r>
                    </a:p>
                  </a:txBody>
                  <a:tcPr marL="55880" marR="55880" marT="15716" marB="15716" anchor="ctr"/>
                </a:tc>
                <a:tc>
                  <a:txBody>
                    <a:bodyPr/>
                    <a:lstStyle/>
                    <a:p>
                      <a:pPr algn="ctr"/>
                      <a:r>
                        <a:rPr lang="en-US" sz="1200" dirty="0"/>
                        <a:t>186</a:t>
                      </a:r>
                    </a:p>
                  </a:txBody>
                  <a:tcPr marL="55880" marR="55880" marT="15716" marB="15716" anchor="ctr"/>
                </a:tc>
                <a:extLst>
                  <a:ext uri="{0D108BD9-81ED-4DB2-BD59-A6C34878D82A}">
                    <a16:rowId xmlns:a16="http://schemas.microsoft.com/office/drawing/2014/main" xmlns="" val="10006"/>
                  </a:ext>
                </a:extLst>
              </a:tr>
            </a:tbl>
          </a:graphicData>
        </a:graphic>
      </p:graphicFrame>
      <p:sp>
        <p:nvSpPr>
          <p:cNvPr id="11" name="Text Box 190"/>
          <p:cNvSpPr txBox="1">
            <a:spLocks noChangeArrowheads="1"/>
          </p:cNvSpPr>
          <p:nvPr/>
        </p:nvSpPr>
        <p:spPr bwMode="auto">
          <a:xfrm>
            <a:off x="1226502" y="6496050"/>
            <a:ext cx="4191000" cy="6222643"/>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b="1" dirty="0">
                <a:latin typeface="+mn-lt"/>
              </a:rPr>
              <a:t>Genigraphics®</a:t>
            </a:r>
            <a:r>
              <a:rPr lang="en-US" sz="1467" dirty="0">
                <a:latin typeface="+mn-lt"/>
              </a:rPr>
              <a:t> has provided this template to assist in preparation of a medical or scientific research poster. The dimensions are set to 36” high by 48” wide and the layout is for use as a Tri-Fold poster. </a:t>
            </a:r>
          </a:p>
          <a:p>
            <a:pPr eaLnBrk="1" hangingPunct="1"/>
            <a:endParaRPr lang="en-US" sz="1467" dirty="0">
              <a:latin typeface="+mn-lt"/>
            </a:endParaRPr>
          </a:p>
          <a:p>
            <a:pPr eaLnBrk="1" hangingPunct="1"/>
            <a:r>
              <a:rPr lang="en-US" sz="1467" dirty="0">
                <a:latin typeface="+mn-lt"/>
              </a:rPr>
              <a:t>The poster is designed to fold at 12” in from the sides so it can be stored or shipped at 36” high by 24” wide. The folds align precisely in between the columns. </a:t>
            </a:r>
          </a:p>
          <a:p>
            <a:pPr eaLnBrk="1" hangingPunct="1"/>
            <a:endParaRPr lang="en-US" sz="1467" dirty="0">
              <a:latin typeface="+mn-lt"/>
            </a:endParaRPr>
          </a:p>
          <a:p>
            <a:pPr eaLnBrk="1" hangingPunct="1"/>
            <a:r>
              <a:rPr lang="en-US" sz="1467" dirty="0">
                <a:latin typeface="+mn-lt"/>
              </a:rPr>
              <a:t>Order your poster from Genigraphics and we will perform a free design review and advise you if we see anything that may be a concern for printing. We’ll even help tidy things up.</a:t>
            </a:r>
          </a:p>
          <a:p>
            <a:pPr eaLnBrk="1" hangingPunct="1"/>
            <a:endParaRPr lang="en-US" sz="1467" dirty="0">
              <a:latin typeface="+mn-lt"/>
            </a:endParaRPr>
          </a:p>
          <a:p>
            <a:pPr eaLnBrk="1" hangingPunct="1"/>
            <a:r>
              <a:rPr lang="en-US" sz="1467"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p:sp>
        <p:nvSpPr>
          <p:cNvPr id="45" name="Rectangle 44"/>
          <p:cNvSpPr/>
          <p:nvPr/>
        </p:nvSpPr>
        <p:spPr>
          <a:xfrm>
            <a:off x="5920422" y="6181725"/>
            <a:ext cx="955548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905387" y="3876647"/>
            <a:ext cx="1885950" cy="130565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734312" y="3876675"/>
            <a:ext cx="1885950" cy="130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9885433" y="5276836"/>
            <a:ext cx="1767460" cy="20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1427" tIns="15714" rIns="31427" bIns="157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100" b="1" dirty="0">
                <a:latin typeface="Calibri" pitchFamily="34" charset="0"/>
              </a:rPr>
              <a:t>Figure 1.</a:t>
            </a:r>
            <a:r>
              <a:rPr lang="en-US" sz="1100" dirty="0">
                <a:latin typeface="Calibri" pitchFamily="34" charset="0"/>
              </a:rPr>
              <a:t> Label in 24pt Calibri.</a:t>
            </a:r>
          </a:p>
        </p:txBody>
      </p:sp>
      <p:sp>
        <p:nvSpPr>
          <p:cNvPr id="52" name="Text Box 181"/>
          <p:cNvSpPr txBox="1">
            <a:spLocks noChangeArrowheads="1"/>
          </p:cNvSpPr>
          <p:nvPr/>
        </p:nvSpPr>
        <p:spPr bwMode="auto">
          <a:xfrm>
            <a:off x="12714357" y="5276836"/>
            <a:ext cx="1767460" cy="20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1427" tIns="15714" rIns="31427" bIns="157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100" b="1" dirty="0">
                <a:latin typeface="Calibri" pitchFamily="34" charset="0"/>
              </a:rPr>
              <a:t>Figure 2.</a:t>
            </a:r>
            <a:r>
              <a:rPr lang="en-US" sz="1100" dirty="0">
                <a:latin typeface="Calibri" pitchFamily="34" charset="0"/>
              </a:rPr>
              <a:t> Label in 24pt Calibri.</a:t>
            </a:r>
          </a:p>
        </p:txBody>
      </p:sp>
      <p:sp>
        <p:nvSpPr>
          <p:cNvPr id="53" name="Text Box 180"/>
          <p:cNvSpPr txBox="1">
            <a:spLocks noChangeArrowheads="1"/>
          </p:cNvSpPr>
          <p:nvPr/>
        </p:nvSpPr>
        <p:spPr bwMode="auto">
          <a:xfrm>
            <a:off x="5913844" y="10114288"/>
            <a:ext cx="1725782" cy="20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1427" tIns="15714" rIns="31427" bIns="157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00" b="1" dirty="0">
                <a:latin typeface="Calibri" pitchFamily="34" charset="0"/>
              </a:rPr>
              <a:t>Table 1.</a:t>
            </a:r>
            <a:r>
              <a:rPr lang="en-US" sz="11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80648098"/>
              </p:ext>
            </p:extLst>
          </p:nvPr>
        </p:nvGraphicFramePr>
        <p:xfrm>
          <a:off x="10907712" y="10407650"/>
          <a:ext cx="4547235" cy="2479675"/>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10906535" y="10114288"/>
            <a:ext cx="1724179" cy="20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1427" tIns="15714" rIns="31427" bIns="157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00" b="1" dirty="0">
                <a:latin typeface="Calibri" pitchFamily="34" charset="0"/>
              </a:rPr>
              <a:t>Chart 1.</a:t>
            </a:r>
            <a:r>
              <a:rPr lang="en-US" sz="1100" dirty="0">
                <a:latin typeface="Calibri" pitchFamily="34" charset="0"/>
              </a:rPr>
              <a:t> Label in 24pt Calibri.</a:t>
            </a:r>
          </a:p>
        </p:txBody>
      </p:sp>
      <p:sp>
        <p:nvSpPr>
          <p:cNvPr id="38" name="TextBox 37"/>
          <p:cNvSpPr txBox="1"/>
          <p:nvPr/>
        </p:nvSpPr>
        <p:spPr>
          <a:xfrm>
            <a:off x="15895002" y="13767435"/>
            <a:ext cx="4191000" cy="1019184"/>
          </a:xfrm>
          <a:prstGeom prst="rect">
            <a:avLst/>
          </a:prstGeom>
          <a:noFill/>
        </p:spPr>
        <p:txBody>
          <a:bodyPr wrap="square" lIns="41910" tIns="41910" rIns="41910" bIns="41910" rtlCol="0">
            <a:normAutofit/>
          </a:bodyPr>
          <a:lstStyle/>
          <a:p>
            <a:pPr algn="ctr"/>
            <a:r>
              <a:rPr lang="en-US" sz="1283" dirty="0"/>
              <a:t>Acknowledgements text goes here.</a:t>
            </a:r>
          </a:p>
        </p:txBody>
      </p:sp>
      <p:sp>
        <p:nvSpPr>
          <p:cNvPr id="39" name="TextBox 38"/>
          <p:cNvSpPr txBox="1"/>
          <p:nvPr/>
        </p:nvSpPr>
        <p:spPr>
          <a:xfrm>
            <a:off x="15895002" y="13358814"/>
            <a:ext cx="4191000" cy="342075"/>
          </a:xfrm>
          <a:prstGeom prst="rect">
            <a:avLst/>
          </a:prstGeom>
          <a:noFill/>
        </p:spPr>
        <p:txBody>
          <a:bodyPr wrap="none" lIns="31427" tIns="15714" rIns="31427" bIns="15714" rtlCol="0">
            <a:noAutofit/>
          </a:bodyPr>
          <a:lstStyle/>
          <a:p>
            <a:pPr algn="ctr"/>
            <a:r>
              <a:rPr lang="en-US" sz="2017" b="1" dirty="0"/>
              <a:t>Acknowledgements</a:t>
            </a:r>
          </a:p>
        </p:txBody>
      </p:sp>
      <p:sp>
        <p:nvSpPr>
          <p:cNvPr id="40" name="Text Box 193"/>
          <p:cNvSpPr txBox="1">
            <a:spLocks noChangeArrowheads="1"/>
          </p:cNvSpPr>
          <p:nvPr/>
        </p:nvSpPr>
        <p:spPr bwMode="auto">
          <a:xfrm>
            <a:off x="15978822" y="11148060"/>
            <a:ext cx="4191000" cy="1481537"/>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Future Directions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is Calibri 32pt and is easily read up to 5 feet away on a 36x48 poster.</a:t>
            </a:r>
          </a:p>
        </p:txBody>
      </p:sp>
      <p:sp>
        <p:nvSpPr>
          <p:cNvPr id="41" name="Rectangle 40"/>
          <p:cNvSpPr/>
          <p:nvPr/>
        </p:nvSpPr>
        <p:spPr>
          <a:xfrm>
            <a:off x="15978822" y="1083373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Future Directions</a:t>
            </a:r>
          </a:p>
        </p:txBody>
      </p:sp>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517" y="112640"/>
            <a:ext cx="1243120" cy="1633610"/>
          </a:xfrm>
          <a:prstGeom prst="rect">
            <a:avLst/>
          </a:prstGeom>
        </p:spPr>
      </p:pic>
      <p:grpSp>
        <p:nvGrpSpPr>
          <p:cNvPr id="47" name="Group 46"/>
          <p:cNvGrpSpPr/>
          <p:nvPr/>
        </p:nvGrpSpPr>
        <p:grpSpPr>
          <a:xfrm>
            <a:off x="17159287" y="126798"/>
            <a:ext cx="1652136" cy="1637414"/>
            <a:chOff x="3866147" y="1780671"/>
            <a:chExt cx="4740442" cy="4616694"/>
          </a:xfrm>
        </p:grpSpPr>
        <p:pic>
          <p:nvPicPr>
            <p:cNvPr id="48" name="Content Placeholder 3"/>
            <p:cNvPicPr>
              <a:picLocks noChangeAspect="1"/>
            </p:cNvPicPr>
            <p:nvPr/>
          </p:nvPicPr>
          <p:blipFill rotWithShape="1">
            <a:blip r:embed="rId6"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2902</TotalTime>
  <Words>942</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Kashif Ali Bhatti</cp:lastModifiedBy>
  <cp:revision>104</cp:revision>
  <cp:lastPrinted>2013-02-12T02:21:55Z</cp:lastPrinted>
  <dcterms:created xsi:type="dcterms:W3CDTF">2013-02-10T21:14:48Z</dcterms:created>
  <dcterms:modified xsi:type="dcterms:W3CDTF">2018-05-02T08:49:30Z</dcterms:modified>
</cp:coreProperties>
</file>