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30" d="100"/>
          <a:sy n="30" d="100"/>
        </p:scale>
        <p:origin x="1074" y="294"/>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6DA3-4D53-A73A-848C39B438CE}"/>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6DA3-4D53-A73A-848C39B438CE}"/>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3.4</c:v>
                </c:pt>
              </c:numCache>
            </c:numRef>
          </c:val>
          <c:extLst xmlns:c16r2="http://schemas.microsoft.com/office/drawing/2015/06/chart">
            <c:ext xmlns:c16="http://schemas.microsoft.com/office/drawing/2014/chart" uri="{C3380CC4-5D6E-409C-BE32-E72D297353CC}">
              <c16:uniqueId val="{00000002-6DA3-4D53-A73A-848C39B438CE}"/>
            </c:ext>
          </c:extLst>
        </c:ser>
        <c:dLbls>
          <c:showLegendKey val="0"/>
          <c:showVal val="0"/>
          <c:showCatName val="0"/>
          <c:showSerName val="0"/>
          <c:showPercent val="0"/>
          <c:showBubbleSize val="0"/>
        </c:dLbls>
        <c:gapWidth val="150"/>
        <c:axId val="1739919104"/>
        <c:axId val="1739914208"/>
      </c:barChart>
      <c:catAx>
        <c:axId val="1739919104"/>
        <c:scaling>
          <c:orientation val="minMax"/>
        </c:scaling>
        <c:delete val="0"/>
        <c:axPos val="b"/>
        <c:numFmt formatCode="General" sourceLinked="0"/>
        <c:majorTickMark val="out"/>
        <c:minorTickMark val="none"/>
        <c:tickLblPos val="nextTo"/>
        <c:crossAx val="1739914208"/>
        <c:crosses val="autoZero"/>
        <c:auto val="1"/>
        <c:lblAlgn val="ctr"/>
        <c:lblOffset val="100"/>
        <c:noMultiLvlLbl val="0"/>
      </c:catAx>
      <c:valAx>
        <c:axId val="1739914208"/>
        <c:scaling>
          <c:orientation val="minMax"/>
        </c:scaling>
        <c:delete val="0"/>
        <c:axPos val="l"/>
        <c:majorGridlines/>
        <c:numFmt formatCode="General" sourceLinked="1"/>
        <c:majorTickMark val="out"/>
        <c:minorTickMark val="none"/>
        <c:tickLblPos val="nextTo"/>
        <c:crossAx val="1739919104"/>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 Tri-Fold poster with 12” wings.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a:solidFill>
                  <a:srgbClr val="7F7F7F"/>
                </a:solidFill>
                <a:latin typeface="Calibri" pitchFamily="34" charset="0"/>
                <a:cs typeface="Calibri" panose="020F0502020204030204" pitchFamily="34" charset="0"/>
              </a:rPr>
              <a:t/>
            </a: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a:solidFill>
                    <a:schemeClr val="bg1">
                      <a:lumMod val="50000"/>
                    </a:schemeClr>
                  </a:solidFill>
                  <a:latin typeface="Calibri" pitchFamily="34" charset="0"/>
                  <a:cs typeface="Calibri" panose="020F0502020204030204" pitchFamily="34" charset="0"/>
                </a:rPr>
                <a:t/>
              </a: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grpSp>
        <p:nvGrpSpPr>
          <p:cNvPr id="8" name="Group 7"/>
          <p:cNvGrpSpPr/>
          <p:nvPr userDrawn="1"/>
        </p:nvGrpSpPr>
        <p:grpSpPr>
          <a:xfrm>
            <a:off x="7033287" y="-1257300"/>
            <a:ext cx="29923713" cy="35653980"/>
            <a:chOff x="7033287" y="-1257300"/>
            <a:chExt cx="29923713" cy="35653980"/>
          </a:xfrm>
        </p:grpSpPr>
        <p:sp>
          <p:nvSpPr>
            <p:cNvPr id="2" name="TextBox 1"/>
            <p:cNvSpPr txBox="1"/>
            <p:nvPr userDrawn="1"/>
          </p:nvSpPr>
          <p:spPr>
            <a:xfrm>
              <a:off x="7033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5/2/2018</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10972800" y="0"/>
            <a:ext cx="21945600" cy="265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fontScale="92500" lnSpcReduction="20000"/>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accent3">
                    <a:lumMod val="20000"/>
                    <a:lumOff val="80000"/>
                  </a:schemeClr>
                </a:solidFill>
                <a:latin typeface="+mn-lt"/>
              </a:rPr>
              <a:t>Using </a:t>
            </a:r>
            <a:r>
              <a:rPr lang="en-US" sz="7200" b="1" dirty="0" smtClean="0">
                <a:solidFill>
                  <a:schemeClr val="accent3">
                    <a:lumMod val="20000"/>
                    <a:lumOff val="80000"/>
                  </a:schemeClr>
                </a:solidFill>
                <a:latin typeface="+mn-lt"/>
              </a:rPr>
              <a:t>Binary Classifier </a:t>
            </a:r>
            <a:r>
              <a:rPr lang="en-US" sz="7200" b="1" dirty="0">
                <a:solidFill>
                  <a:schemeClr val="accent3">
                    <a:lumMod val="20000"/>
                    <a:lumOff val="80000"/>
                  </a:schemeClr>
                </a:solidFill>
                <a:latin typeface="+mn-lt"/>
              </a:rPr>
              <a:t>for </a:t>
            </a:r>
            <a:r>
              <a:rPr lang="en-US" sz="7200" b="1" dirty="0" smtClean="0">
                <a:solidFill>
                  <a:schemeClr val="accent3">
                    <a:lumMod val="20000"/>
                    <a:lumOff val="80000"/>
                  </a:schemeClr>
                </a:solidFill>
                <a:latin typeface="+mn-lt"/>
              </a:rPr>
              <a:t>Predicting Success </a:t>
            </a:r>
            <a:r>
              <a:rPr lang="en-US" sz="7200" b="1" dirty="0">
                <a:solidFill>
                  <a:schemeClr val="accent3">
                    <a:lumMod val="20000"/>
                    <a:lumOff val="80000"/>
                  </a:schemeClr>
                </a:solidFill>
                <a:latin typeface="+mn-lt"/>
              </a:rPr>
              <a:t>of </a:t>
            </a:r>
          </a:p>
          <a:p>
            <a:pPr algn="ctr" eaLnBrk="1" hangingPunct="1"/>
            <a:r>
              <a:rPr lang="en-US" sz="7200" b="1" dirty="0" smtClean="0">
                <a:solidFill>
                  <a:schemeClr val="accent3">
                    <a:lumMod val="20000"/>
                    <a:lumOff val="80000"/>
                  </a:schemeClr>
                </a:solidFill>
                <a:latin typeface="+mn-lt"/>
              </a:rPr>
              <a:t>Technology Release Based Upon Sentiment Analysis </a:t>
            </a:r>
            <a:r>
              <a:rPr lang="en-US" sz="7200" b="1" dirty="0">
                <a:solidFill>
                  <a:schemeClr val="accent3">
                    <a:lumMod val="20000"/>
                    <a:lumOff val="80000"/>
                  </a:schemeClr>
                </a:solidFill>
                <a:latin typeface="+mn-lt"/>
              </a:rPr>
              <a:t>of </a:t>
            </a:r>
          </a:p>
          <a:p>
            <a:pPr algn="ctr" eaLnBrk="1" hangingPunct="1"/>
            <a:r>
              <a:rPr lang="en-US" sz="7200" b="1" dirty="0" smtClean="0">
                <a:solidFill>
                  <a:schemeClr val="accent3">
                    <a:lumMod val="20000"/>
                    <a:lumOff val="80000"/>
                  </a:schemeClr>
                </a:solidFill>
                <a:latin typeface="+mn-lt"/>
              </a:rPr>
              <a:t>Social Media Data</a:t>
            </a:r>
            <a:endParaRPr lang="en-US" sz="72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10972800" y="2377440"/>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smtClean="0">
                <a:solidFill>
                  <a:schemeClr val="accent3">
                    <a:lumMod val="20000"/>
                    <a:lumOff val="80000"/>
                  </a:schemeClr>
                </a:solidFill>
                <a:latin typeface="+mn-lt"/>
              </a:rPr>
              <a:t>Ali Akbar Jilani</a:t>
            </a:r>
            <a:r>
              <a:rPr lang="en-US" sz="4000" baseline="30000" dirty="0" smtClean="0">
                <a:solidFill>
                  <a:schemeClr val="accent3">
                    <a:lumMod val="20000"/>
                    <a:lumOff val="80000"/>
                  </a:schemeClr>
                </a:solidFill>
                <a:latin typeface="+mn-lt"/>
              </a:rPr>
              <a:t>1</a:t>
            </a:r>
            <a:endParaRPr lang="en-US" sz="4000" baseline="30000" dirty="0">
              <a:solidFill>
                <a:schemeClr val="accent3">
                  <a:lumMod val="20000"/>
                  <a:lumOff val="80000"/>
                </a:schemeClr>
              </a:solidFill>
              <a:latin typeface="+mn-lt"/>
            </a:endParaRPr>
          </a:p>
          <a:p>
            <a:pPr algn="ctr" eaLnBrk="1" hangingPunct="1"/>
            <a:r>
              <a:rPr lang="en-US" sz="4000" dirty="0" smtClean="0">
                <a:solidFill>
                  <a:schemeClr val="accent3">
                    <a:lumMod val="20000"/>
                    <a:lumOff val="80000"/>
                  </a:schemeClr>
                </a:solidFill>
                <a:latin typeface="+mn-lt"/>
              </a:rPr>
              <a:t>Waterford Institute of Technology, Cord Road, Waterford, Ireland</a:t>
            </a:r>
            <a:endParaRPr lang="en-US" sz="4000" dirty="0">
              <a:solidFill>
                <a:schemeClr val="accent3">
                  <a:lumMod val="20000"/>
                  <a:lumOff val="80000"/>
                </a:schemeClr>
              </a:solidFill>
              <a:latin typeface="+mn-lt"/>
            </a:endParaRPr>
          </a:p>
        </p:txBody>
      </p:sp>
      <p:sp>
        <p:nvSpPr>
          <p:cNvPr id="24" name="TextBox 23"/>
          <p:cNvSpPr txBox="1"/>
          <p:nvPr/>
        </p:nvSpPr>
        <p:spPr>
          <a:xfrm>
            <a:off x="1463039" y="30038039"/>
            <a:ext cx="9144000" cy="2223674"/>
          </a:xfrm>
          <a:prstGeom prst="rect">
            <a:avLst/>
          </a:prstGeom>
          <a:noFill/>
        </p:spPr>
        <p:txBody>
          <a:bodyPr wrap="square" lIns="91440" tIns="91440" rIns="91440" bIns="91440" rtlCol="0">
            <a:normAutofit lnSpcReduction="10000"/>
          </a:bodyPr>
          <a:lstStyle/>
          <a:p>
            <a:pPr algn="ctr"/>
            <a:r>
              <a:rPr lang="en-US" sz="2800" dirty="0"/>
              <a:t>&lt;your name&gt;</a:t>
            </a:r>
          </a:p>
          <a:p>
            <a:pPr algn="ctr"/>
            <a:r>
              <a:rPr lang="en-US" sz="2800" dirty="0"/>
              <a:t>&lt;your organization&gt;</a:t>
            </a:r>
          </a:p>
          <a:p>
            <a:pPr algn="ctr"/>
            <a:r>
              <a:rPr lang="en-US" sz="2800" dirty="0"/>
              <a:t>Email:</a:t>
            </a:r>
          </a:p>
          <a:p>
            <a:pPr algn="ctr"/>
            <a:r>
              <a:rPr lang="en-US" sz="2800" dirty="0"/>
              <a:t>Website:</a:t>
            </a:r>
          </a:p>
          <a:p>
            <a:pPr algn="ctr"/>
            <a:r>
              <a:rPr lang="en-US" sz="2800" dirty="0"/>
              <a:t>Phone:</a:t>
            </a:r>
          </a:p>
        </p:txBody>
      </p:sp>
      <p:sp>
        <p:nvSpPr>
          <p:cNvPr id="25" name="TextBox 24"/>
          <p:cNvSpPr txBox="1"/>
          <p:nvPr/>
        </p:nvSpPr>
        <p:spPr>
          <a:xfrm>
            <a:off x="1463040" y="29146502"/>
            <a:ext cx="9144000" cy="746346"/>
          </a:xfrm>
          <a:prstGeom prst="rect">
            <a:avLst/>
          </a:prstGeom>
          <a:noFill/>
        </p:spPr>
        <p:txBody>
          <a:bodyPr wrap="none" lIns="68568" tIns="34284" rIns="68568" bIns="34284" rtlCol="0">
            <a:noAutofit/>
          </a:bodyPr>
          <a:lstStyle/>
          <a:p>
            <a:pPr algn="ctr"/>
            <a:r>
              <a:rPr lang="en-US" sz="4400" b="1" dirty="0"/>
              <a:t>Contact Information</a:t>
            </a:r>
          </a:p>
        </p:txBody>
      </p:sp>
      <p:sp>
        <p:nvSpPr>
          <p:cNvPr id="26" name="TextBox 25"/>
          <p:cNvSpPr txBox="1"/>
          <p:nvPr/>
        </p:nvSpPr>
        <p:spPr>
          <a:xfrm>
            <a:off x="12801600" y="30038039"/>
            <a:ext cx="18288000" cy="2339102"/>
          </a:xfrm>
          <a:prstGeom prst="rect">
            <a:avLst/>
          </a:prstGeom>
          <a:noFill/>
          <a:ln>
            <a:noFill/>
          </a:ln>
        </p:spPr>
        <p:txBody>
          <a:bodyPr wrap="square" lIns="91440" tIns="91440" rIns="91440" bIns="91440" numCol="1" spcCol="342842" rtlCol="0">
            <a:normAutofit/>
          </a:bodyPr>
          <a:lstStyle/>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p:txBody>
      </p:sp>
      <p:sp>
        <p:nvSpPr>
          <p:cNvPr id="27" name="TextBox 26"/>
          <p:cNvSpPr txBox="1"/>
          <p:nvPr/>
        </p:nvSpPr>
        <p:spPr>
          <a:xfrm>
            <a:off x="12801600" y="29146502"/>
            <a:ext cx="18288000" cy="685800"/>
          </a:xfrm>
          <a:prstGeom prst="rect">
            <a:avLst/>
          </a:prstGeom>
          <a:noFill/>
          <a:ln>
            <a:noFill/>
          </a:ln>
        </p:spPr>
        <p:txBody>
          <a:bodyPr wrap="none" lIns="68568" tIns="34284" rIns="68568" bIns="34284" rtlCol="0" anchor="ctr" anchorCtr="0">
            <a:noAutofit/>
          </a:bodyPr>
          <a:lstStyle/>
          <a:p>
            <a:pPr algn="ctr"/>
            <a:r>
              <a:rPr lang="en-US" sz="4400" b="1" dirty="0"/>
              <a:t>References</a:t>
            </a:r>
          </a:p>
        </p:txBody>
      </p:sp>
      <p:sp>
        <p:nvSpPr>
          <p:cNvPr id="10" name="Text Box 189"/>
          <p:cNvSpPr txBox="1">
            <a:spLocks noChangeArrowheads="1"/>
          </p:cNvSpPr>
          <p:nvPr/>
        </p:nvSpPr>
        <p:spPr bwMode="auto">
          <a:xfrm>
            <a:off x="1280160" y="5486400"/>
            <a:ext cx="9144000" cy="569382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itchFamily="34" charset="0"/>
              </a:rPr>
              <a:t>User Generated Content (UGC) over social media can be tapped to </a:t>
            </a:r>
            <a:r>
              <a:rPr lang="en-US" sz="3200" dirty="0" smtClean="0">
                <a:latin typeface="Calibri" pitchFamily="34" charset="0"/>
              </a:rPr>
              <a:t>extract </a:t>
            </a:r>
            <a:r>
              <a:rPr lang="en-US" sz="3200" dirty="0">
                <a:latin typeface="Calibri" pitchFamily="34" charset="0"/>
              </a:rPr>
              <a:t>underlying public sentiment </a:t>
            </a:r>
            <a:r>
              <a:rPr lang="en-US" sz="3200" dirty="0" smtClean="0">
                <a:latin typeface="Calibri" pitchFamily="34" charset="0"/>
              </a:rPr>
              <a:t>and </a:t>
            </a:r>
            <a:r>
              <a:rPr lang="en-US" sz="3200" dirty="0">
                <a:latin typeface="Calibri" pitchFamily="34" charset="0"/>
              </a:rPr>
              <a:t>take relevant actions. Proposed study </a:t>
            </a:r>
            <a:r>
              <a:rPr lang="en-US" sz="3200" dirty="0" smtClean="0">
                <a:latin typeface="Calibri" pitchFamily="34" charset="0"/>
              </a:rPr>
              <a:t>uses </a:t>
            </a:r>
            <a:r>
              <a:rPr lang="en-US" sz="3200" dirty="0">
                <a:latin typeface="Calibri" pitchFamily="34" charset="0"/>
              </a:rPr>
              <a:t>sentiment analysis on twitter data to investigate its correlation with </a:t>
            </a:r>
            <a:r>
              <a:rPr lang="en-US" sz="3200" dirty="0" smtClean="0">
                <a:latin typeface="Calibri" pitchFamily="34" charset="0"/>
              </a:rPr>
              <a:t>sentiments </a:t>
            </a:r>
            <a:r>
              <a:rPr lang="en-US" sz="3200" dirty="0">
                <a:latin typeface="Calibri" pitchFamily="34" charset="0"/>
              </a:rPr>
              <a:t>of same products as </a:t>
            </a:r>
            <a:r>
              <a:rPr lang="en-US" sz="3200" dirty="0" smtClean="0">
                <a:latin typeface="Calibri" pitchFamily="34" charset="0"/>
              </a:rPr>
              <a:t>measured through </a:t>
            </a:r>
            <a:r>
              <a:rPr lang="en-US" sz="3200" dirty="0">
                <a:latin typeface="Calibri" pitchFamily="34" charset="0"/>
              </a:rPr>
              <a:t>Amazon user reviews. The study </a:t>
            </a:r>
            <a:r>
              <a:rPr lang="en-US" sz="3200" dirty="0" smtClean="0">
                <a:latin typeface="Calibri" pitchFamily="34" charset="0"/>
              </a:rPr>
              <a:t>goes </a:t>
            </a:r>
            <a:r>
              <a:rPr lang="en-US" sz="3200" dirty="0">
                <a:latin typeface="Calibri" pitchFamily="34" charset="0"/>
              </a:rPr>
              <a:t>further into supervised machine learning techniques to train a binary </a:t>
            </a:r>
            <a:r>
              <a:rPr lang="en-US" sz="3200" dirty="0" smtClean="0">
                <a:latin typeface="Calibri" pitchFamily="34" charset="0"/>
              </a:rPr>
              <a:t>classifier </a:t>
            </a:r>
            <a:r>
              <a:rPr lang="en-US" sz="3200" dirty="0">
                <a:latin typeface="Calibri" pitchFamily="34" charset="0"/>
              </a:rPr>
              <a:t>on the patterns of sentiment words occurring in the same twitter data to test </a:t>
            </a:r>
            <a:r>
              <a:rPr lang="en-US" sz="3200" dirty="0" smtClean="0">
                <a:latin typeface="Calibri" pitchFamily="34" charset="0"/>
              </a:rPr>
              <a:t>its </a:t>
            </a:r>
            <a:r>
              <a:rPr lang="en-US" sz="3200" dirty="0">
                <a:latin typeface="Calibri" pitchFamily="34" charset="0"/>
              </a:rPr>
              <a:t>correspondence with online </a:t>
            </a:r>
            <a:r>
              <a:rPr lang="en-US" sz="3200" dirty="0" smtClean="0">
                <a:latin typeface="Calibri" pitchFamily="34" charset="0"/>
              </a:rPr>
              <a:t>user reviews </a:t>
            </a:r>
            <a:r>
              <a:rPr lang="en-US" sz="3200" dirty="0">
                <a:latin typeface="Calibri" pitchFamily="34" charset="0"/>
              </a:rPr>
              <a:t>in the technology product domain.</a:t>
            </a:r>
            <a:endParaRPr lang="en-US" sz="3200" dirty="0">
              <a:latin typeface="Calibri" pitchFamily="34" charset="0"/>
            </a:endParaRPr>
          </a:p>
        </p:txBody>
      </p:sp>
      <p:sp>
        <p:nvSpPr>
          <p:cNvPr id="32" name="Rectangle 31"/>
          <p:cNvSpPr/>
          <p:nvPr/>
        </p:nvSpPr>
        <p:spPr>
          <a:xfrm>
            <a:off x="128016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Abstract</a:t>
            </a:r>
          </a:p>
        </p:txBody>
      </p:sp>
      <p:sp>
        <p:nvSpPr>
          <p:cNvPr id="15" name="Text Box 194"/>
          <p:cNvSpPr txBox="1">
            <a:spLocks noChangeArrowheads="1"/>
          </p:cNvSpPr>
          <p:nvPr/>
        </p:nvSpPr>
        <p:spPr bwMode="auto">
          <a:xfrm>
            <a:off x="11521440" y="14173200"/>
            <a:ext cx="20848320" cy="7467600"/>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Results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a:p>
            <a:pPr eaLnBrk="1" hangingPunct="1"/>
            <a:endParaRPr lang="en-US" sz="3200" dirty="0">
              <a:latin typeface="Calibri" pitchFamily="34" charset="0"/>
            </a:endParaRPr>
          </a:p>
          <a:p>
            <a:pPr eaLnBrk="1" hangingPunct="1"/>
            <a:r>
              <a:rPr lang="en-US" sz="3200" dirty="0">
                <a:latin typeface="Calibri" pitchFamily="34" charset="0"/>
              </a:rPr>
              <a:t>Speaking of Results, yours will look better if you remember to run a spell-check on your poster! After you’ve added your content click on </a:t>
            </a:r>
            <a:r>
              <a:rPr lang="en-US" sz="3200" b="1" dirty="0">
                <a:latin typeface="Calibri" pitchFamily="34" charset="0"/>
              </a:rPr>
              <a:t>Review</a:t>
            </a:r>
            <a:r>
              <a:rPr lang="en-US" sz="3200" dirty="0">
                <a:latin typeface="Calibri" pitchFamily="34" charset="0"/>
              </a:rPr>
              <a:t>, </a:t>
            </a:r>
            <a:r>
              <a:rPr lang="en-US" sz="3200" b="1" dirty="0">
                <a:latin typeface="Calibri" pitchFamily="34" charset="0"/>
              </a:rPr>
              <a:t>Spelling</a:t>
            </a:r>
            <a:r>
              <a:rPr lang="en-US" sz="3200" dirty="0">
                <a:latin typeface="Calibri" pitchFamily="34" charset="0"/>
              </a:rPr>
              <a:t>, or press F7.</a:t>
            </a:r>
          </a:p>
        </p:txBody>
      </p:sp>
      <p:sp>
        <p:nvSpPr>
          <p:cNvPr id="33" name="Rectangle 32"/>
          <p:cNvSpPr/>
          <p:nvPr/>
        </p:nvSpPr>
        <p:spPr>
          <a:xfrm>
            <a:off x="1280160" y="134874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521440" y="5486400"/>
            <a:ext cx="20848320" cy="7171147"/>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Methods and Materials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Remember, the section headers you see here are just examples that we often see on posters. Feel free to change them, move them around, resize them, whatever suits your needs.</a:t>
            </a:r>
          </a:p>
          <a:p>
            <a:pPr eaLnBrk="1" hangingPunct="1"/>
            <a:endParaRPr lang="en-US" sz="3200" dirty="0">
              <a:latin typeface="Calibri" pitchFamily="34" charset="0"/>
            </a:endParaRPr>
          </a:p>
          <a:p>
            <a:pPr eaLnBrk="1" hangingPunct="1"/>
            <a:r>
              <a:rPr lang="en-US" sz="3200" dirty="0">
                <a:latin typeface="Calibri" pitchFamily="34" charset="0"/>
              </a:rPr>
              <a:t>Some other common headings we see:</a:t>
            </a:r>
          </a:p>
          <a:p>
            <a:pPr marL="457200" indent="-457200" eaLnBrk="1" hangingPunct="1">
              <a:buFont typeface="Arial" panose="020B0604020202020204" pitchFamily="34" charset="0"/>
              <a:buChar char="•"/>
            </a:pPr>
            <a:r>
              <a:rPr lang="en-US" sz="3200" dirty="0">
                <a:latin typeface="Calibri" pitchFamily="34" charset="0"/>
              </a:rPr>
              <a:t>Research Question</a:t>
            </a:r>
          </a:p>
          <a:p>
            <a:pPr marL="457200" indent="-457200" eaLnBrk="1" hangingPunct="1">
              <a:buFont typeface="Arial" panose="020B0604020202020204" pitchFamily="34" charset="0"/>
              <a:buChar char="•"/>
            </a:pPr>
            <a:r>
              <a:rPr lang="en-US" sz="3200" dirty="0">
                <a:latin typeface="Calibri" pitchFamily="34" charset="0"/>
              </a:rPr>
              <a:t>Background</a:t>
            </a:r>
          </a:p>
          <a:p>
            <a:pPr marL="457200" indent="-457200" eaLnBrk="1" hangingPunct="1">
              <a:buFont typeface="Arial" panose="020B0604020202020204" pitchFamily="34" charset="0"/>
              <a:buChar char="•"/>
            </a:pPr>
            <a:r>
              <a:rPr lang="en-US" sz="3200" dirty="0">
                <a:latin typeface="Calibri" pitchFamily="34" charset="0"/>
              </a:rPr>
              <a:t>Hypothesis</a:t>
            </a:r>
          </a:p>
          <a:p>
            <a:pPr marL="457200" indent="-457200" eaLnBrk="1" hangingPunct="1">
              <a:buFont typeface="Arial" panose="020B0604020202020204" pitchFamily="34" charset="0"/>
              <a:buChar char="•"/>
            </a:pPr>
            <a:r>
              <a:rPr lang="en-US" sz="3200" dirty="0">
                <a:latin typeface="Calibri" pitchFamily="34" charset="0"/>
              </a:rPr>
              <a:t>Procedure</a:t>
            </a:r>
          </a:p>
          <a:p>
            <a:pPr marL="457200" indent="-457200" eaLnBrk="1" hangingPunct="1">
              <a:buFont typeface="Arial" panose="020B0604020202020204" pitchFamily="34" charset="0"/>
              <a:buChar char="•"/>
            </a:pPr>
            <a:r>
              <a:rPr lang="en-US" sz="3200" dirty="0">
                <a:latin typeface="Calibri" pitchFamily="34" charset="0"/>
              </a:rPr>
              <a:t>Case Study</a:t>
            </a:r>
          </a:p>
          <a:p>
            <a:pPr marL="457200" indent="-457200" eaLnBrk="1" hangingPunct="1">
              <a:buFont typeface="Arial" panose="020B0604020202020204" pitchFamily="34" charset="0"/>
              <a:buChar char="•"/>
            </a:pPr>
            <a:r>
              <a:rPr lang="en-US" sz="3200" dirty="0">
                <a:latin typeface="Calibri" pitchFamily="34" charset="0"/>
              </a:rPr>
              <a:t>Data &amp; Analysis</a:t>
            </a:r>
          </a:p>
          <a:p>
            <a:pPr marL="457200" indent="-457200" eaLnBrk="1" hangingPunct="1">
              <a:buFont typeface="Arial" panose="020B0604020202020204" pitchFamily="34" charset="0"/>
              <a:buChar char="•"/>
            </a:pPr>
            <a:r>
              <a:rPr lang="en-US" sz="3200" dirty="0">
                <a:latin typeface="Calibri" pitchFamily="34" charset="0"/>
              </a:rPr>
              <a:t>Summary</a:t>
            </a:r>
          </a:p>
          <a:p>
            <a:pPr eaLnBrk="1" hangingPunct="1"/>
            <a:endParaRPr lang="en-US" sz="3200" dirty="0">
              <a:latin typeface="Calibri" pitchFamily="34" charset="0"/>
            </a:endParaRPr>
          </a:p>
        </p:txBody>
      </p:sp>
      <p:sp>
        <p:nvSpPr>
          <p:cNvPr id="34" name="Rectangle 33"/>
          <p:cNvSpPr/>
          <p:nvPr/>
        </p:nvSpPr>
        <p:spPr>
          <a:xfrm>
            <a:off x="11521440" y="4800600"/>
            <a:ext cx="2084832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33467040" y="5486400"/>
            <a:ext cx="9144000" cy="717114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Discussion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p:txBody>
      </p:sp>
      <p:sp>
        <p:nvSpPr>
          <p:cNvPr id="35" name="Rectangle 34"/>
          <p:cNvSpPr/>
          <p:nvPr/>
        </p:nvSpPr>
        <p:spPr>
          <a:xfrm>
            <a:off x="3346704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Discussion</a:t>
            </a:r>
          </a:p>
        </p:txBody>
      </p:sp>
      <p:sp>
        <p:nvSpPr>
          <p:cNvPr id="14" name="Text Box 193"/>
          <p:cNvSpPr txBox="1">
            <a:spLocks noChangeArrowheads="1"/>
          </p:cNvSpPr>
          <p:nvPr/>
        </p:nvSpPr>
        <p:spPr bwMode="auto">
          <a:xfrm>
            <a:off x="33467040" y="14173200"/>
            <a:ext cx="9144000" cy="864847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Conclusions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6" name="Rectangle 35"/>
          <p:cNvSpPr/>
          <p:nvPr/>
        </p:nvSpPr>
        <p:spPr>
          <a:xfrm>
            <a:off x="33467040" y="134874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2819907042"/>
              </p:ext>
            </p:extLst>
          </p:nvPr>
        </p:nvGraphicFramePr>
        <p:xfrm>
          <a:off x="11521440" y="22620774"/>
          <a:ext cx="10058400" cy="5439875"/>
        </p:xfrm>
        <a:graphic>
          <a:graphicData uri="http://schemas.openxmlformats.org/drawingml/2006/table">
            <a:tbl>
              <a:tblPr firstRow="1" bandRow="1">
                <a:tableStyleId>{F5AB1C69-6EDB-4FF4-983F-18BD219EF322}</a:tableStyleId>
              </a:tblPr>
              <a:tblGrid>
                <a:gridCol w="2514600">
                  <a:extLst>
                    <a:ext uri="{9D8B030D-6E8A-4147-A177-3AD203B41FA5}">
                      <a16:colId xmlns:a16="http://schemas.microsoft.com/office/drawing/2014/main" xmlns="" val="20000"/>
                    </a:ext>
                  </a:extLst>
                </a:gridCol>
                <a:gridCol w="2514600">
                  <a:extLst>
                    <a:ext uri="{9D8B030D-6E8A-4147-A177-3AD203B41FA5}">
                      <a16:colId xmlns:a16="http://schemas.microsoft.com/office/drawing/2014/main" xmlns="" val="20001"/>
                    </a:ext>
                  </a:extLst>
                </a:gridCol>
                <a:gridCol w="2514600">
                  <a:extLst>
                    <a:ext uri="{9D8B030D-6E8A-4147-A177-3AD203B41FA5}">
                      <a16:colId xmlns:a16="http://schemas.microsoft.com/office/drawing/2014/main" xmlns="" val="20002"/>
                    </a:ext>
                  </a:extLst>
                </a:gridCol>
                <a:gridCol w="2514600">
                  <a:extLst>
                    <a:ext uri="{9D8B030D-6E8A-4147-A177-3AD203B41FA5}">
                      <a16:colId xmlns:a16="http://schemas.microsoft.com/office/drawing/2014/main" xmlns="" val="20003"/>
                    </a:ext>
                  </a:extLst>
                </a:gridCol>
              </a:tblGrid>
              <a:tr h="777125">
                <a:tc>
                  <a:txBody>
                    <a:bodyPr/>
                    <a:lstStyle/>
                    <a:p>
                      <a:endParaRPr lang="en-US" sz="2700" dirty="0"/>
                    </a:p>
                  </a:txBody>
                  <a:tcPr marL="121920" marR="121920" marT="34290" marB="34290" anchor="ctr">
                    <a:solidFill>
                      <a:schemeClr val="accent1">
                        <a:lumMod val="75000"/>
                      </a:schemeClr>
                    </a:solidFill>
                  </a:tcPr>
                </a:tc>
                <a:tc>
                  <a:txBody>
                    <a:bodyPr/>
                    <a:lstStyle/>
                    <a:p>
                      <a:pPr algn="ctr"/>
                      <a:r>
                        <a:rPr lang="en-US" sz="2700" dirty="0"/>
                        <a:t>Heading</a:t>
                      </a:r>
                    </a:p>
                  </a:txBody>
                  <a:tcPr marL="121920" marR="121920" marT="34290" marB="34290" anchor="ctr">
                    <a:solidFill>
                      <a:schemeClr val="accent1">
                        <a:lumMod val="75000"/>
                      </a:schemeClr>
                    </a:solidFill>
                  </a:tcPr>
                </a:tc>
                <a:tc>
                  <a:txBody>
                    <a:bodyPr/>
                    <a:lstStyle/>
                    <a:p>
                      <a:pPr algn="ctr"/>
                      <a:r>
                        <a:rPr lang="en-US" sz="2700" dirty="0"/>
                        <a:t>Heading</a:t>
                      </a:r>
                    </a:p>
                  </a:txBody>
                  <a:tcPr marL="121920" marR="121920" marT="34290" marB="34290" anchor="ctr">
                    <a:solidFill>
                      <a:schemeClr val="accent1">
                        <a:lumMod val="75000"/>
                      </a:schemeClr>
                    </a:solidFill>
                  </a:tcPr>
                </a:tc>
                <a:tc>
                  <a:txBody>
                    <a:bodyPr/>
                    <a:lstStyle/>
                    <a:p>
                      <a:pPr algn="ctr"/>
                      <a:r>
                        <a:rPr lang="en-US" sz="2700" dirty="0"/>
                        <a:t>Heading</a:t>
                      </a:r>
                    </a:p>
                  </a:txBody>
                  <a:tcPr marL="121920" marR="121920" marT="34290" marB="34290" anchor="ctr">
                    <a:solidFill>
                      <a:schemeClr val="accent1">
                        <a:lumMod val="75000"/>
                      </a:schemeClr>
                    </a:solidFill>
                  </a:tcPr>
                </a:tc>
                <a:extLst>
                  <a:ext uri="{0D108BD9-81ED-4DB2-BD59-A6C34878D82A}">
                    <a16:rowId xmlns:a16="http://schemas.microsoft.com/office/drawing/2014/main" xmlns="" val="10000"/>
                  </a:ext>
                </a:extLst>
              </a:tr>
              <a:tr h="777125">
                <a:tc>
                  <a:txBody>
                    <a:bodyPr/>
                    <a:lstStyle/>
                    <a:p>
                      <a:r>
                        <a:rPr lang="en-US" sz="2700" dirty="0"/>
                        <a:t>Item</a:t>
                      </a:r>
                    </a:p>
                  </a:txBody>
                  <a:tcPr marL="121920" marR="121920" marT="34290" marB="34290" anchor="ctr"/>
                </a:tc>
                <a:tc>
                  <a:txBody>
                    <a:bodyPr/>
                    <a:lstStyle/>
                    <a:p>
                      <a:pPr algn="ctr"/>
                      <a:r>
                        <a:rPr lang="en-US" sz="2700" dirty="0"/>
                        <a:t>800</a:t>
                      </a:r>
                    </a:p>
                  </a:txBody>
                  <a:tcPr marL="121920" marR="121920" marT="34290" marB="34290" anchor="ctr"/>
                </a:tc>
                <a:tc>
                  <a:txBody>
                    <a:bodyPr/>
                    <a:lstStyle/>
                    <a:p>
                      <a:pPr algn="ctr"/>
                      <a:r>
                        <a:rPr lang="en-US" sz="2700" dirty="0"/>
                        <a:t>790</a:t>
                      </a:r>
                    </a:p>
                  </a:txBody>
                  <a:tcPr marL="121920" marR="121920" marT="34290" marB="34290" anchor="ctr"/>
                </a:tc>
                <a:tc>
                  <a:txBody>
                    <a:bodyPr/>
                    <a:lstStyle/>
                    <a:p>
                      <a:pPr algn="ctr"/>
                      <a:r>
                        <a:rPr lang="en-US" sz="2700" dirty="0"/>
                        <a:t>4001</a:t>
                      </a:r>
                    </a:p>
                  </a:txBody>
                  <a:tcPr marL="121920" marR="121920" marT="34290" marB="34290" anchor="ctr"/>
                </a:tc>
                <a:extLst>
                  <a:ext uri="{0D108BD9-81ED-4DB2-BD59-A6C34878D82A}">
                    <a16:rowId xmlns:a16="http://schemas.microsoft.com/office/drawing/2014/main" xmlns="" val="10001"/>
                  </a:ext>
                </a:extLst>
              </a:tr>
              <a:tr h="777125">
                <a:tc>
                  <a:txBody>
                    <a:bodyPr/>
                    <a:lstStyle/>
                    <a:p>
                      <a:r>
                        <a:rPr lang="en-US" sz="2700" dirty="0"/>
                        <a:t>Item</a:t>
                      </a:r>
                    </a:p>
                  </a:txBody>
                  <a:tcPr marL="121920" marR="121920" marT="34290" marB="34290" anchor="ctr"/>
                </a:tc>
                <a:tc>
                  <a:txBody>
                    <a:bodyPr/>
                    <a:lstStyle/>
                    <a:p>
                      <a:pPr algn="ctr"/>
                      <a:r>
                        <a:rPr lang="en-US" sz="2700" dirty="0"/>
                        <a:t>356</a:t>
                      </a:r>
                    </a:p>
                  </a:txBody>
                  <a:tcPr marL="121920" marR="121920" marT="34290" marB="34290" anchor="ctr"/>
                </a:tc>
                <a:tc>
                  <a:txBody>
                    <a:bodyPr/>
                    <a:lstStyle/>
                    <a:p>
                      <a:pPr algn="ctr"/>
                      <a:r>
                        <a:rPr lang="en-US" sz="2700" dirty="0"/>
                        <a:t>856</a:t>
                      </a:r>
                    </a:p>
                  </a:txBody>
                  <a:tcPr marL="121920" marR="121920" marT="34290" marB="34290" anchor="ctr"/>
                </a:tc>
                <a:tc>
                  <a:txBody>
                    <a:bodyPr/>
                    <a:lstStyle/>
                    <a:p>
                      <a:pPr algn="ctr"/>
                      <a:r>
                        <a:rPr lang="en-US" sz="2700" dirty="0"/>
                        <a:t>290</a:t>
                      </a:r>
                    </a:p>
                  </a:txBody>
                  <a:tcPr marL="121920" marR="121920" marT="34290" marB="34290" anchor="ctr"/>
                </a:tc>
                <a:extLst>
                  <a:ext uri="{0D108BD9-81ED-4DB2-BD59-A6C34878D82A}">
                    <a16:rowId xmlns:a16="http://schemas.microsoft.com/office/drawing/2014/main" xmlns="" val="10002"/>
                  </a:ext>
                </a:extLst>
              </a:tr>
              <a:tr h="777125">
                <a:tc>
                  <a:txBody>
                    <a:bodyPr/>
                    <a:lstStyle/>
                    <a:p>
                      <a:r>
                        <a:rPr lang="en-US" sz="2700" dirty="0"/>
                        <a:t>Item</a:t>
                      </a:r>
                    </a:p>
                  </a:txBody>
                  <a:tcPr marL="121920" marR="121920" marT="34290" marB="34290" anchor="ctr"/>
                </a:tc>
                <a:tc>
                  <a:txBody>
                    <a:bodyPr/>
                    <a:lstStyle/>
                    <a:p>
                      <a:pPr algn="ctr"/>
                      <a:r>
                        <a:rPr lang="en-US" sz="2700" dirty="0"/>
                        <a:t>228</a:t>
                      </a:r>
                    </a:p>
                  </a:txBody>
                  <a:tcPr marL="121920" marR="121920" marT="34290" marB="34290" anchor="ctr"/>
                </a:tc>
                <a:tc>
                  <a:txBody>
                    <a:bodyPr/>
                    <a:lstStyle/>
                    <a:p>
                      <a:pPr algn="ctr"/>
                      <a:r>
                        <a:rPr lang="en-US" sz="2700" dirty="0"/>
                        <a:t>134</a:t>
                      </a:r>
                    </a:p>
                  </a:txBody>
                  <a:tcPr marL="121920" marR="121920" marT="34290" marB="34290" anchor="ctr"/>
                </a:tc>
                <a:tc>
                  <a:txBody>
                    <a:bodyPr/>
                    <a:lstStyle/>
                    <a:p>
                      <a:pPr algn="ctr"/>
                      <a:r>
                        <a:rPr lang="en-US" sz="2700" dirty="0"/>
                        <a:t>238</a:t>
                      </a:r>
                    </a:p>
                  </a:txBody>
                  <a:tcPr marL="121920" marR="121920" marT="34290" marB="34290" anchor="ctr"/>
                </a:tc>
                <a:extLst>
                  <a:ext uri="{0D108BD9-81ED-4DB2-BD59-A6C34878D82A}">
                    <a16:rowId xmlns:a16="http://schemas.microsoft.com/office/drawing/2014/main" xmlns="" val="10003"/>
                  </a:ext>
                </a:extLst>
              </a:tr>
              <a:tr h="777125">
                <a:tc>
                  <a:txBody>
                    <a:bodyPr/>
                    <a:lstStyle/>
                    <a:p>
                      <a:r>
                        <a:rPr lang="en-US" sz="2700" dirty="0"/>
                        <a:t>Item</a:t>
                      </a:r>
                    </a:p>
                  </a:txBody>
                  <a:tcPr marL="121920" marR="121920" marT="34290" marB="34290" anchor="ctr"/>
                </a:tc>
                <a:tc>
                  <a:txBody>
                    <a:bodyPr/>
                    <a:lstStyle/>
                    <a:p>
                      <a:pPr algn="ctr"/>
                      <a:r>
                        <a:rPr lang="en-US" sz="2700" dirty="0"/>
                        <a:t>954</a:t>
                      </a:r>
                    </a:p>
                  </a:txBody>
                  <a:tcPr marL="121920" marR="121920" marT="34290" marB="34290" anchor="ctr"/>
                </a:tc>
                <a:tc>
                  <a:txBody>
                    <a:bodyPr/>
                    <a:lstStyle/>
                    <a:p>
                      <a:pPr algn="ctr"/>
                      <a:r>
                        <a:rPr lang="en-US" sz="2700" dirty="0"/>
                        <a:t>875</a:t>
                      </a:r>
                    </a:p>
                  </a:txBody>
                  <a:tcPr marL="121920" marR="121920" marT="34290" marB="34290" anchor="ctr"/>
                </a:tc>
                <a:tc>
                  <a:txBody>
                    <a:bodyPr/>
                    <a:lstStyle/>
                    <a:p>
                      <a:pPr algn="ctr"/>
                      <a:r>
                        <a:rPr lang="en-US" sz="2700" dirty="0"/>
                        <a:t>976</a:t>
                      </a:r>
                    </a:p>
                  </a:txBody>
                  <a:tcPr marL="121920" marR="121920" marT="34290" marB="34290" anchor="ctr"/>
                </a:tc>
                <a:extLst>
                  <a:ext uri="{0D108BD9-81ED-4DB2-BD59-A6C34878D82A}">
                    <a16:rowId xmlns:a16="http://schemas.microsoft.com/office/drawing/2014/main" xmlns="" val="10004"/>
                  </a:ext>
                </a:extLst>
              </a:tr>
              <a:tr h="777125">
                <a:tc>
                  <a:txBody>
                    <a:bodyPr/>
                    <a:lstStyle/>
                    <a:p>
                      <a:r>
                        <a:rPr lang="en-US" sz="2700" dirty="0"/>
                        <a:t>Item</a:t>
                      </a:r>
                    </a:p>
                  </a:txBody>
                  <a:tcPr marL="121920" marR="121920" marT="34290" marB="34290" anchor="ctr"/>
                </a:tc>
                <a:tc>
                  <a:txBody>
                    <a:bodyPr/>
                    <a:lstStyle/>
                    <a:p>
                      <a:pPr algn="ctr"/>
                      <a:r>
                        <a:rPr lang="en-US" sz="2700" dirty="0"/>
                        <a:t>324</a:t>
                      </a:r>
                    </a:p>
                  </a:txBody>
                  <a:tcPr marL="121920" marR="121920" marT="34290" marB="34290" anchor="ctr"/>
                </a:tc>
                <a:tc>
                  <a:txBody>
                    <a:bodyPr/>
                    <a:lstStyle/>
                    <a:p>
                      <a:pPr algn="ctr"/>
                      <a:r>
                        <a:rPr lang="en-US" sz="2700" dirty="0"/>
                        <a:t>325</a:t>
                      </a:r>
                    </a:p>
                  </a:txBody>
                  <a:tcPr marL="121920" marR="121920" marT="34290" marB="34290" anchor="ctr"/>
                </a:tc>
                <a:tc>
                  <a:txBody>
                    <a:bodyPr/>
                    <a:lstStyle/>
                    <a:p>
                      <a:pPr algn="ctr"/>
                      <a:r>
                        <a:rPr lang="en-US" sz="2700" dirty="0"/>
                        <a:t>301</a:t>
                      </a:r>
                    </a:p>
                  </a:txBody>
                  <a:tcPr marL="121920" marR="121920" marT="34290" marB="34290" anchor="ctr"/>
                </a:tc>
                <a:extLst>
                  <a:ext uri="{0D108BD9-81ED-4DB2-BD59-A6C34878D82A}">
                    <a16:rowId xmlns:a16="http://schemas.microsoft.com/office/drawing/2014/main" xmlns="" val="10005"/>
                  </a:ext>
                </a:extLst>
              </a:tr>
              <a:tr h="777125">
                <a:tc>
                  <a:txBody>
                    <a:bodyPr/>
                    <a:lstStyle/>
                    <a:p>
                      <a:r>
                        <a:rPr lang="en-US" sz="2700" dirty="0"/>
                        <a:t>Item</a:t>
                      </a:r>
                    </a:p>
                  </a:txBody>
                  <a:tcPr marL="121920" marR="121920" marT="34290" marB="34290" anchor="ctr"/>
                </a:tc>
                <a:tc>
                  <a:txBody>
                    <a:bodyPr/>
                    <a:lstStyle/>
                    <a:p>
                      <a:pPr algn="ctr"/>
                      <a:r>
                        <a:rPr lang="en-US" sz="2700" dirty="0"/>
                        <a:t>199</a:t>
                      </a:r>
                    </a:p>
                  </a:txBody>
                  <a:tcPr marL="121920" marR="121920" marT="34290" marB="34290" anchor="ctr"/>
                </a:tc>
                <a:tc>
                  <a:txBody>
                    <a:bodyPr/>
                    <a:lstStyle/>
                    <a:p>
                      <a:pPr algn="ctr"/>
                      <a:r>
                        <a:rPr lang="en-US" sz="2700" dirty="0"/>
                        <a:t>137</a:t>
                      </a:r>
                    </a:p>
                  </a:txBody>
                  <a:tcPr marL="121920" marR="121920" marT="34290" marB="34290" anchor="ctr"/>
                </a:tc>
                <a:tc>
                  <a:txBody>
                    <a:bodyPr/>
                    <a:lstStyle/>
                    <a:p>
                      <a:pPr algn="ctr"/>
                      <a:r>
                        <a:rPr lang="en-US" sz="2700" dirty="0"/>
                        <a:t>186</a:t>
                      </a:r>
                    </a:p>
                  </a:txBody>
                  <a:tcPr marL="121920" marR="121920" marT="34290" marB="34290" anchor="ctr"/>
                </a:tc>
                <a:extLst>
                  <a:ext uri="{0D108BD9-81ED-4DB2-BD59-A6C34878D82A}">
                    <a16:rowId xmlns:a16="http://schemas.microsoft.com/office/drawing/2014/main" xmlns="" val="10006"/>
                  </a:ext>
                </a:extLst>
              </a:tr>
            </a:tbl>
          </a:graphicData>
        </a:graphic>
      </p:graphicFrame>
      <p:sp>
        <p:nvSpPr>
          <p:cNvPr id="11" name="Text Box 190"/>
          <p:cNvSpPr txBox="1">
            <a:spLocks noChangeArrowheads="1"/>
          </p:cNvSpPr>
          <p:nvPr/>
        </p:nvSpPr>
        <p:spPr bwMode="auto">
          <a:xfrm>
            <a:off x="1280160" y="14173200"/>
            <a:ext cx="9144000" cy="1357290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dirty="0">
                <a:latin typeface="+mn-lt"/>
              </a:rPr>
              <a:t>Genigraphics®</a:t>
            </a:r>
            <a:r>
              <a:rPr lang="en-US" sz="3200" dirty="0">
                <a:latin typeface="+mn-lt"/>
              </a:rPr>
              <a:t> has provided this template to assist in preparation of a medical or scientific research poster. The dimensions are set to 36” high by 48” wide and the layout is for use as a Tri-Fold poster. </a:t>
            </a:r>
          </a:p>
          <a:p>
            <a:pPr eaLnBrk="1" hangingPunct="1"/>
            <a:endParaRPr lang="en-US" sz="3200" dirty="0">
              <a:latin typeface="+mn-lt"/>
            </a:endParaRPr>
          </a:p>
          <a:p>
            <a:pPr eaLnBrk="1" hangingPunct="1"/>
            <a:r>
              <a:rPr lang="en-US" sz="3200" dirty="0">
                <a:latin typeface="+mn-lt"/>
              </a:rPr>
              <a:t>The poster is designed to fold at 12” in from the sides so it can be stored or shipped at 36” high by 24” wide. The folds align precisely in between the columns. </a:t>
            </a:r>
          </a:p>
          <a:p>
            <a:pPr eaLnBrk="1" hangingPunct="1"/>
            <a:endParaRPr lang="en-US" sz="3200" dirty="0">
              <a:latin typeface="+mn-lt"/>
            </a:endParaRPr>
          </a:p>
          <a:p>
            <a:pPr eaLnBrk="1" hangingPunct="1"/>
            <a:r>
              <a:rPr lang="en-US" sz="3200" dirty="0">
                <a:latin typeface="+mn-lt"/>
              </a:rPr>
              <a:t>Order your poster from Genigraphics and we will perform a free design review and advise you if we see anything that may be a concern for printing. We’ll even help tidy things up.</a:t>
            </a:r>
          </a:p>
          <a:p>
            <a:pPr eaLnBrk="1" hangingPunct="1"/>
            <a:endParaRPr lang="en-US" sz="3200" dirty="0">
              <a:latin typeface="+mn-lt"/>
            </a:endParaRPr>
          </a:p>
          <a:p>
            <a:pPr eaLnBrk="1" hangingPunct="1"/>
            <a:r>
              <a:rPr lang="en-US" sz="3200" dirty="0">
                <a:latin typeface="+mn-lt"/>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p:sp>
        <p:nvSpPr>
          <p:cNvPr id="45" name="Rectangle 44"/>
          <p:cNvSpPr/>
          <p:nvPr/>
        </p:nvSpPr>
        <p:spPr>
          <a:xfrm>
            <a:off x="11521440" y="13487400"/>
            <a:ext cx="2084832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Results</a:t>
            </a:r>
          </a:p>
        </p:txBody>
      </p:sp>
      <p:pic>
        <p:nvPicPr>
          <p:cNvPr id="49" name="Picture 178" descr="Picture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215910" y="8458138"/>
            <a:ext cx="4114800" cy="2848707"/>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descr="Picture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388110" y="8458200"/>
            <a:ext cx="4114800" cy="284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20172373" y="11513095"/>
            <a:ext cx="3847824"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Label in 24pt Calibri.</a:t>
            </a:r>
          </a:p>
        </p:txBody>
      </p:sp>
      <p:sp>
        <p:nvSpPr>
          <p:cNvPr id="52" name="Text Box 181"/>
          <p:cNvSpPr txBox="1">
            <a:spLocks noChangeArrowheads="1"/>
          </p:cNvSpPr>
          <p:nvPr/>
        </p:nvSpPr>
        <p:spPr bwMode="auto">
          <a:xfrm>
            <a:off x="26344571" y="11513095"/>
            <a:ext cx="3847824"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a:t>
            </a:r>
            <a:r>
              <a:rPr lang="en-US" sz="2400" dirty="0">
                <a:latin typeface="Calibri" pitchFamily="34" charset="0"/>
              </a:rPr>
              <a:t> Label in 24pt Calibri.</a:t>
            </a:r>
          </a:p>
        </p:txBody>
      </p:sp>
      <p:sp>
        <p:nvSpPr>
          <p:cNvPr id="53" name="Text Box 180"/>
          <p:cNvSpPr txBox="1">
            <a:spLocks noChangeArrowheads="1"/>
          </p:cNvSpPr>
          <p:nvPr/>
        </p:nvSpPr>
        <p:spPr bwMode="auto">
          <a:xfrm>
            <a:off x="11521440" y="22067536"/>
            <a:ext cx="3736640"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1.</a:t>
            </a:r>
            <a:r>
              <a:rPr lang="en-US" sz="2400" dirty="0">
                <a:latin typeface="Calibri" pitchFamily="34" charset="0"/>
              </a:rPr>
              <a:t> Label in 24pt Calibri.</a:t>
            </a:r>
          </a:p>
        </p:txBody>
      </p:sp>
      <p:graphicFrame>
        <p:nvGraphicFramePr>
          <p:cNvPr id="3" name="Chart 2"/>
          <p:cNvGraphicFramePr/>
          <p:nvPr>
            <p:extLst>
              <p:ext uri="{D42A27DB-BD31-4B8C-83A1-F6EECF244321}">
                <p14:modId xmlns:p14="http://schemas.microsoft.com/office/powerpoint/2010/main" val="2880648098"/>
              </p:ext>
            </p:extLst>
          </p:nvPr>
        </p:nvGraphicFramePr>
        <p:xfrm>
          <a:off x="22402800" y="22707600"/>
          <a:ext cx="9921240" cy="5410200"/>
        </p:xfrm>
        <a:graphic>
          <a:graphicData uri="http://schemas.openxmlformats.org/drawingml/2006/chart">
            <c:chart xmlns:c="http://schemas.openxmlformats.org/drawingml/2006/chart" xmlns:r="http://schemas.openxmlformats.org/officeDocument/2006/relationships" r:id="rId4"/>
          </a:graphicData>
        </a:graphic>
      </p:graphicFrame>
      <p:sp>
        <p:nvSpPr>
          <p:cNvPr id="37" name="Text Box 180"/>
          <p:cNvSpPr txBox="1">
            <a:spLocks noChangeArrowheads="1"/>
          </p:cNvSpPr>
          <p:nvPr/>
        </p:nvSpPr>
        <p:spPr bwMode="auto">
          <a:xfrm>
            <a:off x="22402800" y="22067536"/>
            <a:ext cx="3756709"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Chart 1.</a:t>
            </a:r>
            <a:r>
              <a:rPr lang="en-US" sz="2400" dirty="0">
                <a:latin typeface="Calibri" pitchFamily="34" charset="0"/>
              </a:rPr>
              <a:t> Label in 24pt Calibri.</a:t>
            </a:r>
          </a:p>
        </p:txBody>
      </p:sp>
      <p:sp>
        <p:nvSpPr>
          <p:cNvPr id="38" name="TextBox 37"/>
          <p:cNvSpPr txBox="1"/>
          <p:nvPr/>
        </p:nvSpPr>
        <p:spPr>
          <a:xfrm>
            <a:off x="33284160" y="30038039"/>
            <a:ext cx="9144000" cy="2223674"/>
          </a:xfrm>
          <a:prstGeom prst="rect">
            <a:avLst/>
          </a:prstGeom>
          <a:noFill/>
        </p:spPr>
        <p:txBody>
          <a:bodyPr wrap="square" lIns="91440" tIns="91440" rIns="91440" bIns="91440" rtlCol="0">
            <a:normAutofit/>
          </a:bodyPr>
          <a:lstStyle/>
          <a:p>
            <a:pPr algn="ctr"/>
            <a:r>
              <a:rPr lang="en-US" sz="2800" dirty="0"/>
              <a:t>Acknowledgements text goes here.</a:t>
            </a:r>
          </a:p>
        </p:txBody>
      </p:sp>
      <p:sp>
        <p:nvSpPr>
          <p:cNvPr id="39" name="TextBox 38"/>
          <p:cNvSpPr txBox="1"/>
          <p:nvPr/>
        </p:nvSpPr>
        <p:spPr>
          <a:xfrm>
            <a:off x="33284160" y="29146502"/>
            <a:ext cx="9144000" cy="746346"/>
          </a:xfrm>
          <a:prstGeom prst="rect">
            <a:avLst/>
          </a:prstGeom>
          <a:noFill/>
        </p:spPr>
        <p:txBody>
          <a:bodyPr wrap="none" lIns="68568" tIns="34284" rIns="68568" bIns="34284" rtlCol="0">
            <a:noAutofit/>
          </a:bodyPr>
          <a:lstStyle/>
          <a:p>
            <a:pPr algn="ctr"/>
            <a:r>
              <a:rPr lang="en-US" sz="4400" b="1" dirty="0"/>
              <a:t>Acknowledgements</a:t>
            </a:r>
          </a:p>
        </p:txBody>
      </p:sp>
      <p:sp>
        <p:nvSpPr>
          <p:cNvPr id="40" name="Text Box 193"/>
          <p:cNvSpPr txBox="1">
            <a:spLocks noChangeArrowheads="1"/>
          </p:cNvSpPr>
          <p:nvPr/>
        </p:nvSpPr>
        <p:spPr bwMode="auto">
          <a:xfrm>
            <a:off x="33467040" y="24323040"/>
            <a:ext cx="9144000" cy="323160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Future Directions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is Calibri 32pt and is easily read up to 5 feet away on a 36x48 poster.</a:t>
            </a:r>
          </a:p>
        </p:txBody>
      </p:sp>
      <p:sp>
        <p:nvSpPr>
          <p:cNvPr id="41" name="Rectangle 40"/>
          <p:cNvSpPr/>
          <p:nvPr/>
        </p:nvSpPr>
        <p:spPr>
          <a:xfrm>
            <a:off x="33467040" y="2363724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Future Directions</a:t>
            </a:r>
          </a:p>
        </p:txBody>
      </p:sp>
      <p:pic>
        <p:nvPicPr>
          <p:cNvPr id="43" name="Picture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26738" y="245759"/>
            <a:ext cx="2712262" cy="3564241"/>
          </a:xfrm>
          <a:prstGeom prst="rect">
            <a:avLst/>
          </a:prstGeom>
        </p:spPr>
      </p:pic>
      <p:grpSp>
        <p:nvGrpSpPr>
          <p:cNvPr id="47" name="Group 46"/>
          <p:cNvGrpSpPr/>
          <p:nvPr/>
        </p:nvGrpSpPr>
        <p:grpSpPr>
          <a:xfrm>
            <a:off x="36042600" y="276649"/>
            <a:ext cx="3604661" cy="3572540"/>
            <a:chOff x="3866147" y="1780671"/>
            <a:chExt cx="4740442" cy="4616694"/>
          </a:xfrm>
        </p:grpSpPr>
        <p:pic>
          <p:nvPicPr>
            <p:cNvPr id="48" name="Content Placeholder 3"/>
            <p:cNvPicPr>
              <a:picLocks noChangeAspect="1"/>
            </p:cNvPicPr>
            <p:nvPr/>
          </p:nvPicPr>
          <p:blipFill rotWithShape="1">
            <a:blip r:embed="rId6" cstate="print">
              <a:extLst>
                <a:ext uri="{28A0092B-C50C-407E-A947-70E740481C1C}">
                  <a14:useLocalDpi xmlns:a14="http://schemas.microsoft.com/office/drawing/2010/main" val="0"/>
                </a:ext>
              </a:extLst>
            </a:blip>
            <a:srcRect l="2598" t="4999" r="3726" b="3771"/>
            <a:stretch/>
          </p:blipFill>
          <p:spPr>
            <a:xfrm>
              <a:off x="3866147" y="1780671"/>
              <a:ext cx="4740442" cy="4616694"/>
            </a:xfrm>
            <a:prstGeom prst="rect">
              <a:avLst/>
            </a:prstGeom>
          </p:spPr>
        </p:pic>
        <p:pic>
          <p:nvPicPr>
            <p:cNvPr id="54" name="Picture 5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79413" y="2574145"/>
              <a:ext cx="2913910" cy="2913910"/>
            </a:xfrm>
            <a:prstGeom prst="rect">
              <a:avLst/>
            </a:prstGeom>
          </p:spPr>
        </p:pic>
      </p:gr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2836</TotalTime>
  <Words>942</Words>
  <Application>Microsoft Office PowerPoint</Application>
  <PresentationFormat>Custom</PresentationFormat>
  <Paragraphs>102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dc:description>Quality poster printing
www.genigraphics.com
1-800-790-4001</dc:description>
  <cp:lastModifiedBy>Kashif Ali Bhatti</cp:lastModifiedBy>
  <cp:revision>102</cp:revision>
  <cp:lastPrinted>2013-02-12T02:21:55Z</cp:lastPrinted>
  <dcterms:created xsi:type="dcterms:W3CDTF">2013-02-10T21:14:48Z</dcterms:created>
  <dcterms:modified xsi:type="dcterms:W3CDTF">2018-05-02T07:43:00Z</dcterms:modified>
</cp:coreProperties>
</file>