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85" r:id="rId3"/>
    <p:sldId id="294" r:id="rId4"/>
    <p:sldId id="258" r:id="rId5"/>
    <p:sldId id="259" r:id="rId6"/>
    <p:sldId id="260" r:id="rId7"/>
    <p:sldId id="299" r:id="rId8"/>
    <p:sldId id="261" r:id="rId9"/>
    <p:sldId id="262" r:id="rId10"/>
    <p:sldId id="263" r:id="rId11"/>
    <p:sldId id="269" r:id="rId12"/>
    <p:sldId id="295" r:id="rId13"/>
    <p:sldId id="298" r:id="rId14"/>
    <p:sldId id="265" r:id="rId15"/>
    <p:sldId id="270" r:id="rId16"/>
    <p:sldId id="30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BB4"/>
    <a:srgbClr val="3A5B70"/>
    <a:srgbClr val="B2BC00"/>
    <a:srgbClr val="EC8C33"/>
    <a:srgbClr val="C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48090-2C70-4818-93C2-64E2CA48EBBF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E873-41DA-4A08-8FD5-20BB056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873-41DA-4A08-8FD5-20BB0569CB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ABC-3C2C-48D6-9DF5-BBC066A2747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6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wmf"/><Relationship Id="rId25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4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29.png"/><Relationship Id="rId10" Type="http://schemas.openxmlformats.org/officeDocument/2006/relationships/image" Target="../media/image4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Relationship Id="rId14" Type="http://schemas.openxmlformats.org/officeDocument/2006/relationships/image" Target="../media/image33.png"/><Relationship Id="rId22" Type="http://schemas.openxmlformats.org/officeDocument/2006/relationships/image" Target="../media/image28.png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hyperlink" Target="https://www.freepik.com/free-vector/six-icons-for-social-networks-on-a-gray-background_950570.htm" TargetMode="Externa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5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6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wmf"/><Relationship Id="rId25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4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29.png"/><Relationship Id="rId28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Relationship Id="rId14" Type="http://schemas.openxmlformats.org/officeDocument/2006/relationships/image" Target="../media/image33.png"/><Relationship Id="rId22" Type="http://schemas.openxmlformats.org/officeDocument/2006/relationships/image" Target="../media/image28.png"/><Relationship Id="rId27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168" y="368966"/>
            <a:ext cx="10603832" cy="14117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Text mining of social media feeds to perform sentiment analysis for technology release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47545"/>
            <a:ext cx="6096000" cy="1077218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Supervisor: Peter Carew</a:t>
            </a:r>
          </a:p>
          <a:p>
            <a:r>
              <a:rPr lang="en-US" sz="1600" dirty="0" smtClean="0"/>
              <a:t>Lecturer in Computing,  </a:t>
            </a:r>
          </a:p>
          <a:p>
            <a:r>
              <a:rPr lang="en-US" sz="1600" dirty="0" smtClean="0"/>
              <a:t>Waterford Institute of Technology, Waterford, Co. Waterford </a:t>
            </a:r>
          </a:p>
          <a:p>
            <a:r>
              <a:rPr lang="en-US" sz="1600" dirty="0" smtClean="0"/>
              <a:t>Ireland (Tel: 353-051-302628; e-mail: pcarew@wit.ie)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2" y="315563"/>
            <a:ext cx="1395914" cy="1834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66147" y="1780671"/>
            <a:ext cx="4740442" cy="4616694"/>
            <a:chOff x="3866147" y="1780671"/>
            <a:chExt cx="4740442" cy="4616694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096000" y="5663587"/>
            <a:ext cx="6096000" cy="1077218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Author: Ali Akbar Jilani</a:t>
            </a:r>
            <a:br>
              <a:rPr lang="en-US" sz="1600" dirty="0" smtClean="0"/>
            </a:br>
            <a:r>
              <a:rPr lang="en-US" sz="1600" dirty="0" smtClean="0"/>
              <a:t>Student, Department of Science and Computing,  </a:t>
            </a:r>
          </a:p>
          <a:p>
            <a:pPr algn="r"/>
            <a:r>
              <a:rPr lang="en-US" sz="1600" dirty="0" smtClean="0"/>
              <a:t>Waterford Institute of Technology, Waterford, Co. Waterford </a:t>
            </a:r>
          </a:p>
          <a:p>
            <a:pPr algn="r"/>
            <a:r>
              <a:rPr lang="en-US" sz="1600" dirty="0" smtClean="0"/>
              <a:t>Ireland (Tel: 353-085-212-6940; e-mail: 20078735@mail.wit.ie)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35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H1: The document sentiment of a tweet and its aggregate sentence level sentiment are equivalents/ correlated.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H2: There is a strong correlation between document (tweet) sentiment score calculated using one technique and the aggregate sentence-sentiment (score) calculated for the same tweet using at least one of the sentence level techniques.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H3: These two techniques (tweet level technique and sentence level technique) are not always the same for every set of tweets taken from the Twitter corpus.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Working Hypothesis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602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H4: The overall success of a technology release will be likely if the aggregate of these document level sentiment scores is positive and unlikely if their aggregate is negative (falls below zero).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H5: A dominant pattern is visible when all these sentiments are presented using a visualization tool.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Working Hypothesis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229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815154"/>
          <p:cNvSpPr txBox="1">
            <a:spLocks noChangeArrowheads="1"/>
          </p:cNvSpPr>
          <p:nvPr/>
        </p:nvSpPr>
        <p:spPr bwMode="auto">
          <a:xfrm>
            <a:off x="692261" y="6240562"/>
            <a:ext cx="78585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FELDMAN, R. 2013. Techniques and applications for sentiment analysis. </a:t>
            </a:r>
            <a:r>
              <a:rPr kumimoji="0" lang="en-US" sz="1200" i="1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Communications of the ACM,</a:t>
            </a: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 56</a:t>
            </a:r>
            <a:r>
              <a:rPr kumimoji="0" lang="en-US" sz="1200" b="1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,</a:t>
            </a: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 82-89.</a:t>
            </a:r>
          </a:p>
        </p:txBody>
      </p:sp>
      <p:sp>
        <p:nvSpPr>
          <p:cNvPr id="253" name="TextBox 815154"/>
          <p:cNvSpPr txBox="1">
            <a:spLocks noChangeArrowheads="1"/>
          </p:cNvSpPr>
          <p:nvPr/>
        </p:nvSpPr>
        <p:spPr bwMode="auto">
          <a:xfrm>
            <a:off x="8833168" y="6103492"/>
            <a:ext cx="3358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Supervised Classification method </a:t>
            </a:r>
          </a:p>
          <a:p>
            <a:pPr marL="0" marR="0" lvl="0" indent="0" algn="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for sentiment measurement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26738" y="5660904"/>
            <a:ext cx="649604" cy="864893"/>
            <a:chOff x="10514040" y="1281736"/>
            <a:chExt cx="649604" cy="864893"/>
          </a:xfrm>
        </p:grpSpPr>
        <p:pic>
          <p:nvPicPr>
            <p:cNvPr id="265" name="Picture 70" descr="Black-Hea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14040" y="1462416"/>
              <a:ext cx="527050" cy="68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" name="Rectangle 874626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>
              <a:off x="10558704" y="1281736"/>
              <a:ext cx="604940" cy="634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2" name="Group 281"/>
          <p:cNvGrpSpPr/>
          <p:nvPr/>
        </p:nvGrpSpPr>
        <p:grpSpPr>
          <a:xfrm>
            <a:off x="1338810" y="1153508"/>
            <a:ext cx="8671390" cy="5205091"/>
            <a:chOff x="1338810" y="471348"/>
            <a:chExt cx="8671390" cy="5205091"/>
          </a:xfrm>
        </p:grpSpPr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1338810" y="484803"/>
              <a:ext cx="8628949" cy="5191636"/>
              <a:chOff x="305" y="810"/>
              <a:chExt cx="5292" cy="3037"/>
            </a:xfrm>
          </p:grpSpPr>
          <p:sp>
            <p:nvSpPr>
              <p:cNvPr id="25" name="Rectangle 815140"/>
              <p:cNvSpPr>
                <a:spLocks noChangeArrowheads="1"/>
              </p:cNvSpPr>
              <p:nvPr/>
            </p:nvSpPr>
            <p:spPr bwMode="auto">
              <a:xfrm>
                <a:off x="2460" y="810"/>
                <a:ext cx="940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456" y="1584"/>
                <a:ext cx="720" cy="1780"/>
                <a:chOff x="456" y="1584"/>
                <a:chExt cx="720" cy="1780"/>
              </a:xfrm>
            </p:grpSpPr>
            <p:sp>
              <p:nvSpPr>
                <p:cNvPr id="80" name="Straight Connector 874538"/>
                <p:cNvSpPr>
                  <a:spLocks noChangeShapeType="1"/>
                </p:cNvSpPr>
                <p:nvPr/>
              </p:nvSpPr>
              <p:spPr bwMode="auto">
                <a:xfrm>
                  <a:off x="816" y="1584"/>
                  <a:ext cx="0" cy="1536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81" name="Rectangle 80"/>
                <p:cNvSpPr>
                  <a:spLocks noChangeArrowheads="1"/>
                </p:cNvSpPr>
                <p:nvPr/>
              </p:nvSpPr>
              <p:spPr bwMode="auto">
                <a:xfrm>
                  <a:off x="456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2" name="Rectangle 81"/>
                <p:cNvSpPr>
                  <a:spLocks noChangeArrowheads="1"/>
                </p:cNvSpPr>
                <p:nvPr/>
              </p:nvSpPr>
              <p:spPr bwMode="auto">
                <a:xfrm>
                  <a:off x="456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56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4" name="Rectangle 83"/>
                <p:cNvSpPr>
                  <a:spLocks noChangeArrowheads="1"/>
                </p:cNvSpPr>
                <p:nvPr/>
              </p:nvSpPr>
              <p:spPr bwMode="auto">
                <a:xfrm>
                  <a:off x="456" y="2781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5" name="Rectangle 84"/>
                <p:cNvSpPr>
                  <a:spLocks noChangeArrowheads="1"/>
                </p:cNvSpPr>
                <p:nvPr/>
              </p:nvSpPr>
              <p:spPr bwMode="auto">
                <a:xfrm>
                  <a:off x="456" y="3117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4728" y="1584"/>
                <a:ext cx="720" cy="1108"/>
                <a:chOff x="4728" y="1584"/>
                <a:chExt cx="720" cy="1108"/>
              </a:xfrm>
            </p:grpSpPr>
            <p:sp>
              <p:nvSpPr>
                <p:cNvPr id="76" name="Straight Connector 874560"/>
                <p:cNvSpPr>
                  <a:spLocks noChangeShapeType="1"/>
                </p:cNvSpPr>
                <p:nvPr/>
              </p:nvSpPr>
              <p:spPr bwMode="auto">
                <a:xfrm>
                  <a:off x="5088" y="1584"/>
                  <a:ext cx="0" cy="984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7" name="Rectangle 76"/>
                <p:cNvSpPr>
                  <a:spLocks noChangeArrowheads="1"/>
                </p:cNvSpPr>
                <p:nvPr/>
              </p:nvSpPr>
              <p:spPr bwMode="auto">
                <a:xfrm>
                  <a:off x="4728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8" name="Rectangle 77"/>
                <p:cNvSpPr>
                  <a:spLocks noChangeArrowheads="1"/>
                </p:cNvSpPr>
                <p:nvPr/>
              </p:nvSpPr>
              <p:spPr bwMode="auto">
                <a:xfrm>
                  <a:off x="4728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4728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3624" y="1584"/>
                <a:ext cx="942" cy="2152"/>
                <a:chOff x="3624" y="1584"/>
                <a:chExt cx="942" cy="2152"/>
              </a:xfrm>
            </p:grpSpPr>
            <p:sp>
              <p:nvSpPr>
                <p:cNvPr id="64" name="Straight Connector 874547"/>
                <p:cNvSpPr>
                  <a:spLocks noChangeShapeType="1"/>
                </p:cNvSpPr>
                <p:nvPr/>
              </p:nvSpPr>
              <p:spPr bwMode="auto">
                <a:xfrm>
                  <a:off x="3984" y="2232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5" name="Straight Connector 874549"/>
                <p:cNvSpPr>
                  <a:spLocks noChangeShapeType="1"/>
                </p:cNvSpPr>
                <p:nvPr/>
              </p:nvSpPr>
              <p:spPr bwMode="auto">
                <a:xfrm>
                  <a:off x="3984" y="2568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6" name="Straight Connector 874551"/>
                <p:cNvSpPr>
                  <a:spLocks noChangeShapeType="1"/>
                </p:cNvSpPr>
                <p:nvPr/>
              </p:nvSpPr>
              <p:spPr bwMode="auto">
                <a:xfrm>
                  <a:off x="3984" y="290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7" name="Straight Connector 874552"/>
                <p:cNvSpPr>
                  <a:spLocks noChangeShapeType="1"/>
                </p:cNvSpPr>
                <p:nvPr/>
              </p:nvSpPr>
              <p:spPr bwMode="auto">
                <a:xfrm flipH="1">
                  <a:off x="3978" y="1584"/>
                  <a:ext cx="6" cy="204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624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9" name="Straight Connector 874557"/>
                <p:cNvSpPr>
                  <a:spLocks noChangeShapeType="1"/>
                </p:cNvSpPr>
                <p:nvPr/>
              </p:nvSpPr>
              <p:spPr bwMode="auto">
                <a:xfrm>
                  <a:off x="3978" y="3288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0" name="Straight Connector 874559"/>
                <p:cNvSpPr>
                  <a:spLocks noChangeShapeType="1"/>
                </p:cNvSpPr>
                <p:nvPr/>
              </p:nvSpPr>
              <p:spPr bwMode="auto">
                <a:xfrm>
                  <a:off x="3978" y="362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1" name="Rectangle 70"/>
                <p:cNvSpPr>
                  <a:spLocks noChangeArrowheads="1"/>
                </p:cNvSpPr>
                <p:nvPr/>
              </p:nvSpPr>
              <p:spPr bwMode="auto">
                <a:xfrm>
                  <a:off x="4086" y="2097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4086" y="2433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3" name="Rectangle 72"/>
                <p:cNvSpPr>
                  <a:spLocks noChangeArrowheads="1"/>
                </p:cNvSpPr>
                <p:nvPr/>
              </p:nvSpPr>
              <p:spPr bwMode="auto">
                <a:xfrm>
                  <a:off x="4086" y="2769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4080" y="3153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5" name="Rectangle 74"/>
                <p:cNvSpPr>
                  <a:spLocks noChangeArrowheads="1"/>
                </p:cNvSpPr>
                <p:nvPr/>
              </p:nvSpPr>
              <p:spPr bwMode="auto">
                <a:xfrm>
                  <a:off x="4080" y="3489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2568" y="1584"/>
                <a:ext cx="936" cy="1840"/>
                <a:chOff x="2568" y="1584"/>
                <a:chExt cx="936" cy="1840"/>
              </a:xfrm>
            </p:grpSpPr>
            <p:sp>
              <p:nvSpPr>
                <p:cNvPr id="55" name="Straight Connector 874540"/>
                <p:cNvSpPr>
                  <a:spLocks noChangeShapeType="1"/>
                </p:cNvSpPr>
                <p:nvPr/>
              </p:nvSpPr>
              <p:spPr bwMode="auto">
                <a:xfrm>
                  <a:off x="2928" y="2640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6" name="Straight Connector 874542"/>
                <p:cNvSpPr>
                  <a:spLocks noChangeShapeType="1"/>
                </p:cNvSpPr>
                <p:nvPr/>
              </p:nvSpPr>
              <p:spPr bwMode="auto">
                <a:xfrm>
                  <a:off x="2928" y="2976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7" name="Straight Connector 87454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8" name="Straight Connector 874545"/>
                <p:cNvSpPr>
                  <a:spLocks noChangeShapeType="1"/>
                </p:cNvSpPr>
                <p:nvPr/>
              </p:nvSpPr>
              <p:spPr bwMode="auto">
                <a:xfrm>
                  <a:off x="2928" y="1584"/>
                  <a:ext cx="0" cy="1722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2568" y="174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568" y="208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024" y="2505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2841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3177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1512" y="1611"/>
                <a:ext cx="936" cy="1417"/>
                <a:chOff x="1512" y="1611"/>
                <a:chExt cx="936" cy="1417"/>
              </a:xfrm>
            </p:grpSpPr>
            <p:sp>
              <p:nvSpPr>
                <p:cNvPr id="49" name="Straight Connector 874539"/>
                <p:cNvSpPr>
                  <a:spLocks noChangeShapeType="1"/>
                </p:cNvSpPr>
                <p:nvPr/>
              </p:nvSpPr>
              <p:spPr bwMode="auto">
                <a:xfrm>
                  <a:off x="1872" y="1611"/>
                  <a:ext cx="0" cy="1293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1512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1512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1512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3" name="Straight Connector 874580"/>
                <p:cNvSpPr>
                  <a:spLocks noChangeShapeType="1"/>
                </p:cNvSpPr>
                <p:nvPr/>
              </p:nvSpPr>
              <p:spPr bwMode="auto">
                <a:xfrm>
                  <a:off x="1875" y="290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1968" y="2781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0" name="Straight Connector 874581"/>
              <p:cNvSpPr>
                <a:spLocks noChangeShapeType="1"/>
              </p:cNvSpPr>
              <p:nvPr/>
            </p:nvSpPr>
            <p:spPr bwMode="auto">
              <a:xfrm>
                <a:off x="1210" y="1893"/>
                <a:ext cx="293" cy="675"/>
              </a:xfrm>
              <a:prstGeom prst="line">
                <a:avLst/>
              </a:prstGeom>
              <a:noFill/>
              <a:ln w="57150" algn="ctr">
                <a:solidFill>
                  <a:srgbClr val="156C81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2226" y="1886"/>
                <a:ext cx="1844" cy="559"/>
                <a:chOff x="2226" y="1886"/>
                <a:chExt cx="1844" cy="559"/>
              </a:xfrm>
            </p:grpSpPr>
            <p:sp>
              <p:nvSpPr>
                <p:cNvPr id="46" name="Straight Connector 874611"/>
                <p:cNvSpPr>
                  <a:spLocks noChangeShapeType="1"/>
                </p:cNvSpPr>
                <p:nvPr/>
              </p:nvSpPr>
              <p:spPr bwMode="auto">
                <a:xfrm flipH="1">
                  <a:off x="2226" y="1994"/>
                  <a:ext cx="354" cy="451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47" name="Straight Connector 874612"/>
                <p:cNvSpPr>
                  <a:spLocks noChangeShapeType="1"/>
                </p:cNvSpPr>
                <p:nvPr/>
              </p:nvSpPr>
              <p:spPr bwMode="auto">
                <a:xfrm>
                  <a:off x="3287" y="1999"/>
                  <a:ext cx="783" cy="434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48" name="Straight Connector 874622"/>
                <p:cNvSpPr>
                  <a:spLocks noChangeShapeType="1"/>
                </p:cNvSpPr>
                <p:nvPr/>
              </p:nvSpPr>
              <p:spPr bwMode="auto">
                <a:xfrm flipV="1">
                  <a:off x="3287" y="1886"/>
                  <a:ext cx="337" cy="0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sp>
            <p:nvSpPr>
              <p:cNvPr id="12" name="Straight Connector 874613"/>
              <p:cNvSpPr>
                <a:spLocks noChangeShapeType="1"/>
              </p:cNvSpPr>
              <p:nvPr/>
            </p:nvSpPr>
            <p:spPr bwMode="auto">
              <a:xfrm flipV="1">
                <a:off x="4579" y="2029"/>
                <a:ext cx="149" cy="404"/>
              </a:xfrm>
              <a:prstGeom prst="line">
                <a:avLst/>
              </a:prstGeom>
              <a:noFill/>
              <a:ln w="57150" algn="ctr">
                <a:solidFill>
                  <a:srgbClr val="156C8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05" y="1357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4" name="Rectangle 815140"/>
              <p:cNvSpPr>
                <a:spLocks noChangeArrowheads="1"/>
              </p:cNvSpPr>
              <p:nvPr/>
            </p:nvSpPr>
            <p:spPr bwMode="auto">
              <a:xfrm>
                <a:off x="1374" y="1352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5" name="Rectangle 815140"/>
              <p:cNvSpPr>
                <a:spLocks noChangeArrowheads="1"/>
              </p:cNvSpPr>
              <p:nvPr/>
            </p:nvSpPr>
            <p:spPr bwMode="auto">
              <a:xfrm>
                <a:off x="2444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6" name="Rectangle 815140"/>
              <p:cNvSpPr>
                <a:spLocks noChangeArrowheads="1"/>
              </p:cNvSpPr>
              <p:nvPr/>
            </p:nvSpPr>
            <p:spPr bwMode="auto">
              <a:xfrm>
                <a:off x="3513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7" name="Rectangle 815140"/>
              <p:cNvSpPr>
                <a:spLocks noChangeArrowheads="1"/>
              </p:cNvSpPr>
              <p:nvPr/>
            </p:nvSpPr>
            <p:spPr bwMode="auto">
              <a:xfrm>
                <a:off x="4583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8" name="Straight Connector 815141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288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9" name="Straight Connector 815142"/>
              <p:cNvSpPr>
                <a:spLocks noChangeShapeType="1"/>
              </p:cNvSpPr>
              <p:nvPr/>
            </p:nvSpPr>
            <p:spPr bwMode="auto">
              <a:xfrm>
                <a:off x="816" y="1200"/>
                <a:ext cx="4272" cy="0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0" name="Straight Connector 815143"/>
              <p:cNvSpPr>
                <a:spLocks noChangeShapeType="1"/>
              </p:cNvSpPr>
              <p:nvPr/>
            </p:nvSpPr>
            <p:spPr bwMode="auto">
              <a:xfrm>
                <a:off x="816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1" name="Straight Connector 815144"/>
              <p:cNvSpPr>
                <a:spLocks noChangeShapeType="1"/>
              </p:cNvSpPr>
              <p:nvPr/>
            </p:nvSpPr>
            <p:spPr bwMode="auto">
              <a:xfrm>
                <a:off x="1872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2" name="Straight Connector 815145"/>
              <p:cNvSpPr>
                <a:spLocks noChangeShapeType="1"/>
              </p:cNvSpPr>
              <p:nvPr/>
            </p:nvSpPr>
            <p:spPr bwMode="auto">
              <a:xfrm>
                <a:off x="4024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3" name="Straight Connector 815146"/>
              <p:cNvSpPr>
                <a:spLocks noChangeShapeType="1"/>
              </p:cNvSpPr>
              <p:nvPr/>
            </p:nvSpPr>
            <p:spPr bwMode="auto">
              <a:xfrm>
                <a:off x="5088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6" name="Rectangle 64"/>
              <p:cNvSpPr>
                <a:spLocks noChangeArrowheads="1"/>
              </p:cNvSpPr>
              <p:nvPr/>
            </p:nvSpPr>
            <p:spPr bwMode="auto">
              <a:xfrm>
                <a:off x="1577" y="3559"/>
                <a:ext cx="11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72AA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" name="Rectangle 65"/>
              <p:cNvSpPr>
                <a:spLocks noChangeArrowheads="1"/>
              </p:cNvSpPr>
              <p:nvPr/>
            </p:nvSpPr>
            <p:spPr bwMode="auto">
              <a:xfrm>
                <a:off x="1900" y="3362"/>
                <a:ext cx="11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72AA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52" name="TextBox 815154"/>
            <p:cNvSpPr txBox="1">
              <a:spLocks noChangeArrowheads="1"/>
            </p:cNvSpPr>
            <p:nvPr/>
          </p:nvSpPr>
          <p:spPr bwMode="auto">
            <a:xfrm>
              <a:off x="1585850" y="2135480"/>
              <a:ext cx="118423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Support Vector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Machine SVM</a:t>
              </a:r>
            </a:p>
          </p:txBody>
        </p:sp>
        <p:sp>
          <p:nvSpPr>
            <p:cNvPr id="254" name="TextBox 815154"/>
            <p:cNvSpPr txBox="1">
              <a:spLocks noChangeArrowheads="1"/>
            </p:cNvSpPr>
            <p:nvPr/>
          </p:nvSpPr>
          <p:spPr bwMode="auto">
            <a:xfrm>
              <a:off x="1496900" y="2708564"/>
              <a:ext cx="135102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W. Support Vector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Machine WSVM</a:t>
              </a:r>
            </a:p>
          </p:txBody>
        </p:sp>
        <p:sp>
          <p:nvSpPr>
            <p:cNvPr id="255" name="TextBox 815154"/>
            <p:cNvSpPr txBox="1">
              <a:spLocks noChangeArrowheads="1"/>
            </p:cNvSpPr>
            <p:nvPr/>
          </p:nvSpPr>
          <p:spPr bwMode="auto">
            <a:xfrm>
              <a:off x="1488187" y="3287602"/>
              <a:ext cx="1373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Linear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 Kernel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SVM</a:t>
              </a:r>
            </a:p>
          </p:txBody>
        </p:sp>
        <p:sp>
          <p:nvSpPr>
            <p:cNvPr id="256" name="TextBox 815154"/>
            <p:cNvSpPr txBox="1">
              <a:spLocks noChangeArrowheads="1"/>
            </p:cNvSpPr>
            <p:nvPr/>
          </p:nvSpPr>
          <p:spPr bwMode="auto">
            <a:xfrm>
              <a:off x="1513856" y="3866842"/>
              <a:ext cx="131783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Naïve </a:t>
              </a: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Bayes</a:t>
              </a:r>
            </a:p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(NB</a:t>
              </a: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7" name="TextBox 815154"/>
            <p:cNvSpPr txBox="1">
              <a:spLocks noChangeArrowheads="1"/>
            </p:cNvSpPr>
            <p:nvPr/>
          </p:nvSpPr>
          <p:spPr bwMode="auto">
            <a:xfrm>
              <a:off x="1514900" y="4428254"/>
              <a:ext cx="131572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Multi Naïve Bayes</a:t>
              </a:r>
            </a:p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(MNB</a:t>
              </a: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8" name="TextBox 815154"/>
            <p:cNvSpPr txBox="1">
              <a:spLocks noChangeArrowheads="1"/>
            </p:cNvSpPr>
            <p:nvPr/>
          </p:nvSpPr>
          <p:spPr bwMode="auto">
            <a:xfrm>
              <a:off x="4815855" y="47134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Tweet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(Technology Release)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9" name="TextBox 815154"/>
            <p:cNvSpPr txBox="1">
              <a:spLocks noChangeArrowheads="1"/>
            </p:cNvSpPr>
            <p:nvPr/>
          </p:nvSpPr>
          <p:spPr bwMode="auto">
            <a:xfrm>
              <a:off x="1338810" y="1407329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Document Level Sentiment Analysis</a:t>
              </a:r>
            </a:p>
          </p:txBody>
        </p:sp>
        <p:sp>
          <p:nvSpPr>
            <p:cNvPr id="260" name="TextBox 815154"/>
            <p:cNvSpPr txBox="1">
              <a:spLocks noChangeArrowheads="1"/>
            </p:cNvSpPr>
            <p:nvPr/>
          </p:nvSpPr>
          <p:spPr bwMode="auto">
            <a:xfrm>
              <a:off x="3051585" y="140732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Sentence Level Sentiment Analysis</a:t>
              </a:r>
            </a:p>
          </p:txBody>
        </p:sp>
        <p:sp>
          <p:nvSpPr>
            <p:cNvPr id="261" name="TextBox 815154"/>
            <p:cNvSpPr txBox="1">
              <a:spLocks noChangeArrowheads="1"/>
            </p:cNvSpPr>
            <p:nvPr/>
          </p:nvSpPr>
          <p:spPr bwMode="auto">
            <a:xfrm>
              <a:off x="4822376" y="140732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Aspect Based Sentiment Analysis</a:t>
              </a:r>
            </a:p>
          </p:txBody>
        </p:sp>
        <p:sp>
          <p:nvSpPr>
            <p:cNvPr id="262" name="TextBox 815154"/>
            <p:cNvSpPr txBox="1">
              <a:spLocks noChangeArrowheads="1"/>
            </p:cNvSpPr>
            <p:nvPr/>
          </p:nvSpPr>
          <p:spPr bwMode="auto">
            <a:xfrm>
              <a:off x="6569709" y="1399585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Comparative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Sentiment Analysis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63" name="TextBox 815154"/>
            <p:cNvSpPr txBox="1">
              <a:spLocks noChangeArrowheads="1"/>
            </p:cNvSpPr>
            <p:nvPr/>
          </p:nvSpPr>
          <p:spPr bwMode="auto">
            <a:xfrm>
              <a:off x="8379635" y="1391039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Sentiment Lexicon Acquisition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79" name="TextBox 815154"/>
            <p:cNvSpPr txBox="1">
              <a:spLocks noChangeArrowheads="1"/>
            </p:cNvSpPr>
            <p:nvPr/>
          </p:nvSpPr>
          <p:spPr bwMode="auto">
            <a:xfrm>
              <a:off x="3326468" y="2112158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Bootstrapping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80" name="TextBox 815154"/>
            <p:cNvSpPr txBox="1">
              <a:spLocks noChangeArrowheads="1"/>
            </p:cNvSpPr>
            <p:nvPr/>
          </p:nvSpPr>
          <p:spPr bwMode="auto">
            <a:xfrm>
              <a:off x="3305271" y="3267704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Minimum Cuts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81" name="TextBox 815154"/>
            <p:cNvSpPr txBox="1">
              <a:spLocks noChangeArrowheads="1"/>
            </p:cNvSpPr>
            <p:nvPr/>
          </p:nvSpPr>
          <p:spPr bwMode="auto">
            <a:xfrm>
              <a:off x="3326468" y="2693803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XYZ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99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02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Research Design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92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4289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Supervised Classification Method for Sentiment Measurement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1082181" y="1110545"/>
            <a:ext cx="9642380" cy="5104298"/>
            <a:chOff x="1082181" y="1054273"/>
            <a:chExt cx="9642380" cy="5104298"/>
          </a:xfrm>
        </p:grpSpPr>
        <p:grpSp>
          <p:nvGrpSpPr>
            <p:cNvPr id="13" name="Group 12"/>
            <p:cNvGrpSpPr/>
            <p:nvPr/>
          </p:nvGrpSpPr>
          <p:grpSpPr>
            <a:xfrm>
              <a:off x="8630500" y="1054273"/>
              <a:ext cx="2094061" cy="3781774"/>
              <a:chOff x="8686772" y="983933"/>
              <a:chExt cx="2094061" cy="3781774"/>
            </a:xfrm>
          </p:grpSpPr>
          <p:pic>
            <p:nvPicPr>
              <p:cNvPr id="2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686772" y="1345291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90" name="Group 94"/>
              <p:cNvGrpSpPr>
                <a:grpSpLocks/>
              </p:cNvGrpSpPr>
              <p:nvPr/>
            </p:nvGrpSpPr>
            <p:grpSpPr bwMode="auto">
              <a:xfrm>
                <a:off x="8704383" y="983933"/>
                <a:ext cx="2076450" cy="369775"/>
                <a:chOff x="2925" y="705"/>
                <a:chExt cx="1308" cy="240"/>
              </a:xfrm>
            </p:grpSpPr>
            <p:pic>
              <p:nvPicPr>
                <p:cNvPr id="291" name="Picture 95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925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206" y="727"/>
                  <a:ext cx="710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kern="0" dirty="0" smtClean="0">
                      <a:solidFill>
                        <a:srgbClr val="FFFFFF"/>
                      </a:solidFill>
                      <a:latin typeface="Arial" charset="0"/>
                      <a:ea typeface="ＭＳ Ｐゴシック"/>
                    </a:rPr>
                    <a:t>Visualization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8847054" y="1432819"/>
                <a:ext cx="1869785" cy="2523856"/>
                <a:chOff x="8847054" y="1432819"/>
                <a:chExt cx="1869785" cy="252385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847054" y="1432819"/>
                  <a:ext cx="1337384" cy="2463086"/>
                  <a:chOff x="1165129" y="4006446"/>
                  <a:chExt cx="1337384" cy="2463086"/>
                </a:xfrm>
              </p:grpSpPr>
              <p:pic>
                <p:nvPicPr>
                  <p:cNvPr id="258" name="Picture 16" descr="icon-user_created"/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1788138" y="4006446"/>
                    <a:ext cx="714375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9280" y="4485183"/>
                    <a:ext cx="59503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Visual 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Charts</a:t>
                    </a:r>
                  </a:p>
                </p:txBody>
              </p:sp>
              <p:pic>
                <p:nvPicPr>
                  <p:cNvPr id="260" name="Picture 19" descr="icon-paper"/>
                  <p:cNvPicPr>
                    <a:picLocks noChangeAspect="1"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1210288" y="4835121"/>
                    <a:ext cx="7239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2554" y="5349290"/>
                    <a:ext cx="78739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Statistical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Tools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2" name="Picture 22" descr="icon-graphics"/>
                  <p:cNvPicPr>
                    <a:picLocks noChangeAspect="1" noChangeArrowheads="1"/>
                  </p:cNvPicPr>
                  <p:nvPr/>
                </p:nvPicPr>
                <p:blipFill>
                  <a:blip r:embed="rId10"/>
                  <a:srcRect/>
                  <a:stretch>
                    <a:fillRect/>
                  </a:stretch>
                </p:blipFill>
                <p:spPr bwMode="auto">
                  <a:xfrm>
                    <a:off x="1175363" y="5732059"/>
                    <a:ext cx="7620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5129" y="6223311"/>
                    <a:ext cx="925253" cy="24622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Info-g</a:t>
                    </a:r>
                    <a:r>
                      <a:rPr kumimoji="0" lang="en-US" sz="1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raphic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3136" y="4793981"/>
                    <a:ext cx="12580" cy="1256826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601953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13047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2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08375" y="6019532"/>
                    <a:ext cx="230065" cy="18913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9983414" y="2273807"/>
                  <a:ext cx="733425" cy="747713"/>
                  <a:chOff x="9998700" y="3484951"/>
                  <a:chExt cx="733425" cy="747713"/>
                </a:xfrm>
              </p:grpSpPr>
              <p:pic>
                <p:nvPicPr>
                  <p:cNvPr id="130" name="Picture 31" descr="icon-reports"/>
                  <p:cNvPicPr>
                    <a:picLocks noChangeAspect="1" noChangeArrowheads="1"/>
                  </p:cNvPicPr>
                  <p:nvPr/>
                </p:nvPicPr>
                <p:blipFill>
                  <a:blip r:embed="rId11"/>
                  <a:srcRect/>
                  <a:stretch>
                    <a:fillRect/>
                  </a:stretch>
                </p:blipFill>
                <p:spPr bwMode="auto">
                  <a:xfrm>
                    <a:off x="10008225" y="3484951"/>
                    <a:ext cx="723900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98700" y="3988189"/>
                    <a:ext cx="663575" cy="24447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Reports</a:t>
                    </a: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980298" y="3143844"/>
                  <a:ext cx="695962" cy="812831"/>
                  <a:chOff x="10044738" y="2616589"/>
                  <a:chExt cx="695962" cy="812831"/>
                </a:xfrm>
              </p:grpSpPr>
              <p:pic>
                <p:nvPicPr>
                  <p:cNvPr id="135" name="Picture 28" descr="icon-email"/>
                  <p:cNvPicPr>
                    <a:picLocks noChangeAspect="1"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0044738" y="2616589"/>
                    <a:ext cx="666750" cy="504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51088" y="3029310"/>
                    <a:ext cx="689612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Other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Formats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6011045" y="1070340"/>
              <a:ext cx="2076450" cy="3818092"/>
              <a:chOff x="6067317" y="1000000"/>
              <a:chExt cx="2076450" cy="3818092"/>
            </a:xfrm>
          </p:grpSpPr>
          <p:grpSp>
            <p:nvGrpSpPr>
              <p:cNvPr id="230" name="Group 121"/>
              <p:cNvGrpSpPr>
                <a:grpSpLocks/>
              </p:cNvGrpSpPr>
              <p:nvPr/>
            </p:nvGrpSpPr>
            <p:grpSpPr bwMode="auto">
              <a:xfrm>
                <a:off x="6067317" y="1000000"/>
                <a:ext cx="2076450" cy="381000"/>
                <a:chOff x="4320" y="705"/>
                <a:chExt cx="1308" cy="240"/>
              </a:xfrm>
            </p:grpSpPr>
            <p:pic>
              <p:nvPicPr>
                <p:cNvPr id="231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27" y="727"/>
                  <a:ext cx="1144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Sentiment Attachment</a:t>
                  </a:r>
                </a:p>
              </p:txBody>
            </p:sp>
          </p:grpSp>
          <p:pic>
            <p:nvPicPr>
              <p:cNvPr id="178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67371" y="1397676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0" name="Rectangle 249"/>
              <p:cNvSpPr/>
              <p:nvPr/>
            </p:nvSpPr>
            <p:spPr bwMode="auto">
              <a:xfrm>
                <a:off x="6455770" y="2243644"/>
                <a:ext cx="1365590" cy="303440"/>
              </a:xfrm>
              <a:prstGeom prst="rect">
                <a:avLst/>
              </a:prstGeom>
              <a:gradFill rotWithShape="1">
                <a:gsLst>
                  <a:gs pos="0">
                    <a:srgbClr val="AABCD2">
                      <a:tint val="50000"/>
                      <a:satMod val="300000"/>
                    </a:srgbClr>
                  </a:gs>
                  <a:gs pos="35000">
                    <a:srgbClr val="AABCD2">
                      <a:tint val="37000"/>
                      <a:satMod val="300000"/>
                    </a:srgbClr>
                  </a:gs>
                  <a:gs pos="100000">
                    <a:srgbClr val="AABCD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BCD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Sentence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1" name="Rectangle 14"/>
              <p:cNvSpPr/>
              <p:nvPr/>
            </p:nvSpPr>
            <p:spPr bwMode="auto">
              <a:xfrm>
                <a:off x="6455770" y="1620472"/>
                <a:ext cx="1365590" cy="287337"/>
              </a:xfrm>
              <a:prstGeom prst="rect">
                <a:avLst/>
              </a:prstGeom>
              <a:gradFill rotWithShape="1">
                <a:gsLst>
                  <a:gs pos="0">
                    <a:srgbClr val="E7B421">
                      <a:tint val="50000"/>
                      <a:satMod val="300000"/>
                    </a:srgbClr>
                  </a:gs>
                  <a:gs pos="35000">
                    <a:srgbClr val="E7B421">
                      <a:tint val="37000"/>
                      <a:satMod val="300000"/>
                    </a:srgbClr>
                  </a:gs>
                  <a:gs pos="100000">
                    <a:srgbClr val="E7B421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E7B421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Document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6462435" y="2888605"/>
                <a:ext cx="1365590" cy="272822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Aspects of entity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181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18621" y="2156141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3427357" y="1087016"/>
              <a:ext cx="2110643" cy="3805919"/>
              <a:chOff x="3483629" y="1016676"/>
              <a:chExt cx="2110643" cy="3805919"/>
            </a:xfrm>
          </p:grpSpPr>
          <p:grpSp>
            <p:nvGrpSpPr>
              <p:cNvPr id="216" name="Group 121"/>
              <p:cNvGrpSpPr>
                <a:grpSpLocks/>
              </p:cNvGrpSpPr>
              <p:nvPr/>
            </p:nvGrpSpPr>
            <p:grpSpPr bwMode="auto">
              <a:xfrm>
                <a:off x="3483629" y="1016676"/>
                <a:ext cx="2076450" cy="381000"/>
                <a:chOff x="4320" y="705"/>
                <a:chExt cx="1308" cy="240"/>
              </a:xfrm>
            </p:grpSpPr>
            <p:pic>
              <p:nvPicPr>
                <p:cNvPr id="217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94" y="727"/>
                  <a:ext cx="1015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Document Analysis</a:t>
                  </a:r>
                </a:p>
              </p:txBody>
            </p:sp>
          </p:grpSp>
          <p:pic>
            <p:nvPicPr>
              <p:cNvPr id="1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511320" y="1402179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509189" y="1575764"/>
                <a:ext cx="2085083" cy="2383795"/>
                <a:chOff x="3509189" y="1575764"/>
                <a:chExt cx="2085083" cy="2383795"/>
              </a:xfrm>
            </p:grpSpPr>
            <p:sp>
              <p:nvSpPr>
                <p:cNvPr id="210" name="Rounded Rectangle 209"/>
                <p:cNvSpPr/>
                <p:nvPr/>
              </p:nvSpPr>
              <p:spPr bwMode="auto">
                <a:xfrm>
                  <a:off x="4040623" y="1575764"/>
                  <a:ext cx="1028506" cy="1241470"/>
                </a:xfrm>
                <a:prstGeom prst="roundRect">
                  <a:avLst>
                    <a:gd name="adj" fmla="val 9190"/>
                  </a:avLst>
                </a:prstGeom>
                <a:solidFill>
                  <a:srgbClr val="FFFFFF">
                    <a:alpha val="79000"/>
                  </a:srgbClr>
                </a:solidFill>
                <a:ln w="3175" cap="flat" cmpd="sng" algn="ctr">
                  <a:solidFill>
                    <a:srgbClr val="9F9FA2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176213" marR="0" lvl="0" indent="-176213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72AA"/>
                    </a:buClr>
                    <a:buSzTx/>
                    <a:buFont typeface="Wingdings" pitchFamily="2" charset="2"/>
                    <a:buChar char="§"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870372" y="3060060"/>
                  <a:ext cx="723900" cy="806451"/>
                  <a:chOff x="7555551" y="2840780"/>
                  <a:chExt cx="723900" cy="806451"/>
                </a:xfrm>
              </p:grpSpPr>
              <p:pic>
                <p:nvPicPr>
                  <p:cNvPr id="211" name="Picture 113" descr="icon-library"/>
                  <p:cNvPicPr>
                    <a:picLocks noChangeAspect="1" noChangeArrowheads="1"/>
                  </p:cNvPicPr>
                  <p:nvPr/>
                </p:nvPicPr>
                <p:blipFill>
                  <a:blip r:embed="rId14"/>
                  <a:srcRect/>
                  <a:stretch>
                    <a:fillRect/>
                  </a:stretch>
                </p:blipFill>
                <p:spPr bwMode="auto">
                  <a:xfrm>
                    <a:off x="7555551" y="2840780"/>
                    <a:ext cx="723900" cy="619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2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74601" y="3401168"/>
                    <a:ext cx="666750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Lexicon</a:t>
                    </a: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3509189" y="3054839"/>
                  <a:ext cx="837089" cy="904720"/>
                  <a:chOff x="7317227" y="3989842"/>
                  <a:chExt cx="837089" cy="904720"/>
                </a:xfrm>
              </p:grpSpPr>
              <p:pic>
                <p:nvPicPr>
                  <p:cNvPr id="213" name="Picture 92" descr="icon-innovate"/>
                  <p:cNvPicPr>
                    <a:picLocks noChangeAspect="1" noChangeArrowheads="1"/>
                  </p:cNvPicPr>
                  <p:nvPr/>
                </p:nvPicPr>
                <p:blipFill>
                  <a:blip r:embed="rId15"/>
                  <a:srcRect/>
                  <a:stretch>
                    <a:fillRect/>
                  </a:stretch>
                </p:blipFill>
                <p:spPr bwMode="auto">
                  <a:xfrm>
                    <a:off x="7369176" y="3989842"/>
                    <a:ext cx="638175" cy="5524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4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7227" y="4494452"/>
                    <a:ext cx="83708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Linguistic</a:t>
                    </a:r>
                    <a:endParaRPr lang="en-US" sz="1000" b="1" kern="0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Resources</a:t>
                    </a: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4114410" y="1740760"/>
                  <a:ext cx="862737" cy="920687"/>
                  <a:chOff x="3962995" y="3994605"/>
                  <a:chExt cx="862737" cy="920687"/>
                </a:xfrm>
              </p:grpSpPr>
              <p:pic>
                <p:nvPicPr>
                  <p:cNvPr id="223" name="Picture 60" descr="icon-edit"/>
                  <p:cNvPicPr>
                    <a:picLocks noChangeAspect="1" noChangeArrowheads="1"/>
                  </p:cNvPicPr>
                  <p:nvPr/>
                </p:nvPicPr>
                <p:blipFill>
                  <a:blip r:embed="rId16"/>
                  <a:srcRect/>
                  <a:stretch>
                    <a:fillRect/>
                  </a:stretch>
                </p:blipFill>
                <p:spPr bwMode="auto">
                  <a:xfrm>
                    <a:off x="4054475" y="3994605"/>
                    <a:ext cx="600075" cy="5429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4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995" y="4515182"/>
                    <a:ext cx="86273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Annotation</a:t>
                    </a:r>
                  </a:p>
                </p:txBody>
              </p:sp>
            </p:grpSp>
            <p:sp>
              <p:nvSpPr>
                <p:cNvPr id="227" name="Line 100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4539460" y="2678266"/>
                  <a:ext cx="2686" cy="683367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/>
                  <a:tailEnd type="stealth" w="med" len="med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229" name="Line 102"/>
                <p:cNvSpPr>
                  <a:spLocks noChangeShapeType="1"/>
                </p:cNvSpPr>
                <p:nvPr/>
              </p:nvSpPr>
              <p:spPr bwMode="auto">
                <a:xfrm>
                  <a:off x="4346278" y="3364198"/>
                  <a:ext cx="398463" cy="0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</p:grpSp>
        <p:pic>
          <p:nvPicPr>
            <p:cNvPr id="247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384" y="2156618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5" name="Group 254"/>
            <p:cNvGrpSpPr/>
            <p:nvPr/>
          </p:nvGrpSpPr>
          <p:grpSpPr>
            <a:xfrm>
              <a:off x="5445349" y="1676842"/>
              <a:ext cx="666108" cy="1563339"/>
              <a:chOff x="6445877" y="3506186"/>
              <a:chExt cx="666108" cy="1563339"/>
            </a:xfrm>
          </p:grpSpPr>
          <p:pic>
            <p:nvPicPr>
              <p:cNvPr id="221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18885708">
                <a:off x="6465327" y="35061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2807130">
                <a:off x="6445877" y="4450400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6492860" y="39854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1082181" y="1090193"/>
              <a:ext cx="2076450" cy="3874830"/>
              <a:chOff x="1138453" y="1019853"/>
              <a:chExt cx="2076450" cy="3874830"/>
            </a:xfrm>
          </p:grpSpPr>
          <p:grpSp>
            <p:nvGrpSpPr>
              <p:cNvPr id="207" name="Group 121"/>
              <p:cNvGrpSpPr>
                <a:grpSpLocks/>
              </p:cNvGrpSpPr>
              <p:nvPr/>
            </p:nvGrpSpPr>
            <p:grpSpPr bwMode="auto">
              <a:xfrm>
                <a:off x="1138453" y="1019853"/>
                <a:ext cx="2076450" cy="381000"/>
                <a:chOff x="4320" y="696"/>
                <a:chExt cx="1308" cy="240"/>
              </a:xfrm>
            </p:grpSpPr>
            <p:pic>
              <p:nvPicPr>
                <p:cNvPr id="208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696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593" y="727"/>
                  <a:ext cx="821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Pre-processing</a:t>
                  </a:r>
                </a:p>
              </p:txBody>
            </p:sp>
          </p:grpSp>
          <p:pic>
            <p:nvPicPr>
              <p:cNvPr id="179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141977" y="1474267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6" name="Group 125"/>
              <p:cNvGrpSpPr>
                <a:grpSpLocks noChangeAspect="1"/>
              </p:cNvGrpSpPr>
              <p:nvPr/>
            </p:nvGrpSpPr>
            <p:grpSpPr>
              <a:xfrm>
                <a:off x="1358800" y="1503979"/>
                <a:ext cx="1714251" cy="2128301"/>
                <a:chOff x="9763125" y="1993021"/>
                <a:chExt cx="2448930" cy="304043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9763125" y="1993021"/>
                  <a:ext cx="2428875" cy="3040430"/>
                  <a:chOff x="9763125" y="1993021"/>
                  <a:chExt cx="2428875" cy="3040430"/>
                </a:xfrm>
              </p:grpSpPr>
              <p:grpSp>
                <p:nvGrpSpPr>
                  <p:cNvPr id="16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9763125" y="2674426"/>
                    <a:ext cx="2247900" cy="2359025"/>
                    <a:chOff x="849312" y="2205878"/>
                    <a:chExt cx="2247900" cy="2358613"/>
                  </a:xfrm>
                </p:grpSpPr>
                <p:grpSp>
                  <p:nvGrpSpPr>
                    <p:cNvPr id="171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312" y="2205878"/>
                      <a:ext cx="2247900" cy="2358613"/>
                      <a:chOff x="849312" y="2205878"/>
                      <a:chExt cx="2247900" cy="2358613"/>
                    </a:xfrm>
                  </p:grpSpPr>
                  <p:sp>
                    <p:nvSpPr>
                      <p:cNvPr id="173" name="Rounded 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2205878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Tokenization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4" name="Rounded 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3434084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Entity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5" name="Rounded 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4048266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Relation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172" name="Rounded 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312" y="2820059"/>
                      <a:ext cx="2247900" cy="516070"/>
                    </a:xfrm>
                    <a:prstGeom prst="roundRect">
                      <a:avLst>
                        <a:gd name="adj" fmla="val 16667"/>
                      </a:avLst>
                    </a:prstGeom>
                    <a:gradFill rotWithShape="1">
                      <a:gsLst>
                        <a:gs pos="1000">
                          <a:srgbClr val="FFC726">
                            <a:lumMod val="50000"/>
                          </a:srgbClr>
                        </a:gs>
                        <a:gs pos="100000">
                          <a:srgbClr val="E7B421">
                            <a:tint val="50000"/>
                            <a:shade val="100000"/>
                            <a:satMod val="350000"/>
                          </a:srgbClr>
                        </a:gs>
                        <a:gs pos="67000">
                          <a:srgbClr val="FFC726">
                            <a:lumMod val="7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2A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Arial"/>
                          <a:ea typeface="ヒラギノ明朝 Pro W3" charset="-128"/>
                          <a:sym typeface="Times New Roman" charset="0"/>
                        </a:rPr>
                        <a:t>Part of speech tagging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sym typeface="Times New Roman" charset="0"/>
                      </a:endParaRPr>
                    </a:p>
                  </p:txBody>
                </p:sp>
              </p:grpSp>
              <p:sp>
                <p:nvSpPr>
                  <p:cNvPr id="176" name="Rounded 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9775243" y="2056078"/>
                    <a:ext cx="2247900" cy="516315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1000">
                        <a:srgbClr val="FFC726">
                          <a:lumMod val="50000"/>
                        </a:srgbClr>
                      </a:gs>
                      <a:gs pos="100000">
                        <a:srgbClr val="E7B421">
                          <a:tint val="50000"/>
                          <a:shade val="100000"/>
                          <a:satMod val="350000"/>
                        </a:srgbClr>
                      </a:gs>
                      <a:gs pos="67000">
                        <a:srgbClr val="FFC726">
                          <a:lumMod val="7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72AA"/>
                      </a:buClr>
                      <a:buSzTx/>
                      <a:buFont typeface="Wingdings" panose="05000000000000000000" pitchFamily="2" charset="2"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cs typeface="+mn-cs"/>
                        <a:sym typeface="Times New Roman" charset="0"/>
                      </a:rPr>
                      <a:t>Stemming</a:t>
                    </a: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ヒラギノ明朝 Pro W3" charset="-128"/>
                      <a:cs typeface="+mn-cs"/>
                      <a:sym typeface="Times New Roman" charset="0"/>
                    </a:endParaRPr>
                  </a:p>
                </p:txBody>
              </p:sp>
              <p:pic>
                <p:nvPicPr>
                  <p:cNvPr id="177" name="Picture 2" descr="C:\Users\lelwood\AppData\Local\Microsoft\Windows\Temporary Internet Files\Content.IE5\HKWC75JV\MCj04347130000[1].wmf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duotone>
                      <a:srgbClr val="0072AA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734800" y="1993021"/>
                    <a:ext cx="457200" cy="479234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167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2593751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8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178616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9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794660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0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4409246"/>
                  <a:ext cx="457200" cy="47923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082181" y="4270034"/>
              <a:ext cx="9642380" cy="1888537"/>
              <a:chOff x="1138453" y="4551394"/>
              <a:chExt cx="9642380" cy="188853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38453" y="4893062"/>
                <a:ext cx="9642380" cy="1546869"/>
                <a:chOff x="1138453" y="4893067"/>
                <a:chExt cx="9642380" cy="1546864"/>
              </a:xfrm>
            </p:grpSpPr>
            <p:pic>
              <p:nvPicPr>
                <p:cNvPr id="183" name="Picture 125" descr="bkgnd-Store+Archive"/>
                <p:cNvPicPr>
                  <a:picLocks noChangeAspect="1" noChangeArrowheads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1138453" y="4910525"/>
                  <a:ext cx="9578386" cy="1529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4" name="Group 132"/>
                <p:cNvGrpSpPr>
                  <a:grpSpLocks/>
                </p:cNvGrpSpPr>
                <p:nvPr/>
              </p:nvGrpSpPr>
              <p:grpSpPr bwMode="auto">
                <a:xfrm>
                  <a:off x="4337058" y="5436497"/>
                  <a:ext cx="1114425" cy="774700"/>
                  <a:chOff x="2082" y="3591"/>
                  <a:chExt cx="702" cy="488"/>
                </a:xfrm>
              </p:grpSpPr>
              <p:pic>
                <p:nvPicPr>
                  <p:cNvPr id="237" name="Picture 133" descr="icon-process"/>
                  <p:cNvPicPr>
                    <a:picLocks noChangeAspect="1" noChangeArrowheads="1"/>
                  </p:cNvPicPr>
                  <p:nvPr/>
                </p:nvPicPr>
                <p:blipFill>
                  <a:blip r:embed="rId19"/>
                  <a:srcRect/>
                  <a:stretch>
                    <a:fillRect/>
                  </a:stretch>
                </p:blipFill>
                <p:spPr bwMode="auto">
                  <a:xfrm>
                    <a:off x="2284" y="3591"/>
                    <a:ext cx="294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2" y="3924"/>
                    <a:ext cx="702" cy="15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Pre-processing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5" name="Group 135"/>
                <p:cNvGrpSpPr>
                  <a:grpSpLocks/>
                </p:cNvGrpSpPr>
                <p:nvPr/>
              </p:nvGrpSpPr>
              <p:grpSpPr bwMode="auto">
                <a:xfrm>
                  <a:off x="6217128" y="5373709"/>
                  <a:ext cx="811213" cy="969965"/>
                  <a:chOff x="3056" y="3561"/>
                  <a:chExt cx="511" cy="611"/>
                </a:xfrm>
              </p:grpSpPr>
              <p:pic>
                <p:nvPicPr>
                  <p:cNvPr id="225" name="Picture 136" descr="icon-archive"/>
                  <p:cNvPicPr>
                    <a:picLocks noChangeAspect="1" noChangeArrowheads="1"/>
                  </p:cNvPicPr>
                  <p:nvPr/>
                </p:nvPicPr>
                <p:blipFill>
                  <a:blip r:embed="rId20"/>
                  <a:srcRect/>
                  <a:stretch>
                    <a:fillRect/>
                  </a:stretch>
                </p:blipFill>
                <p:spPr bwMode="auto">
                  <a:xfrm>
                    <a:off x="3090" y="3561"/>
                    <a:ext cx="366" cy="3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8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6" y="3920"/>
                    <a:ext cx="511" cy="252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Document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Analysis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6" name="Group 144"/>
                <p:cNvGrpSpPr>
                  <a:grpSpLocks/>
                </p:cNvGrpSpPr>
                <p:nvPr/>
              </p:nvGrpSpPr>
              <p:grpSpPr bwMode="auto">
                <a:xfrm>
                  <a:off x="1143216" y="4893067"/>
                  <a:ext cx="9637617" cy="457200"/>
                  <a:chOff x="124" y="3266"/>
                  <a:chExt cx="5510" cy="288"/>
                </a:xfrm>
              </p:grpSpPr>
              <p:pic>
                <p:nvPicPr>
                  <p:cNvPr id="205" name="Picture 145" descr="bkgnd-label_store+archive"/>
                  <p:cNvPicPr>
                    <a:picLocks noChangeAspect="1" noChangeArrowheads="1"/>
                  </p:cNvPicPr>
                  <p:nvPr/>
                </p:nvPicPr>
                <p:blipFill>
                  <a:blip r:embed="rId21"/>
                  <a:srcRect/>
                  <a:stretch>
                    <a:fillRect/>
                  </a:stretch>
                </p:blipFill>
                <p:spPr bwMode="auto">
                  <a:xfrm>
                    <a:off x="124" y="3266"/>
                    <a:ext cx="551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9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1" y="3308"/>
                    <a:ext cx="1297" cy="174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b="1" dirty="0" smtClean="0">
                        <a:solidFill>
                          <a:srgbClr val="FFFFFF"/>
                        </a:solidFill>
                        <a:latin typeface="Arial" charset="0"/>
                        <a:ea typeface="ＭＳ Ｐゴシック"/>
                      </a:rPr>
                      <a:t>Sentiment Analysis Steps</a:t>
                    </a:r>
                    <a:endParaRPr lang="en-US" sz="1200" b="1" dirty="0">
                      <a:solidFill>
                        <a:srgbClr val="FFFFFF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483878" y="5433747"/>
                  <a:ext cx="715026" cy="749953"/>
                  <a:chOff x="1858313" y="1749851"/>
                  <a:chExt cx="715026" cy="749953"/>
                </a:xfrm>
              </p:grpSpPr>
              <p:sp>
                <p:nvSpPr>
                  <p:cNvPr id="201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9926" y="2253741"/>
                    <a:ext cx="633413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Corpus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858313" y="1749851"/>
                    <a:ext cx="702325" cy="529824"/>
                    <a:chOff x="1842439" y="5463669"/>
                    <a:chExt cx="702325" cy="529824"/>
                  </a:xfrm>
                </p:grpSpPr>
                <p:pic>
                  <p:nvPicPr>
                    <p:cNvPr id="203" name="Picture 72" descr="DATABASE.png"/>
                    <p:cNvPicPr>
                      <a:picLocks noChangeAspect="1"/>
                    </p:cNvPicPr>
                    <p:nvPr/>
                  </p:nvPicPr>
                  <p:blipFill>
                    <a:blip r:embed="rId2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41444" y="5463669"/>
                      <a:ext cx="603320" cy="483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04" name="Picture 163" descr="WCM.png"/>
                    <p:cNvPicPr>
                      <a:picLocks noChangeAspect="1"/>
                    </p:cNvPicPr>
                    <p:nvPr/>
                  </p:nvPicPr>
                  <p:blipFill>
                    <a:blip r:embed="rId2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890" r="35463"/>
                    <a:stretch>
                      <a:fillRect/>
                    </a:stretch>
                  </p:blipFill>
                  <p:spPr bwMode="auto">
                    <a:xfrm>
                      <a:off x="1842439" y="5642700"/>
                      <a:ext cx="428491" cy="3507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756981" y="5425981"/>
                  <a:ext cx="1108075" cy="771583"/>
                  <a:chOff x="3046413" y="1728221"/>
                  <a:chExt cx="1108075" cy="771583"/>
                </a:xfrm>
              </p:grpSpPr>
              <p:sp>
                <p:nvSpPr>
                  <p:cNvPr id="199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6413" y="2253741"/>
                    <a:ext cx="1108075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Text Extraction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00" name="Picture 104" descr="icon-search"/>
                  <p:cNvPicPr>
                    <a:picLocks noChangeAspect="1" noChangeArrowheads="1"/>
                  </p:cNvPicPr>
                  <p:nvPr/>
                </p:nvPicPr>
                <p:blipFill>
                  <a:blip r:embed="rId24"/>
                  <a:srcRect/>
                  <a:stretch>
                    <a:fillRect/>
                  </a:stretch>
                </p:blipFill>
                <p:spPr bwMode="auto">
                  <a:xfrm>
                    <a:off x="3275922" y="1728221"/>
                    <a:ext cx="723900" cy="609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694902" y="5373709"/>
                  <a:ext cx="889987" cy="957646"/>
                  <a:chOff x="7533135" y="1675555"/>
                  <a:chExt cx="889987" cy="957646"/>
                </a:xfrm>
              </p:grpSpPr>
              <p:sp>
                <p:nvSpPr>
                  <p:cNvPr id="19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33135" y="2233091"/>
                    <a:ext cx="88998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Annotation</a:t>
                    </a:r>
                  </a:p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Attachment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8" name="Rectangle 874617"/>
                  <p:cNvPicPr>
                    <a:picLocks noChangeAspect="1" noChangeArrowheads="1"/>
                  </p:cNvPicPr>
                  <p:nvPr/>
                </p:nvPicPr>
                <p:blipFill>
                  <a:blip r:embed="rId25"/>
                  <a:srcRect/>
                  <a:stretch>
                    <a:fillRect/>
                  </a:stretch>
                </p:blipFill>
                <p:spPr bwMode="auto">
                  <a:xfrm>
                    <a:off x="7685422" y="1675555"/>
                    <a:ext cx="536035" cy="5619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9300639" y="5297929"/>
                  <a:ext cx="965329" cy="1061631"/>
                  <a:chOff x="8958263" y="1558191"/>
                  <a:chExt cx="965329" cy="1061631"/>
                </a:xfrm>
              </p:grpSpPr>
              <p:sp>
                <p:nvSpPr>
                  <p:cNvPr id="195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58263" y="2219712"/>
                    <a:ext cx="96532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Visualization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6" name="Rectangle 874625"/>
                  <p:cNvPicPr>
                    <a:picLocks noChangeAspect="1" noChangeArrowheads="1"/>
                  </p:cNvPicPr>
                  <p:nvPr/>
                </p:nvPicPr>
                <p:blipFill>
                  <a:blip r:embed="rId26"/>
                  <a:srcRect/>
                  <a:stretch>
                    <a:fillRect/>
                  </a:stretch>
                </p:blipFill>
                <p:spPr bwMode="auto">
                  <a:xfrm>
                    <a:off x="9043511" y="1558191"/>
                    <a:ext cx="728385" cy="8656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pic>
            <p:nvPicPr>
              <p:cNvPr id="187" name="Picture 147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1829689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8" name="Picture 148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4201880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9" name="Picture 149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6903925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0" name="Picture 150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9490183" y="4551394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477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49247" y="3149244"/>
            <a:ext cx="6834195" cy="535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7607" r="10153" b="8501"/>
          <a:stretch/>
        </p:blipFill>
        <p:spPr>
          <a:xfrm>
            <a:off x="535700" y="14214"/>
            <a:ext cx="11656300" cy="6843786"/>
          </a:xfrm>
        </p:spPr>
      </p:pic>
    </p:spTree>
    <p:extLst>
      <p:ext uri="{BB962C8B-B14F-4D97-AF65-F5344CB8AC3E}">
        <p14:creationId xmlns:p14="http://schemas.microsoft.com/office/powerpoint/2010/main" val="2354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49247" y="3149244"/>
            <a:ext cx="6834195" cy="535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Supervisor Meetings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752" t="7746" r="5280" b="7046"/>
          <a:stretch/>
        </p:blipFill>
        <p:spPr>
          <a:xfrm>
            <a:off x="535700" y="0"/>
            <a:ext cx="11656299" cy="68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References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9" name="Group 118"/>
          <p:cNvGrpSpPr/>
          <p:nvPr/>
        </p:nvGrpSpPr>
        <p:grpSpPr>
          <a:xfrm>
            <a:off x="126737" y="4684295"/>
            <a:ext cx="1477473" cy="1841503"/>
            <a:chOff x="10514040" y="1281736"/>
            <a:chExt cx="649604" cy="864893"/>
          </a:xfrm>
        </p:grpSpPr>
        <p:pic>
          <p:nvPicPr>
            <p:cNvPr id="120" name="Picture 70" descr="Black-Head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514040" y="1462416"/>
              <a:ext cx="527050" cy="68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Rectangle 874626"/>
            <p:cNvPicPr>
              <a:picLocks noChangeAspect="1" noChangeArrowheads="1"/>
            </p:cNvPicPr>
            <p:nvPr/>
          </p:nvPicPr>
          <p:blipFill>
            <a:blip r:embed="rId7">
              <a:lum bright="-6000"/>
            </a:blip>
            <a:srcRect/>
            <a:stretch>
              <a:fillRect/>
            </a:stretch>
          </p:blipFill>
          <p:spPr bwMode="auto">
            <a:xfrm>
              <a:off x="10558704" y="1281736"/>
              <a:ext cx="604940" cy="634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1427056" y="1244574"/>
            <a:ext cx="9960826" cy="457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ts val="1200"/>
              </a:lnSpc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BERMINGHAM, A. &amp; SMEATON, A. F. 2010. Classifying sentiment in microblogs: is brevity an advantage? Ireland, Europe: Association for Computing Machinery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CAROL, T., RACHEL, V. &amp; DONALD, W. K. 2013. Social media and scholarly reading.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Online Information Review,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37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193-216.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FELDMAN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, R. 2013. Techniques and applications for sentiment analysis.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Communications of the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ACM,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56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82-89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GIACHANOU, A. &amp; CRESTANI, F. 2016. Like It or Not: A Survey of Twitter Sentiment Analysis Methods.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ACM Computing Surveys,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49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28-28:41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JEONG, B., YOON, J. &amp; LEE, J.-M. 2017. Social media mining for product planning: A product opportunity mining approach based on topic modeling and sentiment analysis.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International Journal of Information Management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KRILL, P. 2015.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Why R? The pros and cons of the R language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[Online]. Available: https://www.infoworld.com/article/2940864/application-development/r-programming-language-statistical-data-analysis.html [Accessed 08/12/2017 2017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].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PENG , E. A. May 13, 2014.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Systems, methods and devices for generating an adjective sentiment dictionary for social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media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sentiment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analysis: [US Patent &amp; Trademark Office, Patent Full Text and Image Database]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. United States, CA, Sunnyvale. patent application 13/082,963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RIBEIRO, F. N., ARAÚJO, M., GONÇALVES, P., ANDRÉ GONÇALVES, M. &amp; BENEVENUTO, F. 2016.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SentiBench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- a benchmark comparison of state-of-the-practice sentiment analysis methods.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EPJ Data Science,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5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23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TRENDS, G.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Google Trends - Sentiment Analysis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[Online]. Available: https://trends.google.com/trends/explore?date=all&amp;q=sentiment%20analysis [Accessed 19/11/2017].</a:t>
            </a:r>
          </a:p>
          <a:p>
            <a:pPr indent="144145" algn="just" hangingPunct="0">
              <a:lnSpc>
                <a:spcPts val="1200"/>
              </a:lnSpc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6802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0530" y="5502861"/>
            <a:ext cx="177093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Thanks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68154" y="2005784"/>
            <a:ext cx="3255687" cy="3143732"/>
            <a:chOff x="3725778" y="1755438"/>
            <a:chExt cx="4740442" cy="4616694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725778" y="1755438"/>
              <a:ext cx="4740442" cy="46166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484" y="3304859"/>
              <a:ext cx="1155033" cy="1517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0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0022" y="2291514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Objective &amp; Research Questions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0022" y="3074151"/>
            <a:ext cx="7151688" cy="630238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Preliminary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Literature Review &amp; Coverage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0972" y="3856789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Working Hypothesis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0972" y="4639426"/>
            <a:ext cx="7151688" cy="630238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Research Design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0085" y="2291514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0085" y="3074151"/>
            <a:ext cx="646112" cy="630238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0085" y="3856789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0085" y="4639426"/>
            <a:ext cx="646112" cy="630238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59" y="1496176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</a:rPr>
              <a:t>Why Twitter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Importance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5322" y="1496176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25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2517531" y="5401716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Research Plan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7594" y="5401716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Agenda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4516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9600632" y="6581001"/>
            <a:ext cx="2612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Social Media Icons Designed </a:t>
            </a:r>
            <a:r>
              <a:rPr lang="en-US" sz="1200" dirty="0">
                <a:hlinkClick r:id="rId2"/>
              </a:rPr>
              <a:t>by </a:t>
            </a:r>
            <a:r>
              <a:rPr lang="en-US" sz="1200" dirty="0" err="1" smtClean="0">
                <a:hlinkClick r:id="rId2"/>
              </a:rPr>
              <a:t>Freepik</a:t>
            </a:r>
            <a:endParaRPr lang="en-US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8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3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Why Twitter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25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0" y="1611077"/>
            <a:ext cx="12192000" cy="5024970"/>
            <a:chOff x="0" y="1611077"/>
            <a:chExt cx="12192000" cy="5024970"/>
          </a:xfrm>
        </p:grpSpPr>
        <p:pic>
          <p:nvPicPr>
            <p:cNvPr id="6" name="Picture 7" descr="Proces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" y="1611078"/>
              <a:ext cx="12191999" cy="1548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0132" y="3880706"/>
              <a:ext cx="4327422" cy="1573981"/>
            </a:xfrm>
            <a:prstGeom prst="rect">
              <a:avLst/>
            </a:prstGeom>
          </p:spPr>
        </p:pic>
        <p:pic>
          <p:nvPicPr>
            <p:cNvPr id="8" name="Picture 6" descr="People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621837" y="1611078"/>
              <a:ext cx="2570163" cy="2509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 descr="People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611077"/>
              <a:ext cx="2570163" cy="2509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355" y="2764754"/>
              <a:ext cx="1115952" cy="111595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557" y="1671522"/>
              <a:ext cx="392767" cy="392767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268" y="2445509"/>
              <a:ext cx="453289" cy="453289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232" y="1671522"/>
              <a:ext cx="366957" cy="366957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415" y="1637024"/>
              <a:ext cx="401455" cy="401455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551" y="1671522"/>
              <a:ext cx="442661" cy="442661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248" y="1671522"/>
              <a:ext cx="471830" cy="47183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3666" y="2456137"/>
              <a:ext cx="416692" cy="4166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6105" y="2297271"/>
              <a:ext cx="601527" cy="601527"/>
            </a:xfrm>
            <a:prstGeom prst="rect">
              <a:avLst/>
            </a:prstGeom>
          </p:spPr>
        </p:pic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6815209" y="5335008"/>
              <a:ext cx="2440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#Technology</a:t>
              </a:r>
              <a:r>
                <a:rPr lang="en-US" kern="0" dirty="0" smtClean="0">
                  <a:solidFill>
                    <a:srgbClr val="FFC726"/>
                  </a:solidFill>
                  <a:latin typeface="Arial" charset="0"/>
                  <a:ea typeface="ＭＳ Ｐゴシック"/>
                </a:rPr>
                <a:t>Release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26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7461067" y="4721312"/>
              <a:ext cx="11483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#iPhone7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806078" y="4722106"/>
              <a:ext cx="13198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#Windows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2461845" y="5377377"/>
              <a:ext cx="23633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AdvertisingCampain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26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pic>
          <p:nvPicPr>
            <p:cNvPr id="7" name="Picture 9" descr="shared-docs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082898" y="5335008"/>
              <a:ext cx="1270782" cy="1301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942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Academic Contribution</a:t>
            </a:r>
          </a:p>
          <a:p>
            <a:pPr marL="457200" lvl="1" indent="0">
              <a:buNone/>
            </a:pPr>
            <a:r>
              <a:rPr lang="en-US" dirty="0" smtClean="0"/>
              <a:t>Volume of Twitter Sentiment Analysis performed in general using R</a:t>
            </a:r>
          </a:p>
          <a:p>
            <a:pPr marL="457200" lvl="1" indent="0">
              <a:buNone/>
            </a:pPr>
            <a:r>
              <a:rPr lang="en-US" dirty="0" smtClean="0"/>
              <a:t>Little on Technology Release</a:t>
            </a:r>
          </a:p>
          <a:p>
            <a:pPr marL="457200" lvl="1" indent="0">
              <a:buNone/>
            </a:pPr>
            <a:r>
              <a:rPr lang="en-US" dirty="0" smtClean="0"/>
              <a:t>Competitive Intelligence &amp; Market Research</a:t>
            </a:r>
          </a:p>
          <a:p>
            <a:pPr marL="457200" lvl="1" indent="0">
              <a:buNone/>
            </a:pPr>
            <a:r>
              <a:rPr lang="en-US" dirty="0" smtClean="0"/>
              <a:t>Voice of Customer – Source of feedback</a:t>
            </a:r>
          </a:p>
          <a:p>
            <a:r>
              <a:rPr lang="en-US" dirty="0" smtClean="0"/>
              <a:t>Sentiment Analysis in R</a:t>
            </a:r>
          </a:p>
          <a:p>
            <a:pPr marL="457200" lvl="1" indent="0">
              <a:buNone/>
            </a:pPr>
            <a:r>
              <a:rPr lang="en-US" dirty="0" smtClean="0"/>
              <a:t>R – Programming language (not typo) : </a:t>
            </a:r>
            <a:r>
              <a:rPr lang="en-US" sz="1600" dirty="0" smtClean="0"/>
              <a:t>(https://www.r-project.org/)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 – Powerful tool for statistical computing and graphics</a:t>
            </a:r>
          </a:p>
          <a:p>
            <a:pPr marL="457200" lvl="1" indent="0">
              <a:buNone/>
            </a:pPr>
            <a:r>
              <a:rPr lang="en-US" dirty="0" smtClean="0"/>
              <a:t>TM – Text mining package in 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63" y="144377"/>
            <a:ext cx="2087494" cy="1563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33" y="2312940"/>
            <a:ext cx="1688354" cy="168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34" y="4364854"/>
            <a:ext cx="1716556" cy="133009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30241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develop a tool or technology to predict success of technology release based upon sentiment analysis performed over pre-release historical social media data? </a:t>
            </a:r>
          </a:p>
          <a:p>
            <a:endParaRPr lang="en-US" dirty="0" smtClean="0"/>
          </a:p>
          <a:p>
            <a:r>
              <a:rPr lang="en-US" dirty="0" smtClean="0"/>
              <a:t>What would such a tool/ technology look like?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658" y="384673"/>
            <a:ext cx="1147809" cy="1800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1909" r="3938" b="7399"/>
          <a:stretch/>
        </p:blipFill>
        <p:spPr>
          <a:xfrm>
            <a:off x="10599820" y="2705314"/>
            <a:ext cx="1507959" cy="152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981" y="4652962"/>
            <a:ext cx="1345635" cy="134563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Objective and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2537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and Applications for Sentiment Analysis (Ronen Feldman)</a:t>
            </a:r>
          </a:p>
          <a:p>
            <a:pPr lvl="1"/>
            <a:r>
              <a:rPr lang="en-US" dirty="0" smtClean="0"/>
              <a:t>Sentiment Analysis - Document / Sentence level / Aspect based / Comparative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9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Preliminary Literature Review</a:t>
            </a:r>
          </a:p>
        </p:txBody>
      </p:sp>
      <p:pic>
        <p:nvPicPr>
          <p:cNvPr id="25" name="Picture 125" descr="bkgnd-Store+Archiv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0272" y="3184634"/>
            <a:ext cx="9578386" cy="300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5" descr="bkgnd-label_store+archiv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0272" y="2775853"/>
            <a:ext cx="9578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1530871" y="3433326"/>
            <a:ext cx="715026" cy="749955"/>
            <a:chOff x="1427606" y="5208656"/>
            <a:chExt cx="715026" cy="749955"/>
          </a:xfrm>
        </p:grpSpPr>
        <p:sp>
          <p:nvSpPr>
            <p:cNvPr id="22" name="Text Box 128"/>
            <p:cNvSpPr txBox="1">
              <a:spLocks noChangeArrowheads="1"/>
            </p:cNvSpPr>
            <p:nvPr/>
          </p:nvSpPr>
          <p:spPr bwMode="auto">
            <a:xfrm>
              <a:off x="1509219" y="5712547"/>
              <a:ext cx="633413" cy="2460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565959"/>
                  </a:solidFill>
                  <a:latin typeface="Arial" charset="0"/>
                  <a:ea typeface="ＭＳ Ｐゴシック"/>
                </a:rPr>
                <a:t>Corpus</a:t>
              </a:r>
              <a:endParaRPr lang="en-US" sz="1000" b="1" dirty="0">
                <a:solidFill>
                  <a:srgbClr val="565959"/>
                </a:solidFill>
                <a:latin typeface="Arial" charset="0"/>
                <a:ea typeface="ＭＳ Ｐゴシック"/>
              </a:endParaRPr>
            </a:p>
          </p:txBody>
        </p:sp>
        <p:pic>
          <p:nvPicPr>
            <p:cNvPr id="23" name="Picture 72" descr="DATABAS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611" y="5208656"/>
              <a:ext cx="603320" cy="483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63" descr="WCM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0" r="35463"/>
            <a:stretch>
              <a:fillRect/>
            </a:stretch>
          </p:blipFill>
          <p:spPr bwMode="auto">
            <a:xfrm>
              <a:off x="1427606" y="5387687"/>
              <a:ext cx="428491" cy="35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Line 102"/>
          <p:cNvSpPr>
            <a:spLocks noChangeShapeType="1"/>
          </p:cNvSpPr>
          <p:nvPr/>
        </p:nvSpPr>
        <p:spPr bwMode="auto">
          <a:xfrm flipV="1">
            <a:off x="4794238" y="3910817"/>
            <a:ext cx="1697146" cy="1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36" name="Line 102"/>
          <p:cNvSpPr>
            <a:spLocks noChangeShapeType="1"/>
          </p:cNvSpPr>
          <p:nvPr/>
        </p:nvSpPr>
        <p:spPr bwMode="auto">
          <a:xfrm>
            <a:off x="7548938" y="3910817"/>
            <a:ext cx="1514148" cy="5935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37" name="Line 102"/>
          <p:cNvSpPr>
            <a:spLocks noChangeShapeType="1"/>
          </p:cNvSpPr>
          <p:nvPr/>
        </p:nvSpPr>
        <p:spPr bwMode="auto">
          <a:xfrm flipV="1">
            <a:off x="2381272" y="3910817"/>
            <a:ext cx="1384459" cy="3245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2" name="Line 100"/>
          <p:cNvSpPr>
            <a:spLocks noChangeShapeType="1"/>
          </p:cNvSpPr>
          <p:nvPr/>
        </p:nvSpPr>
        <p:spPr bwMode="auto">
          <a:xfrm rot="10800000" flipH="1" flipV="1">
            <a:off x="4276577" y="4515730"/>
            <a:ext cx="1" cy="319017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770352" y="3261648"/>
            <a:ext cx="1028506" cy="1241470"/>
            <a:chOff x="3984351" y="1702376"/>
            <a:chExt cx="1028506" cy="1241470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3984351" y="1702376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64210" y="1886848"/>
              <a:ext cx="872355" cy="950476"/>
              <a:chOff x="4747930" y="5424942"/>
              <a:chExt cx="872355" cy="950476"/>
            </a:xfrm>
          </p:grpSpPr>
          <p:pic>
            <p:nvPicPr>
              <p:cNvPr id="47" name="Picture 133" descr="icon-proces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918515" y="5424942"/>
                <a:ext cx="466725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" name="Text Box 134"/>
              <p:cNvSpPr txBox="1">
                <a:spLocks noChangeArrowheads="1"/>
              </p:cNvSpPr>
              <p:nvPr/>
            </p:nvSpPr>
            <p:spPr bwMode="auto">
              <a:xfrm>
                <a:off x="4747930" y="5975308"/>
                <a:ext cx="872355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Document 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Processing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494206" y="3261648"/>
            <a:ext cx="1028506" cy="1241470"/>
            <a:chOff x="3984351" y="1702376"/>
            <a:chExt cx="1028506" cy="1241470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3984351" y="1702376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092996" y="1816324"/>
              <a:ext cx="811213" cy="1051987"/>
              <a:chOff x="6143802" y="5079938"/>
              <a:chExt cx="811213" cy="1051987"/>
            </a:xfrm>
          </p:grpSpPr>
          <p:pic>
            <p:nvPicPr>
              <p:cNvPr id="53" name="Picture 136" descr="icon-archive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258897" y="5079938"/>
                <a:ext cx="581025" cy="6286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Text Box 137"/>
              <p:cNvSpPr txBox="1">
                <a:spLocks noChangeArrowheads="1"/>
              </p:cNvSpPr>
              <p:nvPr/>
            </p:nvSpPr>
            <p:spPr bwMode="auto">
              <a:xfrm>
                <a:off x="6143802" y="5731873"/>
                <a:ext cx="811213" cy="4000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Document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Analysis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9065909" y="3261648"/>
            <a:ext cx="1028506" cy="1241470"/>
            <a:chOff x="72091" y="2991622"/>
            <a:chExt cx="1028506" cy="124147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72091" y="2991622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06230" y="3183148"/>
              <a:ext cx="803425" cy="970836"/>
              <a:chOff x="3518975" y="4624887"/>
              <a:chExt cx="803425" cy="970836"/>
            </a:xfrm>
          </p:grpSpPr>
          <p:sp>
            <p:nvSpPr>
              <p:cNvPr id="64" name="Text Box 140"/>
              <p:cNvSpPr txBox="1">
                <a:spLocks noChangeArrowheads="1"/>
              </p:cNvSpPr>
              <p:nvPr/>
            </p:nvSpPr>
            <p:spPr bwMode="auto">
              <a:xfrm>
                <a:off x="3518975" y="5195613"/>
                <a:ext cx="803425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Sentiment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Scores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  <p:pic>
            <p:nvPicPr>
              <p:cNvPr id="65" name="Rectangle 874617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3627981" y="4624887"/>
                <a:ext cx="536035" cy="561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1" name="Line 102"/>
          <p:cNvSpPr>
            <a:spLocks noChangeShapeType="1"/>
          </p:cNvSpPr>
          <p:nvPr/>
        </p:nvSpPr>
        <p:spPr bwMode="auto">
          <a:xfrm flipV="1">
            <a:off x="5289046" y="5372997"/>
            <a:ext cx="1697146" cy="1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72" name="Line 102"/>
          <p:cNvSpPr>
            <a:spLocks noChangeShapeType="1"/>
          </p:cNvSpPr>
          <p:nvPr/>
        </p:nvSpPr>
        <p:spPr bwMode="auto">
          <a:xfrm>
            <a:off x="6986191" y="4515730"/>
            <a:ext cx="5451" cy="872196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73" name="Line 102"/>
          <p:cNvSpPr>
            <a:spLocks noChangeShapeType="1"/>
          </p:cNvSpPr>
          <p:nvPr/>
        </p:nvSpPr>
        <p:spPr bwMode="auto">
          <a:xfrm>
            <a:off x="5935624" y="3901248"/>
            <a:ext cx="942" cy="1472610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234548" y="4844315"/>
            <a:ext cx="2039219" cy="1133153"/>
            <a:chOff x="1838896" y="4829316"/>
            <a:chExt cx="2039219" cy="1133153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1838896" y="4829316"/>
              <a:ext cx="2039219" cy="1133153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145404" y="4979234"/>
              <a:ext cx="723900" cy="806451"/>
              <a:chOff x="4425861" y="4922713"/>
              <a:chExt cx="723900" cy="806451"/>
            </a:xfrm>
          </p:grpSpPr>
          <p:pic>
            <p:nvPicPr>
              <p:cNvPr id="75" name="Picture 113" descr="icon-librar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425861" y="4922713"/>
                <a:ext cx="723900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6" name="Text Box 114"/>
              <p:cNvSpPr txBox="1">
                <a:spLocks noChangeArrowheads="1"/>
              </p:cNvSpPr>
              <p:nvPr/>
            </p:nvSpPr>
            <p:spPr bwMode="auto">
              <a:xfrm>
                <a:off x="4444911" y="5483101"/>
                <a:ext cx="666750" cy="24606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Lexicon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16234" y="4973796"/>
              <a:ext cx="837089" cy="904720"/>
              <a:chOff x="3479174" y="4912872"/>
              <a:chExt cx="837089" cy="904720"/>
            </a:xfrm>
          </p:grpSpPr>
          <p:pic>
            <p:nvPicPr>
              <p:cNvPr id="77" name="Picture 92" descr="icon-innovate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531123" y="4912872"/>
                <a:ext cx="638175" cy="552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" name="Text Box 93"/>
              <p:cNvSpPr txBox="1">
                <a:spLocks noChangeArrowheads="1"/>
              </p:cNvSpPr>
              <p:nvPr/>
            </p:nvSpPr>
            <p:spPr bwMode="auto">
              <a:xfrm>
                <a:off x="3479174" y="5417482"/>
                <a:ext cx="837089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Linguistic</a:t>
                </a:r>
                <a:endParaRPr lang="en-US" sz="1000" b="1" kern="0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Resources</a:t>
                </a:r>
              </a:p>
            </p:txBody>
          </p:sp>
        </p:grpSp>
        <p:pic>
          <p:nvPicPr>
            <p:cNvPr id="83" name="Picture 149" descr="arrow-gold-2way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5400000">
              <a:off x="2627005" y="5051416"/>
              <a:ext cx="47625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" name="Text Box 146"/>
          <p:cNvSpPr txBox="1">
            <a:spLocks noChangeArrowheads="1"/>
          </p:cNvSpPr>
          <p:nvPr/>
        </p:nvSpPr>
        <p:spPr bwMode="auto">
          <a:xfrm>
            <a:off x="3792367" y="2840372"/>
            <a:ext cx="429970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ea typeface="ＭＳ Ｐゴシック"/>
              </a:rPr>
              <a:t>Architecture of a Generic Sentiment Analysis System</a:t>
            </a:r>
            <a:endParaRPr lang="en-US" sz="1200" b="1" dirty="0">
              <a:solidFill>
                <a:srgbClr val="FFFFFF"/>
              </a:solidFill>
              <a:latin typeface="Arial" charset="0"/>
              <a:ea typeface="ＭＳ Ｐゴシック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05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Supervised Classification Method for Sentiment Measurement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1082181" y="1110545"/>
            <a:ext cx="9642380" cy="5104298"/>
            <a:chOff x="1082181" y="1054273"/>
            <a:chExt cx="9642380" cy="5104298"/>
          </a:xfrm>
        </p:grpSpPr>
        <p:grpSp>
          <p:nvGrpSpPr>
            <p:cNvPr id="13" name="Group 12"/>
            <p:cNvGrpSpPr/>
            <p:nvPr/>
          </p:nvGrpSpPr>
          <p:grpSpPr>
            <a:xfrm>
              <a:off x="8630500" y="1054273"/>
              <a:ext cx="2094061" cy="3781774"/>
              <a:chOff x="8686772" y="983933"/>
              <a:chExt cx="2094061" cy="3781774"/>
            </a:xfrm>
          </p:grpSpPr>
          <p:pic>
            <p:nvPicPr>
              <p:cNvPr id="2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686772" y="1345291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90" name="Group 94"/>
              <p:cNvGrpSpPr>
                <a:grpSpLocks/>
              </p:cNvGrpSpPr>
              <p:nvPr/>
            </p:nvGrpSpPr>
            <p:grpSpPr bwMode="auto">
              <a:xfrm>
                <a:off x="8704383" y="983933"/>
                <a:ext cx="2076450" cy="369775"/>
                <a:chOff x="2925" y="705"/>
                <a:chExt cx="1308" cy="240"/>
              </a:xfrm>
            </p:grpSpPr>
            <p:pic>
              <p:nvPicPr>
                <p:cNvPr id="291" name="Picture 95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925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206" y="727"/>
                  <a:ext cx="710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kern="0" dirty="0" smtClean="0">
                      <a:solidFill>
                        <a:srgbClr val="FFFFFF"/>
                      </a:solidFill>
                      <a:latin typeface="Arial" charset="0"/>
                      <a:ea typeface="ＭＳ Ｐゴシック"/>
                    </a:rPr>
                    <a:t>Visualization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8847054" y="1432819"/>
                <a:ext cx="1869785" cy="2523856"/>
                <a:chOff x="8847054" y="1432819"/>
                <a:chExt cx="1869785" cy="252385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847054" y="1432819"/>
                  <a:ext cx="1337384" cy="2463086"/>
                  <a:chOff x="1165129" y="4006446"/>
                  <a:chExt cx="1337384" cy="2463086"/>
                </a:xfrm>
              </p:grpSpPr>
              <p:pic>
                <p:nvPicPr>
                  <p:cNvPr id="258" name="Picture 16" descr="icon-user_created"/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1788138" y="4006446"/>
                    <a:ext cx="714375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9280" y="4485183"/>
                    <a:ext cx="59503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Visual 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Charts</a:t>
                    </a:r>
                  </a:p>
                </p:txBody>
              </p:sp>
              <p:pic>
                <p:nvPicPr>
                  <p:cNvPr id="260" name="Picture 19" descr="icon-paper"/>
                  <p:cNvPicPr>
                    <a:picLocks noChangeAspect="1"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1210288" y="4835121"/>
                    <a:ext cx="7239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2554" y="5349290"/>
                    <a:ext cx="78739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Statistical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Tools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2" name="Picture 22" descr="icon-graphics"/>
                  <p:cNvPicPr>
                    <a:picLocks noChangeAspect="1" noChangeArrowheads="1"/>
                  </p:cNvPicPr>
                  <p:nvPr/>
                </p:nvPicPr>
                <p:blipFill>
                  <a:blip r:embed="rId10"/>
                  <a:srcRect/>
                  <a:stretch>
                    <a:fillRect/>
                  </a:stretch>
                </p:blipFill>
                <p:spPr bwMode="auto">
                  <a:xfrm>
                    <a:off x="1175363" y="5732059"/>
                    <a:ext cx="7620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5129" y="6223311"/>
                    <a:ext cx="925253" cy="24622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Info-g</a:t>
                    </a:r>
                    <a:r>
                      <a:rPr kumimoji="0" lang="en-US" sz="1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raphic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3136" y="4793981"/>
                    <a:ext cx="12580" cy="1256826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601953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13047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2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08375" y="6019532"/>
                    <a:ext cx="230065" cy="18913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9983414" y="2273807"/>
                  <a:ext cx="733425" cy="747713"/>
                  <a:chOff x="9998700" y="3484951"/>
                  <a:chExt cx="733425" cy="747713"/>
                </a:xfrm>
              </p:grpSpPr>
              <p:pic>
                <p:nvPicPr>
                  <p:cNvPr id="130" name="Picture 31" descr="icon-reports"/>
                  <p:cNvPicPr>
                    <a:picLocks noChangeAspect="1" noChangeArrowheads="1"/>
                  </p:cNvPicPr>
                  <p:nvPr/>
                </p:nvPicPr>
                <p:blipFill>
                  <a:blip r:embed="rId11"/>
                  <a:srcRect/>
                  <a:stretch>
                    <a:fillRect/>
                  </a:stretch>
                </p:blipFill>
                <p:spPr bwMode="auto">
                  <a:xfrm>
                    <a:off x="10008225" y="3484951"/>
                    <a:ext cx="723900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98700" y="3988189"/>
                    <a:ext cx="663575" cy="24447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Reports</a:t>
                    </a: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980298" y="3143844"/>
                  <a:ext cx="695962" cy="812831"/>
                  <a:chOff x="10044738" y="2616589"/>
                  <a:chExt cx="695962" cy="812831"/>
                </a:xfrm>
              </p:grpSpPr>
              <p:pic>
                <p:nvPicPr>
                  <p:cNvPr id="135" name="Picture 28" descr="icon-email"/>
                  <p:cNvPicPr>
                    <a:picLocks noChangeAspect="1"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0044738" y="2616589"/>
                    <a:ext cx="666750" cy="504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51088" y="3029310"/>
                    <a:ext cx="689612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Other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Formats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6011045" y="1070340"/>
              <a:ext cx="2076450" cy="3818092"/>
              <a:chOff x="6067317" y="1000000"/>
              <a:chExt cx="2076450" cy="3818092"/>
            </a:xfrm>
          </p:grpSpPr>
          <p:grpSp>
            <p:nvGrpSpPr>
              <p:cNvPr id="230" name="Group 121"/>
              <p:cNvGrpSpPr>
                <a:grpSpLocks/>
              </p:cNvGrpSpPr>
              <p:nvPr/>
            </p:nvGrpSpPr>
            <p:grpSpPr bwMode="auto">
              <a:xfrm>
                <a:off x="6067317" y="1000000"/>
                <a:ext cx="2076450" cy="381000"/>
                <a:chOff x="4320" y="705"/>
                <a:chExt cx="1308" cy="240"/>
              </a:xfrm>
            </p:grpSpPr>
            <p:pic>
              <p:nvPicPr>
                <p:cNvPr id="231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27" y="727"/>
                  <a:ext cx="1144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Sentiment Attachment</a:t>
                  </a:r>
                </a:p>
              </p:txBody>
            </p:sp>
          </p:grpSp>
          <p:pic>
            <p:nvPicPr>
              <p:cNvPr id="178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67371" y="1397676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0" name="Rectangle 249"/>
              <p:cNvSpPr/>
              <p:nvPr/>
            </p:nvSpPr>
            <p:spPr bwMode="auto">
              <a:xfrm>
                <a:off x="6455770" y="2243644"/>
                <a:ext cx="1365590" cy="303440"/>
              </a:xfrm>
              <a:prstGeom prst="rect">
                <a:avLst/>
              </a:prstGeom>
              <a:gradFill rotWithShape="1">
                <a:gsLst>
                  <a:gs pos="0">
                    <a:srgbClr val="AABCD2">
                      <a:tint val="50000"/>
                      <a:satMod val="300000"/>
                    </a:srgbClr>
                  </a:gs>
                  <a:gs pos="35000">
                    <a:srgbClr val="AABCD2">
                      <a:tint val="37000"/>
                      <a:satMod val="300000"/>
                    </a:srgbClr>
                  </a:gs>
                  <a:gs pos="100000">
                    <a:srgbClr val="AABCD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BCD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Sentence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1" name="Rectangle 14"/>
              <p:cNvSpPr/>
              <p:nvPr/>
            </p:nvSpPr>
            <p:spPr bwMode="auto">
              <a:xfrm>
                <a:off x="6455770" y="1620472"/>
                <a:ext cx="1365590" cy="287337"/>
              </a:xfrm>
              <a:prstGeom prst="rect">
                <a:avLst/>
              </a:prstGeom>
              <a:gradFill rotWithShape="1">
                <a:gsLst>
                  <a:gs pos="0">
                    <a:srgbClr val="E7B421">
                      <a:tint val="50000"/>
                      <a:satMod val="300000"/>
                    </a:srgbClr>
                  </a:gs>
                  <a:gs pos="35000">
                    <a:srgbClr val="E7B421">
                      <a:tint val="37000"/>
                      <a:satMod val="300000"/>
                    </a:srgbClr>
                  </a:gs>
                  <a:gs pos="100000">
                    <a:srgbClr val="E7B421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E7B421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Document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6462435" y="2888605"/>
                <a:ext cx="1365590" cy="272822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Aspects of entity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181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18621" y="2156141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3427357" y="1087016"/>
              <a:ext cx="2110643" cy="3805919"/>
              <a:chOff x="3483629" y="1016676"/>
              <a:chExt cx="2110643" cy="3805919"/>
            </a:xfrm>
          </p:grpSpPr>
          <p:grpSp>
            <p:nvGrpSpPr>
              <p:cNvPr id="216" name="Group 121"/>
              <p:cNvGrpSpPr>
                <a:grpSpLocks/>
              </p:cNvGrpSpPr>
              <p:nvPr/>
            </p:nvGrpSpPr>
            <p:grpSpPr bwMode="auto">
              <a:xfrm>
                <a:off x="3483629" y="1016676"/>
                <a:ext cx="2076450" cy="381000"/>
                <a:chOff x="4320" y="705"/>
                <a:chExt cx="1308" cy="240"/>
              </a:xfrm>
            </p:grpSpPr>
            <p:pic>
              <p:nvPicPr>
                <p:cNvPr id="217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94" y="727"/>
                  <a:ext cx="1015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Document Analysis</a:t>
                  </a:r>
                </a:p>
              </p:txBody>
            </p:sp>
          </p:grpSp>
          <p:pic>
            <p:nvPicPr>
              <p:cNvPr id="1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511320" y="1402179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509189" y="1575764"/>
                <a:ext cx="2085083" cy="2383795"/>
                <a:chOff x="3509189" y="1575764"/>
                <a:chExt cx="2085083" cy="2383795"/>
              </a:xfrm>
            </p:grpSpPr>
            <p:sp>
              <p:nvSpPr>
                <p:cNvPr id="210" name="Rounded Rectangle 209"/>
                <p:cNvSpPr/>
                <p:nvPr/>
              </p:nvSpPr>
              <p:spPr bwMode="auto">
                <a:xfrm>
                  <a:off x="4040623" y="1575764"/>
                  <a:ext cx="1028506" cy="1241470"/>
                </a:xfrm>
                <a:prstGeom prst="roundRect">
                  <a:avLst>
                    <a:gd name="adj" fmla="val 9190"/>
                  </a:avLst>
                </a:prstGeom>
                <a:solidFill>
                  <a:srgbClr val="FFFFFF">
                    <a:alpha val="79000"/>
                  </a:srgbClr>
                </a:solidFill>
                <a:ln w="3175" cap="flat" cmpd="sng" algn="ctr">
                  <a:solidFill>
                    <a:srgbClr val="9F9FA2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176213" marR="0" lvl="0" indent="-176213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72AA"/>
                    </a:buClr>
                    <a:buSzTx/>
                    <a:buFont typeface="Wingdings" pitchFamily="2" charset="2"/>
                    <a:buChar char="§"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870372" y="3060060"/>
                  <a:ext cx="723900" cy="806451"/>
                  <a:chOff x="7555551" y="2840780"/>
                  <a:chExt cx="723900" cy="806451"/>
                </a:xfrm>
              </p:grpSpPr>
              <p:pic>
                <p:nvPicPr>
                  <p:cNvPr id="211" name="Picture 113" descr="icon-library"/>
                  <p:cNvPicPr>
                    <a:picLocks noChangeAspect="1" noChangeArrowheads="1"/>
                  </p:cNvPicPr>
                  <p:nvPr/>
                </p:nvPicPr>
                <p:blipFill>
                  <a:blip r:embed="rId14"/>
                  <a:srcRect/>
                  <a:stretch>
                    <a:fillRect/>
                  </a:stretch>
                </p:blipFill>
                <p:spPr bwMode="auto">
                  <a:xfrm>
                    <a:off x="7555551" y="2840780"/>
                    <a:ext cx="723900" cy="619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2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74601" y="3401168"/>
                    <a:ext cx="666750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Lexicon</a:t>
                    </a: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3509189" y="3054839"/>
                  <a:ext cx="837089" cy="904720"/>
                  <a:chOff x="7317227" y="3989842"/>
                  <a:chExt cx="837089" cy="904720"/>
                </a:xfrm>
              </p:grpSpPr>
              <p:pic>
                <p:nvPicPr>
                  <p:cNvPr id="213" name="Picture 92" descr="icon-innovate"/>
                  <p:cNvPicPr>
                    <a:picLocks noChangeAspect="1" noChangeArrowheads="1"/>
                  </p:cNvPicPr>
                  <p:nvPr/>
                </p:nvPicPr>
                <p:blipFill>
                  <a:blip r:embed="rId15"/>
                  <a:srcRect/>
                  <a:stretch>
                    <a:fillRect/>
                  </a:stretch>
                </p:blipFill>
                <p:spPr bwMode="auto">
                  <a:xfrm>
                    <a:off x="7369176" y="3989842"/>
                    <a:ext cx="638175" cy="5524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4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7227" y="4494452"/>
                    <a:ext cx="83708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Linguistic</a:t>
                    </a:r>
                    <a:endParaRPr lang="en-US" sz="1000" b="1" kern="0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Resources</a:t>
                    </a: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4114410" y="1740760"/>
                  <a:ext cx="862737" cy="920687"/>
                  <a:chOff x="3962995" y="3994605"/>
                  <a:chExt cx="862737" cy="920687"/>
                </a:xfrm>
              </p:grpSpPr>
              <p:pic>
                <p:nvPicPr>
                  <p:cNvPr id="223" name="Picture 60" descr="icon-edit"/>
                  <p:cNvPicPr>
                    <a:picLocks noChangeAspect="1" noChangeArrowheads="1"/>
                  </p:cNvPicPr>
                  <p:nvPr/>
                </p:nvPicPr>
                <p:blipFill>
                  <a:blip r:embed="rId16"/>
                  <a:srcRect/>
                  <a:stretch>
                    <a:fillRect/>
                  </a:stretch>
                </p:blipFill>
                <p:spPr bwMode="auto">
                  <a:xfrm>
                    <a:off x="4054475" y="3994605"/>
                    <a:ext cx="600075" cy="5429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4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995" y="4515182"/>
                    <a:ext cx="86273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Annotation</a:t>
                    </a:r>
                  </a:p>
                </p:txBody>
              </p:sp>
            </p:grpSp>
            <p:sp>
              <p:nvSpPr>
                <p:cNvPr id="227" name="Line 100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4539460" y="2678266"/>
                  <a:ext cx="2686" cy="683367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/>
                  <a:tailEnd type="stealth" w="med" len="med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229" name="Line 102"/>
                <p:cNvSpPr>
                  <a:spLocks noChangeShapeType="1"/>
                </p:cNvSpPr>
                <p:nvPr/>
              </p:nvSpPr>
              <p:spPr bwMode="auto">
                <a:xfrm>
                  <a:off x="4346278" y="3364198"/>
                  <a:ext cx="398463" cy="0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</p:grpSp>
        <p:pic>
          <p:nvPicPr>
            <p:cNvPr id="247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384" y="2156618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5" name="Group 254"/>
            <p:cNvGrpSpPr/>
            <p:nvPr/>
          </p:nvGrpSpPr>
          <p:grpSpPr>
            <a:xfrm>
              <a:off x="5445349" y="1676842"/>
              <a:ext cx="666108" cy="1563339"/>
              <a:chOff x="6445877" y="3506186"/>
              <a:chExt cx="666108" cy="1563339"/>
            </a:xfrm>
          </p:grpSpPr>
          <p:pic>
            <p:nvPicPr>
              <p:cNvPr id="221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18885708">
                <a:off x="6465327" y="35061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2807130">
                <a:off x="6445877" y="4450400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6492860" y="39854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1082181" y="1090193"/>
              <a:ext cx="2076450" cy="3874830"/>
              <a:chOff x="1138453" y="1019853"/>
              <a:chExt cx="2076450" cy="3874830"/>
            </a:xfrm>
          </p:grpSpPr>
          <p:grpSp>
            <p:nvGrpSpPr>
              <p:cNvPr id="207" name="Group 121"/>
              <p:cNvGrpSpPr>
                <a:grpSpLocks/>
              </p:cNvGrpSpPr>
              <p:nvPr/>
            </p:nvGrpSpPr>
            <p:grpSpPr bwMode="auto">
              <a:xfrm>
                <a:off x="1138453" y="1019853"/>
                <a:ext cx="2076450" cy="381000"/>
                <a:chOff x="4320" y="696"/>
                <a:chExt cx="1308" cy="240"/>
              </a:xfrm>
            </p:grpSpPr>
            <p:pic>
              <p:nvPicPr>
                <p:cNvPr id="208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696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593" y="727"/>
                  <a:ext cx="821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Pre-processing</a:t>
                  </a:r>
                </a:p>
              </p:txBody>
            </p:sp>
          </p:grpSp>
          <p:pic>
            <p:nvPicPr>
              <p:cNvPr id="179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141977" y="1474267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6" name="Group 125"/>
              <p:cNvGrpSpPr>
                <a:grpSpLocks noChangeAspect="1"/>
              </p:cNvGrpSpPr>
              <p:nvPr/>
            </p:nvGrpSpPr>
            <p:grpSpPr>
              <a:xfrm>
                <a:off x="1358800" y="1503979"/>
                <a:ext cx="1714251" cy="2128301"/>
                <a:chOff x="9763125" y="1993021"/>
                <a:chExt cx="2448930" cy="304043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9763125" y="1993021"/>
                  <a:ext cx="2428875" cy="3040430"/>
                  <a:chOff x="9763125" y="1993021"/>
                  <a:chExt cx="2428875" cy="3040430"/>
                </a:xfrm>
              </p:grpSpPr>
              <p:grpSp>
                <p:nvGrpSpPr>
                  <p:cNvPr id="16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9763125" y="2674426"/>
                    <a:ext cx="2247900" cy="2359025"/>
                    <a:chOff x="849312" y="2205878"/>
                    <a:chExt cx="2247900" cy="2358613"/>
                  </a:xfrm>
                </p:grpSpPr>
                <p:grpSp>
                  <p:nvGrpSpPr>
                    <p:cNvPr id="171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312" y="2205878"/>
                      <a:ext cx="2247900" cy="2358613"/>
                      <a:chOff x="849312" y="2205878"/>
                      <a:chExt cx="2247900" cy="2358613"/>
                    </a:xfrm>
                  </p:grpSpPr>
                  <p:sp>
                    <p:nvSpPr>
                      <p:cNvPr id="173" name="Rounded 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2205878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Tokenization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4" name="Rounded 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3434084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Entity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5" name="Rounded 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4048266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Relation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172" name="Rounded 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312" y="2820059"/>
                      <a:ext cx="2247900" cy="516070"/>
                    </a:xfrm>
                    <a:prstGeom prst="roundRect">
                      <a:avLst>
                        <a:gd name="adj" fmla="val 16667"/>
                      </a:avLst>
                    </a:prstGeom>
                    <a:gradFill rotWithShape="1">
                      <a:gsLst>
                        <a:gs pos="1000">
                          <a:srgbClr val="FFC726">
                            <a:lumMod val="50000"/>
                          </a:srgbClr>
                        </a:gs>
                        <a:gs pos="100000">
                          <a:srgbClr val="E7B421">
                            <a:tint val="50000"/>
                            <a:shade val="100000"/>
                            <a:satMod val="350000"/>
                          </a:srgbClr>
                        </a:gs>
                        <a:gs pos="67000">
                          <a:srgbClr val="FFC726">
                            <a:lumMod val="7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2A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Arial"/>
                          <a:ea typeface="ヒラギノ明朝 Pro W3" charset="-128"/>
                          <a:sym typeface="Times New Roman" charset="0"/>
                        </a:rPr>
                        <a:t>Part of speech tagging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sym typeface="Times New Roman" charset="0"/>
                      </a:endParaRPr>
                    </a:p>
                  </p:txBody>
                </p:sp>
              </p:grpSp>
              <p:sp>
                <p:nvSpPr>
                  <p:cNvPr id="176" name="Rounded 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9775243" y="2056078"/>
                    <a:ext cx="2247900" cy="516315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1000">
                        <a:srgbClr val="FFC726">
                          <a:lumMod val="50000"/>
                        </a:srgbClr>
                      </a:gs>
                      <a:gs pos="100000">
                        <a:srgbClr val="E7B421">
                          <a:tint val="50000"/>
                          <a:shade val="100000"/>
                          <a:satMod val="350000"/>
                        </a:srgbClr>
                      </a:gs>
                      <a:gs pos="67000">
                        <a:srgbClr val="FFC726">
                          <a:lumMod val="7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72AA"/>
                      </a:buClr>
                      <a:buSzTx/>
                      <a:buFont typeface="Wingdings" panose="05000000000000000000" pitchFamily="2" charset="2"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cs typeface="+mn-cs"/>
                        <a:sym typeface="Times New Roman" charset="0"/>
                      </a:rPr>
                      <a:t>Stemming</a:t>
                    </a: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ヒラギノ明朝 Pro W3" charset="-128"/>
                      <a:cs typeface="+mn-cs"/>
                      <a:sym typeface="Times New Roman" charset="0"/>
                    </a:endParaRPr>
                  </a:p>
                </p:txBody>
              </p:sp>
              <p:pic>
                <p:nvPicPr>
                  <p:cNvPr id="177" name="Picture 2" descr="C:\Users\lelwood\AppData\Local\Microsoft\Windows\Temporary Internet Files\Content.IE5\HKWC75JV\MCj04347130000[1].wmf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duotone>
                      <a:srgbClr val="0072AA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734800" y="1993021"/>
                    <a:ext cx="457200" cy="479234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167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2593751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8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178616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9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794660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0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4409246"/>
                  <a:ext cx="457200" cy="47923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082181" y="4270034"/>
              <a:ext cx="9642380" cy="1888537"/>
              <a:chOff x="1138453" y="4551394"/>
              <a:chExt cx="9642380" cy="188853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38453" y="4893062"/>
                <a:ext cx="9642380" cy="1546869"/>
                <a:chOff x="1138453" y="4893067"/>
                <a:chExt cx="9642380" cy="1546864"/>
              </a:xfrm>
            </p:grpSpPr>
            <p:pic>
              <p:nvPicPr>
                <p:cNvPr id="183" name="Picture 125" descr="bkgnd-Store+Archive"/>
                <p:cNvPicPr>
                  <a:picLocks noChangeAspect="1" noChangeArrowheads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1138453" y="4910525"/>
                  <a:ext cx="9578386" cy="1529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4" name="Group 132"/>
                <p:cNvGrpSpPr>
                  <a:grpSpLocks/>
                </p:cNvGrpSpPr>
                <p:nvPr/>
              </p:nvGrpSpPr>
              <p:grpSpPr bwMode="auto">
                <a:xfrm>
                  <a:off x="4337058" y="5436497"/>
                  <a:ext cx="1114425" cy="774700"/>
                  <a:chOff x="2082" y="3591"/>
                  <a:chExt cx="702" cy="488"/>
                </a:xfrm>
              </p:grpSpPr>
              <p:pic>
                <p:nvPicPr>
                  <p:cNvPr id="237" name="Picture 133" descr="icon-process"/>
                  <p:cNvPicPr>
                    <a:picLocks noChangeAspect="1" noChangeArrowheads="1"/>
                  </p:cNvPicPr>
                  <p:nvPr/>
                </p:nvPicPr>
                <p:blipFill>
                  <a:blip r:embed="rId19"/>
                  <a:srcRect/>
                  <a:stretch>
                    <a:fillRect/>
                  </a:stretch>
                </p:blipFill>
                <p:spPr bwMode="auto">
                  <a:xfrm>
                    <a:off x="2284" y="3591"/>
                    <a:ext cx="294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2" y="3924"/>
                    <a:ext cx="702" cy="15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Pre-processing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5" name="Group 135"/>
                <p:cNvGrpSpPr>
                  <a:grpSpLocks/>
                </p:cNvGrpSpPr>
                <p:nvPr/>
              </p:nvGrpSpPr>
              <p:grpSpPr bwMode="auto">
                <a:xfrm>
                  <a:off x="6217128" y="5373709"/>
                  <a:ext cx="811213" cy="969965"/>
                  <a:chOff x="3056" y="3561"/>
                  <a:chExt cx="511" cy="611"/>
                </a:xfrm>
              </p:grpSpPr>
              <p:pic>
                <p:nvPicPr>
                  <p:cNvPr id="225" name="Picture 136" descr="icon-archive"/>
                  <p:cNvPicPr>
                    <a:picLocks noChangeAspect="1" noChangeArrowheads="1"/>
                  </p:cNvPicPr>
                  <p:nvPr/>
                </p:nvPicPr>
                <p:blipFill>
                  <a:blip r:embed="rId20"/>
                  <a:srcRect/>
                  <a:stretch>
                    <a:fillRect/>
                  </a:stretch>
                </p:blipFill>
                <p:spPr bwMode="auto">
                  <a:xfrm>
                    <a:off x="3090" y="3561"/>
                    <a:ext cx="366" cy="3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8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6" y="3920"/>
                    <a:ext cx="511" cy="252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Document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Analysis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6" name="Group 144"/>
                <p:cNvGrpSpPr>
                  <a:grpSpLocks/>
                </p:cNvGrpSpPr>
                <p:nvPr/>
              </p:nvGrpSpPr>
              <p:grpSpPr bwMode="auto">
                <a:xfrm>
                  <a:off x="1143216" y="4893067"/>
                  <a:ext cx="9637617" cy="457200"/>
                  <a:chOff x="124" y="3266"/>
                  <a:chExt cx="5510" cy="288"/>
                </a:xfrm>
              </p:grpSpPr>
              <p:pic>
                <p:nvPicPr>
                  <p:cNvPr id="205" name="Picture 145" descr="bkgnd-label_store+archive"/>
                  <p:cNvPicPr>
                    <a:picLocks noChangeAspect="1" noChangeArrowheads="1"/>
                  </p:cNvPicPr>
                  <p:nvPr/>
                </p:nvPicPr>
                <p:blipFill>
                  <a:blip r:embed="rId21"/>
                  <a:srcRect/>
                  <a:stretch>
                    <a:fillRect/>
                  </a:stretch>
                </p:blipFill>
                <p:spPr bwMode="auto">
                  <a:xfrm>
                    <a:off x="124" y="3266"/>
                    <a:ext cx="551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9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1" y="3308"/>
                    <a:ext cx="1297" cy="174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b="1" dirty="0" smtClean="0">
                        <a:solidFill>
                          <a:srgbClr val="FFFFFF"/>
                        </a:solidFill>
                        <a:latin typeface="Arial" charset="0"/>
                        <a:ea typeface="ＭＳ Ｐゴシック"/>
                      </a:rPr>
                      <a:t>Sentiment Analysis Steps</a:t>
                    </a:r>
                    <a:endParaRPr lang="en-US" sz="1200" b="1" dirty="0">
                      <a:solidFill>
                        <a:srgbClr val="FFFFFF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483878" y="5433747"/>
                  <a:ext cx="715026" cy="749953"/>
                  <a:chOff x="1858313" y="1749851"/>
                  <a:chExt cx="715026" cy="749953"/>
                </a:xfrm>
              </p:grpSpPr>
              <p:sp>
                <p:nvSpPr>
                  <p:cNvPr id="201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9926" y="2253741"/>
                    <a:ext cx="633413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Corpus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858313" y="1749851"/>
                    <a:ext cx="702325" cy="529824"/>
                    <a:chOff x="1842439" y="5463669"/>
                    <a:chExt cx="702325" cy="529824"/>
                  </a:xfrm>
                </p:grpSpPr>
                <p:pic>
                  <p:nvPicPr>
                    <p:cNvPr id="203" name="Picture 72" descr="DATABASE.png"/>
                    <p:cNvPicPr>
                      <a:picLocks noChangeAspect="1"/>
                    </p:cNvPicPr>
                    <p:nvPr/>
                  </p:nvPicPr>
                  <p:blipFill>
                    <a:blip r:embed="rId2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41444" y="5463669"/>
                      <a:ext cx="603320" cy="483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04" name="Picture 163" descr="WCM.png"/>
                    <p:cNvPicPr>
                      <a:picLocks noChangeAspect="1"/>
                    </p:cNvPicPr>
                    <p:nvPr/>
                  </p:nvPicPr>
                  <p:blipFill>
                    <a:blip r:embed="rId2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890" r="35463"/>
                    <a:stretch>
                      <a:fillRect/>
                    </a:stretch>
                  </p:blipFill>
                  <p:spPr bwMode="auto">
                    <a:xfrm>
                      <a:off x="1842439" y="5642700"/>
                      <a:ext cx="428491" cy="3507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756981" y="5425981"/>
                  <a:ext cx="1108075" cy="771583"/>
                  <a:chOff x="3046413" y="1728221"/>
                  <a:chExt cx="1108075" cy="771583"/>
                </a:xfrm>
              </p:grpSpPr>
              <p:sp>
                <p:nvSpPr>
                  <p:cNvPr id="199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6413" y="2253741"/>
                    <a:ext cx="1108075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Text Extraction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00" name="Picture 104" descr="icon-search"/>
                  <p:cNvPicPr>
                    <a:picLocks noChangeAspect="1" noChangeArrowheads="1"/>
                  </p:cNvPicPr>
                  <p:nvPr/>
                </p:nvPicPr>
                <p:blipFill>
                  <a:blip r:embed="rId24"/>
                  <a:srcRect/>
                  <a:stretch>
                    <a:fillRect/>
                  </a:stretch>
                </p:blipFill>
                <p:spPr bwMode="auto">
                  <a:xfrm>
                    <a:off x="3275922" y="1728221"/>
                    <a:ext cx="723900" cy="609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694902" y="5373709"/>
                  <a:ext cx="889987" cy="957646"/>
                  <a:chOff x="7533135" y="1675555"/>
                  <a:chExt cx="889987" cy="957646"/>
                </a:xfrm>
              </p:grpSpPr>
              <p:sp>
                <p:nvSpPr>
                  <p:cNvPr id="19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33135" y="2233091"/>
                    <a:ext cx="88998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Annotation</a:t>
                    </a:r>
                  </a:p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Attachment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8" name="Rectangle 874617"/>
                  <p:cNvPicPr>
                    <a:picLocks noChangeAspect="1" noChangeArrowheads="1"/>
                  </p:cNvPicPr>
                  <p:nvPr/>
                </p:nvPicPr>
                <p:blipFill>
                  <a:blip r:embed="rId25"/>
                  <a:srcRect/>
                  <a:stretch>
                    <a:fillRect/>
                  </a:stretch>
                </p:blipFill>
                <p:spPr bwMode="auto">
                  <a:xfrm>
                    <a:off x="7685422" y="1675555"/>
                    <a:ext cx="536035" cy="5619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9300639" y="5297929"/>
                  <a:ext cx="965329" cy="1061631"/>
                  <a:chOff x="8958263" y="1558191"/>
                  <a:chExt cx="965329" cy="1061631"/>
                </a:xfrm>
              </p:grpSpPr>
              <p:sp>
                <p:nvSpPr>
                  <p:cNvPr id="195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58263" y="2219712"/>
                    <a:ext cx="96532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Visualization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6" name="Rectangle 874625"/>
                  <p:cNvPicPr>
                    <a:picLocks noChangeAspect="1" noChangeArrowheads="1"/>
                  </p:cNvPicPr>
                  <p:nvPr/>
                </p:nvPicPr>
                <p:blipFill>
                  <a:blip r:embed="rId26"/>
                  <a:srcRect/>
                  <a:stretch>
                    <a:fillRect/>
                  </a:stretch>
                </p:blipFill>
                <p:spPr bwMode="auto">
                  <a:xfrm>
                    <a:off x="9043511" y="1558191"/>
                    <a:ext cx="728385" cy="8656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pic>
            <p:nvPicPr>
              <p:cNvPr id="187" name="Picture 147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1829689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8" name="Picture 148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4201880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9" name="Picture 149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6903925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0" name="Picture 150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9490183" y="4551394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19" name="Picture 11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" y="4161018"/>
            <a:ext cx="1149431" cy="8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It or Not: A Survey of Twitter Sentiment Analysis Methods (Anastasia et al)</a:t>
            </a:r>
          </a:p>
          <a:p>
            <a:pPr lvl="1"/>
            <a:r>
              <a:rPr lang="en-US" dirty="0" smtClean="0"/>
              <a:t>TSA - Terminology, Challenges, Methods, Approaches, Data Collection.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74" y="3214688"/>
            <a:ext cx="6705600" cy="296227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Preliminary Literature Review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686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984785"/>
              </p:ext>
            </p:extLst>
          </p:nvPr>
        </p:nvGraphicFramePr>
        <p:xfrm>
          <a:off x="838200" y="1607915"/>
          <a:ext cx="10515600" cy="415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7316"/>
                <a:gridCol w="930442"/>
                <a:gridCol w="930442"/>
                <a:gridCol w="898358"/>
                <a:gridCol w="834189"/>
                <a:gridCol w="866274"/>
                <a:gridCol w="818147"/>
                <a:gridCol w="802106"/>
                <a:gridCol w="802105"/>
                <a:gridCol w="846221"/>
              </a:tblGrid>
              <a:tr h="4966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Citations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2009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2011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2012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2013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2014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2015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2016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CyberEmotions.eu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baseline="0" dirty="0" smtClean="0">
                          <a:latin typeface="+mj-lt"/>
                        </a:rPr>
                        <a:t>(</a:t>
                      </a:r>
                      <a:r>
                        <a:rPr lang="en-US" sz="1800" b="0" i="0" u="none" baseline="0" dirty="0" err="1" smtClean="0">
                          <a:latin typeface="+mj-lt"/>
                        </a:rPr>
                        <a:t>Bermingham</a:t>
                      </a:r>
                      <a:r>
                        <a:rPr lang="en-US" sz="1800" b="0" i="0" u="none" baseline="0" dirty="0" smtClean="0">
                          <a:latin typeface="+mj-lt"/>
                        </a:rPr>
                        <a:t> et al 2010)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Mozdeh</a:t>
                      </a:r>
                      <a:r>
                        <a:rPr lang="en-US" sz="1800" dirty="0" smtClean="0">
                          <a:latin typeface="+mj-lt"/>
                        </a:rPr>
                        <a:t> (www.CREEN.org)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Carol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Ronen</a:t>
                      </a:r>
                      <a:r>
                        <a:rPr lang="en-US" sz="1800" baseline="0" dirty="0" smtClean="0">
                          <a:latin typeface="+mj-lt"/>
                        </a:rPr>
                        <a:t> Feldman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Muhammad </a:t>
                      </a:r>
                      <a:r>
                        <a:rPr lang="en-US" sz="1800" dirty="0" err="1" smtClean="0">
                          <a:latin typeface="+mj-lt"/>
                        </a:rPr>
                        <a:t>Saif</a:t>
                      </a:r>
                      <a:r>
                        <a:rPr lang="en-US" sz="1800" dirty="0" smtClean="0">
                          <a:latin typeface="+mj-lt"/>
                        </a:rPr>
                        <a:t>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Paul Krill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Anastasia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43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Ribeiro et</a:t>
                      </a:r>
                      <a:r>
                        <a:rPr lang="en-US" sz="1800" baseline="0" dirty="0" smtClean="0">
                          <a:latin typeface="+mj-lt"/>
                        </a:rPr>
                        <a:t> al</a:t>
                      </a:r>
                      <a:endParaRPr lang="en-US" sz="180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Lucan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Literature Coverage to 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233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659</Words>
  <Application>Microsoft Office PowerPoint</Application>
  <PresentationFormat>Widescreen</PresentationFormat>
  <Paragraphs>214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Calibri Light</vt:lpstr>
      <vt:lpstr>Times New Roman</vt:lpstr>
      <vt:lpstr>Wingdings</vt:lpstr>
      <vt:lpstr>ヒラギノ明朝 Pro W3</vt:lpstr>
      <vt:lpstr>Office Theme</vt:lpstr>
      <vt:lpstr>Text mining of social media feeds to perform sentiment analysis for technology release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Planning</vt:lpstr>
      <vt:lpstr>Supervisor Meetings Schedule</vt:lpstr>
      <vt:lpstr>PowerPoint Presentation</vt:lpstr>
      <vt:lpstr>End of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of social media feeds to perform sentiment analysis   for technology release</dc:title>
  <dc:creator>Kashif Ali Bhatti</dc:creator>
  <cp:lastModifiedBy>Kashif Ali Bhatti</cp:lastModifiedBy>
  <cp:revision>116</cp:revision>
  <dcterms:created xsi:type="dcterms:W3CDTF">2017-12-25T11:59:14Z</dcterms:created>
  <dcterms:modified xsi:type="dcterms:W3CDTF">2018-05-10T09:11:20Z</dcterms:modified>
</cp:coreProperties>
</file>