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53D3E6-C976-4520-B866-F21068C1202C}">
  <a:tblStyle styleId="{7653D3E6-C976-4520-B866-F21068C120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verage-regular.fnt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e5809f3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e5809f3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ce5809f3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ce5809f3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 similarities: women, sexual, and diff violence leaning words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these word clouds are interesting, they don’t really tell us much about the </a:t>
            </a:r>
            <a:r>
              <a:rPr lang="en"/>
              <a:t>prevalence</a:t>
            </a:r>
            <a:r>
              <a:rPr lang="en"/>
              <a:t> or sentiment of the content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da6352e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da6352e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note that this is where we see the available data being a bit of a limitation. Since the 2019 </a:t>
            </a:r>
            <a:r>
              <a:rPr lang="en"/>
              <a:t>dataset</a:t>
            </a:r>
            <a:r>
              <a:rPr lang="en"/>
              <a:t> contains almost 15k less tweets, it’s hard to compare the most used terms on the same scale– as evident from the </a:t>
            </a:r>
            <a:r>
              <a:rPr lang="en"/>
              <a:t>visual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Nevertheless, here are some of the trends that I found:</a:t>
            </a:r>
            <a:endParaRPr/>
          </a:p>
          <a:p>
            <a:pPr indent="0" lvl="0" marL="0" rtl="0" algn="l">
              <a:spcBef>
                <a:spcPts val="0"/>
              </a:spcBef>
              <a:spcAft>
                <a:spcPts val="0"/>
              </a:spcAft>
              <a:buNone/>
            </a:pPr>
            <a:r>
              <a:rPr lang="en"/>
              <a:t>For the 2017 dataset.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ce5809f3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ce5809f3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LOOK AT THE SCALES HERE, PROCEED W/ CAUTION WHEN </a:t>
            </a:r>
            <a:r>
              <a:rPr lang="en"/>
              <a:t>INTERPRETING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proceeding with caution, we can make some comments: </a:t>
            </a:r>
            <a:endParaRPr/>
          </a:p>
          <a:p>
            <a:pPr indent="-298450" lvl="0" marL="457200" rtl="0" algn="l">
              <a:spcBef>
                <a:spcPts val="0"/>
              </a:spcBef>
              <a:spcAft>
                <a:spcPts val="0"/>
              </a:spcAft>
              <a:buSzPts val="1100"/>
              <a:buChar char="-"/>
            </a:pPr>
            <a:r>
              <a:rPr lang="en"/>
              <a:t>In both analyses, ‘trust’ seems to be the most tagged emotion</a:t>
            </a:r>
            <a:endParaRPr/>
          </a:p>
          <a:p>
            <a:pPr indent="-298450" lvl="1" marL="914400" rtl="0" algn="l">
              <a:spcBef>
                <a:spcPts val="0"/>
              </a:spcBef>
              <a:spcAft>
                <a:spcPts val="0"/>
              </a:spcAft>
              <a:buSzPts val="1100"/>
              <a:buChar char="-"/>
            </a:pPr>
            <a:r>
              <a:rPr lang="en"/>
              <a:t>I’m thinking that this has to do with another popular hashtag at the time, #believe women, which was used as a political slogan arising from #metoo, also discourse during the movement about myths regarding rates of false accusations</a:t>
            </a:r>
            <a:endParaRPr/>
          </a:p>
          <a:p>
            <a:pPr indent="-298450" lvl="0" marL="457200" rtl="0" algn="l">
              <a:spcBef>
                <a:spcPts val="0"/>
              </a:spcBef>
              <a:spcAft>
                <a:spcPts val="0"/>
              </a:spcAft>
              <a:buSzPts val="1100"/>
              <a:buChar char="-"/>
            </a:pPr>
            <a:r>
              <a:rPr lang="en"/>
              <a:t>Next in terms of most flagged emotion was fear, with ~10k tweets in the 2017 dataset and just over 7k tweets in the 2019 dataset – makes sense when we are dealing with a lot of disclosures of abuse. </a:t>
            </a:r>
            <a:endParaRPr/>
          </a:p>
          <a:p>
            <a:pPr indent="-298450" lvl="0" marL="457200" rtl="0" algn="l">
              <a:spcBef>
                <a:spcPts val="0"/>
              </a:spcBef>
              <a:spcAft>
                <a:spcPts val="0"/>
              </a:spcAft>
              <a:buSzPts val="1100"/>
              <a:buChar char="-"/>
            </a:pPr>
            <a:r>
              <a:rPr lang="en"/>
              <a:t>In terms of the sentiment itself, we can see that there is almost the same rate of positive and negative tweets in the 2017 dataset, though in the 2019 dataset we actually see that there are far more positive than negative tweets (~2000).</a:t>
            </a:r>
            <a:endParaRPr/>
          </a:p>
          <a:p>
            <a:pPr indent="-298450" lvl="1" marL="914400" rtl="0" algn="l">
              <a:spcBef>
                <a:spcPts val="0"/>
              </a:spcBef>
              <a:spcAft>
                <a:spcPts val="0"/>
              </a:spcAft>
              <a:buSzPts val="1100"/>
              <a:buChar char="-"/>
            </a:pPr>
            <a:r>
              <a:rPr lang="en"/>
              <a:t> However, I think it’s important to take pause here and think about why there are so many negative tweets. As we saw earlier when looking at the word cloud and most used terms/most popular tweets, we can see that a lot of these tweets attached to the hashtag are disclosing cases of sexual assault or harassment. </a:t>
            </a:r>
            <a:endParaRPr/>
          </a:p>
          <a:p>
            <a:pPr indent="-298450" lvl="1" marL="914400" rtl="0" algn="l">
              <a:spcBef>
                <a:spcPts val="0"/>
              </a:spcBef>
              <a:spcAft>
                <a:spcPts val="0"/>
              </a:spcAft>
              <a:buSzPts val="1100"/>
              <a:buChar char="-"/>
            </a:pPr>
            <a:r>
              <a:rPr lang="en"/>
              <a:t>For example, in the</a:t>
            </a:r>
            <a:r>
              <a:rPr lang="en">
                <a:solidFill>
                  <a:schemeClr val="dk1"/>
                </a:solidFill>
              </a:rPr>
              <a:t> Modrek &amp; Chakalov (2019) piece that I mentioned at the beginning of the presentation, they found that in the 11k #Metoo tweets that they collected during the first week of the movement, that they included “</a:t>
            </a:r>
            <a:r>
              <a:rPr lang="en" sz="1250">
                <a:solidFill>
                  <a:schemeClr val="lt1"/>
                </a:solidFill>
              </a:rPr>
              <a:t> </a:t>
            </a:r>
            <a:r>
              <a:rPr lang="en">
                <a:solidFill>
                  <a:schemeClr val="dk1"/>
                </a:solidFill>
              </a:rPr>
              <a:t>vivid and traumatic descriptions” of sexual abuse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Further in the Schneider &amp; Carpenter (2020) piece looking at tweets in the 24h time period after the hashtag gained traction, the authors found that the overall sentiment indicated a negative tone and that the majority of positive social reactions indicated validation and belief of survivors, offered emotional support and called for social change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What does this mean for my project?</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Perhaps a more nuanced hand-coded qual coding scheme to further tease apart the negative sentiment tweets in a few different categories; such as negative self-disclosure (they’re recounting something horrific that happened to them), negativity towards those accused, and negativity towards the movement itself.  </a:t>
            </a:r>
            <a:endParaRPr>
              <a:solidFill>
                <a:schemeClr val="dk1"/>
              </a:solidFill>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da6352e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da6352e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da6352e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da6352e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ce5809f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ce5809f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#MeToo movement was officially founded in 2007 by activist Tarana Burke, who originally used the phrase “me too” to convey solidarity among victims of sexual violence (Alexander 2020). However, the movement did not attract mass mainstream attention until ten years later in 2017 when actress Alyssa Milano encouraged anyone who had ever experienced sexual harassment to use the hashtag “#MeToo.” Within twenty-four hours of Milano tweeting the hashtag, there were over 12 million uses of the hashtag on Facebook alone (Glover 2017). </a:t>
            </a:r>
            <a:endParaRPr>
              <a:solidFill>
                <a:schemeClr val="dk1"/>
              </a:solidFill>
              <a:latin typeface="Times New Roman"/>
              <a:ea typeface="Times New Roman"/>
              <a:cs typeface="Times New Roman"/>
              <a:sym typeface="Times New Roman"/>
            </a:endParaRPr>
          </a:p>
          <a:p>
            <a:pPr indent="0" lvl="0" marL="0" rtl="0" algn="l">
              <a:lnSpc>
                <a:spcPct val="218181"/>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ce5809f3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ce5809f3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a6352e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da6352e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ce5809f3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ce5809f3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the goal of my project then? If you recall, for the midterm presentation, my </a:t>
            </a:r>
            <a:r>
              <a:rPr lang="en"/>
              <a:t>proposed</a:t>
            </a:r>
            <a:r>
              <a:rPr lang="en"/>
              <a:t> research question was: how did #metoo and the discourse around it fade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keeping in mind the constraints of this course and data availability, I’ve narrowed down my question to be the following: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e5809f3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e5809f3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e5809f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e5809f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#MeToo was the search term in both of these </a:t>
            </a:r>
            <a:r>
              <a:rPr lang="en"/>
              <a:t>datasets</a:t>
            </a:r>
            <a:r>
              <a:rPr lang="en"/>
              <a:t>, every tweet includes the hashtag and needs to be removed in order to make for a more </a:t>
            </a:r>
            <a:r>
              <a:rPr lang="en"/>
              <a:t>meaningful</a:t>
            </a:r>
            <a:r>
              <a:rPr lang="en"/>
              <a:t> content </a:t>
            </a:r>
            <a:r>
              <a:rPr lang="en"/>
              <a:t>analysis</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ce5809f3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ce5809f3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taking a deeper look into the content and sentiment of the tweets, I want to look at which tweets are the most popular, what the </a:t>
            </a:r>
            <a:r>
              <a:rPr lang="en"/>
              <a:t>content</a:t>
            </a:r>
            <a:r>
              <a:rPr lang="en"/>
              <a:t> looked like there, and what the rates were for those top tweets: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just looking at these 6 tweets we can’t make any lofty claims, but I do have a few initial thoughts before digging further into the data. </a:t>
            </a:r>
            <a:endParaRPr/>
          </a:p>
          <a:p>
            <a:pPr indent="-298450" lvl="0" marL="457200" rtl="0" algn="l">
              <a:spcBef>
                <a:spcPts val="0"/>
              </a:spcBef>
              <a:spcAft>
                <a:spcPts val="0"/>
              </a:spcAft>
              <a:buSzPts val="1100"/>
              <a:buChar char="-"/>
            </a:pPr>
            <a:r>
              <a:rPr lang="en"/>
              <a:t>The 2017 tweets are more general in support to the </a:t>
            </a:r>
            <a:r>
              <a:rPr lang="en"/>
              <a:t>movement and saddened by the amount of others using the hashtag </a:t>
            </a:r>
            <a:endParaRPr/>
          </a:p>
          <a:p>
            <a:pPr indent="-298450" lvl="0" marL="457200" rtl="0" algn="l">
              <a:spcBef>
                <a:spcPts val="0"/>
              </a:spcBef>
              <a:spcAft>
                <a:spcPts val="0"/>
              </a:spcAft>
              <a:buSzPts val="1100"/>
              <a:buChar char="-"/>
            </a:pPr>
            <a:r>
              <a:rPr lang="en"/>
              <a:t>2019 tweets more mixed, contextualised, and we even have a top tweet that is talking about potential problems of the movement </a:t>
            </a:r>
            <a:endParaRPr/>
          </a:p>
          <a:p>
            <a:pPr indent="-298450" lvl="0" marL="457200" rtl="0" algn="l">
              <a:spcBef>
                <a:spcPts val="0"/>
              </a:spcBef>
              <a:spcAft>
                <a:spcPts val="0"/>
              </a:spcAft>
              <a:buSzPts val="1100"/>
              <a:buChar char="-"/>
            </a:pPr>
            <a:r>
              <a:rPr lang="en"/>
              <a:t>Again, this could be an artifact of data collection, but the rate of likes in 2017 was substantially larger than in the 2019 sample, maybe signalling that there’s just less attention towards the movement at this time. </a:t>
            </a:r>
            <a:endParaRPr/>
          </a:p>
          <a:p>
            <a:pPr indent="-298450" lvl="0" marL="457200" rtl="0" algn="l">
              <a:spcBef>
                <a:spcPts val="0"/>
              </a:spcBef>
              <a:spcAft>
                <a:spcPts val="0"/>
              </a:spcAft>
              <a:buSzPts val="1100"/>
              <a:buChar char="-"/>
            </a:pPr>
            <a:r>
              <a:rPr lang="en"/>
              <a:t>I also found that the most liked 2017 tweets were tweeted by famous people, where the 2019 tweets were either attributed to mostly regular accounts or deleted tweets that I couldn’t trace back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ce5809f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ce5809f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difference between top favorited tweets and top retweeted tweets? Lets take a look!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bit of an aside: but that last 2019 tweet looked oddly familiar and upon some further digging it was actually originally tweeted by Kaitlin bennet aka “gun girl” who was popular on social media at the time for her ultra conservative takes. </a:t>
            </a:r>
            <a:endParaRPr/>
          </a:p>
          <a:p>
            <a:pPr indent="0" lvl="0" marL="0" rtl="0" algn="l">
              <a:spcBef>
                <a:spcPts val="0"/>
              </a:spcBef>
              <a:spcAft>
                <a:spcPts val="0"/>
              </a:spcAft>
              <a:buNone/>
            </a:pPr>
            <a:br>
              <a:rPr lang="en"/>
            </a:br>
            <a:r>
              <a:rPr lang="en"/>
              <a:t>The most favorited 2017 tweets are also the most retweeted, but when it comes to the 2019 tweets the trend is not the same. In fact there seems to be a bit of a flip flop in the frequency of retweets, where the 2019 dataset is seeing a lot more retweets (like upwards of 40k more in the first case) than the 2017 dataset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4.jp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712478" y="1742200"/>
            <a:ext cx="5038200" cy="115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66"/>
              <a:t>Snapshots of </a:t>
            </a:r>
            <a:r>
              <a:rPr lang="en" sz="3866"/>
              <a:t>#MeToo: Analyzing Tweets During the Movement Peak and at a 	2-year Follow-up</a:t>
            </a:r>
            <a:r>
              <a:rPr lang="en"/>
              <a:t> </a:t>
            </a:r>
            <a:endParaRPr/>
          </a:p>
        </p:txBody>
      </p:sp>
      <p:sp>
        <p:nvSpPr>
          <p:cNvPr id="100" name="Google Shape;100;p25"/>
          <p:cNvSpPr txBox="1"/>
          <p:nvPr>
            <p:ph idx="1" type="subTitle"/>
          </p:nvPr>
        </p:nvSpPr>
        <p:spPr>
          <a:xfrm>
            <a:off x="3553175" y="3289975"/>
            <a:ext cx="5356800" cy="891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Pol 688 Final</a:t>
            </a:r>
            <a:r>
              <a:rPr lang="en"/>
              <a:t> Presentation</a:t>
            </a:r>
            <a:endParaRPr/>
          </a:p>
          <a:p>
            <a:pPr indent="0" lvl="0" marL="0" rtl="0" algn="ctr">
              <a:spcBef>
                <a:spcPts val="0"/>
              </a:spcBef>
              <a:spcAft>
                <a:spcPts val="0"/>
              </a:spcAft>
              <a:buNone/>
            </a:pPr>
            <a:r>
              <a:rPr lang="en"/>
              <a:t>Ali McCoy</a:t>
            </a:r>
            <a:endParaRPr/>
          </a:p>
        </p:txBody>
      </p:sp>
      <p:pic>
        <p:nvPicPr>
          <p:cNvPr id="101" name="Google Shape;101;p25"/>
          <p:cNvPicPr preferRelativeResize="0"/>
          <p:nvPr/>
        </p:nvPicPr>
        <p:blipFill>
          <a:blip r:embed="rId3">
            <a:alphaModFix/>
          </a:blip>
          <a:stretch>
            <a:fillRect/>
          </a:stretch>
        </p:blipFill>
        <p:spPr>
          <a:xfrm>
            <a:off x="6" y="0"/>
            <a:ext cx="3429839" cy="51435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445025"/>
            <a:ext cx="872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a:t>
            </a:r>
            <a:r>
              <a:rPr lang="en"/>
              <a:t>the content of tweets - Wordcloud package in R </a:t>
            </a:r>
            <a:endParaRPr/>
          </a:p>
        </p:txBody>
      </p:sp>
      <p:sp>
        <p:nvSpPr>
          <p:cNvPr id="168" name="Google Shape;168;p34"/>
          <p:cNvSpPr txBox="1"/>
          <p:nvPr>
            <p:ph idx="1" type="body"/>
          </p:nvPr>
        </p:nvSpPr>
        <p:spPr>
          <a:xfrm>
            <a:off x="141500" y="868738"/>
            <a:ext cx="8520600" cy="47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Word Clouds for the two samples:</a:t>
            </a:r>
            <a:endParaRPr/>
          </a:p>
        </p:txBody>
      </p:sp>
      <p:pic>
        <p:nvPicPr>
          <p:cNvPr id="169" name="Google Shape;169;p34"/>
          <p:cNvPicPr preferRelativeResize="0"/>
          <p:nvPr/>
        </p:nvPicPr>
        <p:blipFill rotWithShape="1">
          <a:blip r:embed="rId3">
            <a:alphaModFix/>
          </a:blip>
          <a:srcRect b="21482" l="22154" r="11356" t="20235"/>
          <a:stretch/>
        </p:blipFill>
        <p:spPr>
          <a:xfrm>
            <a:off x="1077850" y="1295225"/>
            <a:ext cx="2694675" cy="3463100"/>
          </a:xfrm>
          <a:prstGeom prst="rect">
            <a:avLst/>
          </a:prstGeom>
          <a:noFill/>
          <a:ln>
            <a:noFill/>
          </a:ln>
        </p:spPr>
      </p:pic>
      <p:sp>
        <p:nvSpPr>
          <p:cNvPr id="170" name="Google Shape;170;p34"/>
          <p:cNvSpPr txBox="1"/>
          <p:nvPr/>
        </p:nvSpPr>
        <p:spPr>
          <a:xfrm>
            <a:off x="1815325" y="4681800"/>
            <a:ext cx="88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2017</a:t>
            </a:r>
            <a:endParaRPr b="1" sz="1800">
              <a:solidFill>
                <a:schemeClr val="dk1"/>
              </a:solidFill>
            </a:endParaRPr>
          </a:p>
        </p:txBody>
      </p:sp>
      <p:sp>
        <p:nvSpPr>
          <p:cNvPr id="171" name="Google Shape;171;p34"/>
          <p:cNvSpPr txBox="1"/>
          <p:nvPr/>
        </p:nvSpPr>
        <p:spPr>
          <a:xfrm>
            <a:off x="6046388" y="4681800"/>
            <a:ext cx="88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2019</a:t>
            </a:r>
            <a:endParaRPr b="1" sz="1800">
              <a:solidFill>
                <a:schemeClr val="dk1"/>
              </a:solidFill>
            </a:endParaRPr>
          </a:p>
        </p:txBody>
      </p:sp>
      <p:pic>
        <p:nvPicPr>
          <p:cNvPr id="172" name="Google Shape;172;p34"/>
          <p:cNvPicPr preferRelativeResize="0"/>
          <p:nvPr/>
        </p:nvPicPr>
        <p:blipFill rotWithShape="1">
          <a:blip r:embed="rId4">
            <a:alphaModFix/>
          </a:blip>
          <a:srcRect b="20155" l="17410" r="14793" t="15531"/>
          <a:stretch/>
        </p:blipFill>
        <p:spPr>
          <a:xfrm>
            <a:off x="5018799" y="1295225"/>
            <a:ext cx="3206851" cy="3386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Breaking Down Most Used Terms</a:t>
            </a:r>
            <a:endParaRPr/>
          </a:p>
        </p:txBody>
      </p:sp>
      <p:pic>
        <p:nvPicPr>
          <p:cNvPr id="178" name="Google Shape;178;p35"/>
          <p:cNvPicPr preferRelativeResize="0"/>
          <p:nvPr/>
        </p:nvPicPr>
        <p:blipFill>
          <a:blip r:embed="rId3">
            <a:alphaModFix/>
          </a:blip>
          <a:stretch>
            <a:fillRect/>
          </a:stretch>
        </p:blipFill>
        <p:spPr>
          <a:xfrm>
            <a:off x="396475" y="1017725"/>
            <a:ext cx="4260299" cy="3639869"/>
          </a:xfrm>
          <a:prstGeom prst="rect">
            <a:avLst/>
          </a:prstGeom>
          <a:noFill/>
          <a:ln>
            <a:noFill/>
          </a:ln>
        </p:spPr>
      </p:pic>
      <p:sp>
        <p:nvSpPr>
          <p:cNvPr id="179" name="Google Shape;179;p35"/>
          <p:cNvSpPr txBox="1"/>
          <p:nvPr/>
        </p:nvSpPr>
        <p:spPr>
          <a:xfrm>
            <a:off x="1815325" y="4681800"/>
            <a:ext cx="88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2017</a:t>
            </a:r>
            <a:endParaRPr b="1" sz="1800">
              <a:solidFill>
                <a:schemeClr val="dk1"/>
              </a:solidFill>
            </a:endParaRPr>
          </a:p>
        </p:txBody>
      </p:sp>
      <p:pic>
        <p:nvPicPr>
          <p:cNvPr id="180" name="Google Shape;180;p35"/>
          <p:cNvPicPr preferRelativeResize="0"/>
          <p:nvPr/>
        </p:nvPicPr>
        <p:blipFill>
          <a:blip r:embed="rId4">
            <a:alphaModFix/>
          </a:blip>
          <a:stretch>
            <a:fillRect/>
          </a:stretch>
        </p:blipFill>
        <p:spPr>
          <a:xfrm>
            <a:off x="4787974" y="1051000"/>
            <a:ext cx="4182426" cy="3573335"/>
          </a:xfrm>
          <a:prstGeom prst="rect">
            <a:avLst/>
          </a:prstGeom>
          <a:noFill/>
          <a:ln>
            <a:noFill/>
          </a:ln>
        </p:spPr>
      </p:pic>
      <p:sp>
        <p:nvSpPr>
          <p:cNvPr id="181" name="Google Shape;181;p35"/>
          <p:cNvSpPr txBox="1"/>
          <p:nvPr/>
        </p:nvSpPr>
        <p:spPr>
          <a:xfrm>
            <a:off x="6046388" y="4681800"/>
            <a:ext cx="88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2019</a:t>
            </a:r>
            <a:endParaRPr b="1" sz="1800">
              <a:solidFill>
                <a:schemeClr val="dk1"/>
              </a:solidFill>
            </a:endParaRPr>
          </a:p>
        </p:txBody>
      </p:sp>
      <p:sp>
        <p:nvSpPr>
          <p:cNvPr id="182" name="Google Shape;182;p35"/>
          <p:cNvSpPr/>
          <p:nvPr/>
        </p:nvSpPr>
        <p:spPr>
          <a:xfrm>
            <a:off x="619375" y="1237613"/>
            <a:ext cx="3814500" cy="33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2017 Top words:</a:t>
            </a:r>
            <a:endParaRPr/>
          </a:p>
          <a:p>
            <a:pPr indent="0" lvl="0" marL="0" rtl="0" algn="ctr">
              <a:spcBef>
                <a:spcPts val="0"/>
              </a:spcBef>
              <a:spcAft>
                <a:spcPts val="0"/>
              </a:spcAft>
              <a:buNone/>
            </a:pPr>
            <a:r>
              <a:rPr lang="en"/>
              <a:t>Women (&gt;3000),</a:t>
            </a:r>
            <a:endParaRPr/>
          </a:p>
          <a:p>
            <a:pPr indent="0" lvl="0" marL="0" rtl="0" algn="ctr">
              <a:spcBef>
                <a:spcPts val="0"/>
              </a:spcBef>
              <a:spcAft>
                <a:spcPts val="0"/>
              </a:spcAft>
              <a:buNone/>
            </a:pPr>
            <a:r>
              <a:rPr lang="en"/>
              <a:t>Sexual (~2500),</a:t>
            </a:r>
            <a:endParaRPr/>
          </a:p>
          <a:p>
            <a:pPr indent="0" lvl="0" marL="0" rtl="0" algn="ctr">
              <a:spcBef>
                <a:spcPts val="0"/>
              </a:spcBef>
              <a:spcAft>
                <a:spcPts val="0"/>
              </a:spcAft>
              <a:buNone/>
            </a:pPr>
            <a:r>
              <a:rPr lang="en"/>
              <a:t>Men (~2000)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It looks like most of the tweets are disclosing some sort of sexual assault/harassment based on the top words used </a:t>
            </a:r>
            <a:endParaRPr/>
          </a:p>
        </p:txBody>
      </p:sp>
      <p:pic>
        <p:nvPicPr>
          <p:cNvPr id="183" name="Google Shape;183;p35"/>
          <p:cNvPicPr preferRelativeResize="0"/>
          <p:nvPr/>
        </p:nvPicPr>
        <p:blipFill>
          <a:blip r:embed="rId5">
            <a:alphaModFix/>
          </a:blip>
          <a:stretch>
            <a:fillRect/>
          </a:stretch>
        </p:blipFill>
        <p:spPr>
          <a:xfrm>
            <a:off x="4787975" y="1063102"/>
            <a:ext cx="4182426" cy="3573324"/>
          </a:xfrm>
          <a:prstGeom prst="rect">
            <a:avLst/>
          </a:prstGeom>
          <a:noFill/>
          <a:ln>
            <a:noFill/>
          </a:ln>
        </p:spPr>
      </p:pic>
      <p:sp>
        <p:nvSpPr>
          <p:cNvPr id="184" name="Google Shape;184;p35"/>
          <p:cNvSpPr/>
          <p:nvPr/>
        </p:nvSpPr>
        <p:spPr>
          <a:xfrm>
            <a:off x="4847475" y="1295088"/>
            <a:ext cx="3814500" cy="33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2019 Top words:</a:t>
            </a:r>
            <a:endParaRPr/>
          </a:p>
          <a:p>
            <a:pPr indent="0" lvl="0" marL="0" rtl="0" algn="ctr">
              <a:spcBef>
                <a:spcPts val="0"/>
              </a:spcBef>
              <a:spcAft>
                <a:spcPts val="0"/>
              </a:spcAft>
              <a:buNone/>
            </a:pPr>
            <a:r>
              <a:rPr lang="en"/>
              <a:t>Sexual (&gt;1500),</a:t>
            </a:r>
            <a:endParaRPr/>
          </a:p>
          <a:p>
            <a:pPr indent="0" lvl="0" marL="0" rtl="0" algn="ctr">
              <a:spcBef>
                <a:spcPts val="0"/>
              </a:spcBef>
              <a:spcAft>
                <a:spcPts val="0"/>
              </a:spcAft>
              <a:buNone/>
            </a:pPr>
            <a:r>
              <a:rPr lang="en"/>
              <a:t>Assault (~500),</a:t>
            </a:r>
            <a:endParaRPr/>
          </a:p>
          <a:p>
            <a:pPr indent="0" lvl="0" marL="0" rtl="0" algn="ctr">
              <a:spcBef>
                <a:spcPts val="0"/>
              </a:spcBef>
              <a:spcAft>
                <a:spcPts val="0"/>
              </a:spcAft>
              <a:buNone/>
            </a:pPr>
            <a:r>
              <a:rPr lang="en"/>
              <a:t>Sex (~200)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It once again appears as though most of these tweets are disclosing sexual assault, with added nuance? (dishonest, coercive, consensual, manipulative)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 Syuzhet package in R</a:t>
            </a:r>
            <a:endParaRPr/>
          </a:p>
        </p:txBody>
      </p:sp>
      <p:pic>
        <p:nvPicPr>
          <p:cNvPr id="190" name="Google Shape;190;p36"/>
          <p:cNvPicPr preferRelativeResize="0"/>
          <p:nvPr/>
        </p:nvPicPr>
        <p:blipFill>
          <a:blip r:embed="rId3">
            <a:alphaModFix/>
          </a:blip>
          <a:stretch>
            <a:fillRect/>
          </a:stretch>
        </p:blipFill>
        <p:spPr>
          <a:xfrm>
            <a:off x="0" y="1017725"/>
            <a:ext cx="4472278" cy="3820975"/>
          </a:xfrm>
          <a:prstGeom prst="rect">
            <a:avLst/>
          </a:prstGeom>
          <a:noFill/>
          <a:ln>
            <a:noFill/>
          </a:ln>
        </p:spPr>
      </p:pic>
      <p:pic>
        <p:nvPicPr>
          <p:cNvPr id="191" name="Google Shape;191;p36"/>
          <p:cNvPicPr preferRelativeResize="0"/>
          <p:nvPr/>
        </p:nvPicPr>
        <p:blipFill>
          <a:blip r:embed="rId4">
            <a:alphaModFix/>
          </a:blip>
          <a:stretch>
            <a:fillRect/>
          </a:stretch>
        </p:blipFill>
        <p:spPr>
          <a:xfrm>
            <a:off x="4572000" y="1017725"/>
            <a:ext cx="4472275" cy="38209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Directions</a:t>
            </a:r>
            <a:endParaRPr/>
          </a:p>
        </p:txBody>
      </p:sp>
      <p:sp>
        <p:nvSpPr>
          <p:cNvPr id="197" name="Google Shape;197;p37"/>
          <p:cNvSpPr txBox="1"/>
          <p:nvPr>
            <p:ph idx="1" type="body"/>
          </p:nvPr>
        </p:nvSpPr>
        <p:spPr>
          <a:xfrm>
            <a:off x="248125" y="932950"/>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limitation: Data</a:t>
            </a:r>
            <a:endParaRPr/>
          </a:p>
          <a:p>
            <a:pPr indent="-342900" lvl="0" marL="457200" rtl="0" algn="l">
              <a:spcBef>
                <a:spcPts val="1200"/>
              </a:spcBef>
              <a:spcAft>
                <a:spcPts val="0"/>
              </a:spcAft>
              <a:buSzPts val="1800"/>
              <a:buChar char="-"/>
            </a:pPr>
            <a:r>
              <a:rPr lang="en"/>
              <a:t>Availability (RIP Twitter API) </a:t>
            </a:r>
            <a:endParaRPr/>
          </a:p>
          <a:p>
            <a:pPr indent="-342900" lvl="0" marL="457200" rtl="0" algn="l">
              <a:spcBef>
                <a:spcPts val="0"/>
              </a:spcBef>
              <a:spcAft>
                <a:spcPts val="0"/>
              </a:spcAft>
              <a:buSzPts val="1800"/>
              <a:buChar char="-"/>
            </a:pPr>
            <a:r>
              <a:rPr lang="en"/>
              <a:t>Reliance on existing datasets</a:t>
            </a:r>
            <a:endParaRPr/>
          </a:p>
          <a:p>
            <a:pPr indent="-317500" lvl="1" marL="914400" rtl="0" algn="l">
              <a:spcBef>
                <a:spcPts val="0"/>
              </a:spcBef>
              <a:spcAft>
                <a:spcPts val="0"/>
              </a:spcAft>
              <a:buSzPts val="1400"/>
              <a:buChar char="-"/>
            </a:pPr>
            <a:r>
              <a:rPr lang="en"/>
              <a:t>Snapshots of what I want to look at </a:t>
            </a:r>
            <a:endParaRPr/>
          </a:p>
          <a:p>
            <a:pPr indent="-317500" lvl="1" marL="914400" rtl="0" algn="l">
              <a:spcBef>
                <a:spcPts val="0"/>
              </a:spcBef>
              <a:spcAft>
                <a:spcPts val="0"/>
              </a:spcAft>
              <a:buSzPts val="1400"/>
              <a:buChar char="-"/>
            </a:pPr>
            <a:r>
              <a:rPr lang="en"/>
              <a:t>Large differences in sample sizes </a:t>
            </a:r>
            <a:endParaRPr/>
          </a:p>
          <a:p>
            <a:pPr indent="-317500" lvl="2" marL="1371600" rtl="0" algn="l">
              <a:spcBef>
                <a:spcPts val="0"/>
              </a:spcBef>
              <a:spcAft>
                <a:spcPts val="0"/>
              </a:spcAft>
              <a:buSzPts val="1400"/>
              <a:buChar char="-"/>
            </a:pPr>
            <a:r>
              <a:rPr lang="en"/>
              <a:t>Scaling ← hard to make interpretable conclusions from present data</a:t>
            </a:r>
            <a:endParaRPr/>
          </a:p>
          <a:p>
            <a:pPr indent="0" lvl="0" marL="0" rtl="0" algn="l">
              <a:spcBef>
                <a:spcPts val="1200"/>
              </a:spcBef>
              <a:spcAft>
                <a:spcPts val="0"/>
              </a:spcAft>
              <a:buNone/>
            </a:pPr>
            <a:r>
              <a:rPr lang="en"/>
              <a:t>Future Directions: </a:t>
            </a:r>
            <a:endParaRPr/>
          </a:p>
          <a:p>
            <a:pPr indent="-342900" lvl="0" marL="457200" rtl="0" algn="l">
              <a:spcBef>
                <a:spcPts val="1200"/>
              </a:spcBef>
              <a:spcAft>
                <a:spcPts val="0"/>
              </a:spcAft>
              <a:buSzPts val="1800"/>
              <a:buChar char="-"/>
            </a:pPr>
            <a:r>
              <a:rPr lang="en"/>
              <a:t>Look towards other available social media platforms that have available data from 2017 - present on #MeToo</a:t>
            </a:r>
            <a:endParaRPr/>
          </a:p>
          <a:p>
            <a:pPr indent="-342900" lvl="0" marL="457200" rtl="0" algn="l">
              <a:spcBef>
                <a:spcPts val="0"/>
              </a:spcBef>
              <a:spcAft>
                <a:spcPts val="0"/>
              </a:spcAft>
              <a:buSzPts val="1800"/>
              <a:buChar char="-"/>
            </a:pPr>
            <a:r>
              <a:rPr lang="en"/>
              <a:t>Hand code in a neutral category for sentiment analysis </a:t>
            </a:r>
            <a:endParaRPr/>
          </a:p>
          <a:p>
            <a:pPr indent="-342900" lvl="0" marL="457200" rtl="0" algn="l">
              <a:spcBef>
                <a:spcPts val="0"/>
              </a:spcBef>
              <a:spcAft>
                <a:spcPts val="0"/>
              </a:spcAft>
              <a:buSzPts val="1800"/>
              <a:buChar char="-"/>
            </a:pPr>
            <a:r>
              <a:rPr lang="en"/>
              <a:t>Other recs to do with present data?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203" name="Google Shape;203;p38"/>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Drewett, C., Oxlad, M., &amp; Augoustinos, M. (2021). Breaking the silence on sexual harassment and assault: An analysis of# MeToo tweets. 		</a:t>
            </a:r>
            <a:r>
              <a:rPr i="1" lang="en" sz="1000">
                <a:solidFill>
                  <a:srgbClr val="222222"/>
                </a:solidFill>
              </a:rPr>
              <a:t>Computers in Human Behav</a:t>
            </a:r>
            <a:r>
              <a:rPr lang="en" sz="1000">
                <a:solidFill>
                  <a:srgbClr val="222222"/>
                </a:solidFill>
                <a:highlight>
                  <a:srgbClr val="FFFFFF"/>
                </a:highlight>
              </a:rPr>
              <a:t>, </a:t>
            </a:r>
            <a:r>
              <a:rPr i="1" lang="en" sz="1000">
                <a:solidFill>
                  <a:srgbClr val="222222"/>
                </a:solidFill>
              </a:rPr>
              <a:t>123</a:t>
            </a:r>
            <a:r>
              <a:rPr lang="en" sz="1000">
                <a:solidFill>
                  <a:srgbClr val="222222"/>
                </a:solidFill>
                <a:highlight>
                  <a:srgbClr val="FFFFFF"/>
                </a:highlight>
              </a:rPr>
              <a:t>, 106896.</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Modrek, S., &amp; Chakalov, B. (2019). The# MeToo movement in the United States: Text analysis of early twitter conversations. </a:t>
            </a:r>
            <a:r>
              <a:rPr i="1" lang="en" sz="1000">
                <a:solidFill>
                  <a:srgbClr val="222222"/>
                </a:solidFill>
              </a:rPr>
              <a:t>Journal of medical	Internet research</a:t>
            </a:r>
            <a:r>
              <a:rPr lang="en" sz="1000">
                <a:solidFill>
                  <a:srgbClr val="222222"/>
                </a:solidFill>
                <a:highlight>
                  <a:srgbClr val="FFFFFF"/>
                </a:highlight>
              </a:rPr>
              <a:t>, </a:t>
            </a:r>
            <a:r>
              <a:rPr i="1" lang="en" sz="1000">
                <a:solidFill>
                  <a:srgbClr val="222222"/>
                </a:solidFill>
              </a:rPr>
              <a:t>21</a:t>
            </a:r>
            <a:r>
              <a:rPr lang="en" sz="1000">
                <a:solidFill>
                  <a:srgbClr val="222222"/>
                </a:solidFill>
                <a:highlight>
                  <a:srgbClr val="FFFFFF"/>
                </a:highlight>
              </a:rPr>
              <a:t>(9), e13837.</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Hosterman, A. R., Johnson, N. R., Stouffer, R., &amp; Herring, S. (2018). Twitter, social support messages, and the# MeToo movement. </a:t>
            </a:r>
            <a:r>
              <a:rPr i="1" lang="en" sz="1000">
                <a:solidFill>
                  <a:srgbClr val="222222"/>
                </a:solidFill>
              </a:rPr>
              <a:t>The Journal	of Social Media in Society</a:t>
            </a:r>
            <a:r>
              <a:rPr lang="en" sz="1000">
                <a:solidFill>
                  <a:srgbClr val="222222"/>
                </a:solidFill>
                <a:highlight>
                  <a:srgbClr val="FFFFFF"/>
                </a:highlight>
              </a:rPr>
              <a:t>, </a:t>
            </a:r>
            <a:r>
              <a:rPr i="1" lang="en" sz="1000">
                <a:solidFill>
                  <a:srgbClr val="222222"/>
                </a:solidFill>
              </a:rPr>
              <a:t>7</a:t>
            </a:r>
            <a:r>
              <a:rPr lang="en" sz="1000">
                <a:solidFill>
                  <a:srgbClr val="222222"/>
                </a:solidFill>
                <a:highlight>
                  <a:srgbClr val="FFFFFF"/>
                </a:highlight>
              </a:rPr>
              <a:t>(2), 69-91.</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Reyes-Menendez, A., Saura, J. R., &amp; Filipe, F. (2020). Marketing challenges in the# MeToo era: Gaining business insights using an exploratory	sentiment analysis. </a:t>
            </a:r>
            <a:r>
              <a:rPr i="1" lang="en" sz="1000">
                <a:solidFill>
                  <a:srgbClr val="222222"/>
                </a:solidFill>
              </a:rPr>
              <a:t>Heliyon</a:t>
            </a:r>
            <a:r>
              <a:rPr lang="en" sz="1000">
                <a:solidFill>
                  <a:srgbClr val="222222"/>
                </a:solidFill>
                <a:highlight>
                  <a:srgbClr val="FFFFFF"/>
                </a:highlight>
              </a:rPr>
              <a:t>, </a:t>
            </a:r>
            <a:r>
              <a:rPr i="1" lang="en" sz="1000">
                <a:solidFill>
                  <a:srgbClr val="222222"/>
                </a:solidFill>
              </a:rPr>
              <a:t>6</a:t>
            </a:r>
            <a:r>
              <a:rPr lang="en" sz="1000">
                <a:solidFill>
                  <a:srgbClr val="222222"/>
                </a:solidFill>
                <a:highlight>
                  <a:srgbClr val="FFFFFF"/>
                </a:highlight>
              </a:rPr>
              <a:t>(3).</a:t>
            </a:r>
            <a:endParaRPr sz="1000">
              <a:solidFill>
                <a:srgbClr val="222222"/>
              </a:solidFill>
              <a:highlight>
                <a:srgbClr val="FFFFFF"/>
              </a:highlight>
            </a:endParaRPr>
          </a:p>
          <a:p>
            <a:pPr indent="-292100" lvl="0" marL="457200" rtl="0" algn="l">
              <a:spcBef>
                <a:spcPts val="0"/>
              </a:spcBef>
              <a:spcAft>
                <a:spcPts val="0"/>
              </a:spcAft>
              <a:buClr>
                <a:srgbClr val="222222"/>
              </a:buClr>
              <a:buSzPts val="1000"/>
              <a:buAutoNum type="arabicPeriod"/>
            </a:pPr>
            <a:r>
              <a:rPr lang="en" sz="1000">
                <a:solidFill>
                  <a:srgbClr val="222222"/>
                </a:solidFill>
                <a:highlight>
                  <a:srgbClr val="FFFFFF"/>
                </a:highlight>
              </a:rPr>
              <a:t>Schneider, K. T., &amp; Carpenter, N. J. (2020). Sharing# MeToo on Twitter: Incidents, coping responses, and social reactions. </a:t>
            </a:r>
            <a:r>
              <a:rPr i="1" lang="en" sz="1000">
                <a:solidFill>
                  <a:srgbClr val="222222"/>
                </a:solidFill>
              </a:rPr>
              <a:t>Equality, Diversity		and Inclusion: An International Journal</a:t>
            </a:r>
            <a:r>
              <a:rPr lang="en" sz="1000">
                <a:solidFill>
                  <a:srgbClr val="222222"/>
                </a:solidFill>
                <a:highlight>
                  <a:srgbClr val="FFFFFF"/>
                </a:highlight>
              </a:rPr>
              <a:t>, </a:t>
            </a:r>
            <a:r>
              <a:rPr i="1" lang="en" sz="1000">
                <a:solidFill>
                  <a:srgbClr val="222222"/>
                </a:solidFill>
              </a:rPr>
              <a:t>39</a:t>
            </a:r>
            <a:r>
              <a:rPr lang="en" sz="1000">
                <a:solidFill>
                  <a:srgbClr val="222222"/>
                </a:solidFill>
                <a:highlight>
                  <a:srgbClr val="FFFFFF"/>
                </a:highlight>
              </a:rPr>
              <a:t>(1), 87-100.</a:t>
            </a:r>
            <a:endParaRPr sz="10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107" name="Google Shape;107;p26"/>
          <p:cNvSpPr txBox="1"/>
          <p:nvPr>
            <p:ph idx="1" type="body"/>
          </p:nvPr>
        </p:nvSpPr>
        <p:spPr>
          <a:xfrm>
            <a:off x="311700" y="989025"/>
            <a:ext cx="4260300" cy="4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is the #MeToo Movement?</a:t>
            </a:r>
            <a:endParaRPr/>
          </a:p>
        </p:txBody>
      </p:sp>
      <p:pic>
        <p:nvPicPr>
          <p:cNvPr id="108" name="Google Shape;108;p26"/>
          <p:cNvPicPr preferRelativeResize="0"/>
          <p:nvPr/>
        </p:nvPicPr>
        <p:blipFill>
          <a:blip r:embed="rId3">
            <a:alphaModFix/>
          </a:blip>
          <a:stretch>
            <a:fillRect/>
          </a:stretch>
        </p:blipFill>
        <p:spPr>
          <a:xfrm>
            <a:off x="402738" y="1448025"/>
            <a:ext cx="1649524" cy="1649524"/>
          </a:xfrm>
          <a:prstGeom prst="rect">
            <a:avLst/>
          </a:prstGeom>
          <a:noFill/>
          <a:ln>
            <a:noFill/>
          </a:ln>
        </p:spPr>
      </p:pic>
      <p:pic>
        <p:nvPicPr>
          <p:cNvPr id="109" name="Google Shape;109;p26"/>
          <p:cNvPicPr preferRelativeResize="0"/>
          <p:nvPr/>
        </p:nvPicPr>
        <p:blipFill>
          <a:blip r:embed="rId4">
            <a:alphaModFix/>
          </a:blip>
          <a:stretch>
            <a:fillRect/>
          </a:stretch>
        </p:blipFill>
        <p:spPr>
          <a:xfrm>
            <a:off x="2346875" y="1470363"/>
            <a:ext cx="1216946" cy="1604849"/>
          </a:xfrm>
          <a:prstGeom prst="rect">
            <a:avLst/>
          </a:prstGeom>
          <a:noFill/>
          <a:ln>
            <a:noFill/>
          </a:ln>
        </p:spPr>
      </p:pic>
      <p:pic>
        <p:nvPicPr>
          <p:cNvPr id="110" name="Google Shape;110;p26"/>
          <p:cNvPicPr preferRelativeResize="0"/>
          <p:nvPr/>
        </p:nvPicPr>
        <p:blipFill>
          <a:blip r:embed="rId5">
            <a:alphaModFix/>
          </a:blip>
          <a:stretch>
            <a:fillRect/>
          </a:stretch>
        </p:blipFill>
        <p:spPr>
          <a:xfrm>
            <a:off x="6154300" y="3439025"/>
            <a:ext cx="1892925" cy="1419390"/>
          </a:xfrm>
          <a:prstGeom prst="rect">
            <a:avLst/>
          </a:prstGeom>
          <a:noFill/>
          <a:ln>
            <a:noFill/>
          </a:ln>
        </p:spPr>
      </p:pic>
      <p:sp>
        <p:nvSpPr>
          <p:cNvPr id="111" name="Google Shape;111;p26"/>
          <p:cNvSpPr txBox="1"/>
          <p:nvPr>
            <p:ph idx="1" type="body"/>
          </p:nvPr>
        </p:nvSpPr>
        <p:spPr>
          <a:xfrm>
            <a:off x="-37825" y="3154075"/>
            <a:ext cx="9144000" cy="19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Tarana founded #MeToo Movement in 2007</a:t>
            </a:r>
            <a:endParaRPr/>
          </a:p>
          <a:p>
            <a:pPr indent="-342900" lvl="0" marL="457200" rtl="0" algn="l">
              <a:spcBef>
                <a:spcPts val="0"/>
              </a:spcBef>
              <a:spcAft>
                <a:spcPts val="0"/>
              </a:spcAft>
              <a:buSzPts val="1800"/>
              <a:buChar char="-"/>
            </a:pPr>
            <a:r>
              <a:rPr lang="en"/>
              <a:t>Didn’t gain traction until Alyssa Milano’s 2017 post</a:t>
            </a:r>
            <a:endParaRPr/>
          </a:p>
          <a:p>
            <a:pPr indent="-342900" lvl="0" marL="457200" rtl="0" algn="l">
              <a:spcBef>
                <a:spcPts val="0"/>
              </a:spcBef>
              <a:spcAft>
                <a:spcPts val="0"/>
              </a:spcAft>
              <a:buSzPts val="1800"/>
              <a:buChar char="-"/>
            </a:pPr>
            <a:r>
              <a:rPr lang="en"/>
              <a:t>12 million uses of hashtag 24 hours after Milano’s post </a:t>
            </a:r>
            <a:endParaRPr/>
          </a:p>
          <a:p>
            <a:pPr indent="-342900" lvl="0" marL="457200" rtl="0" algn="l">
              <a:spcBef>
                <a:spcPts val="0"/>
              </a:spcBef>
              <a:spcAft>
                <a:spcPts val="0"/>
              </a:spcAft>
              <a:buSzPts val="1800"/>
              <a:buChar char="-"/>
            </a:pPr>
            <a:r>
              <a:rPr lang="en"/>
              <a:t>Hashtag created a cross-cutting network of individuals </a:t>
            </a:r>
            <a:endParaRPr/>
          </a:p>
        </p:txBody>
      </p:sp>
      <p:pic>
        <p:nvPicPr>
          <p:cNvPr id="112" name="Google Shape;112;p26"/>
          <p:cNvPicPr preferRelativeResize="0"/>
          <p:nvPr/>
        </p:nvPicPr>
        <p:blipFill>
          <a:blip r:embed="rId6">
            <a:alphaModFix/>
          </a:blip>
          <a:stretch>
            <a:fillRect/>
          </a:stretch>
        </p:blipFill>
        <p:spPr>
          <a:xfrm>
            <a:off x="3976474" y="263153"/>
            <a:ext cx="4390600" cy="230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75150" y="11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Research on #MeToo Tweets: </a:t>
            </a:r>
            <a:endParaRPr/>
          </a:p>
        </p:txBody>
      </p:sp>
      <p:graphicFrame>
        <p:nvGraphicFramePr>
          <p:cNvPr id="118" name="Google Shape;118;p27"/>
          <p:cNvGraphicFramePr/>
          <p:nvPr/>
        </p:nvGraphicFramePr>
        <p:xfrm>
          <a:off x="75138" y="826525"/>
          <a:ext cx="3000000" cy="3000000"/>
        </p:xfrm>
        <a:graphic>
          <a:graphicData uri="http://schemas.openxmlformats.org/drawingml/2006/table">
            <a:tbl>
              <a:tblPr>
                <a:noFill/>
                <a:tableStyleId>{7653D3E6-C976-4520-B866-F21068C1202C}</a:tableStyleId>
              </a:tblPr>
              <a:tblGrid>
                <a:gridCol w="1947350"/>
                <a:gridCol w="1947350"/>
                <a:gridCol w="1947350"/>
                <a:gridCol w="2891450"/>
              </a:tblGrid>
              <a:tr h="381000">
                <a:tc>
                  <a:txBody>
                    <a:bodyPr/>
                    <a:lstStyle/>
                    <a:p>
                      <a:pPr indent="0" lvl="0" marL="0" rtl="0" algn="l">
                        <a:spcBef>
                          <a:spcPts val="0"/>
                        </a:spcBef>
                        <a:spcAft>
                          <a:spcPts val="0"/>
                        </a:spcAft>
                        <a:buNone/>
                      </a:pPr>
                      <a:r>
                        <a:rPr lang="en">
                          <a:solidFill>
                            <a:schemeClr val="dk1"/>
                          </a:solidFill>
                        </a:rPr>
                        <a:t>Author(s) + year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Method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Results/sig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Drewett, Oxlad &amp; Augoustinos, 2021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10546 #Metoo tweets from Oct 16 2017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Conventional content analysis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 trends of tweet categories: self-disclosure, messages of support, &amp; calling out poor behavior₁</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Modrek &amp; Chakalov, 2019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11935 #Metoo tweets from Oct 14-21 2017</a:t>
                      </a:r>
                      <a:endParaRPr/>
                    </a:p>
                  </a:txBody>
                  <a:tcPr marT="91425" marB="91425" marR="91425" marL="91425"/>
                </a:tc>
                <a:tc>
                  <a:txBody>
                    <a:bodyPr/>
                    <a:lstStyle/>
                    <a:p>
                      <a:pPr indent="0" lvl="0" marL="0" rtl="0" algn="l">
                        <a:spcBef>
                          <a:spcPts val="0"/>
                        </a:spcBef>
                        <a:spcAft>
                          <a:spcPts val="0"/>
                        </a:spcAft>
                        <a:buNone/>
                      </a:pPr>
                      <a:r>
                        <a:rPr lang="en" sz="1050">
                          <a:solidFill>
                            <a:schemeClr val="dk1"/>
                          </a:solidFill>
                        </a:rPr>
                        <a:t>machine learning methods, least absolute shrinkage and selection operator regression, and support vector machine models to summarize and classify the content of individual tweets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50">
                          <a:solidFill>
                            <a:schemeClr val="dk1"/>
                          </a:solidFill>
                        </a:rPr>
                        <a:t>Tweets shared went beyond acknowledgement of having experienced sexual harassment and often included vivid and traumatic descriptions of early life experiences of assault and abuse.</a:t>
                      </a:r>
                      <a:r>
                        <a:rPr lang="en" sz="1050">
                          <a:solidFill>
                            <a:schemeClr val="dk1"/>
                          </a:solidFill>
                        </a:rPr>
                        <a:t> ₂</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Hosterman et al.</a:t>
                      </a:r>
                      <a:r>
                        <a:rPr lang="en">
                          <a:solidFill>
                            <a:schemeClr val="dk1"/>
                          </a:solidFill>
                        </a:rPr>
                        <a:t>, 2018</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27803</a:t>
                      </a:r>
                      <a:r>
                        <a:rPr lang="en">
                          <a:solidFill>
                            <a:schemeClr val="dk1"/>
                          </a:solidFill>
                        </a:rPr>
                        <a:t> #Metoo tweets from Oct 18 2017 to March 15 2018</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Hand coded content analysis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Created coding scheme for types of tweets: emotional, informational, directives, appraisal, other– found that informational was used most.₃</a:t>
                      </a:r>
                      <a:endParaRPr>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29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Sentiment Analyses on #MeToo Tweets?</a:t>
            </a:r>
            <a:endParaRPr/>
          </a:p>
        </p:txBody>
      </p:sp>
      <p:sp>
        <p:nvSpPr>
          <p:cNvPr id="124" name="Google Shape;124;p28"/>
          <p:cNvSpPr txBox="1"/>
          <p:nvPr/>
        </p:nvSpPr>
        <p:spPr>
          <a:xfrm>
            <a:off x="107050" y="939400"/>
            <a:ext cx="8574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rPr>
              <a:t>Far less peer-reviewed publications Looking at sentiment: </a:t>
            </a:r>
            <a:endParaRPr sz="1600">
              <a:solidFill>
                <a:schemeClr val="lt2"/>
              </a:solidFill>
            </a:endParaRPr>
          </a:p>
          <a:p>
            <a:pPr indent="-342900" lvl="0" marL="457200" rtl="0" algn="l">
              <a:spcBef>
                <a:spcPts val="0"/>
              </a:spcBef>
              <a:spcAft>
                <a:spcPts val="0"/>
              </a:spcAft>
              <a:buClr>
                <a:schemeClr val="lt2"/>
              </a:buClr>
              <a:buSzPts val="1800"/>
              <a:buChar char="-"/>
            </a:pPr>
            <a:r>
              <a:rPr lang="en" sz="1600">
                <a:solidFill>
                  <a:schemeClr val="lt2"/>
                </a:solidFill>
              </a:rPr>
              <a:t>In a paper focused marketing challenges during the #MeToo era, authors used a Supervised Vector Machine (SVM) analysis to classify for sentiment₄ </a:t>
            </a:r>
            <a:r>
              <a:rPr lang="en" sz="1800">
                <a:solidFill>
                  <a:schemeClr val="lt2"/>
                </a:solidFill>
              </a:rPr>
              <a:t> </a:t>
            </a:r>
            <a:endParaRPr sz="1800">
              <a:solidFill>
                <a:schemeClr val="lt2"/>
              </a:solidFill>
            </a:endParaRPr>
          </a:p>
        </p:txBody>
      </p:sp>
      <p:pic>
        <p:nvPicPr>
          <p:cNvPr id="125" name="Google Shape;125;p28"/>
          <p:cNvPicPr preferRelativeResize="0"/>
          <p:nvPr/>
        </p:nvPicPr>
        <p:blipFill>
          <a:blip r:embed="rId3">
            <a:alphaModFix/>
          </a:blip>
          <a:stretch>
            <a:fillRect/>
          </a:stretch>
        </p:blipFill>
        <p:spPr>
          <a:xfrm>
            <a:off x="107050" y="1881325"/>
            <a:ext cx="8839199" cy="1855486"/>
          </a:xfrm>
          <a:prstGeom prst="rect">
            <a:avLst/>
          </a:prstGeom>
          <a:noFill/>
          <a:ln>
            <a:noFill/>
          </a:ln>
        </p:spPr>
      </p:pic>
      <p:sp>
        <p:nvSpPr>
          <p:cNvPr id="126" name="Google Shape;126;p28"/>
          <p:cNvSpPr txBox="1"/>
          <p:nvPr/>
        </p:nvSpPr>
        <p:spPr>
          <a:xfrm>
            <a:off x="-74450" y="3840225"/>
            <a:ext cx="90207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2"/>
              </a:buClr>
              <a:buSzPts val="1600"/>
              <a:buChar char="-"/>
            </a:pPr>
            <a:r>
              <a:rPr lang="en" sz="1600">
                <a:solidFill>
                  <a:schemeClr val="lt2"/>
                </a:solidFill>
              </a:rPr>
              <a:t>In another paper looking at #MeToo tweets from the 24h time period after the hashtag gained traction, authors hand coded for sentiment and found that while the overall sentiment indicated a negative tone, the majority of positive social reactions indicated validation and belief of survivors, offered emotional support and called for social change.₅</a:t>
            </a:r>
            <a:endParaRPr sz="16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Goal: </a:t>
            </a:r>
            <a:endParaRPr/>
          </a:p>
        </p:txBody>
      </p:sp>
      <p:sp>
        <p:nvSpPr>
          <p:cNvPr id="132" name="Google Shape;132;p29"/>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rgbClr val="CACACA"/>
                </a:solidFill>
                <a:latin typeface="Average"/>
                <a:ea typeface="Average"/>
                <a:cs typeface="Average"/>
                <a:sym typeface="Average"/>
              </a:rPr>
              <a:t>How Did #MeToo and the discourse around it fade out over time?</a:t>
            </a:r>
            <a:endParaRPr sz="1400"/>
          </a:p>
        </p:txBody>
      </p:sp>
      <p:cxnSp>
        <p:nvCxnSpPr>
          <p:cNvPr id="133" name="Google Shape;133;p29"/>
          <p:cNvCxnSpPr/>
          <p:nvPr/>
        </p:nvCxnSpPr>
        <p:spPr>
          <a:xfrm rot="10800000">
            <a:off x="349550" y="1667150"/>
            <a:ext cx="7968000" cy="10500"/>
          </a:xfrm>
          <a:prstGeom prst="straightConnector1">
            <a:avLst/>
          </a:prstGeom>
          <a:noFill/>
          <a:ln cap="flat" cmpd="sng" w="76200">
            <a:solidFill>
              <a:schemeClr val="dk1"/>
            </a:solidFill>
            <a:prstDash val="solid"/>
            <a:round/>
            <a:headEnd len="med" w="med" type="none"/>
            <a:tailEnd len="med" w="med" type="none"/>
          </a:ln>
        </p:spPr>
      </p:cxnSp>
      <p:sp>
        <p:nvSpPr>
          <p:cNvPr id="134" name="Google Shape;134;p29"/>
          <p:cNvSpPr txBox="1"/>
          <p:nvPr/>
        </p:nvSpPr>
        <p:spPr>
          <a:xfrm>
            <a:off x="275450" y="1859925"/>
            <a:ext cx="8116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Updated RQ: What were the most common words and sentiments of #MeToo tweets at two different timepoints in the online movement– the onset of virality (Oct 2017) and two years from popularity (Oct 2019)? </a:t>
            </a:r>
            <a:endParaRPr sz="1800">
              <a:solidFill>
                <a:schemeClr val="lt2"/>
              </a:solidFill>
            </a:endParaRPr>
          </a:p>
        </p:txBody>
      </p:sp>
      <p:sp>
        <p:nvSpPr>
          <p:cNvPr id="135" name="Google Shape;135;p29"/>
          <p:cNvSpPr txBox="1"/>
          <p:nvPr/>
        </p:nvSpPr>
        <p:spPr>
          <a:xfrm>
            <a:off x="323150" y="3224575"/>
            <a:ext cx="8068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While this question is MUCH more narrow than my original midterm proposal, I </a:t>
            </a:r>
            <a:r>
              <a:rPr lang="en" sz="1800">
                <a:solidFill>
                  <a:schemeClr val="lt2"/>
                </a:solidFill>
              </a:rPr>
              <a:t>believe</a:t>
            </a:r>
            <a:r>
              <a:rPr lang="en" sz="1800">
                <a:solidFill>
                  <a:schemeClr val="lt2"/>
                </a:solidFill>
              </a:rPr>
              <a:t> </a:t>
            </a:r>
            <a:r>
              <a:rPr lang="en" sz="1800">
                <a:solidFill>
                  <a:schemeClr val="lt2"/>
                </a:solidFill>
              </a:rPr>
              <a:t>this provides an important starting place for content and sentiment analyses that can be expanded onto other social media platforms and time periods. </a:t>
            </a:r>
            <a:r>
              <a:rPr lang="en" sz="1800">
                <a:solidFill>
                  <a:schemeClr val="lt2"/>
                </a:solidFill>
              </a:rPr>
              <a:t> </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a:t>
            </a:r>
            <a:endParaRPr/>
          </a:p>
        </p:txBody>
      </p:sp>
      <p:sp>
        <p:nvSpPr>
          <p:cNvPr id="141" name="Google Shape;14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Since the Twitter API and related functions (i.e. Hydrator) are no longer accessible, I am limited to working with </a:t>
            </a:r>
            <a:r>
              <a:rPr lang="en"/>
              <a:t>existing</a:t>
            </a:r>
            <a:r>
              <a:rPr lang="en"/>
              <a:t> datasets</a:t>
            </a:r>
            <a:endParaRPr/>
          </a:p>
          <a:p>
            <a:pPr indent="0" lvl="0" marL="0" rtl="0" algn="l">
              <a:spcBef>
                <a:spcPts val="1200"/>
              </a:spcBef>
              <a:spcAft>
                <a:spcPts val="0"/>
              </a:spcAft>
              <a:buNone/>
            </a:pPr>
            <a:r>
              <a:rPr lang="en"/>
              <a:t>2 Different datasets illustrating different </a:t>
            </a:r>
            <a:r>
              <a:rPr lang="en"/>
              <a:t>snapshots of the movement: </a:t>
            </a:r>
            <a:endParaRPr/>
          </a:p>
          <a:p>
            <a:pPr indent="-342900" lvl="0" marL="457200" rtl="0" algn="l">
              <a:spcBef>
                <a:spcPts val="1200"/>
              </a:spcBef>
              <a:spcAft>
                <a:spcPts val="0"/>
              </a:spcAft>
              <a:buClr>
                <a:schemeClr val="dk1"/>
              </a:buClr>
              <a:buSzPts val="1800"/>
              <a:buAutoNum type="arabicParenR"/>
            </a:pPr>
            <a:r>
              <a:rPr lang="en">
                <a:solidFill>
                  <a:schemeClr val="dk1"/>
                </a:solidFill>
              </a:rPr>
              <a:t>28K #MeToo tweets from Oct 2017</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15K #MeToo tweets from Oct 2019</a:t>
            </a:r>
            <a:endParaRPr>
              <a:solidFill>
                <a:schemeClr val="dk1"/>
              </a:solidFill>
            </a:endParaRPr>
          </a:p>
          <a:p>
            <a:pPr indent="0" lvl="0" marL="0" rtl="0" algn="l">
              <a:spcBef>
                <a:spcPts val="1200"/>
              </a:spcBef>
              <a:spcAft>
                <a:spcPts val="0"/>
              </a:spcAft>
              <a:buNone/>
            </a:pPr>
            <a:r>
              <a:rPr lang="en"/>
              <a:t>Data source: Kaggle</a:t>
            </a:r>
            <a:endParaRPr/>
          </a:p>
          <a:p>
            <a:pPr indent="0" lvl="0" marL="0" rtl="0" algn="l">
              <a:spcBef>
                <a:spcPts val="1200"/>
              </a:spcBef>
              <a:spcAft>
                <a:spcPts val="1200"/>
              </a:spcAft>
              <a:buNone/>
            </a:pPr>
            <a:r>
              <a:rPr lang="en"/>
              <a:t>Limitations: No control over data collection, limited snapshots (no 2018 data), differing sample sizes, no account names/locations collected.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For Text Analysis - tm package in R </a:t>
            </a:r>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mutate data frame into a Corpus for text analysis</a:t>
            </a:r>
            <a:endParaRPr/>
          </a:p>
          <a:p>
            <a:pPr indent="-342900" lvl="0" marL="457200" rtl="0" algn="l">
              <a:spcBef>
                <a:spcPts val="0"/>
              </a:spcBef>
              <a:spcAft>
                <a:spcPts val="0"/>
              </a:spcAft>
              <a:buSzPts val="1800"/>
              <a:buAutoNum type="arabicParenR"/>
            </a:pPr>
            <a:r>
              <a:rPr lang="en"/>
              <a:t>Create subset of data that removes “#MeToo”</a:t>
            </a:r>
            <a:endParaRPr/>
          </a:p>
          <a:p>
            <a:pPr indent="-342900" lvl="0" marL="457200" rtl="0" algn="l">
              <a:spcBef>
                <a:spcPts val="0"/>
              </a:spcBef>
              <a:spcAft>
                <a:spcPts val="0"/>
              </a:spcAft>
              <a:buSzPts val="1800"/>
              <a:buAutoNum type="arabicParenR"/>
            </a:pPr>
            <a:r>
              <a:rPr lang="en"/>
              <a:t>Cleaning the tweets themselves: </a:t>
            </a:r>
            <a:endParaRPr/>
          </a:p>
          <a:p>
            <a:pPr indent="-317500" lvl="1" marL="914400" rtl="0" algn="l">
              <a:spcBef>
                <a:spcPts val="0"/>
              </a:spcBef>
              <a:spcAft>
                <a:spcPts val="0"/>
              </a:spcAft>
              <a:buSzPts val="1400"/>
              <a:buAutoNum type="alphaLcParenR"/>
            </a:pPr>
            <a:r>
              <a:rPr lang="en"/>
              <a:t>Removed capitalization </a:t>
            </a:r>
            <a:endParaRPr/>
          </a:p>
          <a:p>
            <a:pPr indent="-317500" lvl="1" marL="914400" rtl="0" algn="l">
              <a:spcBef>
                <a:spcPts val="0"/>
              </a:spcBef>
              <a:spcAft>
                <a:spcPts val="0"/>
              </a:spcAft>
              <a:buSzPts val="1400"/>
              <a:buAutoNum type="alphaLcParenR"/>
            </a:pPr>
            <a:r>
              <a:rPr lang="en"/>
              <a:t>Removed punctuation </a:t>
            </a:r>
            <a:endParaRPr/>
          </a:p>
          <a:p>
            <a:pPr indent="-317500" lvl="1" marL="914400" rtl="0" algn="l">
              <a:spcBef>
                <a:spcPts val="0"/>
              </a:spcBef>
              <a:spcAft>
                <a:spcPts val="0"/>
              </a:spcAft>
              <a:buSzPts val="1400"/>
              <a:buAutoNum type="alphaLcParenR"/>
            </a:pPr>
            <a:r>
              <a:rPr lang="en"/>
              <a:t>Removed numbers</a:t>
            </a:r>
            <a:endParaRPr/>
          </a:p>
          <a:p>
            <a:pPr indent="-317500" lvl="1" marL="914400" rtl="0" algn="l">
              <a:spcBef>
                <a:spcPts val="0"/>
              </a:spcBef>
              <a:spcAft>
                <a:spcPts val="0"/>
              </a:spcAft>
              <a:buSzPts val="1400"/>
              <a:buAutoNum type="alphaLcParenR"/>
            </a:pPr>
            <a:r>
              <a:rPr lang="en"/>
              <a:t>Removed stopwords ← the, of, and, or, etc. </a:t>
            </a:r>
            <a:endParaRPr/>
          </a:p>
          <a:p>
            <a:pPr indent="-317500" lvl="1" marL="914400" rtl="0" algn="l">
              <a:spcBef>
                <a:spcPts val="0"/>
              </a:spcBef>
              <a:spcAft>
                <a:spcPts val="0"/>
              </a:spcAft>
              <a:buSzPts val="1400"/>
              <a:buAutoNum type="alphaLcParenR"/>
            </a:pPr>
            <a:r>
              <a:rPr lang="en"/>
              <a:t>Removed URLs </a:t>
            </a:r>
            <a:endParaRPr/>
          </a:p>
          <a:p>
            <a:pPr indent="-317500" lvl="2" marL="1371600" rtl="0" algn="l">
              <a:spcBef>
                <a:spcPts val="0"/>
              </a:spcBef>
              <a:spcAft>
                <a:spcPts val="0"/>
              </a:spcAft>
              <a:buSzPts val="1400"/>
              <a:buAutoNum type="romanLcParenR"/>
            </a:pPr>
            <a:r>
              <a:rPr lang="en"/>
              <a:t>Created a function </a:t>
            </a:r>
            <a:endParaRPr/>
          </a:p>
          <a:p>
            <a:pPr indent="-342900" lvl="0" marL="457200" rtl="0" algn="l">
              <a:spcBef>
                <a:spcPts val="0"/>
              </a:spcBef>
              <a:spcAft>
                <a:spcPts val="0"/>
              </a:spcAft>
              <a:buSzPts val="1800"/>
              <a:buAutoNum type="arabicParenR"/>
            </a:pPr>
            <a:r>
              <a:rPr lang="en"/>
              <a:t>Created a document matrix to run content analysis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0" y="57375"/>
            <a:ext cx="135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 Tweets- Favs </a:t>
            </a:r>
            <a:endParaRPr b="1"/>
          </a:p>
        </p:txBody>
      </p:sp>
      <p:graphicFrame>
        <p:nvGraphicFramePr>
          <p:cNvPr id="153" name="Google Shape;153;p32"/>
          <p:cNvGraphicFramePr/>
          <p:nvPr/>
        </p:nvGraphicFramePr>
        <p:xfrm>
          <a:off x="1633275" y="101700"/>
          <a:ext cx="3000000" cy="3000000"/>
        </p:xfrm>
        <a:graphic>
          <a:graphicData uri="http://schemas.openxmlformats.org/drawingml/2006/table">
            <a:tbl>
              <a:tblPr>
                <a:noFill/>
                <a:tableStyleId>{7653D3E6-C976-4520-B866-F21068C1202C}</a:tableStyleId>
              </a:tblPr>
              <a:tblGrid>
                <a:gridCol w="1885375"/>
                <a:gridCol w="958825"/>
                <a:gridCol w="3322500"/>
                <a:gridCol w="1072300"/>
              </a:tblGrid>
              <a:tr h="694625">
                <a:tc>
                  <a:txBody>
                    <a:bodyPr/>
                    <a:lstStyle/>
                    <a:p>
                      <a:pPr indent="0" lvl="0" marL="0" rtl="0" algn="l">
                        <a:spcBef>
                          <a:spcPts val="0"/>
                        </a:spcBef>
                        <a:spcAft>
                          <a:spcPts val="0"/>
                        </a:spcAft>
                        <a:buNone/>
                      </a:pPr>
                      <a:r>
                        <a:rPr lang="en">
                          <a:solidFill>
                            <a:schemeClr val="dk1"/>
                          </a:solidFill>
                        </a:rPr>
                        <a:t>Top Tweets ‘17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highlight>
                            <a:schemeClr val="dk1"/>
                          </a:highlight>
                        </a:rPr>
                        <a:t>Favorite count </a:t>
                      </a:r>
                      <a:endParaRPr>
                        <a:highlight>
                          <a:schemeClr val="dk1"/>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Top Tweets ‘19</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highlight>
                            <a:schemeClr val="dk1"/>
                          </a:highlight>
                        </a:rPr>
                        <a:t>Favorite count </a:t>
                      </a:r>
                      <a:endParaRPr>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To everyone who has come forward with #MeToo, thank you for your courage. To all survivors, know that you are not alone.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12646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350">
                          <a:solidFill>
                            <a:schemeClr val="dk1"/>
                          </a:solidFill>
                        </a:rPr>
                        <a:t>bombshell looks so good until you realize it’s entirely directed and written by men and it only exists because studios are trying to capitalize off #metoo</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2379</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chemeClr val="dk1"/>
                          </a:solidFill>
                        </a:rPr>
                        <a:t> A moment can create a movement.  This is our moment. This is our movement. #MeToo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12173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Roboto"/>
                          <a:ea typeface="Roboto"/>
                          <a:cs typeface="Roboto"/>
                          <a:sym typeface="Roboto"/>
                        </a:rPr>
                        <a:t>Months before #MeToo broke us wide open, a man tapped me on the shoulder at a restaurant and said he had read this op-ed I wrote, was moved, and wanted to talk.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2080</a:t>
                      </a:r>
                      <a:endParaRPr>
                        <a:solidFill>
                          <a:schemeClr val="dk1"/>
                        </a:solidFill>
                      </a:endParaRPr>
                    </a:p>
                  </a:txBody>
                  <a:tcPr marT="91425" marB="91425" marR="91425" marL="91425"/>
                </a:tc>
              </a:tr>
              <a:tr h="100000">
                <a:tc>
                  <a:txBody>
                    <a:bodyPr/>
                    <a:lstStyle/>
                    <a:p>
                      <a:pPr indent="0" lvl="0" marL="0" rtl="0" algn="l">
                        <a:spcBef>
                          <a:spcPts val="0"/>
                        </a:spcBef>
                        <a:spcAft>
                          <a:spcPts val="0"/>
                        </a:spcAft>
                        <a:buNone/>
                      </a:pPr>
                      <a:r>
                        <a:rPr lang="en">
                          <a:solidFill>
                            <a:schemeClr val="dk1"/>
                          </a:solidFill>
                        </a:rPr>
                        <a:t>Completely fucking horrified by the amount of women I know, love &amp; respect tweeting #MeToo.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10785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Roboto"/>
                          <a:ea typeface="Roboto"/>
                          <a:cs typeface="Roboto"/>
                          <a:sym typeface="Roboto"/>
                        </a:rPr>
                        <a:t>During this time of MeToo, it is also very very very very very very very very very important to teach young girls that making false accusations is very very very very very very very very very bad and they should not weaponize sexual assault allegations. How can we do this?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1805</a:t>
                      </a:r>
                      <a:endParaRPr>
                        <a:solidFill>
                          <a:schemeClr val="dk1"/>
                        </a:solidFill>
                      </a:endParaRPr>
                    </a:p>
                  </a:txBody>
                  <a:tcPr marT="91425" marB="91425" marR="91425" marL="91425"/>
                </a:tc>
              </a:tr>
            </a:tbl>
          </a:graphicData>
        </a:graphic>
      </p:graphicFrame>
      <p:sp>
        <p:nvSpPr>
          <p:cNvPr id="154" name="Google Shape;154;p32"/>
          <p:cNvSpPr txBox="1"/>
          <p:nvPr/>
        </p:nvSpPr>
        <p:spPr>
          <a:xfrm>
            <a:off x="441975" y="2688375"/>
            <a:ext cx="119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Alyssa Milano →</a:t>
            </a:r>
            <a:endParaRPr sz="1800">
              <a:solidFill>
                <a:schemeClr val="lt2"/>
              </a:solidFill>
            </a:endParaRPr>
          </a:p>
        </p:txBody>
      </p:sp>
      <p:sp>
        <p:nvSpPr>
          <p:cNvPr id="155" name="Google Shape;155;p32"/>
          <p:cNvSpPr txBox="1"/>
          <p:nvPr/>
        </p:nvSpPr>
        <p:spPr>
          <a:xfrm>
            <a:off x="441975" y="1410550"/>
            <a:ext cx="119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Kamala Harris</a:t>
            </a:r>
            <a:r>
              <a:rPr lang="en" sz="1800">
                <a:solidFill>
                  <a:schemeClr val="lt2"/>
                </a:solidFill>
              </a:rPr>
              <a:t> →</a:t>
            </a:r>
            <a:endParaRPr sz="1800">
              <a:solidFill>
                <a:schemeClr val="lt2"/>
              </a:solidFill>
            </a:endParaRPr>
          </a:p>
        </p:txBody>
      </p:sp>
      <p:sp>
        <p:nvSpPr>
          <p:cNvPr id="156" name="Google Shape;156;p32"/>
          <p:cNvSpPr txBox="1"/>
          <p:nvPr/>
        </p:nvSpPr>
        <p:spPr>
          <a:xfrm>
            <a:off x="111075" y="3918925"/>
            <a:ext cx="152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Eric Kripke (Writer for Supernatural &amp; The Boys) →</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0" y="57375"/>
            <a:ext cx="135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Top Tweets- RTs</a:t>
            </a:r>
            <a:endParaRPr b="1"/>
          </a:p>
        </p:txBody>
      </p:sp>
      <p:graphicFrame>
        <p:nvGraphicFramePr>
          <p:cNvPr id="162" name="Google Shape;162;p33"/>
          <p:cNvGraphicFramePr/>
          <p:nvPr/>
        </p:nvGraphicFramePr>
        <p:xfrm>
          <a:off x="1633275" y="101700"/>
          <a:ext cx="3000000" cy="3000000"/>
        </p:xfrm>
        <a:graphic>
          <a:graphicData uri="http://schemas.openxmlformats.org/drawingml/2006/table">
            <a:tbl>
              <a:tblPr>
                <a:noFill/>
                <a:tableStyleId>{7653D3E6-C976-4520-B866-F21068C1202C}</a:tableStyleId>
              </a:tblPr>
              <a:tblGrid>
                <a:gridCol w="1885375"/>
                <a:gridCol w="958825"/>
                <a:gridCol w="3322500"/>
                <a:gridCol w="1072300"/>
              </a:tblGrid>
              <a:tr h="694625">
                <a:tc>
                  <a:txBody>
                    <a:bodyPr/>
                    <a:lstStyle/>
                    <a:p>
                      <a:pPr indent="0" lvl="0" marL="0" rtl="0" algn="l">
                        <a:spcBef>
                          <a:spcPts val="0"/>
                        </a:spcBef>
                        <a:spcAft>
                          <a:spcPts val="0"/>
                        </a:spcAft>
                        <a:buNone/>
                      </a:pPr>
                      <a:r>
                        <a:rPr lang="en">
                          <a:solidFill>
                            <a:schemeClr val="dk1"/>
                          </a:solidFill>
                        </a:rPr>
                        <a:t>Top Tweets ‘17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highlight>
                            <a:schemeClr val="dk1"/>
                          </a:highlight>
                        </a:rPr>
                        <a:t>Retweet</a:t>
                      </a:r>
                      <a:r>
                        <a:rPr lang="en">
                          <a:highlight>
                            <a:schemeClr val="dk1"/>
                          </a:highlight>
                        </a:rPr>
                        <a:t> count </a:t>
                      </a:r>
                      <a:endParaRPr>
                        <a:highlight>
                          <a:schemeClr val="dk1"/>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Top Tweets ‘19</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highlight>
                            <a:schemeClr val="dk1"/>
                          </a:highlight>
                        </a:rPr>
                        <a:t>Retweet</a:t>
                      </a:r>
                      <a:r>
                        <a:rPr lang="en">
                          <a:highlight>
                            <a:schemeClr val="dk1"/>
                          </a:highlight>
                        </a:rPr>
                        <a:t> count </a:t>
                      </a:r>
                      <a:endParaRPr>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 A moment can create a movement.  This is our moment. This is our movement. #MeToo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2819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Reminder that if a woman didn't post #MeToo, it doesn't mean she wasn't sexually assaulted or harassed. Survivors don't owe you their story</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51262</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chemeClr val="dk1"/>
                          </a:solidFill>
                        </a:rPr>
                        <a:t>To everyone who has come forward with #MeToo, thank you for your courage. To all survivors, know that you are not alone.</a:t>
                      </a:r>
                      <a:r>
                        <a:rPr lang="en">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If a guy says he's nervous about #MeToo, just remind him that we come down pretty hard on murderers too, and ask him why that doesn't make him nervous. If he says, "Because I haven't murdered anyone," then you've learned something new about your friend.</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38413</a:t>
                      </a:r>
                      <a:endParaRPr>
                        <a:solidFill>
                          <a:schemeClr val="dk1"/>
                        </a:solidFill>
                      </a:endParaRPr>
                    </a:p>
                  </a:txBody>
                  <a:tcPr marT="91425" marB="91425" marR="91425" marL="91425"/>
                </a:tc>
              </a:tr>
              <a:tr h="100000">
                <a:tc>
                  <a:txBody>
                    <a:bodyPr/>
                    <a:lstStyle/>
                    <a:p>
                      <a:pPr indent="0" lvl="0" marL="0" rtl="0" algn="l">
                        <a:spcBef>
                          <a:spcPts val="0"/>
                        </a:spcBef>
                        <a:spcAft>
                          <a:spcPts val="0"/>
                        </a:spcAft>
                        <a:buNone/>
                      </a:pPr>
                      <a:r>
                        <a:rPr lang="en">
                          <a:solidFill>
                            <a:schemeClr val="dk1"/>
                          </a:solidFill>
                        </a:rPr>
                        <a:t>Completely fucking horrified by the amount of women I know, love &amp; respect tweeting #MeToo.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2202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Last night at the Trump rally in PA, a liberal protester touched me against my consent and said he'd throw me on the ground and rape me. Feminists around him, who say we're supposed to believe women, defended him and denied it happened. This is what the left has come to. #MeToo</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25320</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