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2" r:id="rId3"/>
    <p:sldId id="263" r:id="rId4"/>
    <p:sldId id="260" r:id="rId5"/>
    <p:sldId id="273" r:id="rId6"/>
    <p:sldId id="274" r:id="rId7"/>
    <p:sldId id="275" r:id="rId8"/>
    <p:sldId id="276" r:id="rId9"/>
    <p:sldId id="277" r:id="rId10"/>
    <p:sldId id="278" r:id="rId11"/>
    <p:sldId id="279" r:id="rId12"/>
    <p:sldId id="262" r:id="rId13"/>
    <p:sldId id="280" r:id="rId14"/>
    <p:sldId id="281" r:id="rId15"/>
    <p:sldId id="282" r:id="rId16"/>
    <p:sldId id="283" r:id="rId17"/>
    <p:sldId id="269" r:id="rId18"/>
    <p:sldId id="270" r:id="rId19"/>
    <p:sldId id="27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99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p:cViewPr varScale="1">
        <p:scale>
          <a:sx n="82" d="100"/>
          <a:sy n="82" d="100"/>
        </p:scale>
        <p:origin x="1483"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0027F5E9-C129-450D-9B2D-FB52CA895F50}" type="datetimeFigureOut">
              <a:rPr lang="en-US" smtClean="0"/>
              <a:pPr/>
              <a:t>8/4/2021</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427D6E47-C118-4121-8F47-2092A5C17F70}" type="slidenum">
              <a:rPr lang="en-IN" smtClean="0"/>
              <a:pPr/>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027F5E9-C129-450D-9B2D-FB52CA895F50}" type="datetimeFigureOut">
              <a:rPr lang="en-US" smtClean="0"/>
              <a:pPr/>
              <a:t>8/4/2021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7D6E47-C118-4121-8F47-2092A5C17F7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027F5E9-C129-450D-9B2D-FB52CA895F50}" type="datetimeFigureOut">
              <a:rPr lang="en-US" smtClean="0"/>
              <a:pPr/>
              <a:t>8/4/2021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7D6E47-C118-4121-8F47-2092A5C17F7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027F5E9-C129-450D-9B2D-FB52CA895F50}" type="datetimeFigureOut">
              <a:rPr lang="en-US" smtClean="0"/>
              <a:pPr/>
              <a:t>8/4/2021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7D6E47-C118-4121-8F47-2092A5C17F7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027F5E9-C129-450D-9B2D-FB52CA895F50}" type="datetimeFigureOut">
              <a:rPr lang="en-US" smtClean="0"/>
              <a:pPr/>
              <a:t>8/4/2021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427D6E47-C118-4121-8F47-2092A5C17F7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027F5E9-C129-450D-9B2D-FB52CA895F50}" type="datetimeFigureOut">
              <a:rPr lang="en-US" smtClean="0"/>
              <a:pPr/>
              <a:t>8/4/2021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7D6E47-C118-4121-8F47-2092A5C17F7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027F5E9-C129-450D-9B2D-FB52CA895F50}" type="datetimeFigureOut">
              <a:rPr lang="en-US" smtClean="0"/>
              <a:pPr/>
              <a:t>8/4/2021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7D6E47-C118-4121-8F47-2092A5C17F7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027F5E9-C129-450D-9B2D-FB52CA895F50}" type="datetimeFigureOut">
              <a:rPr lang="en-US" smtClean="0"/>
              <a:pPr/>
              <a:t>8/4/2021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7D6E47-C118-4121-8F47-2092A5C17F7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27F5E9-C129-450D-9B2D-FB52CA895F50}" type="datetimeFigureOut">
              <a:rPr lang="en-US" smtClean="0"/>
              <a:pPr/>
              <a:t>8/4/2021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27D6E47-C118-4121-8F47-2092A5C17F7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027F5E9-C129-450D-9B2D-FB52CA895F50}" type="datetimeFigureOut">
              <a:rPr lang="en-US" smtClean="0"/>
              <a:pPr/>
              <a:t>8/4/2021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7D6E47-C118-4121-8F47-2092A5C17F70}"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027F5E9-C129-450D-9B2D-FB52CA895F50}" type="datetimeFigureOut">
              <a:rPr lang="en-US" smtClean="0"/>
              <a:pPr/>
              <a:t>8/4/2021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7D6E47-C118-4121-8F47-2092A5C17F70}"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0027F5E9-C129-450D-9B2D-FB52CA895F50}" type="datetimeFigureOut">
              <a:rPr lang="en-US" smtClean="0"/>
              <a:pPr/>
              <a:t>8/4/2021</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27D6E47-C118-4121-8F47-2092A5C17F70}"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Expansion_board" TargetMode="External"/><Relationship Id="rId13" Type="http://schemas.openxmlformats.org/officeDocument/2006/relationships/image" Target="../media/image6.jpeg"/><Relationship Id="rId3" Type="http://schemas.openxmlformats.org/officeDocument/2006/relationships/hyperlink" Target="https://en.wikipedia.org/wiki/Microcontroller_board" TargetMode="External"/><Relationship Id="rId7" Type="http://schemas.openxmlformats.org/officeDocument/2006/relationships/hyperlink" Target="https://en.wikipedia.org/wiki/Input/output" TargetMode="External"/><Relationship Id="rId12" Type="http://schemas.openxmlformats.org/officeDocument/2006/relationships/hyperlink" Target="https://en.wikipedia.org/wiki/9-volt_battery" TargetMode="External"/><Relationship Id="rId2" Type="http://schemas.openxmlformats.org/officeDocument/2006/relationships/hyperlink" Target="https://en.wikipedia.org/wiki/Open-source" TargetMode="External"/><Relationship Id="rId1" Type="http://schemas.openxmlformats.org/officeDocument/2006/relationships/slideLayout" Target="../slideLayouts/slideLayout2.xml"/><Relationship Id="rId6" Type="http://schemas.openxmlformats.org/officeDocument/2006/relationships/hyperlink" Target="https://en.wikipedia.org/wiki/Arduino" TargetMode="External"/><Relationship Id="rId11" Type="http://schemas.openxmlformats.org/officeDocument/2006/relationships/hyperlink" Target="https://en.wikipedia.org/wiki/USB_cable" TargetMode="External"/><Relationship Id="rId5" Type="http://schemas.openxmlformats.org/officeDocument/2006/relationships/hyperlink" Target="https://en.wikipedia.org/wiki/ATmega328P" TargetMode="External"/><Relationship Id="rId10" Type="http://schemas.openxmlformats.org/officeDocument/2006/relationships/hyperlink" Target="https://en.wikipedia.org/wiki/Pulse-width_modulation" TargetMode="External"/><Relationship Id="rId4" Type="http://schemas.openxmlformats.org/officeDocument/2006/relationships/hyperlink" Target="https://en.wikipedia.org/wiki/Microchip_Technology" TargetMode="External"/><Relationship Id="rId9" Type="http://schemas.openxmlformats.org/officeDocument/2006/relationships/hyperlink" Target="https://en.wikipedia.org/wiki/Arduino_Uno"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95988"/>
            <a:ext cx="8229600" cy="1921986"/>
          </a:xfrm>
        </p:spPr>
        <p:txBody>
          <a:bodyPr>
            <a:normAutofit/>
          </a:bodyPr>
          <a:lstStyle/>
          <a:p>
            <a:r>
              <a:rPr lang="en-US" b="1" i="1" u="sng" dirty="0">
                <a:solidFill>
                  <a:srgbClr val="002060"/>
                </a:solidFill>
                <a:latin typeface="Times New Roman" panose="02020603050405020304" pitchFamily="18" charset="0"/>
                <a:cs typeface="Times New Roman" panose="02020603050405020304" pitchFamily="18" charset="0"/>
              </a:rPr>
              <a:t>Project Name : Automated Solar Panel</a:t>
            </a:r>
            <a:endParaRPr lang="en-IN" b="1" i="1" u="sng" dirty="0">
              <a:solidFill>
                <a:srgbClr val="00206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57158" y="3286124"/>
            <a:ext cx="7415242" cy="2928958"/>
          </a:xfrm>
        </p:spPr>
        <p:txBody>
          <a:bodyPr>
            <a:normAutofit/>
          </a:bodyPr>
          <a:lstStyle/>
          <a:p>
            <a:endParaRPr lang="en-US" b="1" i="1" dirty="0">
              <a:solidFill>
                <a:srgbClr val="FF0000"/>
              </a:solidFill>
            </a:endParaRPr>
          </a:p>
          <a:p>
            <a:pPr algn="l"/>
            <a:endParaRPr lang="en-IN" u="sng" dirty="0">
              <a:solidFill>
                <a:srgbClr val="FF0000"/>
              </a:solidFill>
            </a:endParaRPr>
          </a:p>
        </p:txBody>
      </p:sp>
      <p:pic>
        <p:nvPicPr>
          <p:cNvPr id="1027" name="Picture 3" descr="C:\Users\Kaustav\Downloads\407c0030fb.jpg"/>
          <p:cNvPicPr>
            <a:picLocks noChangeAspect="1" noChangeArrowheads="1"/>
          </p:cNvPicPr>
          <p:nvPr/>
        </p:nvPicPr>
        <p:blipFill>
          <a:blip r:embed="rId2"/>
          <a:srcRect/>
          <a:stretch>
            <a:fillRect/>
          </a:stretch>
        </p:blipFill>
        <p:spPr bwMode="auto">
          <a:xfrm>
            <a:off x="2267744" y="2852936"/>
            <a:ext cx="5123270" cy="3362146"/>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6753D-4DD7-4CDC-9354-67969ABFC40A}"/>
              </a:ext>
            </a:extLst>
          </p:cNvPr>
          <p:cNvSpPr>
            <a:spLocks noGrp="1"/>
          </p:cNvSpPr>
          <p:nvPr>
            <p:ph type="title"/>
          </p:nvPr>
        </p:nvSpPr>
        <p:spPr/>
        <p:txBody>
          <a:bodyPr/>
          <a:lstStyle/>
          <a:p>
            <a:r>
              <a:rPr lang="en-US" u="sng" dirty="0">
                <a:solidFill>
                  <a:schemeClr val="accent2">
                    <a:lumMod val="50000"/>
                  </a:schemeClr>
                </a:solidFill>
                <a:latin typeface="Times New Roman" panose="02020603050405020304" pitchFamily="18" charset="0"/>
                <a:cs typeface="Times New Roman" panose="02020603050405020304" pitchFamily="18" charset="0"/>
              </a:rPr>
              <a:t>SERVO MOTOR</a:t>
            </a:r>
            <a:endParaRPr lang="en-IN" u="sng"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F29D3F-A9B8-4427-A0AD-0B8A45175B9A}"/>
              </a:ext>
            </a:extLst>
          </p:cNvPr>
          <p:cNvSpPr>
            <a:spLocks noGrp="1"/>
          </p:cNvSpPr>
          <p:nvPr>
            <p:ph idx="1"/>
          </p:nvPr>
        </p:nvSpPr>
        <p:spPr>
          <a:xfrm>
            <a:off x="457200" y="1600200"/>
            <a:ext cx="4546848" cy="4709160"/>
          </a:xfrm>
        </p:spPr>
        <p:txBody>
          <a:bodyPr>
            <a:normAutofit fontScale="77500" lnSpcReduction="20000"/>
          </a:bodyPr>
          <a:lstStyle/>
          <a:p>
            <a:pPr marL="137160" indent="0" algn="l">
              <a:buNone/>
            </a:pPr>
            <a:endParaRPr lang="en-IN" sz="2800" b="1" dirty="0">
              <a:latin typeface="Times New Roman" panose="02020603050405020304" pitchFamily="18" charset="0"/>
              <a:cs typeface="Times New Roman" panose="02020603050405020304" pitchFamily="18" charset="0"/>
            </a:endParaRPr>
          </a:p>
          <a:p>
            <a:pPr marL="137160" indent="0" algn="just">
              <a:buNone/>
            </a:pPr>
            <a:r>
              <a:rPr lang="en-IN" sz="2800" b="1" dirty="0">
                <a:solidFill>
                  <a:schemeClr val="bg2">
                    <a:lumMod val="50000"/>
                  </a:schemeClr>
                </a:solidFill>
                <a:latin typeface="Times New Roman" panose="02020603050405020304" pitchFamily="18" charset="0"/>
                <a:cs typeface="Times New Roman" panose="02020603050405020304" pitchFamily="18" charset="0"/>
              </a:rPr>
              <a:t>Servo motor is used to rotate the panel. To drive the servo motor, a PWM Signal must be provided to its control pin and hence Pin 17 (which has PWM) is connected to the control pin of the servo motor.</a:t>
            </a:r>
          </a:p>
          <a:p>
            <a:pPr marL="137160" indent="0" algn="just">
              <a:buNone/>
            </a:pPr>
            <a:r>
              <a:rPr lang="en-IN" sz="2800" b="1" dirty="0">
                <a:solidFill>
                  <a:schemeClr val="bg2">
                    <a:lumMod val="50000"/>
                  </a:schemeClr>
                </a:solidFill>
                <a:latin typeface="Times New Roman" panose="02020603050405020304" pitchFamily="18" charset="0"/>
                <a:cs typeface="Times New Roman" panose="02020603050405020304" pitchFamily="18" charset="0"/>
              </a:rPr>
              <a:t>By connecting a battery to the solar panel, you can store the energy generated by the solar cells and this energy can be used when required. There are separate charge controller circuits dedicated to efficiently control the charge acquired from solar panels and charge the batteries.</a:t>
            </a:r>
          </a:p>
          <a:p>
            <a:endParaRPr lang="en-IN" dirty="0"/>
          </a:p>
        </p:txBody>
      </p:sp>
      <p:pic>
        <p:nvPicPr>
          <p:cNvPr id="5" name="Picture 4">
            <a:extLst>
              <a:ext uri="{FF2B5EF4-FFF2-40B4-BE49-F238E27FC236}">
                <a16:creationId xmlns:a16="http://schemas.microsoft.com/office/drawing/2014/main" id="{78BBB329-701E-48C7-B1B6-806E5EF8EB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64088" y="1600201"/>
            <a:ext cx="3545632" cy="23405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2" descr="C:\Users\Kaustav\Downloads\Sun-Tracking-Solar-Panel-Image-3.jpg">
            <a:extLst>
              <a:ext uri="{FF2B5EF4-FFF2-40B4-BE49-F238E27FC236}">
                <a16:creationId xmlns:a16="http://schemas.microsoft.com/office/drawing/2014/main" id="{3BC11DE3-7DF8-4D54-955D-4276588BC9AB}"/>
              </a:ext>
            </a:extLst>
          </p:cNvPr>
          <p:cNvPicPr>
            <a:picLocks noChangeAspect="1" noChangeArrowheads="1"/>
          </p:cNvPicPr>
          <p:nvPr/>
        </p:nvPicPr>
        <p:blipFill>
          <a:blip r:embed="rId3"/>
          <a:srcRect/>
          <a:stretch>
            <a:fillRect/>
          </a:stretch>
        </p:blipFill>
        <p:spPr bwMode="auto">
          <a:xfrm>
            <a:off x="5652120" y="4123348"/>
            <a:ext cx="2952328" cy="2546012"/>
          </a:xfrm>
          <a:prstGeom prst="rect">
            <a:avLst/>
          </a:prstGeom>
          <a:noFill/>
        </p:spPr>
      </p:pic>
    </p:spTree>
    <p:extLst>
      <p:ext uri="{BB962C8B-B14F-4D97-AF65-F5344CB8AC3E}">
        <p14:creationId xmlns:p14="http://schemas.microsoft.com/office/powerpoint/2010/main" val="3678491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A4A8F-C504-4374-AB0D-C0BE466DCFE7}"/>
              </a:ext>
            </a:extLst>
          </p:cNvPr>
          <p:cNvSpPr>
            <a:spLocks noGrp="1"/>
          </p:cNvSpPr>
          <p:nvPr>
            <p:ph type="title"/>
          </p:nvPr>
        </p:nvSpPr>
        <p:spPr/>
        <p:txBody>
          <a:bodyPr>
            <a:normAutofit fontScale="90000"/>
          </a:bodyPr>
          <a:lstStyle/>
          <a:p>
            <a:r>
              <a:rPr lang="en-US" b="0" dirty="0">
                <a:latin typeface="Times New Roman" panose="02020603050405020304" pitchFamily="18" charset="0"/>
                <a:cs typeface="Times New Roman" panose="02020603050405020304" pitchFamily="18" charset="0"/>
              </a:rPr>
              <a:t>WORKING PRINCIPLE AND CIRCUIT DESIGN</a:t>
            </a:r>
            <a:endParaRPr lang="en-IN" b="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B6F3735-72F2-4D9F-9368-E4508277AF01}"/>
              </a:ext>
            </a:extLst>
          </p:cNvPr>
          <p:cNvSpPr>
            <a:spLocks noGrp="1"/>
          </p:cNvSpPr>
          <p:nvPr>
            <p:ph idx="1"/>
          </p:nvPr>
        </p:nvSpPr>
        <p:spPr>
          <a:xfrm>
            <a:off x="457200" y="1600200"/>
            <a:ext cx="5698976" cy="4709160"/>
          </a:xfrm>
        </p:spPr>
        <p:txBody>
          <a:bodyPr>
            <a:normAutofit fontScale="62500" lnSpcReduction="20000"/>
          </a:bodyPr>
          <a:lstStyle/>
          <a:p>
            <a:pPr algn="just"/>
            <a:r>
              <a:rPr lang="en-US" sz="2800" b="1" dirty="0">
                <a:solidFill>
                  <a:schemeClr val="bg1"/>
                </a:solidFill>
                <a:latin typeface="Times New Roman" panose="02020603050405020304" pitchFamily="18" charset="0"/>
                <a:cs typeface="Times New Roman" panose="02020603050405020304" pitchFamily="18" charset="0"/>
              </a:rPr>
              <a:t>The Sun tracking solar panel consists two LDRs, solar panel and a servo motor and ATmega328 Micro Controller.</a:t>
            </a:r>
          </a:p>
          <a:p>
            <a:pPr algn="just"/>
            <a:endParaRPr lang="en-US" sz="2800" b="1" dirty="0">
              <a:solidFill>
                <a:schemeClr val="bg1"/>
              </a:solidFill>
              <a:latin typeface="Times New Roman" panose="02020603050405020304" pitchFamily="18" charset="0"/>
              <a:cs typeface="Times New Roman" panose="02020603050405020304" pitchFamily="18" charset="0"/>
            </a:endParaRPr>
          </a:p>
          <a:p>
            <a:pPr algn="just"/>
            <a:r>
              <a:rPr lang="en-US" sz="2800" b="1" dirty="0">
                <a:solidFill>
                  <a:schemeClr val="bg1"/>
                </a:solidFill>
                <a:latin typeface="Times New Roman" panose="02020603050405020304" pitchFamily="18" charset="0"/>
                <a:cs typeface="Times New Roman" panose="02020603050405020304" pitchFamily="18" charset="0"/>
              </a:rPr>
              <a:t>Two light dependent resistors are arranged on the edges of the solar panel. Light dependent resistors produce low resistance when light falls on them. The servo motor connected to the panel rotates the panel in the direction of Sun. Panel is arranged in such a way that light on two LDRs is compared and panel is rotated towards LDR which have high intensity i.e. low resistance  compared to other. Servo motor rotates the panel at certain angle.</a:t>
            </a:r>
          </a:p>
          <a:p>
            <a:pPr algn="just"/>
            <a:endParaRPr lang="en-US" sz="2800" b="1" dirty="0">
              <a:solidFill>
                <a:schemeClr val="bg1"/>
              </a:solidFill>
              <a:latin typeface="Times New Roman" panose="02020603050405020304" pitchFamily="18" charset="0"/>
              <a:cs typeface="Times New Roman" panose="02020603050405020304" pitchFamily="18" charset="0"/>
            </a:endParaRPr>
          </a:p>
          <a:p>
            <a:pPr algn="just"/>
            <a:r>
              <a:rPr lang="en-US" sz="2800" b="1" dirty="0">
                <a:solidFill>
                  <a:schemeClr val="bg1"/>
                </a:solidFill>
                <a:latin typeface="Times New Roman" panose="02020603050405020304" pitchFamily="18" charset="0"/>
                <a:cs typeface="Times New Roman" panose="02020603050405020304" pitchFamily="18" charset="0"/>
              </a:rPr>
              <a:t>When intensity of light is more  in the  left LDR the panel will move to left side if intensity of light is more in the right side then vice versa happen. If intensity of light is same on both side no rotation happen.</a:t>
            </a:r>
          </a:p>
          <a:p>
            <a:endParaRPr lang="en-IN" dirty="0"/>
          </a:p>
        </p:txBody>
      </p:sp>
      <p:pic>
        <p:nvPicPr>
          <p:cNvPr id="4" name="Picture 2" descr="C:\Users\Kaustav\Downloads\IMG-20210423-WA0001.jpg">
            <a:extLst>
              <a:ext uri="{FF2B5EF4-FFF2-40B4-BE49-F238E27FC236}">
                <a16:creationId xmlns:a16="http://schemas.microsoft.com/office/drawing/2014/main" id="{4DF0CE2C-BA5A-4C8E-ABE3-552606D6EB9A}"/>
              </a:ext>
            </a:extLst>
          </p:cNvPr>
          <p:cNvPicPr>
            <a:picLocks noChangeAspect="1" noChangeArrowheads="1"/>
          </p:cNvPicPr>
          <p:nvPr/>
        </p:nvPicPr>
        <p:blipFill>
          <a:blip r:embed="rId2"/>
          <a:srcRect/>
          <a:stretch>
            <a:fillRect/>
          </a:stretch>
        </p:blipFill>
        <p:spPr bwMode="auto">
          <a:xfrm>
            <a:off x="6186470" y="1700808"/>
            <a:ext cx="2850026" cy="3312368"/>
          </a:xfrm>
          <a:prstGeom prst="rect">
            <a:avLst/>
          </a:prstGeom>
          <a:noFill/>
        </p:spPr>
      </p:pic>
    </p:spTree>
    <p:extLst>
      <p:ext uri="{BB962C8B-B14F-4D97-AF65-F5344CB8AC3E}">
        <p14:creationId xmlns:p14="http://schemas.microsoft.com/office/powerpoint/2010/main" val="1496199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332656"/>
            <a:ext cx="7086600" cy="928694"/>
          </a:xfrm>
        </p:spPr>
        <p:txBody>
          <a:bodyPr/>
          <a:lstStyle/>
          <a:p>
            <a:r>
              <a:rPr lang="en-US" b="0" dirty="0">
                <a:latin typeface="Times New Roman" panose="02020603050405020304" pitchFamily="18" charset="0"/>
                <a:cs typeface="Times New Roman" panose="02020603050405020304" pitchFamily="18" charset="0"/>
              </a:rPr>
              <a:t>          Circuit Diagram</a:t>
            </a:r>
            <a:endParaRPr lang="en-IN" b="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600200" y="2507786"/>
            <a:ext cx="1828792" cy="3707296"/>
          </a:xfrm>
        </p:spPr>
        <p:txBody>
          <a:bodyPr>
            <a:noAutofit/>
          </a:bodyPr>
          <a:lstStyle/>
          <a:p>
            <a:pPr marL="530352" indent="-457200">
              <a:buFont typeface="+mj-lt"/>
              <a:buAutoNum type="arabicPeriod"/>
            </a:pPr>
            <a:endParaRPr lang="en-IN" sz="1200" dirty="0">
              <a:solidFill>
                <a:srgbClr val="FF0000"/>
              </a:solidFill>
            </a:endParaRPr>
          </a:p>
        </p:txBody>
      </p:sp>
      <p:pic>
        <p:nvPicPr>
          <p:cNvPr id="2050" name="Picture 2" descr="C:\Users\Kaustav\Downloads\Sun-Tracking-Solar-Panel-Circuit-Diagram.jpg"/>
          <p:cNvPicPr>
            <a:picLocks noChangeAspect="1" noChangeArrowheads="1"/>
          </p:cNvPicPr>
          <p:nvPr/>
        </p:nvPicPr>
        <p:blipFill>
          <a:blip r:embed="rId2"/>
          <a:srcRect/>
          <a:stretch>
            <a:fillRect/>
          </a:stretch>
        </p:blipFill>
        <p:spPr bwMode="auto">
          <a:xfrm>
            <a:off x="611560" y="1916832"/>
            <a:ext cx="8136904" cy="4000528"/>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330D2-CD38-481D-8ECE-FA4F60F9749F}"/>
              </a:ext>
            </a:extLst>
          </p:cNvPr>
          <p:cNvSpPr>
            <a:spLocks noGrp="1"/>
          </p:cNvSpPr>
          <p:nvPr>
            <p:ph type="title"/>
          </p:nvPr>
        </p:nvSpPr>
        <p:spPr>
          <a:xfrm>
            <a:off x="1600200" y="609600"/>
            <a:ext cx="7086600" cy="299120"/>
          </a:xfrm>
        </p:spPr>
        <p:txBody>
          <a:bodyPr/>
          <a:lstStyle/>
          <a:p>
            <a:r>
              <a:rPr lang="en-US" dirty="0"/>
              <a:t>           </a:t>
            </a:r>
            <a:r>
              <a:rPr lang="en-US" dirty="0">
                <a:latin typeface="Times New Roman" panose="02020603050405020304" pitchFamily="18" charset="0"/>
                <a:cs typeface="Times New Roman" panose="02020603050405020304" pitchFamily="18" charset="0"/>
              </a:rPr>
              <a:t>SETUP</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C6F2EE9-2466-497C-95CF-F3C6FD4C1FA7}"/>
              </a:ext>
            </a:extLst>
          </p:cNvPr>
          <p:cNvSpPr>
            <a:spLocks noGrp="1"/>
          </p:cNvSpPr>
          <p:nvPr>
            <p:ph type="body" idx="1"/>
          </p:nvPr>
        </p:nvSpPr>
        <p:spPr>
          <a:xfrm>
            <a:off x="755576" y="1196752"/>
            <a:ext cx="7931224" cy="5544616"/>
          </a:xfrm>
        </p:spPr>
        <p:txBody>
          <a:bodyPr>
            <a:normAutofit/>
          </a:bodyPr>
          <a:lstStyle/>
          <a:p>
            <a:pPr algn="just"/>
            <a:r>
              <a:rPr lang="en-US" dirty="0">
                <a:solidFill>
                  <a:schemeClr val="bg1"/>
                </a:solidFill>
                <a:latin typeface="Times New Roman" panose="02020603050405020304" pitchFamily="18" charset="0"/>
                <a:cs typeface="Times New Roman" panose="02020603050405020304" pitchFamily="18" charset="0"/>
              </a:rPr>
              <a:t>Setup Step-1 Take cardboard. Make a hole in the middle and four holes on four sides so that photo diode fit into that. Stick the solar panel to the cardboard and bring two wires of the panel out as shown.</a:t>
            </a:r>
          </a:p>
          <a:p>
            <a:pPr algn="just"/>
            <a:r>
              <a:rPr lang="en-US" dirty="0">
                <a:solidFill>
                  <a:schemeClr val="bg1"/>
                </a:solidFill>
                <a:latin typeface="Times New Roman" panose="02020603050405020304" pitchFamily="18" charset="0"/>
                <a:cs typeface="Times New Roman" panose="02020603050405020304" pitchFamily="18" charset="0"/>
              </a:rPr>
              <a:t> Step-2 Now cut one of the two leads of the photo diode so that one lead is shorter and other is longer. Insert these four photo diodes into four holes as shown. Bend the straight Perforated metal strip as shown below. Place the bent metal strip on the back side of the cardboard Apply glue to the photo diode to fix them firmly.</a:t>
            </a:r>
          </a:p>
          <a:p>
            <a:pPr algn="just"/>
            <a:r>
              <a:rPr lang="en-US" dirty="0">
                <a:solidFill>
                  <a:schemeClr val="bg1"/>
                </a:solidFill>
                <a:latin typeface="Times New Roman" panose="02020603050405020304" pitchFamily="18" charset="0"/>
                <a:cs typeface="Times New Roman" panose="02020603050405020304" pitchFamily="18" charset="0"/>
              </a:rPr>
              <a:t> Step-3 Solder the two leads of photo diode as shown To the other ends of photo diode Solder resistors of 1k ohm Join the four leads of the 4 photo diodes by connecting with a wire. </a:t>
            </a:r>
          </a:p>
          <a:p>
            <a:pPr algn="just"/>
            <a:r>
              <a:rPr lang="en-US" dirty="0">
                <a:solidFill>
                  <a:schemeClr val="bg1"/>
                </a:solidFill>
                <a:latin typeface="Times New Roman" panose="02020603050405020304" pitchFamily="18" charset="0"/>
                <a:cs typeface="Times New Roman" panose="02020603050405020304" pitchFamily="18" charset="0"/>
              </a:rPr>
              <a:t>Step-4 Now take a bus wire. This is used to connect the Outputs of four photo diodes to Arduino board. Insert it into metal strip as shown in the image. Now Solder the four wires to four photo diodes at any point between photo diode and resistor.</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6299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AEED557-058D-486D-BC6F-9098CDD569A4}"/>
              </a:ext>
            </a:extLst>
          </p:cNvPr>
          <p:cNvSpPr>
            <a:spLocks noGrp="1"/>
          </p:cNvSpPr>
          <p:nvPr>
            <p:ph type="body" idx="1"/>
          </p:nvPr>
        </p:nvSpPr>
        <p:spPr>
          <a:xfrm>
            <a:off x="179512" y="980728"/>
            <a:ext cx="8784976" cy="5184576"/>
          </a:xfrm>
        </p:spPr>
        <p:txBody>
          <a:bodyPr>
            <a:normAutofit/>
          </a:bodyPr>
          <a:lstStyle/>
          <a:p>
            <a:pPr algn="just"/>
            <a:r>
              <a:rPr lang="en-US" dirty="0">
                <a:solidFill>
                  <a:schemeClr val="bg1"/>
                </a:solidFill>
                <a:latin typeface="Times New Roman" panose="02020603050405020304" pitchFamily="18" charset="0"/>
                <a:cs typeface="Times New Roman" panose="02020603050405020304" pitchFamily="18" charset="0"/>
              </a:rPr>
              <a:t>Step-5 Insert another two wire bus into the perforated metal strip as shown. This is used for supplying </a:t>
            </a:r>
            <a:r>
              <a:rPr lang="en-US" dirty="0" err="1">
                <a:solidFill>
                  <a:schemeClr val="bg1"/>
                </a:solidFill>
                <a:latin typeface="Times New Roman" panose="02020603050405020304" pitchFamily="18" charset="0"/>
                <a:cs typeface="Times New Roman" panose="02020603050405020304" pitchFamily="18" charset="0"/>
              </a:rPr>
              <a:t>Vcc</a:t>
            </a:r>
            <a:r>
              <a:rPr lang="en-US" dirty="0">
                <a:solidFill>
                  <a:schemeClr val="bg1"/>
                </a:solidFill>
                <a:latin typeface="Times New Roman" panose="02020603050405020304" pitchFamily="18" charset="0"/>
                <a:cs typeface="Times New Roman" panose="02020603050405020304" pitchFamily="18" charset="0"/>
              </a:rPr>
              <a:t> and GND to circuit. Solder one wire to the leads of photo diodes which are connected to resistors and other wire to the other leads. Short the leads of photo diodes connected to resistors using a wire as shown.</a:t>
            </a:r>
          </a:p>
          <a:p>
            <a:pPr algn="just"/>
            <a:r>
              <a:rPr lang="en-US" dirty="0">
                <a:solidFill>
                  <a:schemeClr val="bg1"/>
                </a:solidFill>
                <a:latin typeface="Times New Roman" panose="02020603050405020304" pitchFamily="18" charset="0"/>
                <a:cs typeface="Times New Roman" panose="02020603050405020304" pitchFamily="18" charset="0"/>
              </a:rPr>
              <a:t> Step-6 Now connect a servo motor to the Perforated metal strip using Screw. Apply glue to the servo to fix it firmly.</a:t>
            </a:r>
          </a:p>
          <a:p>
            <a:pPr algn="just"/>
            <a:r>
              <a:rPr lang="en-US" dirty="0">
                <a:solidFill>
                  <a:schemeClr val="bg1"/>
                </a:solidFill>
                <a:latin typeface="Times New Roman" panose="02020603050405020304" pitchFamily="18" charset="0"/>
                <a:cs typeface="Times New Roman" panose="02020603050405020304" pitchFamily="18" charset="0"/>
              </a:rPr>
              <a:t> Step-7 Take another straight Perforated metal strip and bend it as shown in the figure. </a:t>
            </a:r>
          </a:p>
          <a:p>
            <a:pPr algn="just"/>
            <a:r>
              <a:rPr lang="en-US" dirty="0">
                <a:solidFill>
                  <a:schemeClr val="bg1"/>
                </a:solidFill>
                <a:latin typeface="Times New Roman" panose="02020603050405020304" pitchFamily="18" charset="0"/>
                <a:cs typeface="Times New Roman" panose="02020603050405020304" pitchFamily="18" charset="0"/>
              </a:rPr>
              <a:t>Step-8 Now place the set up of solar panel and first servo motor to the metal strip of second servo motor as shown.</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495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4AFCE-625A-410B-9E3D-A2902215A8BB}"/>
              </a:ext>
            </a:extLst>
          </p:cNvPr>
          <p:cNvSpPr>
            <a:spLocks noGrp="1"/>
          </p:cNvSpPr>
          <p:nvPr>
            <p:ph type="title"/>
          </p:nvPr>
        </p:nvSpPr>
        <p:spPr>
          <a:xfrm>
            <a:off x="683568" y="260648"/>
            <a:ext cx="8003232" cy="720080"/>
          </a:xfrm>
        </p:spPr>
        <p:txBody>
          <a:bodyPr/>
          <a:lstStyle/>
          <a:p>
            <a:r>
              <a:rPr lang="en-US" dirty="0">
                <a:latin typeface="Times New Roman" panose="02020603050405020304" pitchFamily="18" charset="0"/>
                <a:cs typeface="Times New Roman" panose="02020603050405020304" pitchFamily="18" charset="0"/>
              </a:rPr>
              <a:t>		APPLICATIONS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09099DD-22DE-416E-9FB5-C9E69F82689F}"/>
              </a:ext>
            </a:extLst>
          </p:cNvPr>
          <p:cNvSpPr>
            <a:spLocks noGrp="1"/>
          </p:cNvSpPr>
          <p:nvPr>
            <p:ph type="body" idx="1"/>
          </p:nvPr>
        </p:nvSpPr>
        <p:spPr>
          <a:xfrm>
            <a:off x="233772" y="1450008"/>
            <a:ext cx="4626260" cy="4643288"/>
          </a:xfrm>
        </p:spPr>
        <p:txBody>
          <a:bodyPr>
            <a:normAutofit lnSpcReduction="10000"/>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Scientists and engineers are trying to increase the efficiency of solar cells and decrease the expense. Trackers were considered practical when solar cells were very expensive. Now prices have come down so much that the emphasis is on large areas of fixed panels and on covering all available building surfaces with panels. Concentrating solar thermal collectors use hundreds of mirrors which rotate to reflect light to central power tower. Solar thermal trackers are still relevant because they have the potential to store energy with molten salts for several hours after sun down.  This helps deliver solar generated power in the evening when demand peaks.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FA0F04A-6E04-4FC9-A9B8-EDC009C203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6124" y="1556792"/>
            <a:ext cx="3984104" cy="4104455"/>
          </a:xfrm>
          <a:prstGeom prst="rect">
            <a:avLst/>
          </a:prstGeom>
        </p:spPr>
      </p:pic>
    </p:spTree>
    <p:extLst>
      <p:ext uri="{BB962C8B-B14F-4D97-AF65-F5344CB8AC3E}">
        <p14:creationId xmlns:p14="http://schemas.microsoft.com/office/powerpoint/2010/main" val="3581689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216AB-34E0-40F3-82A5-3399D8D96E9A}"/>
              </a:ext>
            </a:extLst>
          </p:cNvPr>
          <p:cNvSpPr>
            <a:spLocks noGrp="1"/>
          </p:cNvSpPr>
          <p:nvPr>
            <p:ph type="title"/>
          </p:nvPr>
        </p:nvSpPr>
        <p:spPr>
          <a:xfrm>
            <a:off x="1028700" y="0"/>
            <a:ext cx="7086600" cy="1091208"/>
          </a:xfrm>
        </p:spPr>
        <p:txBody>
          <a:bodyPr/>
          <a:lstStyle/>
          <a:p>
            <a:r>
              <a:rPr lang="en-US" dirty="0">
                <a:latin typeface="Times New Roman" panose="02020603050405020304" pitchFamily="18" charset="0"/>
                <a:cs typeface="Times New Roman" panose="02020603050405020304" pitchFamily="18" charset="0"/>
              </a:rPr>
              <a:t>	PROJECT CODE</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8CDD695-EC56-4EBF-8B2D-DAF74715B32A}"/>
              </a:ext>
            </a:extLst>
          </p:cNvPr>
          <p:cNvSpPr>
            <a:spLocks noGrp="1"/>
          </p:cNvSpPr>
          <p:nvPr>
            <p:ph type="body" idx="1"/>
          </p:nvPr>
        </p:nvSpPr>
        <p:spPr>
          <a:xfrm>
            <a:off x="251520" y="1196752"/>
            <a:ext cx="7590656" cy="5472608"/>
          </a:xfrm>
        </p:spPr>
        <p:txBody>
          <a:bodyPr>
            <a:normAutofit fontScale="55000" lnSpcReduction="20000"/>
          </a:bodyPr>
          <a:lstStyle/>
          <a:p>
            <a:pPr algn="l" fontAlgn="base"/>
            <a:r>
              <a:rPr lang="en-IN" b="0" i="0" dirty="0">
                <a:solidFill>
                  <a:srgbClr val="000000"/>
                </a:solidFill>
                <a:effectLst/>
                <a:latin typeface="Open Sans" panose="020B0606030504020204" pitchFamily="34" charset="0"/>
              </a:rPr>
              <a:t>//Single axis solar tracker program</a:t>
            </a:r>
          </a:p>
          <a:p>
            <a:pPr algn="l" fontAlgn="base"/>
            <a:r>
              <a:rPr lang="en-IN" b="0" i="0" dirty="0">
                <a:solidFill>
                  <a:srgbClr val="000000"/>
                </a:solidFill>
                <a:effectLst/>
                <a:latin typeface="Open Sans" panose="020B0606030504020204" pitchFamily="34" charset="0"/>
              </a:rPr>
              <a:t>#include &lt;</a:t>
            </a:r>
            <a:r>
              <a:rPr lang="en-IN" b="0" i="0" dirty="0" err="1">
                <a:solidFill>
                  <a:srgbClr val="000000"/>
                </a:solidFill>
                <a:effectLst/>
                <a:latin typeface="Open Sans" panose="020B0606030504020204" pitchFamily="34" charset="0"/>
              </a:rPr>
              <a:t>Servo.h</a:t>
            </a:r>
            <a:r>
              <a:rPr lang="en-IN" b="0" i="0" dirty="0">
                <a:solidFill>
                  <a:srgbClr val="000000"/>
                </a:solidFill>
                <a:effectLst/>
                <a:latin typeface="Open Sans" panose="020B0606030504020204" pitchFamily="34" charset="0"/>
              </a:rPr>
              <a:t>&gt; // loads the servo library</a:t>
            </a:r>
          </a:p>
          <a:p>
            <a:pPr algn="l" fontAlgn="base"/>
            <a:r>
              <a:rPr lang="en-IN" b="0" i="0" dirty="0">
                <a:solidFill>
                  <a:srgbClr val="000000"/>
                </a:solidFill>
                <a:effectLst/>
                <a:latin typeface="Open Sans" panose="020B0606030504020204" pitchFamily="34" charset="0"/>
              </a:rPr>
              <a:t>Servo </a:t>
            </a:r>
            <a:r>
              <a:rPr lang="en-IN" b="0" i="0" dirty="0" err="1">
                <a:solidFill>
                  <a:srgbClr val="000000"/>
                </a:solidFill>
                <a:effectLst/>
                <a:latin typeface="Open Sans" panose="020B0606030504020204" pitchFamily="34" charset="0"/>
              </a:rPr>
              <a:t>myservo</a:t>
            </a:r>
            <a:r>
              <a:rPr lang="en-IN" b="0" i="0" dirty="0">
                <a:solidFill>
                  <a:srgbClr val="000000"/>
                </a:solidFill>
                <a:effectLst/>
                <a:latin typeface="Open Sans" panose="020B0606030504020204" pitchFamily="34" charset="0"/>
              </a:rPr>
              <a:t>;  // create servo object to control a servo</a:t>
            </a:r>
          </a:p>
          <a:p>
            <a:pPr algn="l" fontAlgn="base"/>
            <a:r>
              <a:rPr lang="en-IN" b="0" i="0" dirty="0">
                <a:solidFill>
                  <a:srgbClr val="000000"/>
                </a:solidFill>
                <a:effectLst/>
                <a:latin typeface="Open Sans" panose="020B0606030504020204" pitchFamily="34" charset="0"/>
              </a:rPr>
              <a:t>int </a:t>
            </a:r>
            <a:r>
              <a:rPr lang="en-IN" b="0" i="0" dirty="0" err="1">
                <a:solidFill>
                  <a:srgbClr val="000000"/>
                </a:solidFill>
                <a:effectLst/>
                <a:latin typeface="Open Sans" panose="020B0606030504020204" pitchFamily="34" charset="0"/>
              </a:rPr>
              <a:t>pos</a:t>
            </a:r>
            <a:r>
              <a:rPr lang="en-IN" b="0" i="0" dirty="0">
                <a:solidFill>
                  <a:srgbClr val="000000"/>
                </a:solidFill>
                <a:effectLst/>
                <a:latin typeface="Open Sans" panose="020B0606030504020204" pitchFamily="34" charset="0"/>
              </a:rPr>
              <a:t> = 90;    // variable to store the servo position 0-180</a:t>
            </a:r>
          </a:p>
          <a:p>
            <a:pPr algn="l" fontAlgn="base"/>
            <a:r>
              <a:rPr lang="en-IN" b="0" i="0" dirty="0">
                <a:solidFill>
                  <a:srgbClr val="000000"/>
                </a:solidFill>
                <a:effectLst/>
                <a:latin typeface="Open Sans" panose="020B0606030504020204" pitchFamily="34" charset="0"/>
              </a:rPr>
              <a:t>int </a:t>
            </a:r>
            <a:r>
              <a:rPr lang="en-IN" b="0" i="0" dirty="0" err="1">
                <a:solidFill>
                  <a:srgbClr val="000000"/>
                </a:solidFill>
                <a:effectLst/>
                <a:latin typeface="Open Sans" panose="020B0606030504020204" pitchFamily="34" charset="0"/>
              </a:rPr>
              <a:t>sensorPin</a:t>
            </a:r>
            <a:r>
              <a:rPr lang="en-IN" b="0" i="0" dirty="0">
                <a:solidFill>
                  <a:srgbClr val="000000"/>
                </a:solidFill>
                <a:effectLst/>
                <a:latin typeface="Open Sans" panose="020B0606030504020204" pitchFamily="34" charset="0"/>
              </a:rPr>
              <a:t> = A0;    // select the input pin for the potentiometer</a:t>
            </a:r>
          </a:p>
          <a:p>
            <a:pPr algn="l" fontAlgn="base"/>
            <a:r>
              <a:rPr lang="en-IN" b="0" i="0" dirty="0">
                <a:solidFill>
                  <a:srgbClr val="000000"/>
                </a:solidFill>
                <a:effectLst/>
                <a:latin typeface="Open Sans" panose="020B0606030504020204" pitchFamily="34" charset="0"/>
              </a:rPr>
              <a:t>int sensorPin2 = A1;</a:t>
            </a:r>
          </a:p>
          <a:p>
            <a:pPr algn="l" fontAlgn="base"/>
            <a:r>
              <a:rPr lang="en-IN" b="0" i="0" dirty="0">
                <a:solidFill>
                  <a:srgbClr val="000000"/>
                </a:solidFill>
                <a:effectLst/>
                <a:latin typeface="Open Sans" panose="020B0606030504020204" pitchFamily="34" charset="0"/>
              </a:rPr>
              <a:t>int </a:t>
            </a:r>
            <a:r>
              <a:rPr lang="en-IN" b="0" i="0" dirty="0" err="1">
                <a:solidFill>
                  <a:srgbClr val="000000"/>
                </a:solidFill>
                <a:effectLst/>
                <a:latin typeface="Open Sans" panose="020B0606030504020204" pitchFamily="34" charset="0"/>
              </a:rPr>
              <a:t>sensorValue</a:t>
            </a:r>
            <a:r>
              <a:rPr lang="en-IN" b="0" i="0" dirty="0">
                <a:solidFill>
                  <a:srgbClr val="000000"/>
                </a:solidFill>
                <a:effectLst/>
                <a:latin typeface="Open Sans" panose="020B0606030504020204" pitchFamily="34" charset="0"/>
              </a:rPr>
              <a:t> = 0;  // variable to store the value coming from the sensor</a:t>
            </a:r>
          </a:p>
          <a:p>
            <a:pPr algn="l" fontAlgn="base"/>
            <a:r>
              <a:rPr lang="en-IN" b="0" i="0" dirty="0">
                <a:solidFill>
                  <a:srgbClr val="000000"/>
                </a:solidFill>
                <a:effectLst/>
                <a:latin typeface="Open Sans" panose="020B0606030504020204" pitchFamily="34" charset="0"/>
              </a:rPr>
              <a:t>int sensorValue2 = 0;</a:t>
            </a:r>
          </a:p>
          <a:p>
            <a:pPr algn="l" fontAlgn="base"/>
            <a:r>
              <a:rPr lang="en-IN" b="0" i="0" dirty="0">
                <a:solidFill>
                  <a:srgbClr val="000000"/>
                </a:solidFill>
                <a:effectLst/>
                <a:latin typeface="Open Sans" panose="020B0606030504020204" pitchFamily="34" charset="0"/>
              </a:rPr>
              <a:t>int </a:t>
            </a:r>
            <a:r>
              <a:rPr lang="en-IN" b="0" i="0" dirty="0" err="1">
                <a:solidFill>
                  <a:srgbClr val="000000"/>
                </a:solidFill>
                <a:effectLst/>
                <a:latin typeface="Open Sans" panose="020B0606030504020204" pitchFamily="34" charset="0"/>
              </a:rPr>
              <a:t>diffval</a:t>
            </a:r>
            <a:r>
              <a:rPr lang="en-IN" b="0" i="0" dirty="0">
                <a:solidFill>
                  <a:srgbClr val="000000"/>
                </a:solidFill>
                <a:effectLst/>
                <a:latin typeface="Open Sans" panose="020B0606030504020204" pitchFamily="34" charset="0"/>
              </a:rPr>
              <a:t> = 0;</a:t>
            </a:r>
          </a:p>
          <a:p>
            <a:pPr algn="l" fontAlgn="base"/>
            <a:r>
              <a:rPr lang="en-IN" b="0" i="0" dirty="0">
                <a:solidFill>
                  <a:srgbClr val="000000"/>
                </a:solidFill>
                <a:effectLst/>
                <a:latin typeface="Open Sans" panose="020B0606030504020204" pitchFamily="34" charset="0"/>
              </a:rPr>
              <a:t>int </a:t>
            </a:r>
            <a:r>
              <a:rPr lang="en-IN" b="0" i="0" dirty="0" err="1">
                <a:solidFill>
                  <a:srgbClr val="000000"/>
                </a:solidFill>
                <a:effectLst/>
                <a:latin typeface="Open Sans" panose="020B0606030504020204" pitchFamily="34" charset="0"/>
              </a:rPr>
              <a:t>errorval</a:t>
            </a:r>
            <a:r>
              <a:rPr lang="en-IN" b="0" i="0" dirty="0">
                <a:solidFill>
                  <a:srgbClr val="000000"/>
                </a:solidFill>
                <a:effectLst/>
                <a:latin typeface="Open Sans" panose="020B0606030504020204" pitchFamily="34" charset="0"/>
              </a:rPr>
              <a:t> = 15;</a:t>
            </a:r>
          </a:p>
          <a:p>
            <a:pPr algn="l" fontAlgn="base"/>
            <a:r>
              <a:rPr lang="en-IN" b="0" i="0" dirty="0">
                <a:solidFill>
                  <a:srgbClr val="000000"/>
                </a:solidFill>
                <a:effectLst/>
                <a:latin typeface="Open Sans" panose="020B0606030504020204" pitchFamily="34" charset="0"/>
              </a:rPr>
              <a:t>void setup()</a:t>
            </a:r>
          </a:p>
          <a:p>
            <a:pPr algn="l" fontAlgn="base"/>
            <a:r>
              <a:rPr lang="en-IN" b="0" i="0" dirty="0">
                <a:solidFill>
                  <a:srgbClr val="000000"/>
                </a:solidFill>
                <a:effectLst/>
                <a:latin typeface="Open Sans" panose="020B0606030504020204" pitchFamily="34" charset="0"/>
              </a:rPr>
              <a:t>{</a:t>
            </a:r>
          </a:p>
          <a:p>
            <a:pPr algn="l" fontAlgn="base"/>
            <a:r>
              <a:rPr lang="en-IN" b="0" i="0" dirty="0" err="1">
                <a:solidFill>
                  <a:srgbClr val="000000"/>
                </a:solidFill>
                <a:effectLst/>
                <a:latin typeface="Open Sans" panose="020B0606030504020204" pitchFamily="34" charset="0"/>
              </a:rPr>
              <a:t>myservo.attach</a:t>
            </a:r>
            <a:r>
              <a:rPr lang="en-IN" b="0" i="0" dirty="0">
                <a:solidFill>
                  <a:srgbClr val="000000"/>
                </a:solidFill>
                <a:effectLst/>
                <a:latin typeface="Open Sans" panose="020B0606030504020204" pitchFamily="34" charset="0"/>
              </a:rPr>
              <a:t>(9);  // attaches the servo on pin 9 to the servo object</a:t>
            </a:r>
          </a:p>
          <a:p>
            <a:pPr algn="l" fontAlgn="base"/>
            <a:r>
              <a:rPr lang="en-IN" b="0" i="0" dirty="0">
                <a:solidFill>
                  <a:srgbClr val="000000"/>
                </a:solidFill>
                <a:effectLst/>
                <a:latin typeface="Open Sans" panose="020B0606030504020204" pitchFamily="34" charset="0"/>
              </a:rPr>
              <a:t>//</a:t>
            </a:r>
            <a:r>
              <a:rPr lang="en-IN" b="0" i="0" dirty="0" err="1">
                <a:solidFill>
                  <a:srgbClr val="000000"/>
                </a:solidFill>
                <a:effectLst/>
                <a:latin typeface="Open Sans" panose="020B0606030504020204" pitchFamily="34" charset="0"/>
              </a:rPr>
              <a:t>Serial.begin</a:t>
            </a:r>
            <a:r>
              <a:rPr lang="en-IN" b="0" i="0" dirty="0">
                <a:solidFill>
                  <a:srgbClr val="000000"/>
                </a:solidFill>
                <a:effectLst/>
                <a:latin typeface="Open Sans" panose="020B0606030504020204" pitchFamily="34" charset="0"/>
              </a:rPr>
              <a:t>(9600); // uncomment if you need to measure outputs with the serial monitor.</a:t>
            </a:r>
          </a:p>
          <a:p>
            <a:pPr algn="l" fontAlgn="base"/>
            <a:r>
              <a:rPr lang="en-IN" b="0" i="0" dirty="0">
                <a:solidFill>
                  <a:srgbClr val="000000"/>
                </a:solidFill>
                <a:effectLst/>
                <a:latin typeface="Open Sans" panose="020B0606030504020204" pitchFamily="34" charset="0"/>
              </a:rPr>
              <a:t>}</a:t>
            </a:r>
          </a:p>
          <a:p>
            <a:pPr algn="l" fontAlgn="base"/>
            <a:r>
              <a:rPr lang="en-IN" b="0" i="0" dirty="0">
                <a:solidFill>
                  <a:srgbClr val="000000"/>
                </a:solidFill>
                <a:effectLst/>
                <a:latin typeface="Open Sans" panose="020B0606030504020204" pitchFamily="34" charset="0"/>
              </a:rPr>
              <a:t>void loop() {</a:t>
            </a:r>
          </a:p>
          <a:p>
            <a:pPr algn="l" fontAlgn="base"/>
            <a:r>
              <a:rPr lang="en-IN" b="0" i="0" dirty="0" err="1">
                <a:solidFill>
                  <a:srgbClr val="000000"/>
                </a:solidFill>
                <a:effectLst/>
                <a:latin typeface="Open Sans" panose="020B0606030504020204" pitchFamily="34" charset="0"/>
              </a:rPr>
              <a:t>sensorValue</a:t>
            </a:r>
            <a:r>
              <a:rPr lang="en-IN" b="0" i="0" dirty="0">
                <a:solidFill>
                  <a:srgbClr val="000000"/>
                </a:solidFill>
                <a:effectLst/>
                <a:latin typeface="Open Sans" panose="020B0606030504020204" pitchFamily="34" charset="0"/>
              </a:rPr>
              <a:t> = </a:t>
            </a:r>
            <a:r>
              <a:rPr lang="en-IN" b="0" i="0" dirty="0" err="1">
                <a:solidFill>
                  <a:srgbClr val="000000"/>
                </a:solidFill>
                <a:effectLst/>
                <a:latin typeface="Open Sans" panose="020B0606030504020204" pitchFamily="34" charset="0"/>
              </a:rPr>
              <a:t>analogRead</a:t>
            </a:r>
            <a:r>
              <a:rPr lang="en-IN" b="0" i="0" dirty="0">
                <a:solidFill>
                  <a:srgbClr val="000000"/>
                </a:solidFill>
                <a:effectLst/>
                <a:latin typeface="Open Sans" panose="020B0606030504020204" pitchFamily="34" charset="0"/>
              </a:rPr>
              <a:t>(</a:t>
            </a:r>
            <a:r>
              <a:rPr lang="en-IN" b="0" i="0" dirty="0" err="1">
                <a:solidFill>
                  <a:srgbClr val="000000"/>
                </a:solidFill>
                <a:effectLst/>
                <a:latin typeface="Open Sans" panose="020B0606030504020204" pitchFamily="34" charset="0"/>
              </a:rPr>
              <a:t>sensorPin</a:t>
            </a:r>
            <a:r>
              <a:rPr lang="en-IN" b="0" i="0" dirty="0">
                <a:solidFill>
                  <a:srgbClr val="000000"/>
                </a:solidFill>
                <a:effectLst/>
                <a:latin typeface="Open Sans" panose="020B0606030504020204" pitchFamily="34" charset="0"/>
              </a:rPr>
              <a:t>);</a:t>
            </a:r>
          </a:p>
          <a:p>
            <a:pPr algn="l" fontAlgn="base"/>
            <a:r>
              <a:rPr lang="en-IN" b="0" i="0" dirty="0">
                <a:solidFill>
                  <a:srgbClr val="000000"/>
                </a:solidFill>
                <a:effectLst/>
                <a:latin typeface="Open Sans" panose="020B0606030504020204" pitchFamily="34" charset="0"/>
              </a:rPr>
              <a:t>sensorValue2 = </a:t>
            </a:r>
            <a:r>
              <a:rPr lang="en-IN" b="0" i="0" dirty="0" err="1">
                <a:solidFill>
                  <a:srgbClr val="000000"/>
                </a:solidFill>
                <a:effectLst/>
                <a:latin typeface="Open Sans" panose="020B0606030504020204" pitchFamily="34" charset="0"/>
              </a:rPr>
              <a:t>analogRead</a:t>
            </a:r>
            <a:r>
              <a:rPr lang="en-IN" b="0" i="0" dirty="0">
                <a:solidFill>
                  <a:srgbClr val="000000"/>
                </a:solidFill>
                <a:effectLst/>
                <a:latin typeface="Open Sans" panose="020B0606030504020204" pitchFamily="34" charset="0"/>
              </a:rPr>
              <a:t>(sensorPin2);</a:t>
            </a:r>
          </a:p>
          <a:p>
            <a:pPr algn="l" fontAlgn="base"/>
            <a:r>
              <a:rPr lang="en-IN" b="0" i="0" dirty="0" err="1">
                <a:solidFill>
                  <a:srgbClr val="000000"/>
                </a:solidFill>
                <a:effectLst/>
                <a:latin typeface="Open Sans" panose="020B0606030504020204" pitchFamily="34" charset="0"/>
              </a:rPr>
              <a:t>diffval</a:t>
            </a:r>
            <a:r>
              <a:rPr lang="en-IN" b="0" i="0" dirty="0">
                <a:solidFill>
                  <a:srgbClr val="000000"/>
                </a:solidFill>
                <a:effectLst/>
                <a:latin typeface="Open Sans" panose="020B0606030504020204" pitchFamily="34" charset="0"/>
              </a:rPr>
              <a:t> = </a:t>
            </a:r>
            <a:r>
              <a:rPr lang="en-IN" b="0" i="0" dirty="0" err="1">
                <a:solidFill>
                  <a:srgbClr val="000000"/>
                </a:solidFill>
                <a:effectLst/>
                <a:latin typeface="Open Sans" panose="020B0606030504020204" pitchFamily="34" charset="0"/>
              </a:rPr>
              <a:t>sensorValue</a:t>
            </a:r>
            <a:r>
              <a:rPr lang="en-IN" b="0" i="0" dirty="0">
                <a:solidFill>
                  <a:srgbClr val="000000"/>
                </a:solidFill>
                <a:effectLst/>
                <a:latin typeface="Open Sans" panose="020B0606030504020204" pitchFamily="34" charset="0"/>
              </a:rPr>
              <a:t> – sensorValue2;</a:t>
            </a:r>
          </a:p>
          <a:p>
            <a:pPr algn="l" fontAlgn="base"/>
            <a:r>
              <a:rPr lang="en-IN" b="0" i="0" dirty="0">
                <a:solidFill>
                  <a:srgbClr val="000000"/>
                </a:solidFill>
                <a:effectLst/>
                <a:latin typeface="Open Sans" panose="020B0606030504020204" pitchFamily="34" charset="0"/>
              </a:rPr>
              <a:t>if (abs(</a:t>
            </a:r>
            <a:r>
              <a:rPr lang="en-IN" b="0" i="0" dirty="0" err="1">
                <a:solidFill>
                  <a:srgbClr val="000000"/>
                </a:solidFill>
                <a:effectLst/>
                <a:latin typeface="Open Sans" panose="020B0606030504020204" pitchFamily="34" charset="0"/>
              </a:rPr>
              <a:t>diffval</a:t>
            </a:r>
            <a:r>
              <a:rPr lang="en-IN" b="0" i="0" dirty="0">
                <a:solidFill>
                  <a:srgbClr val="000000"/>
                </a:solidFill>
                <a:effectLst/>
                <a:latin typeface="Open Sans" panose="020B0606030504020204" pitchFamily="34" charset="0"/>
              </a:rPr>
              <a:t>) &gt; </a:t>
            </a:r>
            <a:r>
              <a:rPr lang="en-IN" b="0" i="0" dirty="0" err="1">
                <a:solidFill>
                  <a:srgbClr val="000000"/>
                </a:solidFill>
                <a:effectLst/>
                <a:latin typeface="Open Sans" panose="020B0606030504020204" pitchFamily="34" charset="0"/>
              </a:rPr>
              <a:t>errorval</a:t>
            </a:r>
            <a:r>
              <a:rPr lang="en-IN" b="0" i="0" dirty="0">
                <a:solidFill>
                  <a:srgbClr val="000000"/>
                </a:solidFill>
                <a:effectLst/>
                <a:latin typeface="Open Sans" panose="020B0606030504020204" pitchFamily="34" charset="0"/>
              </a:rPr>
              <a:t>) {</a:t>
            </a:r>
          </a:p>
          <a:p>
            <a:pPr algn="l" fontAlgn="base"/>
            <a:r>
              <a:rPr lang="en-IN" b="0" i="0" dirty="0">
                <a:solidFill>
                  <a:srgbClr val="000000"/>
                </a:solidFill>
                <a:effectLst/>
                <a:latin typeface="Open Sans" panose="020B0606030504020204" pitchFamily="34" charset="0"/>
              </a:rPr>
              <a:t>if (</a:t>
            </a:r>
            <a:r>
              <a:rPr lang="en-IN" b="0" i="0" dirty="0" err="1">
                <a:solidFill>
                  <a:srgbClr val="000000"/>
                </a:solidFill>
                <a:effectLst/>
                <a:latin typeface="Open Sans" panose="020B0606030504020204" pitchFamily="34" charset="0"/>
              </a:rPr>
              <a:t>diffval</a:t>
            </a:r>
            <a:r>
              <a:rPr lang="en-IN" b="0" i="0" dirty="0">
                <a:solidFill>
                  <a:srgbClr val="000000"/>
                </a:solidFill>
                <a:effectLst/>
                <a:latin typeface="Open Sans" panose="020B0606030504020204" pitchFamily="34" charset="0"/>
              </a:rPr>
              <a:t> &gt; 0) {</a:t>
            </a:r>
          </a:p>
          <a:p>
            <a:pPr algn="l" fontAlgn="base"/>
            <a:r>
              <a:rPr lang="en-IN" b="0" i="0" dirty="0" err="1">
                <a:solidFill>
                  <a:srgbClr val="000000"/>
                </a:solidFill>
                <a:effectLst/>
                <a:latin typeface="Open Sans" panose="020B0606030504020204" pitchFamily="34" charset="0"/>
              </a:rPr>
              <a:t>pos</a:t>
            </a:r>
            <a:r>
              <a:rPr lang="en-IN" b="0" i="0" dirty="0">
                <a:solidFill>
                  <a:srgbClr val="000000"/>
                </a:solidFill>
                <a:effectLst/>
                <a:latin typeface="Open Sans" panose="020B0606030504020204" pitchFamily="34" charset="0"/>
              </a:rPr>
              <a:t> = </a:t>
            </a:r>
            <a:r>
              <a:rPr lang="en-IN" b="0" i="0" dirty="0" err="1">
                <a:solidFill>
                  <a:srgbClr val="000000"/>
                </a:solidFill>
                <a:effectLst/>
                <a:latin typeface="Open Sans" panose="020B0606030504020204" pitchFamily="34" charset="0"/>
              </a:rPr>
              <a:t>pos</a:t>
            </a:r>
            <a:r>
              <a:rPr lang="en-IN" b="0" i="0" dirty="0">
                <a:solidFill>
                  <a:srgbClr val="000000"/>
                </a:solidFill>
                <a:effectLst/>
                <a:latin typeface="Open Sans" panose="020B0606030504020204" pitchFamily="34" charset="0"/>
              </a:rPr>
              <a:t> + 5;</a:t>
            </a:r>
          </a:p>
          <a:p>
            <a:pPr algn="l" fontAlgn="base"/>
            <a:r>
              <a:rPr lang="en-IN" b="0" i="0" dirty="0">
                <a:solidFill>
                  <a:srgbClr val="000000"/>
                </a:solidFill>
                <a:effectLst/>
                <a:latin typeface="Open Sans" panose="020B0606030504020204" pitchFamily="34" charset="0"/>
              </a:rPr>
              <a:t>}</a:t>
            </a:r>
          </a:p>
          <a:p>
            <a:pPr algn="l" fontAlgn="base"/>
            <a:r>
              <a:rPr lang="en-IN" b="0" i="0" dirty="0">
                <a:solidFill>
                  <a:srgbClr val="000000"/>
                </a:solidFill>
                <a:effectLst/>
                <a:latin typeface="Open Sans" panose="020B0606030504020204" pitchFamily="34" charset="0"/>
              </a:rPr>
              <a:t>else {</a:t>
            </a:r>
          </a:p>
          <a:p>
            <a:pPr algn="l" fontAlgn="base"/>
            <a:r>
              <a:rPr lang="en-IN" b="0" i="0" dirty="0" err="1">
                <a:solidFill>
                  <a:srgbClr val="000000"/>
                </a:solidFill>
                <a:effectLst/>
                <a:latin typeface="Open Sans" panose="020B0606030504020204" pitchFamily="34" charset="0"/>
              </a:rPr>
              <a:t>pos</a:t>
            </a:r>
            <a:r>
              <a:rPr lang="en-IN" b="0" i="0" dirty="0">
                <a:solidFill>
                  <a:srgbClr val="000000"/>
                </a:solidFill>
                <a:effectLst/>
                <a:latin typeface="Open Sans" panose="020B0606030504020204" pitchFamily="34" charset="0"/>
              </a:rPr>
              <a:t> = </a:t>
            </a:r>
            <a:r>
              <a:rPr lang="en-IN" b="0" i="0" dirty="0" err="1">
                <a:solidFill>
                  <a:srgbClr val="000000"/>
                </a:solidFill>
                <a:effectLst/>
                <a:latin typeface="Open Sans" panose="020B0606030504020204" pitchFamily="34" charset="0"/>
              </a:rPr>
              <a:t>pos</a:t>
            </a:r>
            <a:r>
              <a:rPr lang="en-IN" b="0" i="0" dirty="0">
                <a:solidFill>
                  <a:srgbClr val="000000"/>
                </a:solidFill>
                <a:effectLst/>
                <a:latin typeface="Open Sans" panose="020B0606030504020204" pitchFamily="34" charset="0"/>
              </a:rPr>
              <a:t> – 5;</a:t>
            </a:r>
          </a:p>
          <a:p>
            <a:pPr algn="l" fontAlgn="base"/>
            <a:r>
              <a:rPr lang="en-IN" b="0" i="0" dirty="0">
                <a:solidFill>
                  <a:srgbClr val="000000"/>
                </a:solidFill>
                <a:effectLst/>
                <a:latin typeface="Open Sans" panose="020B0606030504020204" pitchFamily="34" charset="0"/>
              </a:rPr>
              <a:t>}</a:t>
            </a:r>
          </a:p>
          <a:p>
            <a:pPr algn="l" fontAlgn="base"/>
            <a:r>
              <a:rPr lang="en-IN" b="0" i="0" dirty="0" err="1">
                <a:solidFill>
                  <a:srgbClr val="000000"/>
                </a:solidFill>
                <a:effectLst/>
                <a:latin typeface="Open Sans" panose="020B0606030504020204" pitchFamily="34" charset="0"/>
              </a:rPr>
              <a:t>myservo.write</a:t>
            </a:r>
            <a:r>
              <a:rPr lang="en-IN" b="0" i="0" dirty="0">
                <a:solidFill>
                  <a:srgbClr val="000000"/>
                </a:solidFill>
                <a:effectLst/>
                <a:latin typeface="Open Sans" panose="020B0606030504020204" pitchFamily="34" charset="0"/>
              </a:rPr>
              <a:t>(</a:t>
            </a:r>
            <a:r>
              <a:rPr lang="en-IN" b="0" i="0" dirty="0" err="1">
                <a:solidFill>
                  <a:srgbClr val="000000"/>
                </a:solidFill>
                <a:effectLst/>
                <a:latin typeface="Open Sans" panose="020B0606030504020204" pitchFamily="34" charset="0"/>
              </a:rPr>
              <a:t>pos</a:t>
            </a:r>
            <a:r>
              <a:rPr lang="en-IN" b="0" i="0" dirty="0">
                <a:solidFill>
                  <a:srgbClr val="000000"/>
                </a:solidFill>
                <a:effectLst/>
                <a:latin typeface="Open Sans" panose="020B0606030504020204" pitchFamily="34" charset="0"/>
              </a:rPr>
              <a:t>);</a:t>
            </a:r>
          </a:p>
          <a:p>
            <a:pPr algn="l" fontAlgn="base"/>
            <a:r>
              <a:rPr lang="en-IN" b="0" i="0" dirty="0">
                <a:solidFill>
                  <a:srgbClr val="000000"/>
                </a:solidFill>
                <a:effectLst/>
                <a:latin typeface="Open Sans" panose="020B0606030504020204" pitchFamily="34" charset="0"/>
              </a:rPr>
              <a:t>delay(100);</a:t>
            </a:r>
          </a:p>
          <a:p>
            <a:pPr algn="l" fontAlgn="base"/>
            <a:r>
              <a:rPr lang="en-IN" b="0" i="0" dirty="0">
                <a:solidFill>
                  <a:srgbClr val="000000"/>
                </a:solidFill>
                <a:effectLst/>
                <a:latin typeface="Open Sans" panose="020B0606030504020204" pitchFamily="34" charset="0"/>
              </a:rPr>
              <a:t>}</a:t>
            </a:r>
          </a:p>
          <a:p>
            <a:endParaRPr lang="en-IN" dirty="0"/>
          </a:p>
        </p:txBody>
      </p:sp>
    </p:spTree>
    <p:extLst>
      <p:ext uri="{BB962C8B-B14F-4D97-AF65-F5344CB8AC3E}">
        <p14:creationId xmlns:p14="http://schemas.microsoft.com/office/powerpoint/2010/main" val="991152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85741"/>
            <a:ext cx="8229600" cy="866995"/>
          </a:xfrm>
        </p:spPr>
        <p:txBody>
          <a:bodyPr/>
          <a:lstStyle/>
          <a:p>
            <a:r>
              <a:rPr lang="en-US" dirty="0">
                <a:solidFill>
                  <a:srgbClr val="C00000"/>
                </a:solidFill>
                <a:latin typeface="Times New Roman" panose="02020603050405020304" pitchFamily="18" charset="0"/>
                <a:cs typeface="Times New Roman" panose="02020603050405020304" pitchFamily="18" charset="0"/>
              </a:rPr>
              <a:t>Conclusion</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95536" y="1772816"/>
            <a:ext cx="4843474" cy="4752528"/>
          </a:xfrm>
        </p:spPr>
        <p:txBody>
          <a:bodyPr>
            <a:normAutofit fontScale="92500" lnSpcReduction="10000"/>
          </a:bodyPr>
          <a:lstStyle/>
          <a:p>
            <a:pPr marL="457200" indent="-457200" algn="just" fontAlgn="base">
              <a:buFont typeface="Arial" panose="020B0604020202020204" pitchFamily="34" charset="0"/>
              <a:buChar char="•"/>
            </a:pPr>
            <a:r>
              <a:rPr lang="en-IN" b="1" dirty="0">
                <a:solidFill>
                  <a:schemeClr val="accent5">
                    <a:lumMod val="50000"/>
                  </a:schemeClr>
                </a:solidFill>
                <a:latin typeface="Times New Roman" panose="02020603050405020304" pitchFamily="18" charset="0"/>
                <a:cs typeface="Times New Roman" panose="02020603050405020304" pitchFamily="18" charset="0"/>
              </a:rPr>
              <a:t>These panels can be used to power the traffic lights and streetlights</a:t>
            </a:r>
          </a:p>
          <a:p>
            <a:pPr marL="457200" indent="-457200" algn="just" fontAlgn="base">
              <a:buFont typeface="Arial" panose="020B0604020202020204" pitchFamily="34" charset="0"/>
              <a:buChar char="•"/>
            </a:pPr>
            <a:endParaRPr lang="en-IN" b="1" dirty="0">
              <a:solidFill>
                <a:schemeClr val="accent5">
                  <a:lumMod val="50000"/>
                </a:schemeClr>
              </a:solidFill>
              <a:latin typeface="Times New Roman" panose="02020603050405020304" pitchFamily="18" charset="0"/>
              <a:cs typeface="Times New Roman" panose="02020603050405020304" pitchFamily="18" charset="0"/>
            </a:endParaRPr>
          </a:p>
          <a:p>
            <a:pPr marL="457200" indent="-457200" algn="just" fontAlgn="base">
              <a:buFont typeface="Arial" panose="020B0604020202020204" pitchFamily="34" charset="0"/>
              <a:buChar char="•"/>
            </a:pPr>
            <a:r>
              <a:rPr lang="en-IN" b="1" dirty="0">
                <a:solidFill>
                  <a:schemeClr val="accent5">
                    <a:lumMod val="50000"/>
                  </a:schemeClr>
                </a:solidFill>
                <a:latin typeface="Times New Roman" panose="02020603050405020304" pitchFamily="18" charset="0"/>
                <a:cs typeface="Times New Roman" panose="02020603050405020304" pitchFamily="18" charset="0"/>
              </a:rPr>
              <a:t>These can be used in home to power the appliances using solar power.</a:t>
            </a:r>
          </a:p>
          <a:p>
            <a:pPr marL="457200" indent="-457200" algn="just" fontAlgn="base">
              <a:buFont typeface="Arial" panose="020B0604020202020204" pitchFamily="34" charset="0"/>
              <a:buChar char="•"/>
            </a:pPr>
            <a:endParaRPr lang="en-IN" b="1" dirty="0">
              <a:solidFill>
                <a:schemeClr val="accent5">
                  <a:lumMod val="50000"/>
                </a:schemeClr>
              </a:solidFill>
              <a:latin typeface="Times New Roman" panose="02020603050405020304" pitchFamily="18" charset="0"/>
              <a:cs typeface="Times New Roman" panose="02020603050405020304" pitchFamily="18" charset="0"/>
            </a:endParaRPr>
          </a:p>
          <a:p>
            <a:pPr marL="457200" indent="-457200" algn="just" fontAlgn="base">
              <a:buFont typeface="Arial" panose="020B0604020202020204" pitchFamily="34" charset="0"/>
              <a:buChar char="•"/>
            </a:pPr>
            <a:r>
              <a:rPr lang="en-IN" b="1" dirty="0">
                <a:solidFill>
                  <a:schemeClr val="accent5">
                    <a:lumMod val="50000"/>
                  </a:schemeClr>
                </a:solidFill>
                <a:latin typeface="Times New Roman" panose="02020603050405020304" pitchFamily="18" charset="0"/>
                <a:cs typeface="Times New Roman" panose="02020603050405020304" pitchFamily="18" charset="0"/>
              </a:rPr>
              <a:t>These can be used in industries as more energy can be saved by rotating the pane</a:t>
            </a:r>
          </a:p>
          <a:p>
            <a:pPr algn="l"/>
            <a:endParaRPr lang="en-IN" dirty="0">
              <a:solidFill>
                <a:srgbClr val="0070C0"/>
              </a:solidFill>
            </a:endParaRPr>
          </a:p>
        </p:txBody>
      </p:sp>
      <p:pic>
        <p:nvPicPr>
          <p:cNvPr id="4" name="Picture 2" descr="C:\Users\Kaustav\Downloads\IMG-20210423-WA0001.jpg"/>
          <p:cNvPicPr>
            <a:picLocks noChangeAspect="1" noChangeArrowheads="1"/>
          </p:cNvPicPr>
          <p:nvPr/>
        </p:nvPicPr>
        <p:blipFill>
          <a:blip r:embed="rId2"/>
          <a:srcRect/>
          <a:stretch>
            <a:fillRect/>
          </a:stretch>
        </p:blipFill>
        <p:spPr bwMode="auto">
          <a:xfrm>
            <a:off x="5364088" y="2348880"/>
            <a:ext cx="3565630" cy="3723308"/>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9331"/>
            <a:ext cx="8229600" cy="980728"/>
          </a:xfrm>
        </p:spPr>
        <p:txBody>
          <a:bodyPr/>
          <a:lstStyle/>
          <a:p>
            <a:r>
              <a:rPr lang="en-US" dirty="0">
                <a:solidFill>
                  <a:srgbClr val="00B050"/>
                </a:solidFill>
                <a:latin typeface="Times New Roman" panose="02020603050405020304" pitchFamily="18" charset="0"/>
                <a:cs typeface="Times New Roman" panose="02020603050405020304" pitchFamily="18" charset="0"/>
              </a:rPr>
              <a:t>REFERENCE</a:t>
            </a:r>
            <a:endParaRPr lang="en-IN" dirty="0">
              <a:solidFill>
                <a:srgbClr val="00B05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92935" y="1412776"/>
            <a:ext cx="6400800" cy="3384376"/>
          </a:xfrm>
        </p:spPr>
        <p:txBody>
          <a:bodyPr>
            <a:normAutofit/>
          </a:bodyPr>
          <a:lstStyle/>
          <a:p>
            <a:pPr algn="l"/>
            <a:r>
              <a:rPr lang="en-US" b="1" dirty="0">
                <a:solidFill>
                  <a:srgbClr val="FF0000"/>
                </a:solidFill>
                <a:latin typeface="Times New Roman" panose="02020603050405020304" pitchFamily="18" charset="0"/>
                <a:cs typeface="Times New Roman" panose="02020603050405020304" pitchFamily="18" charset="0"/>
              </a:rPr>
              <a:t>Google</a:t>
            </a:r>
          </a:p>
          <a:p>
            <a:pPr algn="l"/>
            <a:r>
              <a:rPr lang="en-US" b="1" dirty="0">
                <a:solidFill>
                  <a:srgbClr val="FF0000"/>
                </a:solidFill>
                <a:latin typeface="Times New Roman" panose="02020603050405020304" pitchFamily="18" charset="0"/>
                <a:cs typeface="Times New Roman" panose="02020603050405020304" pitchFamily="18" charset="0"/>
              </a:rPr>
              <a:t>Wikipedia</a:t>
            </a:r>
          </a:p>
          <a:p>
            <a:pPr algn="l"/>
            <a:r>
              <a:rPr lang="en-US" b="1" dirty="0">
                <a:solidFill>
                  <a:srgbClr val="FF0000"/>
                </a:solidFill>
                <a:latin typeface="Times New Roman" panose="02020603050405020304" pitchFamily="18" charset="0"/>
                <a:cs typeface="Times New Roman" panose="02020603050405020304" pitchFamily="18" charset="0"/>
              </a:rPr>
              <a:t>&amp; </a:t>
            </a:r>
            <a:r>
              <a:rPr lang="en-US" b="1" dirty="0" err="1">
                <a:solidFill>
                  <a:srgbClr val="FF0000"/>
                </a:solidFill>
                <a:latin typeface="Times New Roman" panose="02020603050405020304" pitchFamily="18" charset="0"/>
                <a:cs typeface="Times New Roman" panose="02020603050405020304" pitchFamily="18" charset="0"/>
              </a:rPr>
              <a:t>Youtube</a:t>
            </a:r>
            <a:r>
              <a:rPr lang="en-US" b="1" dirty="0">
                <a:solidFill>
                  <a:srgbClr val="FF0000"/>
                </a:solidFill>
                <a:latin typeface="Times New Roman" panose="02020603050405020304" pitchFamily="18" charset="0"/>
                <a:cs typeface="Times New Roman" panose="02020603050405020304" pitchFamily="18" charset="0"/>
              </a:rPr>
              <a:t>.</a:t>
            </a:r>
            <a:endParaRPr lang="en-IN" b="1" dirty="0">
              <a:solidFill>
                <a:srgbClr val="FF0000"/>
              </a:solidFill>
              <a:latin typeface="Times New Roman" panose="02020603050405020304" pitchFamily="18" charset="0"/>
              <a:cs typeface="Times New Roman" panose="02020603050405020304" pitchFamily="18" charset="0"/>
            </a:endParaRPr>
          </a:p>
        </p:txBody>
      </p:sp>
      <p:pic>
        <p:nvPicPr>
          <p:cNvPr id="5" name="Picture 2" descr="C:\Users\Kaustav\Downloads\IMG-20210423-WA0001.jpg">
            <a:extLst>
              <a:ext uri="{FF2B5EF4-FFF2-40B4-BE49-F238E27FC236}">
                <a16:creationId xmlns:a16="http://schemas.microsoft.com/office/drawing/2014/main" id="{A3722AA4-ECEA-4473-AB78-B9AB64A721DE}"/>
              </a:ext>
            </a:extLst>
          </p:cNvPr>
          <p:cNvPicPr>
            <a:picLocks noChangeAspect="1" noChangeArrowheads="1"/>
          </p:cNvPicPr>
          <p:nvPr/>
        </p:nvPicPr>
        <p:blipFill>
          <a:blip r:embed="rId2"/>
          <a:srcRect/>
          <a:stretch>
            <a:fillRect/>
          </a:stretch>
        </p:blipFill>
        <p:spPr bwMode="auto">
          <a:xfrm>
            <a:off x="1214414" y="3214686"/>
            <a:ext cx="6786610" cy="321471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271582"/>
          </a:xfrm>
        </p:spPr>
        <p:txBody>
          <a:bodyPr/>
          <a:lstStyle/>
          <a:p>
            <a:r>
              <a:rPr lang="en-US" dirty="0">
                <a:solidFill>
                  <a:srgbClr val="00B050"/>
                </a:solidFill>
              </a:rPr>
              <a:t>Thank You</a:t>
            </a:r>
            <a:endParaRPr lang="en-IN" dirty="0">
              <a:solidFill>
                <a:srgbClr val="00B050"/>
              </a:solidFill>
            </a:endParaRPr>
          </a:p>
        </p:txBody>
      </p:sp>
      <p:sp>
        <p:nvSpPr>
          <p:cNvPr id="3" name="Subtitle 2"/>
          <p:cNvSpPr>
            <a:spLocks noGrp="1"/>
          </p:cNvSpPr>
          <p:nvPr>
            <p:ph type="subTitle" idx="1"/>
          </p:nvPr>
        </p:nvSpPr>
        <p:spPr/>
        <p:txBody>
          <a:bodyPr/>
          <a:lstStyle/>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12E2-0F5C-4155-A959-B145E97754E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PRESENTED BY:-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5B1BC5-D941-4678-939C-435D0A46F0B8}"/>
              </a:ext>
            </a:extLst>
          </p:cNvPr>
          <p:cNvSpPr>
            <a:spLocks noGrp="1"/>
          </p:cNvSpPr>
          <p:nvPr>
            <p:ph idx="1"/>
          </p:nvPr>
        </p:nvSpPr>
        <p:spPr>
          <a:xfrm>
            <a:off x="457200" y="2204864"/>
            <a:ext cx="8229600" cy="4104496"/>
          </a:xfrm>
        </p:spPr>
        <p:txBody>
          <a:bodyPr/>
          <a:lstStyle/>
          <a:p>
            <a:pPr marL="137160" indent="0">
              <a:buNone/>
            </a:pPr>
            <a:r>
              <a:rPr lang="en-US" dirty="0">
                <a:solidFill>
                  <a:schemeClr val="bg1">
                    <a:lumMod val="95000"/>
                    <a:lumOff val="5000"/>
                  </a:schemeClr>
                </a:solidFill>
                <a:latin typeface="Times New Roman" panose="02020603050405020304" pitchFamily="18" charset="0"/>
                <a:cs typeface="Times New Roman" panose="02020603050405020304" pitchFamily="18" charset="0"/>
              </a:rPr>
              <a:t>	NAME				ROLL NO.</a:t>
            </a:r>
          </a:p>
          <a:p>
            <a:pPr>
              <a:buFont typeface="Wingdings" panose="05000000000000000000" pitchFamily="2" charset="2"/>
              <a:buChar char="Ø"/>
            </a:pPr>
            <a:endParaRPr lang="en-US" dirty="0">
              <a:solidFill>
                <a:schemeClr val="bg1">
                  <a:lumMod val="95000"/>
                  <a:lumOff val="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solidFill>
                  <a:srgbClr val="002060"/>
                </a:solidFill>
                <a:latin typeface="Times New Roman" panose="02020603050405020304" pitchFamily="18" charset="0"/>
                <a:cs typeface="Times New Roman" panose="02020603050405020304" pitchFamily="18" charset="0"/>
              </a:rPr>
              <a:t>KOUSTAV DHARA			L-24 </a:t>
            </a:r>
          </a:p>
          <a:p>
            <a:pPr>
              <a:buFont typeface="Wingdings" panose="05000000000000000000" pitchFamily="2" charset="2"/>
              <a:buChar char="Ø"/>
            </a:pPr>
            <a:r>
              <a:rPr lang="en-US" dirty="0">
                <a:solidFill>
                  <a:srgbClr val="002060"/>
                </a:solidFill>
                <a:latin typeface="Times New Roman" panose="02020603050405020304" pitchFamily="18" charset="0"/>
                <a:cs typeface="Times New Roman" panose="02020603050405020304" pitchFamily="18" charset="0"/>
              </a:rPr>
              <a:t>VAIBHAW SINHA			L-30</a:t>
            </a:r>
          </a:p>
          <a:p>
            <a:pPr>
              <a:buFont typeface="Wingdings" panose="05000000000000000000" pitchFamily="2" charset="2"/>
              <a:buChar char="Ø"/>
            </a:pPr>
            <a:r>
              <a:rPr lang="en-US" dirty="0">
                <a:solidFill>
                  <a:srgbClr val="002060"/>
                </a:solidFill>
                <a:latin typeface="Times New Roman" panose="02020603050405020304" pitchFamily="18" charset="0"/>
                <a:cs typeface="Times New Roman" panose="02020603050405020304" pitchFamily="18" charset="0"/>
              </a:rPr>
              <a:t>HEMANT TIWARY			L-35</a:t>
            </a:r>
          </a:p>
          <a:p>
            <a:pPr>
              <a:buFont typeface="Wingdings" panose="05000000000000000000" pitchFamily="2" charset="2"/>
              <a:buChar char="Ø"/>
            </a:pPr>
            <a:r>
              <a:rPr lang="en-US" dirty="0">
                <a:solidFill>
                  <a:srgbClr val="002060"/>
                </a:solidFill>
                <a:latin typeface="Times New Roman" panose="02020603050405020304" pitchFamily="18" charset="0"/>
                <a:cs typeface="Times New Roman" panose="02020603050405020304" pitchFamily="18" charset="0"/>
              </a:rPr>
              <a:t>JUBER ALI				L-37</a:t>
            </a:r>
          </a:p>
          <a:p>
            <a:pPr>
              <a:buFont typeface="Wingdings" panose="05000000000000000000" pitchFamily="2" charset="2"/>
              <a:buChar char="Ø"/>
            </a:pPr>
            <a:r>
              <a:rPr lang="en-US" dirty="0">
                <a:solidFill>
                  <a:srgbClr val="002060"/>
                </a:solidFill>
                <a:latin typeface="Times New Roman" panose="02020603050405020304" pitchFamily="18" charset="0"/>
                <a:cs typeface="Times New Roman" panose="02020603050405020304" pitchFamily="18" charset="0"/>
              </a:rPr>
              <a:t>TANMOY DE				L-29</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1828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332656"/>
            <a:ext cx="8229600" cy="936104"/>
          </a:xfrm>
        </p:spPr>
        <p:txBody>
          <a:bodyPr/>
          <a:lstStyle/>
          <a:p>
            <a:r>
              <a:rPr lang="en-US" b="0" i="1" dirty="0">
                <a:solidFill>
                  <a:srgbClr val="FFC000"/>
                </a:solidFill>
                <a:latin typeface="Times New Roman" panose="02020603050405020304" pitchFamily="18" charset="0"/>
                <a:cs typeface="Times New Roman" panose="02020603050405020304" pitchFamily="18" charset="0"/>
              </a:rPr>
              <a:t>TABLE OF CONTENTS</a:t>
            </a:r>
            <a:endParaRPr lang="en-IN" b="0" i="1" dirty="0">
              <a:solidFill>
                <a:srgbClr val="FFC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85720" y="1643050"/>
            <a:ext cx="4786346" cy="4666270"/>
          </a:xfrm>
        </p:spPr>
        <p:txBody>
          <a:bodyPr>
            <a:normAutofit fontScale="77500" lnSpcReduction="20000"/>
          </a:bodyPr>
          <a:lstStyle/>
          <a:p>
            <a:pPr marL="514350" indent="-514350" algn="just">
              <a:buFont typeface="Arial" pitchFamily="34" charset="0"/>
              <a:buChar char="•"/>
            </a:pPr>
            <a:r>
              <a:rPr lang="en-US" b="1" dirty="0">
                <a:solidFill>
                  <a:schemeClr val="accent5">
                    <a:lumMod val="50000"/>
                  </a:schemeClr>
                </a:solidFill>
                <a:latin typeface="Times New Roman" panose="02020603050405020304" pitchFamily="18" charset="0"/>
                <a:cs typeface="Times New Roman" panose="02020603050405020304" pitchFamily="18" charset="0"/>
              </a:rPr>
              <a:t>Introduction</a:t>
            </a:r>
          </a:p>
          <a:p>
            <a:pPr marL="514350" indent="-514350" algn="just">
              <a:buFont typeface="Arial" pitchFamily="34" charset="0"/>
              <a:buChar char="•"/>
            </a:pPr>
            <a:r>
              <a:rPr lang="en-US" b="1" dirty="0">
                <a:solidFill>
                  <a:schemeClr val="accent5">
                    <a:lumMod val="50000"/>
                  </a:schemeClr>
                </a:solidFill>
                <a:latin typeface="Times New Roman" panose="02020603050405020304" pitchFamily="18" charset="0"/>
                <a:cs typeface="Times New Roman" panose="02020603050405020304" pitchFamily="18" charset="0"/>
              </a:rPr>
              <a:t>Components required</a:t>
            </a:r>
          </a:p>
          <a:p>
            <a:pPr marL="514350" indent="-514350" algn="just">
              <a:buFont typeface="Arial" pitchFamily="34" charset="0"/>
              <a:buChar char="•"/>
            </a:pPr>
            <a:r>
              <a:rPr lang="en-US" b="1" dirty="0" err="1">
                <a:solidFill>
                  <a:schemeClr val="accent5">
                    <a:lumMod val="50000"/>
                  </a:schemeClr>
                </a:solidFill>
                <a:latin typeface="Times New Roman" panose="02020603050405020304" pitchFamily="18" charset="0"/>
                <a:cs typeface="Times New Roman" panose="02020603050405020304" pitchFamily="18" charset="0"/>
              </a:rPr>
              <a:t>Ardunio</a:t>
            </a:r>
            <a:r>
              <a:rPr lang="en-US" b="1" dirty="0">
                <a:solidFill>
                  <a:schemeClr val="accent5">
                    <a:lumMod val="50000"/>
                  </a:schemeClr>
                </a:solidFill>
                <a:latin typeface="Times New Roman" panose="02020603050405020304" pitchFamily="18" charset="0"/>
                <a:cs typeface="Times New Roman" panose="02020603050405020304" pitchFamily="18" charset="0"/>
              </a:rPr>
              <a:t> Uno</a:t>
            </a:r>
          </a:p>
          <a:p>
            <a:pPr marL="514350" indent="-514350" algn="just">
              <a:buFont typeface="Arial" pitchFamily="34" charset="0"/>
              <a:buChar char="•"/>
            </a:pPr>
            <a:r>
              <a:rPr lang="en-US" b="1" dirty="0">
                <a:solidFill>
                  <a:schemeClr val="accent5">
                    <a:lumMod val="50000"/>
                  </a:schemeClr>
                </a:solidFill>
                <a:latin typeface="Times New Roman" panose="02020603050405020304" pitchFamily="18" charset="0"/>
                <a:cs typeface="Times New Roman" panose="02020603050405020304" pitchFamily="18" charset="0"/>
              </a:rPr>
              <a:t>Solar panel</a:t>
            </a:r>
          </a:p>
          <a:p>
            <a:pPr marL="514350" indent="-514350" algn="just">
              <a:buFont typeface="Arial" pitchFamily="34" charset="0"/>
              <a:buChar char="•"/>
            </a:pPr>
            <a:r>
              <a:rPr lang="en-US" b="1" dirty="0">
                <a:solidFill>
                  <a:schemeClr val="accent5">
                    <a:lumMod val="50000"/>
                  </a:schemeClr>
                </a:solidFill>
                <a:latin typeface="Times New Roman" panose="02020603050405020304" pitchFamily="18" charset="0"/>
                <a:cs typeface="Times New Roman" panose="02020603050405020304" pitchFamily="18" charset="0"/>
              </a:rPr>
              <a:t>LDR</a:t>
            </a:r>
          </a:p>
          <a:p>
            <a:pPr marL="514350" indent="-514350" algn="just">
              <a:buFont typeface="Arial" pitchFamily="34" charset="0"/>
              <a:buChar char="•"/>
            </a:pPr>
            <a:r>
              <a:rPr lang="en-US" b="1" dirty="0">
                <a:solidFill>
                  <a:schemeClr val="accent5">
                    <a:lumMod val="50000"/>
                  </a:schemeClr>
                </a:solidFill>
                <a:latin typeface="Times New Roman" panose="02020603050405020304" pitchFamily="18" charset="0"/>
                <a:cs typeface="Times New Roman" panose="02020603050405020304" pitchFamily="18" charset="0"/>
              </a:rPr>
              <a:t>Servo Motors</a:t>
            </a:r>
          </a:p>
          <a:p>
            <a:pPr marL="514350" indent="-514350" algn="just">
              <a:buFont typeface="Arial" pitchFamily="34" charset="0"/>
              <a:buChar char="•"/>
            </a:pPr>
            <a:r>
              <a:rPr lang="en-US" b="1" dirty="0">
                <a:solidFill>
                  <a:schemeClr val="accent5">
                    <a:lumMod val="50000"/>
                  </a:schemeClr>
                </a:solidFill>
                <a:latin typeface="Times New Roman" panose="02020603050405020304" pitchFamily="18" charset="0"/>
                <a:cs typeface="Times New Roman" panose="02020603050405020304" pitchFamily="18" charset="0"/>
              </a:rPr>
              <a:t>Working principle and circuit design</a:t>
            </a:r>
          </a:p>
          <a:p>
            <a:pPr marL="514350" indent="-514350" algn="just">
              <a:buFont typeface="Arial" pitchFamily="34" charset="0"/>
              <a:buChar char="•"/>
            </a:pPr>
            <a:r>
              <a:rPr lang="en-US" b="1" dirty="0">
                <a:solidFill>
                  <a:schemeClr val="accent5">
                    <a:lumMod val="50000"/>
                  </a:schemeClr>
                </a:solidFill>
                <a:latin typeface="Times New Roman" panose="02020603050405020304" pitchFamily="18" charset="0"/>
                <a:cs typeface="Times New Roman" panose="02020603050405020304" pitchFamily="18" charset="0"/>
              </a:rPr>
              <a:t>Circuit Diagram</a:t>
            </a:r>
          </a:p>
          <a:p>
            <a:pPr marL="514350" indent="-514350" algn="just">
              <a:buFont typeface="Arial" pitchFamily="34" charset="0"/>
              <a:buChar char="•"/>
            </a:pPr>
            <a:r>
              <a:rPr lang="en-US" b="1" dirty="0">
                <a:solidFill>
                  <a:schemeClr val="accent5">
                    <a:lumMod val="50000"/>
                  </a:schemeClr>
                </a:solidFill>
                <a:latin typeface="Times New Roman" panose="02020603050405020304" pitchFamily="18" charset="0"/>
                <a:cs typeface="Times New Roman" panose="02020603050405020304" pitchFamily="18" charset="0"/>
              </a:rPr>
              <a:t>Setup</a:t>
            </a:r>
          </a:p>
          <a:p>
            <a:pPr marL="514350" indent="-514350" algn="just">
              <a:buFont typeface="Arial" pitchFamily="34" charset="0"/>
              <a:buChar char="•"/>
            </a:pPr>
            <a:r>
              <a:rPr lang="en-US" b="1" dirty="0">
                <a:solidFill>
                  <a:schemeClr val="accent5">
                    <a:lumMod val="50000"/>
                  </a:schemeClr>
                </a:solidFill>
                <a:latin typeface="Times New Roman" panose="02020603050405020304" pitchFamily="18" charset="0"/>
                <a:cs typeface="Times New Roman" panose="02020603050405020304" pitchFamily="18" charset="0"/>
              </a:rPr>
              <a:t>Applications</a:t>
            </a:r>
          </a:p>
          <a:p>
            <a:pPr marL="514350" indent="-514350" algn="just">
              <a:buFont typeface="Arial" pitchFamily="34" charset="0"/>
              <a:buChar char="•"/>
            </a:pPr>
            <a:r>
              <a:rPr lang="en-US" b="1" dirty="0">
                <a:solidFill>
                  <a:schemeClr val="accent5">
                    <a:lumMod val="50000"/>
                  </a:schemeClr>
                </a:solidFill>
                <a:latin typeface="Times New Roman" panose="02020603050405020304" pitchFamily="18" charset="0"/>
                <a:cs typeface="Times New Roman" panose="02020603050405020304" pitchFamily="18" charset="0"/>
              </a:rPr>
              <a:t>Project Code</a:t>
            </a:r>
          </a:p>
          <a:p>
            <a:pPr marL="514350" indent="-514350" algn="just">
              <a:buFont typeface="Arial" pitchFamily="34" charset="0"/>
              <a:buChar char="•"/>
            </a:pPr>
            <a:r>
              <a:rPr lang="en-US" b="1" dirty="0">
                <a:solidFill>
                  <a:schemeClr val="accent5">
                    <a:lumMod val="50000"/>
                  </a:schemeClr>
                </a:solidFill>
                <a:latin typeface="Times New Roman" panose="02020603050405020304" pitchFamily="18" charset="0"/>
                <a:cs typeface="Times New Roman" panose="02020603050405020304" pitchFamily="18" charset="0"/>
              </a:rPr>
              <a:t>Conclusions</a:t>
            </a:r>
          </a:p>
          <a:p>
            <a:pPr marL="514350" indent="-514350" algn="just">
              <a:buFont typeface="Arial" pitchFamily="34" charset="0"/>
              <a:buChar char="•"/>
            </a:pPr>
            <a:r>
              <a:rPr lang="en-US" b="1" dirty="0">
                <a:solidFill>
                  <a:schemeClr val="accent5">
                    <a:lumMod val="50000"/>
                  </a:schemeClr>
                </a:solidFill>
                <a:latin typeface="Times New Roman" panose="02020603050405020304" pitchFamily="18" charset="0"/>
                <a:cs typeface="Times New Roman" panose="02020603050405020304" pitchFamily="18" charset="0"/>
              </a:rPr>
              <a:t>References</a:t>
            </a:r>
          </a:p>
          <a:p>
            <a:pPr marL="514350" indent="-514350" algn="l">
              <a:buFont typeface="Arial" pitchFamily="34" charset="0"/>
              <a:buChar char="•"/>
            </a:pPr>
            <a:endParaRPr lang="en-US" b="1" dirty="0">
              <a:solidFill>
                <a:srgbClr val="FF0000"/>
              </a:solidFill>
              <a:latin typeface="Aharoni" pitchFamily="2" charset="-79"/>
              <a:cs typeface="Aharoni" pitchFamily="2" charset="-79"/>
            </a:endParaRPr>
          </a:p>
          <a:p>
            <a:pPr marL="514350" indent="-514350" algn="l">
              <a:buFont typeface="Arial" pitchFamily="34" charset="0"/>
              <a:buChar char="•"/>
            </a:pPr>
            <a:endParaRPr lang="en-US" b="1" dirty="0">
              <a:solidFill>
                <a:srgbClr val="FF0000"/>
              </a:solidFill>
              <a:latin typeface="Aharoni" pitchFamily="2" charset="-79"/>
              <a:cs typeface="Aharoni" pitchFamily="2" charset="-79"/>
            </a:endParaRPr>
          </a:p>
          <a:p>
            <a:pPr marL="514350" indent="-514350" algn="l">
              <a:buFont typeface="Arial" pitchFamily="34" charset="0"/>
              <a:buChar char="•"/>
            </a:pPr>
            <a:endParaRPr lang="en-US" b="1" dirty="0">
              <a:solidFill>
                <a:srgbClr val="FF0000"/>
              </a:solidFill>
              <a:latin typeface="Aharoni" pitchFamily="2" charset="-79"/>
              <a:cs typeface="Aharoni" pitchFamily="2" charset="-79"/>
            </a:endParaRPr>
          </a:p>
          <a:p>
            <a:pPr marL="514350" indent="-514350" algn="l">
              <a:buFont typeface="Arial" pitchFamily="34" charset="0"/>
              <a:buChar char="•"/>
            </a:pPr>
            <a:endParaRPr lang="en-US" b="1" dirty="0">
              <a:solidFill>
                <a:srgbClr val="FF0000"/>
              </a:solidFill>
              <a:latin typeface="Aharoni" pitchFamily="2" charset="-79"/>
              <a:cs typeface="Aharoni" pitchFamily="2" charset="-79"/>
            </a:endParaRPr>
          </a:p>
          <a:p>
            <a:pPr marL="514350" indent="-514350" algn="l">
              <a:buFont typeface="Arial" pitchFamily="34" charset="0"/>
              <a:buChar char="•"/>
            </a:pPr>
            <a:endParaRPr lang="en-US" b="1" dirty="0">
              <a:solidFill>
                <a:srgbClr val="FF0000"/>
              </a:solidFill>
              <a:latin typeface="Aharoni" pitchFamily="2" charset="-79"/>
              <a:cs typeface="Aharoni" pitchFamily="2" charset="-79"/>
            </a:endParaRPr>
          </a:p>
          <a:p>
            <a:pPr marL="514350" indent="-514350" algn="l">
              <a:buFont typeface="Arial" pitchFamily="34" charset="0"/>
              <a:buChar char="•"/>
            </a:pPr>
            <a:endParaRPr lang="en-US" b="1" dirty="0">
              <a:solidFill>
                <a:srgbClr val="FF0000"/>
              </a:solidFill>
              <a:latin typeface="Aharoni" pitchFamily="2" charset="-79"/>
              <a:cs typeface="Aharoni" pitchFamily="2" charset="-79"/>
            </a:endParaRPr>
          </a:p>
          <a:p>
            <a:pPr marL="514350" indent="-514350">
              <a:buFont typeface="Arial" pitchFamily="34" charset="0"/>
              <a:buChar char="•"/>
            </a:pPr>
            <a:endParaRPr lang="en-IN" dirty="0"/>
          </a:p>
        </p:txBody>
      </p:sp>
      <p:pic>
        <p:nvPicPr>
          <p:cNvPr id="2050" name="Picture 2" descr="C:\Users\Kaustav\Downloads\solar-panel-cleaning-robot-500x500.jpg"/>
          <p:cNvPicPr>
            <a:picLocks noChangeAspect="1" noChangeArrowheads="1"/>
          </p:cNvPicPr>
          <p:nvPr/>
        </p:nvPicPr>
        <p:blipFill>
          <a:blip r:embed="rId2"/>
          <a:srcRect/>
          <a:stretch>
            <a:fillRect/>
          </a:stretch>
        </p:blipFill>
        <p:spPr bwMode="auto">
          <a:xfrm>
            <a:off x="5292080" y="1916832"/>
            <a:ext cx="3711356" cy="2643206"/>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lstStyle/>
          <a:p>
            <a:r>
              <a:rPr lang="en-US" b="0" u="sng" dirty="0">
                <a:solidFill>
                  <a:srgbClr val="C00000"/>
                </a:solidFill>
                <a:effectLst/>
                <a:latin typeface="Times New Roman" panose="02020603050405020304" pitchFamily="18" charset="0"/>
                <a:cs typeface="Times New Roman" panose="02020603050405020304" pitchFamily="18" charset="0"/>
              </a:rPr>
              <a:t>INTRODUCTION</a:t>
            </a:r>
            <a:endParaRPr lang="en-IN" b="0" u="sng" dirty="0">
              <a:solidFill>
                <a:srgbClr val="C00000"/>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4257676" cy="4709160"/>
          </a:xfrm>
        </p:spPr>
        <p:txBody>
          <a:bodyPr>
            <a:normAutofit fontScale="55000" lnSpcReduction="20000"/>
          </a:bodyPr>
          <a:lstStyle/>
          <a:p>
            <a:r>
              <a:rPr lang="en-US" b="1" i="1" dirty="0">
                <a:solidFill>
                  <a:srgbClr val="002060"/>
                </a:solidFill>
                <a:latin typeface="Times New Roman" panose="02020603050405020304" pitchFamily="18" charset="0"/>
                <a:cs typeface="Times New Roman" panose="02020603050405020304" pitchFamily="18" charset="0"/>
              </a:rPr>
              <a:t>As the non renewable energy  source are decreasing ,use of renewable  resources for  producing electricity  is increasing day by day.</a:t>
            </a:r>
          </a:p>
          <a:p>
            <a:r>
              <a:rPr lang="en-US" b="1" i="1" dirty="0">
                <a:solidFill>
                  <a:srgbClr val="002060"/>
                </a:solidFill>
                <a:latin typeface="Times New Roman" panose="02020603050405020304" pitchFamily="18" charset="0"/>
                <a:cs typeface="Times New Roman" panose="02020603050405020304" pitchFamily="18" charset="0"/>
              </a:rPr>
              <a:t>Solar  Panel absorbs energy from Sun, converts the energy  it into electrical energy in a battery.</a:t>
            </a:r>
          </a:p>
          <a:p>
            <a:endParaRPr lang="en-US" b="1" i="1" dirty="0">
              <a:solidFill>
                <a:srgbClr val="002060"/>
              </a:solidFill>
              <a:latin typeface="Times New Roman" panose="02020603050405020304" pitchFamily="18" charset="0"/>
              <a:cs typeface="Times New Roman" panose="02020603050405020304" pitchFamily="18" charset="0"/>
            </a:endParaRPr>
          </a:p>
          <a:p>
            <a:r>
              <a:rPr lang="en-US" b="1" i="1" dirty="0">
                <a:solidFill>
                  <a:srgbClr val="002060"/>
                </a:solidFill>
                <a:latin typeface="Times New Roman" panose="02020603050405020304" pitchFamily="18" charset="0"/>
                <a:cs typeface="Times New Roman" panose="02020603050405020304" pitchFamily="18" charset="0"/>
              </a:rPr>
              <a:t>The energy can be utilized when required or can be used as a direct alternative for grid supply.</a:t>
            </a:r>
          </a:p>
          <a:p>
            <a:endParaRPr lang="en-US" b="1" i="1" dirty="0">
              <a:solidFill>
                <a:srgbClr val="002060"/>
              </a:solidFill>
              <a:latin typeface="Times New Roman" panose="02020603050405020304" pitchFamily="18" charset="0"/>
              <a:cs typeface="Times New Roman" panose="02020603050405020304" pitchFamily="18" charset="0"/>
            </a:endParaRPr>
          </a:p>
          <a:p>
            <a:r>
              <a:rPr lang="en-US" b="1" i="1" dirty="0">
                <a:solidFill>
                  <a:srgbClr val="002060"/>
                </a:solidFill>
                <a:latin typeface="Times New Roman" panose="02020603050405020304" pitchFamily="18" charset="0"/>
                <a:cs typeface="Times New Roman" panose="02020603050405020304" pitchFamily="18" charset="0"/>
              </a:rPr>
              <a:t>The position of the Sun with respect to the solar panel is not fixed due to rotation of Earth. For efficient use of energy a solar panel must absorb the solar energy to a maximum  extent.</a:t>
            </a:r>
          </a:p>
          <a:p>
            <a:pPr>
              <a:buNone/>
            </a:pPr>
            <a:endParaRPr lang="en-US" b="1" i="1" dirty="0">
              <a:solidFill>
                <a:srgbClr val="002060"/>
              </a:solidFill>
              <a:latin typeface="Times New Roman" panose="02020603050405020304" pitchFamily="18" charset="0"/>
              <a:cs typeface="Times New Roman" panose="02020603050405020304" pitchFamily="18" charset="0"/>
            </a:endParaRPr>
          </a:p>
          <a:p>
            <a:r>
              <a:rPr lang="en-US" b="1" i="1" dirty="0">
                <a:solidFill>
                  <a:srgbClr val="002060"/>
                </a:solidFill>
                <a:latin typeface="Times New Roman" panose="02020603050405020304" pitchFamily="18" charset="0"/>
                <a:cs typeface="Times New Roman" panose="02020603050405020304" pitchFamily="18" charset="0"/>
              </a:rPr>
              <a:t>This can be done if there is a circuit which move the panels &amp; continuously  placed itself towards the direction of the Sun. This article describes  the circuit  which rotates the panel.</a:t>
            </a:r>
          </a:p>
          <a:p>
            <a:endParaRPr lang="en-IN" dirty="0">
              <a:solidFill>
                <a:srgbClr val="002060"/>
              </a:solidFill>
            </a:endParaRPr>
          </a:p>
        </p:txBody>
      </p:sp>
      <p:pic>
        <p:nvPicPr>
          <p:cNvPr id="1026" name="Picture 2" descr="C:\Users\Kaustav\Downloads\934150cbd4516e26e8f4b899f3f278df_solar-panel-800-320-c.jpeg"/>
          <p:cNvPicPr>
            <a:picLocks noChangeAspect="1" noChangeArrowheads="1"/>
          </p:cNvPicPr>
          <p:nvPr/>
        </p:nvPicPr>
        <p:blipFill>
          <a:blip r:embed="rId2"/>
          <a:srcRect/>
          <a:stretch>
            <a:fillRect/>
          </a:stretch>
        </p:blipFill>
        <p:spPr bwMode="auto">
          <a:xfrm>
            <a:off x="4721164" y="1700808"/>
            <a:ext cx="4091181" cy="4041424"/>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30631-73D7-4523-A8C1-03CCE25CBDD6}"/>
              </a:ext>
            </a:extLst>
          </p:cNvPr>
          <p:cNvSpPr>
            <a:spLocks noGrp="1"/>
          </p:cNvSpPr>
          <p:nvPr>
            <p:ph type="title"/>
          </p:nvPr>
        </p:nvSpPr>
        <p:spPr/>
        <p:txBody>
          <a:bodyPr/>
          <a:lstStyle/>
          <a:p>
            <a:r>
              <a:rPr lang="en-US" b="0" dirty="0">
                <a:solidFill>
                  <a:srgbClr val="990000"/>
                </a:solidFill>
                <a:effectLst/>
                <a:latin typeface="Times New Roman" panose="02020603050405020304" pitchFamily="18" charset="0"/>
                <a:cs typeface="Times New Roman" panose="02020603050405020304" pitchFamily="18" charset="0"/>
              </a:rPr>
              <a:t>COMPONENTS REQUIRED</a:t>
            </a:r>
            <a:endParaRPr lang="en-IN" b="0" dirty="0">
              <a:solidFill>
                <a:srgbClr val="990000"/>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3A07CF-84E8-4882-8896-83C0AF2AC2A2}"/>
              </a:ext>
            </a:extLst>
          </p:cNvPr>
          <p:cNvSpPr>
            <a:spLocks noGrp="1"/>
          </p:cNvSpPr>
          <p:nvPr>
            <p:ph idx="1"/>
          </p:nvPr>
        </p:nvSpPr>
        <p:spPr>
          <a:xfrm>
            <a:off x="457200" y="2148840"/>
            <a:ext cx="8229600" cy="4709160"/>
          </a:xfrm>
        </p:spPr>
        <p:txBody>
          <a:bodyPr/>
          <a:lstStyle/>
          <a:p>
            <a:pPr>
              <a:buFont typeface="Arial" panose="020B0604020202020204" pitchFamily="34" charset="0"/>
              <a:buChar char="•"/>
            </a:pPr>
            <a:r>
              <a:rPr lang="en-US" dirty="0">
                <a:solidFill>
                  <a:schemeClr val="accent4">
                    <a:lumMod val="50000"/>
                  </a:schemeClr>
                </a:solidFill>
                <a:latin typeface="Times New Roman" panose="02020603050405020304" pitchFamily="18" charset="0"/>
                <a:cs typeface="Times New Roman" panose="02020603050405020304" pitchFamily="18" charset="0"/>
              </a:rPr>
              <a:t>Arduino UNO-1</a:t>
            </a:r>
          </a:p>
          <a:p>
            <a:pPr>
              <a:buFont typeface="Arial" panose="020B0604020202020204" pitchFamily="34" charset="0"/>
              <a:buChar char="•"/>
            </a:pPr>
            <a:r>
              <a:rPr lang="en-US" dirty="0">
                <a:solidFill>
                  <a:schemeClr val="accent4">
                    <a:lumMod val="50000"/>
                  </a:schemeClr>
                </a:solidFill>
                <a:latin typeface="Times New Roman" panose="02020603050405020304" pitchFamily="18" charset="0"/>
                <a:cs typeface="Times New Roman" panose="02020603050405020304" pitchFamily="18" charset="0"/>
              </a:rPr>
              <a:t>Servo motor-2</a:t>
            </a:r>
          </a:p>
          <a:p>
            <a:pPr>
              <a:buFont typeface="Arial" panose="020B0604020202020204" pitchFamily="34" charset="0"/>
              <a:buChar char="•"/>
            </a:pPr>
            <a:r>
              <a:rPr lang="en-US" dirty="0">
                <a:solidFill>
                  <a:schemeClr val="accent4">
                    <a:lumMod val="50000"/>
                  </a:schemeClr>
                </a:solidFill>
                <a:latin typeface="Times New Roman" panose="02020603050405020304" pitchFamily="18" charset="0"/>
                <a:cs typeface="Times New Roman" panose="02020603050405020304" pitchFamily="18" charset="0"/>
              </a:rPr>
              <a:t>Photo diode-4</a:t>
            </a:r>
          </a:p>
          <a:p>
            <a:pPr>
              <a:buFont typeface="Arial" panose="020B0604020202020204" pitchFamily="34" charset="0"/>
              <a:buChar char="•"/>
            </a:pPr>
            <a:r>
              <a:rPr lang="en-US" dirty="0">
                <a:solidFill>
                  <a:schemeClr val="accent4">
                    <a:lumMod val="50000"/>
                  </a:schemeClr>
                </a:solidFill>
                <a:latin typeface="Times New Roman" panose="02020603050405020304" pitchFamily="18" charset="0"/>
                <a:cs typeface="Times New Roman" panose="02020603050405020304" pitchFamily="18" charset="0"/>
              </a:rPr>
              <a:t>Voltage regulator 7805 IC</a:t>
            </a:r>
          </a:p>
          <a:p>
            <a:pPr>
              <a:buFont typeface="Arial" panose="020B0604020202020204" pitchFamily="34" charset="0"/>
              <a:buChar char="•"/>
            </a:pPr>
            <a:r>
              <a:rPr lang="en-US" dirty="0">
                <a:solidFill>
                  <a:schemeClr val="accent4">
                    <a:lumMod val="50000"/>
                  </a:schemeClr>
                </a:solidFill>
                <a:latin typeface="Times New Roman" panose="02020603050405020304" pitchFamily="18" charset="0"/>
                <a:cs typeface="Times New Roman" panose="02020603050405020304" pitchFamily="18" charset="0"/>
              </a:rPr>
              <a:t>1k Resistor-4</a:t>
            </a:r>
            <a:endParaRPr lang="en-IN" dirty="0">
              <a:solidFill>
                <a:schemeClr val="accent4">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7827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5F28E-5D05-434B-8062-FC94F5CCB6F2}"/>
              </a:ext>
            </a:extLst>
          </p:cNvPr>
          <p:cNvSpPr>
            <a:spLocks noGrp="1"/>
          </p:cNvSpPr>
          <p:nvPr>
            <p:ph type="title"/>
          </p:nvPr>
        </p:nvSpPr>
        <p:spPr/>
        <p:txBody>
          <a:bodyPr/>
          <a:lstStyle/>
          <a:p>
            <a:r>
              <a:rPr lang="en-US" dirty="0">
                <a:solidFill>
                  <a:schemeClr val="accent5">
                    <a:lumMod val="50000"/>
                  </a:schemeClr>
                </a:solidFill>
                <a:latin typeface="Times New Roman" panose="02020603050405020304" pitchFamily="18" charset="0"/>
                <a:cs typeface="Times New Roman" panose="02020603050405020304" pitchFamily="18" charset="0"/>
              </a:rPr>
              <a:t>ARDUINO UNO</a:t>
            </a:r>
            <a:endParaRPr lang="en-IN"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23BDA1-AA69-4884-BFE1-C99460243358}"/>
              </a:ext>
            </a:extLst>
          </p:cNvPr>
          <p:cNvSpPr>
            <a:spLocks noGrp="1"/>
          </p:cNvSpPr>
          <p:nvPr>
            <p:ph idx="1"/>
          </p:nvPr>
        </p:nvSpPr>
        <p:spPr>
          <a:xfrm>
            <a:off x="457199" y="1600200"/>
            <a:ext cx="4497355" cy="4709160"/>
          </a:xfrm>
        </p:spPr>
        <p:txBody>
          <a:bodyPr>
            <a:normAutofit fontScale="62500" lnSpcReduction="20000"/>
          </a:bodyPr>
          <a:lstStyle/>
          <a:p>
            <a:pPr marL="137160" indent="0" algn="l">
              <a:buNone/>
            </a:pPr>
            <a:endParaRPr lang="en-IN" b="1" i="1" u="sng" dirty="0">
              <a:solidFill>
                <a:srgbClr val="002060"/>
              </a:solidFill>
              <a:latin typeface="Aharoni" pitchFamily="2" charset="-79"/>
              <a:cs typeface="Aharoni" pitchFamily="2" charset="-79"/>
            </a:endParaRPr>
          </a:p>
          <a:p>
            <a:pPr algn="l"/>
            <a:endParaRPr lang="en-IN" b="1" dirty="0">
              <a:solidFill>
                <a:srgbClr val="002060"/>
              </a:solidFill>
            </a:endParaRPr>
          </a:p>
          <a:p>
            <a:pPr marL="137160" indent="0" algn="just">
              <a:buNone/>
            </a:pPr>
            <a:r>
              <a:rPr lang="en-IN" dirty="0">
                <a:solidFill>
                  <a:srgbClr val="002060"/>
                </a:solidFill>
                <a:latin typeface="Times New Roman" panose="02020603050405020304" pitchFamily="18" charset="0"/>
                <a:cs typeface="Times New Roman" panose="02020603050405020304" pitchFamily="18" charset="0"/>
              </a:rPr>
              <a:t>The Arduino Uno is an </a:t>
            </a:r>
            <a:r>
              <a:rPr lang="en-IN" dirty="0">
                <a:solidFill>
                  <a:srgbClr val="002060"/>
                </a:solidFill>
                <a:latin typeface="Times New Roman" panose="02020603050405020304" pitchFamily="18" charset="0"/>
                <a:cs typeface="Times New Roman" panose="02020603050405020304" pitchFamily="18" charset="0"/>
                <a:hlinkClick r:id="rId2" tooltip="Open-source"/>
              </a:rPr>
              <a:t>open-source</a:t>
            </a:r>
            <a:r>
              <a:rPr lang="en-IN" dirty="0">
                <a:solidFill>
                  <a:srgbClr val="002060"/>
                </a:solidFill>
                <a:latin typeface="Times New Roman" panose="02020603050405020304" pitchFamily="18" charset="0"/>
                <a:cs typeface="Times New Roman" panose="02020603050405020304" pitchFamily="18" charset="0"/>
              </a:rPr>
              <a:t> </a:t>
            </a:r>
            <a:r>
              <a:rPr lang="en-IN" dirty="0">
                <a:solidFill>
                  <a:srgbClr val="002060"/>
                </a:solidFill>
                <a:latin typeface="Times New Roman" panose="02020603050405020304" pitchFamily="18" charset="0"/>
                <a:cs typeface="Times New Roman" panose="02020603050405020304" pitchFamily="18" charset="0"/>
                <a:hlinkClick r:id="rId3" tooltip="Microcontroller board"/>
              </a:rPr>
              <a:t>microcontroller board</a:t>
            </a:r>
            <a:r>
              <a:rPr lang="en-IN" dirty="0">
                <a:solidFill>
                  <a:srgbClr val="002060"/>
                </a:solidFill>
                <a:latin typeface="Times New Roman" panose="02020603050405020304" pitchFamily="18" charset="0"/>
                <a:cs typeface="Times New Roman" panose="02020603050405020304" pitchFamily="18" charset="0"/>
              </a:rPr>
              <a:t> based on the </a:t>
            </a:r>
            <a:r>
              <a:rPr lang="en-IN" dirty="0">
                <a:solidFill>
                  <a:srgbClr val="002060"/>
                </a:solidFill>
                <a:latin typeface="Times New Roman" panose="02020603050405020304" pitchFamily="18" charset="0"/>
                <a:cs typeface="Times New Roman" panose="02020603050405020304" pitchFamily="18" charset="0"/>
                <a:hlinkClick r:id="rId4" tooltip="Microchip Technology"/>
              </a:rPr>
              <a:t>Microchip</a:t>
            </a:r>
            <a:r>
              <a:rPr lang="en-IN" dirty="0">
                <a:solidFill>
                  <a:srgbClr val="002060"/>
                </a:solidFill>
                <a:latin typeface="Times New Roman" panose="02020603050405020304" pitchFamily="18" charset="0"/>
                <a:cs typeface="Times New Roman" panose="02020603050405020304" pitchFamily="18" charset="0"/>
              </a:rPr>
              <a:t> </a:t>
            </a:r>
            <a:r>
              <a:rPr lang="en-IN" dirty="0">
                <a:solidFill>
                  <a:srgbClr val="002060"/>
                </a:solidFill>
                <a:latin typeface="Times New Roman" panose="02020603050405020304" pitchFamily="18" charset="0"/>
                <a:cs typeface="Times New Roman" panose="02020603050405020304" pitchFamily="18" charset="0"/>
                <a:hlinkClick r:id="rId5" tooltip="ATmega328P"/>
              </a:rPr>
              <a:t>ATmega328P</a:t>
            </a:r>
            <a:r>
              <a:rPr lang="en-IN" dirty="0">
                <a:solidFill>
                  <a:srgbClr val="002060"/>
                </a:solidFill>
                <a:latin typeface="Times New Roman" panose="02020603050405020304" pitchFamily="18" charset="0"/>
                <a:cs typeface="Times New Roman" panose="02020603050405020304" pitchFamily="18" charset="0"/>
              </a:rPr>
              <a:t> microcontroller and developed by </a:t>
            </a:r>
            <a:r>
              <a:rPr lang="en-IN" dirty="0">
                <a:solidFill>
                  <a:srgbClr val="002060"/>
                </a:solidFill>
                <a:latin typeface="Times New Roman" panose="02020603050405020304" pitchFamily="18" charset="0"/>
                <a:cs typeface="Times New Roman" panose="02020603050405020304" pitchFamily="18" charset="0"/>
                <a:hlinkClick r:id="rId6" tooltip="Arduino"/>
              </a:rPr>
              <a:t>Arduino.cc</a:t>
            </a:r>
            <a:r>
              <a:rPr lang="en-IN" dirty="0">
                <a:solidFill>
                  <a:srgbClr val="002060"/>
                </a:solidFill>
                <a:latin typeface="Times New Roman" panose="02020603050405020304" pitchFamily="18" charset="0"/>
                <a:cs typeface="Times New Roman" panose="02020603050405020304" pitchFamily="18" charset="0"/>
              </a:rPr>
              <a:t>.</a:t>
            </a:r>
            <a:r>
              <a:rPr lang="en-IN" baseline="30000" dirty="0">
                <a:solidFill>
                  <a:srgbClr val="002060"/>
                </a:solidFill>
                <a:latin typeface="Times New Roman" panose="02020603050405020304" pitchFamily="18" charset="0"/>
                <a:cs typeface="Times New Roman" panose="02020603050405020304" pitchFamily="18" charset="0"/>
              </a:rPr>
              <a:t> </a:t>
            </a:r>
            <a:r>
              <a:rPr lang="en-IN" dirty="0">
                <a:solidFill>
                  <a:srgbClr val="002060"/>
                </a:solidFill>
                <a:latin typeface="Times New Roman" panose="02020603050405020304" pitchFamily="18" charset="0"/>
                <a:cs typeface="Times New Roman" panose="02020603050405020304" pitchFamily="18" charset="0"/>
              </a:rPr>
              <a:t>The board is equipped with sets of digital and </a:t>
            </a:r>
            <a:r>
              <a:rPr lang="en-IN" dirty="0" err="1">
                <a:solidFill>
                  <a:srgbClr val="002060"/>
                </a:solidFill>
                <a:latin typeface="Times New Roman" panose="02020603050405020304" pitchFamily="18" charset="0"/>
                <a:cs typeface="Times New Roman" panose="02020603050405020304" pitchFamily="18" charset="0"/>
              </a:rPr>
              <a:t>analog</a:t>
            </a:r>
            <a:r>
              <a:rPr lang="en-IN" dirty="0">
                <a:solidFill>
                  <a:srgbClr val="002060"/>
                </a:solidFill>
                <a:latin typeface="Times New Roman" panose="02020603050405020304" pitchFamily="18" charset="0"/>
                <a:cs typeface="Times New Roman" panose="02020603050405020304" pitchFamily="18" charset="0"/>
              </a:rPr>
              <a:t> </a:t>
            </a:r>
            <a:r>
              <a:rPr lang="en-IN" dirty="0">
                <a:solidFill>
                  <a:srgbClr val="002060"/>
                </a:solidFill>
                <a:latin typeface="Times New Roman" panose="02020603050405020304" pitchFamily="18" charset="0"/>
                <a:cs typeface="Times New Roman" panose="02020603050405020304" pitchFamily="18" charset="0"/>
                <a:hlinkClick r:id="rId7" tooltip="Input/output"/>
              </a:rPr>
              <a:t>input/output</a:t>
            </a:r>
            <a:r>
              <a:rPr lang="en-IN" dirty="0">
                <a:solidFill>
                  <a:srgbClr val="002060"/>
                </a:solidFill>
                <a:latin typeface="Times New Roman" panose="02020603050405020304" pitchFamily="18" charset="0"/>
                <a:cs typeface="Times New Roman" panose="02020603050405020304" pitchFamily="18" charset="0"/>
              </a:rPr>
              <a:t> (I/O) pins that may be interfaced to various </a:t>
            </a:r>
            <a:r>
              <a:rPr lang="en-IN" dirty="0">
                <a:solidFill>
                  <a:srgbClr val="002060"/>
                </a:solidFill>
                <a:latin typeface="Times New Roman" panose="02020603050405020304" pitchFamily="18" charset="0"/>
                <a:cs typeface="Times New Roman" panose="02020603050405020304" pitchFamily="18" charset="0"/>
                <a:hlinkClick r:id="rId8" tooltip="Expansion board"/>
              </a:rPr>
              <a:t>expansion boards</a:t>
            </a:r>
            <a:r>
              <a:rPr lang="en-IN" dirty="0">
                <a:solidFill>
                  <a:srgbClr val="002060"/>
                </a:solidFill>
                <a:latin typeface="Times New Roman" panose="02020603050405020304" pitchFamily="18" charset="0"/>
                <a:cs typeface="Times New Roman" panose="02020603050405020304" pitchFamily="18" charset="0"/>
              </a:rPr>
              <a:t> (shields) and other circuits.</a:t>
            </a:r>
            <a:r>
              <a:rPr lang="en-IN" baseline="30000" dirty="0">
                <a:solidFill>
                  <a:srgbClr val="002060"/>
                </a:solidFill>
                <a:latin typeface="Times New Roman" panose="02020603050405020304" pitchFamily="18" charset="0"/>
                <a:cs typeface="Times New Roman" panose="02020603050405020304" pitchFamily="18" charset="0"/>
                <a:hlinkClick r:id="rId9"/>
              </a:rPr>
              <a:t>[1]</a:t>
            </a:r>
            <a:r>
              <a:rPr lang="en-IN" dirty="0">
                <a:solidFill>
                  <a:srgbClr val="002060"/>
                </a:solidFill>
                <a:latin typeface="Times New Roman" panose="02020603050405020304" pitchFamily="18" charset="0"/>
                <a:cs typeface="Times New Roman" panose="02020603050405020304" pitchFamily="18" charset="0"/>
              </a:rPr>
              <a:t> The board has 14 digital I/O pins (six capable of </a:t>
            </a:r>
            <a:r>
              <a:rPr lang="en-IN" dirty="0">
                <a:solidFill>
                  <a:srgbClr val="002060"/>
                </a:solidFill>
                <a:latin typeface="Times New Roman" panose="02020603050405020304" pitchFamily="18" charset="0"/>
                <a:cs typeface="Times New Roman" panose="02020603050405020304" pitchFamily="18" charset="0"/>
                <a:hlinkClick r:id="rId10" tooltip="Pulse-width modulation"/>
              </a:rPr>
              <a:t>PWM</a:t>
            </a:r>
            <a:r>
              <a:rPr lang="en-IN" dirty="0">
                <a:solidFill>
                  <a:srgbClr val="002060"/>
                </a:solidFill>
                <a:latin typeface="Times New Roman" panose="02020603050405020304" pitchFamily="18" charset="0"/>
                <a:cs typeface="Times New Roman" panose="02020603050405020304" pitchFamily="18" charset="0"/>
              </a:rPr>
              <a:t> output), 6 </a:t>
            </a:r>
            <a:r>
              <a:rPr lang="en-IN" dirty="0" err="1">
                <a:solidFill>
                  <a:srgbClr val="002060"/>
                </a:solidFill>
                <a:latin typeface="Times New Roman" panose="02020603050405020304" pitchFamily="18" charset="0"/>
                <a:cs typeface="Times New Roman" panose="02020603050405020304" pitchFamily="18" charset="0"/>
              </a:rPr>
              <a:t>analog</a:t>
            </a:r>
            <a:r>
              <a:rPr lang="en-IN" dirty="0">
                <a:solidFill>
                  <a:srgbClr val="002060"/>
                </a:solidFill>
                <a:latin typeface="Times New Roman" panose="02020603050405020304" pitchFamily="18" charset="0"/>
                <a:cs typeface="Times New Roman" panose="02020603050405020304" pitchFamily="18" charset="0"/>
              </a:rPr>
              <a:t>  I/O pins, and is programmable with the </a:t>
            </a:r>
            <a:r>
              <a:rPr lang="en-IN" dirty="0">
                <a:solidFill>
                  <a:srgbClr val="002060"/>
                </a:solidFill>
                <a:latin typeface="Times New Roman" panose="02020603050405020304" pitchFamily="18" charset="0"/>
                <a:cs typeface="Times New Roman" panose="02020603050405020304" pitchFamily="18" charset="0"/>
                <a:hlinkClick r:id="rId6" tooltip="Arduino"/>
              </a:rPr>
              <a:t>Arduino IDE</a:t>
            </a:r>
            <a:r>
              <a:rPr lang="en-IN" dirty="0">
                <a:solidFill>
                  <a:srgbClr val="002060"/>
                </a:solidFill>
                <a:latin typeface="Times New Roman" panose="02020603050405020304" pitchFamily="18" charset="0"/>
                <a:cs typeface="Times New Roman" panose="02020603050405020304" pitchFamily="18" charset="0"/>
              </a:rPr>
              <a:t> (Integrated Development Environment), via a type B </a:t>
            </a:r>
            <a:r>
              <a:rPr lang="en-IN" dirty="0">
                <a:solidFill>
                  <a:srgbClr val="002060"/>
                </a:solidFill>
                <a:latin typeface="Times New Roman" panose="02020603050405020304" pitchFamily="18" charset="0"/>
                <a:cs typeface="Times New Roman" panose="02020603050405020304" pitchFamily="18" charset="0"/>
                <a:hlinkClick r:id="rId11" tooltip="USB cable"/>
              </a:rPr>
              <a:t>USB cable</a:t>
            </a:r>
            <a:r>
              <a:rPr lang="en-IN" dirty="0">
                <a:solidFill>
                  <a:srgbClr val="002060"/>
                </a:solidFill>
                <a:latin typeface="Times New Roman" panose="02020603050405020304" pitchFamily="18" charset="0"/>
                <a:cs typeface="Times New Roman" panose="02020603050405020304" pitchFamily="18" charset="0"/>
              </a:rPr>
              <a:t>.</a:t>
            </a:r>
            <a:r>
              <a:rPr lang="en-IN" baseline="30000" dirty="0">
                <a:solidFill>
                  <a:srgbClr val="002060"/>
                </a:solidFill>
                <a:latin typeface="Times New Roman" panose="02020603050405020304" pitchFamily="18" charset="0"/>
                <a:cs typeface="Times New Roman" panose="02020603050405020304" pitchFamily="18" charset="0"/>
                <a:hlinkClick r:id="rId9"/>
              </a:rPr>
              <a:t>[4]</a:t>
            </a:r>
            <a:r>
              <a:rPr lang="en-IN" dirty="0">
                <a:solidFill>
                  <a:srgbClr val="002060"/>
                </a:solidFill>
                <a:latin typeface="Times New Roman" panose="02020603050405020304" pitchFamily="18" charset="0"/>
                <a:cs typeface="Times New Roman" panose="02020603050405020304" pitchFamily="18" charset="0"/>
              </a:rPr>
              <a:t> It can be powered by the USB cable or by an external </a:t>
            </a:r>
            <a:r>
              <a:rPr lang="en-IN" dirty="0">
                <a:solidFill>
                  <a:srgbClr val="002060"/>
                </a:solidFill>
                <a:latin typeface="Times New Roman" panose="02020603050405020304" pitchFamily="18" charset="0"/>
                <a:cs typeface="Times New Roman" panose="02020603050405020304" pitchFamily="18" charset="0"/>
                <a:hlinkClick r:id="rId12" tooltip="9-volt battery"/>
              </a:rPr>
              <a:t>9-volt battery</a:t>
            </a:r>
            <a:r>
              <a:rPr lang="en-IN" dirty="0">
                <a:solidFill>
                  <a:srgbClr val="002060"/>
                </a:solidFill>
                <a:latin typeface="Times New Roman" panose="02020603050405020304" pitchFamily="18" charset="0"/>
                <a:cs typeface="Times New Roman" panose="02020603050405020304" pitchFamily="18" charset="0"/>
              </a:rPr>
              <a:t>, though it accepts voltages between 7 and 20 volts.</a:t>
            </a:r>
          </a:p>
          <a:p>
            <a:endParaRPr lang="en-IN" dirty="0"/>
          </a:p>
        </p:txBody>
      </p:sp>
      <p:pic>
        <p:nvPicPr>
          <p:cNvPr id="4" name="Picture 2" descr="C:\Users\Kaustav\Downloads\Arduino_Uno_-_R3.jpg">
            <a:extLst>
              <a:ext uri="{FF2B5EF4-FFF2-40B4-BE49-F238E27FC236}">
                <a16:creationId xmlns:a16="http://schemas.microsoft.com/office/drawing/2014/main" id="{99A500F5-7EBE-4CFF-881D-65B6075204B2}"/>
              </a:ext>
            </a:extLst>
          </p:cNvPr>
          <p:cNvPicPr>
            <a:picLocks noChangeAspect="1" noChangeArrowheads="1"/>
          </p:cNvPicPr>
          <p:nvPr/>
        </p:nvPicPr>
        <p:blipFill>
          <a:blip r:embed="rId13"/>
          <a:srcRect/>
          <a:stretch>
            <a:fillRect/>
          </a:stretch>
        </p:blipFill>
        <p:spPr bwMode="auto">
          <a:xfrm>
            <a:off x="5446440" y="2204864"/>
            <a:ext cx="3240360" cy="3662710"/>
          </a:xfrm>
          <a:prstGeom prst="rect">
            <a:avLst/>
          </a:prstGeom>
          <a:noFill/>
        </p:spPr>
      </p:pic>
    </p:spTree>
    <p:extLst>
      <p:ext uri="{BB962C8B-B14F-4D97-AF65-F5344CB8AC3E}">
        <p14:creationId xmlns:p14="http://schemas.microsoft.com/office/powerpoint/2010/main" val="3213500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B92D5-5F0F-479D-A089-EA504A602B0B}"/>
              </a:ext>
            </a:extLst>
          </p:cNvPr>
          <p:cNvSpPr>
            <a:spLocks noGrp="1"/>
          </p:cNvSpPr>
          <p:nvPr>
            <p:ph type="title"/>
          </p:nvPr>
        </p:nvSpPr>
        <p:spPr>
          <a:xfrm>
            <a:off x="457200" y="274638"/>
            <a:ext cx="7571184" cy="1143000"/>
          </a:xfrm>
        </p:spPr>
        <p:txBody>
          <a:bodyPr/>
          <a:lstStyle/>
          <a:p>
            <a:endParaRPr lang="en-IN" dirty="0"/>
          </a:p>
        </p:txBody>
      </p:sp>
      <p:sp>
        <p:nvSpPr>
          <p:cNvPr id="3" name="Content Placeholder 2">
            <a:extLst>
              <a:ext uri="{FF2B5EF4-FFF2-40B4-BE49-F238E27FC236}">
                <a16:creationId xmlns:a16="http://schemas.microsoft.com/office/drawing/2014/main" id="{B0E693C5-8488-4CA1-9589-1AAC25894747}"/>
              </a:ext>
            </a:extLst>
          </p:cNvPr>
          <p:cNvSpPr>
            <a:spLocks noGrp="1"/>
          </p:cNvSpPr>
          <p:nvPr>
            <p:ph idx="1"/>
          </p:nvPr>
        </p:nvSpPr>
        <p:spPr/>
        <p:txBody>
          <a:bodyPr>
            <a:normAutofit fontScale="55000" lnSpcReduction="20000"/>
          </a:bodyPr>
          <a:lstStyle/>
          <a:p>
            <a:pPr algn="l"/>
            <a:r>
              <a:rPr lang="en-US" sz="2800" b="1" dirty="0">
                <a:solidFill>
                  <a:srgbClr val="003300"/>
                </a:solidFill>
                <a:latin typeface="Times New Roman" panose="02020603050405020304" pitchFamily="18" charset="0"/>
                <a:cs typeface="Times New Roman" panose="02020603050405020304" pitchFamily="18" charset="0"/>
              </a:rPr>
              <a:t>Arduino Uno has following technical significance:</a:t>
            </a:r>
          </a:p>
          <a:p>
            <a:pPr algn="l">
              <a:buFont typeface="Arial" pitchFamily="34" charset="0"/>
              <a:buChar char="•"/>
            </a:pPr>
            <a:r>
              <a:rPr lang="en-US" sz="2800" b="1" dirty="0">
                <a:solidFill>
                  <a:srgbClr val="003300"/>
                </a:solidFill>
                <a:latin typeface="Times New Roman" panose="02020603050405020304" pitchFamily="18" charset="0"/>
                <a:cs typeface="Times New Roman" panose="02020603050405020304" pitchFamily="18" charset="0"/>
              </a:rPr>
              <a:t>Microcontroller: ATmega328P</a:t>
            </a:r>
          </a:p>
          <a:p>
            <a:pPr algn="l">
              <a:buFont typeface="Arial" pitchFamily="34" charset="0"/>
              <a:buChar char="•"/>
            </a:pPr>
            <a:r>
              <a:rPr lang="en-US" sz="2800" b="1" dirty="0">
                <a:solidFill>
                  <a:srgbClr val="003300"/>
                </a:solidFill>
                <a:latin typeface="Times New Roman" panose="02020603050405020304" pitchFamily="18" charset="0"/>
                <a:cs typeface="Times New Roman" panose="02020603050405020304" pitchFamily="18" charset="0"/>
              </a:rPr>
              <a:t>Operating Voltage: 5 volts.</a:t>
            </a:r>
          </a:p>
          <a:p>
            <a:pPr algn="l">
              <a:buFont typeface="Arial" pitchFamily="34" charset="0"/>
              <a:buChar char="•"/>
            </a:pPr>
            <a:r>
              <a:rPr lang="en-US" sz="2800" b="1" dirty="0">
                <a:solidFill>
                  <a:srgbClr val="003300"/>
                </a:solidFill>
                <a:latin typeface="Times New Roman" panose="02020603050405020304" pitchFamily="18" charset="0"/>
                <a:cs typeface="Times New Roman" panose="02020603050405020304" pitchFamily="18" charset="0"/>
              </a:rPr>
              <a:t>Input Voltage: 7 to 20 volts.</a:t>
            </a:r>
          </a:p>
          <a:p>
            <a:pPr algn="l">
              <a:buFont typeface="Arial" pitchFamily="34" charset="0"/>
              <a:buChar char="•"/>
            </a:pPr>
            <a:r>
              <a:rPr lang="en-US" sz="2800" b="1" dirty="0">
                <a:solidFill>
                  <a:srgbClr val="003300"/>
                </a:solidFill>
                <a:latin typeface="Times New Roman" panose="02020603050405020304" pitchFamily="18" charset="0"/>
                <a:cs typeface="Times New Roman" panose="02020603050405020304" pitchFamily="18" charset="0"/>
              </a:rPr>
              <a:t>Digital pin: 14 pins.</a:t>
            </a:r>
          </a:p>
          <a:p>
            <a:pPr algn="l">
              <a:buFont typeface="Arial" pitchFamily="34" charset="0"/>
              <a:buChar char="•"/>
            </a:pPr>
            <a:r>
              <a:rPr lang="en-US" sz="2800" b="1" dirty="0">
                <a:solidFill>
                  <a:srgbClr val="003300"/>
                </a:solidFill>
                <a:latin typeface="Times New Roman" panose="02020603050405020304" pitchFamily="18" charset="0"/>
                <a:cs typeface="Times New Roman" panose="02020603050405020304" pitchFamily="18" charset="0"/>
              </a:rPr>
              <a:t>UART: 1.</a:t>
            </a:r>
          </a:p>
          <a:p>
            <a:pPr algn="l">
              <a:buFont typeface="Arial" pitchFamily="34" charset="0"/>
              <a:buChar char="•"/>
            </a:pPr>
            <a:r>
              <a:rPr lang="en-US" sz="2800" b="1" dirty="0">
                <a:solidFill>
                  <a:srgbClr val="003300"/>
                </a:solidFill>
                <a:latin typeface="Times New Roman" panose="02020603050405020304" pitchFamily="18" charset="0"/>
                <a:cs typeface="Times New Roman" panose="02020603050405020304" pitchFamily="18" charset="0"/>
              </a:rPr>
              <a:t>12C: 1.</a:t>
            </a:r>
          </a:p>
          <a:p>
            <a:pPr algn="l">
              <a:buFont typeface="Arial" pitchFamily="34" charset="0"/>
              <a:buChar char="•"/>
            </a:pPr>
            <a:r>
              <a:rPr lang="en-US" sz="2800" b="1" dirty="0">
                <a:solidFill>
                  <a:srgbClr val="003300"/>
                </a:solidFill>
                <a:latin typeface="Times New Roman" panose="02020603050405020304" pitchFamily="18" charset="0"/>
                <a:cs typeface="Times New Roman" panose="02020603050405020304" pitchFamily="18" charset="0"/>
              </a:rPr>
              <a:t>SPPI: 1.</a:t>
            </a:r>
          </a:p>
          <a:p>
            <a:pPr algn="l">
              <a:buFont typeface="Arial" pitchFamily="34" charset="0"/>
              <a:buChar char="•"/>
            </a:pPr>
            <a:r>
              <a:rPr lang="en-US" sz="2800" b="1" dirty="0">
                <a:solidFill>
                  <a:srgbClr val="003300"/>
                </a:solidFill>
                <a:latin typeface="Times New Roman" panose="02020603050405020304" pitchFamily="18" charset="0"/>
                <a:cs typeface="Times New Roman" panose="02020603050405020304" pitchFamily="18" charset="0"/>
              </a:rPr>
              <a:t>Analog Input Pins: 6.</a:t>
            </a:r>
          </a:p>
          <a:p>
            <a:pPr algn="l">
              <a:buFont typeface="Arial" pitchFamily="34" charset="0"/>
              <a:buChar char="•"/>
            </a:pPr>
            <a:r>
              <a:rPr lang="en-US" sz="2800" b="1" dirty="0">
                <a:solidFill>
                  <a:srgbClr val="003300"/>
                </a:solidFill>
                <a:latin typeface="Times New Roman" panose="02020603050405020304" pitchFamily="18" charset="0"/>
                <a:cs typeface="Times New Roman" panose="02020603050405020304" pitchFamily="18" charset="0"/>
              </a:rPr>
              <a:t>DC Current pin per  I/O pin: 20mA.</a:t>
            </a:r>
          </a:p>
          <a:p>
            <a:pPr algn="l">
              <a:buFont typeface="Arial" pitchFamily="34" charset="0"/>
              <a:buChar char="•"/>
            </a:pPr>
            <a:r>
              <a:rPr lang="en-US" sz="2800" b="1" dirty="0">
                <a:solidFill>
                  <a:srgbClr val="003300"/>
                </a:solidFill>
                <a:latin typeface="Times New Roman" panose="02020603050405020304" pitchFamily="18" charset="0"/>
                <a:cs typeface="Times New Roman" panose="02020603050405020304" pitchFamily="18" charset="0"/>
              </a:rPr>
              <a:t>DC Current for 3.3V Pin: 50mA.</a:t>
            </a:r>
          </a:p>
          <a:p>
            <a:pPr algn="l">
              <a:buFont typeface="Arial" pitchFamily="34" charset="0"/>
              <a:buChar char="•"/>
            </a:pPr>
            <a:r>
              <a:rPr lang="en-US" sz="2800" b="1" dirty="0">
                <a:solidFill>
                  <a:srgbClr val="003300"/>
                </a:solidFill>
                <a:latin typeface="Times New Roman" panose="02020603050405020304" pitchFamily="18" charset="0"/>
                <a:cs typeface="Times New Roman" panose="02020603050405020304" pitchFamily="18" charset="0"/>
              </a:rPr>
              <a:t>Flash Memory: 32 KB</a:t>
            </a:r>
          </a:p>
          <a:p>
            <a:pPr algn="l">
              <a:buFont typeface="Arial" pitchFamily="34" charset="0"/>
              <a:buChar char="•"/>
            </a:pPr>
            <a:r>
              <a:rPr lang="en-US" sz="2800" b="1" dirty="0">
                <a:solidFill>
                  <a:srgbClr val="003300"/>
                </a:solidFill>
                <a:latin typeface="Times New Roman" panose="02020603050405020304" pitchFamily="18" charset="0"/>
                <a:cs typeface="Times New Roman" panose="02020603050405020304" pitchFamily="18" charset="0"/>
              </a:rPr>
              <a:t>SRAM: 2KB</a:t>
            </a:r>
          </a:p>
          <a:p>
            <a:pPr algn="l">
              <a:buFont typeface="Arial" pitchFamily="34" charset="0"/>
              <a:buChar char="•"/>
            </a:pPr>
            <a:r>
              <a:rPr lang="en-US" sz="2800" b="1" dirty="0">
                <a:solidFill>
                  <a:srgbClr val="003300"/>
                </a:solidFill>
                <a:latin typeface="Times New Roman" panose="02020603050405020304" pitchFamily="18" charset="0"/>
                <a:cs typeface="Times New Roman" panose="02020603050405020304" pitchFamily="18" charset="0"/>
              </a:rPr>
              <a:t>EEPROM: 1 KB.</a:t>
            </a:r>
          </a:p>
          <a:p>
            <a:pPr algn="l">
              <a:buFont typeface="Arial" pitchFamily="34" charset="0"/>
              <a:buChar char="•"/>
            </a:pPr>
            <a:r>
              <a:rPr lang="en-US" sz="2800" b="1" dirty="0">
                <a:solidFill>
                  <a:srgbClr val="003300"/>
                </a:solidFill>
                <a:latin typeface="Times New Roman" panose="02020603050405020304" pitchFamily="18" charset="0"/>
                <a:cs typeface="Times New Roman" panose="02020603050405020304" pitchFamily="18" charset="0"/>
              </a:rPr>
              <a:t>Clock Speed: 16 MHZ.</a:t>
            </a:r>
          </a:p>
          <a:p>
            <a:pPr algn="l">
              <a:buFont typeface="Arial" pitchFamily="34" charset="0"/>
              <a:buChar char="•"/>
            </a:pPr>
            <a:r>
              <a:rPr lang="en-US" sz="2800" b="1" dirty="0">
                <a:solidFill>
                  <a:srgbClr val="003300"/>
                </a:solidFill>
                <a:latin typeface="Times New Roman" panose="02020603050405020304" pitchFamily="18" charset="0"/>
                <a:cs typeface="Times New Roman" panose="02020603050405020304" pitchFamily="18" charset="0"/>
              </a:rPr>
              <a:t>Length: 68.6 mm.</a:t>
            </a:r>
          </a:p>
          <a:p>
            <a:pPr algn="l">
              <a:buFont typeface="Arial" pitchFamily="34" charset="0"/>
              <a:buChar char="•"/>
            </a:pPr>
            <a:r>
              <a:rPr lang="en-US" sz="2800" b="1" dirty="0">
                <a:solidFill>
                  <a:srgbClr val="003300"/>
                </a:solidFill>
                <a:latin typeface="Times New Roman" panose="02020603050405020304" pitchFamily="18" charset="0"/>
                <a:cs typeface="Times New Roman" panose="02020603050405020304" pitchFamily="18" charset="0"/>
              </a:rPr>
              <a:t>Width: 53.4 mm.</a:t>
            </a:r>
          </a:p>
          <a:p>
            <a:pPr algn="l">
              <a:buFont typeface="Arial" pitchFamily="34" charset="0"/>
              <a:buChar char="•"/>
            </a:pPr>
            <a:r>
              <a:rPr lang="en-US" sz="2800" b="1" dirty="0">
                <a:solidFill>
                  <a:srgbClr val="003300"/>
                </a:solidFill>
                <a:latin typeface="Times New Roman" panose="02020603050405020304" pitchFamily="18" charset="0"/>
                <a:cs typeface="Times New Roman" panose="02020603050405020304" pitchFamily="18" charset="0"/>
              </a:rPr>
              <a:t>Weight: 25 g.</a:t>
            </a:r>
          </a:p>
          <a:p>
            <a:endParaRPr lang="en-IN" dirty="0"/>
          </a:p>
        </p:txBody>
      </p:sp>
      <p:pic>
        <p:nvPicPr>
          <p:cNvPr id="4" name="Picture 2" descr="C:\Users\Kaustav\Downloads\Arduino_Uno_-_R3.jpg">
            <a:extLst>
              <a:ext uri="{FF2B5EF4-FFF2-40B4-BE49-F238E27FC236}">
                <a16:creationId xmlns:a16="http://schemas.microsoft.com/office/drawing/2014/main" id="{F6353D95-40B4-4326-9C41-F716FDBAC133}"/>
              </a:ext>
            </a:extLst>
          </p:cNvPr>
          <p:cNvPicPr>
            <a:picLocks noChangeAspect="1" noChangeArrowheads="1"/>
          </p:cNvPicPr>
          <p:nvPr/>
        </p:nvPicPr>
        <p:blipFill>
          <a:blip r:embed="rId2"/>
          <a:srcRect/>
          <a:stretch>
            <a:fillRect/>
          </a:stretch>
        </p:blipFill>
        <p:spPr bwMode="auto">
          <a:xfrm>
            <a:off x="5125042" y="1844824"/>
            <a:ext cx="3571900" cy="3071834"/>
          </a:xfrm>
          <a:prstGeom prst="rect">
            <a:avLst/>
          </a:prstGeom>
          <a:noFill/>
        </p:spPr>
      </p:pic>
    </p:spTree>
    <p:extLst>
      <p:ext uri="{BB962C8B-B14F-4D97-AF65-F5344CB8AC3E}">
        <p14:creationId xmlns:p14="http://schemas.microsoft.com/office/powerpoint/2010/main" val="2576732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0BA9C-5208-4C88-840E-4D18689F0A37}"/>
              </a:ext>
            </a:extLst>
          </p:cNvPr>
          <p:cNvSpPr>
            <a:spLocks noGrp="1"/>
          </p:cNvSpPr>
          <p:nvPr>
            <p:ph type="title"/>
          </p:nvPr>
        </p:nvSpPr>
        <p:spPr/>
        <p:txBody>
          <a:bodyPr>
            <a:normAutofit fontScale="90000"/>
          </a:bodyPr>
          <a:lstStyle/>
          <a:p>
            <a:r>
              <a:rPr lang="en-US" sz="5000" b="0" u="sng" dirty="0">
                <a:solidFill>
                  <a:srgbClr val="002060"/>
                </a:solidFill>
                <a:latin typeface="Times New Roman" panose="02020603050405020304" pitchFamily="18" charset="0"/>
                <a:cs typeface="Times New Roman" panose="02020603050405020304" pitchFamily="18" charset="0"/>
              </a:rPr>
              <a:t>Solar Panel</a:t>
            </a:r>
            <a:br>
              <a:rPr lang="en-US" sz="4400" b="1" u="sng" dirty="0">
                <a:solidFill>
                  <a:srgbClr val="002060"/>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1912472-05CA-46E3-BDA6-B4821C3ECBAE}"/>
              </a:ext>
            </a:extLst>
          </p:cNvPr>
          <p:cNvSpPr>
            <a:spLocks noGrp="1"/>
          </p:cNvSpPr>
          <p:nvPr>
            <p:ph idx="1"/>
          </p:nvPr>
        </p:nvSpPr>
        <p:spPr>
          <a:xfrm>
            <a:off x="457200" y="1600200"/>
            <a:ext cx="5266928" cy="4709160"/>
          </a:xfrm>
        </p:spPr>
        <p:txBody>
          <a:bodyPr>
            <a:normAutofit fontScale="70000" lnSpcReduction="20000"/>
          </a:bodyPr>
          <a:lstStyle/>
          <a:p>
            <a:pPr marL="137160" indent="0" algn="just">
              <a:buNone/>
            </a:pPr>
            <a:endParaRPr lang="en-US" dirty="0">
              <a:solidFill>
                <a:srgbClr val="002060"/>
              </a:solidFill>
              <a:latin typeface="Times New Roman" panose="02020603050405020304" pitchFamily="18" charset="0"/>
              <a:cs typeface="Times New Roman" panose="02020603050405020304" pitchFamily="18" charset="0"/>
            </a:endParaRPr>
          </a:p>
          <a:p>
            <a:pPr marL="137160" indent="0" algn="just">
              <a:buNone/>
            </a:pPr>
            <a:r>
              <a:rPr lang="en-IN" sz="2800" b="1" dirty="0">
                <a:solidFill>
                  <a:srgbClr val="002060"/>
                </a:solidFill>
                <a:latin typeface="Times New Roman" panose="02020603050405020304" pitchFamily="18" charset="0"/>
                <a:cs typeface="Times New Roman" panose="02020603050405020304" pitchFamily="18" charset="0"/>
              </a:rPr>
              <a:t>Solar panel is placed on a piece of cardboard (just for demonstration) and the bottom of the cardboard is connected to Servo motor. Solar panel consists of photovoltaic cells arranged in an order. Photovoltaic cell is nothing but a solar cell. Solar cell is made up of semiconductor material silicon.</a:t>
            </a:r>
          </a:p>
          <a:p>
            <a:pPr marL="137160" indent="0" algn="just">
              <a:buNone/>
            </a:pPr>
            <a:endParaRPr lang="en-IN" sz="2800" b="1" dirty="0">
              <a:solidFill>
                <a:srgbClr val="002060"/>
              </a:solidFill>
              <a:latin typeface="Times New Roman" panose="02020603050405020304" pitchFamily="18" charset="0"/>
              <a:cs typeface="Times New Roman" panose="02020603050405020304" pitchFamily="18" charset="0"/>
            </a:endParaRPr>
          </a:p>
          <a:p>
            <a:pPr marL="137160" indent="0" algn="just">
              <a:buNone/>
            </a:pPr>
            <a:r>
              <a:rPr lang="en-IN" sz="2800" b="1" dirty="0">
                <a:solidFill>
                  <a:srgbClr val="002060"/>
                </a:solidFill>
                <a:latin typeface="Times New Roman" panose="02020603050405020304" pitchFamily="18" charset="0"/>
                <a:cs typeface="Times New Roman" panose="02020603050405020304" pitchFamily="18" charset="0"/>
              </a:rPr>
              <a:t>When a light ray from Sun is incident on the solar cell, some amount of energy is absorbed by this material. The absorbed energy is enough for the electrons to jump from one orbit to other inside the atom. Cells have one or more electric field that directs the electrons which creates current. By placing metal contact energy can be obtained from these cells.</a:t>
            </a:r>
          </a:p>
          <a:p>
            <a:endParaRPr lang="en-IN" dirty="0"/>
          </a:p>
        </p:txBody>
      </p:sp>
      <p:pic>
        <p:nvPicPr>
          <p:cNvPr id="4" name="Picture 2" descr="C:\Users\Kaustav\Downloads\Sun-Tracking-Solar-Panel-Image-2.jpg">
            <a:extLst>
              <a:ext uri="{FF2B5EF4-FFF2-40B4-BE49-F238E27FC236}">
                <a16:creationId xmlns:a16="http://schemas.microsoft.com/office/drawing/2014/main" id="{B07B35A0-ED11-43F5-A8EC-D85FD1053F1B}"/>
              </a:ext>
            </a:extLst>
          </p:cNvPr>
          <p:cNvPicPr>
            <a:picLocks noChangeAspect="1" noChangeArrowheads="1"/>
          </p:cNvPicPr>
          <p:nvPr/>
        </p:nvPicPr>
        <p:blipFill>
          <a:blip r:embed="rId2"/>
          <a:srcRect/>
          <a:stretch>
            <a:fillRect/>
          </a:stretch>
        </p:blipFill>
        <p:spPr bwMode="auto">
          <a:xfrm>
            <a:off x="5724128" y="2128266"/>
            <a:ext cx="3357586" cy="3653028"/>
          </a:xfrm>
          <a:prstGeom prst="rect">
            <a:avLst/>
          </a:prstGeom>
          <a:noFill/>
        </p:spPr>
      </p:pic>
    </p:spTree>
    <p:extLst>
      <p:ext uri="{BB962C8B-B14F-4D97-AF65-F5344CB8AC3E}">
        <p14:creationId xmlns:p14="http://schemas.microsoft.com/office/powerpoint/2010/main" val="902429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C31D9-9C33-47FA-98E4-667456722A7B}"/>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LIGHT DEPENDENT RESISTORS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4FF5BF-0AAF-4022-8C67-E25BEE4E3B2F}"/>
              </a:ext>
            </a:extLst>
          </p:cNvPr>
          <p:cNvSpPr>
            <a:spLocks noGrp="1"/>
          </p:cNvSpPr>
          <p:nvPr>
            <p:ph idx="1"/>
          </p:nvPr>
        </p:nvSpPr>
        <p:spPr>
          <a:xfrm>
            <a:off x="457200" y="1600200"/>
            <a:ext cx="4834880" cy="4709160"/>
          </a:xfrm>
        </p:spPr>
        <p:txBody>
          <a:bodyPr>
            <a:normAutofit fontScale="92500" lnSpcReduction="20000"/>
          </a:bodyPr>
          <a:lstStyle/>
          <a:p>
            <a:pPr marL="137160" indent="0" algn="l">
              <a:buNone/>
            </a:pPr>
            <a:r>
              <a:rPr lang="en-IN" b="1" u="sng" dirty="0">
                <a:solidFill>
                  <a:srgbClr val="003300"/>
                </a:solidFill>
                <a:latin typeface="Times New Roman" panose="02020603050405020304" pitchFamily="18" charset="0"/>
                <a:cs typeface="Times New Roman" panose="02020603050405020304" pitchFamily="18" charset="0"/>
              </a:rPr>
              <a:t>LDR</a:t>
            </a:r>
          </a:p>
          <a:p>
            <a:pPr marL="137160" indent="0" algn="l">
              <a:buNone/>
            </a:pPr>
            <a:endParaRPr lang="en-IN" dirty="0">
              <a:solidFill>
                <a:srgbClr val="003300"/>
              </a:solidFill>
              <a:latin typeface="Times New Roman" panose="02020603050405020304" pitchFamily="18" charset="0"/>
              <a:cs typeface="Times New Roman" panose="02020603050405020304" pitchFamily="18" charset="0"/>
            </a:endParaRPr>
          </a:p>
          <a:p>
            <a:pPr marL="137160" indent="0" algn="l">
              <a:buNone/>
            </a:pPr>
            <a:r>
              <a:rPr lang="en-IN" sz="2800" b="1" dirty="0">
                <a:solidFill>
                  <a:srgbClr val="003300"/>
                </a:solidFill>
                <a:latin typeface="Times New Roman" panose="02020603050405020304" pitchFamily="18" charset="0"/>
                <a:cs typeface="Times New Roman" panose="02020603050405020304" pitchFamily="18" charset="0"/>
              </a:rPr>
              <a:t>Light Dependent Resistors or LDRs are the resistors whose resistance values depend on intensity of the light. As the intensity of light falling on the LDR increases, resistance value decreases. In dark, LDR will have maximum resistance. LDR will output an </a:t>
            </a:r>
            <a:r>
              <a:rPr lang="en-IN" sz="2800" b="1" dirty="0" err="1">
                <a:solidFill>
                  <a:srgbClr val="003300"/>
                </a:solidFill>
                <a:latin typeface="Times New Roman" panose="02020603050405020304" pitchFamily="18" charset="0"/>
                <a:cs typeface="Times New Roman" panose="02020603050405020304" pitchFamily="18" charset="0"/>
              </a:rPr>
              <a:t>analog</a:t>
            </a:r>
            <a:r>
              <a:rPr lang="en-IN" sz="2800" b="1" dirty="0">
                <a:solidFill>
                  <a:srgbClr val="003300"/>
                </a:solidFill>
                <a:latin typeface="Times New Roman" panose="02020603050405020304" pitchFamily="18" charset="0"/>
                <a:cs typeface="Times New Roman" panose="02020603050405020304" pitchFamily="18" charset="0"/>
              </a:rPr>
              <a:t> value which should be converted to digital. This can be done using </a:t>
            </a:r>
            <a:r>
              <a:rPr lang="en-IN" sz="2800" b="1" dirty="0" err="1">
                <a:solidFill>
                  <a:srgbClr val="003300"/>
                </a:solidFill>
                <a:latin typeface="Times New Roman" panose="02020603050405020304" pitchFamily="18" charset="0"/>
                <a:cs typeface="Times New Roman" panose="02020603050405020304" pitchFamily="18" charset="0"/>
              </a:rPr>
              <a:t>analog</a:t>
            </a:r>
            <a:r>
              <a:rPr lang="en-IN" sz="2800" b="1" dirty="0">
                <a:solidFill>
                  <a:srgbClr val="003300"/>
                </a:solidFill>
                <a:latin typeface="Times New Roman" panose="02020603050405020304" pitchFamily="18" charset="0"/>
                <a:cs typeface="Times New Roman" panose="02020603050405020304" pitchFamily="18" charset="0"/>
              </a:rPr>
              <a:t> to digital converter.</a:t>
            </a:r>
          </a:p>
          <a:p>
            <a:endParaRPr lang="en-IN" dirty="0"/>
          </a:p>
        </p:txBody>
      </p:sp>
      <p:pic>
        <p:nvPicPr>
          <p:cNvPr id="4" name="Picture 2" descr="C:\Users\Kaustav\Downloads\ldr-photoresistor-photo-light-sensitive-resistor-light-dependent-resistor-500x500.jpg">
            <a:extLst>
              <a:ext uri="{FF2B5EF4-FFF2-40B4-BE49-F238E27FC236}">
                <a16:creationId xmlns:a16="http://schemas.microsoft.com/office/drawing/2014/main" id="{0A835D18-6A24-4872-9D95-9341BC334F83}"/>
              </a:ext>
            </a:extLst>
          </p:cNvPr>
          <p:cNvPicPr>
            <a:picLocks noChangeAspect="1" noChangeArrowheads="1"/>
          </p:cNvPicPr>
          <p:nvPr/>
        </p:nvPicPr>
        <p:blipFill>
          <a:blip r:embed="rId2"/>
          <a:srcRect/>
          <a:stretch>
            <a:fillRect/>
          </a:stretch>
        </p:blipFill>
        <p:spPr bwMode="auto">
          <a:xfrm>
            <a:off x="5940152" y="2348880"/>
            <a:ext cx="2880320" cy="3312368"/>
          </a:xfrm>
          <a:prstGeom prst="rect">
            <a:avLst/>
          </a:prstGeom>
          <a:noFill/>
        </p:spPr>
      </p:pic>
    </p:spTree>
    <p:extLst>
      <p:ext uri="{BB962C8B-B14F-4D97-AF65-F5344CB8AC3E}">
        <p14:creationId xmlns:p14="http://schemas.microsoft.com/office/powerpoint/2010/main" val="382185763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2">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236</TotalTime>
  <Words>1597</Words>
  <Application>Microsoft Office PowerPoint</Application>
  <PresentationFormat>On-screen Show (4:3)</PresentationFormat>
  <Paragraphs>137</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Aharoni</vt:lpstr>
      <vt:lpstr>Arial</vt:lpstr>
      <vt:lpstr>Georgia</vt:lpstr>
      <vt:lpstr>Open Sans</vt:lpstr>
      <vt:lpstr>Times New Roman</vt:lpstr>
      <vt:lpstr>Wingdings</vt:lpstr>
      <vt:lpstr>Wingdings 2</vt:lpstr>
      <vt:lpstr>Wingdings 3</vt:lpstr>
      <vt:lpstr>Apex</vt:lpstr>
      <vt:lpstr>Project Name : Automated Solar Panel</vt:lpstr>
      <vt:lpstr>PRESENTED BY:-</vt:lpstr>
      <vt:lpstr>TABLE OF CONTENTS</vt:lpstr>
      <vt:lpstr>INTRODUCTION</vt:lpstr>
      <vt:lpstr>COMPONENTS REQUIRED</vt:lpstr>
      <vt:lpstr>ARDUINO UNO</vt:lpstr>
      <vt:lpstr>PowerPoint Presentation</vt:lpstr>
      <vt:lpstr>Solar Panel </vt:lpstr>
      <vt:lpstr>LIGHT DEPENDENT RESISTORS</vt:lpstr>
      <vt:lpstr>SERVO MOTOR</vt:lpstr>
      <vt:lpstr>WORKING PRINCIPLE AND CIRCUIT DESIGN</vt:lpstr>
      <vt:lpstr>          Circuit Diagram</vt:lpstr>
      <vt:lpstr>           SETUP</vt:lpstr>
      <vt:lpstr>PowerPoint Presentation</vt:lpstr>
      <vt:lpstr>  APPLICATIONS</vt:lpstr>
      <vt:lpstr> PROJECT CODE</vt:lpstr>
      <vt:lpstr>Conclusion</vt:lpstr>
      <vt:lpstr>REFERENCE</vt:lpstr>
      <vt:lpstr>Thank You</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Name:Automated Solar Panel</dc:title>
  <dc:creator>Kaustav</dc:creator>
  <cp:lastModifiedBy>Hemant Tiwary</cp:lastModifiedBy>
  <cp:revision>42</cp:revision>
  <dcterms:created xsi:type="dcterms:W3CDTF">2021-04-22T15:06:10Z</dcterms:created>
  <dcterms:modified xsi:type="dcterms:W3CDTF">2021-08-04T08:10:52Z</dcterms:modified>
</cp:coreProperties>
</file>