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2" r:id="rId3"/>
    <p:sldId id="341" r:id="rId4"/>
    <p:sldId id="257" r:id="rId5"/>
    <p:sldId id="258" r:id="rId6"/>
    <p:sldId id="279" r:id="rId7"/>
    <p:sldId id="275" r:id="rId8"/>
    <p:sldId id="278" r:id="rId9"/>
    <p:sldId id="280" r:id="rId10"/>
    <p:sldId id="276" r:id="rId11"/>
    <p:sldId id="277" r:id="rId12"/>
    <p:sldId id="298" r:id="rId13"/>
    <p:sldId id="343" r:id="rId14"/>
    <p:sldId id="299" r:id="rId15"/>
    <p:sldId id="301" r:id="rId16"/>
    <p:sldId id="260" r:id="rId17"/>
    <p:sldId id="263" r:id="rId18"/>
    <p:sldId id="264" r:id="rId19"/>
    <p:sldId id="265" r:id="rId20"/>
    <p:sldId id="266" r:id="rId21"/>
    <p:sldId id="267" r:id="rId22"/>
    <p:sldId id="269" r:id="rId23"/>
    <p:sldId id="270" r:id="rId24"/>
    <p:sldId id="271" r:id="rId25"/>
    <p:sldId id="273" r:id="rId26"/>
    <p:sldId id="259" r:id="rId27"/>
    <p:sldId id="302" r:id="rId28"/>
    <p:sldId id="303" r:id="rId29"/>
    <p:sldId id="274" r:id="rId30"/>
    <p:sldId id="369" r:id="rId3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tr-TR" altLang="en-US"/>
              <a:t>EEM5524 - Advanced Communication Electonics</a:t>
            </a:r>
            <a:endParaRPr lang="tr-TR" altLang="en-US"/>
          </a:p>
        </p:txBody>
      </p:sp>
      <p:sp>
        <p:nvSpPr>
          <p:cNvPr id="3" name="Content Placeholder 2"/>
          <p:cNvSpPr>
            <a:spLocks noGrp="1"/>
          </p:cNvSpPr>
          <p:nvPr>
            <p:ph idx="1"/>
          </p:nvPr>
        </p:nvSpPr>
        <p:spPr/>
        <p:txBody>
          <a:bodyPr>
            <a:normAutofit fontScale="90000" lnSpcReduction="20000"/>
          </a:bodyPr>
          <a:p>
            <a:endParaRPr lang="tr-TR" altLang="en-US"/>
          </a:p>
          <a:p>
            <a:r>
              <a:rPr lang="tr-TR" altLang="en-US" sz="3600"/>
              <a:t>Subject : Software Defined Radio</a:t>
            </a:r>
            <a:endParaRPr lang="tr-TR" altLang="en-US" sz="3600"/>
          </a:p>
          <a:p>
            <a:endParaRPr lang="tr-TR" altLang="en-US"/>
          </a:p>
          <a:p>
            <a:endParaRPr lang="tr-TR" altLang="en-US"/>
          </a:p>
          <a:p>
            <a:endParaRPr lang="tr-TR" altLang="en-US"/>
          </a:p>
          <a:p>
            <a:pPr marL="0" indent="0">
              <a:buNone/>
            </a:pPr>
            <a:r>
              <a:rPr lang="tr-TR" altLang="en-US"/>
              <a:t>						</a:t>
            </a:r>
            <a:endParaRPr lang="tr-TR" altLang="en-US"/>
          </a:p>
          <a:p>
            <a:pPr marL="0" indent="0" algn="r">
              <a:buNone/>
            </a:pPr>
            <a:r>
              <a:rPr lang="tr-TR" altLang="en-US"/>
              <a:t>				Lecturer :  Asso. Prof.Bahadır Süleyman YILDIRIM</a:t>
            </a:r>
            <a:endParaRPr lang="tr-TR" altLang="en-US"/>
          </a:p>
          <a:p>
            <a:pPr marL="0" indent="0">
              <a:buNone/>
            </a:pPr>
            <a:endParaRPr lang="tr-TR" altLang="en-US"/>
          </a:p>
          <a:p>
            <a:pPr marL="0" indent="0" algn="r">
              <a:buNone/>
            </a:pPr>
            <a:r>
              <a:rPr lang="tr-TR" altLang="en-US"/>
              <a:t>					Prepared by : Ali Kaan TÜRKMEN</a:t>
            </a:r>
            <a:endParaRPr lang="tr-TR" altLang="en-US"/>
          </a:p>
          <a:p>
            <a:pPr marL="0" indent="0">
              <a:buNone/>
            </a:pPr>
            <a:r>
              <a:rPr lang="tr-TR" altLang="en-US"/>
              <a:t>									  1642180002</a:t>
            </a:r>
            <a:endParaRPr lang="tr-TR" altLang="en-US"/>
          </a:p>
          <a:p>
            <a:pPr lvl="7"/>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tr-TR" altLang="en-US">
                <a:sym typeface="+mn-ea"/>
              </a:rPr>
              <a:t>FPGA (Field Programmable Gate Arrays)</a:t>
            </a:r>
            <a:br>
              <a:rPr lang="tr-TR" altLang="en-US">
                <a:sym typeface="+mn-ea"/>
              </a:rPr>
            </a:br>
            <a:r>
              <a:rPr lang="tr-TR" altLang="en-US">
                <a:sym typeface="+mn-ea"/>
              </a:rPr>
              <a:t>Comparing FPGA and Microcontroller</a:t>
            </a:r>
            <a:endParaRPr lang="tr-TR" altLang="en-US">
              <a:sym typeface="+mn-ea"/>
            </a:endParaRPr>
          </a:p>
        </p:txBody>
      </p:sp>
      <p:pic>
        <p:nvPicPr>
          <p:cNvPr id="7" name="Content Placeholder 6"/>
          <p:cNvPicPr>
            <a:picLocks noChangeAspect="1"/>
          </p:cNvPicPr>
          <p:nvPr>
            <p:ph idx="1"/>
          </p:nvPr>
        </p:nvPicPr>
        <p:blipFill>
          <a:blip r:embed="rId1"/>
          <a:stretch>
            <a:fillRect/>
          </a:stretch>
        </p:blipFill>
        <p:spPr>
          <a:xfrm>
            <a:off x="2513330" y="1962785"/>
            <a:ext cx="6437630" cy="4263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FPGA (Field Programmable Gate Arrays)</a:t>
            </a:r>
            <a:endParaRPr lang="tr-TR" altLang="en-US"/>
          </a:p>
        </p:txBody>
      </p:sp>
      <p:pic>
        <p:nvPicPr>
          <p:cNvPr id="4" name="Content Placeholder 3"/>
          <p:cNvPicPr>
            <a:picLocks noChangeAspect="1"/>
          </p:cNvPicPr>
          <p:nvPr>
            <p:ph idx="1"/>
          </p:nvPr>
        </p:nvPicPr>
        <p:blipFill>
          <a:blip r:embed="rId1"/>
          <a:stretch>
            <a:fillRect/>
          </a:stretch>
        </p:blipFill>
        <p:spPr>
          <a:xfrm>
            <a:off x="3394075" y="1825625"/>
            <a:ext cx="54032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Difference between ASIC and FPGA</a:t>
            </a:r>
            <a:endParaRPr lang="tr-TR" altLang="en-US"/>
          </a:p>
        </p:txBody>
      </p:sp>
      <p:sp>
        <p:nvSpPr>
          <p:cNvPr id="3" name="Content Placeholder 2"/>
          <p:cNvSpPr/>
          <p:nvPr>
            <p:ph idx="1"/>
          </p:nvPr>
        </p:nvSpPr>
        <p:spPr/>
        <p:txBody>
          <a:bodyPr>
            <a:noAutofit/>
          </a:bodyPr>
          <a:p>
            <a:r>
              <a:rPr lang="en-US" sz="3000"/>
              <a:t>An ASIC is a unique type of integrated circuit meant for a specific application while an FPGA is a reprogrammable integrated circuit.</a:t>
            </a:r>
            <a:endParaRPr lang="en-US" sz="3000"/>
          </a:p>
          <a:p>
            <a:r>
              <a:rPr lang="en-US" sz="3000"/>
              <a:t>An ASIC can no longer be altered once created while an FPGA can.</a:t>
            </a:r>
            <a:endParaRPr lang="en-US" sz="3000"/>
          </a:p>
          <a:p>
            <a:r>
              <a:rPr lang="en-US" sz="3000"/>
              <a:t>It is common practice to design and test on an FPGA before implementing on an ASIC.</a:t>
            </a:r>
            <a:endParaRPr lang="en-US" sz="3000"/>
          </a:p>
          <a:p>
            <a:r>
              <a:rPr lang="en-US" sz="3000"/>
              <a:t>An ASIC wastes very little material compared to an FPGA and the recurring costs are low.</a:t>
            </a:r>
            <a:endParaRPr lang="en-US" sz="3000"/>
          </a:p>
          <a:p>
            <a:r>
              <a:rPr lang="en-US" sz="3000"/>
              <a:t>FPGA is better than an ASIC when building low volume production circuits.</a:t>
            </a:r>
            <a:endParaRPr lang="en-US" sz="3000"/>
          </a:p>
          <a:p>
            <a:endParaRPr lang="en-US" sz="3000"/>
          </a:p>
          <a:p>
            <a:endParaRPr lang="en-US"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SDT (Software Defined Radio)</a:t>
            </a:r>
            <a:endParaRPr lang="tr-TR" altLang="en-US"/>
          </a:p>
        </p:txBody>
      </p:sp>
      <p:pic>
        <p:nvPicPr>
          <p:cNvPr id="7" name="Content Placeholder 6"/>
          <p:cNvPicPr>
            <a:picLocks noChangeAspect="1"/>
          </p:cNvPicPr>
          <p:nvPr>
            <p:ph idx="1"/>
          </p:nvPr>
        </p:nvPicPr>
        <p:blipFill>
          <a:blip r:embed="rId1"/>
          <a:stretch>
            <a:fillRect/>
          </a:stretch>
        </p:blipFill>
        <p:spPr>
          <a:xfrm>
            <a:off x="1628140" y="2405380"/>
            <a:ext cx="8934450" cy="3190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SDT (Software Defined Radio)</a:t>
            </a:r>
            <a:endParaRPr lang="tr-TR" altLang="en-US"/>
          </a:p>
        </p:txBody>
      </p:sp>
      <p:pic>
        <p:nvPicPr>
          <p:cNvPr id="7" name="Content Placeholder 6"/>
          <p:cNvPicPr>
            <a:picLocks noChangeAspect="1"/>
          </p:cNvPicPr>
          <p:nvPr>
            <p:ph idx="1"/>
          </p:nvPr>
        </p:nvPicPr>
        <p:blipFill>
          <a:blip r:embed="rId1"/>
          <a:stretch>
            <a:fillRect/>
          </a:stretch>
        </p:blipFill>
        <p:spPr>
          <a:xfrm>
            <a:off x="1737995" y="2453005"/>
            <a:ext cx="8715375" cy="3095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Features	</a:t>
            </a:r>
            <a:endParaRPr lang="tr-TR" altLang="en-US"/>
          </a:p>
        </p:txBody>
      </p:sp>
      <p:sp>
        <p:nvSpPr>
          <p:cNvPr id="3" name="Content Placeholder 2"/>
          <p:cNvSpPr>
            <a:spLocks noGrp="1"/>
          </p:cNvSpPr>
          <p:nvPr>
            <p:ph idx="1"/>
          </p:nvPr>
        </p:nvSpPr>
        <p:spPr/>
        <p:txBody>
          <a:bodyPr/>
          <a:p>
            <a:pPr marL="457200" indent="-457200"/>
            <a:r>
              <a:rPr lang="tr-TR" altLang="en-US" sz="2800">
                <a:sym typeface="+mn-ea"/>
              </a:rPr>
              <a:t>Reconfigurability</a:t>
            </a:r>
            <a:endParaRPr lang="tr-TR" altLang="en-US" sz="2800"/>
          </a:p>
          <a:p>
            <a:pPr lvl="1">
              <a:buFont typeface="Arial" panose="020B0604020202020204" pitchFamily="34" charset="0"/>
              <a:buChar char="•"/>
            </a:pPr>
            <a:r>
              <a:rPr lang="tr-TR" altLang="en-US" sz="2800"/>
              <a:t>Co-existence of mutiple software modules implemeting different standarts.</a:t>
            </a:r>
            <a:endParaRPr lang="tr-TR" altLang="en-US" sz="2800"/>
          </a:p>
          <a:p>
            <a:pPr lvl="1">
              <a:buFont typeface="Arial" panose="020B0604020202020204" pitchFamily="34" charset="0"/>
              <a:buChar char="•"/>
            </a:pPr>
            <a:r>
              <a:rPr lang="tr-TR" altLang="en-US" sz="2800"/>
              <a:t>Dynamic configuration both in terminal and in infrastructure equipment</a:t>
            </a:r>
            <a:endParaRPr lang="tr-TR" altLang="en-US" sz="2800"/>
          </a:p>
          <a:p>
            <a:pPr lvl="1">
              <a:buFont typeface="Arial" panose="020B0604020202020204" pitchFamily="34" charset="0"/>
              <a:buChar char="•"/>
            </a:pPr>
            <a:r>
              <a:rPr lang="tr-TR" altLang="en-US" sz="2800"/>
              <a:t>future-proof, multi-service, multi-mode, multiband, multi-standard terminals and infrastructure equipment</a:t>
            </a:r>
            <a:endParaRPr lang="tr-TR" altLang="en-US" sz="2800"/>
          </a:p>
          <a:p>
            <a:pPr lvl="1">
              <a:buFont typeface="Arial" panose="020B0604020202020204" pitchFamily="34" charset="0"/>
              <a:buChar char="•"/>
            </a:pPr>
            <a:endParaRPr lang="tr-TR" altLang="en-US" sz="2800"/>
          </a:p>
          <a:p>
            <a:pPr marL="457200" indent="-457200"/>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Features	</a:t>
            </a:r>
            <a:endParaRPr lang="tr-TR" altLang="en-US"/>
          </a:p>
        </p:txBody>
      </p:sp>
      <p:sp>
        <p:nvSpPr>
          <p:cNvPr id="3" name="Content Placeholder 2"/>
          <p:cNvSpPr>
            <a:spLocks noGrp="1"/>
          </p:cNvSpPr>
          <p:nvPr>
            <p:ph idx="1"/>
          </p:nvPr>
        </p:nvSpPr>
        <p:spPr/>
        <p:txBody>
          <a:bodyPr/>
          <a:p>
            <a:pPr marL="457200" indent="-457200"/>
            <a:r>
              <a:rPr lang="tr-TR" altLang="en-US" sz="2800">
                <a:sym typeface="+mn-ea"/>
              </a:rPr>
              <a:t>Ubiquitous Connectivity</a:t>
            </a:r>
            <a:endParaRPr lang="tr-TR" altLang="en-US" sz="2800">
              <a:sym typeface="+mn-ea"/>
            </a:endParaRPr>
          </a:p>
          <a:p>
            <a:pPr lvl="1">
              <a:buFont typeface="Arial" panose="020B0604020202020204" pitchFamily="34" charset="0"/>
              <a:buChar char="•"/>
            </a:pPr>
            <a:r>
              <a:rPr lang="tr-TR" altLang="en-US" sz="2800"/>
              <a:t>if the terminal is incompatible with the network technology, an appropriate software module is installed (over-the-air)</a:t>
            </a:r>
            <a:endParaRPr lang="tr-TR" altLang="en-US" sz="2800"/>
          </a:p>
          <a:p>
            <a:pPr lvl="1">
              <a:buFont typeface="Arial" panose="020B0604020202020204" pitchFamily="34" charset="0"/>
              <a:buChar char="•"/>
            </a:pPr>
            <a:r>
              <a:rPr lang="tr-TR" altLang="en-US" sz="2800"/>
              <a:t>the infrastructure equipment can adjust to the legacy terminals</a:t>
            </a:r>
            <a:endParaRPr lang="tr-TR" altLang="en-US" sz="2800"/>
          </a:p>
          <a:p>
            <a:pPr lvl="1">
              <a:buFont typeface="Arial" panose="020B0604020202020204" pitchFamily="34" charset="0"/>
              <a:buChar char="•"/>
            </a:pPr>
            <a:endParaRPr lang="tr-TR" altLang="en-US" sz="2800"/>
          </a:p>
          <a:p>
            <a:pPr marL="457200" indent="-457200"/>
            <a:endParaRPr lang="tr-T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Features	</a:t>
            </a:r>
            <a:endParaRPr lang="tr-TR" altLang="en-US"/>
          </a:p>
        </p:txBody>
      </p:sp>
      <p:sp>
        <p:nvSpPr>
          <p:cNvPr id="3" name="Content Placeholder 2"/>
          <p:cNvSpPr>
            <a:spLocks noGrp="1"/>
          </p:cNvSpPr>
          <p:nvPr>
            <p:ph idx="1"/>
          </p:nvPr>
        </p:nvSpPr>
        <p:spPr/>
        <p:txBody>
          <a:bodyPr/>
          <a:p>
            <a:pPr marL="457200" indent="-457200"/>
            <a:r>
              <a:rPr lang="tr-TR" altLang="en-US" sz="2800">
                <a:sym typeface="+mn-ea"/>
              </a:rPr>
              <a:t>Interoperability</a:t>
            </a:r>
            <a:endParaRPr lang="tr-TR" altLang="en-US" sz="2800">
              <a:sym typeface="+mn-ea"/>
            </a:endParaRPr>
          </a:p>
          <a:p>
            <a:pPr lvl="1">
              <a:buFont typeface="Arial" panose="020B0604020202020204" pitchFamily="34" charset="0"/>
              <a:buChar char="•"/>
            </a:pPr>
            <a:r>
              <a:rPr lang="tr-TR" altLang="en-US" sz="2800"/>
              <a:t>SDR facilitates implementation of open architecture radio systems</a:t>
            </a:r>
            <a:endParaRPr lang="tr-TR" altLang="en-US" sz="2800"/>
          </a:p>
          <a:p>
            <a:pPr lvl="1">
              <a:buFont typeface="Arial" panose="020B0604020202020204" pitchFamily="34" charset="0"/>
              <a:buChar char="•"/>
            </a:pPr>
            <a:r>
              <a:rPr lang="tr-TR" altLang="en-US" sz="2800"/>
              <a:t>End-users can use third-party applications seamlessly</a:t>
            </a:r>
            <a:endParaRPr lang="tr-TR" altLang="en-US" sz="2800"/>
          </a:p>
          <a:p>
            <a:pPr lvl="1">
              <a:buFont typeface="Arial" panose="020B0604020202020204" pitchFamily="34" charset="0"/>
              <a:buChar char="•"/>
            </a:pPr>
            <a:endParaRPr lang="tr-TR" altLang="en-US" sz="2800"/>
          </a:p>
          <a:p>
            <a:pPr marL="457200" indent="-457200"/>
            <a:endParaRPr lang="tr-T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Programmability	</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Hardware radio</a:t>
            </a:r>
            <a:endParaRPr lang="tr-TR" altLang="en-US" sz="2800">
              <a:sym typeface="+mn-ea"/>
            </a:endParaRPr>
          </a:p>
          <a:p>
            <a:pPr lvl="1">
              <a:buFont typeface="Arial" panose="020B0604020202020204" pitchFamily="34" charset="0"/>
              <a:buChar char="•"/>
            </a:pPr>
            <a:r>
              <a:rPr lang="tr-TR" altLang="en-US" sz="2800"/>
              <a:t>No software changes</a:t>
            </a:r>
            <a:endParaRPr lang="tr-TR" altLang="en-US" sz="2800"/>
          </a:p>
          <a:p>
            <a:pPr lvl="1">
              <a:buFont typeface="Arial" panose="020B0604020202020204" pitchFamily="34" charset="0"/>
              <a:buChar char="•"/>
            </a:pPr>
            <a:endParaRPr lang="tr-TR" altLang="en-US" sz="2800"/>
          </a:p>
          <a:p>
            <a:pPr marL="457200" indent="-457200"/>
            <a:r>
              <a:rPr lang="tr-TR" altLang="en-US" sz="2800">
                <a:sym typeface="+mn-ea"/>
              </a:rPr>
              <a:t>Software controlled radio</a:t>
            </a:r>
            <a:endParaRPr lang="tr-TR" altLang="en-US" sz="2800">
              <a:sym typeface="+mn-ea"/>
            </a:endParaRPr>
          </a:p>
          <a:p>
            <a:pPr lvl="1">
              <a:buFont typeface="Arial" panose="020B0604020202020204" pitchFamily="34" charset="0"/>
              <a:buChar char="•"/>
            </a:pPr>
            <a:r>
              <a:rPr lang="tr-TR" altLang="en-US" sz="2800">
                <a:sym typeface="+mn-ea"/>
              </a:rPr>
              <a:t>in Programmable Digital Radio, baseband operations and link layer protocols are implemented in software.</a:t>
            </a:r>
            <a:endParaRPr lang="tr-TR" altLang="en-US" sz="2800">
              <a:sym typeface="+mn-ea"/>
            </a:endParaRPr>
          </a:p>
          <a:p>
            <a:pPr lvl="1">
              <a:buFont typeface="Arial" panose="020B0604020202020204" pitchFamily="34" charset="0"/>
              <a:buChar char="•"/>
            </a:pPr>
            <a:endParaRPr lang="tr-TR" altLang="en-US"/>
          </a:p>
          <a:p>
            <a:pPr marL="457200" indent="-457200"/>
            <a:r>
              <a:rPr lang="tr-TR" altLang="en-US" sz="2800">
                <a:sym typeface="+mn-ea"/>
              </a:rPr>
              <a:t>Software defined radio</a:t>
            </a:r>
            <a:endParaRPr lang="tr-TR" altLang="en-US" sz="2800">
              <a:sym typeface="+mn-ea"/>
            </a:endParaRPr>
          </a:p>
          <a:p>
            <a:pPr lvl="1">
              <a:buFont typeface="Arial" panose="020B0604020202020204" pitchFamily="34" charset="0"/>
              <a:buChar char="•"/>
            </a:pPr>
            <a:r>
              <a:rPr lang="tr-TR" altLang="en-US" sz="2800">
                <a:sym typeface="+mn-ea"/>
              </a:rPr>
              <a:t>SDR system is one in which the baseband processing as well as DDC / DUC modules are programmable.</a:t>
            </a:r>
            <a:endParaRPr lang="tr-TR" altLang="en-US" sz="2800">
              <a:sym typeface="+mn-ea"/>
            </a:endParaRPr>
          </a:p>
          <a:p>
            <a:pPr lvl="1">
              <a:buFont typeface="Arial" panose="020B0604020202020204" pitchFamily="34" charset="0"/>
              <a:buChar char="•"/>
            </a:pPr>
            <a:endParaRPr lang="tr-TR"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Programmability	</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Ideal software radio</a:t>
            </a:r>
            <a:endParaRPr lang="tr-TR" altLang="en-US" sz="2800">
              <a:sym typeface="+mn-ea"/>
            </a:endParaRPr>
          </a:p>
          <a:p>
            <a:pPr lvl="1">
              <a:buFont typeface="Arial" panose="020B0604020202020204" pitchFamily="34" charset="0"/>
              <a:buChar char="•"/>
            </a:pPr>
            <a:r>
              <a:rPr lang="tr-TR" altLang="en-US" sz="2800"/>
              <a:t>programmability is extended to the RF section</a:t>
            </a:r>
            <a:endParaRPr lang="tr-TR" altLang="en-US" sz="2800"/>
          </a:p>
          <a:p>
            <a:pPr lvl="1">
              <a:buFont typeface="Arial" panose="020B0604020202020204" pitchFamily="34" charset="0"/>
              <a:buChar char="•"/>
            </a:pPr>
            <a:endParaRPr lang="tr-TR" altLang="en-US" sz="2800"/>
          </a:p>
          <a:p>
            <a:pPr marL="457200" indent="-457200"/>
            <a:r>
              <a:rPr lang="tr-TR" altLang="en-US" sz="2800">
                <a:sym typeface="+mn-ea"/>
              </a:rPr>
              <a:t>Ultimate software radio</a:t>
            </a:r>
            <a:endParaRPr lang="tr-TR" altLang="en-US" sz="2800">
              <a:sym typeface="+mn-ea"/>
            </a:endParaRPr>
          </a:p>
          <a:p>
            <a:pPr lvl="1">
              <a:buFont typeface="Arial" panose="020B0604020202020204" pitchFamily="34" charset="0"/>
              <a:buChar char="•"/>
            </a:pPr>
            <a:r>
              <a:rPr lang="tr-TR" altLang="en-US" sz="2800">
                <a:sym typeface="+mn-ea"/>
              </a:rPr>
              <a:t>in a single chip, no external antenna and no restrictions on operating frequency</a:t>
            </a:r>
            <a:endParaRPr lang="tr-TR" altLang="en-US" sz="2800">
              <a:sym typeface="+mn-ea"/>
            </a:endParaRPr>
          </a:p>
          <a:p>
            <a:pPr lvl="1">
              <a:buFont typeface="Arial" panose="020B0604020202020204" pitchFamily="34" charset="0"/>
              <a:buChar char="•"/>
            </a:pPr>
            <a:r>
              <a:rPr lang="tr-TR" altLang="en-US" sz="2800">
                <a:sym typeface="+mn-ea"/>
              </a:rPr>
              <a:t>intended for comparison purposes only</a:t>
            </a:r>
            <a:endParaRPr lang="tr-TR"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What's Software Defined Radio?	</a:t>
            </a:r>
            <a:endParaRPr lang="tr-TR" altLang="en-US"/>
          </a:p>
        </p:txBody>
      </p:sp>
      <p:sp>
        <p:nvSpPr>
          <p:cNvPr id="3" name="Content Placeholder 2"/>
          <p:cNvSpPr>
            <a:spLocks noGrp="1"/>
          </p:cNvSpPr>
          <p:nvPr>
            <p:ph idx="1"/>
          </p:nvPr>
        </p:nvSpPr>
        <p:spPr/>
        <p:txBody>
          <a:bodyPr/>
          <a:p>
            <a:r>
              <a:rPr lang="en-US"/>
              <a:t>As it has described by FCC(Federal Communication Commission) It is a radio that includes a transmitter in which the operating parameters of the transmitter, including the frequency range, modulation type or maximum radiated or conducted output power can be altered by making a change in software without making any hardware changes.</a:t>
            </a:r>
            <a:endParaRPr lang="en-US"/>
          </a:p>
          <a:p>
            <a:r>
              <a:rPr lang="tr-TR" altLang="en-US"/>
              <a:t>Basically it let us to make a design with one hardware, we just do changes in software. </a:t>
            </a:r>
            <a:endParaRPr lang="tr-T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t>Architecture	</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The digital radio system consists of three main functional blocks</a:t>
            </a:r>
            <a:endParaRPr lang="tr-TR" altLang="en-US" sz="2800">
              <a:sym typeface="+mn-ea"/>
            </a:endParaRPr>
          </a:p>
          <a:p>
            <a:pPr lvl="1">
              <a:buFont typeface="Arial" panose="020B0604020202020204" pitchFamily="34" charset="0"/>
              <a:buChar char="•"/>
            </a:pPr>
            <a:r>
              <a:rPr lang="tr-TR" altLang="en-US" sz="2800"/>
              <a:t>RF section</a:t>
            </a:r>
            <a:endParaRPr lang="tr-TR" altLang="en-US" sz="2800"/>
          </a:p>
          <a:p>
            <a:pPr lvl="1">
              <a:buFont typeface="Arial" panose="020B0604020202020204" pitchFamily="34" charset="0"/>
              <a:buChar char="•"/>
            </a:pPr>
            <a:r>
              <a:rPr lang="tr-TR" altLang="en-US" sz="2800"/>
              <a:t>IF section</a:t>
            </a:r>
            <a:endParaRPr lang="tr-TR" altLang="en-US" sz="2800"/>
          </a:p>
          <a:p>
            <a:pPr lvl="1">
              <a:buFont typeface="Arial" panose="020B0604020202020204" pitchFamily="34" charset="0"/>
              <a:buChar char="•"/>
            </a:pPr>
            <a:r>
              <a:rPr lang="tr-TR" altLang="en-US" sz="2800"/>
              <a:t>BB section</a:t>
            </a:r>
            <a:endParaRPr lang="tr-TR" altLang="en-US" sz="2800"/>
          </a:p>
          <a:p>
            <a:pPr lvl="1">
              <a:buFont typeface="Arial" panose="020B0604020202020204" pitchFamily="34" charset="0"/>
              <a:buChar char="•"/>
            </a:pPr>
            <a:endParaRPr lang="tr-TR" altLang="en-US" sz="2800"/>
          </a:p>
          <a:p>
            <a:pPr marL="457200" indent="-457200"/>
            <a:r>
              <a:rPr lang="tr-TR" altLang="en-US" sz="2800">
                <a:sym typeface="+mn-ea"/>
              </a:rPr>
              <a:t>RF section is essentially analog hardware</a:t>
            </a:r>
            <a:endParaRPr lang="tr-TR" altLang="en-US" sz="2800">
              <a:sym typeface="+mn-ea"/>
            </a:endParaRPr>
          </a:p>
          <a:p>
            <a:pPr marL="457200" indent="-457200"/>
            <a:r>
              <a:rPr lang="tr-TR" altLang="en-US" sz="2800"/>
              <a:t>IF and BB section are digital</a:t>
            </a:r>
            <a:endParaRPr lang="tr-TR" altLang="en-US" sz="2800"/>
          </a:p>
          <a:p>
            <a:pPr marL="457200" indent="-457200"/>
            <a:endParaRPr lang="tr-TR"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Architecture</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BB operations include</a:t>
            </a:r>
            <a:endParaRPr lang="tr-TR" altLang="en-US" sz="2800">
              <a:sym typeface="+mn-ea"/>
            </a:endParaRPr>
          </a:p>
          <a:p>
            <a:pPr lvl="1">
              <a:buFont typeface="Arial" panose="020B0604020202020204" pitchFamily="34" charset="0"/>
              <a:buChar char="•"/>
            </a:pPr>
            <a:r>
              <a:rPr lang="tr-TR" altLang="en-US" sz="2800"/>
              <a:t>channel coding</a:t>
            </a:r>
            <a:endParaRPr lang="tr-TR" altLang="en-US" sz="2800"/>
          </a:p>
          <a:p>
            <a:pPr lvl="1">
              <a:buFont typeface="Arial" panose="020B0604020202020204" pitchFamily="34" charset="0"/>
              <a:buChar char="•"/>
            </a:pPr>
            <a:r>
              <a:rPr lang="tr-TR" altLang="en-US" sz="2800"/>
              <a:t>source codding</a:t>
            </a:r>
            <a:endParaRPr lang="tr-TR" altLang="en-US" sz="2800"/>
          </a:p>
          <a:p>
            <a:pPr lvl="1">
              <a:buFont typeface="Arial" panose="020B0604020202020204" pitchFamily="34" charset="0"/>
              <a:buChar char="•"/>
            </a:pPr>
            <a:r>
              <a:rPr lang="tr-TR" altLang="en-US" sz="2800"/>
              <a:t>control functionality</a:t>
            </a:r>
            <a:endParaRPr lang="tr-TR" altLang="en-US" sz="2800"/>
          </a:p>
          <a:p>
            <a:pPr marL="457200" indent="-457200"/>
            <a:r>
              <a:rPr lang="tr-TR" altLang="en-US" sz="2800">
                <a:sym typeface="+mn-ea"/>
              </a:rPr>
              <a:t>BB modem functionality</a:t>
            </a:r>
            <a:endParaRPr lang="tr-TR" altLang="en-US" sz="2800">
              <a:sym typeface="+mn-ea"/>
            </a:endParaRPr>
          </a:p>
          <a:p>
            <a:pPr lvl="1">
              <a:buFont typeface="Arial" panose="020B0604020202020204" pitchFamily="34" charset="0"/>
              <a:buChar char="•"/>
            </a:pPr>
            <a:r>
              <a:rPr lang="tr-TR" altLang="en-US" sz="2800">
                <a:sym typeface="+mn-ea"/>
              </a:rPr>
              <a:t>new and adaptive modulation schemes</a:t>
            </a:r>
            <a:endParaRPr lang="tr-TR" altLang="en-US" sz="2800">
              <a:sym typeface="+mn-ea"/>
            </a:endParaRPr>
          </a:p>
          <a:p>
            <a:pPr lvl="1">
              <a:buFont typeface="Arial" panose="020B0604020202020204" pitchFamily="34" charset="0"/>
              <a:buChar char="•"/>
            </a:pPr>
            <a:r>
              <a:rPr lang="tr-TR" altLang="en-US" sz="2800">
                <a:sym typeface="+mn-ea"/>
              </a:rPr>
              <a:t>self-adaptive or download control</a:t>
            </a:r>
            <a:endParaRPr lang="tr-TR" altLang="en-US" sz="2800">
              <a:sym typeface="+mn-ea"/>
            </a:endParaRPr>
          </a:p>
          <a:p>
            <a:pPr marL="457200" indent="-457200"/>
            <a:r>
              <a:rPr lang="tr-TR" altLang="en-US" sz="2800">
                <a:sym typeface="+mn-ea"/>
              </a:rPr>
              <a:t>IF signal processing</a:t>
            </a:r>
            <a:endParaRPr lang="tr-TR" altLang="en-US" sz="2800">
              <a:sym typeface="+mn-ea"/>
            </a:endParaRPr>
          </a:p>
          <a:p>
            <a:pPr lvl="1">
              <a:buFont typeface="Arial" panose="020B0604020202020204" pitchFamily="34" charset="0"/>
              <a:buChar char="•"/>
            </a:pPr>
            <a:r>
              <a:rPr lang="tr-TR" altLang="en-US" sz="2800">
                <a:sym typeface="+mn-ea"/>
              </a:rPr>
              <a:t>terminal capable to adapt to multiple radio interface standards</a:t>
            </a:r>
            <a:endParaRPr lang="tr-TR" altLang="en-US" sz="2800">
              <a:sym typeface="+mn-ea"/>
            </a:endParaRPr>
          </a:p>
          <a:p>
            <a:pPr lvl="1">
              <a:buFont typeface="Arial" panose="020B0604020202020204" pitchFamily="34" charset="0"/>
              <a:buChar char="•"/>
            </a:pPr>
            <a:endParaRPr lang="tr-TR"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Architecture</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Object-oriented approach</a:t>
            </a:r>
            <a:endParaRPr lang="tr-TR" altLang="en-US" sz="2800">
              <a:sym typeface="+mn-ea"/>
            </a:endParaRPr>
          </a:p>
          <a:p>
            <a:pPr lvl="1">
              <a:buFont typeface="Arial" panose="020B0604020202020204" pitchFamily="34" charset="0"/>
              <a:buChar char="•"/>
            </a:pPr>
            <a:r>
              <a:rPr lang="tr-TR" altLang="en-US" sz="2800"/>
              <a:t>hardware abstraction</a:t>
            </a:r>
            <a:endParaRPr lang="tr-TR" altLang="en-US" sz="2800"/>
          </a:p>
          <a:p>
            <a:pPr lvl="1">
              <a:buFont typeface="Arial" panose="020B0604020202020204" pitchFamily="34" charset="0"/>
              <a:buChar char="•"/>
            </a:pPr>
            <a:r>
              <a:rPr lang="tr-TR" altLang="en-US" sz="2800"/>
              <a:t>SW portability</a:t>
            </a:r>
            <a:endParaRPr lang="tr-TR" altLang="en-US" sz="2800"/>
          </a:p>
          <a:p>
            <a:pPr lvl="1">
              <a:buFont typeface="Arial" panose="020B0604020202020204" pitchFamily="34" charset="0"/>
              <a:buChar char="•"/>
            </a:pPr>
            <a:r>
              <a:rPr lang="tr-TR" altLang="en-US" sz="2800"/>
              <a:t>definition of interfaces (API-Apllication Programming Interface)</a:t>
            </a:r>
            <a:endParaRPr lang="tr-TR" altLang="en-US" sz="2800"/>
          </a:p>
          <a:p>
            <a:pPr marL="457200" indent="-457200"/>
            <a:r>
              <a:rPr lang="tr-TR" altLang="en-US" sz="2800">
                <a:sym typeface="+mn-ea"/>
              </a:rPr>
              <a:t>Parameter approach</a:t>
            </a:r>
            <a:endParaRPr lang="tr-TR" altLang="en-US" sz="2800">
              <a:sym typeface="+mn-ea"/>
            </a:endParaRPr>
          </a:p>
          <a:p>
            <a:pPr lvl="1">
              <a:buFont typeface="Arial" panose="020B0604020202020204" pitchFamily="34" charset="0"/>
              <a:buChar char="•"/>
            </a:pPr>
            <a:r>
              <a:rPr lang="tr-TR" altLang="en-US" sz="2800">
                <a:sym typeface="+mn-ea"/>
              </a:rPr>
              <a:t>general structure is the same</a:t>
            </a:r>
            <a:endParaRPr lang="tr-TR" altLang="en-US" sz="2800">
              <a:sym typeface="+mn-ea"/>
            </a:endParaRPr>
          </a:p>
          <a:p>
            <a:pPr lvl="1">
              <a:buFont typeface="Arial" panose="020B0604020202020204" pitchFamily="34" charset="0"/>
              <a:buChar char="•"/>
            </a:pPr>
            <a:r>
              <a:rPr lang="tr-TR" altLang="en-US" sz="2800">
                <a:sym typeface="+mn-ea"/>
              </a:rPr>
              <a:t>modules configured by changing parameters</a:t>
            </a:r>
            <a:endParaRPr lang="tr-TR"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Implementation</a:t>
            </a:r>
            <a:endParaRPr lang="tr-TR" altLang="en-US">
              <a:sym typeface="+mn-ea"/>
            </a:endParaRPr>
          </a:p>
        </p:txBody>
      </p:sp>
      <p:sp>
        <p:nvSpPr>
          <p:cNvPr id="3" name="Content Placeholder 2"/>
          <p:cNvSpPr>
            <a:spLocks noGrp="1"/>
          </p:cNvSpPr>
          <p:nvPr>
            <p:ph sz="half" idx="1"/>
          </p:nvPr>
        </p:nvSpPr>
        <p:spPr/>
        <p:txBody>
          <a:bodyPr>
            <a:normAutofit lnSpcReduction="20000"/>
          </a:bodyPr>
          <a:p>
            <a:pPr marL="457200" indent="-457200"/>
            <a:r>
              <a:rPr lang="tr-TR" altLang="en-US" sz="2800">
                <a:sym typeface="+mn-ea"/>
              </a:rPr>
              <a:t>Operations can be implemented with</a:t>
            </a:r>
            <a:endParaRPr lang="tr-TR" altLang="en-US" sz="2800">
              <a:sym typeface="+mn-ea"/>
            </a:endParaRPr>
          </a:p>
          <a:p>
            <a:pPr lvl="1">
              <a:buFont typeface="Arial" panose="020B0604020202020204" pitchFamily="34" charset="0"/>
              <a:buChar char="•"/>
            </a:pPr>
            <a:r>
              <a:rPr lang="tr-TR" altLang="en-US" sz="2800"/>
              <a:t>ASIC, FPGA, DSP</a:t>
            </a:r>
            <a:endParaRPr lang="tr-TR" altLang="en-US" sz="2800"/>
          </a:p>
          <a:p>
            <a:pPr lvl="1">
              <a:buFont typeface="Arial" panose="020B0604020202020204" pitchFamily="34" charset="0"/>
              <a:buChar char="•"/>
            </a:pPr>
            <a:r>
              <a:rPr lang="tr-TR" altLang="en-US" sz="2800"/>
              <a:t>Each has its benefits and drawbacks</a:t>
            </a:r>
            <a:endParaRPr lang="tr-TR" altLang="en-US" sz="2800"/>
          </a:p>
          <a:p>
            <a:pPr lvl="1">
              <a:buFont typeface="Arial" panose="020B0604020202020204" pitchFamily="34" charset="0"/>
              <a:buChar char="•"/>
            </a:pPr>
            <a:endParaRPr lang="tr-TR" altLang="en-US" sz="2800"/>
          </a:p>
          <a:p>
            <a:pPr lvl="1">
              <a:buFont typeface="Arial" panose="020B0604020202020204" pitchFamily="34" charset="0"/>
              <a:buChar char="•"/>
            </a:pPr>
            <a:endParaRPr lang="tr-TR" altLang="en-US" sz="2800"/>
          </a:p>
          <a:p>
            <a:pPr lvl="1">
              <a:buFont typeface="Arial" panose="020B0604020202020204" pitchFamily="34" charset="0"/>
              <a:buChar char="•"/>
            </a:pPr>
            <a:endParaRPr lang="tr-TR" altLang="en-US" sz="2800"/>
          </a:p>
          <a:p>
            <a:pPr lvl="1">
              <a:buFont typeface="Arial" panose="020B0604020202020204" pitchFamily="34" charset="0"/>
              <a:buChar char="•"/>
            </a:pPr>
            <a:endParaRPr lang="tr-TR" altLang="en-US" sz="2800"/>
          </a:p>
          <a:p>
            <a:pPr lvl="1">
              <a:buFont typeface="Arial" panose="020B0604020202020204" pitchFamily="34" charset="0"/>
              <a:buChar char="•"/>
            </a:pPr>
            <a:endParaRPr lang="tr-TR" altLang="en-US" sz="2800"/>
          </a:p>
          <a:p>
            <a:pPr lvl="1">
              <a:buFont typeface="Arial" panose="020B0604020202020204" pitchFamily="34" charset="0"/>
              <a:buChar char="•"/>
            </a:pPr>
            <a:endParaRPr lang="tr-TR" altLang="en-US" sz="2800"/>
          </a:p>
          <a:p>
            <a:pPr marL="457200" lvl="1" indent="0">
              <a:buFont typeface="Arial" panose="020B0604020202020204" pitchFamily="34" charset="0"/>
              <a:buNone/>
            </a:pPr>
            <a:endParaRPr lang="tr-TR" altLang="en-US" sz="2800"/>
          </a:p>
          <a:p>
            <a:pPr lvl="1">
              <a:buFont typeface="Arial" panose="020B0604020202020204" pitchFamily="34" charset="0"/>
              <a:buChar char="•"/>
            </a:pPr>
            <a:endParaRPr lang="tr-TR" altLang="en-US" sz="2800"/>
          </a:p>
        </p:txBody>
      </p:sp>
      <p:pic>
        <p:nvPicPr>
          <p:cNvPr id="4" name="Content Placeholder 3"/>
          <p:cNvPicPr>
            <a:picLocks noChangeAspect="1"/>
          </p:cNvPicPr>
          <p:nvPr>
            <p:ph sz="half" idx="2"/>
          </p:nvPr>
        </p:nvPicPr>
        <p:blipFill>
          <a:blip r:embed="rId1"/>
          <a:stretch>
            <a:fillRect/>
          </a:stretch>
        </p:blipFill>
        <p:spPr>
          <a:xfrm>
            <a:off x="5328920" y="927735"/>
            <a:ext cx="6532880" cy="52495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Implementation</a:t>
            </a:r>
            <a:endParaRPr lang="tr-TR" altLang="en-US">
              <a:sym typeface="+mn-ea"/>
            </a:endParaRPr>
          </a:p>
        </p:txBody>
      </p:sp>
      <p:pic>
        <p:nvPicPr>
          <p:cNvPr id="6" name="Content Placeholder 5"/>
          <p:cNvPicPr>
            <a:picLocks noChangeAspect="1"/>
          </p:cNvPicPr>
          <p:nvPr>
            <p:ph sz="half" idx="1"/>
          </p:nvPr>
        </p:nvPicPr>
        <p:blipFill>
          <a:blip r:embed="rId1"/>
          <a:stretch>
            <a:fillRect/>
          </a:stretch>
        </p:blipFill>
        <p:spPr>
          <a:xfrm>
            <a:off x="2977515" y="1479550"/>
            <a:ext cx="4784090" cy="53854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0520"/>
            <a:ext cx="10515600" cy="1325563"/>
          </a:xfrm>
        </p:spPr>
        <p:txBody>
          <a:bodyPr/>
          <a:p>
            <a:r>
              <a:rPr lang="tr-TR" altLang="en-US"/>
              <a:t>Application Examples	</a:t>
            </a:r>
            <a:endParaRPr lang="tr-TR" altLang="en-US"/>
          </a:p>
        </p:txBody>
      </p:sp>
      <p:sp>
        <p:nvSpPr>
          <p:cNvPr id="3" name="Content Placeholder 2"/>
          <p:cNvSpPr>
            <a:spLocks noGrp="1"/>
          </p:cNvSpPr>
          <p:nvPr>
            <p:ph idx="1"/>
          </p:nvPr>
        </p:nvSpPr>
        <p:spPr>
          <a:xfrm>
            <a:off x="838200" y="3589020"/>
            <a:ext cx="4251960" cy="1636395"/>
          </a:xfrm>
        </p:spPr>
        <p:txBody>
          <a:bodyPr/>
          <a:p>
            <a:pPr marL="457200" indent="-457200"/>
            <a:r>
              <a:rPr lang="tr-TR" altLang="en-US"/>
              <a:t>Commerical</a:t>
            </a:r>
            <a:endParaRPr lang="tr-TR" altLang="en-US"/>
          </a:p>
          <a:p>
            <a:pPr lvl="1">
              <a:buFont typeface="Arial" panose="020B0604020202020204" pitchFamily="34" charset="0"/>
              <a:buChar char="•"/>
            </a:pPr>
            <a:r>
              <a:rPr lang="tr-TR" altLang="en-US"/>
              <a:t>International connectivity</a:t>
            </a:r>
            <a:endParaRPr lang="tr-TR" altLang="en-US"/>
          </a:p>
          <a:p>
            <a:pPr lvl="1">
              <a:buFont typeface="Arial" panose="020B0604020202020204" pitchFamily="34" charset="0"/>
              <a:buChar char="•"/>
            </a:pPr>
            <a:r>
              <a:rPr lang="tr-TR" altLang="en-US"/>
              <a:t>Prototyping</a:t>
            </a:r>
            <a:endParaRPr lang="tr-TR" altLang="en-US"/>
          </a:p>
        </p:txBody>
      </p:sp>
      <p:sp>
        <p:nvSpPr>
          <p:cNvPr id="4" name="Content Placeholder 2"/>
          <p:cNvSpPr>
            <a:spLocks noGrp="1"/>
          </p:cNvSpPr>
          <p:nvPr/>
        </p:nvSpPr>
        <p:spPr>
          <a:xfrm>
            <a:off x="965200" y="1952625"/>
            <a:ext cx="3416935" cy="1636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tr-TR" altLang="en-US"/>
              <a:t>Military</a:t>
            </a:r>
            <a:endParaRPr lang="tr-TR" altLang="en-US"/>
          </a:p>
          <a:p>
            <a:pPr lvl="1">
              <a:buFont typeface="Arial" panose="020B0604020202020204" pitchFamily="34" charset="0"/>
              <a:buChar char="•"/>
            </a:pPr>
            <a:r>
              <a:rPr lang="tr-TR" altLang="en-US"/>
              <a:t>Real-time flexibility</a:t>
            </a:r>
            <a:endParaRPr lang="tr-TR" altLang="en-US"/>
          </a:p>
          <a:p>
            <a:pPr lvl="1">
              <a:buFont typeface="Arial" panose="020B0604020202020204" pitchFamily="34" charset="0"/>
              <a:buChar char="•"/>
            </a:pPr>
            <a:r>
              <a:rPr lang="tr-TR" altLang="en-US"/>
              <a:t>Security</a:t>
            </a:r>
            <a:endParaRPr lang="tr-TR" altLang="en-US"/>
          </a:p>
        </p:txBody>
      </p:sp>
      <p:sp>
        <p:nvSpPr>
          <p:cNvPr id="5" name="Content Placeholder 2"/>
          <p:cNvSpPr>
            <a:spLocks noGrp="1"/>
          </p:cNvSpPr>
          <p:nvPr/>
        </p:nvSpPr>
        <p:spPr>
          <a:xfrm>
            <a:off x="5738495" y="1952625"/>
            <a:ext cx="3800475" cy="1636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tr-TR" altLang="en-US"/>
              <a:t>Civilian</a:t>
            </a:r>
            <a:endParaRPr lang="tr-TR" altLang="en-US"/>
          </a:p>
          <a:p>
            <a:pPr lvl="1">
              <a:buFont typeface="Arial" panose="020B0604020202020204" pitchFamily="34" charset="0"/>
              <a:buChar char="•"/>
            </a:pPr>
            <a:r>
              <a:rPr lang="tr-TR" altLang="en-US"/>
              <a:t>Portable command for crisis management</a:t>
            </a:r>
            <a:endParaRPr lang="tr-TR" altLang="en-US"/>
          </a:p>
        </p:txBody>
      </p:sp>
      <p:sp>
        <p:nvSpPr>
          <p:cNvPr id="6" name="Content Placeholder 2"/>
          <p:cNvSpPr>
            <a:spLocks noGrp="1"/>
          </p:cNvSpPr>
          <p:nvPr/>
        </p:nvSpPr>
        <p:spPr>
          <a:xfrm>
            <a:off x="5930265" y="3589020"/>
            <a:ext cx="3903980" cy="163639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tr-TR" altLang="en-US"/>
              <a:t>Bluetooth, WLAN, GPS, Radar, WCDMA, GPRS, GSM, AM, FM</a:t>
            </a:r>
            <a:endParaRPr lang="tr-TR" altLang="en-US"/>
          </a:p>
          <a:p>
            <a:pPr marL="457200" indent="-457200"/>
            <a:r>
              <a:rPr lang="tr-TR" altLang="en-US">
                <a:sym typeface="+mn-ea"/>
              </a:rPr>
              <a:t>Prototyping</a:t>
            </a:r>
            <a:endParaRPr lang="tr-T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SDR Listening Example</a:t>
            </a:r>
            <a:endParaRPr lang="tr-TR" altLang="en-US"/>
          </a:p>
        </p:txBody>
      </p:sp>
      <p:sp>
        <p:nvSpPr>
          <p:cNvPr id="3" name="Content Placeholder 2"/>
          <p:cNvSpPr>
            <a:spLocks noGrp="1"/>
          </p:cNvSpPr>
          <p:nvPr>
            <p:ph sz="half" idx="1"/>
          </p:nvPr>
        </p:nvSpPr>
        <p:spPr/>
        <p:txBody>
          <a:bodyPr>
            <a:normAutofit/>
          </a:bodyPr>
          <a:p>
            <a:pPr marL="457200" indent="-457200"/>
            <a:r>
              <a:rPr lang="tr-TR" altLang="en-US" sz="2800"/>
              <a:t>We can use wireless devices in listening mode. When we use the wireless device as listener. We can collect datas which are turning around us. It is really easy to do by one wireless device and network tools in Linux systems. (For example Kali network Tools)</a:t>
            </a:r>
            <a:endParaRPr lang="tr-TR" altLang="en-US" sz="2800"/>
          </a:p>
        </p:txBody>
      </p:sp>
      <p:pic>
        <p:nvPicPr>
          <p:cNvPr id="5" name="Content Placeholder 4"/>
          <p:cNvPicPr>
            <a:picLocks noChangeAspect="1"/>
          </p:cNvPicPr>
          <p:nvPr>
            <p:ph sz="half" idx="2"/>
          </p:nvPr>
        </p:nvPicPr>
        <p:blipFill>
          <a:blip r:embed="rId1"/>
          <a:stretch>
            <a:fillRect/>
          </a:stretch>
        </p:blipFill>
        <p:spPr>
          <a:xfrm>
            <a:off x="6643370" y="2667635"/>
            <a:ext cx="4238625" cy="2667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SDR Listening Example</a:t>
            </a:r>
            <a:endParaRPr lang="tr-TR" altLang="en-US"/>
          </a:p>
        </p:txBody>
      </p:sp>
      <p:sp>
        <p:nvSpPr>
          <p:cNvPr id="3" name="Content Placeholder 2"/>
          <p:cNvSpPr>
            <a:spLocks noGrp="1"/>
          </p:cNvSpPr>
          <p:nvPr>
            <p:ph sz="half" idx="1"/>
          </p:nvPr>
        </p:nvSpPr>
        <p:spPr>
          <a:xfrm>
            <a:off x="838200" y="1825625"/>
            <a:ext cx="10515600" cy="4351655"/>
          </a:xfrm>
        </p:spPr>
        <p:txBody>
          <a:bodyPr>
            <a:normAutofit lnSpcReduction="20000"/>
          </a:bodyPr>
          <a:p>
            <a:pPr marL="457200" indent="-457200"/>
            <a:r>
              <a:rPr lang="tr-TR" altLang="en-US">
                <a:sym typeface="+mn-ea"/>
              </a:rPr>
              <a:t>As how we use wireless devices in listening mode, we can use the SDR technology in listening mode. It can be a greatful gagget to listen the RF signals. </a:t>
            </a:r>
            <a:endParaRPr lang="tr-TR" altLang="en-US" sz="2800"/>
          </a:p>
          <a:p>
            <a:pPr marL="457200" indent="-457200"/>
            <a:r>
              <a:rPr lang="tr-TR" altLang="en-US" sz="2800"/>
              <a:t>In order to develop RF products, we can use SDR devices fo prototyping and testing.</a:t>
            </a:r>
            <a:endParaRPr lang="tr-TR"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tr-TR" altLang="en-US">
                <a:sym typeface="+mn-ea"/>
              </a:rPr>
              <a:t>Conclusions	</a:t>
            </a:r>
            <a:endParaRPr lang="tr-TR" altLang="en-US"/>
          </a:p>
        </p:txBody>
      </p:sp>
      <p:sp>
        <p:nvSpPr>
          <p:cNvPr id="3" name="Content Placeholder 2"/>
          <p:cNvSpPr>
            <a:spLocks noGrp="1"/>
          </p:cNvSpPr>
          <p:nvPr>
            <p:ph idx="1"/>
          </p:nvPr>
        </p:nvSpPr>
        <p:spPr/>
        <p:txBody>
          <a:bodyPr>
            <a:normAutofit lnSpcReduction="20000"/>
          </a:bodyPr>
          <a:p>
            <a:pPr marL="457200" indent="-457200"/>
            <a:r>
              <a:rPr lang="tr-TR" altLang="en-US" sz="2800">
                <a:sym typeface="+mn-ea"/>
              </a:rPr>
              <a:t>With SDR anything is possible</a:t>
            </a:r>
            <a:endParaRPr lang="tr-TR" altLang="en-US" sz="2800">
              <a:sym typeface="+mn-ea"/>
            </a:endParaRPr>
          </a:p>
          <a:p>
            <a:pPr lvl="1">
              <a:buFont typeface="Arial" panose="020B0604020202020204" pitchFamily="34" charset="0"/>
              <a:buChar char="•"/>
            </a:pPr>
            <a:r>
              <a:rPr lang="tr-TR" altLang="en-US" sz="2800"/>
              <a:t>within the current limits</a:t>
            </a:r>
            <a:endParaRPr lang="tr-TR" altLang="en-US" sz="2800"/>
          </a:p>
          <a:p>
            <a:pPr marL="457200" indent="-457200"/>
            <a:r>
              <a:rPr lang="tr-TR" altLang="en-US" sz="2800">
                <a:sym typeface="+mn-ea"/>
              </a:rPr>
              <a:t>From hardware desing to software desing</a:t>
            </a:r>
            <a:endParaRPr lang="tr-TR" altLang="en-US" sz="2800">
              <a:sym typeface="+mn-ea"/>
            </a:endParaRPr>
          </a:p>
          <a:p>
            <a:pPr marL="457200" indent="-457200"/>
            <a:r>
              <a:rPr lang="tr-TR" altLang="en-US" sz="2800">
                <a:sym typeface="+mn-ea"/>
              </a:rPr>
              <a:t>Reusability, reconfigurability, recycling</a:t>
            </a:r>
            <a:endParaRPr lang="tr-TR" altLang="en-US" sz="2800">
              <a:sym typeface="+mn-ea"/>
            </a:endParaRPr>
          </a:p>
          <a:p>
            <a:pPr marL="457200" indent="-457200"/>
            <a:r>
              <a:rPr lang="tr-TR" altLang="en-US" sz="2800">
                <a:sym typeface="+mn-ea"/>
              </a:rPr>
              <a:t>Multimode devices</a:t>
            </a:r>
            <a:endParaRPr lang="tr-TR" altLang="en-US" sz="2800">
              <a:sym typeface="+mn-ea"/>
            </a:endParaRPr>
          </a:p>
          <a:p>
            <a:pPr lvl="1">
              <a:buFont typeface="Arial" panose="020B0604020202020204" pitchFamily="34" charset="0"/>
              <a:buChar char="•"/>
            </a:pPr>
            <a:r>
              <a:rPr lang="tr-TR" altLang="en-US" sz="2800">
                <a:sym typeface="+mn-ea"/>
              </a:rPr>
              <a:t>single device is adequate</a:t>
            </a:r>
            <a:endParaRPr lang="tr-TR" altLang="en-US" sz="2800">
              <a:sym typeface="+mn-ea"/>
            </a:endParaRPr>
          </a:p>
          <a:p>
            <a:pPr marL="457200" indent="-457200"/>
            <a:r>
              <a:rPr lang="tr-TR" altLang="en-US" sz="2800"/>
              <a:t>Cheaper</a:t>
            </a:r>
            <a:endParaRPr lang="tr-TR"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tr-TR" altLang="en-US"/>
          </a:p>
        </p:txBody>
      </p:sp>
      <p:sp>
        <p:nvSpPr>
          <p:cNvPr id="3" name="Content Placeholder 2"/>
          <p:cNvSpPr>
            <a:spLocks noGrp="1"/>
          </p:cNvSpPr>
          <p:nvPr>
            <p:ph idx="1"/>
          </p:nvPr>
        </p:nvSpPr>
        <p:spPr/>
        <p:txBody>
          <a:bodyPr>
            <a:normAutofit lnSpcReduction="10000"/>
          </a:bodyPr>
          <a:p>
            <a:pPr marL="0" indent="0" algn="ctr">
              <a:buNone/>
            </a:pPr>
            <a:r>
              <a:rPr lang="tr-TR" altLang="en-US" sz="6400"/>
              <a:t>Thanks All</a:t>
            </a:r>
            <a:endParaRPr lang="tr-TR" altLang="en-US" sz="6400"/>
          </a:p>
          <a:p>
            <a:pPr marL="0" indent="0" algn="ctr">
              <a:buNone/>
            </a:pPr>
            <a:endParaRPr lang="tr-TR" altLang="en-US" sz="6400"/>
          </a:p>
          <a:p>
            <a:pPr marL="0" indent="0" algn="ctr">
              <a:buNone/>
            </a:pPr>
            <a:endParaRPr lang="tr-TR" altLang="en-US" sz="4800"/>
          </a:p>
          <a:p>
            <a:pPr marL="0" indent="0" algn="ctr">
              <a:buNone/>
            </a:pPr>
            <a:endParaRPr lang="tr-TR" altLang="en-US" sz="4800"/>
          </a:p>
          <a:p>
            <a:pPr marL="0" indent="0" algn="r">
              <a:buNone/>
            </a:pPr>
            <a:r>
              <a:rPr lang="tr-TR" altLang="en-US" sz="4800"/>
              <a:t>Ali Kaan TÜRKMEN</a:t>
            </a:r>
            <a:endParaRPr lang="tr-TR" alt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What's Software Defined Radio?	</a:t>
            </a:r>
            <a:endParaRPr lang="tr-TR" altLang="en-US"/>
          </a:p>
        </p:txBody>
      </p:sp>
      <p:sp>
        <p:nvSpPr>
          <p:cNvPr id="3" name="Content Placeholder 2"/>
          <p:cNvSpPr>
            <a:spLocks noGrp="1"/>
          </p:cNvSpPr>
          <p:nvPr>
            <p:ph idx="1"/>
          </p:nvPr>
        </p:nvSpPr>
        <p:spPr/>
        <p:txBody>
          <a:bodyPr/>
          <a:p>
            <a:r>
              <a:rPr lang="en-US"/>
              <a:t>As it has described by FCC(Federal Communication Commission) It is a radio that includes a transmitter in which the operating parameters of the transmitter, including the frequency range, modulation type or maximum radiated or conducted output power can be altered by making a change in software without making any hardware changes.</a:t>
            </a:r>
            <a:endParaRPr lang="en-US"/>
          </a:p>
          <a:p>
            <a:r>
              <a:rPr lang="tr-TR" altLang="en-US"/>
              <a:t>Basically it let us to make a design with one hardware, we just do changes in software. </a:t>
            </a:r>
            <a:endParaRPr lang="tr-T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What's Software Defined Radio?	</a:t>
            </a:r>
            <a:endParaRPr lang="en-US"/>
          </a:p>
        </p:txBody>
      </p:sp>
      <p:sp>
        <p:nvSpPr>
          <p:cNvPr id="3" name="Content Placeholder 2"/>
          <p:cNvSpPr>
            <a:spLocks noGrp="1"/>
          </p:cNvSpPr>
          <p:nvPr>
            <p:ph idx="1"/>
          </p:nvPr>
        </p:nvSpPr>
        <p:spPr/>
        <p:txBody>
          <a:bodyPr/>
          <a:p>
            <a:r>
              <a:rPr lang="en-US"/>
              <a:t>Traditional hardware based radio devices limit cross-functionality and can only be modified through physical intervention. </a:t>
            </a:r>
            <a:r>
              <a:rPr lang="tr-TR" altLang="en-US"/>
              <a:t>In higher production it costs much and we can't be a flexable while developing our radio device.Also SDR</a:t>
            </a:r>
            <a:r>
              <a:rPr lang="en-US"/>
              <a:t> support</a:t>
            </a:r>
            <a:r>
              <a:rPr lang="tr-TR" altLang="en-US"/>
              <a:t>s us </a:t>
            </a:r>
            <a:r>
              <a:rPr lang="en-US"/>
              <a:t> multiple waveform standards. </a:t>
            </a:r>
            <a:endParaRPr lang="en-US"/>
          </a:p>
          <a:p>
            <a:r>
              <a:rPr lang="en-US"/>
              <a:t>By contrast, software defined radio technology provides an efficient and comparatively inexpensive solution to </a:t>
            </a:r>
            <a:r>
              <a:rPr lang="tr-TR" altLang="en-US"/>
              <a:t>solve </a:t>
            </a:r>
            <a:r>
              <a:rPr lang="en-US"/>
              <a:t>this problem, </a:t>
            </a:r>
            <a:r>
              <a:rPr lang="tr-TR" altLang="en-US"/>
              <a:t>by </a:t>
            </a:r>
            <a:r>
              <a:rPr lang="en-US"/>
              <a:t>allowing multi-mode, multi-band or multi-functional wireless devices </a:t>
            </a:r>
            <a:r>
              <a:rPr lang="tr-TR" altLang="en-US"/>
              <a:t>, we can develop just by </a:t>
            </a:r>
            <a:r>
              <a:rPr lang="en-US"/>
              <a:t>using software upgrades.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What's Software Defined Radio?	</a:t>
            </a:r>
            <a:endParaRPr lang="en-US"/>
          </a:p>
        </p:txBody>
      </p:sp>
      <p:pic>
        <p:nvPicPr>
          <p:cNvPr id="3" name="Picture 2"/>
          <p:cNvPicPr>
            <a:picLocks noChangeAspect="1"/>
          </p:cNvPicPr>
          <p:nvPr/>
        </p:nvPicPr>
        <p:blipFill>
          <a:blip r:embed="rId1"/>
          <a:stretch>
            <a:fillRect/>
          </a:stretch>
        </p:blipFill>
        <p:spPr>
          <a:xfrm>
            <a:off x="3938905" y="2867025"/>
            <a:ext cx="4314190" cy="1123950"/>
          </a:xfrm>
          <a:prstGeom prst="rect">
            <a:avLst/>
          </a:prstGeom>
        </p:spPr>
      </p:pic>
      <p:pic>
        <p:nvPicPr>
          <p:cNvPr id="5" name="Content Placeholder 3"/>
          <p:cNvPicPr>
            <a:picLocks noChangeAspect="1"/>
          </p:cNvPicPr>
          <p:nvPr/>
        </p:nvPicPr>
        <p:blipFill>
          <a:blip r:embed="rId2"/>
          <a:stretch>
            <a:fillRect/>
          </a:stretch>
        </p:blipFill>
        <p:spPr>
          <a:xfrm>
            <a:off x="1363345" y="1959610"/>
            <a:ext cx="9144000" cy="3457575"/>
          </a:xfrm>
          <a:prstGeom prst="rect">
            <a:avLst/>
          </a:prstGeom>
        </p:spPr>
      </p:pic>
      <p:pic>
        <p:nvPicPr>
          <p:cNvPr id="6" name="Content Placeholder 5"/>
          <p:cNvPicPr>
            <a:picLocks noChangeAspect="1"/>
          </p:cNvPicPr>
          <p:nvPr>
            <p:ph sz="half" idx="2"/>
          </p:nvPr>
        </p:nvPicPr>
        <p:blipFill>
          <a:blip r:embed="rId3"/>
          <a:stretch>
            <a:fillRect/>
          </a:stretch>
        </p:blipFill>
        <p:spPr>
          <a:xfrm>
            <a:off x="490220" y="5608955"/>
            <a:ext cx="4314825" cy="1123950"/>
          </a:xfrm>
          <a:prstGeom prst="rect">
            <a:avLst/>
          </a:prstGeom>
        </p:spPr>
      </p:pic>
      <p:sp>
        <p:nvSpPr>
          <p:cNvPr id="7" name="Content Placeholder 6"/>
          <p:cNvSpPr/>
          <p:nvPr>
            <p:ph sz="half"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FPGA (Field Programmable Gate Arrays)</a:t>
            </a:r>
            <a:endParaRPr lang="tr-TR" altLang="en-US"/>
          </a:p>
        </p:txBody>
      </p:sp>
      <p:sp>
        <p:nvSpPr>
          <p:cNvPr id="3" name="Content Placeholder 2"/>
          <p:cNvSpPr>
            <a:spLocks noGrp="1"/>
          </p:cNvSpPr>
          <p:nvPr>
            <p:ph idx="1"/>
          </p:nvPr>
        </p:nvSpPr>
        <p:spPr/>
        <p:txBody>
          <a:bodyPr/>
          <a:p>
            <a:r>
              <a:rPr lang="en-US" sz="2800"/>
              <a:t>FPGAs contain an array of programmable logic blocks, and a hierarchy of reconfigurable interconnects that allow the blocks to be "wired together", like many logic gates that can be inter-wired in different configurations. </a:t>
            </a:r>
            <a:endParaRPr lang="en-US" sz="2800"/>
          </a:p>
          <a:p>
            <a:r>
              <a:rPr lang="en-US" sz="2800"/>
              <a:t>Logic blocks can be configured to perform complex combinational functions, or merely simple logic gates like AND and XOR. </a:t>
            </a:r>
            <a:endParaRPr lang="en-US" sz="2800"/>
          </a:p>
          <a:p>
            <a:r>
              <a:rPr lang="en-US" sz="2800"/>
              <a:t>In most FPGAs, logic blocks also include memory elements, which may be simple flip-flops or more complete blocks of memory.</a:t>
            </a:r>
            <a:endParaRPr lang="en-US" sz="2800"/>
          </a:p>
          <a:p>
            <a:r>
              <a:rPr lang="en-US" sz="2800"/>
              <a:t>One of the most important features of FPGA is the ability to perform paralle</a:t>
            </a:r>
            <a:r>
              <a:rPr lang="tr-TR" altLang="en-US" sz="2800"/>
              <a:t>l</a:t>
            </a:r>
            <a:r>
              <a:rPr lang="en-US" sz="2800"/>
              <a:t> operations. </a:t>
            </a:r>
            <a:r>
              <a:rPr lang="tr-TR" altLang="en-US" sz="2800"/>
              <a:t>Like video, voice processing.</a:t>
            </a:r>
            <a:endParaRPr lang="tr-TR" alt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latin typeface="Calibri" panose="020F0502020204030204" charset="0"/>
              </a:rPr>
              <a:t>FPGA (Field Programmable Gate Arrays)</a:t>
            </a:r>
            <a:endParaRPr lang="tr-TR" altLang="en-US">
              <a:latin typeface="Calibri" panose="020F0502020204030204" charset="0"/>
            </a:endParaRPr>
          </a:p>
        </p:txBody>
      </p:sp>
      <p:sp>
        <p:nvSpPr>
          <p:cNvPr id="3" name="Content Placeholder 2"/>
          <p:cNvSpPr>
            <a:spLocks noGrp="1"/>
          </p:cNvSpPr>
          <p:nvPr>
            <p:ph sz="half" idx="1"/>
          </p:nvPr>
        </p:nvSpPr>
        <p:spPr/>
        <p:txBody>
          <a:bodyPr/>
          <a:p>
            <a:r>
              <a:rPr lang="tr-TR" altLang="en-US" sz="2800">
                <a:latin typeface="Calibri" panose="020F0502020204030204" charset="0"/>
              </a:rPr>
              <a:t>If we talk about FPGA's advantages </a:t>
            </a:r>
            <a:endParaRPr lang="tr-TR" altLang="en-US" sz="2800">
              <a:latin typeface="Calibri" panose="020F0502020204030204" charset="0"/>
            </a:endParaRPr>
          </a:p>
          <a:p>
            <a:pPr lvl="1"/>
            <a:r>
              <a:rPr lang="tr-TR" altLang="en-US" sz="2800">
                <a:latin typeface="Calibri" panose="020F0502020204030204" charset="0"/>
              </a:rPr>
              <a:t>Do anything and flexible	</a:t>
            </a:r>
            <a:endParaRPr lang="tr-TR" altLang="en-US" sz="2800">
              <a:latin typeface="Calibri" panose="020F0502020204030204" charset="0"/>
            </a:endParaRPr>
          </a:p>
          <a:p>
            <a:pPr lvl="1"/>
            <a:r>
              <a:rPr lang="tr-TR" altLang="en-US" sz="2800">
                <a:latin typeface="Calibri" panose="020F0502020204030204" charset="0"/>
              </a:rPr>
              <a:t>Super fast than microcontroller</a:t>
            </a:r>
            <a:endParaRPr lang="tr-TR" altLang="en-US" sz="2800">
              <a:latin typeface="Calibri" panose="020F0502020204030204" charset="0"/>
            </a:endParaRPr>
          </a:p>
          <a:p>
            <a:pPr lvl="1"/>
            <a:r>
              <a:rPr lang="tr-TR" altLang="en-US" sz="2800">
                <a:latin typeface="Calibri" panose="020F0502020204030204" charset="0"/>
              </a:rPr>
              <a:t>Field programmable</a:t>
            </a:r>
            <a:endParaRPr lang="tr-TR" altLang="en-US" sz="2800">
              <a:latin typeface="Calibri" panose="020F0502020204030204" charset="0"/>
            </a:endParaRPr>
          </a:p>
          <a:p>
            <a:pPr lvl="1"/>
            <a:r>
              <a:rPr lang="tr-TR" altLang="en-US" sz="2800">
                <a:latin typeface="Calibri" panose="020F0502020204030204" charset="0"/>
              </a:rPr>
              <a:t>Ability of parallel processing</a:t>
            </a:r>
            <a:endParaRPr lang="tr-TR" altLang="en-US" sz="2800">
              <a:latin typeface="Calibri" panose="020F0502020204030204" charset="0"/>
            </a:endParaRPr>
          </a:p>
          <a:p>
            <a:pPr lvl="1"/>
            <a:r>
              <a:rPr lang="tr-TR" altLang="en-US" sz="2800">
                <a:latin typeface="Calibri" panose="020F0502020204030204" charset="0"/>
              </a:rPr>
              <a:t>High I/O </a:t>
            </a:r>
            <a:endParaRPr lang="tr-TR" altLang="en-US" sz="2800">
              <a:latin typeface="Calibri" panose="020F0502020204030204" charset="0"/>
            </a:endParaRPr>
          </a:p>
        </p:txBody>
      </p:sp>
      <p:pic>
        <p:nvPicPr>
          <p:cNvPr id="9" name="Content Placeholder 8"/>
          <p:cNvPicPr>
            <a:picLocks noChangeAspect="1"/>
          </p:cNvPicPr>
          <p:nvPr>
            <p:ph sz="half" idx="2"/>
          </p:nvPr>
        </p:nvPicPr>
        <p:blipFill>
          <a:blip r:embed="rId1"/>
          <a:stretch>
            <a:fillRect/>
          </a:stretch>
        </p:blipFill>
        <p:spPr>
          <a:xfrm>
            <a:off x="6172200" y="1834515"/>
            <a:ext cx="5181600" cy="4332605"/>
          </a:xfrm>
          <a:prstGeom prst="rect">
            <a:avLst/>
          </a:prstGeom>
        </p:spPr>
      </p:pic>
      <p:sp>
        <p:nvSpPr>
          <p:cNvPr id="4" name="Text Box 3"/>
          <p:cNvSpPr txBox="1"/>
          <p:nvPr/>
        </p:nvSpPr>
        <p:spPr>
          <a:xfrm>
            <a:off x="371475" y="5922645"/>
            <a:ext cx="7992110" cy="916940"/>
          </a:xfrm>
          <a:prstGeom prst="rect">
            <a:avLst/>
          </a:prstGeom>
          <a:noFill/>
        </p:spPr>
        <p:txBody>
          <a:bodyPr wrap="square" rtlCol="0" anchor="t">
            <a:spAutoFit/>
          </a:bodyPr>
          <a:p>
            <a:r>
              <a:rPr lang="en-US"/>
              <a:t>An IP (intellectual property) core </a:t>
            </a:r>
            <a:r>
              <a:rPr lang="tr-TR" altLang="en-US"/>
              <a:t>in FPGA </a:t>
            </a:r>
            <a:r>
              <a:rPr lang="en-US"/>
              <a:t>is a block of logic or data that is used in making a field programmable gate array ( FPGA ) or application-specific integrated circuit ( ASIC ) for a product.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latin typeface="Calibri" panose="020F0502020204030204" charset="0"/>
              </a:rPr>
              <a:t>FPGA (Field Programmable Gate Arrays)</a:t>
            </a:r>
            <a:endParaRPr lang="tr-TR" altLang="en-US">
              <a:latin typeface="Calibri" panose="020F0502020204030204" charset="0"/>
            </a:endParaRPr>
          </a:p>
        </p:txBody>
      </p:sp>
      <p:sp>
        <p:nvSpPr>
          <p:cNvPr id="3" name="Content Placeholder 2"/>
          <p:cNvSpPr>
            <a:spLocks noGrp="1"/>
          </p:cNvSpPr>
          <p:nvPr>
            <p:ph sz="half" idx="1"/>
          </p:nvPr>
        </p:nvSpPr>
        <p:spPr>
          <a:xfrm>
            <a:off x="838200" y="1825625"/>
            <a:ext cx="5181600" cy="4351338"/>
          </a:xfrm>
        </p:spPr>
        <p:txBody>
          <a:bodyPr/>
          <a:p>
            <a:r>
              <a:rPr lang="tr-TR" altLang="en-US" sz="2800">
                <a:latin typeface="Calibri" panose="020F0502020204030204" charset="0"/>
              </a:rPr>
              <a:t>FPGA Solutions</a:t>
            </a:r>
            <a:endParaRPr lang="tr-TR" altLang="en-US" sz="2800">
              <a:latin typeface="Calibri" panose="020F0502020204030204" charset="0"/>
            </a:endParaRPr>
          </a:p>
          <a:p>
            <a:endParaRPr lang="tr-TR" altLang="en-US" sz="2800">
              <a:latin typeface="Calibri" panose="020F0502020204030204" charset="0"/>
            </a:endParaRPr>
          </a:p>
        </p:txBody>
      </p:sp>
      <p:pic>
        <p:nvPicPr>
          <p:cNvPr id="6" name="Content Placeholder 5"/>
          <p:cNvPicPr>
            <a:picLocks noChangeAspect="1"/>
          </p:cNvPicPr>
          <p:nvPr>
            <p:ph sz="half" idx="2"/>
          </p:nvPr>
        </p:nvPicPr>
        <p:blipFill>
          <a:blip r:embed="rId1"/>
          <a:stretch>
            <a:fillRect/>
          </a:stretch>
        </p:blipFill>
        <p:spPr>
          <a:xfrm>
            <a:off x="6172200" y="2986405"/>
            <a:ext cx="5181600" cy="1657985"/>
          </a:xfrm>
          <a:prstGeom prst="rect">
            <a:avLst/>
          </a:prstGeom>
        </p:spPr>
      </p:pic>
      <p:pic>
        <p:nvPicPr>
          <p:cNvPr id="7" name="Picture 6"/>
          <p:cNvPicPr>
            <a:picLocks noChangeAspect="1"/>
          </p:cNvPicPr>
          <p:nvPr/>
        </p:nvPicPr>
        <p:blipFill>
          <a:blip r:embed="rId2"/>
          <a:stretch>
            <a:fillRect/>
          </a:stretch>
        </p:blipFill>
        <p:spPr>
          <a:xfrm>
            <a:off x="1202690" y="2986405"/>
            <a:ext cx="3561715" cy="1285875"/>
          </a:xfrm>
          <a:prstGeom prst="rect">
            <a:avLst/>
          </a:prstGeom>
        </p:spPr>
      </p:pic>
      <p:pic>
        <p:nvPicPr>
          <p:cNvPr id="8" name="Picture 7"/>
          <p:cNvPicPr>
            <a:picLocks noChangeAspect="1"/>
          </p:cNvPicPr>
          <p:nvPr/>
        </p:nvPicPr>
        <p:blipFill>
          <a:blip r:embed="rId3"/>
          <a:stretch>
            <a:fillRect/>
          </a:stretch>
        </p:blipFill>
        <p:spPr>
          <a:xfrm>
            <a:off x="7182485" y="5139690"/>
            <a:ext cx="2228215" cy="1353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FPGA (Field Programmable Gate Arrays)</a:t>
            </a:r>
            <a:endParaRPr lang="tr-TR" altLang="en-US"/>
          </a:p>
        </p:txBody>
      </p:sp>
      <p:sp>
        <p:nvSpPr>
          <p:cNvPr id="3" name="Content Placeholder 2"/>
          <p:cNvSpPr>
            <a:spLocks noGrp="1"/>
          </p:cNvSpPr>
          <p:nvPr>
            <p:ph idx="1"/>
          </p:nvPr>
        </p:nvSpPr>
        <p:spPr/>
        <p:txBody>
          <a:bodyPr/>
          <a:p>
            <a:r>
              <a:rPr lang="tr-TR" altLang="en-US"/>
              <a:t>If we simply compare Microcontrollers and FPGAs</a:t>
            </a:r>
            <a:endParaRPr lang="tr-TR" altLang="en-US"/>
          </a:p>
          <a:p>
            <a:endParaRPr lang="tr-TR" altLang="en-US"/>
          </a:p>
          <a:p>
            <a:endParaRPr lang="tr-TR" altLang="en-US"/>
          </a:p>
          <a:p>
            <a:endParaRPr lang="tr-TR" altLang="en-US"/>
          </a:p>
          <a:p>
            <a:endParaRPr lang="tr-TR" altLang="en-US"/>
          </a:p>
          <a:p>
            <a:endParaRPr lang="tr-TR" altLang="en-US"/>
          </a:p>
          <a:p>
            <a:r>
              <a:rPr lang="tr-TR" altLang="en-US"/>
              <a:t>Microcontrollers has its own perphipael which let us open the switch at this figure. But in FPGA, we can connect switch directly to the LED, like we design an electronic circuit.</a:t>
            </a:r>
            <a:endParaRPr lang="tr-TR" altLang="en-US"/>
          </a:p>
        </p:txBody>
      </p:sp>
      <p:pic>
        <p:nvPicPr>
          <p:cNvPr id="4" name="Picture 3"/>
          <p:cNvPicPr>
            <a:picLocks noChangeAspect="1"/>
          </p:cNvPicPr>
          <p:nvPr/>
        </p:nvPicPr>
        <p:blipFill>
          <a:blip r:embed="rId1"/>
          <a:stretch>
            <a:fillRect/>
          </a:stretch>
        </p:blipFill>
        <p:spPr>
          <a:xfrm>
            <a:off x="1316355" y="2414270"/>
            <a:ext cx="6447790" cy="202882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6523</Words>
  <Application>WPS Presentation</Application>
  <PresentationFormat>Widescreen</PresentationFormat>
  <Paragraphs>219</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SimSun</vt:lpstr>
      <vt:lpstr>Wingdings</vt:lpstr>
      <vt:lpstr>Calibri</vt:lpstr>
      <vt:lpstr>Calibri Light</vt:lpstr>
      <vt:lpstr>Microsoft YaHei</vt:lpstr>
      <vt:lpstr>Communications and Dialogues</vt:lpstr>
      <vt:lpstr>EEM5524 - Advanced Communication Electonics</vt:lpstr>
      <vt:lpstr>What's Software Defined Radio?	</vt:lpstr>
      <vt:lpstr>What's Software Defined Radio?	</vt:lpstr>
      <vt:lpstr>What's Software Defined Radio?	</vt:lpstr>
      <vt:lpstr>What's Software Defined Radio?	</vt:lpstr>
      <vt:lpstr>FPGA (Field Programmable Gate Arrays)</vt:lpstr>
      <vt:lpstr>FPGA (Field Programmable Gate Arrays)</vt:lpstr>
      <vt:lpstr>FPGA (Field Programmable Gate Arrays)</vt:lpstr>
      <vt:lpstr>FPGA (Field Programmable Gate Arrays)</vt:lpstr>
      <vt:lpstr>FPGA (Field Programmable Gate Arrays) Comparing FPGA and Microcontroller</vt:lpstr>
      <vt:lpstr>FPGA (Field Programmable Gate Arrays)</vt:lpstr>
      <vt:lpstr>Difference between ASIC and FPGA</vt:lpstr>
      <vt:lpstr>SDT (Software Defined Radio)</vt:lpstr>
      <vt:lpstr>SDT (Software Defined Radio)</vt:lpstr>
      <vt:lpstr>Features	</vt:lpstr>
      <vt:lpstr>Features	</vt:lpstr>
      <vt:lpstr>Features	</vt:lpstr>
      <vt:lpstr>Programmability	</vt:lpstr>
      <vt:lpstr>Programmability	</vt:lpstr>
      <vt:lpstr>Architecture	</vt:lpstr>
      <vt:lpstr>Architecture</vt:lpstr>
      <vt:lpstr>Architecture</vt:lpstr>
      <vt:lpstr>Implementation</vt:lpstr>
      <vt:lpstr>Implementation</vt:lpstr>
      <vt:lpstr>Application Examples	</vt:lpstr>
      <vt:lpstr>SDR Listening Example</vt:lpstr>
      <vt:lpstr>SDR Listening Example</vt:lpstr>
      <vt:lpstr>Conclusions	</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
  <cp:lastModifiedBy>alikaan</cp:lastModifiedBy>
  <cp:revision>66</cp:revision>
  <dcterms:created xsi:type="dcterms:W3CDTF">2018-04-14T13:52:00Z</dcterms:created>
  <dcterms:modified xsi:type="dcterms:W3CDTF">2018-04-20T10:15:39Z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1033-10.2.0.5831</vt:lpwstr>
  </property>
</Properties>
</file>