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5" autoAdjust="0"/>
    <p:restoredTop sz="94660"/>
  </p:normalViewPr>
  <p:slideViewPr>
    <p:cSldViewPr snapToGrid="0">
      <p:cViewPr varScale="1">
        <p:scale>
          <a:sx n="118" d="100"/>
          <a:sy n="118" d="100"/>
        </p:scale>
        <p:origin x="108" y="309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62149B-C333-4181-B494-8BE2D625DF8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152C100-9C86-4413-B2F3-B7E3C46BB196}">
      <dgm:prSet/>
      <dgm:spPr/>
      <dgm:t>
        <a:bodyPr/>
        <a:lstStyle/>
        <a:p>
          <a:r>
            <a:rPr lang="en-US" b="0" i="0" dirty="0">
              <a:latin typeface="Iosevka NF" panose="02000509030000000004" pitchFamily="50" charset="0"/>
              <a:ea typeface="Iosevka NF" panose="02000509030000000004" pitchFamily="50" charset="0"/>
              <a:cs typeface="Iosevka NF" panose="02000509030000000004" pitchFamily="50" charset="0"/>
            </a:rPr>
            <a:t>Knowledge and Education should be open and free.</a:t>
          </a:r>
          <a:endParaRPr lang="en-US" dirty="0">
            <a:latin typeface="Iosevka NF" panose="02000509030000000004" pitchFamily="50" charset="0"/>
            <a:ea typeface="Iosevka NF" panose="02000509030000000004" pitchFamily="50" charset="0"/>
            <a:cs typeface="Iosevka NF" panose="02000509030000000004" pitchFamily="50" charset="0"/>
          </a:endParaRPr>
        </a:p>
      </dgm:t>
    </dgm:pt>
    <dgm:pt modelId="{04B27E06-9EB5-4199-B639-7FA5C401A52A}" type="parTrans" cxnId="{70128CFB-16AF-4D60-8DEA-0F09B29E8CA8}">
      <dgm:prSet/>
      <dgm:spPr/>
      <dgm:t>
        <a:bodyPr/>
        <a:lstStyle/>
        <a:p>
          <a:endParaRPr lang="en-US"/>
        </a:p>
      </dgm:t>
    </dgm:pt>
    <dgm:pt modelId="{B8C43CC6-073A-42CF-B53B-EACE771D8E14}" type="sibTrans" cxnId="{70128CFB-16AF-4D60-8DEA-0F09B29E8CA8}">
      <dgm:prSet/>
      <dgm:spPr/>
      <dgm:t>
        <a:bodyPr/>
        <a:lstStyle/>
        <a:p>
          <a:endParaRPr lang="en-US"/>
        </a:p>
      </dgm:t>
    </dgm:pt>
    <dgm:pt modelId="{0DBF45A1-561D-4FBA-965A-0FFBBC8777F0}">
      <dgm:prSet/>
      <dgm:spPr/>
      <dgm:t>
        <a:bodyPr/>
        <a:lstStyle/>
        <a:p>
          <a:r>
            <a:rPr lang="en-US" b="0" i="0" dirty="0">
              <a:latin typeface="Iosevka NF" panose="02000509030000000004" pitchFamily="50" charset="0"/>
              <a:ea typeface="Iosevka NF" panose="02000509030000000004" pitchFamily="50" charset="0"/>
              <a:cs typeface="Iosevka NF" panose="02000509030000000004" pitchFamily="50" charset="0"/>
            </a:rPr>
            <a:t>Hierarchy and Exploitation must be abolished.</a:t>
          </a:r>
          <a:endParaRPr lang="en-US" dirty="0">
            <a:latin typeface="Iosevka NF" panose="02000509030000000004" pitchFamily="50" charset="0"/>
            <a:ea typeface="Iosevka NF" panose="02000509030000000004" pitchFamily="50" charset="0"/>
            <a:cs typeface="Iosevka NF" panose="02000509030000000004" pitchFamily="50" charset="0"/>
          </a:endParaRPr>
        </a:p>
      </dgm:t>
    </dgm:pt>
    <dgm:pt modelId="{A62FF6A1-B101-4F50-97A2-372942C5297E}" type="parTrans" cxnId="{AC4A909E-E380-4150-A845-10229CD2E213}">
      <dgm:prSet/>
      <dgm:spPr/>
      <dgm:t>
        <a:bodyPr/>
        <a:lstStyle/>
        <a:p>
          <a:endParaRPr lang="en-US"/>
        </a:p>
      </dgm:t>
    </dgm:pt>
    <dgm:pt modelId="{5404527E-ED56-4015-A952-747145812698}" type="sibTrans" cxnId="{AC4A909E-E380-4150-A845-10229CD2E213}">
      <dgm:prSet/>
      <dgm:spPr/>
      <dgm:t>
        <a:bodyPr/>
        <a:lstStyle/>
        <a:p>
          <a:endParaRPr lang="en-US"/>
        </a:p>
      </dgm:t>
    </dgm:pt>
    <dgm:pt modelId="{5117515F-9F8B-4A70-BC32-DE2525A7CD4B}" type="pres">
      <dgm:prSet presAssocID="{7762149B-C333-4181-B494-8BE2D625DF8E}" presName="vert0" presStyleCnt="0">
        <dgm:presLayoutVars>
          <dgm:dir/>
          <dgm:animOne val="branch"/>
          <dgm:animLvl val="lvl"/>
        </dgm:presLayoutVars>
      </dgm:prSet>
      <dgm:spPr/>
    </dgm:pt>
    <dgm:pt modelId="{83F356E2-AA00-4903-BDFA-40C694610703}" type="pres">
      <dgm:prSet presAssocID="{7152C100-9C86-4413-B2F3-B7E3C46BB196}" presName="thickLine" presStyleLbl="alignNode1" presStyleIdx="0" presStyleCnt="2"/>
      <dgm:spPr/>
    </dgm:pt>
    <dgm:pt modelId="{DC90B302-E877-49F0-A437-6DF48566EA5A}" type="pres">
      <dgm:prSet presAssocID="{7152C100-9C86-4413-B2F3-B7E3C46BB196}" presName="horz1" presStyleCnt="0"/>
      <dgm:spPr/>
    </dgm:pt>
    <dgm:pt modelId="{027FF21D-160B-43DC-A4DD-E6533890721A}" type="pres">
      <dgm:prSet presAssocID="{7152C100-9C86-4413-B2F3-B7E3C46BB196}" presName="tx1" presStyleLbl="revTx" presStyleIdx="0" presStyleCnt="2"/>
      <dgm:spPr/>
    </dgm:pt>
    <dgm:pt modelId="{F73CBF43-F1FB-4CFB-AFB4-57AE1138AE73}" type="pres">
      <dgm:prSet presAssocID="{7152C100-9C86-4413-B2F3-B7E3C46BB196}" presName="vert1" presStyleCnt="0"/>
      <dgm:spPr/>
    </dgm:pt>
    <dgm:pt modelId="{3BED548C-1FEC-4516-A297-F501AD45E8F1}" type="pres">
      <dgm:prSet presAssocID="{0DBF45A1-561D-4FBA-965A-0FFBBC8777F0}" presName="thickLine" presStyleLbl="alignNode1" presStyleIdx="1" presStyleCnt="2"/>
      <dgm:spPr/>
    </dgm:pt>
    <dgm:pt modelId="{BFD452B2-9A1F-4001-8A1A-FBE731A44C10}" type="pres">
      <dgm:prSet presAssocID="{0DBF45A1-561D-4FBA-965A-0FFBBC8777F0}" presName="horz1" presStyleCnt="0"/>
      <dgm:spPr/>
    </dgm:pt>
    <dgm:pt modelId="{3BF709F1-AEBE-4674-9BAD-6C1F7C33EDE9}" type="pres">
      <dgm:prSet presAssocID="{0DBF45A1-561D-4FBA-965A-0FFBBC8777F0}" presName="tx1" presStyleLbl="revTx" presStyleIdx="1" presStyleCnt="2"/>
      <dgm:spPr/>
    </dgm:pt>
    <dgm:pt modelId="{1277287B-8725-4311-B96F-6B4958832B23}" type="pres">
      <dgm:prSet presAssocID="{0DBF45A1-561D-4FBA-965A-0FFBBC8777F0}" presName="vert1" presStyleCnt="0"/>
      <dgm:spPr/>
    </dgm:pt>
  </dgm:ptLst>
  <dgm:cxnLst>
    <dgm:cxn modelId="{5BD7738A-5D75-4CF7-870A-19D67569E878}" type="presOf" srcId="{0DBF45A1-561D-4FBA-965A-0FFBBC8777F0}" destId="{3BF709F1-AEBE-4674-9BAD-6C1F7C33EDE9}" srcOrd="0" destOrd="0" presId="urn:microsoft.com/office/officeart/2008/layout/LinedList"/>
    <dgm:cxn modelId="{AC4A909E-E380-4150-A845-10229CD2E213}" srcId="{7762149B-C333-4181-B494-8BE2D625DF8E}" destId="{0DBF45A1-561D-4FBA-965A-0FFBBC8777F0}" srcOrd="1" destOrd="0" parTransId="{A62FF6A1-B101-4F50-97A2-372942C5297E}" sibTransId="{5404527E-ED56-4015-A952-747145812698}"/>
    <dgm:cxn modelId="{48ACBCA6-7850-427E-A5E5-F101BB13EBAD}" type="presOf" srcId="{7152C100-9C86-4413-B2F3-B7E3C46BB196}" destId="{027FF21D-160B-43DC-A4DD-E6533890721A}" srcOrd="0" destOrd="0" presId="urn:microsoft.com/office/officeart/2008/layout/LinedList"/>
    <dgm:cxn modelId="{674CF2E0-D0C0-4A15-B39E-C74338EB677A}" type="presOf" srcId="{7762149B-C333-4181-B494-8BE2D625DF8E}" destId="{5117515F-9F8B-4A70-BC32-DE2525A7CD4B}" srcOrd="0" destOrd="0" presId="urn:microsoft.com/office/officeart/2008/layout/LinedList"/>
    <dgm:cxn modelId="{70128CFB-16AF-4D60-8DEA-0F09B29E8CA8}" srcId="{7762149B-C333-4181-B494-8BE2D625DF8E}" destId="{7152C100-9C86-4413-B2F3-B7E3C46BB196}" srcOrd="0" destOrd="0" parTransId="{04B27E06-9EB5-4199-B639-7FA5C401A52A}" sibTransId="{B8C43CC6-073A-42CF-B53B-EACE771D8E14}"/>
    <dgm:cxn modelId="{F658E14E-67E9-4A0B-94CC-ADC1D172F62D}" type="presParOf" srcId="{5117515F-9F8B-4A70-BC32-DE2525A7CD4B}" destId="{83F356E2-AA00-4903-BDFA-40C694610703}" srcOrd="0" destOrd="0" presId="urn:microsoft.com/office/officeart/2008/layout/LinedList"/>
    <dgm:cxn modelId="{8CBC4B20-F039-4FBE-8CC5-5761206C0931}" type="presParOf" srcId="{5117515F-9F8B-4A70-BC32-DE2525A7CD4B}" destId="{DC90B302-E877-49F0-A437-6DF48566EA5A}" srcOrd="1" destOrd="0" presId="urn:microsoft.com/office/officeart/2008/layout/LinedList"/>
    <dgm:cxn modelId="{6EC1429B-C42B-43DA-B35D-499A38584CF6}" type="presParOf" srcId="{DC90B302-E877-49F0-A437-6DF48566EA5A}" destId="{027FF21D-160B-43DC-A4DD-E6533890721A}" srcOrd="0" destOrd="0" presId="urn:microsoft.com/office/officeart/2008/layout/LinedList"/>
    <dgm:cxn modelId="{95D1A241-01A3-4D48-B4A1-6C8F3D01B07E}" type="presParOf" srcId="{DC90B302-E877-49F0-A437-6DF48566EA5A}" destId="{F73CBF43-F1FB-4CFB-AFB4-57AE1138AE73}" srcOrd="1" destOrd="0" presId="urn:microsoft.com/office/officeart/2008/layout/LinedList"/>
    <dgm:cxn modelId="{14E87ECF-1C6C-4668-9882-B92E33E41BAB}" type="presParOf" srcId="{5117515F-9F8B-4A70-BC32-DE2525A7CD4B}" destId="{3BED548C-1FEC-4516-A297-F501AD45E8F1}" srcOrd="2" destOrd="0" presId="urn:microsoft.com/office/officeart/2008/layout/LinedList"/>
    <dgm:cxn modelId="{AB78DBF4-21BC-4ADC-830D-698BB684C212}" type="presParOf" srcId="{5117515F-9F8B-4A70-BC32-DE2525A7CD4B}" destId="{BFD452B2-9A1F-4001-8A1A-FBE731A44C10}" srcOrd="3" destOrd="0" presId="urn:microsoft.com/office/officeart/2008/layout/LinedList"/>
    <dgm:cxn modelId="{CB647A7B-4386-41D2-AD2A-2D5AADBA5F06}" type="presParOf" srcId="{BFD452B2-9A1F-4001-8A1A-FBE731A44C10}" destId="{3BF709F1-AEBE-4674-9BAD-6C1F7C33EDE9}" srcOrd="0" destOrd="0" presId="urn:microsoft.com/office/officeart/2008/layout/LinedList"/>
    <dgm:cxn modelId="{C03668E3-3917-4C5E-B2FE-10DCBD90487F}" type="presParOf" srcId="{BFD452B2-9A1F-4001-8A1A-FBE731A44C10}" destId="{1277287B-8725-4311-B96F-6B4958832B2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356E2-AA00-4903-BDFA-40C694610703}">
      <dsp:nvSpPr>
        <dsp:cNvPr id="0" name=""/>
        <dsp:cNvSpPr/>
      </dsp:nvSpPr>
      <dsp:spPr>
        <a:xfrm>
          <a:off x="0" y="0"/>
          <a:ext cx="64544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7FF21D-160B-43DC-A4DD-E6533890721A}">
      <dsp:nvSpPr>
        <dsp:cNvPr id="0" name=""/>
        <dsp:cNvSpPr/>
      </dsp:nvSpPr>
      <dsp:spPr>
        <a:xfrm>
          <a:off x="0" y="0"/>
          <a:ext cx="6454482" cy="1883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b="0" i="0" kern="1200" dirty="0">
              <a:latin typeface="Iosevka NF" panose="02000509030000000004" pitchFamily="50" charset="0"/>
              <a:ea typeface="Iosevka NF" panose="02000509030000000004" pitchFamily="50" charset="0"/>
              <a:cs typeface="Iosevka NF" panose="02000509030000000004" pitchFamily="50" charset="0"/>
            </a:rPr>
            <a:t>Knowledge and Education should be open and free.</a:t>
          </a:r>
          <a:endParaRPr lang="en-US" sz="3700" kern="1200" dirty="0">
            <a:latin typeface="Iosevka NF" panose="02000509030000000004" pitchFamily="50" charset="0"/>
            <a:ea typeface="Iosevka NF" panose="02000509030000000004" pitchFamily="50" charset="0"/>
            <a:cs typeface="Iosevka NF" panose="02000509030000000004" pitchFamily="50" charset="0"/>
          </a:endParaRPr>
        </a:p>
      </dsp:txBody>
      <dsp:txXfrm>
        <a:off x="0" y="0"/>
        <a:ext cx="6454482" cy="1883608"/>
      </dsp:txXfrm>
    </dsp:sp>
    <dsp:sp modelId="{3BED548C-1FEC-4516-A297-F501AD45E8F1}">
      <dsp:nvSpPr>
        <dsp:cNvPr id="0" name=""/>
        <dsp:cNvSpPr/>
      </dsp:nvSpPr>
      <dsp:spPr>
        <a:xfrm>
          <a:off x="0" y="1883608"/>
          <a:ext cx="64544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709F1-AEBE-4674-9BAD-6C1F7C33EDE9}">
      <dsp:nvSpPr>
        <dsp:cNvPr id="0" name=""/>
        <dsp:cNvSpPr/>
      </dsp:nvSpPr>
      <dsp:spPr>
        <a:xfrm>
          <a:off x="0" y="1883608"/>
          <a:ext cx="6454482" cy="1883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b="0" i="0" kern="1200" dirty="0">
              <a:latin typeface="Iosevka NF" panose="02000509030000000004" pitchFamily="50" charset="0"/>
              <a:ea typeface="Iosevka NF" panose="02000509030000000004" pitchFamily="50" charset="0"/>
              <a:cs typeface="Iosevka NF" panose="02000509030000000004" pitchFamily="50" charset="0"/>
            </a:rPr>
            <a:t>Hierarchy and Exploitation must be abolished.</a:t>
          </a:r>
          <a:endParaRPr lang="en-US" sz="3700" kern="1200" dirty="0">
            <a:latin typeface="Iosevka NF" panose="02000509030000000004" pitchFamily="50" charset="0"/>
            <a:ea typeface="Iosevka NF" panose="02000509030000000004" pitchFamily="50" charset="0"/>
            <a:cs typeface="Iosevka NF" panose="02000509030000000004" pitchFamily="50" charset="0"/>
          </a:endParaRPr>
        </a:p>
      </dsp:txBody>
      <dsp:txXfrm>
        <a:off x="0" y="1883608"/>
        <a:ext cx="6454482" cy="188360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4T11:46:16.559"/>
    </inkml:context>
    <inkml:brush xml:id="br0">
      <inkml:brushProperty name="width" value="0.05" units="cm"/>
      <inkml:brushProperty name="height" value="0.05" units="cm"/>
      <inkml:brushProperty name="color" value="#66CC00"/>
    </inkml:brush>
  </inkml:definitions>
  <inkml:trace contextRef="#ctx0" brushRef="#br0">1 1637 24575,'15'-1'0,"-1"0"0,1-1 0,0-1 0,-1 0 0,1-1 0,-1-1 0,0 0 0,20-11 0,1 1 0,150-43 0,277-96 0,-405 136 0,-1-4 0,71-37 0,53-20 0,-68 35 0,115-62 0,-134 54 0,-32 17 0,102-42 0,-133 64 0,-2-2 0,1-1 0,-2-2 0,35-27 0,41-27 0,15-12 0,-26 17 0,-17 30 0,-61 32 0,0-2 0,0 1 0,-1-2 0,0 0 0,14-11 0,22-23 0,59-46 0,-92 77 0,0 2 0,0 0 0,0 0 0,1 2 0,33-10 0,125-45 0,0 1 0,-163 57 0,1-1 0,-1-1 0,20-11 0,15-7 0,-26 17 0,0 1 0,35-6 0,35-11 0,-63 15 0,-22 6 0,0 1 0,0 0 0,0-1 0,-1 0 0,1-1 0,-1 1 0,0-1 0,10-6 0,-14 4-1365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4T11:46:18.265"/>
    </inkml:context>
    <inkml:brush xml:id="br0">
      <inkml:brushProperty name="width" value="0.05" units="cm"/>
      <inkml:brushProperty name="height" value="0.05" units="cm"/>
      <inkml:brushProperty name="color" value="#66CC00"/>
    </inkml:brush>
  </inkml:definitions>
  <inkml:trace contextRef="#ctx0" brushRef="#br0">1 59 24575,'657'0'0,"-602"-3"0,63-11 0,-21 2 0,-10 2 0,118-5 0,-155 13 0,-36 0 0,1 1 0,0 1 0,-1 0 0,1 1 0,0 1 0,26 6 0,-39-7 0,0 1 0,0-1 0,0 1 0,0-1 0,0 1 0,0 0 0,-1-1 0,1 1 0,0 0 0,-1 0 0,0 1 0,1-1 0,-1 0 0,0 0 0,0 0 0,0 1 0,0-1 0,-1 1 0,1-1 0,-1 1 0,1-1 0,-1 1 0,0-1 0,0 1 0,0-1 0,0 1 0,0-1 0,-1 1 0,1-1 0,-1 1 0,-1 2 0,-2 14 0,-1-1 0,-2 0 0,-7 18 0,8-21 0,-11 22 0,-1-1 0,-1-1 0,-39 53 0,-85 91 0,56-74 0,64-77 0,1 1 0,1 1 0,1 1 0,-27 62 0,40-80 0,0 0 0,-1 0 0,0-1 0,-1 0 0,-12 12 0,11-11 0,4-6-90,8-8 207,11-13-293,-6 7-1040,6-5-5610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4T11:46:41.433"/>
    </inkml:context>
    <inkml:brush xml:id="br0">
      <inkml:brushProperty name="width" value="0.05" units="cm"/>
      <inkml:brushProperty name="height" value="0.05" units="cm"/>
      <inkml:brushProperty name="color" value="#FFFFFF"/>
    </inkml:brush>
  </inkml:definitions>
  <inkml:trace contextRef="#ctx0" brushRef="#br0">3727 109 24575,'-185'1'0,"-203"-3"0,90-24 0,197 18 0,-222-10 0,-262 19 0,555-3 0,-60-10 0,59 6 0,-57-3 0,-732 11 0,789-4 0,-57-10 0,55 7 0,-53-3 0,68 6 0,0 2 0,-1 0 0,1 1 0,0 1 0,0 1 0,0 1 0,0 0 0,0 1 0,-20 9 0,22-7 0,0-2 0,0 0 0,-1-2 0,1 1 0,-33 1 0,-27 5 0,50-5-455,0-2 0,-42 0 0,45-3-6371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4T11:46:43.816"/>
    </inkml:context>
    <inkml:brush xml:id="br0">
      <inkml:brushProperty name="width" value="0.05" units="cm"/>
      <inkml:brushProperty name="height" value="0.05" units="cm"/>
      <inkml:brushProperty name="color" value="#FFFFFF"/>
    </inkml:brush>
  </inkml:definitions>
  <inkml:trace contextRef="#ctx0" brushRef="#br0">1 2032 24575,'0'1'0,"0"0"0,1 0 0,-1-1 0,1 1 0,-1 0 0,1 0 0,-1 0 0,1 0 0,-1 0 0,1 0 0,0-1 0,-1 1 0,1 0 0,0-1 0,0 1 0,0 0 0,-1-1 0,1 1 0,0-1 0,0 1 0,0-1 0,0 0 0,0 1 0,0-1 0,0 0 0,0 0 0,0 1 0,0-1 0,0 0 0,0 0 0,0 0 0,0 0 0,0 0 0,0-1 0,0 1 0,0 0 0,0 0 0,0-1 0,1 0 0,42-10 0,-16-5 0,-1-1 0,0-1 0,-1-1 0,-1-2 0,29-29 0,0 2 0,72-71 0,-4-5 0,-6-6 0,121-176 0,-187 241 0,-28 39 0,-2-1 0,-1 0 0,-1-2 0,23-49 0,-36 68 0,1-1 0,0 1 0,1 0 0,0 1 0,0-1 0,1 1 0,0 1 0,0 0 0,19-14 0,7-7 0,-26 20 0,0 0 0,-1 0 0,12-18 0,-14 18 0,0 1 0,1-1 0,1 2 0,-1-1 0,1 0 0,11-8 0,3 2 0,-1-2 0,-1 0 0,0-1 0,-1 0 0,28-37 0,-37 41 0,1 1 0,1 0 0,-1 1 0,2 1 0,0-1 0,25-15 0,-27 17 0,1 0 0,-1 0 0,-1-1 0,0-1 0,10-13 0,-11 13 0,1 0 0,0 1 0,0 0 0,1 0 0,19-14 0,-17 15 0,0-1 0,-1 0 0,0-1 0,-1 0 0,0 0 0,-1-1 0,0 0 0,-1-1 0,-1 0 0,0 0 0,0-1 0,4-14 0,-9 24 0,0 0 0,1 1 0,-1-1 0,1 1 0,0 0 0,0 0 0,0 0 0,0 0 0,0 0 0,1 1 0,-1 0 0,1-1 0,6-2 0,60-21 0,-11 5 0,-21-4-1365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4T11:46:45.874"/>
    </inkml:context>
    <inkml:brush xml:id="br0">
      <inkml:brushProperty name="width" value="0.05" units="cm"/>
      <inkml:brushProperty name="height" value="0.05" units="cm"/>
      <inkml:brushProperty name="color" value="#FFFFFF"/>
    </inkml:brush>
  </inkml:definitions>
  <inkml:trace contextRef="#ctx0" brushRef="#br0">1 1 24575,'6'0'0,"-1"0"0,1 1 0,-1 0 0,1 0 0,-1 1 0,0-1 0,1 1 0,-1 0 0,0 1 0,0-1 0,0 1 0,0 0 0,-1 0 0,1 1 0,4 4 0,6 7 0,0 2 0,21 29 0,-24-30 0,0 0 0,0-1 0,17 14 0,-28-28 0,16 12 0,-1 0 0,-1 1 0,0 1 0,-1 0 0,0 1 0,-1 1 0,20 34 0,-27-41 0,1 0 0,1 0 0,0-1 0,0 0 0,1 0 0,19 15 0,-14-13 0,-1 1 0,18 21 0,-22-22 0,0 0 0,1-1 0,0 1 0,0-2 0,1 0 0,1 0 0,-1-1 0,1 0 0,1-1 0,-1 0 0,1-1 0,28 8 0,-28-8 0,1 1 0,-1 0 0,0 1 0,0 0 0,-1 1 0,0 0 0,12 13 0,-12-10 0,2-1 0,-1 0 0,2-1 0,29 16 0,-31-20 0,-2 0 0,1 2 0,-1-1 0,0 1 0,0 1 0,-1 0 0,0 0 0,-1 1 0,0 1 0,-1-1 0,0 1 0,9 15 0,4 15 0,-1 1 0,18 55 0,-37-96 0,21 83 0,-18-67 0,0 1 0,1-1 0,0 1 0,2-2 0,10 22 0,59 111 0,-70-138 0,14 31 0,2-1 0,2-1 0,2-2 0,40 49 0,-40-55 0,13 13 0,66 51 0,-63-65 0,-31-24 0,0 1 0,-1 0 0,1 0 0,-2 1 0,13 15 0,-10-10 0,-1-2 0,1 1 0,21 15 0,-23-20 0,0 1 0,0-1 0,-1 2 0,0-1 0,-1 1 0,0 1 0,13 21 0,13 40-1365,-29-54-5461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4T12:15:36.734"/>
    </inkml:context>
    <inkml:brush xml:id="br0">
      <inkml:brushProperty name="width" value="0.05" units="cm"/>
      <inkml:brushProperty name="height" value="0.05" units="cm"/>
      <inkml:brushProperty name="color" value="#E71224"/>
    </inkml:brush>
  </inkml:definitions>
  <inkml:trace contextRef="#ctx0" brushRef="#br0">13132 1 24575,'-5'2'0,"0"-1"0,1 1 0,0 0 0,0 1 0,-1-1 0,1 1 0,1 0 0,-1 0 0,0 0 0,1 0 0,-1 1 0,1 0 0,0-1 0,0 1 0,-3 6 0,-4 3 0,-31 32 0,24-28 0,2 0 0,0 1 0,1 0 0,-16 29 0,24-37 0,0 0 0,-1-1 0,0 0 0,-1 0 0,0-1 0,0 0 0,-1 0 0,-19 12 0,-12 12 0,24-16 0,0 1 0,1 0 0,-16 25 0,-9 11 0,-7 7 0,-63 66 0,94-108 0,1 0 0,0 2 0,-12 20 0,15-20 0,-1-1 0,-1-1 0,-24 26 0,35-42 0,-27 26 0,0 1 0,2 1 0,-33 47 0,48-59 0,-1-1 0,-1 0 0,0-1 0,-26 21 0,34-30 0,0 1 0,0 0 0,1 0 0,0 0 0,0 1 0,-5 11 0,8-13 0,-1 0 0,0 0 0,0 0 0,0-1 0,-1 1 0,0-1 0,-1 0 0,1-1 0,-1 1 0,0-1 0,-9 6 0,3-4 0,1 1 0,0 0 0,1 1 0,0 0 0,0 1 0,-9 11 0,-26 26 0,35-40 0,-1 1 0,0-1 0,0-1 0,0 0 0,-1-1 0,0 0 0,-20 5 0,21-7 0,0 0 0,0 1 0,1 0 0,0 1 0,0 0 0,0 0 0,0 1 0,1 0 0,0 1 0,0 0 0,-8 9 0,8-5 0,-1 0 0,0-1 0,-1 0 0,0-1 0,0 0 0,-1-1 0,-20 11 0,24-13 0,0-1 0,0 2 0,1-1 0,0 1 0,0 0 0,0 0 0,1 1 0,0-1 0,1 2 0,-8 14 0,9-16 0,0 1 0,-1 0 0,0-1 0,0 0 0,-1 0 0,1 0 0,-1-1 0,-1 0 0,1 0 0,-1-1 0,0 1 0,-1-1 0,1-1 0,-10 5 0,3-4 0,0 1 0,1 0 0,0 1 0,0 0 0,0 1 0,1 0 0,0 1 0,1 0 0,-20 22 0,20-21 0,-1-1 0,0 0 0,0-1 0,0 0 0,-1-1 0,0-1 0,-1 0 0,0 0 0,0-2 0,0 1 0,0-2 0,-24 3 0,31-4 0,1 0 0,0 1 0,-1 0 0,1 0 0,0 0 0,1 1 0,-1 0 0,1 0 0,-1 0 0,1 1 0,0-1 0,1 1 0,-1 0 0,-5 10 0,4-7 0,0-1 0,0 0 0,0-1 0,-1 0 0,0 0 0,0 0 0,-14 8 0,9-8 0,-38 17 0,1 3 0,2 1 0,-62 47 0,43-31 0,56-37 0,-1 0 0,1 0 0,0 1 0,0 0 0,0 1 0,1 0 0,1 1 0,-13 15 0,11-10 0,4-4 0,0 0 0,-1 0 0,0 0 0,0-1 0,-1 0 0,-1-1 0,1 1 0,-2-2 0,1 1 0,-1-1 0,0-1 0,-13 7 0,13-8 0,0 1 0,0 0 0,1 0 0,0 1 0,0 0 0,0 1 0,1-1 0,-8 11 0,8-9 0,0 0 0,-1-1 0,0 0 0,-1-1 0,0 1 0,0-2 0,-16 9 0,9-9 0,0 0 0,-31 5 0,38-10 0,1 1 0,0-1 0,0 2 0,0-1 0,0 1 0,0 1 0,1 0 0,-1 0 0,1 0 0,0 1 0,1 1 0,-1-1 0,1 1 0,-9 9 0,8-6 0,-1-1 0,0 0 0,0 0 0,-1-1 0,0 0 0,-1 0 0,1-1 0,-1-1 0,0 0 0,0 0 0,-1-1 0,0-1 0,1 0 0,-1 0 0,-20 1 0,21-1 0,0 0 0,0 1 0,0 0 0,1 1 0,-1 1 0,1-1 0,0 2 0,1-1 0,0 1 0,-9 9 0,-51 32 0,51-40 0,-1 0 0,-30 8 0,0 0 0,40-12 0,0 1 0,1 1 0,-1 0 0,1 0 0,0 0 0,1 1 0,0 0 0,0 1 0,0-1 0,1 1 0,-11 17 0,13-17 0,-1 0 0,0 0 0,-1-1 0,0 1 0,0-1 0,-1-1 0,0 0 0,0 1 0,0-2 0,-1 1 0,0-1 0,0-1 0,0 1 0,-13 4 0,5-5 0,0 1 0,0 0 0,0 2 0,1-1 0,-1 2 0,2 0 0,-1 1 0,1 0 0,1 1 0,0 1 0,-16 16 0,14-14 0,-1-1 0,0 0 0,-1-1 0,-29 14 0,28-16 0,0 1 0,1 0 0,0 2 0,-24 20 0,30-22 0,0-1 0,0-1 0,-1 0 0,0-1 0,-1 0 0,1 0 0,-1-2 0,-1 0 0,1 0 0,-1-1 0,0-1 0,0 0 0,-15 1 0,11 1 0,-1 0 0,1 1 0,0 2 0,0-1 0,0 2 0,1 1 0,-23 16 0,22-14 0,-1 0 0,0-1 0,-1-1 0,0-1 0,-33 10 0,36-14 0,1 1 0,0 1 0,0 0 0,1 1 0,-25 18 0,22-15 0,1 0 0,-2-1 0,-31 12 0,36-16 0,0 0 0,1 1 0,0 0 0,0 1 0,0 0 0,1 1 0,1 1 0,0 0 0,-12 14 0,9-13 0,0-1 0,0 0 0,-1-1 0,0-1 0,0 0 0,-1-1 0,-19 7 0,19-9 0,1 1 0,0 0 0,0 1 0,0 1 0,1 1 0,0 0 0,1 0 0,-14 14 0,15-12 0,-1-1 0,0 0 0,0-1 0,-1 0 0,-1-2 0,1 1 0,-1-2 0,-19 7 0,13-6 0,1 2 0,0 1 0,-31 19 0,21-10 0,0-2 0,-1-1 0,-1-2 0,-1 0 0,-36 8 0,60-17 0,0 0 0,1 0 0,-1 0 0,1 1 0,1 0 0,-1 1 0,1 0 0,0 0 0,0 1 0,1-1 0,-8 14 0,5-9 0,-1 1 0,0-2 0,-19 18 0,17-21 0,0 0 0,-1-1 0,-27 12 0,30-15 0,-1 0 0,1 1 0,0 0 0,1 1 0,-1 0 0,1 1 0,1 0 0,-10 9 0,-3 4 0,0-2 0,-1 0 0,-1-1 0,0-1 0,-35 16 0,28-15 0,1 1 0,0 1 0,-30 27 0,-18 18 0,-120 78 0,98-74 0,-76 61 0,117-98 0,48-26 0,0-1 0,1 2 0,-1-1 0,1 1 0,0 0 0,1 1 0,0 0 0,-10 10 0,8-6 0,-1-1 0,0 0 0,-1-1 0,0 0 0,0-1 0,-1 0 0,0-1 0,-25 10 0,14-6 0,3 2 0,0 0 0,0 1 0,-31 27 0,30-22 0,-2 0 0,-26 15 0,33-24 0,2 1 0,-1 1 0,2 0 0,-15 16 0,-21 18 0,0-13 0,39-27 0,1 0 0,0 1 0,0 0 0,-14 14 0,7-3 0,-1-1 0,0 0 0,-1-2 0,-1 0 0,-37 20 0,-79 49 0,113-70 0,1 1 0,1 1 0,0 1 0,-19 19 0,-21 18 0,8 1 0,46-46 0,0-1 0,0 1 0,-1-1 0,0-1 0,-1 0 0,1 0 0,-1-1 0,-1 0 0,-12 6 0,11-6 0,-1 1 0,1-1 0,0 2 0,0 0 0,1 0 0,0 0 0,1 2 0,-14 16 0,13-15 0,0 0 0,-1-1 0,0 0 0,0 0 0,-1-1 0,-19 11 0,19-13 0,1 1 0,0 0 0,0 1 0,1 0 0,0 0 0,-12 16 0,10-12 0,0 0 0,-1-1 0,-19 14 0,14-11 0,0 0 0,0 1 0,2 1 0,0 1 0,1 0 0,-17 27 0,17-24 0,9-13 0,0 0 0,0-1 0,-1 1 0,1-1 0,-2-1 0,1 1 0,-1-1 0,0-1 0,0 0 0,0 0 0,-14 6 0,13-6 0,1 0 0,0 0 0,0 1 0,0 0 0,1 0 0,0 1 0,0 0 0,-11 16 0,12-15 0,-1 0 0,0 0 0,0-1 0,-1 1 0,1-2 0,-2 1 0,-16 10 0,16-13 0,1 1 0,0 1 0,1 0 0,0 0 0,-1 0 0,2 1 0,-1 0 0,1 0 0,0 1 0,1-1 0,-8 14 0,-28 36 0,-2-20 0,34-31 0,2 0 0,-1 0 0,1 1 0,-1 0 0,-7 11 0,-63 82 0,-17 24 0,-16 30 0,57-102 0,44-44 0,0 1 0,0 0 0,1 1 0,0 0 0,-8 13 0,-11 14 0,-1 0 0,-2-2 0,-61 54 0,69-67 0,-23 20 0,11-11 0,-33 39 0,43-45 0,0-1 0,-2 0 0,-49 32 0,41-32 0,-60 56 0,85-71 0,-1-1 0,1 0 0,-2 0 0,-13 6 0,13-7 0,0 0 0,1 0 0,1 1 0,-17 14 0,21-16 0,-24 25 0,-34 28 0,53-50 0,-1 0 0,-1-1 0,1 0 0,-1-1 0,-1-1 0,-24 9 0,29-12 0,1 1 0,0 1 0,0-1 0,0 1 0,0 0 0,1 1 0,0 0 0,0 0 0,-12 14 0,13-13 0,-1 0 0,1 0 0,-2-1 0,1 0 0,-1 0 0,0-1 0,0 0 0,0 0 0,-16 6 0,4-5 0,-8 3 0,-49 21 0,69-25 0,-1 0 0,1 0 0,0 1 0,0 0 0,0 0 0,1 1 0,0-1 0,1 2 0,-10 11 0,11-13 0,-1 1 0,-1-1 0,1-1 0,-1 1 0,0-1 0,0 0 0,-1-1 0,1 0 0,-1 0 0,-11 4 0,9-4 0,0 1 0,0-1 0,1 2 0,0-1 0,0 1 0,-15 14 0,12-7 0,-2-1 0,1-1 0,-1 1 0,-1-2 0,0 0 0,-1-1 0,0-1 0,0 0 0,0-1 0,-21 5 0,26-6 0,0-1 0,0 1 0,1 0 0,0 1 0,0 1 0,0-1 0,1 2 0,1-1 0,-1 1 0,1 0 0,-8 13 0,3-6 0,0 0 0,-30 25 0,35-35 0,-1-1 0,0 1 0,0-2 0,0 0 0,-12 4 0,12-5 0,1 0 0,0 1 0,0 0 0,0 0 0,0 1 0,1 0 0,-13 10 0,0 5 0,0-2 0,0 0 0,-2-2 0,-30 19 0,42-28 0,0 1 0,0 0 0,0 0 0,1 1 0,0 0 0,-9 14 0,8-11 0,0 0 0,-1-1 0,-22 18 0,-44 16 0,59-36 0,1 1 0,0 0 0,0 1 0,-18 16 0,2 4 0,2 2 0,1 0 0,-43 64 0,65-88 0,0 0 0,0 0 0,-1-1 0,0 0 0,-1-1 0,0 0 0,-17 9 0,-30 24 0,1 0 0,45-33 0,1 0 0,0 0 0,0 1 0,1 0 0,0 0 0,0 1 0,1 1 0,-10 13 0,11-15 0,-1 1 0,1-2 0,-2 1 0,1-1 0,-1 0 0,0-1 0,-16 9 0,-1 1 0,-21 14-1365,33-22-5461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4T12:15:43.351"/>
    </inkml:context>
    <inkml:brush xml:id="br0">
      <inkml:brushProperty name="width" value="0.05" units="cm"/>
      <inkml:brushProperty name="height" value="0.05" units="cm"/>
      <inkml:brushProperty name="color" value="#E71224"/>
    </inkml:brush>
  </inkml:definitions>
  <inkml:trace contextRef="#ctx0" brushRef="#br0">13025 8843 24575,'-1'-6'0,"-1"0"0,0 1 0,-1-1 0,1 0 0,-1 1 0,0-1 0,-6-8 0,1 2 0,-3-9 0,2-1 0,1 0 0,0 0 0,-6-33 0,7 25 0,-18-46 0,21 66 0,-1 0 0,0 1 0,-1-1 0,0 1 0,0 0 0,-1 1 0,0-1 0,-11-9 0,-37-35 0,2-2 0,3-3 0,-61-90 0,94 124 0,-1 1 0,-1 1 0,0 1 0,-2 1 0,-1 1 0,0 1 0,-37-24 0,52 37 0,0-1 0,0 0 0,1 0 0,0-1 0,0 1 0,1-1 0,0-1 0,0 1 0,1-1 0,-7-15 0,8 16 0,1 1 0,-2-1 0,1 1 0,-1-1 0,0 1 0,0 0 0,0 0 0,-1 1 0,0-1 0,0 1 0,-1 0 0,0 1 0,1-1 0,-1 1 0,-1 0 0,1 1 0,-9-5 0,4 6 0,1-2 0,-1 1 0,1-2 0,0 1 0,0-1 0,0-1 0,1 0 0,-1 0 0,2-1 0,-16-14 0,15 11 0,-1 2 0,0-1 0,0 1 0,0 1 0,-1 0 0,0 0 0,0 1 0,-1 1 0,1 0 0,-1 0 0,-1 1 0,1 1 0,0 0 0,-1 0 0,0 1 0,-23 0 0,24 1 0,0 0 0,0-1 0,1 0 0,-1-1 0,1 0 0,-13-6 0,11 4 0,0 0 0,1 2 0,-1 0 0,-22-3 0,28 5 0,0-1 0,1 1 0,-1-1 0,0-1 0,1 1 0,-1-1 0,1 0 0,0 0 0,0-1 0,0 0 0,1 0 0,-1-1 0,1 1 0,-6-7 0,4 4 0,0 1 0,0 0 0,0 0 0,-1 1 0,0 0 0,0 0 0,0 1 0,-13-5 0,6 6 0,-1 0 0,0 1 0,-28-1 0,31 3 0,-1-1 0,1 0 0,-1-1 0,1 0 0,0-1 0,-16-5 0,-1-4 0,0 3 0,-1 0 0,-61-8 0,70 12 0,0-1 0,0-1 0,1-1 0,0-1 0,1-1 0,-24-15 0,-18-8 0,-15-13 0,55 32 0,0 0 0,-27-11 0,12 8 0,1-1 0,-53-37 0,61 39 0,0 1 0,-1 2 0,0 0 0,-1 2 0,0 1 0,-40-7 0,61 14 0,0-1 0,0 1 0,0-2 0,1 1 0,0-1 0,0 0 0,0-1 0,1 0 0,-8-8 0,5 6 0,0 0 0,0 0 0,-1 1 0,-14-8 0,-111-52 0,-89-39 0,206 97 0,1-1 0,1 0 0,0-1 0,-24-21 0,28 21 0,0 0 0,0 1 0,-1 1 0,0 1 0,-1 0 0,0 0 0,-28-9 0,31 14 0,-1-1 0,1-1 0,0 0 0,0-1 0,1 0 0,-1-1 0,1 0 0,1-1 0,0 0 0,0 0 0,-18-20 0,-17-14 0,-3 2 0,-1 2 0,-68-40 0,-27-20 0,134 89 0,0 0 0,1-1 0,-1 0 0,-13-22 0,18 25 0,0-1 0,-1 1 0,1 0 0,-1 0 0,-1 0 0,1 1 0,-1 0 0,0 0 0,-1 1 0,1 0 0,-1 0 0,0 0 0,-10-3 0,9 5 0,0 0 0,0-1 0,0-1 0,1 1 0,0-1 0,0-1 0,0 1 0,0-1 0,1-1 0,0 1 0,1-1 0,-1 0 0,1-1 0,-5-9 0,2 8 0,0 1 0,0 0 0,0 0 0,-1 1 0,0 0 0,-1 1 0,0 0 0,-18-7 0,13 5 0,0 0 0,1-1 0,-18-13 0,-24-28 0,29 25 0,-45-31 0,11 11 0,42 28 0,-2 2 0,1 1 0,-35-17 0,16 11 0,2-2 0,-67-51 0,-30-18 0,118 82 0,-1 0 0,0 1 0,0 1 0,-1 0 0,0 2 0,-25-5 0,28 6 0,1-1 0,-1-1 0,1 0 0,1-1 0,0-1 0,0 0 0,-19-15 0,-9-4 0,20 15 0,-1 1 0,0 2 0,-49-15 0,36 13 0,23 6 0,0-1 0,0 0 0,1-1 0,0-1 0,0 0 0,1-1 0,-12-10 0,12 8 0,-1 2 0,-1-1 0,1 2 0,-1-1 0,-26-10 0,27 14 0,0 0 0,0 0 0,0-2 0,0 1 0,1-1 0,0-1 0,1 0 0,0-1 0,0 0 0,1 0 0,0-1 0,-8-10 0,12 14 0,0 2 0,0-1 0,-1 0 0,0 1 0,0 0 0,0 1 0,0-1 0,-1 1 0,1 1 0,-1-1 0,0 1 0,0 0 0,0 0 0,-13-1 0,9 2 0,0-2 0,1 1 0,-1-2 0,1 1 0,-19-10 0,12 1 0,0 1 0,-1 1 0,-1 1 0,0 1 0,0 0 0,-1 1 0,0 1 0,-33-5 0,35 7 0,1-1 0,0 0 0,1-2 0,-1 0 0,2-1 0,-1 0 0,-29-21 0,-13-7 0,21 17 0,-1 2 0,-49-17 0,30 19 0,47 13 0,0 0 0,0-1 0,0 0 0,0-1 0,1 0 0,-1 0 0,1-1 0,0 0 0,0 0 0,1-1 0,-1-1 0,-9-9 0,8 7 0,0 2 0,-1-1 0,0 2 0,0-1 0,0 1 0,-1 1 0,1 0 0,-1 1 0,0 0 0,-21-4 0,22 6 0,-1 0 0,1-1 0,0-1 0,-1 0 0,2 0 0,-1-1 0,0-1 0,1 0 0,0 0 0,1-1 0,-1 0 0,-12-14 0,15 14 0,0 0 0,0 0 0,-1 0 0,0 1 0,0 0 0,0 0 0,-1 1 0,0 0 0,0 1 0,0 0 0,0 0 0,-18-4 0,-24-17 0,41 19 0,0 1 0,-1 0 0,0 0 0,-12-3 0,5 3 0,-1-1 0,1 0 0,0-2 0,1 0 0,-31-19 0,12 6 0,28 17 0,-1-1 0,1 0 0,-1 0 0,2-1 0,-1 0 0,1 0 0,-12-13 0,16 15 0,0 0 0,-1 1 0,1 0 0,-1 0 0,0 0 0,0 0 0,0 0 0,0 1 0,0 0 0,-1-1 0,1 2 0,0-1 0,-1 0 0,0 1 0,1 0 0,-1 0 0,-8 0 0,-30-9 0,35 6 0,0 0 0,1 0 0,0 0 0,0-1 0,0-1 0,0 1 0,1-1 0,0 0 0,-10-13 0,8 9 0,0 1 0,-1 0 0,-20-15 0,21 20 0,0 0 0,-1 0 0,0 0 0,1 1 0,-1 0 0,-1 1 0,1 0 0,-10-1 0,-33-9 0,44 9 0,1-1 0,-1-1 0,1 1 0,0-1 0,0-1 0,0 1 0,0-1 0,1 0 0,0 0 0,1-1 0,-6-8 0,3 5 0,0 1 0,0 0 0,-1 0 0,-17-13 0,-6 2 0,11 7 0,2 0 0,-20-17 0,33 25 0,0-1 0,1 0 0,-1 0 0,1 0 0,1-1 0,-1 0 0,1 0 0,0 0 0,-5-15 0,7 16 0,-1 1 0,0-1 0,0 0 0,0 1 0,-1 0 0,0 0 0,0 0 0,0 0 0,-1 1 0,0-1 0,1 1 0,-1 0 0,-1 1 0,1-1 0,-1 1 0,-9-4 0,-22-16 0,30 17 0,-1 0 0,1-1 0,1 1 0,-1-2 0,-6-8 0,-28-30 0,-7 11 0,35 26 0,-1 0 0,1-1 0,1-1 0,0 0 0,-11-14 0,12 12 0,-2 1 0,1 0 0,-2 0 0,1 2 0,-2-1 0,-25-13 0,-1-2 0,32 19 0,0 0 0,0-1 0,1 0 0,0-1 0,0 0 0,-8-13 0,9 12 0,1 1 0,-2 0 0,1 1 0,-1 0 0,0 0 0,-17-12 0,10 9 0,-1-1 0,2 0 0,-1-1 0,2-1 0,0 0 0,-12-19 0,21 28 0,0 2 0,0-1 0,1 1 0,-1-1 0,-1 1 0,1 0 0,0 1 0,-1-1 0,1 1 0,-1 0 0,0 0 0,-10-2 0,11 3 0,0 0 0,0-1 0,0 1 0,0-1 0,0 1 0,0-1 0,1 0 0,-1-1 0,0 1 0,1-1 0,0 1 0,-1-1 0,1 0 0,0 0 0,1-1 0,-1 1 0,-4-7 0,1-2 0,-4-9 0,-1 0 0,-26-35 0,32 50 0,0 0 0,-1 0 0,0 1 0,0-1 0,0 1 0,0 1 0,-1-1 0,0 1 0,0 1 0,0-1 0,0 1 0,-13-4 0,10 3 0,-1-1 0,1 0 0,0-1 0,0 0 0,0-1 0,1 0 0,0 0 0,0-1 0,-14-16 0,11 10 0,-2 2 0,-28-23 0,12 16 0,1-1 0,-31-28 0,48 38 0,-1 0 0,-1 1 0,0 0 0,-27-11 0,26 13 0,1 0 0,0-1 0,0-1 0,1 0 0,-13-11 0,-24-32 0,37 37 0,-1 0 0,0 2 0,-1-1 0,0 2 0,-31-20 0,38 27 0,0-1 0,0 0 0,0 0 0,1-1 0,0 0 0,-9-12 0,9 11 0,1 0 0,-1 0 0,-1 1 0,0 0 0,0 1 0,-10-7 0,-9-2 0,-31-17 0,2-2 0,1-3 0,-50-43 0,92 68 0,-1 0 0,-1 0 0,0 2 0,0-1 0,-1 2 0,-29-13 0,40 20 0,1 0 0,0 0 0,0-1 0,0 1 0,0-1 0,0 0 0,1 0 0,-1 0 0,1 0 0,0-1 0,0 1 0,0-1 0,0 0 0,1 0 0,-4-7 0,-23-29 0,22 35 0,0 1 0,0 0 0,0 0 0,-1 1 0,1 0 0,-1 0 0,0 0 0,0 1 0,0 1 0,0-1 0,-13 0 0,-35-9 0,48 8 0,0-1 0,0-1 0,1 1 0,-1-1 0,1-1 0,0 1 0,1-1 0,-1 0 0,1-1 0,1 1 0,-8-11 0,8 10 0,-1-1 0,0 1 0,0 1 0,-1-1 0,0 1 0,0 0 0,0 0 0,-1 1 0,0 0 0,-16-7 0,10 6 0,1-2 0,-1 1 0,1-1 0,1-1 0,0-1 0,0 1 0,-20-23 0,15 15 0,-1 1 0,-26-19 0,26 25 0,0 1 0,-1 0 0,0 1 0,-29-7 0,23 7 0,1 0 0,-26-14 0,40 16 0,1-1 0,0 1 0,0-2 0,1 1 0,0-1 0,-7-9 0,7 8 0,0 1 0,0 0 0,0 0 0,-1 1 0,0 0 0,-11-6 0,-49-14 0,-7-4 0,71 28 0,0 0 0,-1-1 0,1 1 0,0-1 0,1 0 0,-1 0 0,1-1 0,-1 0 0,1 1 0,-5-10 0,-7-16 0,-24-36 0,38 63 0,-1 0 0,1 0 0,-1 0 0,0 0 0,0 0 0,-1 1 0,1-1 0,0 1 0,-1 0 0,1 0 0,-1 0 0,0 0 0,0 1 0,0 0 0,-5-2 0,-2 0 0,0-1 0,0 0 0,0-1 0,1 0 0,0-1 0,0 0 0,0 0 0,1-1 0,0 0 0,-11-11 0,-14-10 0,26 21 0,0 0 0,1-1 0,0 0 0,0 0 0,1 0 0,0-1 0,-7-14 0,-14-20 0,-10 6 0,32 33 0,1 1 0,0-1 0,0 1 0,0-1 0,0 0 0,1 0 0,0-1 0,-1 1 0,2-1 0,-1 0 0,0 0 0,1 0 0,0 0 0,-2-6 0,-1-21 0,4 20 0,-1-1 0,-1 1 0,-7-22 0,9 31 0,0 0 0,-1 1 0,1-1 0,-1 1 0,1-1 0,-1 1 0,0 0 0,1 0 0,-1 0 0,0 0 0,-1 0 0,1 0 0,0 0 0,0 0 0,-1 1 0,1 0 0,-1-1 0,0 1 0,1 0 0,-1 0 0,-5-1 0,-15-2 0,0-2 0,0 0 0,-30-13 0,43 14 0,0 0 0,0 0 0,1-1 0,0 0 0,0-1 0,0 0 0,1 0 0,0-1 0,-10-11 0,15 14 0,-2 0 0,1 1 0,-1-1 0,1 1 0,-1 0 0,0 1 0,0-1 0,-1 1 0,1 0 0,-1 1 0,0-1 0,-11-3 0,-1 2 0,0 1 0,-36-2 0,-26-4 0,71 5 0,0 0 0,-1 0 0,1-1 0,1 0 0,-1-1 0,1 1 0,-15-15 0,0 1 0,21 18-44,1 0 0,-1 0 0,1-1 0,0 1 0,-1-1 0,1 1 0,0-1 0,0 1 0,0-1 0,0 0 0,1 1 0,-1-1 0,0 0 0,1 0 0,-1 0 0,1 0 0,0 1 0,-1-1-1,1 0 1,0 0 0,0 0 0,0 0 0,0 0 0,1 0 0,-1 0 0,0 1 0,1-1 0,0 0 0,-1 0 0,2-2 0,5-8-6782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4T12:16:16.36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Iosevka NF" panose="02000509030000000004" pitchFamily="50" charset="0"/>
                <a:ea typeface="Iosevka NF" panose="02000509030000000004" pitchFamily="50" charset="0"/>
                <a:cs typeface="Iosevka NF" panose="02000509030000000004" pitchFamily="50"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atin typeface="Iosevka NF" panose="02000509030000000004" pitchFamily="50" charset="0"/>
                <a:ea typeface="Iosevka NF" panose="02000509030000000004" pitchFamily="50" charset="0"/>
                <a:cs typeface="Iosevka NF" panose="0200050903000000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latin typeface="Iosevka NF" panose="02000509030000000004" pitchFamily="50" charset="0"/>
                <a:ea typeface="Iosevka NF" panose="02000509030000000004" pitchFamily="50" charset="0"/>
                <a:cs typeface="Iosevka NF" panose="02000509030000000004" pitchFamily="50" charset="0"/>
              </a:endParaRPr>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latin typeface="Iosevka NF" panose="02000509030000000004" pitchFamily="50" charset="0"/>
                <a:ea typeface="Iosevka NF" panose="02000509030000000004" pitchFamily="50" charset="0"/>
                <a:cs typeface="Iosevka NF" panose="02000509030000000004" pitchFamily="50" charset="0"/>
              </a:endParaRPr>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latin typeface="Iosevka NF" panose="02000509030000000004" pitchFamily="50" charset="0"/>
                <a:ea typeface="Iosevka NF" panose="02000509030000000004" pitchFamily="50" charset="0"/>
                <a:cs typeface="Iosevka NF" panose="02000509030000000004" pitchFamily="50" charset="0"/>
              </a:endParaRPr>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latin typeface="Iosevka NF" panose="02000509030000000004" pitchFamily="50" charset="0"/>
                <a:ea typeface="Iosevka NF" panose="02000509030000000004" pitchFamily="50" charset="0"/>
                <a:cs typeface="Iosevka NF" panose="02000509030000000004" pitchFamily="50" charset="0"/>
              </a:endParaRPr>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latin typeface="Iosevka NF" panose="02000509030000000004" pitchFamily="50" charset="0"/>
                <a:ea typeface="Iosevka NF" panose="02000509030000000004" pitchFamily="50" charset="0"/>
                <a:cs typeface="Iosevka NF" panose="02000509030000000004" pitchFamily="50" charset="0"/>
              </a:endParaRPr>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lvl1pPr>
              <a:defRPr>
                <a:latin typeface="Iosevka NF" panose="02000509030000000004" pitchFamily="50" charset="0"/>
                <a:ea typeface="Iosevka NF" panose="02000509030000000004" pitchFamily="50" charset="0"/>
                <a:cs typeface="Iosevka NF" panose="02000509030000000004" pitchFamily="50" charset="0"/>
              </a:defRPr>
            </a:lvl1pPr>
          </a:lstStyle>
          <a:p>
            <a:fld id="{D6D0F569-AC90-44EB-9EF4-4E5C2F5D823C}" type="datetime1">
              <a:rPr lang="en-US" smtClean="0"/>
              <a:pPr/>
              <a:t>2/14/2024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lvl1pPr>
              <a:defRPr>
                <a:latin typeface="Iosevka NF" panose="02000509030000000004" pitchFamily="50" charset="0"/>
                <a:ea typeface="Iosevka NF" panose="02000509030000000004" pitchFamily="50" charset="0"/>
                <a:cs typeface="Iosevka NF" panose="02000509030000000004" pitchFamily="50" charset="0"/>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lvl1pPr>
              <a:defRPr>
                <a:latin typeface="Iosevka NF" panose="02000509030000000004" pitchFamily="50" charset="0"/>
                <a:ea typeface="Iosevka NF" panose="02000509030000000004" pitchFamily="50" charset="0"/>
                <a:cs typeface="Iosevka NF" panose="02000509030000000004" pitchFamily="50" charset="0"/>
              </a:defRPr>
            </a:lvl1pPr>
          </a:lstStyle>
          <a:p>
            <a:fld id="{F3450C42-9A0B-4425-92C2-70FCF7C45734}" type="slidenum">
              <a:rPr lang="en-US" smtClean="0"/>
              <a:pPr/>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Iosevka NF" panose="02000509030000000004" pitchFamily="50" charset="0"/>
              <a:ea typeface="Iosevka NF" panose="02000509030000000004" pitchFamily="50" charset="0"/>
              <a:cs typeface="Iosevka NF" panose="02000509030000000004" pitchFamily="50" charset="0"/>
            </a:endParaRPr>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2/14/2024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2/14/2024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2/14/2024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2/14/2024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2/14/2024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2/14/2024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2/14/2024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2/14/2024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2/14/2024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2/14/2024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Iosevka NF" panose="02000509030000000004" pitchFamily="50" charset="0"/>
                <a:ea typeface="Iosevka NF" panose="02000509030000000004" pitchFamily="50" charset="0"/>
                <a:cs typeface="Iosevka NF" panose="02000509030000000004" pitchFamily="50" charset="0"/>
              </a:defRPr>
            </a:lvl1pPr>
          </a:lstStyle>
          <a:p>
            <a:fld id="{5ECD8B30-1B71-45A1-8314-D59C86F581E1}" type="datetime1">
              <a:rPr lang="en-US" smtClean="0"/>
              <a:pPr/>
              <a:t>2/14/2024</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Iosevka NF" panose="02000509030000000004" pitchFamily="50" charset="0"/>
                <a:ea typeface="Iosevka NF" panose="02000509030000000004" pitchFamily="50" charset="0"/>
                <a:cs typeface="Iosevka NF" panose="02000509030000000004" pitchFamily="50" charset="0"/>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Iosevka NF" panose="02000509030000000004" pitchFamily="50" charset="0"/>
                <a:ea typeface="Iosevka NF" panose="02000509030000000004" pitchFamily="50" charset="0"/>
                <a:cs typeface="Iosevka NF" panose="02000509030000000004" pitchFamily="50"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Iosevka NF" panose="02000509030000000004" pitchFamily="50" charset="0"/>
          <a:ea typeface="Iosevka NF" panose="02000509030000000004" pitchFamily="50" charset="0"/>
          <a:cs typeface="Iosevka NF" panose="02000509030000000004" pitchFamily="5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osevka NF" panose="02000509030000000004" pitchFamily="50" charset="0"/>
          <a:ea typeface="Iosevka NF" panose="02000509030000000004" pitchFamily="50" charset="0"/>
          <a:cs typeface="Iosevka NF" panose="02000509030000000004" pitchFamily="5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osevka NF" panose="02000509030000000004" pitchFamily="50" charset="0"/>
          <a:ea typeface="Iosevka NF" panose="02000509030000000004" pitchFamily="50" charset="0"/>
          <a:cs typeface="Iosevka NF" panose="02000509030000000004" pitchFamily="5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osevka NF" panose="02000509030000000004" pitchFamily="50" charset="0"/>
          <a:ea typeface="Iosevka NF" panose="02000509030000000004" pitchFamily="50" charset="0"/>
          <a:cs typeface="Iosevka NF" panose="02000509030000000004" pitchFamily="5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osevka NF" panose="02000509030000000004" pitchFamily="50" charset="0"/>
          <a:ea typeface="Iosevka NF" panose="02000509030000000004" pitchFamily="50" charset="0"/>
          <a:cs typeface="Iosevka NF" panose="02000509030000000004" pitchFamily="5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osevka NF" panose="02000509030000000004" pitchFamily="50" charset="0"/>
          <a:ea typeface="Iosevka NF" panose="02000509030000000004" pitchFamily="50" charset="0"/>
          <a:cs typeface="Iosevka NF" panose="02000509030000000004" pitchFamily="5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13" Type="http://schemas.openxmlformats.org/officeDocument/2006/relationships/image" Target="../media/image6.png"/><Relationship Id="rId18" Type="http://schemas.openxmlformats.org/officeDocument/2006/relationships/customXml" Target="../ink/ink4.xml"/><Relationship Id="rId26" Type="http://schemas.openxmlformats.org/officeDocument/2006/relationships/image" Target="../media/image13.png"/><Relationship Id="rId3" Type="http://schemas.openxmlformats.org/officeDocument/2006/relationships/diagramData" Target="../diagrams/data1.xml"/><Relationship Id="rId21" Type="http://schemas.openxmlformats.org/officeDocument/2006/relationships/image" Target="../media/image10.png"/><Relationship Id="rId7" Type="http://schemas.microsoft.com/office/2007/relationships/diagramDrawing" Target="../diagrams/drawing1.xml"/><Relationship Id="rId12" Type="http://schemas.openxmlformats.org/officeDocument/2006/relationships/customXml" Target="../ink/ink1.xml"/><Relationship Id="rId17" Type="http://schemas.openxmlformats.org/officeDocument/2006/relationships/image" Target="../media/image8.png"/><Relationship Id="rId25" Type="http://schemas.openxmlformats.org/officeDocument/2006/relationships/customXml" Target="../ink/ink7.xml"/><Relationship Id="rId2" Type="http://schemas.openxmlformats.org/officeDocument/2006/relationships/image" Target="../media/image1.jpg"/><Relationship Id="rId16" Type="http://schemas.openxmlformats.org/officeDocument/2006/relationships/customXml" Target="../ink/ink3.xml"/><Relationship Id="rId20"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jpeg"/><Relationship Id="rId24" Type="http://schemas.openxmlformats.org/officeDocument/2006/relationships/image" Target="../media/image12.png"/><Relationship Id="rId5" Type="http://schemas.openxmlformats.org/officeDocument/2006/relationships/diagramQuickStyle" Target="../diagrams/quickStyle1.xml"/><Relationship Id="rId15" Type="http://schemas.openxmlformats.org/officeDocument/2006/relationships/image" Target="../media/image7.png"/><Relationship Id="rId23" Type="http://schemas.openxmlformats.org/officeDocument/2006/relationships/customXml" Target="../ink/ink6.xml"/><Relationship Id="rId28" Type="http://schemas.openxmlformats.org/officeDocument/2006/relationships/image" Target="../media/image14.png"/><Relationship Id="rId10" Type="http://schemas.openxmlformats.org/officeDocument/2006/relationships/image" Target="../media/image4.jpg"/><Relationship Id="rId19"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3.jpeg"/><Relationship Id="rId14" Type="http://schemas.openxmlformats.org/officeDocument/2006/relationships/customXml" Target="../ink/ink2.xml"/><Relationship Id="rId22" Type="http://schemas.openxmlformats.org/officeDocument/2006/relationships/image" Target="../media/image11.jpg"/><Relationship Id="rId27" Type="http://schemas.openxmlformats.org/officeDocument/2006/relationships/customXml" Target="../ink/ink8.xml"/></Relationships>
</file>

<file path=ppt/slides/_rels/slide10.xml.rels><?xml version="1.0" encoding="UTF-8" standalone="yes"?>
<Relationships xmlns="http://schemas.openxmlformats.org/package/2006/relationships"><Relationship Id="rId8" Type="http://schemas.openxmlformats.org/officeDocument/2006/relationships/hyperlink" Target="https://youtu.be/jN7mSXMruEo?si=DNDewhR4orqtbSA2" TargetMode="External"/><Relationship Id="rId3" Type="http://schemas.openxmlformats.org/officeDocument/2006/relationships/hyperlink" Target="https://gist.github.com/lavantien/5789220c9f07c8b5e0b8728b4ac53df6" TargetMode="External"/><Relationship Id="rId7" Type="http://schemas.openxmlformats.org/officeDocument/2006/relationships/hyperlink" Target="https://youtu.be/LknfkLPLt1E?si=fQ9KYpMGXzpoyomp" TargetMode="External"/><Relationship Id="rId2" Type="http://schemas.openxmlformats.org/officeDocument/2006/relationships/hyperlink" Target="https://gist.github.com/lavantien/dc730dad7d7e8157000ddae845eddfd7#b-linguistics-english-psychology-anthropology-history-philosophy-economics-business-cooking-medical" TargetMode="External"/><Relationship Id="rId1" Type="http://schemas.openxmlformats.org/officeDocument/2006/relationships/slideLayout" Target="../slideLayouts/slideLayout2.xml"/><Relationship Id="rId6" Type="http://schemas.openxmlformats.org/officeDocument/2006/relationships/hyperlink" Target="https://voidnetwork.gr/2021/02/22/buddhism-and-anarchism-exploring-the-unlikely-compatibility-of-two-distinct-traditions/" TargetMode="External"/><Relationship Id="rId11" Type="http://schemas.openxmlformats.org/officeDocument/2006/relationships/hyperlink" Target="https://youtu.be/W-gdHrINyMU?si=bvxefyrLUM3f4CAi" TargetMode="External"/><Relationship Id="rId5" Type="http://schemas.openxmlformats.org/officeDocument/2006/relationships/hyperlink" Target="https://youtu.be/jwFOZX813iw?si=FJ9IgNKqGux2TXeP" TargetMode="External"/><Relationship Id="rId10" Type="http://schemas.openxmlformats.org/officeDocument/2006/relationships/hyperlink" Target="https://youtu.be/uTwxpTyGUOI?si=5TuzKOl3y-C3Q9bN" TargetMode="External"/><Relationship Id="rId4" Type="http://schemas.openxmlformats.org/officeDocument/2006/relationships/hyperlink" Target="https://suttacentral.net/snp1.3/en/sujato?lang=en&amp;layout=plain&amp;reference=none&amp;notes=sidenotes&amp;highlight=true&amp;script=latin" TargetMode="External"/><Relationship Id="rId9" Type="http://schemas.openxmlformats.org/officeDocument/2006/relationships/hyperlink" Target="https://youtu.be/3NFQzu05SAI?si=DWwnLRlGYb49IkBM"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youtu.be/W6vBvB1Fyjo?si=9nqSrONeEovzdtz9" TargetMode="External"/><Relationship Id="rId13" Type="http://schemas.openxmlformats.org/officeDocument/2006/relationships/hyperlink" Target="https://youtu.be/mhOOziH7QAo?si=wWd3ZKLGmdpZCV_H" TargetMode="External"/><Relationship Id="rId3" Type="http://schemas.openxmlformats.org/officeDocument/2006/relationships/hyperlink" Target="https://youtu.be/xHJrBdr6UNc?si=UyB2RAALr8y4Ga4l" TargetMode="External"/><Relationship Id="rId7" Type="http://schemas.openxmlformats.org/officeDocument/2006/relationships/hyperlink" Target="https://youtu.be/7B15XDJbJBU?si=bBT9Fw_DH-5izRCh" TargetMode="External"/><Relationship Id="rId12" Type="http://schemas.openxmlformats.org/officeDocument/2006/relationships/hyperlink" Target="https://youtu.be/Dh1JZVjKUAo?si=QLXcZNna8GjEGKT2" TargetMode="External"/><Relationship Id="rId2" Type="http://schemas.openxmlformats.org/officeDocument/2006/relationships/hyperlink" Target="https://youtu.be/4JsgrXyBZO0?si=dCBDmgVp5Ncn45EH" TargetMode="External"/><Relationship Id="rId1" Type="http://schemas.openxmlformats.org/officeDocument/2006/relationships/slideLayout" Target="../slideLayouts/slideLayout2.xml"/><Relationship Id="rId6" Type="http://schemas.openxmlformats.org/officeDocument/2006/relationships/hyperlink" Target="https://www.nbcnews.com/news/us-news/landlords-are-targeting-vulnerable-tenants-solicit-sex-exchange-rent-advocates-n1186416" TargetMode="External"/><Relationship Id="rId11" Type="http://schemas.openxmlformats.org/officeDocument/2006/relationships/hyperlink" Target="https://youtu.be/uQin210ZBAQ?si=Tn0dMU8eFJxLm_l1" TargetMode="External"/><Relationship Id="rId5" Type="http://schemas.openxmlformats.org/officeDocument/2006/relationships/hyperlink" Target="https://youtu.be/GdQ6HIzaSm4?si=rIcq1Dtt_L7RJIjS" TargetMode="External"/><Relationship Id="rId15" Type="http://schemas.openxmlformats.org/officeDocument/2006/relationships/hyperlink" Target="https://www.youtube.com/watch?v=uCuy1DaQzWI" TargetMode="External"/><Relationship Id="rId10" Type="http://schemas.openxmlformats.org/officeDocument/2006/relationships/hyperlink" Target="https://www.ncbi.nlm.nih.gov/pmc/articles/PMC2566458/" TargetMode="External"/><Relationship Id="rId4" Type="http://schemas.openxmlformats.org/officeDocument/2006/relationships/hyperlink" Target="https://youtu.be/xqQhoZgFZgk?si=8CY3uFrz6xgzOyNZ" TargetMode="External"/><Relationship Id="rId9" Type="http://schemas.openxmlformats.org/officeDocument/2006/relationships/hyperlink" Target="https://youtu.be/33GdIBrdmc0?si=knBZWtMkfNFhL4MH" TargetMode="External"/><Relationship Id="rId14" Type="http://schemas.openxmlformats.org/officeDocument/2006/relationships/hyperlink" Target="https://www.youtube.com/watch?v=2NsBcVrPQok"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crews.bank/blog/real-estate-prices-vs.-income" TargetMode="External"/><Relationship Id="rId3" Type="http://schemas.openxmlformats.org/officeDocument/2006/relationships/hyperlink" Target="https://www.youtube.com/watch?v=e5R9Ur44XV8" TargetMode="External"/><Relationship Id="rId7" Type="http://schemas.openxmlformats.org/officeDocument/2006/relationships/hyperlink" Target="https://youtu.be/A6eKgOw9KO8?si=a1jXUc7f3LXNXYY_" TargetMode="External"/><Relationship Id="rId2" Type="http://schemas.openxmlformats.org/officeDocument/2006/relationships/hyperlink" Target="https://www.youtube.com/watch?v=5OdIqeWkhHU" TargetMode="External"/><Relationship Id="rId1" Type="http://schemas.openxmlformats.org/officeDocument/2006/relationships/slideLayout" Target="../slideLayouts/slideLayout2.xml"/><Relationship Id="rId6" Type="http://schemas.openxmlformats.org/officeDocument/2006/relationships/hyperlink" Target="https://www.investopedia.com/more-billionaire-wealth-achieved-through-inheritance-overtaking-entrepreneurship-8409800" TargetMode="External"/><Relationship Id="rId5" Type="http://schemas.openxmlformats.org/officeDocument/2006/relationships/hyperlink" Target="https://youtu.be/cvhddK3tWNY?si=rvJ_eRBiDCJE9N-W" TargetMode="External"/><Relationship Id="rId10" Type="http://schemas.openxmlformats.org/officeDocument/2006/relationships/hyperlink" Target="https://e.vnexpress.net/news/data-speaks/hcmc-home-price-32-5-times-household-income-4615105.html" TargetMode="External"/><Relationship Id="rId4" Type="http://schemas.openxmlformats.org/officeDocument/2006/relationships/hyperlink" Target="https://morungexpress.com/nepotism-in-india" TargetMode="External"/><Relationship Id="rId9" Type="http://schemas.openxmlformats.org/officeDocument/2006/relationships/hyperlink" Target="https://www.standard.co.uk/homesandproperty/property-news/average-home-cost-times-typical-income-london-b1097122.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5" name="Rectangle 38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6"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tx1"/>
          </a:solidFill>
        </p:grpSpPr>
        <p:sp>
          <p:nvSpPr>
            <p:cNvPr id="387" name="Freeform: Shape 386">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89" name="Oval 388">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A poster of a pyramid of people&#10;&#10;Description automatically generated">
            <a:extLst>
              <a:ext uri="{FF2B5EF4-FFF2-40B4-BE49-F238E27FC236}">
                <a16:creationId xmlns:a16="http://schemas.microsoft.com/office/drawing/2014/main" id="{EC754138-FB10-1AA7-850C-DBAF05ACF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141" y="1820334"/>
            <a:ext cx="2477346" cy="3217333"/>
          </a:xfrm>
          <a:prstGeom prst="rect">
            <a:avLst/>
          </a:prstGeom>
        </p:spPr>
      </p:pic>
      <p:grpSp>
        <p:nvGrpSpPr>
          <p:cNvPr id="390"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tx1"/>
          </a:solidFill>
        </p:grpSpPr>
        <p:sp>
          <p:nvSpPr>
            <p:cNvPr id="391" name="Freeform: Shape 390">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1053" name="Content Placeholder 2">
            <a:extLst>
              <a:ext uri="{FF2B5EF4-FFF2-40B4-BE49-F238E27FC236}">
                <a16:creationId xmlns:a16="http://schemas.microsoft.com/office/drawing/2014/main" id="{49FA1C9D-68AD-6912-C13D-502C9226C0A9}"/>
              </a:ext>
            </a:extLst>
          </p:cNvPr>
          <p:cNvGraphicFramePr>
            <a:graphicFrameLocks noGrp="1"/>
          </p:cNvGraphicFramePr>
          <p:nvPr>
            <p:ph idx="1"/>
            <p:extLst>
              <p:ext uri="{D42A27DB-BD31-4B8C-83A1-F6EECF244321}">
                <p14:modId xmlns:p14="http://schemas.microsoft.com/office/powerpoint/2010/main" val="1830074649"/>
              </p:ext>
            </p:extLst>
          </p:nvPr>
        </p:nvGraphicFramePr>
        <p:xfrm>
          <a:off x="5557386" y="2980216"/>
          <a:ext cx="6454482" cy="3767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black wheel with a white background&#10;&#10;Description automatically generated">
            <a:extLst>
              <a:ext uri="{FF2B5EF4-FFF2-40B4-BE49-F238E27FC236}">
                <a16:creationId xmlns:a16="http://schemas.microsoft.com/office/drawing/2014/main" id="{954366E0-41C0-AD48-4109-BD5A391FE8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54340" y="629623"/>
            <a:ext cx="762000" cy="762000"/>
          </a:xfrm>
          <a:prstGeom prst="rect">
            <a:avLst/>
          </a:prstGeom>
        </p:spPr>
      </p:pic>
      <p:pic>
        <p:nvPicPr>
          <p:cNvPr id="1026" name="Picture 2" descr="The tree of knowledge with the symbols of science and education in the  branches - Stock Image - Everypixel">
            <a:extLst>
              <a:ext uri="{FF2B5EF4-FFF2-40B4-BE49-F238E27FC236}">
                <a16:creationId xmlns:a16="http://schemas.microsoft.com/office/drawing/2014/main" id="{D44D22C7-F067-D6D2-914D-4D2917B88E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07236" y="1770943"/>
            <a:ext cx="757064" cy="9030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red and black flag with a logo&#10;&#10;Description automatically generated">
            <a:extLst>
              <a:ext uri="{FF2B5EF4-FFF2-40B4-BE49-F238E27FC236}">
                <a16:creationId xmlns:a16="http://schemas.microsoft.com/office/drawing/2014/main" id="{63898C77-1BEB-403C-5100-CD26BD6896E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20559" y="1754255"/>
            <a:ext cx="760746" cy="507164"/>
          </a:xfrm>
          <a:prstGeom prst="rect">
            <a:avLst/>
          </a:prstGeom>
        </p:spPr>
      </p:pic>
      <p:pic>
        <p:nvPicPr>
          <p:cNvPr id="1030" name="Picture 6" descr="Nymphaea lotus (White Egyptian Lotus)">
            <a:extLst>
              <a:ext uri="{FF2B5EF4-FFF2-40B4-BE49-F238E27FC236}">
                <a16:creationId xmlns:a16="http://schemas.microsoft.com/office/drawing/2014/main" id="{B8F377FD-92D1-345F-5026-906ECE68219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69303" y="1451923"/>
            <a:ext cx="1143715" cy="762000"/>
          </a:xfrm>
          <a:prstGeom prst="rect">
            <a:avLst/>
          </a:prstGeom>
          <a:noFill/>
          <a:extLst>
            <a:ext uri="{909E8E84-426E-40DD-AFC4-6F175D3DCCD1}">
              <a14:hiddenFill xmlns:a14="http://schemas.microsoft.com/office/drawing/2010/main">
                <a:solidFill>
                  <a:srgbClr val="FFFFFF"/>
                </a:solidFill>
              </a14:hiddenFill>
            </a:ext>
          </a:extLst>
        </p:spPr>
      </p:pic>
      <p:grpSp>
        <p:nvGrpSpPr>
          <p:cNvPr id="1044" name="Group 1043">
            <a:extLst>
              <a:ext uri="{FF2B5EF4-FFF2-40B4-BE49-F238E27FC236}">
                <a16:creationId xmlns:a16="http://schemas.microsoft.com/office/drawing/2014/main" id="{DC117C93-63D4-EE92-6A2C-74C9212ECE04}"/>
              </a:ext>
            </a:extLst>
          </p:cNvPr>
          <p:cNvGrpSpPr/>
          <p:nvPr/>
        </p:nvGrpSpPr>
        <p:grpSpPr>
          <a:xfrm>
            <a:off x="5221261" y="1832923"/>
            <a:ext cx="1447920" cy="640080"/>
            <a:chOff x="5486220" y="4589145"/>
            <a:chExt cx="1447920" cy="640080"/>
          </a:xfrm>
        </p:grpSpPr>
        <mc:AlternateContent xmlns:mc="http://schemas.openxmlformats.org/markup-compatibility/2006">
          <mc:Choice xmlns:p14="http://schemas.microsoft.com/office/powerpoint/2010/main" Requires="p14">
            <p:contentPart p14:bwMode="auto" r:id="rId12">
              <p14:nvContentPartPr>
                <p14:cNvPr id="1042" name="Ink 1041">
                  <a:extLst>
                    <a:ext uri="{FF2B5EF4-FFF2-40B4-BE49-F238E27FC236}">
                      <a16:creationId xmlns:a16="http://schemas.microsoft.com/office/drawing/2014/main" id="{D8B449D6-F7F6-E0C5-E448-3AA56411C28C}"/>
                    </a:ext>
                  </a:extLst>
                </p14:cNvPr>
                <p14:cNvContentPartPr/>
                <p14:nvPr/>
              </p14:nvContentPartPr>
              <p14:xfrm>
                <a:off x="5486220" y="4639905"/>
                <a:ext cx="1296000" cy="589320"/>
              </p14:xfrm>
            </p:contentPart>
          </mc:Choice>
          <mc:Fallback>
            <p:pic>
              <p:nvPicPr>
                <p:cNvPr id="1042" name="Ink 1041">
                  <a:extLst>
                    <a:ext uri="{FF2B5EF4-FFF2-40B4-BE49-F238E27FC236}">
                      <a16:creationId xmlns:a16="http://schemas.microsoft.com/office/drawing/2014/main" id="{D8B449D6-F7F6-E0C5-E448-3AA56411C28C}"/>
                    </a:ext>
                  </a:extLst>
                </p:cNvPr>
                <p:cNvPicPr/>
                <p:nvPr/>
              </p:nvPicPr>
              <p:blipFill>
                <a:blip r:embed="rId13"/>
                <a:stretch>
                  <a:fillRect/>
                </a:stretch>
              </p:blipFill>
              <p:spPr>
                <a:xfrm>
                  <a:off x="5477220" y="4630905"/>
                  <a:ext cx="1313640" cy="606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43" name="Ink 1042">
                  <a:extLst>
                    <a:ext uri="{FF2B5EF4-FFF2-40B4-BE49-F238E27FC236}">
                      <a16:creationId xmlns:a16="http://schemas.microsoft.com/office/drawing/2014/main" id="{F6CF44C7-C313-FF37-F83E-59B189E4DB4A}"/>
                    </a:ext>
                  </a:extLst>
                </p14:cNvPr>
                <p14:cNvContentPartPr/>
                <p14:nvPr/>
              </p14:nvContentPartPr>
              <p14:xfrm>
                <a:off x="6419700" y="4589145"/>
                <a:ext cx="514440" cy="355680"/>
              </p14:xfrm>
            </p:contentPart>
          </mc:Choice>
          <mc:Fallback>
            <p:pic>
              <p:nvPicPr>
                <p:cNvPr id="1043" name="Ink 1042">
                  <a:extLst>
                    <a:ext uri="{FF2B5EF4-FFF2-40B4-BE49-F238E27FC236}">
                      <a16:creationId xmlns:a16="http://schemas.microsoft.com/office/drawing/2014/main" id="{F6CF44C7-C313-FF37-F83E-59B189E4DB4A}"/>
                    </a:ext>
                  </a:extLst>
                </p:cNvPr>
                <p:cNvPicPr/>
                <p:nvPr/>
              </p:nvPicPr>
              <p:blipFill>
                <a:blip r:embed="rId15"/>
                <a:stretch>
                  <a:fillRect/>
                </a:stretch>
              </p:blipFill>
              <p:spPr>
                <a:xfrm>
                  <a:off x="6410700" y="4580145"/>
                  <a:ext cx="532080" cy="373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047" name="Ink 1046">
                <a:extLst>
                  <a:ext uri="{FF2B5EF4-FFF2-40B4-BE49-F238E27FC236}">
                    <a16:creationId xmlns:a16="http://schemas.microsoft.com/office/drawing/2014/main" id="{BCA48559-48C2-A568-988B-E1C9551A85FF}"/>
                  </a:ext>
                </a:extLst>
              </p14:cNvPr>
              <p14:cNvContentPartPr/>
              <p14:nvPr/>
            </p14:nvContentPartPr>
            <p14:xfrm>
              <a:off x="7864300" y="2274223"/>
              <a:ext cx="1342080" cy="39600"/>
            </p14:xfrm>
          </p:contentPart>
        </mc:Choice>
        <mc:Fallback>
          <p:pic>
            <p:nvPicPr>
              <p:cNvPr id="1047" name="Ink 1046">
                <a:extLst>
                  <a:ext uri="{FF2B5EF4-FFF2-40B4-BE49-F238E27FC236}">
                    <a16:creationId xmlns:a16="http://schemas.microsoft.com/office/drawing/2014/main" id="{BCA48559-48C2-A568-988B-E1C9551A85FF}"/>
                  </a:ext>
                </a:extLst>
              </p:cNvPr>
              <p:cNvPicPr/>
              <p:nvPr/>
            </p:nvPicPr>
            <p:blipFill>
              <a:blip r:embed="rId17"/>
              <a:stretch>
                <a:fillRect/>
              </a:stretch>
            </p:blipFill>
            <p:spPr>
              <a:xfrm>
                <a:off x="7855300" y="2265223"/>
                <a:ext cx="1359720" cy="57240"/>
              </a:xfrm>
              <a:prstGeom prst="rect">
                <a:avLst/>
              </a:prstGeom>
            </p:spPr>
          </p:pic>
        </mc:Fallback>
      </mc:AlternateContent>
      <p:grpSp>
        <p:nvGrpSpPr>
          <p:cNvPr id="1050" name="Group 1049">
            <a:extLst>
              <a:ext uri="{FF2B5EF4-FFF2-40B4-BE49-F238E27FC236}">
                <a16:creationId xmlns:a16="http://schemas.microsoft.com/office/drawing/2014/main" id="{3A5F95B9-E47E-81A9-A6F5-6C42E795E0BC}"/>
              </a:ext>
            </a:extLst>
          </p:cNvPr>
          <p:cNvGrpSpPr/>
          <p:nvPr/>
        </p:nvGrpSpPr>
        <p:grpSpPr>
          <a:xfrm>
            <a:off x="7433740" y="979663"/>
            <a:ext cx="2189880" cy="791280"/>
            <a:chOff x="7433740" y="979663"/>
            <a:chExt cx="2189880" cy="791280"/>
          </a:xfrm>
        </p:grpSpPr>
        <mc:AlternateContent xmlns:mc="http://schemas.openxmlformats.org/markup-compatibility/2006">
          <mc:Choice xmlns:p14="http://schemas.microsoft.com/office/powerpoint/2010/main" Requires="p14">
            <p:contentPart p14:bwMode="auto" r:id="rId18">
              <p14:nvContentPartPr>
                <p14:cNvPr id="1048" name="Ink 1047">
                  <a:extLst>
                    <a:ext uri="{FF2B5EF4-FFF2-40B4-BE49-F238E27FC236}">
                      <a16:creationId xmlns:a16="http://schemas.microsoft.com/office/drawing/2014/main" id="{5F5BD931-A581-23D0-E018-4B65B04D1181}"/>
                    </a:ext>
                  </a:extLst>
                </p14:cNvPr>
                <p14:cNvContentPartPr/>
                <p14:nvPr/>
              </p14:nvContentPartPr>
              <p14:xfrm>
                <a:off x="7433740" y="1010623"/>
                <a:ext cx="732240" cy="738000"/>
              </p14:xfrm>
            </p:contentPart>
          </mc:Choice>
          <mc:Fallback>
            <p:pic>
              <p:nvPicPr>
                <p:cNvPr id="1048" name="Ink 1047">
                  <a:extLst>
                    <a:ext uri="{FF2B5EF4-FFF2-40B4-BE49-F238E27FC236}">
                      <a16:creationId xmlns:a16="http://schemas.microsoft.com/office/drawing/2014/main" id="{5F5BD931-A581-23D0-E018-4B65B04D1181}"/>
                    </a:ext>
                  </a:extLst>
                </p:cNvPr>
                <p:cNvPicPr/>
                <p:nvPr/>
              </p:nvPicPr>
              <p:blipFill>
                <a:blip r:embed="rId19"/>
                <a:stretch>
                  <a:fillRect/>
                </a:stretch>
              </p:blipFill>
              <p:spPr>
                <a:xfrm>
                  <a:off x="7424740" y="1001627"/>
                  <a:ext cx="749880" cy="755631"/>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49" name="Ink 1048">
                  <a:extLst>
                    <a:ext uri="{FF2B5EF4-FFF2-40B4-BE49-F238E27FC236}">
                      <a16:creationId xmlns:a16="http://schemas.microsoft.com/office/drawing/2014/main" id="{B7C560B1-888B-E602-42A4-E6B689CE92A0}"/>
                    </a:ext>
                  </a:extLst>
                </p14:cNvPr>
                <p14:cNvContentPartPr/>
                <p14:nvPr/>
              </p14:nvContentPartPr>
              <p14:xfrm>
                <a:off x="8948260" y="979663"/>
                <a:ext cx="675360" cy="791280"/>
              </p14:xfrm>
            </p:contentPart>
          </mc:Choice>
          <mc:Fallback>
            <p:pic>
              <p:nvPicPr>
                <p:cNvPr id="1049" name="Ink 1048">
                  <a:extLst>
                    <a:ext uri="{FF2B5EF4-FFF2-40B4-BE49-F238E27FC236}">
                      <a16:creationId xmlns:a16="http://schemas.microsoft.com/office/drawing/2014/main" id="{B7C560B1-888B-E602-42A4-E6B689CE92A0}"/>
                    </a:ext>
                  </a:extLst>
                </p:cNvPr>
                <p:cNvPicPr/>
                <p:nvPr/>
              </p:nvPicPr>
              <p:blipFill>
                <a:blip r:embed="rId21"/>
                <a:stretch>
                  <a:fillRect/>
                </a:stretch>
              </p:blipFill>
              <p:spPr>
                <a:xfrm>
                  <a:off x="8939260" y="970663"/>
                  <a:ext cx="693000" cy="808920"/>
                </a:xfrm>
                <a:prstGeom prst="rect">
                  <a:avLst/>
                </a:prstGeom>
              </p:spPr>
            </p:pic>
          </mc:Fallback>
        </mc:AlternateContent>
      </p:grpSp>
      <p:pic>
        <p:nvPicPr>
          <p:cNvPr id="402" name="Picture 401" descr="A group of people in military uniforms">
            <a:extLst>
              <a:ext uri="{FF2B5EF4-FFF2-40B4-BE49-F238E27FC236}">
                <a16:creationId xmlns:a16="http://schemas.microsoft.com/office/drawing/2014/main" id="{391685EA-BAF1-8FBA-76CF-057D810685A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46937" y="1820334"/>
            <a:ext cx="1815138" cy="3217333"/>
          </a:xfrm>
          <a:prstGeom prst="rect">
            <a:avLst/>
          </a:prstGeom>
        </p:spPr>
      </p:pic>
      <mc:AlternateContent xmlns:mc="http://schemas.openxmlformats.org/markup-compatibility/2006">
        <mc:Choice xmlns:p14="http://schemas.microsoft.com/office/powerpoint/2010/main" Requires="p14">
          <p:contentPart p14:bwMode="auto" r:id="rId23">
            <p14:nvContentPartPr>
              <p14:cNvPr id="403" name="Ink 402">
                <a:extLst>
                  <a:ext uri="{FF2B5EF4-FFF2-40B4-BE49-F238E27FC236}">
                    <a16:creationId xmlns:a16="http://schemas.microsoft.com/office/drawing/2014/main" id="{7F6E0AC0-759C-4897-2F76-EE3A40C49C15}"/>
                  </a:ext>
                </a:extLst>
              </p14:cNvPr>
              <p14:cNvContentPartPr/>
              <p14:nvPr/>
            </p14:nvContentPartPr>
            <p14:xfrm>
              <a:off x="176512" y="1747402"/>
              <a:ext cx="4727880" cy="3647520"/>
            </p14:xfrm>
          </p:contentPart>
        </mc:Choice>
        <mc:Fallback>
          <p:pic>
            <p:nvPicPr>
              <p:cNvPr id="403" name="Ink 402">
                <a:extLst>
                  <a:ext uri="{FF2B5EF4-FFF2-40B4-BE49-F238E27FC236}">
                    <a16:creationId xmlns:a16="http://schemas.microsoft.com/office/drawing/2014/main" id="{7F6E0AC0-759C-4897-2F76-EE3A40C49C15}"/>
                  </a:ext>
                </a:extLst>
              </p:cNvPr>
              <p:cNvPicPr/>
              <p:nvPr/>
            </p:nvPicPr>
            <p:blipFill>
              <a:blip r:embed="rId24"/>
              <a:stretch>
                <a:fillRect/>
              </a:stretch>
            </p:blipFill>
            <p:spPr>
              <a:xfrm>
                <a:off x="167512" y="1738762"/>
                <a:ext cx="4745520" cy="36651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04" name="Ink 403">
                <a:extLst>
                  <a:ext uri="{FF2B5EF4-FFF2-40B4-BE49-F238E27FC236}">
                    <a16:creationId xmlns:a16="http://schemas.microsoft.com/office/drawing/2014/main" id="{CFBEAF27-9962-7A33-BF70-4EE8A9F3A868}"/>
                  </a:ext>
                </a:extLst>
              </p14:cNvPr>
              <p14:cNvContentPartPr/>
              <p14:nvPr/>
            </p14:nvContentPartPr>
            <p14:xfrm>
              <a:off x="109552" y="1679722"/>
              <a:ext cx="4689360" cy="3183840"/>
            </p14:xfrm>
          </p:contentPart>
        </mc:Choice>
        <mc:Fallback>
          <p:pic>
            <p:nvPicPr>
              <p:cNvPr id="404" name="Ink 403">
                <a:extLst>
                  <a:ext uri="{FF2B5EF4-FFF2-40B4-BE49-F238E27FC236}">
                    <a16:creationId xmlns:a16="http://schemas.microsoft.com/office/drawing/2014/main" id="{CFBEAF27-9962-7A33-BF70-4EE8A9F3A868}"/>
                  </a:ext>
                </a:extLst>
              </p:cNvPr>
              <p:cNvPicPr/>
              <p:nvPr/>
            </p:nvPicPr>
            <p:blipFill>
              <a:blip r:embed="rId26"/>
              <a:stretch>
                <a:fillRect/>
              </a:stretch>
            </p:blipFill>
            <p:spPr>
              <a:xfrm>
                <a:off x="100552" y="1671082"/>
                <a:ext cx="4707000" cy="32014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05" name="Ink 404">
                <a:extLst>
                  <a:ext uri="{FF2B5EF4-FFF2-40B4-BE49-F238E27FC236}">
                    <a16:creationId xmlns:a16="http://schemas.microsoft.com/office/drawing/2014/main" id="{D0B42CB0-E818-BF0A-F79E-7BCF0DCA1F8F}"/>
                  </a:ext>
                </a:extLst>
              </p14:cNvPr>
              <p14:cNvContentPartPr/>
              <p14:nvPr/>
            </p14:nvContentPartPr>
            <p14:xfrm>
              <a:off x="5906992" y="-1391798"/>
              <a:ext cx="360" cy="360"/>
            </p14:xfrm>
          </p:contentPart>
        </mc:Choice>
        <mc:Fallback>
          <p:pic>
            <p:nvPicPr>
              <p:cNvPr id="405" name="Ink 404">
                <a:extLst>
                  <a:ext uri="{FF2B5EF4-FFF2-40B4-BE49-F238E27FC236}">
                    <a16:creationId xmlns:a16="http://schemas.microsoft.com/office/drawing/2014/main" id="{D0B42CB0-E818-BF0A-F79E-7BCF0DCA1F8F}"/>
                  </a:ext>
                </a:extLst>
              </p:cNvPr>
              <p:cNvPicPr/>
              <p:nvPr/>
            </p:nvPicPr>
            <p:blipFill>
              <a:blip r:embed="rId28"/>
              <a:stretch>
                <a:fillRect/>
              </a:stretch>
            </p:blipFill>
            <p:spPr>
              <a:xfrm>
                <a:off x="5898352" y="-1400798"/>
                <a:ext cx="18000" cy="18000"/>
              </a:xfrm>
              <a:prstGeom prst="rect">
                <a:avLst/>
              </a:prstGeom>
            </p:spPr>
          </p:pic>
        </mc:Fallback>
      </mc:AlternateContent>
    </p:spTree>
    <p:extLst>
      <p:ext uri="{BB962C8B-B14F-4D97-AF65-F5344CB8AC3E}">
        <p14:creationId xmlns:p14="http://schemas.microsoft.com/office/powerpoint/2010/main" val="3993263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41F04-DA08-FAAD-A6F3-4456CBE27B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B320C-B6B8-D234-51CD-33E2586D518A}"/>
              </a:ext>
            </a:extLst>
          </p:cNvPr>
          <p:cNvSpPr>
            <a:spLocks noGrp="1"/>
          </p:cNvSpPr>
          <p:nvPr>
            <p:ph idx="1"/>
          </p:nvPr>
        </p:nvSpPr>
        <p:spPr>
          <a:xfrm>
            <a:off x="838200" y="833480"/>
            <a:ext cx="10515600" cy="5343483"/>
          </a:xfrm>
        </p:spPr>
        <p:txBody>
          <a:bodyPr>
            <a:normAutofit/>
          </a:bodyPr>
          <a:lstStyle/>
          <a:p>
            <a:pPr algn="l">
              <a:buFont typeface="Arial" panose="020B0604020202020204" pitchFamily="34" charset="0"/>
              <a:buChar char="•"/>
            </a:pPr>
            <a:r>
              <a:rPr lang="en-US" sz="1400" b="0" i="0" dirty="0">
                <a:solidFill>
                  <a:srgbClr val="DDDDDD"/>
                </a:solidFill>
                <a:effectLst/>
              </a:rPr>
              <a:t>Free education/anthropology resources collection: </a:t>
            </a:r>
            <a:r>
              <a:rPr lang="en-US" sz="1400" b="0" i="0" dirty="0">
                <a:solidFill>
                  <a:srgbClr val="A6A6FF"/>
                </a:solidFill>
                <a:effectLst/>
                <a:hlinkClick r:id="rId2" tooltip="https://gist.github.com/lavantien/dc730dad7d7e8157000ddae845eddfd7#b-linguistics-english-psychology-anthropology-history-philosophy-economics-business-cooking-medical"/>
              </a:rPr>
              <a:t>https://gist.github.com/lavantien/dc730dad7d7e8157000ddae845eddfd7#b-linguistics-english-psychology-anthropology-history-philosophy-economics-business-cooking-medical</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What the Buddha really taught: </a:t>
            </a:r>
            <a:r>
              <a:rPr lang="en-US" sz="1400" b="0" i="0" dirty="0">
                <a:solidFill>
                  <a:srgbClr val="A6A6FF"/>
                </a:solidFill>
                <a:effectLst/>
                <a:hlinkClick r:id="rId3" tooltip="https://gist.github.com/lavantien/5789220c9f07c8b5e0b8728b4ac53df6"/>
              </a:rPr>
              <a:t>https://gist.github.com/lavantien/5789220c9f07c8b5e0b8728b4ac53df6</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The Horned Rhino - The </a:t>
            </a:r>
            <a:r>
              <a:rPr lang="en-US" sz="1400" b="0" i="0" dirty="0" err="1">
                <a:solidFill>
                  <a:srgbClr val="DDDDDD"/>
                </a:solidFill>
                <a:effectLst/>
              </a:rPr>
              <a:t>Doomer’s</a:t>
            </a:r>
            <a:r>
              <a:rPr lang="en-US" sz="1400" b="0" i="0" dirty="0">
                <a:solidFill>
                  <a:srgbClr val="DDDDDD"/>
                </a:solidFill>
                <a:effectLst/>
              </a:rPr>
              <a:t> Way: </a:t>
            </a:r>
            <a:r>
              <a:rPr lang="en-US" sz="1400" b="0" i="0" dirty="0">
                <a:solidFill>
                  <a:srgbClr val="A6A6FF"/>
                </a:solidFill>
                <a:effectLst/>
                <a:hlinkClick r:id="rId4" tooltip="https://suttacentral.net/snp1.3/en/sujato?lang=en&amp;layout=plain&amp;reference=none&amp;notes=sidenotes&amp;highlight=true&amp;script=latin"/>
              </a:rPr>
              <a:t>https://suttacentral.net/snp1.3/en/sujato?lang=en&amp;layout=plain&amp;reference=none&amp;notes=sidenotes&amp;highlight=true&amp;script=latin</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Why am I an Anarchist: </a:t>
            </a:r>
            <a:r>
              <a:rPr lang="en-US" sz="1400" b="0" i="0" dirty="0">
                <a:solidFill>
                  <a:srgbClr val="A6A6FF"/>
                </a:solidFill>
                <a:effectLst/>
                <a:hlinkClick r:id="rId5" tooltip="https://youtu.be/jwFOZX813iw?si=FJ9IgNKqGux2TXeP"/>
              </a:rPr>
              <a:t>https://youtu.be/jwFOZX813iw?si=FJ9IgNKqGux2TXeP</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Buddhism and Anarchism: Exploring the Unlikely Compatibility of Two Distinct Traditions: </a:t>
            </a:r>
            <a:r>
              <a:rPr lang="en-US" sz="1400" b="0" i="0" dirty="0">
                <a:solidFill>
                  <a:srgbClr val="A6A6FF"/>
                </a:solidFill>
                <a:effectLst/>
                <a:hlinkClick r:id="rId6" tooltip="https://voidnetwork.gr/2021/02/22/buddhism-and-anarchism-exploring-the-unlikely-compatibility-of-two-distinct-traditions/"/>
              </a:rPr>
              <a:t>https://voidnetwork.gr/2021/02/22/buddhism-and-anarchism-exploring-the-unlikely-compatibility-of-two-distinct-traditions/</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Homelessness and Debunking Arguments Landlords Use to Justify Their Existence: </a:t>
            </a:r>
            <a:r>
              <a:rPr lang="en-US" sz="1400" b="0" i="0" dirty="0">
                <a:solidFill>
                  <a:srgbClr val="A6A6FF"/>
                </a:solidFill>
                <a:effectLst/>
                <a:hlinkClick r:id="rId7" tooltip="https://youtu.be/LknfkLPLt1E?si=fQ9KYpMGXzpoyomp"/>
              </a:rPr>
              <a:t>https://youtu.be/LknfkLPLt1E?si=fQ9KYpMGXzpoyomp</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These Stupid Trucks are Literally Killing Us: </a:t>
            </a:r>
            <a:r>
              <a:rPr lang="en-US" sz="1400" b="0" i="0" dirty="0">
                <a:solidFill>
                  <a:srgbClr val="A6A6FF"/>
                </a:solidFill>
                <a:effectLst/>
                <a:hlinkClick r:id="rId8" tooltip="https://youtu.be/jN7mSXMruEo?si=DNDewhR4orqtbSA2"/>
              </a:rPr>
              <a:t>https://youtu.be/jN7mSXMruEo?si=DNDewhR4orqtbSA2</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Wage Slavery &amp; </a:t>
            </a:r>
            <a:r>
              <a:rPr lang="en-US" sz="1400" b="0" i="0" dirty="0" err="1">
                <a:solidFill>
                  <a:srgbClr val="DDDDDD"/>
                </a:solidFill>
                <a:effectLst/>
              </a:rPr>
              <a:t>Anticapitalist</a:t>
            </a:r>
            <a:r>
              <a:rPr lang="en-US" sz="1400" b="0" i="0" dirty="0">
                <a:solidFill>
                  <a:srgbClr val="DDDDDD"/>
                </a:solidFill>
                <a:effectLst/>
              </a:rPr>
              <a:t> Slavers: </a:t>
            </a:r>
            <a:r>
              <a:rPr lang="en-US" sz="1400" b="0" i="0" dirty="0">
                <a:solidFill>
                  <a:srgbClr val="A6A6FF"/>
                </a:solidFill>
                <a:effectLst/>
                <a:hlinkClick r:id="rId9" tooltip="https://youtu.be/3NFQzu05SAI?si=DWwnLRlGYb49IkBM"/>
              </a:rPr>
              <a:t>https://youtu.be/3NFQzu05SAI?si=DWwnLRlGYb49IkBM</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The State is Counter-Revolutionary: </a:t>
            </a:r>
            <a:r>
              <a:rPr lang="en-US" sz="1400" b="0" i="0" dirty="0">
                <a:solidFill>
                  <a:srgbClr val="A6A6FF"/>
                </a:solidFill>
                <a:effectLst/>
                <a:hlinkClick r:id="rId10" tooltip="https://youtu.be/uTwxpTyGUOI?si=5TuzKOl3y-C3Q9bN"/>
              </a:rPr>
              <a:t>https://youtu.be/uTwxpTyGUOI?si=5TuzKOl3y-C3Q9bN</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How The Barter Myth Harms Us: </a:t>
            </a:r>
            <a:r>
              <a:rPr lang="en-US" sz="1400" b="0" i="0" dirty="0">
                <a:solidFill>
                  <a:srgbClr val="A6A6FF"/>
                </a:solidFill>
                <a:effectLst/>
                <a:hlinkClick r:id="rId11" tooltip="https://youtu.be/W-gdHrINyMU?si=bvxefyrLUM3f4CAi"/>
              </a:rPr>
              <a:t>https://youtu.be/W-gdHrINyMU?si=bvxefyrLUM3f4CAi</a:t>
            </a:r>
            <a:endParaRPr lang="en-US" sz="1400" b="0" i="0" dirty="0">
              <a:solidFill>
                <a:srgbClr val="DDDDDD"/>
              </a:solidFill>
              <a:effectLst/>
            </a:endParaRPr>
          </a:p>
          <a:p>
            <a:endParaRPr lang="en-US" sz="1400" dirty="0"/>
          </a:p>
        </p:txBody>
      </p:sp>
    </p:spTree>
    <p:extLst>
      <p:ext uri="{BB962C8B-B14F-4D97-AF65-F5344CB8AC3E}">
        <p14:creationId xmlns:p14="http://schemas.microsoft.com/office/powerpoint/2010/main" val="171298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6720-8BC8-415C-B956-D83B80C811A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70C14-CFDC-2749-481F-6F0911FC05DA}"/>
              </a:ext>
            </a:extLst>
          </p:cNvPr>
          <p:cNvSpPr>
            <a:spLocks noGrp="1"/>
          </p:cNvSpPr>
          <p:nvPr>
            <p:ph idx="1"/>
          </p:nvPr>
        </p:nvSpPr>
        <p:spPr>
          <a:xfrm>
            <a:off x="838200" y="833480"/>
            <a:ext cx="10515600" cy="5343483"/>
          </a:xfrm>
        </p:spPr>
        <p:txBody>
          <a:bodyPr>
            <a:noAutofit/>
          </a:bodyPr>
          <a:lstStyle/>
          <a:p>
            <a:pPr algn="l">
              <a:buFont typeface="Arial" panose="020B0604020202020204" pitchFamily="34" charset="0"/>
              <a:buChar char="•"/>
            </a:pPr>
            <a:r>
              <a:rPr lang="en-US" sz="1400" b="0" i="0" dirty="0">
                <a:solidFill>
                  <a:srgbClr val="DDDDDD"/>
                </a:solidFill>
                <a:effectLst/>
              </a:rPr>
              <a:t>Back to Work </a:t>
            </a:r>
            <a:r>
              <a:rPr lang="en-US" sz="1400" b="0" i="0" dirty="0" err="1">
                <a:solidFill>
                  <a:srgbClr val="DDDDDD"/>
                </a:solidFill>
                <a:effectLst/>
              </a:rPr>
              <a:t>Wagie</a:t>
            </a:r>
            <a:r>
              <a:rPr lang="en-US" sz="1400" b="0" i="0" dirty="0">
                <a:solidFill>
                  <a:srgbClr val="DDDDDD"/>
                </a:solidFill>
                <a:effectLst/>
              </a:rPr>
              <a:t>: </a:t>
            </a:r>
            <a:r>
              <a:rPr lang="en-US" sz="1400" b="0" i="0" dirty="0">
                <a:solidFill>
                  <a:srgbClr val="A6A6FF"/>
                </a:solidFill>
                <a:effectLst/>
                <a:hlinkClick r:id="rId2" tooltip="https://youtu.be/4JsgrXyBZO0?si=dCBDmgVp5Ncn45EH"/>
              </a:rPr>
              <a:t>https://youtu.be/4JsgrXyBZO0?si=dCBDmgVp5Ncn45EH</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Clean It Up, </a:t>
            </a:r>
            <a:r>
              <a:rPr lang="en-US" sz="1400" b="0" i="0" dirty="0" err="1">
                <a:solidFill>
                  <a:srgbClr val="DDDDDD"/>
                </a:solidFill>
                <a:effectLst/>
              </a:rPr>
              <a:t>Wagie</a:t>
            </a:r>
            <a:r>
              <a:rPr lang="en-US" sz="1400" b="0" i="0" dirty="0">
                <a:solidFill>
                  <a:srgbClr val="DDDDDD"/>
                </a:solidFill>
                <a:effectLst/>
              </a:rPr>
              <a:t>: </a:t>
            </a:r>
            <a:r>
              <a:rPr lang="en-US" sz="1400" b="0" i="0" dirty="0">
                <a:solidFill>
                  <a:srgbClr val="A6A6FF"/>
                </a:solidFill>
                <a:effectLst/>
                <a:hlinkClick r:id="rId3" tooltip="https://youtu.be/xHJrBdr6UNc?si=UyB2RAALr8y4Ga4l"/>
              </a:rPr>
              <a:t>https://youtu.be/xHJrBdr6UNc?si=UyB2RAALr8y4Ga4l</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Thank You From a Land Speculator: </a:t>
            </a:r>
            <a:r>
              <a:rPr lang="en-US" sz="1400" b="0" i="0" dirty="0">
                <a:solidFill>
                  <a:srgbClr val="A6A6FF"/>
                </a:solidFill>
                <a:effectLst/>
                <a:hlinkClick r:id="rId4" tooltip="https://youtu.be/xqQhoZgFZgk?si=8CY3uFrz6xgzOyNZ"/>
              </a:rPr>
              <a:t>https://youtu.be/xqQhoZgFZgk?si=8CY3uFrz6xgzOyNZ</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A Brief History Of The Man Who Brainwashed America: Edward Bernays: </a:t>
            </a:r>
            <a:r>
              <a:rPr lang="en-US" sz="1400" b="0" i="0" dirty="0">
                <a:solidFill>
                  <a:srgbClr val="A6A6FF"/>
                </a:solidFill>
                <a:effectLst/>
                <a:hlinkClick r:id="rId5" tooltip="https://youtu.be/GdQ6HIzaSm4?si=rIcq1Dtt_L7RJIjS"/>
              </a:rPr>
              <a:t>https://youtu.be/GdQ6HIzaSm4?si=rIcq1Dtt_L7RJIjS</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Landlords are targeting vulnerable tenants to solicit sex in exchange for rent: </a:t>
            </a:r>
            <a:r>
              <a:rPr lang="en-US" sz="1400" b="0" i="0" dirty="0">
                <a:solidFill>
                  <a:srgbClr val="A6A6FF"/>
                </a:solidFill>
                <a:effectLst/>
                <a:hlinkClick r:id="rId6" tooltip="https://www.nbcnews.com/news/us-news/landlords-are-targeting-vulnerable-tenants-solicit-sex-exchange-rent-advocates-n1186416"/>
              </a:rPr>
              <a:t>https://www.nbcnews.com/news/us-news/landlords-are-targeting-vulnerable-tenants-solicit-sex-exchange-rent-advocates-n1186416</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Pleasure Trips or Underage Sex Tourism: </a:t>
            </a:r>
            <a:r>
              <a:rPr lang="en-US" sz="1400" b="0" i="0" dirty="0">
                <a:solidFill>
                  <a:srgbClr val="A6A6FF"/>
                </a:solidFill>
                <a:effectLst/>
                <a:hlinkClick r:id="rId7" tooltip="https://youtu.be/7B15XDJbJBU?si=bBT9Fw_DH-5izRCh"/>
              </a:rPr>
              <a:t>https://youtu.be/7B15XDJbJBU?si=bBT9Fw_DH-5izRCh</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Sex tourists in Thailand | DW Documentary: </a:t>
            </a:r>
            <a:r>
              <a:rPr lang="en-US" sz="1400" b="0" i="0" dirty="0">
                <a:solidFill>
                  <a:srgbClr val="A6A6FF"/>
                </a:solidFill>
                <a:effectLst/>
                <a:hlinkClick r:id="rId8" tooltip="https://youtu.be/W6vBvB1Fyjo?si=9nqSrONeEovzdtz9"/>
              </a:rPr>
              <a:t>https://youtu.be/W6vBvB1Fyjo?si=9nqSrONeEovzdtz9</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Jeffrey Epstein got </a:t>
            </a:r>
            <a:r>
              <a:rPr lang="en-US" sz="1400" b="0" i="0" dirty="0" err="1">
                <a:solidFill>
                  <a:srgbClr val="DDDDDD"/>
                </a:solidFill>
                <a:effectLst/>
              </a:rPr>
              <a:t>epsteined</a:t>
            </a:r>
            <a:r>
              <a:rPr lang="en-US" sz="1400" b="0" i="0" dirty="0">
                <a:solidFill>
                  <a:srgbClr val="DDDDDD"/>
                </a:solidFill>
                <a:effectLst/>
              </a:rPr>
              <a:t>: </a:t>
            </a:r>
            <a:r>
              <a:rPr lang="en-US" sz="1400" b="0" i="0" dirty="0">
                <a:solidFill>
                  <a:srgbClr val="A6A6FF"/>
                </a:solidFill>
                <a:effectLst/>
                <a:hlinkClick r:id="rId9" tooltip="https://youtu.be/33GdIBrdmc0?si=knBZWtMkfNFhL4MH"/>
              </a:rPr>
              <a:t>https://youtu.be/33GdIBrdmc0?si=knBZWtMkfNFhL4MH</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Human attractiveness is not subjective: </a:t>
            </a:r>
            <a:r>
              <a:rPr lang="en-US" sz="1400" b="0" i="0" dirty="0">
                <a:solidFill>
                  <a:srgbClr val="A6A6FF"/>
                </a:solidFill>
                <a:effectLst/>
                <a:hlinkClick r:id="rId10" tooltip="https://www.ncbi.nlm.nih.gov/pmc/articles/PMC2566458/"/>
              </a:rPr>
              <a:t>https://www.ncbi.nlm.nih.gov/pmc/articles/PMC2566458/</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The Super Rich’s Secret Doomsday Bunkers | WHILE THE REST OF US DIE: </a:t>
            </a:r>
            <a:r>
              <a:rPr lang="en-US" sz="1400" b="0" i="0" dirty="0">
                <a:solidFill>
                  <a:srgbClr val="A6A6FF"/>
                </a:solidFill>
                <a:effectLst/>
                <a:hlinkClick r:id="rId11" tooltip="https://youtu.be/uQin210ZBAQ?si=Tn0dMU8eFJxLm_l1"/>
              </a:rPr>
              <a:t>https://youtu.be/uQin210ZBAQ?si=Tn0dMU8eFJxLm_l1</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Hunting the One Percent’s Doomsday Bunkers in New Zealand: </a:t>
            </a:r>
            <a:r>
              <a:rPr lang="en-US" sz="1400" b="0" i="0" dirty="0">
                <a:solidFill>
                  <a:srgbClr val="A6A6FF"/>
                </a:solidFill>
                <a:effectLst/>
                <a:hlinkClick r:id="rId12" tooltip="https://youtu.be/Dh1JZVjKUAo?si=QLXcZNna8GjEGKT2"/>
              </a:rPr>
              <a:t>https://youtu.be/Dh1JZVjKUAo?si=QLXcZNna8GjEGKT2</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The Illusion of Democracy | Who Really Controls our Lives: </a:t>
            </a:r>
            <a:r>
              <a:rPr lang="en-US" sz="1400" b="0" i="0" dirty="0">
                <a:solidFill>
                  <a:srgbClr val="A6A6FF"/>
                </a:solidFill>
                <a:effectLst/>
                <a:hlinkClick r:id="rId13" tooltip="https://youtu.be/mhOOziH7QAo?si=wWd3ZKLGmdpZCV_H"/>
              </a:rPr>
              <a:t>https://youtu.be/mhOOziH7QAo?si=wWd3ZKLGmdpZCV_H</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Greenwashing: When Companies Aren’t as Sustainable as They Claim | WSJ: </a:t>
            </a:r>
            <a:r>
              <a:rPr lang="en-US" sz="1400" b="0" i="0" dirty="0">
                <a:solidFill>
                  <a:srgbClr val="A6A6FF"/>
                </a:solidFill>
                <a:effectLst/>
                <a:hlinkClick r:id="rId14" tooltip="https://www.youtube.com/watch?v=2NsBcVrPQok"/>
              </a:rPr>
              <a:t>https://www.youtube.com/watch?v=2NsBcVrPQok</a:t>
            </a:r>
            <a:endParaRPr lang="en-US" sz="1400" b="0" i="0" dirty="0">
              <a:solidFill>
                <a:srgbClr val="DDDDDD"/>
              </a:solidFill>
              <a:effectLst/>
            </a:endParaRPr>
          </a:p>
          <a:p>
            <a:pPr algn="l">
              <a:buFont typeface="Arial" panose="020B0604020202020204" pitchFamily="34" charset="0"/>
              <a:buChar char="•"/>
            </a:pPr>
            <a:r>
              <a:rPr lang="en-US" sz="1400" b="0" i="0" dirty="0" err="1">
                <a:solidFill>
                  <a:srgbClr val="DDDDDD"/>
                </a:solidFill>
                <a:effectLst/>
              </a:rPr>
              <a:t>Kurzgesagt</a:t>
            </a:r>
            <a:r>
              <a:rPr lang="en-US" sz="1400" b="0" i="0" dirty="0">
                <a:solidFill>
                  <a:srgbClr val="DDDDDD"/>
                </a:solidFill>
                <a:effectLst/>
              </a:rPr>
              <a:t> and the art of climate greenwashing: </a:t>
            </a:r>
            <a:r>
              <a:rPr lang="en-US" sz="1400" b="0" i="0" dirty="0">
                <a:solidFill>
                  <a:srgbClr val="A6A6FF"/>
                </a:solidFill>
                <a:effectLst/>
                <a:hlinkClick r:id="rId15" tooltip="https://www.youtube.com/watch?v=uCuy1DaQzWI"/>
              </a:rPr>
              <a:t>https://www.youtube.com/watch?v=uCuy1DaQzWI</a:t>
            </a:r>
            <a:endParaRPr lang="en-US" sz="1400" b="0" i="0" dirty="0">
              <a:solidFill>
                <a:srgbClr val="DDDDDD"/>
              </a:solidFill>
              <a:effectLst/>
            </a:endParaRPr>
          </a:p>
        </p:txBody>
      </p:sp>
    </p:spTree>
    <p:extLst>
      <p:ext uri="{BB962C8B-B14F-4D97-AF65-F5344CB8AC3E}">
        <p14:creationId xmlns:p14="http://schemas.microsoft.com/office/powerpoint/2010/main" val="2573133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9727B-C475-48C9-4E96-19A9076B7D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2E567-88F3-222A-A030-96D551EFDC6B}"/>
              </a:ext>
            </a:extLst>
          </p:cNvPr>
          <p:cNvSpPr>
            <a:spLocks noGrp="1"/>
          </p:cNvSpPr>
          <p:nvPr>
            <p:ph idx="1"/>
          </p:nvPr>
        </p:nvSpPr>
        <p:spPr>
          <a:xfrm>
            <a:off x="838200" y="833480"/>
            <a:ext cx="10515600" cy="5343483"/>
          </a:xfrm>
        </p:spPr>
        <p:txBody>
          <a:bodyPr>
            <a:normAutofit/>
          </a:bodyPr>
          <a:lstStyle/>
          <a:p>
            <a:pPr algn="l">
              <a:buFont typeface="Arial" panose="020B0604020202020204" pitchFamily="34" charset="0"/>
              <a:buChar char="•"/>
            </a:pPr>
            <a:r>
              <a:rPr lang="en-US" sz="1400" b="0" i="0" dirty="0">
                <a:solidFill>
                  <a:srgbClr val="DDDDDD"/>
                </a:solidFill>
                <a:effectLst/>
              </a:rPr>
              <a:t>History of Arab Slave Trade: </a:t>
            </a:r>
            <a:r>
              <a:rPr lang="en-US" sz="1400" b="0" i="0" dirty="0">
                <a:solidFill>
                  <a:srgbClr val="A6A6FF"/>
                </a:solidFill>
                <a:effectLst/>
                <a:hlinkClick r:id="rId2" tooltip="https://www.youtube.com/watch?v=5OdIqeWkhHU"/>
              </a:rPr>
              <a:t>https://www.youtube.com/watch?v=5OdIqeWkhHU</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Migrant workers forced to work for no pay: </a:t>
            </a:r>
            <a:r>
              <a:rPr lang="en-US" sz="1400" b="0" i="0" dirty="0">
                <a:solidFill>
                  <a:srgbClr val="A6A6FF"/>
                </a:solidFill>
                <a:effectLst/>
                <a:hlinkClick r:id="rId3" tooltip="https://www.youtube.com/watch?v=e5R9Ur44XV8"/>
              </a:rPr>
              <a:t>https://www.youtube.com/watch?v=e5R9Ur44XV8</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Nepotism in India: </a:t>
            </a:r>
            <a:r>
              <a:rPr lang="en-US" sz="1400" b="0" i="0" dirty="0">
                <a:solidFill>
                  <a:srgbClr val="A6A6FF"/>
                </a:solidFill>
                <a:effectLst/>
                <a:hlinkClick r:id="rId4" tooltip="https://morungexpress.com/nepotism-in-india"/>
              </a:rPr>
              <a:t>https://morungexpress.com/nepotism-in-india</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How Kashmiris Got So Good At Smoking Indian Soldiers: </a:t>
            </a:r>
            <a:r>
              <a:rPr lang="en-US" sz="1400" b="0" i="0" dirty="0">
                <a:solidFill>
                  <a:srgbClr val="A6A6FF"/>
                </a:solidFill>
                <a:effectLst/>
                <a:hlinkClick r:id="rId5" tooltip="https://youtu.be/cvhddK3tWNY?si=rvJ_eRBiDCJE9N-W"/>
              </a:rPr>
              <a:t>https://youtu.be/cvhddK3tWNY?si=rvJ_eRBiDCJE9N-W</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Most of the wealth accumulated by new billionaires in 2023 came from inheritance: </a:t>
            </a:r>
            <a:r>
              <a:rPr lang="en-US" sz="1400" b="0" i="0" dirty="0">
                <a:solidFill>
                  <a:srgbClr val="A6A6FF"/>
                </a:solidFill>
                <a:effectLst/>
                <a:hlinkClick r:id="rId6" tooltip="https://www.investopedia.com/more-billionaire-wealth-achieved-through-inheritance-overtaking-entrepreneurship-8409800"/>
              </a:rPr>
              <a:t>https://www.investopedia.com/more-billionaire-wealth-achieved-through-inheritance-overtaking-entrepreneurship-8409800</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Why Does Taylor Swift Use Her Private Jet So Much: </a:t>
            </a:r>
            <a:r>
              <a:rPr lang="en-US" sz="1400" b="0" i="0" dirty="0">
                <a:solidFill>
                  <a:srgbClr val="A6A6FF"/>
                </a:solidFill>
                <a:effectLst/>
                <a:hlinkClick r:id="rId7" tooltip="https://youtu.be/A6eKgOw9KO8?si=a1jXUc7f3LXNXYY_"/>
              </a:rPr>
              <a:t>https://youtu.be/A6eKgOw9KO8?si=a1jXUc7f3LXNXYY_</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As of November 2021, that ratio was 7.5 times: </a:t>
            </a:r>
            <a:r>
              <a:rPr lang="en-US" sz="1400" b="0" i="0" dirty="0">
                <a:solidFill>
                  <a:srgbClr val="A6A6FF"/>
                </a:solidFill>
                <a:effectLst/>
                <a:hlinkClick r:id="rId8" tooltip="https://www.crews.bank/blog/real-estate-prices-vs.-income"/>
              </a:rPr>
              <a:t>https://www.crews.bank/blog/real-estate-prices-vs.-income</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House prices: the average London home now costs 14 times the typical household income: </a:t>
            </a:r>
            <a:r>
              <a:rPr lang="en-US" sz="1400" b="0" i="0" dirty="0">
                <a:solidFill>
                  <a:srgbClr val="A6A6FF"/>
                </a:solidFill>
                <a:effectLst/>
                <a:hlinkClick r:id="rId9" tooltip="https://www.standard.co.uk/homesandproperty/property-news/average-home-cost-times-typical-income-london-b1097122.html"/>
              </a:rPr>
              <a:t>https://www.standard.co.uk/homesandproperty/property-news/average-home-cost-times-typical-income-london-b1097122.html</a:t>
            </a:r>
            <a:endParaRPr lang="en-US" sz="1400" b="0" i="0" dirty="0">
              <a:solidFill>
                <a:srgbClr val="DDDDDD"/>
              </a:solidFill>
              <a:effectLst/>
            </a:endParaRPr>
          </a:p>
          <a:p>
            <a:pPr algn="l">
              <a:buFont typeface="Arial" panose="020B0604020202020204" pitchFamily="34" charset="0"/>
              <a:buChar char="•"/>
            </a:pPr>
            <a:r>
              <a:rPr lang="en-US" sz="1400" b="0" i="0" dirty="0">
                <a:solidFill>
                  <a:srgbClr val="DDDDDD"/>
                </a:solidFill>
                <a:effectLst/>
              </a:rPr>
              <a:t>HCMC home price 32.5 times household income: </a:t>
            </a:r>
            <a:r>
              <a:rPr lang="en-US" sz="1400" b="0" i="0" dirty="0">
                <a:solidFill>
                  <a:srgbClr val="A6A6FF"/>
                </a:solidFill>
                <a:effectLst/>
                <a:hlinkClick r:id="rId10" tooltip="https://e.vnexpress.net/news/data-speaks/hcmc-home-price-32-5-times-household-income-4615105.html"/>
              </a:rPr>
              <a:t>https://e.vnexpress.net/news/data-speaks/hcmc-home-price-32-5-times-household-income-4615105.html</a:t>
            </a:r>
            <a:endParaRPr lang="en-US" sz="1400" b="0" i="0" dirty="0">
              <a:solidFill>
                <a:srgbClr val="DDDDDD"/>
              </a:solidFill>
              <a:effectLst/>
            </a:endParaRPr>
          </a:p>
          <a:p>
            <a:pPr algn="l">
              <a:buFont typeface="Arial" panose="020B0604020202020204" pitchFamily="34" charset="0"/>
              <a:buChar char="•"/>
            </a:pPr>
            <a:endParaRPr lang="en-US" sz="1400" b="0" i="0" dirty="0">
              <a:solidFill>
                <a:srgbClr val="DDDDDD"/>
              </a:solidFill>
              <a:effectLst/>
            </a:endParaRPr>
          </a:p>
        </p:txBody>
      </p:sp>
    </p:spTree>
    <p:extLst>
      <p:ext uri="{BB962C8B-B14F-4D97-AF65-F5344CB8AC3E}">
        <p14:creationId xmlns:p14="http://schemas.microsoft.com/office/powerpoint/2010/main" val="131966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177895-6D8C-9968-FF5C-1FF55432E118}"/>
            </a:ext>
          </a:extLst>
        </p:cNvPr>
        <p:cNvGrpSpPr/>
        <p:nvPr/>
      </p:nvGrpSpPr>
      <p:grpSpPr>
        <a:xfrm>
          <a:off x="0" y="0"/>
          <a:ext cx="0" cy="0"/>
          <a:chOff x="0" y="0"/>
          <a:chExt cx="0" cy="0"/>
        </a:xfrm>
      </p:grpSpPr>
      <p:sp useBgFill="1">
        <p:nvSpPr>
          <p:cNvPr id="3139" name="Rectangle 313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0" name="Freeform: Shape 3139">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141" name="Freeform: Shape 3140">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142" name="Freeform: Shape 3141">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143" name="Freeform: Shape 3142">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18033120-DB88-040B-E99D-CA5797828BCE}"/>
              </a:ext>
            </a:extLst>
          </p:cNvPr>
          <p:cNvSpPr>
            <a:spLocks noGrp="1"/>
          </p:cNvSpPr>
          <p:nvPr>
            <p:ph idx="1"/>
          </p:nvPr>
        </p:nvSpPr>
        <p:spPr>
          <a:xfrm>
            <a:off x="1861854" y="2125737"/>
            <a:ext cx="4834021" cy="4044463"/>
          </a:xfrm>
        </p:spPr>
        <p:txBody>
          <a:bodyPr>
            <a:normAutofit/>
          </a:bodyPr>
          <a:lstStyle/>
          <a:p>
            <a:r>
              <a:rPr lang="en-US" dirty="0"/>
              <a:t>Good luck in this depraved and chaotic world.</a:t>
            </a:r>
          </a:p>
        </p:txBody>
      </p:sp>
      <p:pic>
        <p:nvPicPr>
          <p:cNvPr id="4" name="Picture 3" descr="A cartoon of a frog&#10;&#10;Description automatically generated">
            <a:extLst>
              <a:ext uri="{FF2B5EF4-FFF2-40B4-BE49-F238E27FC236}">
                <a16:creationId xmlns:a16="http://schemas.microsoft.com/office/drawing/2014/main" id="{AAF5F359-ECB4-56AF-FE05-498279480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473" y="1200223"/>
            <a:ext cx="4072815" cy="4072815"/>
          </a:xfrm>
          <a:prstGeom prst="rect">
            <a:avLst/>
          </a:prstGeom>
        </p:spPr>
      </p:pic>
      <p:grpSp>
        <p:nvGrpSpPr>
          <p:cNvPr id="3144"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129" name="Freeform: Shape 3128">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45" name="Freeform: Shape 314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31" name="Freeform: Shape 3130">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46" name="Freeform: Shape 314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47" name="Freeform: Shape 314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5665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0122D-D30E-5519-BD73-77EC0DF2514A}"/>
              </a:ext>
            </a:extLst>
          </p:cNvPr>
          <p:cNvSpPr>
            <a:spLocks noGrp="1"/>
          </p:cNvSpPr>
          <p:nvPr>
            <p:ph idx="1"/>
          </p:nvPr>
        </p:nvSpPr>
        <p:spPr>
          <a:xfrm>
            <a:off x="838200" y="833480"/>
            <a:ext cx="10515600" cy="5343483"/>
          </a:xfrm>
        </p:spPr>
        <p:txBody>
          <a:bodyPr>
            <a:normAutofit fontScale="92500"/>
          </a:bodyPr>
          <a:lstStyle/>
          <a:p>
            <a:r>
              <a:rPr lang="en-US" dirty="0"/>
              <a:t>There are people whose political goals are threatened by an educated populace. They won't say that, though. It's usually some version of "I don't want to pay for someone else's education." - </a:t>
            </a:r>
            <a:r>
              <a:rPr lang="en-US" dirty="0" err="1"/>
              <a:t>Teekno</a:t>
            </a:r>
            <a:r>
              <a:rPr lang="en-US" dirty="0"/>
              <a:t>.</a:t>
            </a:r>
          </a:p>
          <a:p>
            <a:r>
              <a:rPr lang="en-US" dirty="0"/>
              <a:t>A dull, weak, and indulged population is easier to control. Just look at the obesity rate, the low attention span, and the prevalence of consumerism advertisement/propaganda, pornography, and promiscuity worldwide. "The engineering of consent". The war machine - the military industrial complex. It's just rebranded Autocratic Feudalism.</a:t>
            </a:r>
          </a:p>
          <a:p>
            <a:r>
              <a:rPr lang="en-US"/>
              <a:t>Wage slavery refers to a person's dependence on wages or a salary for their livelihood, in a world where the distribution of and conditions for these wages is determined by a specific class.</a:t>
            </a:r>
          </a:p>
        </p:txBody>
      </p:sp>
    </p:spTree>
    <p:extLst>
      <p:ext uri="{BB962C8B-B14F-4D97-AF65-F5344CB8AC3E}">
        <p14:creationId xmlns:p14="http://schemas.microsoft.com/office/powerpoint/2010/main" val="169197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8843F-0E65-41E6-ED7D-1D556FA2AC3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76FC2-FBD1-6426-C575-ABAAA0EAEADD}"/>
              </a:ext>
            </a:extLst>
          </p:cNvPr>
          <p:cNvSpPr>
            <a:spLocks noGrp="1"/>
          </p:cNvSpPr>
          <p:nvPr>
            <p:ph idx="1"/>
          </p:nvPr>
        </p:nvSpPr>
        <p:spPr>
          <a:xfrm>
            <a:off x="838200" y="833480"/>
            <a:ext cx="10515600" cy="5343483"/>
          </a:xfrm>
        </p:spPr>
        <p:txBody>
          <a:bodyPr>
            <a:normAutofit/>
          </a:bodyPr>
          <a:lstStyle/>
          <a:p>
            <a:r>
              <a:rPr lang="en-US" dirty="0"/>
              <a:t>Landlords, executives, entertainers, and trust fund kids are the parasites of society; most of the wealth in the world is inherited.</a:t>
            </a:r>
          </a:p>
          <a:p>
            <a:r>
              <a:rPr lang="en-US" dirty="0"/>
              <a:t>Landlords are targeting vulnerable tenants to solicit sex in exchange for rent; child prostitution in Thailand, many other South-East Asian countries, and even the in West (Epstein) that serves the sex tourism industry for both local elites and foreign creepers.</a:t>
            </a:r>
          </a:p>
          <a:p>
            <a:r>
              <a:rPr lang="en-US" dirty="0"/>
              <a:t>Landlord’s right has its origins in robbery. They demand a rent even for the natural produce of the earth. - Karl Marx &amp; Adam Smith.</a:t>
            </a:r>
          </a:p>
        </p:txBody>
      </p:sp>
    </p:spTree>
    <p:extLst>
      <p:ext uri="{BB962C8B-B14F-4D97-AF65-F5344CB8AC3E}">
        <p14:creationId xmlns:p14="http://schemas.microsoft.com/office/powerpoint/2010/main" val="224669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9FD1E7-3527-597E-8C6E-146EBB9CDB6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tx1"/>
          </a:solidFill>
        </p:grpSpPr>
        <p:sp>
          <p:nvSpPr>
            <p:cNvPr id="12" name="Freeform: Shape 11">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5" name="Oval 14">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A cartoon of a frog&#10;&#10;Description automatically generated">
            <a:extLst>
              <a:ext uri="{FF2B5EF4-FFF2-40B4-BE49-F238E27FC236}">
                <a16:creationId xmlns:a16="http://schemas.microsoft.com/office/drawing/2014/main" id="{9E382F64-7380-E490-E742-95F57E7B6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148" y="1820334"/>
            <a:ext cx="3217333" cy="3217333"/>
          </a:xfrm>
          <a:prstGeom prst="rect">
            <a:avLst/>
          </a:prstGeom>
        </p:spPr>
      </p:pic>
      <p:grpSp>
        <p:nvGrpSpPr>
          <p:cNvPr id="19"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tx1"/>
          </a:solidFill>
        </p:grpSpPr>
        <p:sp>
          <p:nvSpPr>
            <p:cNvPr id="20" name="Freeform: Shape 19">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55FB6688-A05B-A5A3-2AAE-DBA8C456FBAB}"/>
              </a:ext>
            </a:extLst>
          </p:cNvPr>
          <p:cNvSpPr>
            <a:spLocks noGrp="1"/>
          </p:cNvSpPr>
          <p:nvPr>
            <p:ph idx="1"/>
          </p:nvPr>
        </p:nvSpPr>
        <p:spPr>
          <a:xfrm>
            <a:off x="5956783" y="1747592"/>
            <a:ext cx="5217173" cy="4351338"/>
          </a:xfrm>
        </p:spPr>
        <p:txBody>
          <a:bodyPr>
            <a:normAutofit fontScale="92500"/>
          </a:bodyPr>
          <a:lstStyle/>
          <a:p>
            <a:r>
              <a:rPr lang="en-US" sz="2000"/>
              <a:t>Middle managers and executives always fall up, whereby the plebs get evicted solely for the numbers to look good to the shareholders; while their trucks are literally killing us.</a:t>
            </a:r>
          </a:p>
          <a:p>
            <a:r>
              <a:rPr lang="en-US" sz="2000"/>
              <a:t>95% of the job market is filled with fake postings, nepotism, cronyism, and favoritism; this is while ignoring data from India, where slavery and poverty are embedded in society via the caste system, and nearly 100% of the jobs are filled with nepotism. And good luck finding a job as an active anarchist, you’ll always be perceived as a threat to any establishment.</a:t>
            </a:r>
          </a:p>
        </p:txBody>
      </p:sp>
    </p:spTree>
    <p:extLst>
      <p:ext uri="{BB962C8B-B14F-4D97-AF65-F5344CB8AC3E}">
        <p14:creationId xmlns:p14="http://schemas.microsoft.com/office/powerpoint/2010/main" val="246484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497DDD-3427-A34B-4304-DC38A5D6D3D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tx1"/>
          </a:solidFill>
        </p:grpSpPr>
        <p:sp>
          <p:nvSpPr>
            <p:cNvPr id="12" name="Freeform: Shape 11">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5" name="Oval 14">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A cartoon frog wearing a helmet">
            <a:extLst>
              <a:ext uri="{FF2B5EF4-FFF2-40B4-BE49-F238E27FC236}">
                <a16:creationId xmlns:a16="http://schemas.microsoft.com/office/drawing/2014/main" id="{C3FA2059-5AFC-FFDF-C639-48180746D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148" y="1820334"/>
            <a:ext cx="3217333" cy="3217333"/>
          </a:xfrm>
          <a:prstGeom prst="rect">
            <a:avLst/>
          </a:prstGeom>
        </p:spPr>
      </p:pic>
      <p:grpSp>
        <p:nvGrpSpPr>
          <p:cNvPr id="19"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tx1"/>
          </a:solidFill>
        </p:grpSpPr>
        <p:sp>
          <p:nvSpPr>
            <p:cNvPr id="20" name="Freeform: Shape 19">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5C267771-4E82-A89B-F71F-AC777C337565}"/>
              </a:ext>
            </a:extLst>
          </p:cNvPr>
          <p:cNvSpPr>
            <a:spLocks noGrp="1"/>
          </p:cNvSpPr>
          <p:nvPr>
            <p:ph idx="1"/>
          </p:nvPr>
        </p:nvSpPr>
        <p:spPr>
          <a:xfrm>
            <a:off x="5956783" y="1747592"/>
            <a:ext cx="5217173" cy="4351338"/>
          </a:xfrm>
        </p:spPr>
        <p:txBody>
          <a:bodyPr>
            <a:normAutofit/>
          </a:bodyPr>
          <a:lstStyle/>
          <a:p>
            <a:r>
              <a:rPr lang="en-US" sz="1800" dirty="0"/>
              <a:t>They all benefit from labor they didn't do. They are just useless middleman who profits from poverty, homelessness, and hostile architecture. And the current system supports and protects that status quo. Meanwhile, the grifters are always ready to cash in on people's insecurities.</a:t>
            </a:r>
          </a:p>
          <a:p>
            <a:r>
              <a:rPr lang="en-US" sz="1800" dirty="0"/>
              <a:t>People in need of a shelter are fucked because the elites hoard and monopolize all the housing for their own (and their children's) gain.</a:t>
            </a:r>
          </a:p>
          <a:p>
            <a:r>
              <a:rPr lang="en-US" sz="1800" dirty="0"/>
              <a:t>The current annual wage to house price ratio in the US is 7.5, in the UK it's 14, meanwhile it's 32.5 in Vietnam; people on average spend 50% of their income on rent.</a:t>
            </a:r>
          </a:p>
        </p:txBody>
      </p:sp>
    </p:spTree>
    <p:extLst>
      <p:ext uri="{BB962C8B-B14F-4D97-AF65-F5344CB8AC3E}">
        <p14:creationId xmlns:p14="http://schemas.microsoft.com/office/powerpoint/2010/main" val="1430640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58FB0-FA68-7C79-0B87-05C5448CA2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D9E31-D50E-A8ED-3142-3BDE0FDD3043}"/>
              </a:ext>
            </a:extLst>
          </p:cNvPr>
          <p:cNvSpPr>
            <a:spLocks noGrp="1"/>
          </p:cNvSpPr>
          <p:nvPr>
            <p:ph idx="1"/>
          </p:nvPr>
        </p:nvSpPr>
        <p:spPr>
          <a:xfrm>
            <a:off x="838200" y="833480"/>
            <a:ext cx="10515600" cy="5343483"/>
          </a:xfrm>
        </p:spPr>
        <p:txBody>
          <a:bodyPr>
            <a:normAutofit fontScale="85000" lnSpcReduction="10000"/>
          </a:bodyPr>
          <a:lstStyle/>
          <a:p>
            <a:r>
              <a:rPr lang="en-US" dirty="0"/>
              <a:t>The global north elites who got rich from colonialism are pushing greenwashing propaganda to the plebs, meanwhile they're flying private jets and yachts to climate change summits and ramping up lithium and deep-sea mining; Slavery in the dictatorship oil states (Saudi Arabia, UAE, Qatar, etc.) got swept under the rug through sportswashing and terrorism.</a:t>
            </a:r>
          </a:p>
          <a:p>
            <a:r>
              <a:rPr lang="en-US" dirty="0"/>
              <a:t>The capitalism fallacy of choice and democracy is just purely an illusion, or at least only happens in the upper echelon of society. Telling a minimum </a:t>
            </a:r>
            <a:r>
              <a:rPr lang="en-US" dirty="0" err="1"/>
              <a:t>wagie</a:t>
            </a:r>
            <a:r>
              <a:rPr lang="en-US" dirty="0"/>
              <a:t> to just choose a different employee is like telling a starving kid in a </a:t>
            </a:r>
            <a:r>
              <a:rPr lang="en-US" dirty="0" err="1"/>
              <a:t>wartorned</a:t>
            </a:r>
            <a:r>
              <a:rPr lang="en-US" dirty="0"/>
              <a:t> African country to just choose to be born from different parents from a different country.</a:t>
            </a:r>
          </a:p>
          <a:p>
            <a:r>
              <a:rPr lang="en-US" dirty="0"/>
              <a:t>The elites possess the asymmetry of power and the asymmetry of information, hence it always ends up in manipulation and corruption; they have all the nukes, all the lands in New Zealand, underground cities, and luxury bunkers prepared for the worst, while safely farming the population.</a:t>
            </a:r>
          </a:p>
        </p:txBody>
      </p:sp>
    </p:spTree>
    <p:extLst>
      <p:ext uri="{BB962C8B-B14F-4D97-AF65-F5344CB8AC3E}">
        <p14:creationId xmlns:p14="http://schemas.microsoft.com/office/powerpoint/2010/main" val="3138677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536AB9-C5C9-6567-DFC3-46E6A7D8A568}"/>
            </a:ext>
          </a:extLst>
        </p:cNvPr>
        <p:cNvGrpSpPr/>
        <p:nvPr/>
      </p:nvGrpSpPr>
      <p:grpSpPr>
        <a:xfrm>
          <a:off x="0" y="0"/>
          <a:ext cx="0" cy="0"/>
          <a:chOff x="0" y="0"/>
          <a:chExt cx="0" cy="0"/>
        </a:xfrm>
      </p:grpSpPr>
      <p:sp useBgFill="1">
        <p:nvSpPr>
          <p:cNvPr id="2464" name="Rectangle 246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1A496AD-828A-B156-7BB4-23C4B3E0B1AC}"/>
              </a:ext>
            </a:extLst>
          </p:cNvPr>
          <p:cNvPicPr>
            <a:picLocks noChangeAspect="1"/>
          </p:cNvPicPr>
          <p:nvPr/>
        </p:nvPicPr>
        <p:blipFill>
          <a:blip r:embed="rId2"/>
          <a:stretch>
            <a:fillRect/>
          </a:stretch>
        </p:blipFill>
        <p:spPr>
          <a:xfrm>
            <a:off x="854248" y="322504"/>
            <a:ext cx="2740519" cy="2931037"/>
          </a:xfrm>
          <a:prstGeom prst="rect">
            <a:avLst/>
          </a:prstGeom>
        </p:spPr>
      </p:pic>
      <p:grpSp>
        <p:nvGrpSpPr>
          <p:cNvPr id="2465" name="Group 2464">
            <a:extLst>
              <a:ext uri="{FF2B5EF4-FFF2-40B4-BE49-F238E27FC236}">
                <a16:creationId xmlns:a16="http://schemas.microsoft.com/office/drawing/2014/main" id="{B22DF5E2-0CD7-4BEC-8FBD-DD7AC1DEC6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35537" y="618698"/>
            <a:ext cx="365021" cy="365021"/>
            <a:chOff x="149345" y="10991595"/>
            <a:chExt cx="365021" cy="365021"/>
          </a:xfrm>
        </p:grpSpPr>
        <p:sp>
          <p:nvSpPr>
            <p:cNvPr id="2082" name="Oval 2081">
              <a:extLst>
                <a:ext uri="{FF2B5EF4-FFF2-40B4-BE49-F238E27FC236}">
                  <a16:creationId xmlns:a16="http://schemas.microsoft.com/office/drawing/2014/main" id="{037C701E-5151-4086-9CF2-7F44AA38A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9345" y="10991595"/>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66" name="Oval 2465">
              <a:extLst>
                <a:ext uri="{FF2B5EF4-FFF2-40B4-BE49-F238E27FC236}">
                  <a16:creationId xmlns:a16="http://schemas.microsoft.com/office/drawing/2014/main" id="{E656C08E-A84B-4C76-9D3B-46237B5A9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9345" y="10991595"/>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2050" name="Picture 2" descr="r/PurplePillDebate - Has The Virginity Rate Tripled, Leaving One In Three Men Virgins? Probably Not.">
            <a:extLst>
              <a:ext uri="{FF2B5EF4-FFF2-40B4-BE49-F238E27FC236}">
                <a16:creationId xmlns:a16="http://schemas.microsoft.com/office/drawing/2014/main" id="{C26AC559-AF5C-9D96-5955-98748B5E73C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4247" y="3376158"/>
            <a:ext cx="3856627" cy="2931037"/>
          </a:xfrm>
          <a:prstGeom prst="rect">
            <a:avLst/>
          </a:prstGeom>
          <a:noFill/>
          <a:extLst>
            <a:ext uri="{909E8E84-426E-40DD-AFC4-6F175D3DCCD1}">
              <a14:hiddenFill xmlns:a14="http://schemas.microsoft.com/office/drawing/2010/main">
                <a:solidFill>
                  <a:srgbClr val="FFFFFF"/>
                </a:solidFill>
              </a14:hiddenFill>
            </a:ext>
          </a:extLst>
        </p:spPr>
      </p:pic>
      <p:grpSp>
        <p:nvGrpSpPr>
          <p:cNvPr id="2467" name="Graphic 4">
            <a:extLst>
              <a:ext uri="{FF2B5EF4-FFF2-40B4-BE49-F238E27FC236}">
                <a16:creationId xmlns:a16="http://schemas.microsoft.com/office/drawing/2014/main" id="{72FB3F6E-946C-4B30-8EAA-64FA3056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88" y="5091324"/>
            <a:ext cx="975169" cy="975171"/>
            <a:chOff x="5829300" y="3162300"/>
            <a:chExt cx="532256" cy="532257"/>
          </a:xfrm>
          <a:solidFill>
            <a:schemeClr val="tx1"/>
          </a:solidFill>
        </p:grpSpPr>
        <p:sp>
          <p:nvSpPr>
            <p:cNvPr id="2086" name="Freeform: Shape 2085">
              <a:extLst>
                <a:ext uri="{FF2B5EF4-FFF2-40B4-BE49-F238E27FC236}">
                  <a16:creationId xmlns:a16="http://schemas.microsoft.com/office/drawing/2014/main" id="{A820447A-FA0D-448D-8513-13647DCEE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468" name="Freeform: Shape 2467">
              <a:extLst>
                <a:ext uri="{FF2B5EF4-FFF2-40B4-BE49-F238E27FC236}">
                  <a16:creationId xmlns:a16="http://schemas.microsoft.com/office/drawing/2014/main" id="{980F5A0F-E8FC-415B-BA7F-74C42D42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088" name="Freeform: Shape 2087">
              <a:extLst>
                <a:ext uri="{FF2B5EF4-FFF2-40B4-BE49-F238E27FC236}">
                  <a16:creationId xmlns:a16="http://schemas.microsoft.com/office/drawing/2014/main" id="{D77443A5-2061-492B-AFF5-658AB7E7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469" name="Freeform: Shape 2468">
              <a:extLst>
                <a:ext uri="{FF2B5EF4-FFF2-40B4-BE49-F238E27FC236}">
                  <a16:creationId xmlns:a16="http://schemas.microsoft.com/office/drawing/2014/main" id="{3276C0A3-C877-457C-917D-473FABC9E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090" name="Freeform: Shape 2089">
              <a:extLst>
                <a:ext uri="{FF2B5EF4-FFF2-40B4-BE49-F238E27FC236}">
                  <a16:creationId xmlns:a16="http://schemas.microsoft.com/office/drawing/2014/main" id="{D9808886-A26A-41C2-9401-727236349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470" name="Freeform: Shape 2469">
              <a:extLst>
                <a:ext uri="{FF2B5EF4-FFF2-40B4-BE49-F238E27FC236}">
                  <a16:creationId xmlns:a16="http://schemas.microsoft.com/office/drawing/2014/main" id="{9FB169C8-A66F-4AEC-BBEE-4DEBBE844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092" name="Freeform: Shape 2091">
              <a:extLst>
                <a:ext uri="{FF2B5EF4-FFF2-40B4-BE49-F238E27FC236}">
                  <a16:creationId xmlns:a16="http://schemas.microsoft.com/office/drawing/2014/main" id="{EEC418CD-F215-459D-8919-D5B5194EB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471" name="Freeform: Shape 2470">
              <a:extLst>
                <a:ext uri="{FF2B5EF4-FFF2-40B4-BE49-F238E27FC236}">
                  <a16:creationId xmlns:a16="http://schemas.microsoft.com/office/drawing/2014/main" id="{5E034A84-840E-429B-9A4F-ECC31AB62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472" name="Freeform: Shape 2471">
              <a:extLst>
                <a:ext uri="{FF2B5EF4-FFF2-40B4-BE49-F238E27FC236}">
                  <a16:creationId xmlns:a16="http://schemas.microsoft.com/office/drawing/2014/main" id="{6D050DBA-8800-4A73-84C0-34DC71A6B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73" name="Freeform: Shape 2472">
              <a:extLst>
                <a:ext uri="{FF2B5EF4-FFF2-40B4-BE49-F238E27FC236}">
                  <a16:creationId xmlns:a16="http://schemas.microsoft.com/office/drawing/2014/main" id="{2D4BF35D-BFFA-45A5-8081-FEDD30757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474" name="Freeform: Shape 2473">
              <a:extLst>
                <a:ext uri="{FF2B5EF4-FFF2-40B4-BE49-F238E27FC236}">
                  <a16:creationId xmlns:a16="http://schemas.microsoft.com/office/drawing/2014/main" id="{36B354BD-25DC-42A0-9CE7-824686810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475" name="Freeform: Shape 2474">
              <a:extLst>
                <a:ext uri="{FF2B5EF4-FFF2-40B4-BE49-F238E27FC236}">
                  <a16:creationId xmlns:a16="http://schemas.microsoft.com/office/drawing/2014/main" id="{852C4A08-6644-42B7-8237-2AD5F0041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476" name="Freeform: Shape 2475">
              <a:extLst>
                <a:ext uri="{FF2B5EF4-FFF2-40B4-BE49-F238E27FC236}">
                  <a16:creationId xmlns:a16="http://schemas.microsoft.com/office/drawing/2014/main" id="{91D58C06-A184-4272-9824-2F08535184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EEF5BAE4-D04A-260C-836B-58FD9EF2DD00}"/>
              </a:ext>
            </a:extLst>
          </p:cNvPr>
          <p:cNvSpPr>
            <a:spLocks noGrp="1"/>
          </p:cNvSpPr>
          <p:nvPr>
            <p:ph idx="1"/>
          </p:nvPr>
        </p:nvSpPr>
        <p:spPr>
          <a:xfrm>
            <a:off x="6621521" y="1715151"/>
            <a:ext cx="4716232" cy="4351338"/>
          </a:xfrm>
        </p:spPr>
        <p:txBody>
          <a:bodyPr>
            <a:normAutofit/>
          </a:bodyPr>
          <a:lstStyle/>
          <a:p>
            <a:r>
              <a:rPr lang="en-US" dirty="0"/>
              <a:t>Human attractiveness is not subjective, who says otherwise is lying, has ulterior motives, or is just in denial.</a:t>
            </a:r>
          </a:p>
          <a:p>
            <a:endParaRPr lang="en-US" dirty="0"/>
          </a:p>
        </p:txBody>
      </p:sp>
    </p:spTree>
    <p:extLst>
      <p:ext uri="{BB962C8B-B14F-4D97-AF65-F5344CB8AC3E}">
        <p14:creationId xmlns:p14="http://schemas.microsoft.com/office/powerpoint/2010/main" val="102262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7E8116-87C0-17B6-9C8F-094BD967549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9" name="Freeform: Shape 18">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685138A1-B8E9-9750-C953-45997405E8B4}"/>
              </a:ext>
            </a:extLst>
          </p:cNvPr>
          <p:cNvSpPr>
            <a:spLocks noGrp="1"/>
          </p:cNvSpPr>
          <p:nvPr>
            <p:ph idx="1"/>
          </p:nvPr>
        </p:nvSpPr>
        <p:spPr>
          <a:xfrm>
            <a:off x="2232251" y="2125737"/>
            <a:ext cx="3863749" cy="4044463"/>
          </a:xfrm>
        </p:spPr>
        <p:txBody>
          <a:bodyPr>
            <a:normAutofit lnSpcReduction="10000"/>
          </a:bodyPr>
          <a:lstStyle/>
          <a:p>
            <a:r>
              <a:rPr lang="en-US" sz="1800" dirty="0"/>
              <a:t>There will always be people who ready to take advantage of others no matter which system and ideology are in charge; in fact, they will always be the majority. The world is rigged for a pleb. Poverty and Slavery are and always will be Systemic. We're truly fucked. It's over.</a:t>
            </a:r>
          </a:p>
          <a:p>
            <a:r>
              <a:rPr lang="en-US" sz="1800" dirty="0"/>
              <a:t>No, it's not even begun. The only path forward is the Noble Eightfold Path taught by the Buddha, to escape this suffering-filled shithole once and for all.</a:t>
            </a:r>
          </a:p>
          <a:p>
            <a:endParaRPr lang="en-US" sz="1800" dirty="0"/>
          </a:p>
        </p:txBody>
      </p:sp>
      <p:sp>
        <p:nvSpPr>
          <p:cNvPr id="23" name="Freeform: Shape 22">
            <a:extLst>
              <a:ext uri="{FF2B5EF4-FFF2-40B4-BE49-F238E27FC236}">
                <a16:creationId xmlns:a16="http://schemas.microsoft.com/office/drawing/2014/main" id="{59463AC4-F96D-4507-9EE0-A831B7910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10" name="Picture 9" descr="A black wheel with a white background&#10;&#10;Description automatically generated">
            <a:extLst>
              <a:ext uri="{FF2B5EF4-FFF2-40B4-BE49-F238E27FC236}">
                <a16:creationId xmlns:a16="http://schemas.microsoft.com/office/drawing/2014/main" id="{B1383D9A-EAD3-3030-E65E-0AF74F0EC0C6}"/>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6423487" y="929609"/>
            <a:ext cx="2518114" cy="2518114"/>
          </a:xfrm>
          <a:custGeom>
            <a:avLst/>
            <a:gdLst/>
            <a:ahLst/>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pic>
      <p:pic>
        <p:nvPicPr>
          <p:cNvPr id="8" name="Picture 7" descr="A cartoon of a frog">
            <a:extLst>
              <a:ext uri="{FF2B5EF4-FFF2-40B4-BE49-F238E27FC236}">
                <a16:creationId xmlns:a16="http://schemas.microsoft.com/office/drawing/2014/main" id="{50291FEE-DDEC-FC12-5993-10102CD765F0}"/>
              </a:ext>
            </a:extLst>
          </p:cNvPr>
          <p:cNvPicPr>
            <a:picLocks noChangeAspect="1"/>
          </p:cNvPicPr>
          <p:nvPr/>
        </p:nvPicPr>
        <p:blipFill rotWithShape="1">
          <a:blip r:embed="rId3">
            <a:extLst>
              <a:ext uri="{28A0092B-C50C-407E-A947-70E740481C1C}">
                <a14:useLocalDpi xmlns:a14="http://schemas.microsoft.com/office/drawing/2010/main" val="0"/>
              </a:ext>
            </a:extLst>
          </a:blip>
          <a:srcRect l="20533" r="23216" b="-2"/>
          <a:stretch/>
        </p:blipFill>
        <p:spPr>
          <a:xfrm>
            <a:off x="9090426" y="86636"/>
            <a:ext cx="2952748" cy="2952748"/>
          </a:xfrm>
          <a:custGeom>
            <a:avLst/>
            <a:gdLst/>
            <a:ahLst/>
            <a:cxnLst/>
            <a:rect l="l" t="t" r="r" b="b"/>
            <a:pathLst>
              <a:path w="2361890" h="2361890">
                <a:moveTo>
                  <a:pt x="1180945" y="0"/>
                </a:moveTo>
                <a:cubicBezTo>
                  <a:pt x="1833163" y="0"/>
                  <a:pt x="2361890" y="528727"/>
                  <a:pt x="2361890" y="1180945"/>
                </a:cubicBezTo>
                <a:cubicBezTo>
                  <a:pt x="2361890" y="1833163"/>
                  <a:pt x="1833163" y="2361890"/>
                  <a:pt x="1180945" y="2361890"/>
                </a:cubicBezTo>
                <a:cubicBezTo>
                  <a:pt x="528727" y="2361890"/>
                  <a:pt x="0" y="1833163"/>
                  <a:pt x="0" y="1180945"/>
                </a:cubicBezTo>
                <a:cubicBezTo>
                  <a:pt x="0" y="528727"/>
                  <a:pt x="528727" y="0"/>
                  <a:pt x="1180945" y="0"/>
                </a:cubicBezTo>
                <a:close/>
              </a:path>
            </a:pathLst>
          </a:custGeom>
        </p:spPr>
      </p:pic>
      <p:sp>
        <p:nvSpPr>
          <p:cNvPr id="25" name="Freeform: Shape 24">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FC3ABE8C-1C72-4141-BADF-DD6811764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9"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9346" y="5987064"/>
            <a:ext cx="1054466" cy="469689"/>
            <a:chOff x="9841624" y="4115729"/>
            <a:chExt cx="602169" cy="268223"/>
          </a:xfrm>
          <a:solidFill>
            <a:schemeClr val="tx1"/>
          </a:solidFill>
        </p:grpSpPr>
        <p:sp>
          <p:nvSpPr>
            <p:cNvPr id="30" name="Freeform: Shape 29">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descr="A cartoon of a frog">
            <a:extLst>
              <a:ext uri="{FF2B5EF4-FFF2-40B4-BE49-F238E27FC236}">
                <a16:creationId xmlns:a16="http://schemas.microsoft.com/office/drawing/2014/main" id="{3B6FFDA4-8E2E-1C7E-9884-19B5D627CEC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682545" y="3175909"/>
            <a:ext cx="3454390" cy="3454390"/>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spTree>
    <p:extLst>
      <p:ext uri="{BB962C8B-B14F-4D97-AF65-F5344CB8AC3E}">
        <p14:creationId xmlns:p14="http://schemas.microsoft.com/office/powerpoint/2010/main" val="201009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3216A-B46F-3A64-6E6D-D6265C6BBF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F4AF54-0E58-BF2E-C7E0-99F6AE4A9F91}"/>
              </a:ext>
            </a:extLst>
          </p:cNvPr>
          <p:cNvSpPr>
            <a:spLocks noGrp="1"/>
          </p:cNvSpPr>
          <p:nvPr>
            <p:ph idx="1"/>
          </p:nvPr>
        </p:nvSpPr>
        <p:spPr>
          <a:xfrm>
            <a:off x="838200" y="833480"/>
            <a:ext cx="10515600" cy="5343483"/>
          </a:xfrm>
        </p:spPr>
        <p:txBody>
          <a:bodyPr>
            <a:normAutofit/>
          </a:bodyPr>
          <a:lstStyle/>
          <a:p>
            <a:r>
              <a:rPr lang="en-US" dirty="0"/>
              <a:t>Bonus tips: How to relocate critters without harming them:</a:t>
            </a:r>
          </a:p>
          <a:p>
            <a:pPr lvl="1"/>
            <a:r>
              <a:rPr lang="en-US" dirty="0"/>
              <a:t>cockroaches, millipedes, centipedes, spiders, etc. -&gt; opened box place in front of their run path, and then relocate them far away in a suitable environment for them.</a:t>
            </a:r>
          </a:p>
          <a:p>
            <a:pPr lvl="1"/>
            <a:r>
              <a:rPr lang="en-US" dirty="0"/>
              <a:t>mice -&gt; humane cage, and then relocate them far away in a suitable environment for them.</a:t>
            </a:r>
          </a:p>
          <a:p>
            <a:pPr lvl="1"/>
            <a:r>
              <a:rPr lang="en-US" dirty="0"/>
              <a:t>ants, termites -&gt; don't drop your foods, use fewer wood furniture, clean up old storerooms and damp corners, let them eat and leave on their own.</a:t>
            </a:r>
          </a:p>
        </p:txBody>
      </p:sp>
    </p:spTree>
    <p:extLst>
      <p:ext uri="{BB962C8B-B14F-4D97-AF65-F5344CB8AC3E}">
        <p14:creationId xmlns:p14="http://schemas.microsoft.com/office/powerpoint/2010/main" val="2059210046"/>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Funky shapes dark</Template>
  <TotalTime>251</TotalTime>
  <Words>1574</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Iosevka NF</vt:lpstr>
      <vt:lpstr>FunkyShapesDarkVTI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 VĂN TIẾN</dc:creator>
  <cp:lastModifiedBy>LA VĂN TIẾN</cp:lastModifiedBy>
  <cp:revision>24</cp:revision>
  <dcterms:created xsi:type="dcterms:W3CDTF">2024-02-14T08:47:52Z</dcterms:created>
  <dcterms:modified xsi:type="dcterms:W3CDTF">2024-02-14T12:59:05Z</dcterms:modified>
</cp:coreProperties>
</file>