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167C5A-D637-4BC8-8C65-1FDBA7CF1D43}" v="5975" dt="2021-12-21T20:30:47.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7354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235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199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7748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1123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4186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623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074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046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739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778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63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56454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00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234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1727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10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12/21/2021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8068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Presentation</a:t>
            </a:r>
          </a:p>
        </p:txBody>
      </p:sp>
      <p:sp>
        <p:nvSpPr>
          <p:cNvPr id="3" name="Subtitle 2"/>
          <p:cNvSpPr>
            <a:spLocks noGrp="1"/>
          </p:cNvSpPr>
          <p:nvPr>
            <p:ph type="subTitle" idx="1"/>
          </p:nvPr>
        </p:nvSpPr>
        <p:spPr/>
        <p:txBody>
          <a:bodyPr>
            <a:normAutofit/>
          </a:bodyPr>
          <a:lstStyle/>
          <a:p>
            <a:r>
              <a:rPr lang="en-US" dirty="0"/>
              <a:t> Group Members :         </a:t>
            </a:r>
          </a:p>
          <a:p>
            <a:r>
              <a:rPr lang="en-US" dirty="0"/>
              <a:t>Muhammed Ali Khan</a:t>
            </a:r>
          </a:p>
          <a:p>
            <a:r>
              <a:rPr lang="en-US" dirty="0" err="1"/>
              <a:t>Hunzila</a:t>
            </a:r>
            <a:r>
              <a:rPr lang="en-US" dirty="0"/>
              <a:t> Noor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0547D01-0767-4795-99F3-9F67347B5EED}"/>
              </a:ext>
            </a:extLst>
          </p:cNvPr>
          <p:cNvPicPr>
            <a:picLocks noChangeAspect="1"/>
          </p:cNvPicPr>
          <p:nvPr/>
        </p:nvPicPr>
        <p:blipFill>
          <a:blip r:embed="rId2"/>
          <a:stretch>
            <a:fillRect/>
          </a:stretch>
        </p:blipFill>
        <p:spPr>
          <a:xfrm>
            <a:off x="2031304" y="2564670"/>
            <a:ext cx="8828761" cy="4077290"/>
          </a:xfrm>
          <a:prstGeom prst="rect">
            <a:avLst/>
          </a:prstGeom>
        </p:spPr>
      </p:pic>
      <p:sp>
        <p:nvSpPr>
          <p:cNvPr id="3" name="TextBox 2">
            <a:extLst>
              <a:ext uri="{FF2B5EF4-FFF2-40B4-BE49-F238E27FC236}">
                <a16:creationId xmlns:a16="http://schemas.microsoft.com/office/drawing/2014/main" id="{4C207B5C-35E7-48A4-9C7C-44FBD31A59C0}"/>
              </a:ext>
            </a:extLst>
          </p:cNvPr>
          <p:cNvSpPr txBox="1"/>
          <p:nvPr/>
        </p:nvSpPr>
        <p:spPr>
          <a:xfrm>
            <a:off x="1832975" y="945715"/>
            <a:ext cx="85364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t>Here attendance is calculated by the working in the attendance function.</a:t>
            </a:r>
          </a:p>
          <a:p>
            <a:pPr marL="285750" indent="-285750">
              <a:buFont typeface="Wingdings"/>
              <a:buChar char="§"/>
            </a:pPr>
            <a:r>
              <a:rPr lang="en-US" dirty="0"/>
              <a:t>similarly the button "to send a leave application" allows you to send the leave application to the teacher.</a:t>
            </a:r>
          </a:p>
        </p:txBody>
      </p:sp>
    </p:spTree>
    <p:extLst>
      <p:ext uri="{BB962C8B-B14F-4D97-AF65-F5344CB8AC3E}">
        <p14:creationId xmlns:p14="http://schemas.microsoft.com/office/powerpoint/2010/main" val="10997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9E7D-F681-45B5-9B8B-B4EA5B59B56A}"/>
              </a:ext>
            </a:extLst>
          </p:cNvPr>
          <p:cNvSpPr>
            <a:spLocks noGrp="1"/>
          </p:cNvSpPr>
          <p:nvPr>
            <p:ph type="title"/>
          </p:nvPr>
        </p:nvSpPr>
        <p:spPr>
          <a:xfrm>
            <a:off x="1400804" y="1343415"/>
            <a:ext cx="3129398" cy="854902"/>
          </a:xfrm>
        </p:spPr>
        <p:txBody>
          <a:bodyPr>
            <a:normAutofit fontScale="90000"/>
          </a:bodyPr>
          <a:lstStyle/>
          <a:p>
            <a:br>
              <a:rPr lang="en-US" dirty="0"/>
            </a:br>
            <a:endParaRPr lang="en-US" dirty="0"/>
          </a:p>
        </p:txBody>
      </p:sp>
      <p:sp>
        <p:nvSpPr>
          <p:cNvPr id="3" name="TextBox 2">
            <a:extLst>
              <a:ext uri="{FF2B5EF4-FFF2-40B4-BE49-F238E27FC236}">
                <a16:creationId xmlns:a16="http://schemas.microsoft.com/office/drawing/2014/main" id="{03BCE460-8177-4DD5-9D6F-D814B1A261E9}"/>
              </a:ext>
            </a:extLst>
          </p:cNvPr>
          <p:cNvSpPr txBox="1"/>
          <p:nvPr/>
        </p:nvSpPr>
        <p:spPr>
          <a:xfrm>
            <a:off x="2031304" y="1206674"/>
            <a:ext cx="9329800"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CONCLUSION:</a:t>
            </a:r>
          </a:p>
          <a:p>
            <a:r>
              <a:rPr lang="en-US" sz="2000" dirty="0">
                <a:ea typeface="+mn-lt"/>
                <a:cs typeface="+mn-lt"/>
              </a:rPr>
              <a:t>Finally, in the student attendance management system, the outcome of all the hard work done for registration and attendance management is here. It is a software that helps the user to work with the attendance, This software reduces the amount of manual data entry and gives greater efficiency.</a:t>
            </a:r>
            <a:endParaRPr lang="en-US" dirty="0"/>
          </a:p>
          <a:p>
            <a:endParaRPr lang="en-US" sz="2000" dirty="0"/>
          </a:p>
          <a:p>
            <a:r>
              <a:rPr lang="en-US" sz="2000" dirty="0"/>
              <a:t>We can add more features like course registration and GPA Calculation but we found it suitable to just keep it here as we are still learning and trying to overcome our mistakes.</a:t>
            </a:r>
          </a:p>
          <a:p>
            <a:endParaRPr lang="en-US" sz="2000" dirty="0"/>
          </a:p>
          <a:p>
            <a:r>
              <a:rPr lang="en-US" sz="2000" dirty="0"/>
              <a:t>At the end </a:t>
            </a:r>
            <a:r>
              <a:rPr lang="en-US" sz="2000" dirty="0">
                <a:ea typeface="+mn-lt"/>
                <a:cs typeface="+mn-lt"/>
              </a:rPr>
              <a:t>this system works on very minimum requirements and in the testing, it is found that this attendance management system does not have any errors till now and works perfectly.</a:t>
            </a:r>
            <a:endParaRPr lang="en-US" sz="2000" dirty="0"/>
          </a:p>
          <a:p>
            <a:endParaRPr lang="en-US" sz="2000" dirty="0"/>
          </a:p>
          <a:p>
            <a:pPr algn="ctr"/>
            <a:r>
              <a:rPr lang="en-US" sz="2000" dirty="0"/>
              <a:t>THAT ALL WE HAVE!!!</a:t>
            </a:r>
          </a:p>
          <a:p>
            <a:endParaRPr lang="en-US" sz="2400" dirty="0"/>
          </a:p>
        </p:txBody>
      </p:sp>
    </p:spTree>
    <p:extLst>
      <p:ext uri="{BB962C8B-B14F-4D97-AF65-F5344CB8AC3E}">
        <p14:creationId xmlns:p14="http://schemas.microsoft.com/office/powerpoint/2010/main" val="313958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49A31-6BF6-48AA-AA25-257CE4F615B7}"/>
              </a:ext>
            </a:extLst>
          </p:cNvPr>
          <p:cNvSpPr txBox="1"/>
          <p:nvPr/>
        </p:nvSpPr>
        <p:spPr>
          <a:xfrm>
            <a:off x="4943606" y="2845496"/>
            <a:ext cx="443421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THANK YOU</a:t>
            </a:r>
          </a:p>
        </p:txBody>
      </p:sp>
    </p:spTree>
    <p:extLst>
      <p:ext uri="{BB962C8B-B14F-4D97-AF65-F5344CB8AC3E}">
        <p14:creationId xmlns:p14="http://schemas.microsoft.com/office/powerpoint/2010/main" val="401768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233C-F1E0-478D-B649-A6FD5473C044}"/>
              </a:ext>
            </a:extLst>
          </p:cNvPr>
          <p:cNvSpPr>
            <a:spLocks noGrp="1"/>
          </p:cNvSpPr>
          <p:nvPr>
            <p:ph type="title"/>
          </p:nvPr>
        </p:nvSpPr>
        <p:spPr/>
        <p:txBody>
          <a:bodyPr/>
          <a:lstStyle/>
          <a:p>
            <a:r>
              <a:rPr lang="en-US" dirty="0"/>
              <a:t>LOGISTER</a:t>
            </a:r>
          </a:p>
        </p:txBody>
      </p:sp>
      <p:sp>
        <p:nvSpPr>
          <p:cNvPr id="4" name="Content Placeholder 3">
            <a:extLst>
              <a:ext uri="{FF2B5EF4-FFF2-40B4-BE49-F238E27FC236}">
                <a16:creationId xmlns:a16="http://schemas.microsoft.com/office/drawing/2014/main" id="{5D5836D3-E254-4311-BFB2-B03F5B1D85DF}"/>
              </a:ext>
            </a:extLst>
          </p:cNvPr>
          <p:cNvSpPr>
            <a:spLocks noGrp="1"/>
          </p:cNvSpPr>
          <p:nvPr>
            <p:ph idx="1"/>
          </p:nvPr>
        </p:nvSpPr>
        <p:spPr>
          <a:xfrm>
            <a:off x="1359049" y="2040698"/>
            <a:ext cx="9935207" cy="4554255"/>
          </a:xfrm>
        </p:spPr>
        <p:txBody>
          <a:bodyPr/>
          <a:lstStyle/>
          <a:p>
            <a:pPr marL="0" indent="0">
              <a:buNone/>
            </a:pPr>
            <a:endParaRPr lang="en-US" dirty="0"/>
          </a:p>
          <a:p>
            <a:pPr>
              <a:buFont typeface="Wingdings"/>
              <a:buChar char="§"/>
            </a:pPr>
            <a:r>
              <a:rPr lang="en-US" dirty="0"/>
              <a:t>The name of the project is </a:t>
            </a:r>
            <a:r>
              <a:rPr lang="en-US" b="1" dirty="0" err="1"/>
              <a:t>Logister</a:t>
            </a:r>
            <a:r>
              <a:rPr lang="en-US" b="1" dirty="0"/>
              <a:t>. </a:t>
            </a:r>
            <a:r>
              <a:rPr lang="en-US" dirty="0"/>
              <a:t>We named it </a:t>
            </a:r>
            <a:r>
              <a:rPr lang="en-US" dirty="0" err="1"/>
              <a:t>logister</a:t>
            </a:r>
            <a:r>
              <a:rPr lang="en-US" dirty="0"/>
              <a:t> because</a:t>
            </a:r>
            <a:r>
              <a:rPr lang="en-US" b="1" dirty="0"/>
              <a:t> </a:t>
            </a:r>
            <a:r>
              <a:rPr lang="en-US" dirty="0"/>
              <a:t>it helps the admin to register students and then the student will be able to login him/her self.</a:t>
            </a:r>
          </a:p>
          <a:p>
            <a:pPr>
              <a:buFont typeface="Wingdings"/>
              <a:buChar char="§"/>
            </a:pPr>
            <a:r>
              <a:rPr lang="en-US" dirty="0"/>
              <a:t>Without admin registry, the student cannot login.</a:t>
            </a:r>
          </a:p>
          <a:p>
            <a:pPr>
              <a:buFont typeface="Wingdings"/>
              <a:buChar char="§"/>
            </a:pPr>
            <a:r>
              <a:rPr lang="en-US" dirty="0"/>
              <a:t>The teacher will be able to mark the student's attendance after "teacher login".</a:t>
            </a:r>
          </a:p>
          <a:p>
            <a:pPr>
              <a:buFont typeface="Wingdings"/>
              <a:buChar char="§"/>
            </a:pPr>
            <a:r>
              <a:rPr lang="en-US" dirty="0"/>
              <a:t>Students will be able to see their attendance in %age.</a:t>
            </a:r>
          </a:p>
          <a:p>
            <a:pPr>
              <a:buClr>
                <a:srgbClr val="1287C3"/>
              </a:buClr>
              <a:buFont typeface="Wingdings"/>
              <a:buChar char="§"/>
            </a:pPr>
            <a:r>
              <a:rPr lang="en-US" dirty="0"/>
              <a:t>The system also helps the students to send leave application.</a:t>
            </a:r>
          </a:p>
          <a:p>
            <a:pPr marL="0" indent="0">
              <a:buClr>
                <a:srgbClr val="30ACEC">
                  <a:lumMod val="75000"/>
                </a:srgbClr>
              </a:buClr>
              <a:buNone/>
            </a:pPr>
            <a:endParaRPr lang="en-US" dirty="0"/>
          </a:p>
          <a:p>
            <a:pPr marL="0" indent="0">
              <a:buClr>
                <a:srgbClr val="30ACEC">
                  <a:lumMod val="75000"/>
                </a:srgbClr>
              </a:buClr>
              <a:buNone/>
            </a:pPr>
            <a:endParaRPr lang="en-US" dirty="0"/>
          </a:p>
          <a:p>
            <a:pPr marL="0" indent="0">
              <a:buClr>
                <a:srgbClr val="1287C3"/>
              </a:buClr>
              <a:buNone/>
            </a:pPr>
            <a:endParaRPr lang="en-US" dirty="0"/>
          </a:p>
        </p:txBody>
      </p:sp>
      <p:sp>
        <p:nvSpPr>
          <p:cNvPr id="5" name="Rectangle 4">
            <a:extLst>
              <a:ext uri="{FF2B5EF4-FFF2-40B4-BE49-F238E27FC236}">
                <a16:creationId xmlns:a16="http://schemas.microsoft.com/office/drawing/2014/main" id="{C327D90F-4F6A-4DD2-BF5E-2039F29AE14E}"/>
              </a:ext>
            </a:extLst>
          </p:cNvPr>
          <p:cNvSpPr/>
          <p:nvPr/>
        </p:nvSpPr>
        <p:spPr>
          <a:xfrm>
            <a:off x="4083483" y="758868"/>
            <a:ext cx="4154465" cy="1116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a:solidFill>
                  <a:schemeClr val="tx1"/>
                </a:solidFill>
              </a:rPr>
              <a:t>LOGISTER</a:t>
            </a:r>
          </a:p>
        </p:txBody>
      </p:sp>
    </p:spTree>
    <p:extLst>
      <p:ext uri="{BB962C8B-B14F-4D97-AF65-F5344CB8AC3E}">
        <p14:creationId xmlns:p14="http://schemas.microsoft.com/office/powerpoint/2010/main" val="2229340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C740-07FB-4F98-8403-458C8E4D3040}"/>
              </a:ext>
            </a:extLst>
          </p:cNvPr>
          <p:cNvSpPr>
            <a:spLocks noGrp="1"/>
          </p:cNvSpPr>
          <p:nvPr>
            <p:ph type="title"/>
          </p:nvPr>
        </p:nvSpPr>
        <p:spPr>
          <a:xfrm>
            <a:off x="1484311" y="685800"/>
            <a:ext cx="10415370" cy="1752599"/>
          </a:xfrm>
        </p:spPr>
        <p:txBody>
          <a:bodyPr/>
          <a:lstStyle/>
          <a:p>
            <a:r>
              <a:rPr lang="en-US" dirty="0" err="1"/>
              <a:t>Logister</a:t>
            </a:r>
          </a:p>
        </p:txBody>
      </p:sp>
      <p:sp>
        <p:nvSpPr>
          <p:cNvPr id="3" name="Content Placeholder 2">
            <a:extLst>
              <a:ext uri="{FF2B5EF4-FFF2-40B4-BE49-F238E27FC236}">
                <a16:creationId xmlns:a16="http://schemas.microsoft.com/office/drawing/2014/main" id="{4573B00A-9426-4F71-8324-A5341831EBA7}"/>
              </a:ext>
            </a:extLst>
          </p:cNvPr>
          <p:cNvSpPr>
            <a:spLocks noGrp="1"/>
          </p:cNvSpPr>
          <p:nvPr>
            <p:ph idx="1"/>
          </p:nvPr>
        </p:nvSpPr>
        <p:spPr/>
        <p:txBody>
          <a:bodyPr>
            <a:normAutofit fontScale="85000" lnSpcReduction="20000"/>
          </a:bodyPr>
          <a:lstStyle/>
          <a:p>
            <a:pPr marL="0" indent="0">
              <a:buNone/>
            </a:pPr>
            <a:r>
              <a:rPr lang="en-US" b="1" dirty="0">
                <a:ea typeface="+mn-lt"/>
                <a:cs typeface="+mn-lt"/>
              </a:rPr>
              <a:t>Project Description:</a:t>
            </a:r>
            <a:endParaRPr lang="en-US" dirty="0">
              <a:ea typeface="+mn-lt"/>
              <a:cs typeface="+mn-lt"/>
            </a:endParaRPr>
          </a:p>
          <a:p>
            <a:pPr>
              <a:buClr>
                <a:srgbClr val="1287C3"/>
              </a:buClr>
            </a:pPr>
            <a:r>
              <a:rPr lang="en-US" dirty="0">
                <a:ea typeface="+mn-lt"/>
                <a:cs typeface="+mn-lt"/>
              </a:rPr>
              <a:t>A Computer-based system is required to be used in a typical university for attendance record and Registration.</a:t>
            </a:r>
          </a:p>
          <a:p>
            <a:pPr>
              <a:buClr>
                <a:srgbClr val="1287C3"/>
              </a:buClr>
            </a:pPr>
            <a:r>
              <a:rPr lang="en-US" dirty="0">
                <a:ea typeface="+mn-lt"/>
                <a:cs typeface="+mn-lt"/>
              </a:rPr>
              <a:t>A list of students with a valid username and password must be created by system.</a:t>
            </a:r>
          </a:p>
          <a:p>
            <a:pPr>
              <a:buClr>
                <a:srgbClr val="1287C3"/>
              </a:buClr>
            </a:pPr>
            <a:r>
              <a:rPr lang="en-US" dirty="0">
                <a:ea typeface="+mn-lt"/>
                <a:cs typeface="+mn-lt"/>
              </a:rPr>
              <a:t>Every student must enter valid username and password for being entered to the system.</a:t>
            </a:r>
          </a:p>
          <a:p>
            <a:pPr>
              <a:buClr>
                <a:srgbClr val="1287C3"/>
              </a:buClr>
            </a:pPr>
            <a:r>
              <a:rPr lang="en-US" dirty="0">
                <a:ea typeface="+mn-lt"/>
                <a:cs typeface="+mn-lt"/>
              </a:rPr>
              <a:t> System then checks the validity of username and password and then allows the authorized user to continue.</a:t>
            </a:r>
            <a:endParaRPr lang="en-US"/>
          </a:p>
          <a:p>
            <a:pPr>
              <a:buClr>
                <a:srgbClr val="1287C3"/>
              </a:buClr>
            </a:pPr>
            <a:r>
              <a:rPr lang="en-US" dirty="0"/>
              <a:t>After student login, the student will have options like view attendance and send a leave application.</a:t>
            </a:r>
          </a:p>
          <a:p>
            <a:pPr marL="0" indent="0">
              <a:buClr>
                <a:srgbClr val="1287C3"/>
              </a:buClr>
              <a:buNone/>
            </a:pPr>
            <a:endParaRPr lang="en-US" dirty="0"/>
          </a:p>
          <a:p>
            <a:pPr>
              <a:buClr>
                <a:srgbClr val="1287C3"/>
              </a:buClr>
            </a:pPr>
            <a:endParaRPr lang="en-US" dirty="0"/>
          </a:p>
        </p:txBody>
      </p:sp>
    </p:spTree>
    <p:extLst>
      <p:ext uri="{BB962C8B-B14F-4D97-AF65-F5344CB8AC3E}">
        <p14:creationId xmlns:p14="http://schemas.microsoft.com/office/powerpoint/2010/main" val="23812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A606-9FDF-4159-B0BB-0F3981076643}"/>
              </a:ext>
            </a:extLst>
          </p:cNvPr>
          <p:cNvSpPr>
            <a:spLocks noGrp="1"/>
          </p:cNvSpPr>
          <p:nvPr>
            <p:ph type="title"/>
          </p:nvPr>
        </p:nvSpPr>
        <p:spPr>
          <a:xfrm>
            <a:off x="910202" y="414403"/>
            <a:ext cx="10551069" cy="1658654"/>
          </a:xfrm>
        </p:spPr>
        <p:txBody>
          <a:bodyPr/>
          <a:lstStyle/>
          <a:p>
            <a:r>
              <a:rPr lang="en-US" dirty="0"/>
              <a:t>Multiple Inheritance</a:t>
            </a:r>
          </a:p>
        </p:txBody>
      </p:sp>
      <p:sp>
        <p:nvSpPr>
          <p:cNvPr id="3" name="Content Placeholder 2">
            <a:extLst>
              <a:ext uri="{FF2B5EF4-FFF2-40B4-BE49-F238E27FC236}">
                <a16:creationId xmlns:a16="http://schemas.microsoft.com/office/drawing/2014/main" id="{BCD88502-3C7E-4ED0-8E0E-82806ED7E001}"/>
              </a:ext>
            </a:extLst>
          </p:cNvPr>
          <p:cNvSpPr>
            <a:spLocks noGrp="1"/>
          </p:cNvSpPr>
          <p:nvPr>
            <p:ph idx="1"/>
          </p:nvPr>
        </p:nvSpPr>
        <p:spPr/>
        <p:txBody>
          <a:bodyPr/>
          <a:lstStyle/>
          <a:p>
            <a:pPr marL="0" indent="0">
              <a:buNone/>
            </a:pPr>
            <a:endParaRPr lang="en-US" dirty="0"/>
          </a:p>
          <a:p>
            <a:pPr>
              <a:buClr>
                <a:srgbClr val="1287C3"/>
              </a:buClr>
            </a:pPr>
            <a:endParaRPr lang="en-US" dirty="0"/>
          </a:p>
        </p:txBody>
      </p:sp>
      <p:sp>
        <p:nvSpPr>
          <p:cNvPr id="4" name="Rectangle 3">
            <a:extLst>
              <a:ext uri="{FF2B5EF4-FFF2-40B4-BE49-F238E27FC236}">
                <a16:creationId xmlns:a16="http://schemas.microsoft.com/office/drawing/2014/main" id="{8879376E-6378-467F-8DE4-9480B7F81959}"/>
              </a:ext>
            </a:extLst>
          </p:cNvPr>
          <p:cNvSpPr/>
          <p:nvPr/>
        </p:nvSpPr>
        <p:spPr>
          <a:xfrm>
            <a:off x="5544854" y="2752593"/>
            <a:ext cx="1565753"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5" name="Rectangle 4">
            <a:extLst>
              <a:ext uri="{FF2B5EF4-FFF2-40B4-BE49-F238E27FC236}">
                <a16:creationId xmlns:a16="http://schemas.microsoft.com/office/drawing/2014/main" id="{E8513451-B1B7-46D5-8EA4-86C96C7C0F1B}"/>
              </a:ext>
            </a:extLst>
          </p:cNvPr>
          <p:cNvSpPr/>
          <p:nvPr/>
        </p:nvSpPr>
        <p:spPr>
          <a:xfrm>
            <a:off x="3506112" y="4189823"/>
            <a:ext cx="1471808" cy="897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6" name="Rectangle 5">
            <a:extLst>
              <a:ext uri="{FF2B5EF4-FFF2-40B4-BE49-F238E27FC236}">
                <a16:creationId xmlns:a16="http://schemas.microsoft.com/office/drawing/2014/main" id="{1671337D-7FBA-42A8-86A1-30DEBD472A1E}"/>
              </a:ext>
            </a:extLst>
          </p:cNvPr>
          <p:cNvSpPr/>
          <p:nvPr/>
        </p:nvSpPr>
        <p:spPr>
          <a:xfrm>
            <a:off x="7532055" y="4123932"/>
            <a:ext cx="1471807"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a:t>
            </a:r>
          </a:p>
        </p:txBody>
      </p:sp>
      <p:sp>
        <p:nvSpPr>
          <p:cNvPr id="8" name="Arrow: Down 7">
            <a:extLst>
              <a:ext uri="{FF2B5EF4-FFF2-40B4-BE49-F238E27FC236}">
                <a16:creationId xmlns:a16="http://schemas.microsoft.com/office/drawing/2014/main" id="{E43A47B7-2880-45D7-9D29-62BB5175DD3E}"/>
              </a:ext>
            </a:extLst>
          </p:cNvPr>
          <p:cNvSpPr/>
          <p:nvPr/>
        </p:nvSpPr>
        <p:spPr>
          <a:xfrm>
            <a:off x="4441896" y="3208583"/>
            <a:ext cx="480164" cy="981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FA77F696-30FA-495F-89EB-3486CB37515A}"/>
              </a:ext>
            </a:extLst>
          </p:cNvPr>
          <p:cNvSpPr/>
          <p:nvPr/>
        </p:nvSpPr>
        <p:spPr>
          <a:xfrm>
            <a:off x="7664087" y="3142691"/>
            <a:ext cx="480164" cy="981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8D19FC5F-3E1F-4A7D-B302-188E3AF1A50F}"/>
              </a:ext>
            </a:extLst>
          </p:cNvPr>
          <p:cNvSpPr/>
          <p:nvPr/>
        </p:nvSpPr>
        <p:spPr>
          <a:xfrm>
            <a:off x="4564264" y="2968783"/>
            <a:ext cx="981205" cy="480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F2BB2184-3A45-4C76-9D53-D677802358C6}"/>
              </a:ext>
            </a:extLst>
          </p:cNvPr>
          <p:cNvSpPr/>
          <p:nvPr/>
        </p:nvSpPr>
        <p:spPr>
          <a:xfrm>
            <a:off x="7107961" y="2975959"/>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C64984-2849-4183-AEEE-B6EB6D5B9138}"/>
              </a:ext>
            </a:extLst>
          </p:cNvPr>
          <p:cNvSpPr/>
          <p:nvPr/>
        </p:nvSpPr>
        <p:spPr>
          <a:xfrm>
            <a:off x="5722305" y="4641936"/>
            <a:ext cx="1210848"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14" name="Arrow: Down 13">
            <a:extLst>
              <a:ext uri="{FF2B5EF4-FFF2-40B4-BE49-F238E27FC236}">
                <a16:creationId xmlns:a16="http://schemas.microsoft.com/office/drawing/2014/main" id="{EE160DF4-AFDF-41EB-B7C6-1B629A3F0CC9}"/>
              </a:ext>
            </a:extLst>
          </p:cNvPr>
          <p:cNvSpPr/>
          <p:nvPr/>
        </p:nvSpPr>
        <p:spPr>
          <a:xfrm>
            <a:off x="6090505" y="3656779"/>
            <a:ext cx="480164" cy="9812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6150B68-2EDC-49CC-8B9B-25446DE164C5}"/>
              </a:ext>
            </a:extLst>
          </p:cNvPr>
          <p:cNvSpPr txBox="1"/>
          <p:nvPr/>
        </p:nvSpPr>
        <p:spPr>
          <a:xfrm>
            <a:off x="2229633" y="1885167"/>
            <a:ext cx="868262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t>As you can see from the block diagram that multiple inheritance is being used in the project between the following classes</a:t>
            </a:r>
            <a:endParaRPr lang="en-US"/>
          </a:p>
        </p:txBody>
      </p:sp>
    </p:spTree>
    <p:extLst>
      <p:ext uri="{BB962C8B-B14F-4D97-AF65-F5344CB8AC3E}">
        <p14:creationId xmlns:p14="http://schemas.microsoft.com/office/powerpoint/2010/main" val="42596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B48F-E241-4236-8202-5CA90E12B11A}"/>
              </a:ext>
            </a:extLst>
          </p:cNvPr>
          <p:cNvSpPr>
            <a:spLocks noGrp="1"/>
          </p:cNvSpPr>
          <p:nvPr>
            <p:ph type="title"/>
          </p:nvPr>
        </p:nvSpPr>
        <p:spPr/>
        <p:txBody>
          <a:bodyPr/>
          <a:lstStyle/>
          <a:p>
            <a:r>
              <a:rPr lang="en-US" dirty="0"/>
              <a:t>Class Diagram</a:t>
            </a:r>
          </a:p>
        </p:txBody>
      </p:sp>
      <p:graphicFrame>
        <p:nvGraphicFramePr>
          <p:cNvPr id="10" name="Table 10">
            <a:extLst>
              <a:ext uri="{FF2B5EF4-FFF2-40B4-BE49-F238E27FC236}">
                <a16:creationId xmlns:a16="http://schemas.microsoft.com/office/drawing/2014/main" id="{8779CC12-AB8E-4D95-A0EB-B3209F54E311}"/>
              </a:ext>
            </a:extLst>
          </p:cNvPr>
          <p:cNvGraphicFramePr>
            <a:graphicFrameLocks noGrp="1"/>
          </p:cNvGraphicFramePr>
          <p:nvPr>
            <p:extLst>
              <p:ext uri="{D42A27DB-BD31-4B8C-83A1-F6EECF244321}">
                <p14:modId xmlns:p14="http://schemas.microsoft.com/office/powerpoint/2010/main" val="715108433"/>
              </p:ext>
            </p:extLst>
          </p:nvPr>
        </p:nvGraphicFramePr>
        <p:xfrm>
          <a:off x="4801644" y="3862191"/>
          <a:ext cx="2974921" cy="2669198"/>
        </p:xfrm>
        <a:graphic>
          <a:graphicData uri="http://schemas.openxmlformats.org/drawingml/2006/table">
            <a:tbl>
              <a:tblPr firstRow="1" bandRow="1">
                <a:tableStyleId>{5C22544A-7EE6-4342-B048-85BDC9FD1C3A}</a:tableStyleId>
              </a:tblPr>
              <a:tblGrid>
                <a:gridCol w="2974921">
                  <a:extLst>
                    <a:ext uri="{9D8B030D-6E8A-4147-A177-3AD203B41FA5}">
                      <a16:colId xmlns:a16="http://schemas.microsoft.com/office/drawing/2014/main" val="1136887845"/>
                    </a:ext>
                  </a:extLst>
                </a:gridCol>
              </a:tblGrid>
              <a:tr h="383198">
                <a:tc>
                  <a:txBody>
                    <a:bodyPr/>
                    <a:lstStyle/>
                    <a:p>
                      <a:pPr algn="ctr"/>
                      <a:r>
                        <a:rPr lang="en-US" dirty="0"/>
                        <a:t>Student</a:t>
                      </a:r>
                    </a:p>
                  </a:txBody>
                  <a:tcPr/>
                </a:tc>
                <a:extLst>
                  <a:ext uri="{0D108BD9-81ED-4DB2-BD59-A6C34878D82A}">
                    <a16:rowId xmlns:a16="http://schemas.microsoft.com/office/drawing/2014/main" val="2050292518"/>
                  </a:ext>
                </a:extLst>
              </a:tr>
              <a:tr h="358476">
                <a:tc>
                  <a:txBody>
                    <a:bodyPr/>
                    <a:lstStyle/>
                    <a:p>
                      <a:r>
                        <a:rPr lang="en-US" dirty="0"/>
                        <a:t>+</a:t>
                      </a:r>
                      <a:r>
                        <a:rPr lang="en-US" dirty="0" err="1"/>
                        <a:t>intStudentView</a:t>
                      </a:r>
                      <a:r>
                        <a:rPr lang="en-US" dirty="0"/>
                        <a:t>();</a:t>
                      </a:r>
                    </a:p>
                  </a:txBody>
                  <a:tcPr/>
                </a:tc>
                <a:extLst>
                  <a:ext uri="{0D108BD9-81ED-4DB2-BD59-A6C34878D82A}">
                    <a16:rowId xmlns:a16="http://schemas.microsoft.com/office/drawing/2014/main" val="2049790166"/>
                  </a:ext>
                </a:extLst>
              </a:tr>
              <a:tr h="605701">
                <a:tc>
                  <a:txBody>
                    <a:bodyPr/>
                    <a:lstStyle/>
                    <a:p>
                      <a:r>
                        <a:rPr lang="en-US" dirty="0"/>
                        <a:t>+</a:t>
                      </a:r>
                      <a:r>
                        <a:rPr lang="en-US" dirty="0" err="1"/>
                        <a:t>checkStudentCredentials</a:t>
                      </a:r>
                      <a:r>
                        <a:rPr lang="en-US" dirty="0"/>
                        <a:t>(</a:t>
                      </a:r>
                      <a:r>
                        <a:rPr lang="en-US" dirty="0" err="1"/>
                        <a:t>strusername</a:t>
                      </a:r>
                      <a:r>
                        <a:rPr lang="en-US" dirty="0"/>
                        <a:t>, string password);</a:t>
                      </a:r>
                    </a:p>
                  </a:txBody>
                  <a:tcPr/>
                </a:tc>
                <a:extLst>
                  <a:ext uri="{0D108BD9-81ED-4DB2-BD59-A6C34878D82A}">
                    <a16:rowId xmlns:a16="http://schemas.microsoft.com/office/drawing/2014/main" val="2075295063"/>
                  </a:ext>
                </a:extLst>
              </a:tr>
              <a:tr h="605701">
                <a:tc>
                  <a:txBody>
                    <a:bodyPr/>
                    <a:lstStyle/>
                    <a:p>
                      <a:r>
                        <a:rPr lang="en-US" dirty="0"/>
                        <a:t>+int Attendance(str username);</a:t>
                      </a:r>
                    </a:p>
                  </a:txBody>
                  <a:tcPr/>
                </a:tc>
                <a:extLst>
                  <a:ext uri="{0D108BD9-81ED-4DB2-BD59-A6C34878D82A}">
                    <a16:rowId xmlns:a16="http://schemas.microsoft.com/office/drawing/2014/main" val="1157961318"/>
                  </a:ext>
                </a:extLst>
              </a:tr>
              <a:tr h="383198">
                <a:tc>
                  <a:txBody>
                    <a:bodyPr/>
                    <a:lstStyle/>
                    <a:p>
                      <a:r>
                        <a:rPr lang="en-US" dirty="0"/>
                        <a:t>+</a:t>
                      </a:r>
                      <a:r>
                        <a:rPr lang="en-US" dirty="0" err="1"/>
                        <a:t>sendleaveApplication</a:t>
                      </a:r>
                      <a:r>
                        <a:rPr lang="en-US" dirty="0"/>
                        <a:t>(str username);</a:t>
                      </a:r>
                    </a:p>
                  </a:txBody>
                  <a:tcPr/>
                </a:tc>
                <a:extLst>
                  <a:ext uri="{0D108BD9-81ED-4DB2-BD59-A6C34878D82A}">
                    <a16:rowId xmlns:a16="http://schemas.microsoft.com/office/drawing/2014/main" val="2458185420"/>
                  </a:ext>
                </a:extLst>
              </a:tr>
            </a:tbl>
          </a:graphicData>
        </a:graphic>
      </p:graphicFrame>
      <p:graphicFrame>
        <p:nvGraphicFramePr>
          <p:cNvPr id="11" name="Table 11">
            <a:extLst>
              <a:ext uri="{FF2B5EF4-FFF2-40B4-BE49-F238E27FC236}">
                <a16:creationId xmlns:a16="http://schemas.microsoft.com/office/drawing/2014/main" id="{A6A32C3D-1941-4ABC-A39A-1DE99C3C47DF}"/>
              </a:ext>
            </a:extLst>
          </p:cNvPr>
          <p:cNvGraphicFramePr>
            <a:graphicFrameLocks noGrp="1"/>
          </p:cNvGraphicFramePr>
          <p:nvPr>
            <p:extLst>
              <p:ext uri="{D42A27DB-BD31-4B8C-83A1-F6EECF244321}">
                <p14:modId xmlns:p14="http://schemas.microsoft.com/office/powerpoint/2010/main" val="2223606788"/>
              </p:ext>
            </p:extLst>
          </p:nvPr>
        </p:nvGraphicFramePr>
        <p:xfrm>
          <a:off x="1659698" y="3361150"/>
          <a:ext cx="2857572" cy="3156082"/>
        </p:xfrm>
        <a:graphic>
          <a:graphicData uri="http://schemas.openxmlformats.org/drawingml/2006/table">
            <a:tbl>
              <a:tblPr firstRow="1" bandRow="1">
                <a:tableStyleId>{5C22544A-7EE6-4342-B048-85BDC9FD1C3A}</a:tableStyleId>
              </a:tblPr>
              <a:tblGrid>
                <a:gridCol w="2857572">
                  <a:extLst>
                    <a:ext uri="{9D8B030D-6E8A-4147-A177-3AD203B41FA5}">
                      <a16:colId xmlns:a16="http://schemas.microsoft.com/office/drawing/2014/main" val="454623054"/>
                    </a:ext>
                  </a:extLst>
                </a:gridCol>
              </a:tblGrid>
              <a:tr h="426821">
                <a:tc>
                  <a:txBody>
                    <a:bodyPr/>
                    <a:lstStyle/>
                    <a:p>
                      <a:pPr algn="ctr"/>
                      <a:r>
                        <a:rPr lang="en-US" dirty="0"/>
                        <a:t>Admin</a:t>
                      </a:r>
                    </a:p>
                  </a:txBody>
                  <a:tcPr/>
                </a:tc>
                <a:extLst>
                  <a:ext uri="{0D108BD9-81ED-4DB2-BD59-A6C34878D82A}">
                    <a16:rowId xmlns:a16="http://schemas.microsoft.com/office/drawing/2014/main" val="1433302313"/>
                  </a:ext>
                </a:extLst>
              </a:tr>
              <a:tr h="415590">
                <a:tc>
                  <a:txBody>
                    <a:bodyPr/>
                    <a:lstStyle/>
                    <a:p>
                      <a:pPr lvl="0">
                        <a:buNone/>
                      </a:pPr>
                      <a:r>
                        <a:rPr lang="en-US" dirty="0"/>
                        <a:t>+int </a:t>
                      </a:r>
                      <a:r>
                        <a:rPr lang="en-US" dirty="0" err="1"/>
                        <a:t>adminlogin</a:t>
                      </a:r>
                      <a:r>
                        <a:rPr lang="en-US" dirty="0"/>
                        <a:t>();</a:t>
                      </a:r>
                    </a:p>
                  </a:txBody>
                  <a:tcPr/>
                </a:tc>
                <a:extLst>
                  <a:ext uri="{0D108BD9-81ED-4DB2-BD59-A6C34878D82A}">
                    <a16:rowId xmlns:a16="http://schemas.microsoft.com/office/drawing/2014/main" val="3285680444"/>
                  </a:ext>
                </a:extLst>
              </a:tr>
              <a:tr h="415590">
                <a:tc>
                  <a:txBody>
                    <a:bodyPr/>
                    <a:lstStyle/>
                    <a:p>
                      <a:pPr lvl="0">
                        <a:buNone/>
                      </a:pPr>
                      <a:r>
                        <a:rPr lang="en-US" dirty="0"/>
                        <a:t>+int </a:t>
                      </a:r>
                      <a:r>
                        <a:rPr lang="en-US" dirty="0" err="1"/>
                        <a:t>adminView</a:t>
                      </a:r>
                      <a:r>
                        <a:rPr lang="en-US" dirty="0"/>
                        <a:t>();</a:t>
                      </a:r>
                      <a:endParaRPr lang="en-US" dirty="0" err="1"/>
                    </a:p>
                  </a:txBody>
                  <a:tcPr/>
                </a:tc>
                <a:extLst>
                  <a:ext uri="{0D108BD9-81ED-4DB2-BD59-A6C34878D82A}">
                    <a16:rowId xmlns:a16="http://schemas.microsoft.com/office/drawing/2014/main" val="3931982225"/>
                  </a:ext>
                </a:extLst>
              </a:tr>
              <a:tr h="415590">
                <a:tc>
                  <a:txBody>
                    <a:bodyPr/>
                    <a:lstStyle/>
                    <a:p>
                      <a:pPr lvl="0">
                        <a:buNone/>
                      </a:pPr>
                      <a:r>
                        <a:rPr lang="en-US" dirty="0"/>
                        <a:t>+</a:t>
                      </a:r>
                      <a:r>
                        <a:rPr lang="en-US" dirty="0" err="1"/>
                        <a:t>intRegisterStudent</a:t>
                      </a:r>
                      <a:r>
                        <a:rPr lang="en-US" dirty="0"/>
                        <a:t>();</a:t>
                      </a:r>
                      <a:endParaRPr lang="en-US"/>
                    </a:p>
                  </a:txBody>
                  <a:tcPr/>
                </a:tc>
                <a:extLst>
                  <a:ext uri="{0D108BD9-81ED-4DB2-BD59-A6C34878D82A}">
                    <a16:rowId xmlns:a16="http://schemas.microsoft.com/office/drawing/2014/main" val="575634706"/>
                  </a:ext>
                </a:extLst>
              </a:tr>
              <a:tr h="561608">
                <a:tc>
                  <a:txBody>
                    <a:bodyPr/>
                    <a:lstStyle/>
                    <a:p>
                      <a:pPr lvl="0">
                        <a:buNone/>
                      </a:pPr>
                      <a:r>
                        <a:rPr lang="en-US" sz="1800" b="0" i="0" u="none" strike="noStrike" noProof="0" dirty="0">
                          <a:latin typeface="Corbel"/>
                        </a:rPr>
                        <a:t>+</a:t>
                      </a:r>
                      <a:r>
                        <a:rPr lang="en-US" sz="1800" b="0" i="0" u="none" strike="noStrike" noProof="0" dirty="0" err="1">
                          <a:latin typeface="Corbel"/>
                        </a:rPr>
                        <a:t>intcheckListOfstudentsRegestered</a:t>
                      </a:r>
                      <a:r>
                        <a:rPr lang="en-US" sz="1800" b="0" i="0" u="none" strike="noStrike" noProof="0" dirty="0">
                          <a:latin typeface="Corbel"/>
                        </a:rPr>
                        <a:t>();</a:t>
                      </a:r>
                      <a:endParaRPr lang="en-US" dirty="0"/>
                    </a:p>
                  </a:txBody>
                  <a:tcPr/>
                </a:tc>
                <a:extLst>
                  <a:ext uri="{0D108BD9-81ED-4DB2-BD59-A6C34878D82A}">
                    <a16:rowId xmlns:a16="http://schemas.microsoft.com/office/drawing/2014/main" val="1011412926"/>
                  </a:ext>
                </a:extLst>
              </a:tr>
              <a:tr h="415590">
                <a:tc>
                  <a:txBody>
                    <a:bodyPr/>
                    <a:lstStyle/>
                    <a:p>
                      <a:pPr lvl="0">
                        <a:buNone/>
                      </a:pPr>
                      <a:r>
                        <a:rPr lang="en-US" dirty="0"/>
                        <a:t>+</a:t>
                      </a:r>
                      <a:r>
                        <a:rPr lang="en-US" dirty="0" err="1"/>
                        <a:t>intdelAllStudents</a:t>
                      </a:r>
                      <a:r>
                        <a:rPr lang="en-US" dirty="0"/>
                        <a:t>();</a:t>
                      </a:r>
                      <a:endParaRPr lang="en-US"/>
                    </a:p>
                  </a:txBody>
                  <a:tcPr/>
                </a:tc>
                <a:extLst>
                  <a:ext uri="{0D108BD9-81ED-4DB2-BD59-A6C34878D82A}">
                    <a16:rowId xmlns:a16="http://schemas.microsoft.com/office/drawing/2014/main" val="2242100425"/>
                  </a:ext>
                </a:extLst>
              </a:tr>
              <a:tr h="426821">
                <a:tc>
                  <a:txBody>
                    <a:bodyPr/>
                    <a:lstStyle/>
                    <a:p>
                      <a:pPr lvl="0">
                        <a:buNone/>
                      </a:pPr>
                      <a:endParaRPr lang="en-US" dirty="0"/>
                    </a:p>
                  </a:txBody>
                  <a:tcPr/>
                </a:tc>
                <a:extLst>
                  <a:ext uri="{0D108BD9-81ED-4DB2-BD59-A6C34878D82A}">
                    <a16:rowId xmlns:a16="http://schemas.microsoft.com/office/drawing/2014/main" val="560962755"/>
                  </a:ext>
                </a:extLst>
              </a:tr>
            </a:tbl>
          </a:graphicData>
        </a:graphic>
      </p:graphicFrame>
      <p:graphicFrame>
        <p:nvGraphicFramePr>
          <p:cNvPr id="12" name="Table 12">
            <a:extLst>
              <a:ext uri="{FF2B5EF4-FFF2-40B4-BE49-F238E27FC236}">
                <a16:creationId xmlns:a16="http://schemas.microsoft.com/office/drawing/2014/main" id="{FEECFDBA-F739-4A09-B82F-6AF9D3145B38}"/>
              </a:ext>
            </a:extLst>
          </p:cNvPr>
          <p:cNvGraphicFramePr>
            <a:graphicFrameLocks noGrp="1"/>
          </p:cNvGraphicFramePr>
          <p:nvPr>
            <p:extLst>
              <p:ext uri="{D42A27DB-BD31-4B8C-83A1-F6EECF244321}">
                <p14:modId xmlns:p14="http://schemas.microsoft.com/office/powerpoint/2010/main" val="1276386004"/>
              </p:ext>
            </p:extLst>
          </p:nvPr>
        </p:nvGraphicFramePr>
        <p:xfrm>
          <a:off x="8037534" y="4091835"/>
          <a:ext cx="2988517" cy="2448552"/>
        </p:xfrm>
        <a:graphic>
          <a:graphicData uri="http://schemas.openxmlformats.org/drawingml/2006/table">
            <a:tbl>
              <a:tblPr firstRow="1" bandRow="1">
                <a:tableStyleId>{5C22544A-7EE6-4342-B048-85BDC9FD1C3A}</a:tableStyleId>
              </a:tblPr>
              <a:tblGrid>
                <a:gridCol w="2988517">
                  <a:extLst>
                    <a:ext uri="{9D8B030D-6E8A-4147-A177-3AD203B41FA5}">
                      <a16:colId xmlns:a16="http://schemas.microsoft.com/office/drawing/2014/main" val="3978726221"/>
                    </a:ext>
                  </a:extLst>
                </a:gridCol>
              </a:tblGrid>
              <a:tr h="408092">
                <a:tc>
                  <a:txBody>
                    <a:bodyPr/>
                    <a:lstStyle/>
                    <a:p>
                      <a:pPr algn="ctr"/>
                      <a:r>
                        <a:rPr lang="en-US" dirty="0"/>
                        <a:t>Teacher</a:t>
                      </a:r>
                    </a:p>
                  </a:txBody>
                  <a:tcPr/>
                </a:tc>
                <a:extLst>
                  <a:ext uri="{0D108BD9-81ED-4DB2-BD59-A6C34878D82A}">
                    <a16:rowId xmlns:a16="http://schemas.microsoft.com/office/drawing/2014/main" val="2940190730"/>
                  </a:ext>
                </a:extLst>
              </a:tr>
              <a:tr h="408092">
                <a:tc>
                  <a:txBody>
                    <a:bodyPr/>
                    <a:lstStyle/>
                    <a:p>
                      <a:r>
                        <a:rPr lang="en-US" dirty="0"/>
                        <a:t>+</a:t>
                      </a:r>
                      <a:r>
                        <a:rPr lang="en-US" dirty="0" err="1"/>
                        <a:t>teacherView</a:t>
                      </a:r>
                      <a:r>
                        <a:rPr lang="en-US" dirty="0"/>
                        <a:t>();</a:t>
                      </a:r>
                    </a:p>
                  </a:txBody>
                  <a:tcPr/>
                </a:tc>
                <a:extLst>
                  <a:ext uri="{0D108BD9-81ED-4DB2-BD59-A6C34878D82A}">
                    <a16:rowId xmlns:a16="http://schemas.microsoft.com/office/drawing/2014/main" val="1275185400"/>
                  </a:ext>
                </a:extLst>
              </a:tr>
              <a:tr h="408092">
                <a:tc>
                  <a:txBody>
                    <a:bodyPr/>
                    <a:lstStyle/>
                    <a:p>
                      <a:r>
                        <a:rPr lang="en-US" dirty="0"/>
                        <a:t>+int Attendance();</a:t>
                      </a:r>
                    </a:p>
                  </a:txBody>
                  <a:tcPr/>
                </a:tc>
                <a:extLst>
                  <a:ext uri="{0D108BD9-81ED-4DB2-BD59-A6C34878D82A}">
                    <a16:rowId xmlns:a16="http://schemas.microsoft.com/office/drawing/2014/main" val="1456238099"/>
                  </a:ext>
                </a:extLst>
              </a:tr>
              <a:tr h="408092">
                <a:tc>
                  <a:txBody>
                    <a:bodyPr/>
                    <a:lstStyle/>
                    <a:p>
                      <a:endParaRPr lang="en-US"/>
                    </a:p>
                  </a:txBody>
                  <a:tcPr/>
                </a:tc>
                <a:extLst>
                  <a:ext uri="{0D108BD9-81ED-4DB2-BD59-A6C34878D82A}">
                    <a16:rowId xmlns:a16="http://schemas.microsoft.com/office/drawing/2014/main" val="59874562"/>
                  </a:ext>
                </a:extLst>
              </a:tr>
              <a:tr h="408092">
                <a:tc>
                  <a:txBody>
                    <a:bodyPr/>
                    <a:lstStyle/>
                    <a:p>
                      <a:pPr lvl="0">
                        <a:buNone/>
                      </a:pPr>
                      <a:endParaRPr lang="en-US" dirty="0"/>
                    </a:p>
                  </a:txBody>
                  <a:tcPr/>
                </a:tc>
                <a:extLst>
                  <a:ext uri="{0D108BD9-81ED-4DB2-BD59-A6C34878D82A}">
                    <a16:rowId xmlns:a16="http://schemas.microsoft.com/office/drawing/2014/main" val="1115934021"/>
                  </a:ext>
                </a:extLst>
              </a:tr>
              <a:tr h="408092">
                <a:tc>
                  <a:txBody>
                    <a:bodyPr/>
                    <a:lstStyle/>
                    <a:p>
                      <a:pPr lvl="0">
                        <a:buNone/>
                      </a:pPr>
                      <a:endParaRPr lang="en-US" dirty="0"/>
                    </a:p>
                  </a:txBody>
                  <a:tcPr/>
                </a:tc>
                <a:extLst>
                  <a:ext uri="{0D108BD9-81ED-4DB2-BD59-A6C34878D82A}">
                    <a16:rowId xmlns:a16="http://schemas.microsoft.com/office/drawing/2014/main" val="337995986"/>
                  </a:ext>
                </a:extLst>
              </a:tr>
            </a:tbl>
          </a:graphicData>
        </a:graphic>
      </p:graphicFrame>
      <p:graphicFrame>
        <p:nvGraphicFramePr>
          <p:cNvPr id="15" name="Table 15">
            <a:extLst>
              <a:ext uri="{FF2B5EF4-FFF2-40B4-BE49-F238E27FC236}">
                <a16:creationId xmlns:a16="http://schemas.microsoft.com/office/drawing/2014/main" id="{012D4957-EC3F-4420-BE82-408B2ED369ED}"/>
              </a:ext>
            </a:extLst>
          </p:cNvPr>
          <p:cNvGraphicFramePr>
            <a:graphicFrameLocks noGrp="1"/>
          </p:cNvGraphicFramePr>
          <p:nvPr>
            <p:ph idx="1"/>
            <p:extLst>
              <p:ext uri="{D42A27DB-BD31-4B8C-83A1-F6EECF244321}">
                <p14:modId xmlns:p14="http://schemas.microsoft.com/office/powerpoint/2010/main" val="672463942"/>
              </p:ext>
            </p:extLst>
          </p:nvPr>
        </p:nvGraphicFramePr>
        <p:xfrm>
          <a:off x="4999972" y="2202493"/>
          <a:ext cx="2437846" cy="848298"/>
        </p:xfrm>
        <a:graphic>
          <a:graphicData uri="http://schemas.openxmlformats.org/drawingml/2006/table">
            <a:tbl>
              <a:tblPr firstRow="1" bandRow="1">
                <a:tableStyleId>{5C22544A-7EE6-4342-B048-85BDC9FD1C3A}</a:tableStyleId>
              </a:tblPr>
              <a:tblGrid>
                <a:gridCol w="2437846">
                  <a:extLst>
                    <a:ext uri="{9D8B030D-6E8A-4147-A177-3AD203B41FA5}">
                      <a16:colId xmlns:a16="http://schemas.microsoft.com/office/drawing/2014/main" val="3937423330"/>
                    </a:ext>
                  </a:extLst>
                </a:gridCol>
              </a:tblGrid>
              <a:tr h="445716">
                <a:tc>
                  <a:txBody>
                    <a:bodyPr/>
                    <a:lstStyle/>
                    <a:p>
                      <a:pPr algn="ctr"/>
                      <a:r>
                        <a:rPr lang="en-US" dirty="0"/>
                        <a:t>User</a:t>
                      </a:r>
                    </a:p>
                  </a:txBody>
                  <a:tcPr/>
                </a:tc>
                <a:extLst>
                  <a:ext uri="{0D108BD9-81ED-4DB2-BD59-A6C34878D82A}">
                    <a16:rowId xmlns:a16="http://schemas.microsoft.com/office/drawing/2014/main" val="254374555"/>
                  </a:ext>
                </a:extLst>
              </a:tr>
              <a:tr h="402582">
                <a:tc>
                  <a:txBody>
                    <a:bodyPr/>
                    <a:lstStyle/>
                    <a:p>
                      <a:endParaRPr lang="en-US"/>
                    </a:p>
                  </a:txBody>
                  <a:tcPr/>
                </a:tc>
                <a:extLst>
                  <a:ext uri="{0D108BD9-81ED-4DB2-BD59-A6C34878D82A}">
                    <a16:rowId xmlns:a16="http://schemas.microsoft.com/office/drawing/2014/main" val="1275025452"/>
                  </a:ext>
                </a:extLst>
              </a:tr>
            </a:tbl>
          </a:graphicData>
        </a:graphic>
      </p:graphicFrame>
    </p:spTree>
    <p:extLst>
      <p:ext uri="{BB962C8B-B14F-4D97-AF65-F5344CB8AC3E}">
        <p14:creationId xmlns:p14="http://schemas.microsoft.com/office/powerpoint/2010/main" val="16717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4BD6F-C024-41B0-AEF5-2716E4E6AFB1}"/>
              </a:ext>
            </a:extLst>
          </p:cNvPr>
          <p:cNvSpPr txBox="1"/>
          <p:nvPr/>
        </p:nvSpPr>
        <p:spPr>
          <a:xfrm>
            <a:off x="1530263" y="872647"/>
            <a:ext cx="892270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Admin Login:</a:t>
            </a:r>
          </a:p>
          <a:p>
            <a:r>
              <a:rPr lang="en-US" sz="2400" dirty="0"/>
              <a:t>The admin view page look like this, </a:t>
            </a:r>
            <a:r>
              <a:rPr lang="en-US" sz="2400" dirty="0">
                <a:ea typeface="+mn-lt"/>
                <a:cs typeface="+mn-lt"/>
              </a:rPr>
              <a:t> the admin will enter a predefined username and password in order to view the below options and then can register a student.</a:t>
            </a:r>
            <a:endParaRPr lang="en-US" sz="2400" dirty="0"/>
          </a:p>
          <a:p>
            <a:endParaRPr lang="en-US" sz="2400" dirty="0"/>
          </a:p>
        </p:txBody>
      </p:sp>
      <p:pic>
        <p:nvPicPr>
          <p:cNvPr id="3" name="Picture 3" descr="Text&#10;&#10;Description automatically generated">
            <a:extLst>
              <a:ext uri="{FF2B5EF4-FFF2-40B4-BE49-F238E27FC236}">
                <a16:creationId xmlns:a16="http://schemas.microsoft.com/office/drawing/2014/main" id="{8C877BA2-B37B-4AC2-BA7E-34CE4848F7A0}"/>
              </a:ext>
            </a:extLst>
          </p:cNvPr>
          <p:cNvPicPr>
            <a:picLocks noChangeAspect="1"/>
          </p:cNvPicPr>
          <p:nvPr/>
        </p:nvPicPr>
        <p:blipFill>
          <a:blip r:embed="rId2"/>
          <a:stretch>
            <a:fillRect/>
          </a:stretch>
        </p:blipFill>
        <p:spPr>
          <a:xfrm>
            <a:off x="1415444" y="2464605"/>
            <a:ext cx="9173222" cy="4319174"/>
          </a:xfrm>
          <a:prstGeom prst="rect">
            <a:avLst/>
          </a:prstGeom>
        </p:spPr>
      </p:pic>
    </p:spTree>
    <p:extLst>
      <p:ext uri="{BB962C8B-B14F-4D97-AF65-F5344CB8AC3E}">
        <p14:creationId xmlns:p14="http://schemas.microsoft.com/office/powerpoint/2010/main" val="3003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755A0-33F3-4329-AB50-A73D1C228CF8}"/>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3" name="Picture 3" descr="Text&#10;&#10;Description automatically generated">
            <a:extLst>
              <a:ext uri="{FF2B5EF4-FFF2-40B4-BE49-F238E27FC236}">
                <a16:creationId xmlns:a16="http://schemas.microsoft.com/office/drawing/2014/main" id="{910166D2-D93A-49AB-99C6-8170BD64C8DB}"/>
              </a:ext>
            </a:extLst>
          </p:cNvPr>
          <p:cNvPicPr>
            <a:picLocks noChangeAspect="1"/>
          </p:cNvPicPr>
          <p:nvPr/>
        </p:nvPicPr>
        <p:blipFill>
          <a:blip r:embed="rId2"/>
          <a:stretch>
            <a:fillRect/>
          </a:stretch>
        </p:blipFill>
        <p:spPr>
          <a:xfrm>
            <a:off x="1665964" y="2521147"/>
            <a:ext cx="9361114" cy="4289600"/>
          </a:xfrm>
          <a:prstGeom prst="rect">
            <a:avLst/>
          </a:prstGeom>
        </p:spPr>
      </p:pic>
      <p:sp>
        <p:nvSpPr>
          <p:cNvPr id="4" name="TextBox 3">
            <a:extLst>
              <a:ext uri="{FF2B5EF4-FFF2-40B4-BE49-F238E27FC236}">
                <a16:creationId xmlns:a16="http://schemas.microsoft.com/office/drawing/2014/main" id="{2F2A7F50-566D-445F-B3A9-02AD646B1BFF}"/>
              </a:ext>
            </a:extLst>
          </p:cNvPr>
          <p:cNvSpPr txBox="1"/>
          <p:nvPr/>
        </p:nvSpPr>
        <p:spPr>
          <a:xfrm>
            <a:off x="1589632" y="597987"/>
            <a:ext cx="8421663"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sz="2000" dirty="0"/>
              <a:t>The below screenshot means that the admin has registered a student and the file of that particular student is saved in the admin record, so whenever the admin check list of registered student, the whole list will appear including the previous registrations</a:t>
            </a:r>
            <a:r>
              <a:rPr lang="en-US" dirty="0"/>
              <a:t>.</a:t>
            </a:r>
          </a:p>
          <a:p>
            <a:pPr marL="285750" indent="-285750">
              <a:buFont typeface="Wingdings"/>
              <a:buChar char="§"/>
            </a:pPr>
            <a:r>
              <a:rPr lang="en-US" sz="2000" dirty="0"/>
              <a:t>The initial number of presents indicates the number of classes that a student attends</a:t>
            </a:r>
            <a:r>
              <a:rPr lang="en-US" dirty="0"/>
              <a:t>.</a:t>
            </a:r>
          </a:p>
          <a:p>
            <a:endParaRPr lang="en-US" dirty="0"/>
          </a:p>
        </p:txBody>
      </p:sp>
    </p:spTree>
    <p:extLst>
      <p:ext uri="{BB962C8B-B14F-4D97-AF65-F5344CB8AC3E}">
        <p14:creationId xmlns:p14="http://schemas.microsoft.com/office/powerpoint/2010/main" val="37195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30A28610-578A-4829-B200-A481BF66CECC}"/>
              </a:ext>
            </a:extLst>
          </p:cNvPr>
          <p:cNvPicPr>
            <a:picLocks noChangeAspect="1"/>
          </p:cNvPicPr>
          <p:nvPr/>
        </p:nvPicPr>
        <p:blipFill>
          <a:blip r:embed="rId2"/>
          <a:stretch>
            <a:fillRect/>
          </a:stretch>
        </p:blipFill>
        <p:spPr>
          <a:xfrm>
            <a:off x="1832977" y="2660743"/>
            <a:ext cx="9214978" cy="4052159"/>
          </a:xfrm>
          <a:prstGeom prst="rect">
            <a:avLst/>
          </a:prstGeom>
        </p:spPr>
      </p:pic>
      <p:sp>
        <p:nvSpPr>
          <p:cNvPr id="3" name="TextBox 2">
            <a:extLst>
              <a:ext uri="{FF2B5EF4-FFF2-40B4-BE49-F238E27FC236}">
                <a16:creationId xmlns:a16="http://schemas.microsoft.com/office/drawing/2014/main" id="{978DF12E-8915-4C08-A37B-CB0E611A033B}"/>
              </a:ext>
            </a:extLst>
          </p:cNvPr>
          <p:cNvSpPr txBox="1"/>
          <p:nvPr/>
        </p:nvSpPr>
        <p:spPr>
          <a:xfrm>
            <a:off x="1572017" y="768263"/>
            <a:ext cx="947593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Teacher Login:</a:t>
            </a:r>
          </a:p>
          <a:p>
            <a:pPr marL="342900" indent="-342900">
              <a:buFont typeface="Wingdings"/>
              <a:buChar char="§"/>
            </a:pPr>
            <a:r>
              <a:rPr lang="en-US" sz="2400" dirty="0"/>
              <a:t>The teacher can mark the attendance of the registered students by the admin only after entering a predefined user name and password. </a:t>
            </a:r>
          </a:p>
          <a:p>
            <a:pPr marL="342900" indent="-342900">
              <a:buFont typeface="Wingdings"/>
              <a:buChar char="§"/>
            </a:pPr>
            <a:r>
              <a:rPr lang="en-US" sz="2400" dirty="0"/>
              <a:t>She will enter "1" for present and "0" for absent of that particular student.</a:t>
            </a:r>
          </a:p>
          <a:p>
            <a:endParaRPr lang="en-US" sz="2400" dirty="0"/>
          </a:p>
          <a:p>
            <a:endParaRPr lang="en-US" sz="2400" dirty="0"/>
          </a:p>
        </p:txBody>
      </p:sp>
    </p:spTree>
    <p:extLst>
      <p:ext uri="{BB962C8B-B14F-4D97-AF65-F5344CB8AC3E}">
        <p14:creationId xmlns:p14="http://schemas.microsoft.com/office/powerpoint/2010/main" val="107794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hape, rectangle&#10;&#10;Description automatically generated">
            <a:extLst>
              <a:ext uri="{FF2B5EF4-FFF2-40B4-BE49-F238E27FC236}">
                <a16:creationId xmlns:a16="http://schemas.microsoft.com/office/drawing/2014/main" id="{B49754B4-E23E-4FAB-BC2B-5D0C831B98FC}"/>
              </a:ext>
            </a:extLst>
          </p:cNvPr>
          <p:cNvPicPr>
            <a:picLocks noChangeAspect="1"/>
          </p:cNvPicPr>
          <p:nvPr/>
        </p:nvPicPr>
        <p:blipFill>
          <a:blip r:embed="rId2"/>
          <a:stretch>
            <a:fillRect/>
          </a:stretch>
        </p:blipFill>
        <p:spPr>
          <a:xfrm>
            <a:off x="1613772" y="2628847"/>
            <a:ext cx="9319362" cy="4011565"/>
          </a:xfrm>
          <a:prstGeom prst="rect">
            <a:avLst/>
          </a:prstGeom>
        </p:spPr>
      </p:pic>
      <p:sp>
        <p:nvSpPr>
          <p:cNvPr id="3" name="TextBox 2">
            <a:extLst>
              <a:ext uri="{FF2B5EF4-FFF2-40B4-BE49-F238E27FC236}">
                <a16:creationId xmlns:a16="http://schemas.microsoft.com/office/drawing/2014/main" id="{F1392242-4393-4EB4-AED1-C54EF126DA77}"/>
              </a:ext>
            </a:extLst>
          </p:cNvPr>
          <p:cNvSpPr txBox="1"/>
          <p:nvPr/>
        </p:nvSpPr>
        <p:spPr>
          <a:xfrm>
            <a:off x="1540702" y="475990"/>
            <a:ext cx="939243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Student Login:</a:t>
            </a:r>
          </a:p>
          <a:p>
            <a:r>
              <a:rPr lang="en-US" sz="2400" dirty="0"/>
              <a:t>The student will enter his/her "username" and "password" which he is given by the admin in order to view his attendance in %age and have the option to send his/her leave application.</a:t>
            </a:r>
            <a:endParaRPr lang="en-US" sz="2400" b="1" dirty="0" err="1"/>
          </a:p>
        </p:txBody>
      </p:sp>
    </p:spTree>
    <p:extLst>
      <p:ext uri="{BB962C8B-B14F-4D97-AF65-F5344CB8AC3E}">
        <p14:creationId xmlns:p14="http://schemas.microsoft.com/office/powerpoint/2010/main" val="223899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Project Presentation</vt:lpstr>
      <vt:lpstr>LOGISTER</vt:lpstr>
      <vt:lpstr>Logister</vt:lpstr>
      <vt:lpstr>Multiple Inheritance</vt:lpstr>
      <vt:lpstr>Class Diagram</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954</cp:revision>
  <dcterms:created xsi:type="dcterms:W3CDTF">2013-07-15T20:26:40Z</dcterms:created>
  <dcterms:modified xsi:type="dcterms:W3CDTF">2021-12-21T20:31:07Z</dcterms:modified>
</cp:coreProperties>
</file>