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Tajawal Medium"/>
      <p:regular r:id="rId48"/>
      <p:bold r:id="rId49"/>
    </p:embeddedFont>
    <p:embeddedFont>
      <p:font typeface="Tajawal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he236hgV4BAu6Ng/57uGUIeIt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ajawalMedium-regular.fntdata"/><Relationship Id="rId47" Type="http://schemas.openxmlformats.org/officeDocument/2006/relationships/slide" Target="slides/slide42.xml"/><Relationship Id="rId49" Type="http://schemas.openxmlformats.org/officeDocument/2006/relationships/font" Target="fonts/Tajawal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ajawal-bold.fntdata"/><Relationship Id="rId50" Type="http://schemas.openxmlformats.org/officeDocument/2006/relationships/font" Target="fonts/Tajawal-regular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f5c8aea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4f5c8aea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f5c8aea9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4f5c8aea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5c8aea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f5c8aea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f5c8aea9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f5c8aea9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f5c8aea9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f5c8aea9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f5c8ae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f5c8ae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550a8c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6550a8c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6550a8c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86550a8c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6550a8c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6550a8c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6550a8c0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86550a8c0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550a8c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86550a8c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6550a8c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86550a8c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6550a8c0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86550a8c0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6550a8c0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86550a8c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6550a8c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86550a8c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6550a8c0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86550a8c0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6550a8c0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86550a8c0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550a8c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86550a8c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6550a8c0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86550a8c0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6550a8c0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86550a8c0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550a8c0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86550a8c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c5d988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5c5d988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6550a8c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86550a8c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6550a8c0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86550a8c0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6550a8c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86550a8c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6550a8c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86550a8c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6550a8c0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86550a8c0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6550a8c0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86550a8c0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6550a8c0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86550a8c0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6550a8c0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86550a8c0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6550a8c0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86550a8c0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6550a8c0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86550a8c0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658f007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8658f007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6550a8c0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86550a8c0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6550a8c0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86550a8c0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6550a8c0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86550a8c0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658f0077e_1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8658f0077e_1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58f007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8658f007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f5c8aea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f5c8aea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f5c8aea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4f5c8aea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Tajawal"/>
              <a:buNone/>
              <a:defRPr b="1" sz="52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387816"/>
            <a:ext cx="85206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jawal"/>
              <a:buChar char="●"/>
              <a:defRPr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○"/>
              <a:defRPr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■"/>
              <a:defRPr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●"/>
              <a:defRPr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○"/>
              <a:defRPr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■"/>
              <a:defRPr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●"/>
              <a:defRPr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○"/>
              <a:defRPr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jawal"/>
              <a:buChar char="■"/>
              <a:defRPr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b="1" i="0" sz="28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387816"/>
            <a:ext cx="85206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Char char="●"/>
              <a:defRPr b="0" i="0" sz="18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essxahmet/visualizing_data_with_excel/raw/main/Local_Electronic_Sales.xls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ii_hes1" TargetMode="External"/><Relationship Id="rId4" Type="http://schemas.openxmlformats.org/officeDocument/2006/relationships/hyperlink" Target="https://www.linkedin.com/in/hosnia/" TargetMode="External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00075"/>
            <a:ext cx="85206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Analyze and Visualize Data Using Microsoft Excel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7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lt1"/>
                </a:solidFill>
              </a:rPr>
              <a:t>01</a:t>
            </a:r>
            <a:r>
              <a:rPr lang="en" sz="2000">
                <a:solidFill>
                  <a:schemeClr val="lt1"/>
                </a:solidFill>
              </a:rPr>
              <a:t>-10-2023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f5c8aea93_0_87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Excel offers a vast library of built-in formulas and functions.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You can use these functions to perform calculations, manipulate data, and create custom formulas.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109" name="Google Shape;109;g14f5c8aea93_0_87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Formulas and Functions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f5c8aea93_0_106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PivotTables are a powerful feature for summarizing and analyzing data.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They allow you to quickly group and aggregate data, perform calculations, and create interactive reports.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g14f5c8aea93_0_106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PivotTables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f5c8aea93_0_4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Excel provides a wide range of chart types to visualize data effectively.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You can create bar charts, line graphs, pie charts, and more to highlight patterns and trends in your data.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121" name="Google Shape;121;g14f5c8aea93_0_4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Charts and Graphs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f5c8aea93_0_15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Conditional formatting allows you to apply formatting rules based on specific conditions.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You can use it to highlight cells that meet certain criteria, making it easier to identify outliers or important data points.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127" name="Google Shape;127;g14f5c8aea93_0_15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Conditional Formatting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f5c8aea93_0_138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Excel offers various data analysis tools, such as regression analysis, goal seek, and scenario manager.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These tools enable you to perform advanced analysis and make predictions based on your data.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133" name="Google Shape;133;g14f5c8aea93_0_138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Data Analysis Tools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f5c8aea93_0_33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Microsoft Excel is a versatile tool for analyzing and visualizing data.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With its rich features and functionalities, you can uncover insights, present data effectively, and make data-driven decisions.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g14f5c8aea93_0_33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Sharing and Collaboration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550a8c0b_0_71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Basic Charts in Excel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550a8c0b_0_76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Download the dataset file from her: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GitHub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Format the cells as needed.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g286550a8c0b_0_76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Dataset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6550a8c0b_0_84"/>
          <p:cNvSpPr txBox="1"/>
          <p:nvPr>
            <p:ph idx="1" type="body"/>
          </p:nvPr>
        </p:nvSpPr>
        <p:spPr>
          <a:xfrm>
            <a:off x="1001825" y="1387825"/>
            <a:ext cx="40182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Excel has multiple options for choosing a particular chart type.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example, if you want to create a column or bar chart, you are often presented with various visualization options.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example, there are 2D and 3D versions and normal, stacked, and 100% stacked options.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Depending on your requirements, you can choose the visualization type that best suits your needs.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g286550a8c0b_0_8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Creating Basic Charts in Excel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157" name="Google Shape;157;g286550a8c0b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051" y="1524075"/>
            <a:ext cx="2273274" cy="27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6550a8c0b_0_141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Bar Charts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163" name="Google Shape;163;g286550a8c0b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763" y="1392425"/>
            <a:ext cx="5204476" cy="31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6550a8c0b_0_22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Instructor Information</a:t>
            </a:r>
            <a:endParaRPr b="1" i="0" sz="2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550a8c0b_0_9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Bar charts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are one of the easiest charts to interpret, enabling the person viewing the chart an easy way to compare categorical data quickly.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On a bar chart,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the categorical data is on the y-axis, and the values are on the x-axis.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bar chart: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Select the data range A1:D13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"Insert" tab in the Excel ribbon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columns icon button dropdown, and under the “2-D Bar” category, choose “Clustered Bar”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g286550a8c0b_0_9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Bar Charts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6550a8c0b_0_147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Column Charts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175" name="Google Shape;175;g286550a8c0b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64" y="1403650"/>
            <a:ext cx="5214874" cy="31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6550a8c0b_0_100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A column chart,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also known as a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vertical bar chart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, helps visualize data where categories are placed on the x-axis and the values on the y-axis. Similar to bar charts, they help visualize data across categories.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column chart in Excel: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Select the data range A1:D13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"Insert" tab in the Excel ribbon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columns icon dropdown, and under the “2-D Column” category, choose “Clustered Column”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You can now see a column chart that displays the number of units sold for each product category by the month.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g286550a8c0b_0_100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Column Charts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6550a8c0b_0_107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Line Charts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187" name="Google Shape;187;g286550a8c0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50" y="1493650"/>
            <a:ext cx="4915900" cy="29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6550a8c0b_0_153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line chart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is the most useful way to capture how a numerical variable changes over time. This is helpful to identify trends in numeric values.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line chart in Excel: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Select the data range A1:D13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"Insert" tab in the Excel ribbon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line chart dropdown, and under the “2-D Line” category, choose “Line with Markers"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You can now see a line chart displaying units sold each month split by product category. This enables you to compare each product category performance over time easily.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g286550a8c0b_0_153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Line Charts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6550a8c0b_0_11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Pie Charts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199" name="Google Shape;199;g286550a8c0b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438" y="1482400"/>
            <a:ext cx="5043125" cy="30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6550a8c0b_0_159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pie chart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is most commonly used to show the proportions of a whole. With this pie chart, we want to compare the total sales between the three categories.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pie chart in Excel: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First, select the data range B1:D1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Second, using the command (for Mac) or ctrl (for Windows), select the second date range: B14:D14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"Insert" tab in the Excel ribbon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pie chart dropdown, and under the “2-D Pie” category, choose “Pie”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g286550a8c0b_0_159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Pie Charts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6550a8c0b_0_178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Advanced Excel Visualization Techniques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6550a8c0b_0_121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Scatter Plot</a:t>
            </a:r>
            <a:endParaRPr>
              <a:solidFill>
                <a:srgbClr val="4E379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216" name="Google Shape;216;g286550a8c0b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0" y="1437475"/>
            <a:ext cx="5024500" cy="3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6550a8c0b_0_171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scatter plot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is commonly used to visualize the relationship between two variables. It can be useful for quickly surfacing potential correlations between data points. We’ll create a scatter plot to compare the number of TVs and laptops sold.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scatter plot in Excel: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Select the data range A1:C13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"Insert" tab in the Excel ribbon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scatter plot dropdown, and under the “Scatter” category, choose “Histogram”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"Scatter or Bubble Chart" and choose "Scatter with Smooth Lines and Markers" 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22" name="Google Shape;222;g286550a8c0b_0_171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Scatter Plot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c5d98831c_0_0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Instructor Information</a:t>
            </a:r>
            <a:endParaRPr>
              <a:solidFill>
                <a:srgbClr val="4E3797"/>
              </a:solidFill>
            </a:endParaRPr>
          </a:p>
        </p:txBody>
      </p:sp>
      <p:sp>
        <p:nvSpPr>
          <p:cNvPr id="66" name="Google Shape;66;g15c5d98831c_0_0"/>
          <p:cNvSpPr txBox="1"/>
          <p:nvPr/>
        </p:nvSpPr>
        <p:spPr>
          <a:xfrm>
            <a:off x="615900" y="1262500"/>
            <a:ext cx="7912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Hosnia Ali Ahmed</a:t>
            </a:r>
            <a:endParaRPr b="1"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Telegram account:</a:t>
            </a:r>
            <a:endParaRPr b="1"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@hosnia_ali</a:t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Twitter Account:</a:t>
            </a:r>
            <a:endParaRPr b="1"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3"/>
              </a:rPr>
              <a:t>https://twitter.com/ii_hes1</a:t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Linkedin Account:</a:t>
            </a:r>
            <a:endParaRPr b="1"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4"/>
              </a:rPr>
              <a:t>https://www.linkedin.com/in/hosnia/</a:t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7" name="Google Shape;67;g15c5d98831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801" y="1553029"/>
            <a:ext cx="2908652" cy="29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6550a8c0b_0_128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Waterfall Chart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228" name="Google Shape;228;g286550a8c0b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400" y="1381325"/>
            <a:ext cx="5239200" cy="31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6550a8c0b_0_184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 </a:t>
            </a: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waterfall chart</a:t>
            </a: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 is a special chart that helps illustrate how positive and negative values can contribute to a total. They can be great for visualizing changes over time. In our example, we’ll compare the total sales for each month regardless of the categories.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1565E"/>
                </a:solidFill>
                <a:highlight>
                  <a:srgbClr val="FFFFFF"/>
                </a:highlight>
              </a:rPr>
              <a:t>To create a waterfall chart in Excel:</a:t>
            </a:r>
            <a:endParaRPr b="1"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First, select the data range A2:A13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Second, using the command (for Mac) or ctrl (for Windows), select the second data range E2:E13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waterfall chart dropdown, and under the “Waterfall” category, choose “Waterfall”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We’ll only see positive values in our example because the Total column only contains positive values, but this chart can be great for comparing financial data and changes over time.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34" name="Google Shape;234;g286550a8c0b_0_18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Excel Waterfall Chart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6550a8c0b_0_190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Customizing and Formatting Excel Charts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6550a8c0b_0_135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Aside from creating charts in Excel, there are many options to customize and format a chart. From here, we’ll discuss some common formatting options that’ll help you enhance your visuals.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First, create a column chart based on our previous guidance that displays the number of units sold for each product category by the month.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45" name="Google Shape;245;g286550a8c0b_0_135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Customizing and Formatting Excel Charts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6550a8c0b_0_199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Chart elements include titles, legends, data labels, gridlines, and axes. You can add, remove, or modify these elements as needed.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on the chart to select it.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In the Excel ribbon, click the "Chart Design" tab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"Add Chart Element" dropdown to access the available chart elements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51" name="Google Shape;251;g286550a8c0b_0_199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Chart elements</a:t>
            </a:r>
            <a:endParaRPr>
              <a:solidFill>
                <a:srgbClr val="4E379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rgbClr val="4E379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6550a8c0b_0_208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add a chart title, click "Add Chart Element" &gt; "Chart Title" and choose one of the available options (e.g., "Above Chart" or "Centered Overlay"). You can then click the title placeholder and type your desired title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remove a chart title, right-click on the title and select “Delete”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this tutorial, rename the chart “Electronic Store Sales 2022”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57" name="Google Shape;257;g286550a8c0b_0_208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Chart title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6550a8c0b_0_215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modify the chart legend, click "Add Chart Element" &gt; "Legend" and choose a position for the legend (e.g., "Right" or "Top")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remove the legend, click "Add Chart Element" &gt; "Legend" &gt; "None"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this tutorial, move the legend to the top of the chart.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g286550a8c0b_0_215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Legend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6550a8c0b_0_221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add data labels, click "Add Chart Element" &gt; "Data Labels" and choose one of the available options (e.g., "Center" or "Above"). This will display the data values directly on the chart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remove data labels, click “Add Chart Element” &gt; “Data Labels” &gt; “None”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remove data labels from individual categories, right-click on the data label of the chosen category; this will highlight all relevant data labels. You can then click “Delete”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69" name="Google Shape;269;g286550a8c0b_0_221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Data Labels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6550a8c0b_0_227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On top of customizing individual chart elements, you can change your chart's overall look and feel by applying different styles and color schemes.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customize a chart style, select the visual you want to update. Then take the following steps: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In the Excel ribbon, click the "Chart Design" tab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Under the “Chart Styles” section, there is an option to change styles and change colors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chart styles: Browse the available styles and click one to apply to your chart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color changes: Click the “Change Colors” dropdown and choose a color scheme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75" name="Google Shape;275;g286550a8c0b_0_227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Chart Styles and colors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6550a8c0b_0_234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improve the readability of our chart, we can format our axis in several ways, including axis titles, scale, or even visibility.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Axis titles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add an axis title, click "Add Chart Element" &gt; "Axis Titles" and choose "Primary Horizontal" or "Primary Vertical." You can then click the title placeholder and type your desired title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remove an axis title, right-click on the axis title and click “Delete”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For this tutorial, add an x-axis title “Month” and a y-axis title “Products Sold.”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g286550a8c0b_0_23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Formatting Excel chart axes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58f0077e_0_20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Google Drive Folder</a:t>
            </a:r>
            <a:endParaRPr>
              <a:solidFill>
                <a:srgbClr val="4E379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73" name="Google Shape;73;g28658f0077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63" y="1437475"/>
            <a:ext cx="3059475" cy="30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6550a8c0b_0_24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Axis scale and number format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adjust the axis scale or number format: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Right-click the axis you want to modify and choose "Format Axis"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In the "Format Axis" pane, you can change the minimum and maximum values, major and minor units, or number format.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87" name="Google Shape;287;g286550a8c0b_0_24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Formatting Excel chart axes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550a8c0b_0_247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Axis visibility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Finally, if you would like to remove the axis labels from showing, you can take the following steps: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In the Excel ribbon, click the "Chart Design" tab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Click the "Add Chart Element" dropdown and navigate to "Axes"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By default, both options will have a darker gray box surrounding them, to remove an Axes, simply de-select the axes you’d like to remove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g286550a8c0b_0_247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Formatting Excel chart axes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6550a8c0b_0_25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Other Excel formatting options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There are other formatting options available, including modifying data series colors, adjusting chart and plot area backgrounds, and customizing gridlines.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To access these options: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Right-click the chart element you want to modify (e.g., data series, plot area, or gridlines)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</a:rPr>
              <a:t>Select "Format [element]"</a:t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  <p:sp>
        <p:nvSpPr>
          <p:cNvPr id="299" name="Google Shape;299;g286550a8c0b_0_25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Other Excel formatting options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658f0077e_133_0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Telegram</a:t>
            </a:r>
            <a:r>
              <a:rPr lang="en">
                <a:solidFill>
                  <a:srgbClr val="4E3797"/>
                </a:solidFill>
              </a:rPr>
              <a:t> Group</a:t>
            </a:r>
            <a:endParaRPr>
              <a:solidFill>
                <a:srgbClr val="4E3797"/>
              </a:solidFill>
            </a:endParaRPr>
          </a:p>
        </p:txBody>
      </p:sp>
      <p:pic>
        <p:nvPicPr>
          <p:cNvPr id="79" name="Google Shape;79;g28658f0077e_13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25" y="1313950"/>
            <a:ext cx="3288900" cy="32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58f0077e_0_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E3797"/>
                </a:solidFill>
              </a:rPr>
              <a:t>Agenda</a:t>
            </a:r>
            <a:endParaRPr/>
          </a:p>
        </p:txBody>
      </p:sp>
      <p:sp>
        <p:nvSpPr>
          <p:cNvPr id="85" name="Google Shape;85;g28658f0077e_0_4"/>
          <p:cNvSpPr txBox="1"/>
          <p:nvPr/>
        </p:nvSpPr>
        <p:spPr>
          <a:xfrm>
            <a:off x="615900" y="1262500"/>
            <a:ext cx="79122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Introduction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Data Import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Data Cleaning and Preparation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Formulas and Functions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PivotTables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Charts and Graphs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Conditional Formatting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Data Analysis Tools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Sharing and Collaboration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Basic Charts in Excel - Practical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Advanced Excel Visualization Techniques - Practical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Tajawal"/>
              <a:buAutoNum type="arabicPeriod"/>
            </a:pPr>
            <a:r>
              <a:rPr lang="en" sz="1300">
                <a:solidFill>
                  <a:srgbClr val="434343"/>
                </a:solidFill>
                <a:latin typeface="Tajawal"/>
                <a:ea typeface="Tajawal"/>
                <a:cs typeface="Tajawal"/>
                <a:sym typeface="Tajawal"/>
              </a:rPr>
              <a:t>Customizing and Formatting Excel Charts - Practical</a:t>
            </a:r>
            <a:endParaRPr sz="1300">
              <a:solidFill>
                <a:srgbClr val="434343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Microsoft Excel is a powerful tool for data analysis and visualization.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It offers a wide range of features and functions to help you make sense of your data.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E3797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f5c8aea93_0_19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Excel allows you to import data from various sources, such as CSV files, databases, and web pages.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You can use the "Get Data" feature to connect to external data sources and import them into Excel.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97" name="Google Shape;97;g14f5c8aea93_0_19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E3797"/>
                </a:solidFill>
              </a:rPr>
              <a:t>Data Import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f5c8aea93_0_4"/>
          <p:cNvSpPr txBox="1"/>
          <p:nvPr>
            <p:ph idx="1" type="body"/>
          </p:nvPr>
        </p:nvSpPr>
        <p:spPr>
          <a:xfrm>
            <a:off x="1001825" y="1387825"/>
            <a:ext cx="732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Before analyzing data, it's important to clean and prepare it.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Tajawal Medium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Tajawal Medium"/>
                <a:ea typeface="Tajawal Medium"/>
                <a:cs typeface="Tajawal Medium"/>
                <a:sym typeface="Tajawal Medium"/>
              </a:rPr>
              <a:t>Excel provides tools for data cleaning, such as removing duplicates, filling in missing values, and formatting data appropriately.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103" name="Google Shape;103;g14f5c8aea93_0_4"/>
          <p:cNvSpPr txBox="1"/>
          <p:nvPr>
            <p:ph type="title"/>
          </p:nvPr>
        </p:nvSpPr>
        <p:spPr>
          <a:xfrm>
            <a:off x="311700" y="729100"/>
            <a:ext cx="852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>
                <a:solidFill>
                  <a:srgbClr val="4E3797"/>
                </a:solidFill>
              </a:rPr>
              <a:t>Data Cleaning and Preparation</a:t>
            </a:r>
            <a:endParaRPr>
              <a:solidFill>
                <a:srgbClr val="4E379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