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46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98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75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4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161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132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790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68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7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912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16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A828-FA24-4284-A914-1D2E380067FB}" type="datetimeFigureOut">
              <a:rPr lang="fa-IR" smtClean="0"/>
              <a:t>02/07/1443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4596-CFB7-4FFC-8B11-F8DAE5E4EE6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2885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10344" y="0"/>
            <a:ext cx="10757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365" y="225911"/>
            <a:ext cx="5686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B Nazanin" panose="00000400000000000000" pitchFamily="2" charset="-78"/>
              </a:rPr>
              <a:t>Business View </a:t>
            </a:r>
            <a:r>
              <a:rPr lang="fa-IR" dirty="0" smtClean="0">
                <a:cs typeface="B Nazanin" panose="00000400000000000000" pitchFamily="2" charset="-78"/>
              </a:rPr>
              <a:t>(محتوای سند اول- مناسب برای ذینفعان اصلی)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1831" y="225911"/>
            <a:ext cx="5641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dirty="0" smtClean="0">
                <a:cs typeface="B Nazanin" panose="00000400000000000000" pitchFamily="2" charset="-78"/>
              </a:rPr>
              <a:t>IT View </a:t>
            </a:r>
            <a:r>
              <a:rPr lang="fa-IR" dirty="0" smtClean="0">
                <a:cs typeface="B Nazanin" panose="00000400000000000000" pitchFamily="2" charset="-78"/>
              </a:rPr>
              <a:t> (محتوای سند دوم- مناسب برای پیاده‌سازان یا ذینعفان </a:t>
            </a:r>
            <a:r>
              <a:rPr lang="en-US" dirty="0" smtClean="0">
                <a:cs typeface="B Nazanin" panose="00000400000000000000" pitchFamily="2" charset="-78"/>
              </a:rPr>
              <a:t>IT</a:t>
            </a:r>
            <a:r>
              <a:rPr lang="fa-IR" dirty="0" smtClean="0">
                <a:cs typeface="B Nazanin" panose="00000400000000000000" pitchFamily="2" charset="-78"/>
              </a:rPr>
              <a:t> محور</a:t>
            </a:r>
            <a:r>
              <a:rPr lang="en-US" dirty="0" smtClean="0">
                <a:cs typeface="B Nazanin" panose="00000400000000000000" pitchFamily="2" charset="-78"/>
              </a:rPr>
              <a:t>(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732" y="849854"/>
            <a:ext cx="1731981" cy="51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اولیه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51715" y="849853"/>
            <a:ext cx="1731981" cy="51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تعیین زنجیره‌ی ارزش سازمان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62377" y="1841350"/>
            <a:ext cx="1775950" cy="51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احصاء فرآیند موجود</a:t>
            </a:r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As-Is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62377" y="2687632"/>
            <a:ext cx="1819920" cy="7368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احصاء فرآیند بهینه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– سطح 1</a:t>
            </a:r>
          </a:p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To-be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62377" y="3754433"/>
            <a:ext cx="1819920" cy="7368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احصاء فرآیند بهینه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– سطح 2</a:t>
            </a:r>
          </a:p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To-be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18407" y="4821234"/>
            <a:ext cx="1819920" cy="7368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احصاء فرآیند بهینه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– سطح 3</a:t>
            </a:r>
          </a:p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To-be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951794" y="5075610"/>
            <a:ext cx="2247410" cy="1281031"/>
            <a:chOff x="4583696" y="4194611"/>
            <a:chExt cx="2247410" cy="1281031"/>
          </a:xfrm>
        </p:grpSpPr>
        <p:sp>
          <p:nvSpPr>
            <p:cNvPr id="27" name="Right Arrow 26"/>
            <p:cNvSpPr/>
            <p:nvPr/>
          </p:nvSpPr>
          <p:spPr>
            <a:xfrm>
              <a:off x="4830184" y="4959275"/>
              <a:ext cx="2000922" cy="516367"/>
            </a:xfrm>
            <a:prstGeom prst="rightArrow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83696" y="4194611"/>
              <a:ext cx="2150591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ساختار اصلی احصاء شده در مرحله‌ی قبل، ثابت باقی می‌ماند</a:t>
              </a:r>
              <a:endParaRPr lang="fa-IR" dirty="0">
                <a:cs typeface="B Nazanin" panose="00000400000000000000" pitchFamily="2" charset="-78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02806" y="2409744"/>
            <a:ext cx="13984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Stage</a:t>
            </a:r>
            <a:r>
              <a:rPr lang="fa-IR" dirty="0" smtClean="0">
                <a:cs typeface="B Nazanin" panose="00000400000000000000" pitchFamily="2" charset="-78"/>
              </a:rPr>
              <a:t>های کلی سامانه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02806" y="3424088"/>
            <a:ext cx="13984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مشخص شدن نمودار </a:t>
            </a:r>
            <a:r>
              <a:rPr lang="en-US" dirty="0" smtClean="0">
                <a:cs typeface="B Nazanin" panose="00000400000000000000" pitchFamily="2" charset="-78"/>
              </a:rPr>
              <a:t>BPMN</a:t>
            </a:r>
            <a:endParaRPr lang="fa-IR" dirty="0">
              <a:cs typeface="B Nazanin" panose="00000400000000000000" pitchFamily="2" charset="-78"/>
            </a:endParaRPr>
          </a:p>
        </p:txBody>
      </p:sp>
      <p:cxnSp>
        <p:nvCxnSpPr>
          <p:cNvPr id="32" name="Straight Arrow Connector 31"/>
          <p:cNvCxnSpPr>
            <a:stCxn id="14" idx="3"/>
          </p:cNvCxnSpPr>
          <p:nvPr/>
        </p:nvCxnSpPr>
        <p:spPr>
          <a:xfrm flipV="1">
            <a:off x="3582297" y="2839365"/>
            <a:ext cx="517477" cy="21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</p:cNvCxnSpPr>
          <p:nvPr/>
        </p:nvCxnSpPr>
        <p:spPr>
          <a:xfrm flipV="1">
            <a:off x="3582297" y="3947635"/>
            <a:ext cx="454979" cy="175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3642" y="5987089"/>
            <a:ext cx="15060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تهیه پروتوتایپ اولیه</a:t>
            </a:r>
            <a:endParaRPr lang="fa-IR" dirty="0">
              <a:cs typeface="B Nazanin" panose="00000400000000000000" pitchFamily="2" charset="-78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893346" y="5525424"/>
            <a:ext cx="96819" cy="46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77306" y="5611908"/>
            <a:ext cx="3093700" cy="8019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اصلاح و تدقیق نمودار 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BPMN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با توجه به محصول پایه و استاندارد 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BPMN 2.0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47749" y="3396456"/>
            <a:ext cx="3561025" cy="11428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تعیین دیتا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مدل (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ERD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)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گردش فرم در 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(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Page Flow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CRUD Matrix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277304" y="2008792"/>
            <a:ext cx="2292787" cy="8019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طراحی 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UX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و فرم‌ها</a:t>
            </a:r>
          </a:p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WireFlow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47" name="Straight Arrow Connector 46"/>
          <p:cNvCxnSpPr>
            <a:stCxn id="10" idx="3"/>
            <a:endCxn id="11" idx="1"/>
          </p:cNvCxnSpPr>
          <p:nvPr/>
        </p:nvCxnSpPr>
        <p:spPr>
          <a:xfrm flipV="1">
            <a:off x="2409713" y="1108037"/>
            <a:ext cx="44200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13" idx="0"/>
          </p:cNvCxnSpPr>
          <p:nvPr/>
        </p:nvCxnSpPr>
        <p:spPr>
          <a:xfrm flipH="1">
            <a:off x="2650352" y="1366220"/>
            <a:ext cx="1067354" cy="475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240000">
            <a:off x="2650352" y="2357717"/>
            <a:ext cx="21985" cy="329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2"/>
            <a:endCxn id="15" idx="0"/>
          </p:cNvCxnSpPr>
          <p:nvPr/>
        </p:nvCxnSpPr>
        <p:spPr>
          <a:xfrm>
            <a:off x="2672337" y="3424518"/>
            <a:ext cx="0" cy="329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-60000">
            <a:off x="2672337" y="4491319"/>
            <a:ext cx="0" cy="329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-60000" flipV="1">
            <a:off x="9423698" y="4539313"/>
            <a:ext cx="4564" cy="1072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9423698" y="2810695"/>
            <a:ext cx="4564" cy="585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Kiani</dc:creator>
  <cp:lastModifiedBy>Ali Kiani</cp:lastModifiedBy>
  <cp:revision>6</cp:revision>
  <dcterms:created xsi:type="dcterms:W3CDTF">2021-12-07T07:11:09Z</dcterms:created>
  <dcterms:modified xsi:type="dcterms:W3CDTF">2022-02-03T10:31:51Z</dcterms:modified>
</cp:coreProperties>
</file>