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matic SC"/>
      <p:regular r:id="rId35"/>
      <p:bold r:id="rId36"/>
    </p:embeddedFont>
    <p:embeddedFont>
      <p:font typeface="Source Code Pro"/>
      <p:regular r:id="rId37"/>
      <p:bold r:id="rId38"/>
      <p:italic r:id="rId39"/>
      <p:boldItalic r:id="rId40"/>
    </p:embeddedFont>
    <p:embeddedFont>
      <p:font typeface="Open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CodePro-boldItalic.fntdata"/><Relationship Id="rId20" Type="http://schemas.openxmlformats.org/officeDocument/2006/relationships/slide" Target="slides/slide15.xml"/><Relationship Id="rId42" Type="http://schemas.openxmlformats.org/officeDocument/2006/relationships/font" Target="fonts/OpenSans-bold.fntdata"/><Relationship Id="rId41" Type="http://schemas.openxmlformats.org/officeDocument/2006/relationships/font" Target="fonts/OpenSans-regular.fntdata"/><Relationship Id="rId22" Type="http://schemas.openxmlformats.org/officeDocument/2006/relationships/slide" Target="slides/slide17.xml"/><Relationship Id="rId44" Type="http://schemas.openxmlformats.org/officeDocument/2006/relationships/font" Target="fonts/OpenSans-boldItalic.fntdata"/><Relationship Id="rId21" Type="http://schemas.openxmlformats.org/officeDocument/2006/relationships/slide" Target="slides/slide16.xml"/><Relationship Id="rId43"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maticSC-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SourceCodePro-regular.fntdata"/><Relationship Id="rId14" Type="http://schemas.openxmlformats.org/officeDocument/2006/relationships/slide" Target="slides/slide9.xml"/><Relationship Id="rId36" Type="http://schemas.openxmlformats.org/officeDocument/2006/relationships/font" Target="fonts/AmaticSC-bold.fntdata"/><Relationship Id="rId17" Type="http://schemas.openxmlformats.org/officeDocument/2006/relationships/slide" Target="slides/slide12.xml"/><Relationship Id="rId39" Type="http://schemas.openxmlformats.org/officeDocument/2006/relationships/font" Target="fonts/SourceCodePro-italic.fntdata"/><Relationship Id="rId16" Type="http://schemas.openxmlformats.org/officeDocument/2006/relationships/slide" Target="slides/slide11.xml"/><Relationship Id="rId38" Type="http://schemas.openxmlformats.org/officeDocument/2006/relationships/font" Target="fonts/SourceCodePr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Hypervisor" TargetMode="External"/><Relationship Id="rId3" Type="http://schemas.openxmlformats.org/officeDocument/2006/relationships/hyperlink" Target="https://en.wikipedia.org/wiki/Kernel_(operating_syste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Hey y’all!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 throughout slides are a bit messy - lots of notes available in repo</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950f852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950f852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5f73df0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5f73df0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But i had issues with toolbox installation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I didn’t want to mess with my bios during the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cloud trial includes $300AUD of credit - mine didn’t ask for card details</a:t>
            </a:r>
            <a:endParaRPr/>
          </a:p>
          <a:p>
            <a:pPr indent="0" lvl="0" marL="0" rtl="0" algn="l">
              <a:spcBef>
                <a:spcPts val="0"/>
              </a:spcBef>
              <a:spcAft>
                <a:spcPts val="0"/>
              </a:spcAft>
              <a:buNone/>
            </a:pPr>
            <a:r>
              <a:rPr lang="en"/>
              <a:t>If it does, make sure you delete your pro</a:t>
            </a:r>
            <a:r>
              <a:rPr lang="en"/>
              <a:t>jects after if you don’t want to be charged</a:t>
            </a:r>
            <a:endParaRPr/>
          </a:p>
          <a:p>
            <a:pPr indent="0" lvl="0" marL="0" rtl="0" algn="l">
              <a:spcBef>
                <a:spcPts val="0"/>
              </a:spcBef>
              <a:spcAft>
                <a:spcPts val="0"/>
              </a:spcAft>
              <a:buNone/>
            </a:pPr>
            <a:r>
              <a:rPr lang="en"/>
              <a:t>Google cloud terminal is easy to 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setup you’re good to go and follow repo instructions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5f73df0e7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5f73df0e7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Basically it uses virtualisation to deliver software in packages called containers</a:t>
            </a:r>
            <a:endParaRPr/>
          </a:p>
          <a:p>
            <a:pPr indent="0" lvl="0" marL="0" rtl="0" algn="l">
              <a:spcBef>
                <a:spcPts val="0"/>
              </a:spcBef>
              <a:spcAft>
                <a:spcPts val="0"/>
              </a:spcAft>
              <a:buNone/>
            </a:pPr>
            <a:r>
              <a:rPr lang="en"/>
              <a:t>Let’s try to gain a better understanding of what this means in practice...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92b065cb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92b065cb8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666666"/>
              </a:buClr>
              <a:buSzPts val="1200"/>
              <a:buFont typeface="Arial"/>
              <a:buChar char="●"/>
            </a:pPr>
            <a:r>
              <a:rPr lang="en" sz="1200">
                <a:solidFill>
                  <a:srgbClr val="666666"/>
                </a:solidFill>
              </a:rPr>
              <a:t>Core concepts/terms: Client, Host, Registry, Image</a:t>
            </a:r>
            <a:endParaRPr sz="1200">
              <a:solidFill>
                <a:srgbClr val="666666"/>
              </a:solidFill>
            </a:endParaRPr>
          </a:p>
          <a:p>
            <a:pPr indent="-304800" lvl="0" marL="457200" rtl="0" algn="l">
              <a:lnSpc>
                <a:spcPct val="115000"/>
              </a:lnSpc>
              <a:spcBef>
                <a:spcPts val="0"/>
              </a:spcBef>
              <a:spcAft>
                <a:spcPts val="0"/>
              </a:spcAft>
              <a:buClr>
                <a:srgbClr val="666666"/>
              </a:buClr>
              <a:buSzPts val="1200"/>
              <a:buFont typeface="Source Code Pro"/>
              <a:buChar char="●"/>
            </a:pPr>
            <a:r>
              <a:rPr lang="en" sz="1200">
                <a:solidFill>
                  <a:srgbClr val="24292E"/>
                </a:solidFill>
                <a:highlight>
                  <a:schemeClr val="lt1"/>
                </a:highlight>
              </a:rPr>
              <a:t>The </a:t>
            </a:r>
            <a:r>
              <a:rPr b="1" lang="en" sz="1200">
                <a:solidFill>
                  <a:srgbClr val="24292E"/>
                </a:solidFill>
                <a:highlight>
                  <a:schemeClr val="lt1"/>
                </a:highlight>
              </a:rPr>
              <a:t>Client </a:t>
            </a:r>
            <a:r>
              <a:rPr lang="en" sz="1200">
                <a:solidFill>
                  <a:srgbClr val="24292E"/>
                </a:solidFill>
                <a:highlight>
                  <a:schemeClr val="lt1"/>
                </a:highlight>
              </a:rPr>
              <a:t>- primary way of interacting with the Docker host. the Docker command line interacts with the Docker server. Client - In very much the same way that client applications talk to an API, docker CLI talks to docker server.</a:t>
            </a:r>
            <a:endParaRPr sz="1200"/>
          </a:p>
          <a:p>
            <a:pPr indent="-304800" lvl="0" marL="457200" rtl="0" algn="l">
              <a:lnSpc>
                <a:spcPct val="115000"/>
              </a:lnSpc>
              <a:spcBef>
                <a:spcPts val="0"/>
              </a:spcBef>
              <a:spcAft>
                <a:spcPts val="0"/>
              </a:spcAft>
              <a:buClr>
                <a:srgbClr val="666666"/>
              </a:buClr>
              <a:buSzPts val="1200"/>
              <a:buFont typeface="Source Code Pro"/>
              <a:buChar char="●"/>
            </a:pPr>
            <a:r>
              <a:rPr lang="en" sz="1200">
                <a:solidFill>
                  <a:srgbClr val="24292E"/>
                </a:solidFill>
                <a:highlight>
                  <a:schemeClr val="lt1"/>
                </a:highlight>
              </a:rPr>
              <a:t>The Docker </a:t>
            </a:r>
            <a:r>
              <a:rPr b="1" lang="en" sz="1200">
                <a:solidFill>
                  <a:srgbClr val="24292E"/>
                </a:solidFill>
                <a:highlight>
                  <a:schemeClr val="lt1"/>
                </a:highlight>
              </a:rPr>
              <a:t>Host </a:t>
            </a:r>
            <a:r>
              <a:rPr lang="en" sz="1200">
                <a:solidFill>
                  <a:srgbClr val="24292E"/>
                </a:solidFill>
                <a:highlight>
                  <a:schemeClr val="lt1"/>
                </a:highlight>
              </a:rPr>
              <a:t>- the service that runs the API and the daemon that manages your images and containers. Host -Note that we have this annotated as DOCKER_HOST, because while this is usually installed in the same system as the Client, your Docker Host can be in another machine.</a:t>
            </a:r>
            <a:endParaRPr sz="1200">
              <a:solidFill>
                <a:srgbClr val="24292E"/>
              </a:solidFill>
              <a:highlight>
                <a:schemeClr val="lt1"/>
              </a:highlight>
            </a:endParaRPr>
          </a:p>
          <a:p>
            <a:pPr indent="-304800" lvl="0" marL="457200" rtl="0" algn="l">
              <a:lnSpc>
                <a:spcPct val="115000"/>
              </a:lnSpc>
              <a:spcBef>
                <a:spcPts val="0"/>
              </a:spcBef>
              <a:spcAft>
                <a:spcPts val="0"/>
              </a:spcAft>
              <a:buClr>
                <a:srgbClr val="666666"/>
              </a:buClr>
              <a:buSzPts val="1200"/>
              <a:buFont typeface="Source Code Pro"/>
              <a:buChar char="●"/>
            </a:pPr>
            <a:r>
              <a:rPr lang="en" sz="1200">
                <a:solidFill>
                  <a:srgbClr val="24292E"/>
                </a:solidFill>
                <a:highlight>
                  <a:schemeClr val="lt1"/>
                </a:highlight>
              </a:rPr>
              <a:t>The </a:t>
            </a:r>
            <a:r>
              <a:rPr b="1" lang="en" sz="1200">
                <a:solidFill>
                  <a:srgbClr val="24292E"/>
                </a:solidFill>
                <a:highlight>
                  <a:schemeClr val="lt1"/>
                </a:highlight>
              </a:rPr>
              <a:t>Registry </a:t>
            </a:r>
            <a:r>
              <a:rPr lang="en" sz="1200">
                <a:solidFill>
                  <a:srgbClr val="24292E"/>
                </a:solidFill>
                <a:highlight>
                  <a:schemeClr val="lt1"/>
                </a:highlight>
              </a:rPr>
              <a:t>is where your images are stored. (kinda like a database)</a:t>
            </a:r>
            <a:endParaRPr sz="1200">
              <a:solidFill>
                <a:srgbClr val="24292E"/>
              </a:solidFill>
              <a:highlight>
                <a:schemeClr val="lt1"/>
              </a:highlight>
            </a:endParaRPr>
          </a:p>
          <a:p>
            <a:pPr indent="-304800" lvl="0" marL="457200" rtl="0" algn="l">
              <a:lnSpc>
                <a:spcPct val="115000"/>
              </a:lnSpc>
              <a:spcBef>
                <a:spcPts val="0"/>
              </a:spcBef>
              <a:spcAft>
                <a:spcPts val="0"/>
              </a:spcAft>
              <a:buClr>
                <a:srgbClr val="24292E"/>
              </a:buClr>
              <a:buSzPts val="1200"/>
              <a:buFont typeface="Source Code Pro"/>
              <a:buChar char="●"/>
            </a:pPr>
            <a:r>
              <a:rPr lang="en" sz="1200">
                <a:solidFill>
                  <a:srgbClr val="24292E"/>
                </a:solidFill>
                <a:highlight>
                  <a:schemeClr val="lt1"/>
                </a:highlight>
              </a:rPr>
              <a:t>Docker </a:t>
            </a:r>
            <a:r>
              <a:rPr b="1" lang="en" sz="1200">
                <a:solidFill>
                  <a:srgbClr val="24292E"/>
                </a:solidFill>
                <a:highlight>
                  <a:schemeClr val="lt1"/>
                </a:highlight>
              </a:rPr>
              <a:t>Image</a:t>
            </a:r>
            <a:r>
              <a:rPr lang="en" sz="1200">
                <a:solidFill>
                  <a:srgbClr val="24292E"/>
                </a:solidFill>
                <a:highlight>
                  <a:schemeClr val="lt1"/>
                </a:highlight>
              </a:rPr>
              <a:t>: a file, composed of multiple layers (instructions), used to execute code. When this code is being executed it’s a </a:t>
            </a:r>
            <a:r>
              <a:rPr b="1" lang="en" sz="1200">
                <a:solidFill>
                  <a:srgbClr val="24292E"/>
                </a:solidFill>
                <a:highlight>
                  <a:schemeClr val="lt1"/>
                </a:highlight>
              </a:rPr>
              <a:t>container</a:t>
            </a:r>
            <a:r>
              <a:rPr lang="en" sz="1200">
                <a:solidFill>
                  <a:srgbClr val="24292E"/>
                </a:solidFill>
                <a:highlight>
                  <a:schemeClr val="lt1"/>
                </a:highlight>
              </a:rPr>
              <a:t>.</a:t>
            </a:r>
            <a:endParaRPr sz="1200">
              <a:solidFill>
                <a:srgbClr val="24292E"/>
              </a:solidFill>
              <a:highlight>
                <a:srgbClr val="FFFFFF"/>
              </a:highlight>
            </a:endParaRPr>
          </a:p>
          <a:p>
            <a:pPr indent="0" lvl="0" marL="0" rtl="0" algn="l">
              <a:spcBef>
                <a:spcPts val="1600"/>
              </a:spcBef>
              <a:spcAft>
                <a:spcPts val="0"/>
              </a:spcAft>
              <a:buNone/>
            </a:pPr>
            <a:r>
              <a:rPr lang="en" sz="1200"/>
              <a:t>Image: </a:t>
            </a:r>
            <a:r>
              <a:rPr lang="en" sz="1200">
                <a:solidFill>
                  <a:srgbClr val="24292E"/>
                </a:solidFill>
                <a:highlight>
                  <a:srgbClr val="FFFFFF"/>
                </a:highlight>
              </a:rPr>
              <a:t>When this code is in execution and is able to read/write is when we consider it a container.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 short, an image is an inert container, and a container is an image that is running.</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95f73df0e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95f73df0e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this image: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t>Client - how we interact with the docker host/server</a:t>
            </a:r>
            <a:endParaRPr b="1" sz="1200"/>
          </a:p>
          <a:p>
            <a:pPr indent="0" lvl="0" marL="0" rtl="0" algn="l">
              <a:spcBef>
                <a:spcPts val="0"/>
              </a:spcBef>
              <a:spcAft>
                <a:spcPts val="0"/>
              </a:spcAft>
              <a:buNone/>
            </a:pPr>
            <a:r>
              <a:t/>
            </a:r>
            <a:endParaRPr/>
          </a:p>
          <a:p>
            <a:pPr indent="0" lvl="0" marL="0" rtl="0" algn="l">
              <a:spcBef>
                <a:spcPts val="0"/>
              </a:spcBef>
              <a:spcAft>
                <a:spcPts val="0"/>
              </a:spcAft>
              <a:buNone/>
            </a:pPr>
            <a:r>
              <a:rPr lang="en"/>
              <a:t>Build - </a:t>
            </a:r>
            <a:r>
              <a:rPr lang="en" sz="1050">
                <a:solidFill>
                  <a:srgbClr val="33444C"/>
                </a:solidFill>
                <a:highlight>
                  <a:srgbClr val="FFFFFF"/>
                </a:highlight>
                <a:latin typeface="Open Sans"/>
                <a:ea typeface="Open Sans"/>
                <a:cs typeface="Open Sans"/>
                <a:sym typeface="Open Sans"/>
              </a:rPr>
              <a:t> builds Docker images from a Dockerfile</a:t>
            </a:r>
            <a:endParaRPr/>
          </a:p>
          <a:p>
            <a:pPr indent="0" lvl="0" marL="0" rtl="0" algn="l">
              <a:spcBef>
                <a:spcPts val="0"/>
              </a:spcBef>
              <a:spcAft>
                <a:spcPts val="0"/>
              </a:spcAft>
              <a:buNone/>
            </a:pPr>
            <a:r>
              <a:rPr lang="en"/>
              <a:t>Pull - </a:t>
            </a:r>
            <a:r>
              <a:rPr lang="en" sz="1200">
                <a:solidFill>
                  <a:srgbClr val="24292E"/>
                </a:solidFill>
                <a:highlight>
                  <a:srgbClr val="FFFFFF"/>
                </a:highlight>
              </a:rPr>
              <a:t>your Docker Host downloads an image from the registry (but does not run it). Docker tries to see if the image you're trying to run exists locally - then pulls from somewhere else if it does not exist. </a:t>
            </a:r>
            <a:endParaRPr/>
          </a:p>
          <a:p>
            <a:pPr indent="0" lvl="0" marL="0" rtl="0" algn="l">
              <a:spcBef>
                <a:spcPts val="0"/>
              </a:spcBef>
              <a:spcAft>
                <a:spcPts val="0"/>
              </a:spcAft>
              <a:buNone/>
            </a:pPr>
            <a:r>
              <a:rPr lang="en"/>
              <a:t>Run - loads up specified image then runs specified command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200"/>
              <a:t>Host - </a:t>
            </a:r>
            <a:r>
              <a:rPr b="1" lang="en" sz="1200">
                <a:solidFill>
                  <a:srgbClr val="24292E"/>
                </a:solidFill>
                <a:highlight>
                  <a:srgbClr val="FFFFFF"/>
                </a:highlight>
              </a:rPr>
              <a:t>the service that runs the API and the daemon that manages your images and containers. </a:t>
            </a:r>
            <a:endParaRPr b="1" sz="1200"/>
          </a:p>
          <a:p>
            <a:pPr indent="0" lvl="0" marL="0" rtl="0" algn="l">
              <a:spcBef>
                <a:spcPts val="0"/>
              </a:spcBef>
              <a:spcAft>
                <a:spcPts val="0"/>
              </a:spcAft>
              <a:buNone/>
            </a:pPr>
            <a:r>
              <a:rPr lang="en"/>
              <a:t> </a:t>
            </a:r>
            <a:endParaRPr/>
          </a:p>
          <a:p>
            <a:pPr indent="0" lvl="0" marL="0" rtl="0" algn="l">
              <a:spcBef>
                <a:spcPts val="0"/>
              </a:spcBef>
              <a:spcAft>
                <a:spcPts val="0"/>
              </a:spcAft>
              <a:buNone/>
            </a:pPr>
            <a:r>
              <a:rPr lang="en"/>
              <a:t>Daemon - server that runs on linux - exposes a REST API. docker CLI is a command line tool that allows you to talk to the daemon. Both included on install of docker</a:t>
            </a:r>
            <a:endParaRPr/>
          </a:p>
          <a:p>
            <a:pPr indent="0" lvl="0" marL="0" rtl="0" algn="l">
              <a:spcBef>
                <a:spcPts val="0"/>
              </a:spcBef>
              <a:spcAft>
                <a:spcPts val="0"/>
              </a:spcAft>
              <a:buNone/>
            </a:pPr>
            <a:r>
              <a:rPr lang="en"/>
              <a:t>Container - an image that’s running (being executed, able to read/write)</a:t>
            </a:r>
            <a:endParaRPr/>
          </a:p>
          <a:p>
            <a:pPr indent="0" lvl="0" marL="0" rtl="0" algn="l">
              <a:spcBef>
                <a:spcPts val="0"/>
              </a:spcBef>
              <a:spcAft>
                <a:spcPts val="0"/>
              </a:spcAft>
              <a:buNone/>
            </a:pPr>
            <a:r>
              <a:rPr lang="en"/>
              <a:t>Image </a:t>
            </a:r>
            <a:r>
              <a:rPr lang="en" sz="600"/>
              <a:t>- </a:t>
            </a:r>
            <a:r>
              <a:rPr lang="en" sz="1300">
                <a:solidFill>
                  <a:srgbClr val="24292E"/>
                </a:solidFill>
                <a:highlight>
                  <a:srgbClr val="FFFFFF"/>
                </a:highlight>
                <a:latin typeface="Source Code Pro"/>
                <a:ea typeface="Source Code Pro"/>
                <a:cs typeface="Source Code Pro"/>
                <a:sym typeface="Source Code Pro"/>
              </a:rPr>
              <a:t>a file, composed of multiple layers, used to execute code</a:t>
            </a:r>
            <a:endParaRPr sz="600"/>
          </a:p>
          <a:p>
            <a:pPr indent="0" lvl="0" marL="0" rtl="0" algn="l">
              <a:spcBef>
                <a:spcPts val="0"/>
              </a:spcBef>
              <a:spcAft>
                <a:spcPts val="0"/>
              </a:spcAft>
              <a:buNone/>
            </a:pPr>
            <a:r>
              <a:t/>
            </a:r>
            <a:endParaRPr/>
          </a:p>
          <a:p>
            <a:pPr indent="0" lvl="0" marL="0" rtl="0" algn="l">
              <a:spcBef>
                <a:spcPts val="0"/>
              </a:spcBef>
              <a:spcAft>
                <a:spcPts val="0"/>
              </a:spcAft>
              <a:buNone/>
            </a:pPr>
            <a:r>
              <a:rPr b="1" lang="en" sz="1200"/>
              <a:t>Registry</a:t>
            </a:r>
            <a:endParaRPr b="1" sz="1200"/>
          </a:p>
          <a:p>
            <a:pPr indent="0" lvl="0" marL="0" rtl="0" algn="l">
              <a:spcBef>
                <a:spcPts val="0"/>
              </a:spcBef>
              <a:spcAft>
                <a:spcPts val="0"/>
              </a:spcAft>
              <a:buNone/>
            </a:pPr>
            <a:r>
              <a:rPr lang="en" sz="1200"/>
              <a:t>Hosts images like a DB - storage and content delivery system - houses your named docker images</a:t>
            </a:r>
            <a:endParaRPr sz="1200"/>
          </a:p>
          <a:p>
            <a:pPr indent="0" lvl="0" marL="0" rtl="0" algn="l">
              <a:spcBef>
                <a:spcPts val="0"/>
              </a:spcBef>
              <a:spcAft>
                <a:spcPts val="0"/>
              </a:spcAft>
              <a:buNone/>
            </a:pPr>
            <a:r>
              <a:rPr lang="en" sz="1200">
                <a:solidFill>
                  <a:srgbClr val="222222"/>
                </a:solidFill>
                <a:highlight>
                  <a:srgbClr val="FFFFFF"/>
                </a:highlight>
              </a:rPr>
              <a:t>Users interact with a </a:t>
            </a:r>
            <a:r>
              <a:rPr b="1" lang="en" sz="1200">
                <a:solidFill>
                  <a:srgbClr val="222222"/>
                </a:solidFill>
                <a:highlight>
                  <a:srgbClr val="FFFFFF"/>
                </a:highlight>
              </a:rPr>
              <a:t>registry</a:t>
            </a:r>
            <a:r>
              <a:rPr lang="en" sz="1200">
                <a:solidFill>
                  <a:srgbClr val="222222"/>
                </a:solidFill>
                <a:highlight>
                  <a:srgbClr val="FFFFFF"/>
                </a:highlight>
              </a:rPr>
              <a:t> by using </a:t>
            </a:r>
            <a:r>
              <a:rPr b="1" lang="en" sz="1200">
                <a:solidFill>
                  <a:srgbClr val="222222"/>
                </a:solidFill>
                <a:highlight>
                  <a:srgbClr val="FFFFFF"/>
                </a:highlight>
              </a:rPr>
              <a:t>docker</a:t>
            </a:r>
            <a:r>
              <a:rPr lang="en" sz="1200">
                <a:solidFill>
                  <a:srgbClr val="222222"/>
                </a:solidFill>
                <a:highlight>
                  <a:srgbClr val="FFFFFF"/>
                </a:highlight>
              </a:rPr>
              <a:t> push and pull commands</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332d6e5b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332d6e5b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Thats what an image will look like on the CLI (g cloud terminal)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Images can have multiple tags - that refer to the same image - here they are all tagged as latest but tags can be anything</a:t>
            </a:r>
            <a:endParaRPr/>
          </a:p>
          <a:p>
            <a:pPr indent="0" lvl="0" marL="0" rtl="0" algn="l">
              <a:spcBef>
                <a:spcPts val="0"/>
              </a:spcBef>
              <a:spcAft>
                <a:spcPts val="0"/>
              </a:spcAft>
              <a:buNone/>
            </a:pPr>
            <a:r>
              <a:rPr lang="en"/>
              <a:t>Can access images via tag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Just to give you an idea of visualising what it will look like in your terminal</a:t>
            </a:r>
            <a:endParaRPr/>
          </a:p>
          <a:p>
            <a:pPr indent="0" lvl="0" marL="0" rtl="0" algn="l">
              <a:spcBef>
                <a:spcPts val="0"/>
              </a:spcBef>
              <a:spcAft>
                <a:spcPts val="0"/>
              </a:spcAft>
              <a:buNone/>
            </a:pPr>
            <a:r>
              <a:rPr lang="en"/>
              <a:t>I know i really struggled with the idea of an image- it is NOT a picture haha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build our images from the dockerfile</a:t>
            </a:r>
            <a:endParaRPr/>
          </a:p>
          <a:p>
            <a:pPr indent="0" lvl="0" marL="0" rtl="0" algn="l">
              <a:spcBef>
                <a:spcPts val="0"/>
              </a:spcBef>
              <a:spcAft>
                <a:spcPts val="0"/>
              </a:spcAft>
              <a:buNone/>
            </a:pPr>
            <a:r>
              <a:rPr lang="en"/>
              <a:t>And then run them - and access them on your browser via an IP address or via the CLI via ‘curl’ (eg HTML page)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9332d6e5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9332d6e5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A </a:t>
            </a:r>
            <a:r>
              <a:rPr lang="en" sz="1000">
                <a:solidFill>
                  <a:srgbClr val="24292E"/>
                </a:solidFill>
                <a:latin typeface="Courier New"/>
                <a:ea typeface="Courier New"/>
                <a:cs typeface="Courier New"/>
                <a:sym typeface="Courier New"/>
              </a:rPr>
              <a:t>dockerfile </a:t>
            </a:r>
            <a:r>
              <a:rPr lang="en" sz="1200">
                <a:solidFill>
                  <a:srgbClr val="24292E"/>
                </a:solidFill>
                <a:highlight>
                  <a:srgbClr val="FFFFFF"/>
                </a:highlight>
              </a:rPr>
              <a:t>is the traditional naming of a file which contains instructions on how to build an image.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9332d6e5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9332d6e5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commands in the dockerfile actually look like - to build the image</a:t>
            </a:r>
            <a:endParaRPr/>
          </a:p>
          <a:p>
            <a:pPr indent="0" lvl="0" marL="0" rtl="0" algn="l">
              <a:spcBef>
                <a:spcPts val="0"/>
              </a:spcBef>
              <a:spcAft>
                <a:spcPts val="0"/>
              </a:spcAft>
              <a:buNone/>
            </a:pPr>
            <a:r>
              <a:rPr lang="en"/>
              <a:t>In this case they’re referring to the repo which I cloned to the gcloud console but can clone it locally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2b065cb8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92b065cb8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Growing quite long so i didn’t go over much of this in detail, but this is what we did during workshop, if you want to follow the workshop exactly, the repo is available!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Lots of docker containers in the wild, you can go and pull the wordpress container apparently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up...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950f85206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950f85206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33d0ca3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33d0ca3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I’m a beginner!</a:t>
            </a:r>
            <a:endParaRPr/>
          </a:p>
          <a:p>
            <a:pPr indent="0" lvl="0" marL="0" rtl="0" algn="l">
              <a:lnSpc>
                <a:spcPct val="115000"/>
              </a:lnSpc>
              <a:spcBef>
                <a:spcPts val="1600"/>
              </a:spcBef>
              <a:spcAft>
                <a:spcPts val="0"/>
              </a:spcAft>
              <a:buNone/>
            </a:pPr>
            <a:r>
              <a:rPr lang="en"/>
              <a:t>Aim is to give you an overview of Docker + Kubernetes, the workshop I attended, and share resources to learn more :) - to spark an interest and give a bit more info - Im very open to learning more if anyone has comments and suggestions of resources /feedback etc! Some of it is text heavy</a:t>
            </a:r>
            <a:endParaRPr/>
          </a:p>
          <a:p>
            <a:pPr indent="0" lvl="0" marL="0" rtl="0" algn="l">
              <a:lnSpc>
                <a:spcPct val="115000"/>
              </a:lnSpc>
              <a:spcBef>
                <a:spcPts val="1600"/>
              </a:spcBef>
              <a:spcAft>
                <a:spcPts val="0"/>
              </a:spcAft>
              <a:buNone/>
            </a:pPr>
            <a:r>
              <a:rPr lang="en"/>
              <a:t>Thanks to Gabe Wong @</a:t>
            </a:r>
            <a:r>
              <a:rPr lang="en">
                <a:highlight>
                  <a:schemeClr val="lt1"/>
                </a:highlight>
              </a:rPr>
              <a:t>gabrielwongau</a:t>
            </a:r>
            <a:r>
              <a:rPr lang="en"/>
              <a:t> from the Cybersecurity bootcamp for his help! I think in the cloud/cybersecurity bootcamp they focus a bit more on devops/CI+CD concepts than we do in web dev, so there is likely a better understanding of docker/kubernetes amongst their students? He was helpful with feedback + factchecking</a:t>
            </a:r>
            <a:endParaRPr/>
          </a:p>
          <a:p>
            <a:pPr indent="0" lvl="0" marL="0" rtl="0" algn="l">
              <a:spcBef>
                <a:spcPts val="1600"/>
              </a:spcBef>
              <a:spcAft>
                <a:spcPts val="0"/>
              </a:spcAft>
              <a:buNone/>
            </a:pPr>
            <a:r>
              <a:rPr lang="en"/>
              <a:t>I found the workshop a bit hard to grasp conceptually in a few areas, I’m doing this talk to better understand it myself!</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5f73df0e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5f73df0e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wikipedia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get confused between docker and kubernetes - basically, docker creates containers, and kubernetes manages them. You can use just one or both depending on your application needs/scale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Kubernetes is greek for helmsman or pilot (their logo is a boat wheel)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Originally designed by google and perfected over 15years of managing workloads there - they run billions of containers per week (containers are a baby computer inside another computer)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like wikipedia’s definition also:</a:t>
            </a:r>
            <a:endParaRPr/>
          </a:p>
          <a:p>
            <a:pPr indent="0" lvl="0" marL="0" rtl="0" algn="l">
              <a:spcBef>
                <a:spcPts val="0"/>
              </a:spcBef>
              <a:spcAft>
                <a:spcPts val="0"/>
              </a:spcAft>
              <a:buNone/>
            </a:pPr>
            <a:r>
              <a:rPr lang="en" sz="1200"/>
              <a:t>Wikipedia: </a:t>
            </a:r>
            <a:r>
              <a:rPr lang="en" sz="1200">
                <a:solidFill>
                  <a:srgbClr val="4D5156"/>
                </a:solidFill>
                <a:highlight>
                  <a:srgbClr val="FFFFFF"/>
                </a:highlight>
              </a:rPr>
              <a:t>Kubernetes is an open-source container-orchestration system for automating computer application deployment, scaling, and management. It was originally designed by Google and is now maintained by the Cloud Native Computing Foundation.”</a:t>
            </a:r>
            <a:endParaRPr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33d0ca39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933d0ca3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Pods </a:t>
            </a:r>
            <a:r>
              <a:rPr lang="en" sz="1200">
                <a:solidFill>
                  <a:srgbClr val="24292E"/>
                </a:solidFill>
                <a:highlight>
                  <a:srgbClr val="FFFFFF"/>
                </a:highlight>
              </a:rPr>
              <a:t>-can be a single container, or a group of containers that are deployed on a host. Within a pod, all containers can talk to each other directly. You reach a pod through its IP address.</a:t>
            </a:r>
            <a:endParaRPr sz="1200">
              <a:solidFill>
                <a:srgbClr val="24292E"/>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4292E"/>
              </a:solidFill>
              <a:highlight>
                <a:schemeClr val="lt1"/>
              </a:highlight>
            </a:endParaRPr>
          </a:p>
          <a:p>
            <a:pPr indent="0" lvl="0" marL="0" rtl="0" algn="l">
              <a:spcBef>
                <a:spcPts val="0"/>
              </a:spcBef>
              <a:spcAft>
                <a:spcPts val="0"/>
              </a:spcAft>
              <a:buNone/>
            </a:pPr>
            <a:r>
              <a:rPr lang="en" sz="1200">
                <a:solidFill>
                  <a:srgbClr val="24292E"/>
                </a:solidFill>
                <a:highlight>
                  <a:schemeClr val="lt1"/>
                </a:highlight>
              </a:rPr>
              <a:t>Containers - live inside pods</a:t>
            </a:r>
            <a:endParaRPr sz="1200">
              <a:solidFill>
                <a:srgbClr val="24292E"/>
              </a:solidFill>
              <a:highlight>
                <a:schemeClr val="lt1"/>
              </a:highlight>
            </a:endParaRPr>
          </a:p>
          <a:p>
            <a:pPr indent="0" lvl="0" marL="0" rtl="0" algn="l">
              <a:spcBef>
                <a:spcPts val="0"/>
              </a:spcBef>
              <a:spcAft>
                <a:spcPts val="0"/>
              </a:spcAft>
              <a:buNone/>
            </a:pPr>
            <a:r>
              <a:t/>
            </a:r>
            <a:endParaRPr sz="1200">
              <a:solidFill>
                <a:srgbClr val="24292E"/>
              </a:solidFill>
              <a:highlight>
                <a:schemeClr val="lt1"/>
              </a:highlight>
            </a:endParaRPr>
          </a:p>
          <a:p>
            <a:pPr indent="0" lvl="0" marL="0" rtl="0" algn="l">
              <a:spcBef>
                <a:spcPts val="0"/>
              </a:spcBef>
              <a:spcAft>
                <a:spcPts val="0"/>
              </a:spcAft>
              <a:buClr>
                <a:schemeClr val="dk1"/>
              </a:buClr>
              <a:buSzPts val="1100"/>
              <a:buFont typeface="Arial"/>
              <a:buNone/>
            </a:pPr>
            <a:r>
              <a:rPr lang="en" sz="1200">
                <a:solidFill>
                  <a:srgbClr val="24292E"/>
                </a:solidFill>
                <a:highlight>
                  <a:schemeClr val="lt1"/>
                </a:highlight>
              </a:rPr>
              <a:t>In general use however, companies generally like to use </a:t>
            </a:r>
            <a:r>
              <a:rPr i="1" lang="en" sz="1200">
                <a:solidFill>
                  <a:srgbClr val="24292E"/>
                </a:solidFill>
                <a:highlight>
                  <a:schemeClr val="lt1"/>
                </a:highlight>
              </a:rPr>
              <a:t>one container per pod</a:t>
            </a:r>
            <a:r>
              <a:rPr lang="en" sz="1200">
                <a:solidFill>
                  <a:srgbClr val="24292E"/>
                </a:solidFill>
                <a:highlight>
                  <a:schemeClr val="lt1"/>
                </a:highlight>
              </a:rPr>
              <a:t>. terms </a:t>
            </a:r>
            <a:r>
              <a:rPr i="1" lang="en" sz="1200">
                <a:solidFill>
                  <a:srgbClr val="24292E"/>
                </a:solidFill>
                <a:highlight>
                  <a:schemeClr val="lt1"/>
                </a:highlight>
              </a:rPr>
              <a:t>Pod</a:t>
            </a:r>
            <a:r>
              <a:rPr lang="en" sz="1200">
                <a:solidFill>
                  <a:srgbClr val="24292E"/>
                </a:solidFill>
                <a:highlight>
                  <a:schemeClr val="lt1"/>
                </a:highlight>
              </a:rPr>
              <a:t> and </a:t>
            </a:r>
            <a:r>
              <a:rPr i="1" lang="en" sz="1200">
                <a:solidFill>
                  <a:srgbClr val="24292E"/>
                </a:solidFill>
                <a:highlight>
                  <a:schemeClr val="lt1"/>
                </a:highlight>
              </a:rPr>
              <a:t>Container</a:t>
            </a:r>
            <a:r>
              <a:rPr lang="en" sz="1200">
                <a:solidFill>
                  <a:srgbClr val="24292E"/>
                </a:solidFill>
                <a:highlight>
                  <a:schemeClr val="lt1"/>
                </a:highlight>
              </a:rPr>
              <a:t> often used interchangeably.</a:t>
            </a:r>
            <a:endParaRPr sz="1200">
              <a:solidFill>
                <a:srgbClr val="24292E"/>
              </a:solidFill>
              <a:highlight>
                <a:schemeClr val="lt1"/>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Deployment - one or more pods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Services - grouped pods (can be grouped by label, which is altered via its YAML file)</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Ingress controller - controls how external internet traffic accesses your deployment within your service</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Deployment, service and ingress controller are all controlled via YAML files</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lnSpc>
                <a:spcPct val="115000"/>
              </a:lnSpc>
              <a:spcBef>
                <a:spcPts val="0"/>
              </a:spcBef>
              <a:spcAft>
                <a:spcPts val="1600"/>
              </a:spcAft>
              <a:buNone/>
            </a:pPr>
            <a:r>
              <a:rPr lang="en" sz="1200">
                <a:solidFill>
                  <a:srgbClr val="666666"/>
                </a:solidFill>
              </a:rPr>
              <a:t>Many services</a:t>
            </a:r>
            <a:r>
              <a:rPr lang="en" sz="1200">
                <a:solidFill>
                  <a:srgbClr val="666666"/>
                </a:solidFill>
              </a:rPr>
              <a:t> - loadbalancer (workshop), cluster IP, nodeport, etc</a:t>
            </a:r>
            <a:endParaRPr sz="1200">
              <a:solidFill>
                <a:srgbClr val="24292E"/>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332d6e5b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332d6e5b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Pods </a:t>
            </a:r>
            <a:r>
              <a:rPr lang="en" sz="1200">
                <a:solidFill>
                  <a:srgbClr val="24292E"/>
                </a:solidFill>
                <a:highlight>
                  <a:srgbClr val="FFFFFF"/>
                </a:highlight>
              </a:rPr>
              <a:t>-can be a single container, or a group of containers that are deployed on a host. Within a pod, all containers can talk to each other directly. You reach a pod through its IP address.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332d6e5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332d6e5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4292E"/>
                </a:solidFill>
                <a:highlight>
                  <a:srgbClr val="FFFFFF"/>
                </a:highlight>
              </a:rPr>
              <a:t>Pods cannot talk to the containers in another pod directly. If say, a container (</a:t>
            </a:r>
            <a:r>
              <a:rPr i="1" lang="en" sz="1200">
                <a:solidFill>
                  <a:srgbClr val="24292E"/>
                </a:solidFill>
                <a:highlight>
                  <a:srgbClr val="FFFFFF"/>
                </a:highlight>
              </a:rPr>
              <a:t>Container A.1</a:t>
            </a:r>
            <a:r>
              <a:rPr lang="en" sz="1200">
                <a:solidFill>
                  <a:srgbClr val="24292E"/>
                </a:solidFill>
                <a:highlight>
                  <a:srgbClr val="FFFFFF"/>
                </a:highlight>
              </a:rPr>
              <a:t>) which is in Pod A wants to talk to </a:t>
            </a:r>
            <a:r>
              <a:rPr i="1" lang="en" sz="1200">
                <a:solidFill>
                  <a:srgbClr val="24292E"/>
                </a:solidFill>
                <a:highlight>
                  <a:srgbClr val="FFFFFF"/>
                </a:highlight>
              </a:rPr>
              <a:t>Container B.1</a:t>
            </a:r>
            <a:r>
              <a:rPr lang="en" sz="1200">
                <a:solidFill>
                  <a:srgbClr val="24292E"/>
                </a:solidFill>
                <a:highlight>
                  <a:srgbClr val="FFFFFF"/>
                </a:highlight>
              </a:rPr>
              <a:t> in Pod B directly, it cannot do so - </a:t>
            </a:r>
            <a:r>
              <a:rPr i="1" lang="en" sz="1200">
                <a:solidFill>
                  <a:srgbClr val="24292E"/>
                </a:solidFill>
                <a:highlight>
                  <a:srgbClr val="FFFFFF"/>
                </a:highlight>
              </a:rPr>
              <a:t>Container A.1</a:t>
            </a:r>
            <a:r>
              <a:rPr lang="en" sz="1200">
                <a:solidFill>
                  <a:srgbClr val="24292E"/>
                </a:solidFill>
                <a:highlight>
                  <a:srgbClr val="FFFFFF"/>
                </a:highlight>
              </a:rPr>
              <a:t> can only talk to </a:t>
            </a:r>
            <a:r>
              <a:rPr i="1" lang="en" sz="1200">
                <a:solidFill>
                  <a:srgbClr val="24292E"/>
                </a:solidFill>
                <a:highlight>
                  <a:srgbClr val="FFFFFF"/>
                </a:highlight>
              </a:rPr>
              <a:t>Container B.1</a:t>
            </a:r>
            <a:r>
              <a:rPr lang="en" sz="1200">
                <a:solidFill>
                  <a:srgbClr val="24292E"/>
                </a:solidFill>
                <a:highlight>
                  <a:srgbClr val="FFFFFF"/>
                </a:highlight>
              </a:rPr>
              <a:t> if </a:t>
            </a:r>
            <a:r>
              <a:rPr i="1" lang="en" sz="1200">
                <a:solidFill>
                  <a:srgbClr val="24292E"/>
                </a:solidFill>
                <a:highlight>
                  <a:srgbClr val="FFFFFF"/>
                </a:highlight>
              </a:rPr>
              <a:t>Container B.1</a:t>
            </a:r>
            <a:r>
              <a:rPr lang="en" sz="1200">
                <a:solidFill>
                  <a:srgbClr val="24292E"/>
                </a:solidFill>
                <a:highlight>
                  <a:srgbClr val="FFFFFF"/>
                </a:highlight>
              </a:rPr>
              <a:t> is exposed by </a:t>
            </a:r>
            <a:r>
              <a:rPr i="1" lang="en" sz="1200">
                <a:solidFill>
                  <a:srgbClr val="24292E"/>
                </a:solidFill>
                <a:highlight>
                  <a:srgbClr val="FFFFFF"/>
                </a:highlight>
              </a:rPr>
              <a:t>Pod B</a:t>
            </a:r>
            <a:r>
              <a:rPr lang="en" sz="1200">
                <a:solidFill>
                  <a:srgbClr val="24292E"/>
                </a:solidFill>
                <a:highlight>
                  <a:srgbClr val="FFFFFF"/>
                </a:highlight>
              </a:rPr>
              <a:t>.</a:t>
            </a:r>
            <a:endParaRPr sz="1200">
              <a:solidFill>
                <a:srgbClr val="24292E"/>
              </a:solidFill>
              <a:highlight>
                <a:srgbClr val="FFFFFF"/>
              </a:highlight>
            </a:endParaRPr>
          </a:p>
          <a:p>
            <a:pPr indent="0" lvl="0" marL="0" rtl="0" algn="l">
              <a:spcBef>
                <a:spcPts val="0"/>
              </a:spcBef>
              <a:spcAft>
                <a:spcPts val="0"/>
              </a:spcAft>
              <a:buNone/>
            </a:pPr>
            <a:r>
              <a:t/>
            </a:r>
            <a:endParaRPr sz="1200">
              <a:solidFill>
                <a:srgbClr val="24292E"/>
              </a:solidFill>
              <a:highlight>
                <a:srgbClr val="FFFFFF"/>
              </a:highlight>
            </a:endParaRPr>
          </a:p>
          <a:p>
            <a:pPr indent="0" lvl="0" marL="0" rtl="0" algn="l">
              <a:spcBef>
                <a:spcPts val="0"/>
              </a:spcBef>
              <a:spcAft>
                <a:spcPts val="0"/>
              </a:spcAft>
              <a:buNone/>
            </a:pPr>
            <a:r>
              <a:rPr lang="en" sz="1200">
                <a:solidFill>
                  <a:srgbClr val="24292E"/>
                </a:solidFill>
                <a:highlight>
                  <a:srgbClr val="FFFFFF"/>
                </a:highlight>
              </a:rPr>
              <a:t>Pods talk to each other via exposed IP addreses</a:t>
            </a:r>
            <a:endParaRPr sz="1200">
              <a:solidFill>
                <a:srgbClr val="24292E"/>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95f73df0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95f73df0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I cant go into much detail here in lightning talk,  but this is an overview of what we achieved in the workshop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Terms overview from repo:</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a:solidFill>
                  <a:srgbClr val="24292E"/>
                </a:solidFill>
                <a:highlight>
                  <a:srgbClr val="FFFFFF"/>
                </a:highlight>
              </a:rPr>
              <a:t>In the above example, the </a:t>
            </a:r>
            <a:r>
              <a:rPr i="1" lang="en" sz="1200">
                <a:solidFill>
                  <a:srgbClr val="24292E"/>
                </a:solidFill>
                <a:highlight>
                  <a:srgbClr val="FFFFFF"/>
                </a:highlight>
              </a:rPr>
              <a:t>primary</a:t>
            </a:r>
            <a:r>
              <a:rPr lang="en" sz="1200">
                <a:solidFill>
                  <a:srgbClr val="24292E"/>
                </a:solidFill>
                <a:highlight>
                  <a:srgbClr val="FFFFFF"/>
                </a:highlight>
              </a:rPr>
              <a:t> unit contains multiple services.</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The API server is the interface for internal and external services. When we execute </a:t>
            </a:r>
            <a:r>
              <a:rPr lang="en" sz="1000">
                <a:solidFill>
                  <a:srgbClr val="24292E"/>
                </a:solidFill>
                <a:highlight>
                  <a:srgbClr val="FFFFFF"/>
                </a:highlight>
                <a:latin typeface="Courier New"/>
                <a:ea typeface="Courier New"/>
                <a:cs typeface="Courier New"/>
                <a:sym typeface="Courier New"/>
              </a:rPr>
              <a:t>kubectl</a:t>
            </a:r>
            <a:r>
              <a:rPr lang="en" sz="1200">
                <a:solidFill>
                  <a:srgbClr val="24292E"/>
                </a:solidFill>
                <a:highlight>
                  <a:srgbClr val="FFFFFF"/>
                </a:highlight>
              </a:rPr>
              <a:t> commands, this is what we're talking to.</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API server talks to the Controller which makes sure that what we </a:t>
            </a:r>
            <a:r>
              <a:rPr i="1" lang="en" sz="1200">
                <a:solidFill>
                  <a:srgbClr val="24292E"/>
                </a:solidFill>
                <a:highlight>
                  <a:srgbClr val="FFFFFF"/>
                </a:highlight>
              </a:rPr>
              <a:t>ask Kubernetes to deploy is there</a:t>
            </a:r>
            <a:r>
              <a:rPr lang="en" sz="1200">
                <a:solidFill>
                  <a:srgbClr val="24292E"/>
                </a:solidFill>
                <a:highlight>
                  <a:srgbClr val="FFFFFF"/>
                </a:highlight>
              </a:rPr>
              <a:t>. It makes sure that we have the right number of resources (pods, services, endpoints).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API server also talks to a Scheduler - which selects where our containers run. It makes sure that the nodes that pods go to aren't overloaded!</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We also have the replica, which is where our containers - effectively, </a:t>
            </a:r>
            <a:r>
              <a:rPr i="1" lang="en" sz="1200">
                <a:solidFill>
                  <a:srgbClr val="24292E"/>
                </a:solidFill>
                <a:highlight>
                  <a:srgbClr val="FFFFFF"/>
                </a:highlight>
              </a:rPr>
              <a:t>pods</a:t>
            </a:r>
            <a:r>
              <a:rPr lang="en" sz="1200">
                <a:solidFill>
                  <a:srgbClr val="24292E"/>
                </a:solidFill>
                <a:highlight>
                  <a:srgbClr val="FFFFFF"/>
                </a:highlight>
              </a:rPr>
              <a:t> go to.</a:t>
            </a:r>
            <a:endParaRPr sz="1200">
              <a:solidFill>
                <a:srgbClr val="24292E"/>
              </a:solidFill>
              <a:highlight>
                <a:srgbClr val="FFFFFF"/>
              </a:highlight>
            </a:endParaRPr>
          </a:p>
          <a:p>
            <a:pPr indent="-304800" lvl="0" marL="457200" rtl="0" algn="l">
              <a:lnSpc>
                <a:spcPct val="115000"/>
              </a:lnSpc>
              <a:spcBef>
                <a:spcPts val="1200"/>
              </a:spcBef>
              <a:spcAft>
                <a:spcPts val="0"/>
              </a:spcAft>
              <a:buClr>
                <a:srgbClr val="24292E"/>
              </a:buClr>
              <a:buSzPts val="1200"/>
              <a:buChar char="●"/>
            </a:pPr>
            <a:r>
              <a:rPr lang="en" sz="1200">
                <a:solidFill>
                  <a:srgbClr val="24292E"/>
                </a:solidFill>
                <a:highlight>
                  <a:srgbClr val="FFFFFF"/>
                </a:highlight>
              </a:rPr>
              <a:t>The replicas run kubelets - which start and stop containers as directed by the control plane.</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rPr lang="en" sz="1200">
                <a:solidFill>
                  <a:srgbClr val="24292E"/>
                </a:solidFill>
                <a:highlight>
                  <a:srgbClr val="FFFFFF"/>
                </a:highlight>
              </a:rPr>
              <a:t>The replicas also run a kube-proxy - which directs traffic to our pods.</a:t>
            </a:r>
            <a:endParaRPr sz="1200">
              <a:solidFill>
                <a:srgbClr val="24292E"/>
              </a:solidFill>
              <a:highlight>
                <a:srgbClr val="FFFFFF"/>
              </a:highlight>
            </a:endParaRPr>
          </a:p>
          <a:p>
            <a:pPr indent="-304800" lvl="0" marL="457200" rtl="0" algn="l">
              <a:lnSpc>
                <a:spcPct val="115000"/>
              </a:lnSpc>
              <a:spcBef>
                <a:spcPts val="0"/>
              </a:spcBef>
              <a:spcAft>
                <a:spcPts val="0"/>
              </a:spcAft>
              <a:buClr>
                <a:srgbClr val="24292E"/>
              </a:buClr>
              <a:buSzPts val="1200"/>
              <a:buChar char="●"/>
            </a:pPr>
            <a:r>
              <a:t/>
            </a:r>
            <a:endParaRPr sz="1200">
              <a:solidFill>
                <a:srgbClr val="24292E"/>
              </a:solidFill>
              <a:highlight>
                <a:srgbClr val="FFFFFF"/>
              </a:highlight>
            </a:endParaRPr>
          </a:p>
          <a:p>
            <a:pPr indent="0" lvl="0" marL="0" rtl="0" algn="l">
              <a:lnSpc>
                <a:spcPct val="115000"/>
              </a:lnSpc>
              <a:spcBef>
                <a:spcPts val="1200"/>
              </a:spcBef>
              <a:spcAft>
                <a:spcPts val="0"/>
              </a:spcAft>
              <a:buNone/>
            </a:pPr>
            <a:r>
              <a:rPr b="1" lang="en" sz="1200">
                <a:solidFill>
                  <a:srgbClr val="24292E"/>
                </a:solidFill>
                <a:highlight>
                  <a:srgbClr val="FFFFFF"/>
                </a:highlight>
              </a:rPr>
              <a:t>Deployments and labels:</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So, deployments allow us to dynamically create pods according to our desired state. But if pods are changing all the time, how do we create a service for it?</a:t>
            </a:r>
            <a:endParaRPr sz="1200">
              <a:solidFill>
                <a:srgbClr val="24292E"/>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24292E"/>
                </a:solidFill>
                <a:highlight>
                  <a:srgbClr val="FFFFFF"/>
                </a:highlight>
              </a:rPr>
              <a:t>Labels and Selectors allow us to associate services based on key-value pairs. Labels are key/value pairs that are attached to objects (like pods), and let us specify attributes to objects. Selectors allow us to specify criteria on what objects are associated with based on those criteria.</a:t>
            </a:r>
            <a:endParaRPr sz="1200">
              <a:solidFill>
                <a:srgbClr val="24292E"/>
              </a:solidFill>
              <a:highlight>
                <a:srgbClr val="FFFFFF"/>
              </a:highlight>
            </a:endParaRPr>
          </a:p>
          <a:p>
            <a:pPr indent="0" lvl="0" marL="0" rtl="0" algn="l">
              <a:lnSpc>
                <a:spcPct val="115000"/>
              </a:lnSpc>
              <a:spcBef>
                <a:spcPts val="1200"/>
              </a:spcBef>
              <a:spcAft>
                <a:spcPts val="0"/>
              </a:spcAft>
              <a:buNone/>
            </a:pPr>
            <a:r>
              <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2b065c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2b065cb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Discord during workshop etc</a:t>
            </a:r>
            <a:endParaRPr/>
          </a:p>
          <a:p>
            <a:pPr indent="0" lvl="0" marL="0" rtl="0" algn="l">
              <a:spcBef>
                <a:spcPts val="0"/>
              </a:spcBef>
              <a:spcAft>
                <a:spcPts val="0"/>
              </a:spcAft>
              <a:buNone/>
            </a:pPr>
            <a:r>
              <a:rPr lang="en"/>
              <a:t>Some challenges with virtual workshop etc but highly </a:t>
            </a:r>
            <a:r>
              <a:rPr lang="en"/>
              <a:t>recommend devopsgirls</a:t>
            </a:r>
            <a:endParaRPr/>
          </a:p>
          <a:p>
            <a:pPr indent="0" lvl="0" marL="0" rtl="0" algn="l">
              <a:spcBef>
                <a:spcPts val="0"/>
              </a:spcBef>
              <a:spcAft>
                <a:spcPts val="0"/>
              </a:spcAft>
              <a:buNone/>
            </a:pPr>
            <a:r>
              <a:rPr lang="en"/>
              <a:t>Hard to grasp conceptually which is why i wanted to do a presentation</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2b065cb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2b065cb8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well as youtube, udemy, google etc - i pulled this together from mostly the repo and a couple of random googles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96372f9dd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96372f9dd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95f73df0e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5f73df0e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9332d6e5b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9332d6e5b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Please don’t ask any I can’t answer!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95f73df0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95f73df0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 be seen in the overview of the repo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332d6e5b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332d6e5b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93644fd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93644fd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Deployment is complicated!</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Traditional - </a:t>
            </a:r>
            <a:r>
              <a:rPr lang="en" sz="1000">
                <a:solidFill>
                  <a:srgbClr val="24292E"/>
                </a:solidFill>
                <a:highlight>
                  <a:schemeClr val="lt1"/>
                </a:highlight>
              </a:rPr>
              <a:t>we used to deploy applications against operating systems installed on hardware that we bought. (Much like how you'd install software on your Windows operating system, which is installed on your laptop. </a:t>
            </a:r>
            <a:r>
              <a:rPr lang="en" sz="1000"/>
              <a:t>making sure its all duplicated correctly on diff hardware</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Problems with traditional deployment:</a:t>
            </a:r>
            <a:endParaRPr sz="1000"/>
          </a:p>
          <a:p>
            <a:pPr indent="-292100" lvl="0" marL="939800" rtl="0" algn="l">
              <a:lnSpc>
                <a:spcPct val="150000"/>
              </a:lnSpc>
              <a:spcBef>
                <a:spcPts val="400"/>
              </a:spcBef>
              <a:spcAft>
                <a:spcPts val="0"/>
              </a:spcAft>
              <a:buClr>
                <a:srgbClr val="444444"/>
              </a:buClr>
              <a:buSzPts val="1000"/>
              <a:buChar char="●"/>
            </a:pPr>
            <a:r>
              <a:rPr lang="en" sz="1000">
                <a:solidFill>
                  <a:srgbClr val="444444"/>
                </a:solidFill>
                <a:highlight>
                  <a:srgbClr val="FFFFFF"/>
                </a:highlight>
              </a:rPr>
              <a:t>Different Environments: having a different environment for my development work on my laptop vs. on the production server.</a:t>
            </a:r>
            <a:endParaRPr sz="1000">
              <a:solidFill>
                <a:srgbClr val="444444"/>
              </a:solidFill>
              <a:highlight>
                <a:srgbClr val="FFFFFF"/>
              </a:highlight>
            </a:endParaRPr>
          </a:p>
          <a:p>
            <a:pPr indent="-292100" lvl="0" marL="939800" rtl="0" algn="l">
              <a:lnSpc>
                <a:spcPct val="150000"/>
              </a:lnSpc>
              <a:spcBef>
                <a:spcPts val="0"/>
              </a:spcBef>
              <a:spcAft>
                <a:spcPts val="0"/>
              </a:spcAft>
              <a:buClr>
                <a:srgbClr val="444444"/>
              </a:buClr>
              <a:buSzPts val="1000"/>
              <a:buChar char="●"/>
            </a:pPr>
            <a:r>
              <a:rPr lang="en" sz="1000">
                <a:solidFill>
                  <a:srgbClr val="444444"/>
                </a:solidFill>
                <a:highlight>
                  <a:srgbClr val="FFFFFF"/>
                </a:highlight>
              </a:rPr>
              <a:t>Configuration Management: not being able to easily configuration manage the application environment</a:t>
            </a:r>
            <a:endParaRPr sz="1000">
              <a:solidFill>
                <a:srgbClr val="444444"/>
              </a:solidFill>
              <a:highlight>
                <a:srgbClr val="FFFFFF"/>
              </a:highlight>
            </a:endParaRPr>
          </a:p>
          <a:p>
            <a:pPr indent="-292100" lvl="0" marL="939800" rtl="0" algn="l">
              <a:lnSpc>
                <a:spcPct val="150000"/>
              </a:lnSpc>
              <a:spcBef>
                <a:spcPts val="0"/>
              </a:spcBef>
              <a:spcAft>
                <a:spcPts val="0"/>
              </a:spcAft>
              <a:buClr>
                <a:srgbClr val="444444"/>
              </a:buClr>
              <a:buSzPts val="1000"/>
              <a:buChar char="●"/>
            </a:pPr>
            <a:r>
              <a:rPr lang="en" sz="1000">
                <a:solidFill>
                  <a:srgbClr val="444444"/>
                </a:solidFill>
                <a:highlight>
                  <a:srgbClr val="FFFFFF"/>
                </a:highlight>
              </a:rPr>
              <a:t>Collaboration: not being able to easily replicate an application environment (either development or production) for a colleague/friend “works on my machine”</a:t>
            </a:r>
            <a:endParaRPr sz="1000"/>
          </a:p>
          <a:p>
            <a:pPr indent="-292100" lvl="0" marL="939800" rtl="0" algn="l">
              <a:lnSpc>
                <a:spcPct val="150000"/>
              </a:lnSpc>
              <a:spcBef>
                <a:spcPts val="0"/>
              </a:spcBef>
              <a:spcAft>
                <a:spcPts val="0"/>
              </a:spcAft>
              <a:buClr>
                <a:srgbClr val="444444"/>
              </a:buClr>
              <a:buSzPts val="1000"/>
              <a:buChar char="●"/>
            </a:pPr>
            <a:r>
              <a:rPr lang="en" sz="1000"/>
              <a:t>Not scaleable/easily maintainable</a:t>
            </a:r>
            <a:endParaRPr sz="1000"/>
          </a:p>
          <a:p>
            <a:pPr indent="0" lvl="0" marL="457200" rtl="0" algn="l">
              <a:lnSpc>
                <a:spcPct val="150000"/>
              </a:lnSpc>
              <a:spcBef>
                <a:spcPts val="4600"/>
              </a:spcBef>
              <a:spcAft>
                <a:spcPts val="0"/>
              </a:spcAft>
              <a:buNone/>
            </a:pPr>
            <a:r>
              <a:rPr lang="en" sz="1000"/>
              <a:t>Virtualised - hypervisors - independent of hardware, so you can run on diff servers - but over time people started using containers</a:t>
            </a:r>
            <a:endParaRPr sz="1000"/>
          </a:p>
          <a:p>
            <a:pPr indent="0" lvl="0" marL="457200" rtl="0" algn="l">
              <a:lnSpc>
                <a:spcPct val="150000"/>
              </a:lnSpc>
              <a:spcBef>
                <a:spcPts val="4600"/>
              </a:spcBef>
              <a:spcAft>
                <a:spcPts val="0"/>
              </a:spcAft>
              <a:buNone/>
            </a:pPr>
            <a:r>
              <a:rPr lang="en" sz="1000">
                <a:solidFill>
                  <a:srgbClr val="24292E"/>
                </a:solidFill>
                <a:highlight>
                  <a:schemeClr val="lt1"/>
                </a:highlight>
              </a:rPr>
              <a:t>Over time-  started having </a:t>
            </a:r>
            <a:r>
              <a:rPr lang="en" sz="1000">
                <a:solidFill>
                  <a:srgbClr val="0366D6"/>
                </a:solidFill>
                <a:highlight>
                  <a:schemeClr val="lt1"/>
                </a:highlight>
                <a:uFill>
                  <a:noFill/>
                </a:uFill>
                <a:hlinkClick r:id="rId2">
                  <a:extLst>
                    <a:ext uri="{A12FA001-AC4F-418D-AE19-62706E023703}">
                      <ahyp:hlinkClr val="tx"/>
                    </a:ext>
                  </a:extLst>
                </a:hlinkClick>
              </a:rPr>
              <a:t>Hypervisors</a:t>
            </a:r>
            <a:r>
              <a:rPr lang="en" sz="1000">
                <a:solidFill>
                  <a:srgbClr val="24292E"/>
                </a:solidFill>
                <a:highlight>
                  <a:schemeClr val="lt1"/>
                </a:highlight>
              </a:rPr>
              <a:t> - software that would allow you to emulate hardware, and install </a:t>
            </a:r>
            <a:r>
              <a:rPr i="1" lang="en" sz="1000">
                <a:solidFill>
                  <a:srgbClr val="24292E"/>
                </a:solidFill>
                <a:highlight>
                  <a:schemeClr val="lt1"/>
                </a:highlight>
              </a:rPr>
              <a:t>another</a:t>
            </a:r>
            <a:r>
              <a:rPr lang="en" sz="1000">
                <a:solidFill>
                  <a:srgbClr val="24292E"/>
                </a:solidFill>
                <a:highlight>
                  <a:schemeClr val="lt1"/>
                </a:highlight>
              </a:rPr>
              <a:t> operating system on top of it. </a:t>
            </a:r>
            <a:endParaRPr sz="1000">
              <a:solidFill>
                <a:srgbClr val="24292E"/>
              </a:solidFill>
              <a:highlight>
                <a:schemeClr val="lt1"/>
              </a:highlight>
            </a:endParaRPr>
          </a:p>
          <a:p>
            <a:pPr indent="0" lvl="0" marL="457200" rtl="0" algn="l">
              <a:lnSpc>
                <a:spcPct val="150000"/>
              </a:lnSpc>
              <a:spcBef>
                <a:spcPts val="4600"/>
              </a:spcBef>
              <a:spcAft>
                <a:spcPts val="0"/>
              </a:spcAft>
              <a:buNone/>
            </a:pPr>
            <a:r>
              <a:rPr lang="en" sz="1000">
                <a:solidFill>
                  <a:srgbClr val="24292E"/>
                </a:solidFill>
                <a:highlight>
                  <a:schemeClr val="lt1"/>
                </a:highlight>
              </a:rPr>
              <a:t>The operating system ( or to be more correct, the </a:t>
            </a:r>
            <a:r>
              <a:rPr lang="en" sz="1000">
                <a:solidFill>
                  <a:srgbClr val="0366D6"/>
                </a:solidFill>
                <a:highlight>
                  <a:schemeClr val="lt1"/>
                </a:highlight>
                <a:uFill>
                  <a:noFill/>
                </a:uFill>
                <a:hlinkClick r:id="rId3">
                  <a:extLst>
                    <a:ext uri="{A12FA001-AC4F-418D-AE19-62706E023703}">
                      <ahyp:hlinkClr val="tx"/>
                    </a:ext>
                  </a:extLst>
                </a:hlinkClick>
              </a:rPr>
              <a:t>kernel</a:t>
            </a:r>
            <a:r>
              <a:rPr lang="en" sz="1000">
                <a:solidFill>
                  <a:srgbClr val="24292E"/>
                </a:solidFill>
                <a:highlight>
                  <a:schemeClr val="lt1"/>
                </a:highlight>
              </a:rPr>
              <a:t> ) began to be reused, and all you had to do was pack up </a:t>
            </a:r>
            <a:r>
              <a:rPr i="1" lang="en" sz="1000">
                <a:solidFill>
                  <a:srgbClr val="24292E"/>
                </a:solidFill>
                <a:highlight>
                  <a:schemeClr val="lt1"/>
                </a:highlight>
              </a:rPr>
              <a:t>just what you need</a:t>
            </a:r>
            <a:r>
              <a:rPr lang="en" sz="1000">
                <a:solidFill>
                  <a:srgbClr val="24292E"/>
                </a:solidFill>
                <a:highlight>
                  <a:schemeClr val="lt1"/>
                </a:highlight>
              </a:rPr>
              <a:t> - the libraries, or anything "uncommon" that doesn't exist in the kernel by default. - in this way, docker gives us a container of the essentials to run our app</a:t>
            </a:r>
            <a:endParaRPr sz="1000"/>
          </a:p>
          <a:p>
            <a:pPr indent="0" lvl="0" marL="0" rtl="0" algn="l">
              <a:spcBef>
                <a:spcPts val="4600"/>
              </a:spcBef>
              <a:spcAft>
                <a:spcPts val="0"/>
              </a:spcAft>
              <a:buNone/>
            </a:pPr>
            <a:r>
              <a:t/>
            </a:r>
            <a:endParaRPr sz="1000"/>
          </a:p>
          <a:p>
            <a:pPr indent="0" lvl="0" marL="0" rtl="0" algn="l">
              <a:spcBef>
                <a:spcPts val="0"/>
              </a:spcBef>
              <a:spcAft>
                <a:spcPts val="0"/>
              </a:spcAft>
              <a:buClr>
                <a:schemeClr val="dk1"/>
              </a:buClr>
              <a:buSzPts val="1100"/>
              <a:buFont typeface="Arial"/>
              <a:buNone/>
            </a:pPr>
            <a:r>
              <a:t/>
            </a:r>
            <a:endParaRPr sz="1000"/>
          </a:p>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2ca21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2ca21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950f85206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50f85206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Pokemon go example - thanks Gabe!</a:t>
            </a:r>
            <a:br>
              <a:rPr lang="en" sz="1200"/>
            </a:br>
            <a:endParaRPr sz="1200"/>
          </a:p>
          <a:p>
            <a:pPr indent="0" lvl="0" marL="0" rtl="0" algn="l">
              <a:spcBef>
                <a:spcPts val="0"/>
              </a:spcBef>
              <a:spcAft>
                <a:spcPts val="0"/>
              </a:spcAft>
              <a:buNone/>
            </a:pPr>
            <a:r>
              <a:rPr lang="en" sz="1200"/>
              <a:t>“</a:t>
            </a:r>
            <a:br>
              <a:rPr lang="en" sz="1200"/>
            </a:br>
            <a:r>
              <a:rPr b="1" lang="en" sz="1200">
                <a:highlight>
                  <a:srgbClr val="FFFFFF"/>
                </a:highlight>
              </a:rPr>
              <a:t>The Challenge</a:t>
            </a:r>
            <a:r>
              <a:rPr lang="en" sz="1200">
                <a:highlight>
                  <a:srgbClr val="FFFFFF"/>
                </a:highlight>
              </a:rPr>
              <a:t> The horizontal scaling on one side but Pokemon Go also faced a severe challenge when it came to vertical scaling because of the real-time activity by millions of users worldwide. Niantic was not prepared for this.</a:t>
            </a:r>
            <a:br>
              <a:rPr lang="en" sz="1200">
                <a:highlight>
                  <a:srgbClr val="FFFFFF"/>
                </a:highlight>
              </a:rPr>
            </a:br>
            <a:endParaRPr sz="1200">
              <a:highlight>
                <a:srgbClr val="FFFFFF"/>
              </a:highlight>
            </a:endParaRPr>
          </a:p>
          <a:p>
            <a:pPr indent="0" lvl="0" marL="0" rtl="0" algn="l">
              <a:lnSpc>
                <a:spcPct val="115000"/>
              </a:lnSpc>
              <a:spcBef>
                <a:spcPts val="0"/>
              </a:spcBef>
              <a:spcAft>
                <a:spcPts val="0"/>
              </a:spcAft>
              <a:buClr>
                <a:schemeClr val="dk1"/>
              </a:buClr>
              <a:buSzPts val="1100"/>
              <a:buFont typeface="Arial"/>
              <a:buNone/>
            </a:pPr>
            <a:r>
              <a:rPr b="1" lang="en" sz="1200">
                <a:highlight>
                  <a:srgbClr val="FFFFFF"/>
                </a:highlight>
              </a:rPr>
              <a:t>The Solution</a:t>
            </a:r>
            <a:r>
              <a:rPr lang="en" sz="1200">
                <a:highlight>
                  <a:srgbClr val="FFFFFF"/>
                </a:highlight>
              </a:rPr>
              <a:t> The magic of containers. The application logic for the game ran on Google Container Engine (GKE) powered by the open-source Kubernetes project.</a:t>
            </a:r>
            <a:endParaRPr sz="1200">
              <a:highlight>
                <a:srgbClr val="FFFFFF"/>
              </a:highlight>
            </a:endParaRPr>
          </a:p>
          <a:p>
            <a:pPr indent="0" lvl="0" marL="0" rtl="0" algn="l">
              <a:lnSpc>
                <a:spcPct val="115000"/>
              </a:lnSpc>
              <a:spcBef>
                <a:spcPts val="3000"/>
              </a:spcBef>
              <a:spcAft>
                <a:spcPts val="0"/>
              </a:spcAft>
              <a:buClr>
                <a:schemeClr val="dk1"/>
              </a:buClr>
              <a:buSzPts val="1100"/>
              <a:buFont typeface="Arial"/>
              <a:buNone/>
            </a:pPr>
            <a:r>
              <a:rPr lang="en" sz="1200">
                <a:highlight>
                  <a:srgbClr val="FFFFFF"/>
                </a:highlight>
              </a:rPr>
              <a:t>Niantic chose GKE for its ability to orchestrate their container cluster at planetary-scale, freeing its team to focus on deploying live changes for their players. In this way, Niantic used Google Cloud to turn Pokémon GO into a service for millions of players, continuously adapting and improving. This got them more time to concentrate on building the game's application logic and new features rather than worrying about the scaling part.</a:t>
            </a:r>
            <a:endParaRPr sz="1200">
              <a:highlight>
                <a:srgbClr val="FFFFFF"/>
              </a:highlight>
            </a:endParaRPr>
          </a:p>
          <a:p>
            <a:pPr indent="0" lvl="0" marL="0" rtl="0" algn="l">
              <a:lnSpc>
                <a:spcPct val="115000"/>
              </a:lnSpc>
              <a:spcBef>
                <a:spcPts val="3000"/>
              </a:spcBef>
              <a:spcAft>
                <a:spcPts val="0"/>
              </a:spcAft>
              <a:buNone/>
            </a:pPr>
            <a:r>
              <a:rPr lang="en" sz="1200">
                <a:highlight>
                  <a:srgbClr val="FFFFFF"/>
                </a:highlight>
              </a:rPr>
              <a:t>“Going Viral” is not always easy to predict but you can always have Kubernetes in your tech stack. “</a:t>
            </a:r>
            <a:endParaRPr sz="1200"/>
          </a:p>
          <a:p>
            <a:pPr indent="0" lvl="0" marL="0" rtl="0" algn="l">
              <a:spcBef>
                <a:spcPts val="3000"/>
              </a:spcBef>
              <a:spcAft>
                <a:spcPts val="0"/>
              </a:spcAft>
              <a:buNone/>
            </a:pPr>
            <a:r>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5f73df0e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5f73df0e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Portability - docker containerised apps will run the same way regardless of host OS, as long as its compatible docker host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Isolation - everything you need to run your app is encapsulated inside the image/container - no missing dependencies on destination host - not relying on preexisting dependencies or installs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solves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Continuous integration and delivery of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Abstraction - your software is all bundled up to run on any machine, regardless of hardware</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4292E"/>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5f73df0e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5f73df0e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l">
              <a:spcBef>
                <a:spcPts val="0"/>
              </a:spcBef>
              <a:spcAft>
                <a:spcPts val="0"/>
              </a:spcAft>
              <a:buNone/>
            </a:pPr>
            <a:r>
              <a:rPr lang="en" sz="1200"/>
              <a:t>Lot of the same reasons</a:t>
            </a:r>
            <a:endParaRPr sz="1200"/>
          </a:p>
          <a:p>
            <a:pPr indent="0" lvl="0" marL="0" rtl="0" algn="l">
              <a:spcBef>
                <a:spcPts val="0"/>
              </a:spcBef>
              <a:spcAft>
                <a:spcPts val="0"/>
              </a:spcAft>
              <a:buNone/>
            </a:pPr>
            <a:r>
              <a:rPr lang="en" sz="1200"/>
              <a:t>Manage containers, how they are deployed, how they talk to each other</a:t>
            </a:r>
            <a:endParaRPr sz="1200"/>
          </a:p>
          <a:p>
            <a:pPr indent="0" lvl="0" marL="0" rtl="0" algn="l">
              <a:spcBef>
                <a:spcPts val="0"/>
              </a:spcBef>
              <a:spcAft>
                <a:spcPts val="0"/>
              </a:spcAft>
              <a:buNone/>
            </a:pPr>
            <a:r>
              <a:rPr lang="en" sz="1200"/>
              <a:t>Abstraction - </a:t>
            </a:r>
            <a:r>
              <a:rPr lang="en" sz="1200"/>
              <a:t>Allows you to abstract away your infrastructure and release your code into the cloud</a:t>
            </a:r>
            <a:endParaRPr sz="1200"/>
          </a:p>
          <a:p>
            <a:pPr indent="0" lvl="0" marL="0" rtl="0" algn="l">
              <a:spcBef>
                <a:spcPts val="0"/>
              </a:spcBef>
              <a:spcAft>
                <a:spcPts val="0"/>
              </a:spcAft>
              <a:buNone/>
            </a:pPr>
            <a:r>
              <a:rPr lang="en" sz="1200"/>
              <a:t>redundancies</a:t>
            </a:r>
            <a:endParaRPr sz="1200"/>
          </a:p>
          <a:p>
            <a:pPr indent="0" lvl="0" marL="0" rtl="0" algn="l">
              <a:spcBef>
                <a:spcPts val="0"/>
              </a:spcBef>
              <a:spcAft>
                <a:spcPts val="0"/>
              </a:spcAft>
              <a:buNone/>
            </a:pPr>
            <a:r>
              <a:rPr lang="en" sz="1200"/>
              <a:t>Release lifecycle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Together, docker and kubernetes are a powerful tool for achieving CI+CD and containerising/abstracting apps - ready to go into cloud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docker.com/docker-for-windows/install/" TargetMode="External"/><Relationship Id="rId4" Type="http://schemas.openxmlformats.org/officeDocument/2006/relationships/hyperlink" Target="https://docs.docker.com/docker-for-mac/install/" TargetMode="External"/><Relationship Id="rId5" Type="http://schemas.openxmlformats.org/officeDocument/2006/relationships/hyperlink" Target="https://hub.docker.com/" TargetMode="External"/><Relationship Id="rId6" Type="http://schemas.openxmlformats.org/officeDocument/2006/relationships/hyperlink" Target="https://console.cloud.google.com/freetria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DevOps-Girls/from-docker-to-kubernet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youtube.com/watch?v=K38LpW2L2c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github.com/DevOps-Girls/from-docker-to-kubernetes" TargetMode="External"/><Relationship Id="rId4" Type="http://schemas.openxmlformats.org/officeDocument/2006/relationships/hyperlink" Target="https://www.youtube.com/watch?v=K38LpW2L2cA" TargetMode="External"/><Relationship Id="rId5" Type="http://schemas.openxmlformats.org/officeDocument/2006/relationships/hyperlink" Target="https://github.com/cncf/presentations/tree/master/kubernetes" TargetMode="External"/><Relationship Id="rId6" Type="http://schemas.openxmlformats.org/officeDocument/2006/relationships/hyperlink" Target="https://nordicapis.com/api-driven-devops-spotlight-on-docker/" TargetMode="External"/><Relationship Id="rId7" Type="http://schemas.openxmlformats.org/officeDocument/2006/relationships/hyperlink" Target="https://docs.docker.com/" TargetMode="External"/><Relationship Id="rId8" Type="http://schemas.openxmlformats.org/officeDocument/2006/relationships/hyperlink" Target="https://kubernetes.io/docs/hom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amazon.qwiklabs.com/" TargetMode="External"/><Relationship Id="rId4" Type="http://schemas.openxmlformats.org/officeDocument/2006/relationships/hyperlink" Target="https://www.katacoda.com/courses/kubernetes" TargetMode="External"/><Relationship Id="rId5" Type="http://schemas.openxmlformats.org/officeDocument/2006/relationships/hyperlink" Target="https://kubernetesbootcamp.github.io/kubernetes-bootcamp/" TargetMode="External"/><Relationship Id="rId6" Type="http://schemas.openxmlformats.org/officeDocument/2006/relationships/hyperlink" Target="https://twitter.com/kelseyhightower?s=2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scotch.io/@pavan-belagatti/pokemon-go-a-successful-kubernetes-story"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Docker and Kubernetes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What I learned at @DevOpsGirls Workshop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1" name="Google Shape;111;p22"/>
          <p:cNvPicPr preferRelativeResize="0"/>
          <p:nvPr/>
        </p:nvPicPr>
        <p:blipFill>
          <a:blip r:embed="rId3">
            <a:alphaModFix/>
          </a:blip>
          <a:stretch>
            <a:fillRect/>
          </a:stretch>
        </p:blipFill>
        <p:spPr>
          <a:xfrm>
            <a:off x="2035175" y="720455"/>
            <a:ext cx="4505475" cy="3848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 SETUP</a:t>
            </a:r>
            <a:endParaRPr/>
          </a:p>
        </p:txBody>
      </p:sp>
      <p:sp>
        <p:nvSpPr>
          <p:cNvPr id="117" name="Google Shape;117;p2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You need to install docker on </a:t>
            </a:r>
            <a:r>
              <a:rPr lang="en" sz="1600" u="sng">
                <a:solidFill>
                  <a:schemeClr val="hlink"/>
                </a:solidFill>
                <a:hlinkClick r:id="rId3"/>
              </a:rPr>
              <a:t>Windows</a:t>
            </a:r>
            <a:r>
              <a:rPr lang="en" sz="1600"/>
              <a:t>/ </a:t>
            </a:r>
            <a:r>
              <a:rPr lang="en" sz="1600" u="sng">
                <a:solidFill>
                  <a:schemeClr val="hlink"/>
                </a:solidFill>
                <a:hlinkClick r:id="rId4"/>
              </a:rPr>
              <a:t>Mac</a:t>
            </a:r>
            <a:endParaRPr sz="1600"/>
          </a:p>
          <a:p>
            <a:pPr indent="-330200" lvl="0" marL="457200" rtl="0" algn="l">
              <a:spcBef>
                <a:spcPts val="0"/>
              </a:spcBef>
              <a:spcAft>
                <a:spcPts val="0"/>
              </a:spcAft>
              <a:buSzPts val="1600"/>
              <a:buChar char="●"/>
            </a:pPr>
            <a:r>
              <a:rPr lang="en" sz="1600"/>
              <a:t>Signup to </a:t>
            </a:r>
            <a:r>
              <a:rPr lang="en" sz="1600" u="sng">
                <a:solidFill>
                  <a:schemeClr val="hlink"/>
                </a:solidFill>
                <a:hlinkClick r:id="rId5"/>
              </a:rPr>
              <a:t>Docker Hub</a:t>
            </a:r>
            <a:r>
              <a:rPr lang="en" sz="1600"/>
              <a:t> </a:t>
            </a:r>
            <a:endParaRPr sz="1600"/>
          </a:p>
          <a:p>
            <a:pPr indent="-330200" lvl="0" marL="457200" rtl="0" algn="l">
              <a:spcBef>
                <a:spcPts val="0"/>
              </a:spcBef>
              <a:spcAft>
                <a:spcPts val="0"/>
              </a:spcAft>
              <a:buSzPts val="1600"/>
              <a:buChar char="●"/>
            </a:pPr>
            <a:r>
              <a:rPr lang="en" sz="1600"/>
              <a:t>Signup for </a:t>
            </a:r>
            <a:r>
              <a:rPr lang="en" sz="1600" u="sng">
                <a:solidFill>
                  <a:schemeClr val="hlink"/>
                </a:solidFill>
                <a:hlinkClick r:id="rId6"/>
              </a:rPr>
              <a:t>Google cloud</a:t>
            </a:r>
            <a:r>
              <a:rPr lang="en" sz="1600"/>
              <a:t> to use GKE </a:t>
            </a:r>
            <a:endParaRPr sz="1600"/>
          </a:p>
          <a:p>
            <a:pPr indent="-330200" lvl="0" marL="457200" rtl="0" algn="l">
              <a:spcBef>
                <a:spcPts val="0"/>
              </a:spcBef>
              <a:spcAft>
                <a:spcPts val="0"/>
              </a:spcAft>
              <a:buSzPts val="1600"/>
              <a:buChar char="●"/>
            </a:pPr>
            <a:r>
              <a:rPr lang="en" sz="1600"/>
              <a:t>(can also use AWS and Azure)</a:t>
            </a:r>
            <a:endParaRPr sz="1600"/>
          </a:p>
          <a:p>
            <a:pPr indent="0" lvl="0" marL="0" rtl="0" algn="l">
              <a:spcBef>
                <a:spcPts val="1600"/>
              </a:spcBef>
              <a:spcAft>
                <a:spcPts val="0"/>
              </a:spcAft>
              <a:buNone/>
            </a:pPr>
            <a:r>
              <a:rPr lang="en" sz="1600"/>
              <a:t>Installing Docker on windows:</a:t>
            </a:r>
            <a:endParaRPr sz="1600"/>
          </a:p>
          <a:p>
            <a:pPr indent="-330200" lvl="0" marL="457200" rtl="0" algn="l">
              <a:spcBef>
                <a:spcPts val="1600"/>
              </a:spcBef>
              <a:spcAft>
                <a:spcPts val="0"/>
              </a:spcAft>
              <a:buSzPts val="1600"/>
              <a:buChar char="●"/>
            </a:pPr>
            <a:r>
              <a:rPr lang="en" sz="1600"/>
              <a:t>If you don’t have enterprise or pro you’ll need Docker Toolbox</a:t>
            </a:r>
            <a:endParaRPr sz="1600"/>
          </a:p>
          <a:p>
            <a:pPr indent="-330200" lvl="0" marL="457200" rtl="0" algn="l">
              <a:spcBef>
                <a:spcPts val="0"/>
              </a:spcBef>
              <a:spcAft>
                <a:spcPts val="0"/>
              </a:spcAft>
              <a:buSzPts val="1600"/>
              <a:buChar char="●"/>
            </a:pPr>
            <a:r>
              <a:rPr lang="en" sz="1600"/>
              <a:t>You need to enable virtualisation on your BIOS</a:t>
            </a:r>
            <a:endParaRPr sz="1600"/>
          </a:p>
          <a:p>
            <a:pPr indent="-330200" lvl="0" marL="457200" rtl="0" algn="l">
              <a:spcBef>
                <a:spcPts val="0"/>
              </a:spcBef>
              <a:spcAft>
                <a:spcPts val="0"/>
              </a:spcAft>
              <a:buSzPts val="1600"/>
              <a:buChar char="●"/>
            </a:pPr>
            <a:r>
              <a:rPr lang="en" sz="1600"/>
              <a:t>I completed the workshop in google cloud’s terminal because my CPU wasn’t virtualisation enabled</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Docker?</a:t>
            </a:r>
            <a:endParaRPr/>
          </a:p>
        </p:txBody>
      </p:sp>
      <p:sp>
        <p:nvSpPr>
          <p:cNvPr id="123" name="Google Shape;123;p2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wikipedia:</a:t>
            </a:r>
            <a:endParaRPr/>
          </a:p>
          <a:p>
            <a:pPr indent="0" lvl="0" marL="0" rtl="0" algn="l">
              <a:spcBef>
                <a:spcPts val="1600"/>
              </a:spcBef>
              <a:spcAft>
                <a:spcPts val="0"/>
              </a:spcAft>
              <a:buNone/>
            </a:pPr>
            <a:r>
              <a:rPr lang="en"/>
              <a:t>“</a:t>
            </a:r>
            <a:r>
              <a:rPr lang="en">
                <a:solidFill>
                  <a:srgbClr val="4D5156"/>
                </a:solidFill>
                <a:highlight>
                  <a:srgbClr val="FFFFFF"/>
                </a:highlight>
              </a:rPr>
              <a:t>Docker is a set of </a:t>
            </a:r>
            <a:r>
              <a:rPr lang="en" u="sng">
                <a:solidFill>
                  <a:srgbClr val="4D5156"/>
                </a:solidFill>
                <a:highlight>
                  <a:srgbClr val="FFFFFF"/>
                </a:highlight>
              </a:rPr>
              <a:t>platform as a service</a:t>
            </a:r>
            <a:r>
              <a:rPr lang="en">
                <a:solidFill>
                  <a:srgbClr val="4D5156"/>
                </a:solidFill>
                <a:highlight>
                  <a:srgbClr val="FFFFFF"/>
                </a:highlight>
              </a:rPr>
              <a:t> products that use </a:t>
            </a:r>
            <a:r>
              <a:rPr lang="en" u="sng">
                <a:solidFill>
                  <a:srgbClr val="4D5156"/>
                </a:solidFill>
                <a:highlight>
                  <a:srgbClr val="FFFFFF"/>
                </a:highlight>
              </a:rPr>
              <a:t>OS-level virtualization</a:t>
            </a:r>
            <a:r>
              <a:rPr lang="en">
                <a:solidFill>
                  <a:srgbClr val="4D5156"/>
                </a:solidFill>
                <a:highlight>
                  <a:srgbClr val="FFFFFF"/>
                </a:highlight>
              </a:rPr>
              <a:t> to deliver software in packages called </a:t>
            </a:r>
            <a:r>
              <a:rPr lang="en" u="sng">
                <a:solidFill>
                  <a:srgbClr val="4D5156"/>
                </a:solidFill>
                <a:highlight>
                  <a:srgbClr val="FFFFFF"/>
                </a:highlight>
              </a:rPr>
              <a:t>containers</a:t>
            </a:r>
            <a:r>
              <a:rPr lang="en">
                <a:solidFill>
                  <a:srgbClr val="4D5156"/>
                </a:solidFill>
                <a:highlight>
                  <a:srgbClr val="FFFFFF"/>
                </a:highlight>
              </a:rPr>
              <a:t>. Containers are </a:t>
            </a:r>
            <a:r>
              <a:rPr lang="en" u="sng">
                <a:solidFill>
                  <a:srgbClr val="4D5156"/>
                </a:solidFill>
                <a:highlight>
                  <a:srgbClr val="FFFFFF"/>
                </a:highlight>
              </a:rPr>
              <a:t>isolated</a:t>
            </a:r>
            <a:r>
              <a:rPr lang="en">
                <a:solidFill>
                  <a:srgbClr val="4D5156"/>
                </a:solidFill>
                <a:highlight>
                  <a:srgbClr val="FFFFFF"/>
                </a:highlight>
              </a:rPr>
              <a:t> from one another and </a:t>
            </a:r>
            <a:r>
              <a:rPr lang="en" u="sng">
                <a:solidFill>
                  <a:srgbClr val="4D5156"/>
                </a:solidFill>
                <a:highlight>
                  <a:srgbClr val="FFFFFF"/>
                </a:highlight>
              </a:rPr>
              <a:t>bundle</a:t>
            </a:r>
            <a:r>
              <a:rPr lang="en">
                <a:solidFill>
                  <a:srgbClr val="4D5156"/>
                </a:solidFill>
                <a:highlight>
                  <a:srgbClr val="FFFFFF"/>
                </a:highlight>
              </a:rPr>
              <a:t> their own software, libraries and configuration files; they can communicate with each other through well-defined </a:t>
            </a:r>
            <a:r>
              <a:rPr lang="en" u="sng">
                <a:solidFill>
                  <a:srgbClr val="4D5156"/>
                </a:solidFill>
                <a:highlight>
                  <a:srgbClr val="FFFFFF"/>
                </a:highlight>
              </a:rPr>
              <a:t>channels</a:t>
            </a:r>
            <a:r>
              <a:rPr lang="en">
                <a:solidFill>
                  <a:srgbClr val="4D5156"/>
                </a:solidFill>
                <a:highlight>
                  <a:srgbClr val="FFFFFF"/>
                </a:highlight>
              </a:rPr>
              <a:t>.”</a:t>
            </a:r>
            <a:endParaRPr>
              <a:solidFill>
                <a:srgbClr val="4D5156"/>
              </a:solidFill>
              <a:highlight>
                <a:srgbClr val="FFFFFF"/>
              </a:highlight>
            </a:endParaRPr>
          </a:p>
          <a:p>
            <a:pPr indent="0" lvl="0" marL="0" rtl="0" algn="l">
              <a:spcBef>
                <a:spcPts val="1600"/>
              </a:spcBef>
              <a:spcAft>
                <a:spcPts val="1600"/>
              </a:spcAft>
              <a:buNone/>
            </a:pPr>
            <a:r>
              <a:rPr i="1" lang="en" sz="1500"/>
              <a:t>Used by: </a:t>
            </a:r>
            <a:r>
              <a:rPr i="1" lang="en" sz="1500">
                <a:solidFill>
                  <a:srgbClr val="222222"/>
                </a:solidFill>
                <a:highlight>
                  <a:srgbClr val="FFFFFF"/>
                </a:highlight>
              </a:rPr>
              <a:t>Spotify, Yelp, eBay, Expedia, Groupon, ING, The New York Times, Oxford University Press, PayPal, Shopify, The Washington Post and Uber.</a:t>
            </a:r>
            <a:endParaRPr i="1" sz="1500">
              <a:solidFill>
                <a:srgbClr val="4D5156"/>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Docker</a:t>
            </a:r>
            <a:endParaRPr/>
          </a:p>
        </p:txBody>
      </p:sp>
      <p:sp>
        <p:nvSpPr>
          <p:cNvPr id="129" name="Google Shape;129;p2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Key Terms:</a:t>
            </a:r>
            <a:endParaRPr sz="2100"/>
          </a:p>
          <a:p>
            <a:pPr indent="0" lvl="0" marL="0" rtl="0" algn="l">
              <a:spcBef>
                <a:spcPts val="1600"/>
              </a:spcBef>
              <a:spcAft>
                <a:spcPts val="0"/>
              </a:spcAft>
              <a:buNone/>
            </a:pPr>
            <a:r>
              <a:rPr lang="en" sz="2100"/>
              <a:t>Client</a:t>
            </a:r>
            <a:endParaRPr sz="2100"/>
          </a:p>
          <a:p>
            <a:pPr indent="0" lvl="0" marL="0" rtl="0" algn="l">
              <a:spcBef>
                <a:spcPts val="1600"/>
              </a:spcBef>
              <a:spcAft>
                <a:spcPts val="0"/>
              </a:spcAft>
              <a:buNone/>
            </a:pPr>
            <a:r>
              <a:rPr lang="en" sz="2100"/>
              <a:t>Host</a:t>
            </a:r>
            <a:endParaRPr sz="2100"/>
          </a:p>
          <a:p>
            <a:pPr indent="0" lvl="0" marL="0" rtl="0" algn="l">
              <a:spcBef>
                <a:spcPts val="1600"/>
              </a:spcBef>
              <a:spcAft>
                <a:spcPts val="0"/>
              </a:spcAft>
              <a:buNone/>
            </a:pPr>
            <a:r>
              <a:rPr lang="en" sz="2100"/>
              <a:t>Registry</a:t>
            </a:r>
            <a:endParaRPr sz="2100"/>
          </a:p>
          <a:p>
            <a:pPr indent="0" lvl="0" marL="0" rtl="0" algn="l">
              <a:spcBef>
                <a:spcPts val="1600"/>
              </a:spcBef>
              <a:spcAft>
                <a:spcPts val="1600"/>
              </a:spcAft>
              <a:buNone/>
            </a:pPr>
            <a:r>
              <a:rPr lang="en" sz="2100"/>
              <a:t>Image/Container</a:t>
            </a:r>
            <a:endParaRPr sz="2100"/>
          </a:p>
        </p:txBody>
      </p:sp>
      <p:pic>
        <p:nvPicPr>
          <p:cNvPr id="130" name="Google Shape;130;p25"/>
          <p:cNvPicPr preferRelativeResize="0"/>
          <p:nvPr/>
        </p:nvPicPr>
        <p:blipFill>
          <a:blip r:embed="rId3">
            <a:alphaModFix/>
          </a:blip>
          <a:stretch>
            <a:fillRect/>
          </a:stretch>
        </p:blipFill>
        <p:spPr>
          <a:xfrm>
            <a:off x="3529075" y="947638"/>
            <a:ext cx="5303226" cy="3248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7" name="Google Shape;137;p26"/>
          <p:cNvPicPr preferRelativeResize="0"/>
          <p:nvPr/>
        </p:nvPicPr>
        <p:blipFill>
          <a:blip r:embed="rId3">
            <a:alphaModFix/>
          </a:blip>
          <a:stretch>
            <a:fillRect/>
          </a:stretch>
        </p:blipFill>
        <p:spPr>
          <a:xfrm>
            <a:off x="375123" y="0"/>
            <a:ext cx="8393753"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Images</a:t>
            </a:r>
            <a:endParaRPr/>
          </a:p>
        </p:txBody>
      </p:sp>
      <p:sp>
        <p:nvSpPr>
          <p:cNvPr id="143" name="Google Shape;143;p2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4" name="Google Shape;144;p27"/>
          <p:cNvPicPr preferRelativeResize="0"/>
          <p:nvPr/>
        </p:nvPicPr>
        <p:blipFill>
          <a:blip r:embed="rId3">
            <a:alphaModFix/>
          </a:blip>
          <a:stretch>
            <a:fillRect/>
          </a:stretch>
        </p:blipFill>
        <p:spPr>
          <a:xfrm>
            <a:off x="311700" y="1309100"/>
            <a:ext cx="9143999" cy="2801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Dockerfile</a:t>
            </a:r>
            <a:endParaRPr/>
          </a:p>
        </p:txBody>
      </p:sp>
      <p:sp>
        <p:nvSpPr>
          <p:cNvPr id="150" name="Google Shape;150;p2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1" name="Google Shape;151;p28"/>
          <p:cNvPicPr preferRelativeResize="0"/>
          <p:nvPr/>
        </p:nvPicPr>
        <p:blipFill>
          <a:blip r:embed="rId3">
            <a:alphaModFix/>
          </a:blip>
          <a:stretch>
            <a:fillRect/>
          </a:stretch>
        </p:blipFill>
        <p:spPr>
          <a:xfrm>
            <a:off x="311700" y="1093849"/>
            <a:ext cx="8520599" cy="40525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Dockerfile cont</a:t>
            </a:r>
            <a:endParaRPr/>
          </a:p>
        </p:txBody>
      </p:sp>
      <p:sp>
        <p:nvSpPr>
          <p:cNvPr id="157" name="Google Shape;157;p2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8" name="Google Shape;158;p29"/>
          <p:cNvPicPr preferRelativeResize="0"/>
          <p:nvPr/>
        </p:nvPicPr>
        <p:blipFill>
          <a:blip r:embed="rId3">
            <a:alphaModFix/>
          </a:blip>
          <a:stretch>
            <a:fillRect/>
          </a:stretch>
        </p:blipFill>
        <p:spPr>
          <a:xfrm>
            <a:off x="0" y="1228672"/>
            <a:ext cx="9144002" cy="349640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Workshop Docker content</a:t>
            </a:r>
            <a:endParaRPr/>
          </a:p>
        </p:txBody>
      </p:sp>
      <p:sp>
        <p:nvSpPr>
          <p:cNvPr id="164" name="Google Shape;164;p30"/>
          <p:cNvSpPr txBox="1"/>
          <p:nvPr>
            <p:ph idx="1" type="body"/>
          </p:nvPr>
        </p:nvSpPr>
        <p:spPr>
          <a:xfrm>
            <a:off x="311700" y="1228675"/>
            <a:ext cx="8520600" cy="273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Docker concepts</a:t>
            </a:r>
            <a:endParaRPr/>
          </a:p>
          <a:p>
            <a:pPr indent="-342900" lvl="0" marL="457200" rtl="0" algn="l">
              <a:spcBef>
                <a:spcPts val="0"/>
              </a:spcBef>
              <a:spcAft>
                <a:spcPts val="0"/>
              </a:spcAft>
              <a:buSzPts val="1800"/>
              <a:buChar char="●"/>
            </a:pPr>
            <a:r>
              <a:rPr lang="en"/>
              <a:t>Pulled images from registry</a:t>
            </a:r>
            <a:endParaRPr/>
          </a:p>
          <a:p>
            <a:pPr indent="-342900" lvl="0" marL="457200" rtl="0" algn="l">
              <a:spcBef>
                <a:spcPts val="0"/>
              </a:spcBef>
              <a:spcAft>
                <a:spcPts val="0"/>
              </a:spcAft>
              <a:buSzPts val="1800"/>
              <a:buChar char="●"/>
            </a:pPr>
            <a:r>
              <a:rPr lang="en"/>
              <a:t>Viewed images via CLI</a:t>
            </a:r>
            <a:endParaRPr/>
          </a:p>
          <a:p>
            <a:pPr indent="-342900" lvl="0" marL="457200" rtl="0" algn="l">
              <a:spcBef>
                <a:spcPts val="0"/>
              </a:spcBef>
              <a:spcAft>
                <a:spcPts val="0"/>
              </a:spcAft>
              <a:buSzPts val="1800"/>
              <a:buChar char="●"/>
            </a:pPr>
            <a:r>
              <a:rPr lang="en"/>
              <a:t>Ran a container</a:t>
            </a:r>
            <a:endParaRPr/>
          </a:p>
          <a:p>
            <a:pPr indent="-342900" lvl="0" marL="457200" rtl="0" algn="l">
              <a:spcBef>
                <a:spcPts val="0"/>
              </a:spcBef>
              <a:spcAft>
                <a:spcPts val="0"/>
              </a:spcAft>
              <a:buSzPts val="1800"/>
              <a:buChar char="●"/>
            </a:pPr>
            <a:r>
              <a:rPr lang="en"/>
              <a:t>Made our own docker images with dockerfile + viewed on browser</a:t>
            </a:r>
            <a:endParaRPr/>
          </a:p>
          <a:p>
            <a:pPr indent="-342900" lvl="0" marL="457200" rtl="0" algn="l">
              <a:spcBef>
                <a:spcPts val="0"/>
              </a:spcBef>
              <a:spcAft>
                <a:spcPts val="0"/>
              </a:spcAft>
              <a:buSzPts val="1800"/>
              <a:buChar char="●"/>
            </a:pPr>
            <a:r>
              <a:rPr lang="en"/>
              <a:t>Learned about tags, and created a repository on Docker Hub</a:t>
            </a:r>
            <a:endParaRPr/>
          </a:p>
        </p:txBody>
      </p:sp>
      <p:sp>
        <p:nvSpPr>
          <p:cNvPr id="165" name="Google Shape;165;p30"/>
          <p:cNvSpPr txBox="1"/>
          <p:nvPr/>
        </p:nvSpPr>
        <p:spPr>
          <a:xfrm>
            <a:off x="1956600" y="4549500"/>
            <a:ext cx="5230800" cy="5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hlinkClick r:id="rId3"/>
              </a:rPr>
              <a:t>https://github.com/DevOps-Girls/from-docker-to-kubernetes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72" name="Google Shape;172;p31"/>
          <p:cNvPicPr preferRelativeResize="0"/>
          <p:nvPr/>
        </p:nvPicPr>
        <p:blipFill>
          <a:blip r:embed="rId3">
            <a:alphaModFix/>
          </a:blip>
          <a:stretch>
            <a:fillRect/>
          </a:stretch>
        </p:blipFill>
        <p:spPr>
          <a:xfrm>
            <a:off x="357188" y="461963"/>
            <a:ext cx="8429625" cy="421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Disclaimer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Kubernetes?</a:t>
            </a:r>
            <a:endParaRPr/>
          </a:p>
        </p:txBody>
      </p:sp>
      <p:sp>
        <p:nvSpPr>
          <p:cNvPr id="178" name="Google Shape;178;p32"/>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D5156"/>
                </a:solidFill>
                <a:highlight>
                  <a:srgbClr val="FFFFFF"/>
                </a:highlight>
              </a:rPr>
              <a:t>From Kubernetes.io:</a:t>
            </a:r>
            <a:endParaRPr>
              <a:solidFill>
                <a:srgbClr val="4D5156"/>
              </a:solidFill>
              <a:highlight>
                <a:srgbClr val="FFFFFF"/>
              </a:highlight>
            </a:endParaRPr>
          </a:p>
          <a:p>
            <a:pPr indent="0" lvl="0" marL="0" rtl="0" algn="l">
              <a:spcBef>
                <a:spcPts val="1600"/>
              </a:spcBef>
              <a:spcAft>
                <a:spcPts val="0"/>
              </a:spcAft>
              <a:buNone/>
            </a:pPr>
            <a:r>
              <a:rPr lang="en">
                <a:solidFill>
                  <a:srgbClr val="666666"/>
                </a:solidFill>
                <a:highlight>
                  <a:srgbClr val="FFFFFF"/>
                </a:highlight>
              </a:rPr>
              <a:t>“Kubernetes is a portable, extensible, open-source platform for </a:t>
            </a:r>
            <a:r>
              <a:rPr lang="en" u="sng">
                <a:solidFill>
                  <a:srgbClr val="666666"/>
                </a:solidFill>
                <a:highlight>
                  <a:srgbClr val="FFFFFF"/>
                </a:highlight>
              </a:rPr>
              <a:t>managing containerized workloads and services,</a:t>
            </a:r>
            <a:r>
              <a:rPr lang="en">
                <a:solidFill>
                  <a:srgbClr val="666666"/>
                </a:solidFill>
                <a:highlight>
                  <a:srgbClr val="FFFFFF"/>
                </a:highlight>
              </a:rPr>
              <a:t> that facilitates both declarative configuration and </a:t>
            </a:r>
            <a:r>
              <a:rPr lang="en" u="sng">
                <a:solidFill>
                  <a:srgbClr val="666666"/>
                </a:solidFill>
                <a:highlight>
                  <a:srgbClr val="FFFFFF"/>
                </a:highlight>
              </a:rPr>
              <a:t>automation</a:t>
            </a:r>
            <a:r>
              <a:rPr lang="en">
                <a:solidFill>
                  <a:srgbClr val="666666"/>
                </a:solidFill>
                <a:highlight>
                  <a:srgbClr val="FFFFFF"/>
                </a:highlight>
              </a:rPr>
              <a:t>. It has a large, rapidly growing ecosystem. Kubernetes services, support, and tools are widely available.”</a:t>
            </a:r>
            <a:endParaRPr>
              <a:solidFill>
                <a:srgbClr val="666666"/>
              </a:solidFill>
              <a:highlight>
                <a:srgbClr val="FFFFFF"/>
              </a:highlight>
            </a:endParaRPr>
          </a:p>
          <a:p>
            <a:pPr indent="0" lvl="0" marL="0" rtl="0" algn="l">
              <a:spcBef>
                <a:spcPts val="1600"/>
              </a:spcBef>
              <a:spcAft>
                <a:spcPts val="0"/>
              </a:spcAft>
              <a:buNone/>
            </a:pPr>
            <a:r>
              <a:t/>
            </a:r>
            <a:endParaRPr>
              <a:solidFill>
                <a:srgbClr val="666666"/>
              </a:solidFill>
              <a:highlight>
                <a:srgbClr val="FFFFFF"/>
              </a:highlight>
            </a:endParaRPr>
          </a:p>
          <a:p>
            <a:pPr indent="0" lvl="0" marL="457200" rtl="0" algn="l">
              <a:spcBef>
                <a:spcPts val="1600"/>
              </a:spcBef>
              <a:spcAft>
                <a:spcPts val="0"/>
              </a:spcAft>
              <a:buNone/>
            </a:pPr>
            <a:r>
              <a:rPr lang="en"/>
              <a:t>Used by: </a:t>
            </a:r>
            <a:r>
              <a:rPr i="1" lang="en"/>
              <a:t>google, shopify, slack, deliveryhero</a:t>
            </a:r>
            <a:endParaRPr i="1">
              <a:solidFill>
                <a:srgbClr val="666666"/>
              </a:solidFill>
              <a:highlight>
                <a:srgbClr val="FFFFFF"/>
              </a:highlight>
            </a:endParaRPr>
          </a:p>
          <a:p>
            <a:pPr indent="0" lvl="0" marL="0" rtl="0" algn="l">
              <a:spcBef>
                <a:spcPts val="1600"/>
              </a:spcBef>
              <a:spcAft>
                <a:spcPts val="0"/>
              </a:spcAft>
              <a:buNone/>
            </a:pPr>
            <a:r>
              <a:t/>
            </a:r>
            <a:endParaRPr>
              <a:solidFill>
                <a:srgbClr val="4D5156"/>
              </a:solidFill>
              <a:highlight>
                <a:srgbClr val="FFFFFF"/>
              </a:highlight>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Kubernetes</a:t>
            </a:r>
            <a:endParaRPr/>
          </a:p>
        </p:txBody>
      </p:sp>
      <p:sp>
        <p:nvSpPr>
          <p:cNvPr id="184" name="Google Shape;184;p33"/>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https://www.youtube.com/watch?v=K38LpW2L2cA</a:t>
            </a:r>
            <a:endParaRPr/>
          </a:p>
          <a:p>
            <a:pPr indent="-342900" lvl="0" marL="457200" rtl="0" algn="l">
              <a:spcBef>
                <a:spcPts val="1600"/>
              </a:spcBef>
              <a:spcAft>
                <a:spcPts val="0"/>
              </a:spcAft>
              <a:buClr>
                <a:srgbClr val="666666"/>
              </a:buClr>
              <a:buSzPts val="1800"/>
              <a:buChar char="●"/>
            </a:pPr>
            <a:r>
              <a:rPr lang="en">
                <a:solidFill>
                  <a:srgbClr val="666666"/>
                </a:solidFill>
              </a:rPr>
              <a:t>Core terms: pods, containers, deployment, services, ingress controller</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Can create multiple types of services in Kubernetes</a:t>
            </a:r>
            <a:endParaRPr>
              <a:solidFill>
                <a:srgbClr val="666666"/>
              </a:solidFill>
            </a:endParaRPr>
          </a:p>
          <a:p>
            <a:pPr indent="-342900" lvl="0" marL="457200" rtl="0" algn="l">
              <a:spcBef>
                <a:spcPts val="0"/>
              </a:spcBef>
              <a:spcAft>
                <a:spcPts val="0"/>
              </a:spcAft>
              <a:buClr>
                <a:srgbClr val="666666"/>
              </a:buClr>
              <a:buSzPts val="1800"/>
              <a:buChar char="●"/>
            </a:pPr>
            <a:r>
              <a:rPr lang="en">
                <a:solidFill>
                  <a:srgbClr val="666666"/>
                </a:solidFill>
              </a:rPr>
              <a:t>“</a:t>
            </a:r>
            <a:r>
              <a:rPr lang="en">
                <a:solidFill>
                  <a:srgbClr val="666666"/>
                </a:solidFill>
                <a:highlight>
                  <a:srgbClr val="FFFFFF"/>
                </a:highlight>
              </a:rPr>
              <a:t>If a Docker container provides you with a way to make self-enclosed images, Kubernetes provides you with a way to make them available to the world.”</a:t>
            </a:r>
            <a:endParaRPr>
              <a:solidFill>
                <a:srgbClr val="666666"/>
              </a:solidFill>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pods</a:t>
            </a:r>
            <a:endParaRPr/>
          </a:p>
        </p:txBody>
      </p:sp>
      <p:sp>
        <p:nvSpPr>
          <p:cNvPr id="190" name="Google Shape;190;p3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1" name="Google Shape;191;p34"/>
          <p:cNvPicPr preferRelativeResize="0"/>
          <p:nvPr/>
        </p:nvPicPr>
        <p:blipFill>
          <a:blip r:embed="rId3">
            <a:alphaModFix/>
          </a:blip>
          <a:stretch>
            <a:fillRect/>
          </a:stretch>
        </p:blipFill>
        <p:spPr>
          <a:xfrm>
            <a:off x="1058775" y="867651"/>
            <a:ext cx="7654002" cy="40622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these pods could talk...</a:t>
            </a:r>
            <a:endParaRPr/>
          </a:p>
        </p:txBody>
      </p:sp>
      <p:sp>
        <p:nvSpPr>
          <p:cNvPr id="197" name="Google Shape;197;p3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98" name="Google Shape;198;p35"/>
          <p:cNvPicPr preferRelativeResize="0"/>
          <p:nvPr/>
        </p:nvPicPr>
        <p:blipFill>
          <a:blip r:embed="rId3">
            <a:alphaModFix/>
          </a:blip>
          <a:stretch>
            <a:fillRect/>
          </a:stretch>
        </p:blipFill>
        <p:spPr>
          <a:xfrm>
            <a:off x="742225" y="1354875"/>
            <a:ext cx="6740299" cy="36634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Workshop Kubernetes Content</a:t>
            </a:r>
            <a:endParaRPr/>
          </a:p>
        </p:txBody>
      </p:sp>
      <p:sp>
        <p:nvSpPr>
          <p:cNvPr id="204" name="Google Shape;204;p36"/>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Kubernetes concepts - API server, controller, scheduler, replica, kubelets, kube-proxy</a:t>
            </a:r>
            <a:endParaRPr/>
          </a:p>
          <a:p>
            <a:pPr indent="-342900" lvl="0" marL="457200" rtl="0" algn="l">
              <a:spcBef>
                <a:spcPts val="0"/>
              </a:spcBef>
              <a:spcAft>
                <a:spcPts val="0"/>
              </a:spcAft>
              <a:buSzPts val="1800"/>
              <a:buChar char="●"/>
            </a:pPr>
            <a:r>
              <a:rPr lang="en"/>
              <a:t>Running kubernetes commands in GKE - using kubectl command to talk to API server</a:t>
            </a:r>
            <a:endParaRPr/>
          </a:p>
          <a:p>
            <a:pPr indent="-342900" lvl="0" marL="457200" rtl="0" algn="l">
              <a:spcBef>
                <a:spcPts val="0"/>
              </a:spcBef>
              <a:spcAft>
                <a:spcPts val="0"/>
              </a:spcAft>
              <a:buSzPts val="1800"/>
              <a:buChar char="●"/>
            </a:pPr>
            <a:r>
              <a:rPr lang="en"/>
              <a:t>Using YAML files to describe+edit pods</a:t>
            </a:r>
            <a:endParaRPr/>
          </a:p>
          <a:p>
            <a:pPr indent="-342900" lvl="0" marL="457200" rtl="0" algn="l">
              <a:spcBef>
                <a:spcPts val="0"/>
              </a:spcBef>
              <a:spcAft>
                <a:spcPts val="0"/>
              </a:spcAft>
              <a:buSzPts val="1800"/>
              <a:buChar char="●"/>
            </a:pPr>
            <a:r>
              <a:rPr lang="en"/>
              <a:t>Deployments and services -creating multiple pods</a:t>
            </a:r>
            <a:endParaRPr/>
          </a:p>
          <a:p>
            <a:pPr indent="-342900" lvl="0" marL="457200" rtl="0" algn="l">
              <a:spcBef>
                <a:spcPts val="0"/>
              </a:spcBef>
              <a:spcAft>
                <a:spcPts val="0"/>
              </a:spcAft>
              <a:buSzPts val="1800"/>
              <a:buChar char="●"/>
            </a:pPr>
            <a:r>
              <a:rPr lang="en"/>
              <a:t>Deployments and labels/selectors - associating services based on key-value pairs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Challlenges</a:t>
            </a:r>
            <a:endParaRPr/>
          </a:p>
          <a:p>
            <a:pPr indent="0" lvl="0" marL="0" rtl="0" algn="l">
              <a:spcBef>
                <a:spcPts val="0"/>
              </a:spcBef>
              <a:spcAft>
                <a:spcPts val="0"/>
              </a:spcAft>
              <a:buNone/>
            </a:pPr>
            <a:r>
              <a:t/>
            </a:r>
            <a:endParaRPr/>
          </a:p>
        </p:txBody>
      </p:sp>
      <p:sp>
        <p:nvSpPr>
          <p:cNvPr id="210" name="Google Shape;210;p3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During workshop - Sometimes feeling like running commands without understanding them or what they were doing at a high level</a:t>
            </a:r>
            <a:endParaRPr/>
          </a:p>
          <a:p>
            <a:pPr indent="-342900" lvl="0" marL="457200" rtl="0" algn="l">
              <a:spcBef>
                <a:spcPts val="0"/>
              </a:spcBef>
              <a:spcAft>
                <a:spcPts val="0"/>
              </a:spcAft>
              <a:buSzPts val="1800"/>
              <a:buChar char="●"/>
            </a:pPr>
            <a:r>
              <a:rPr lang="en"/>
              <a:t>Concepts were hard to grasp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a:p>
            <a:pPr indent="0" lvl="0" marL="0" rtl="0" algn="l">
              <a:spcBef>
                <a:spcPts val="0"/>
              </a:spcBef>
              <a:spcAft>
                <a:spcPts val="0"/>
              </a:spcAft>
              <a:buNone/>
            </a:pPr>
            <a:r>
              <a:t/>
            </a:r>
            <a:endParaRPr/>
          </a:p>
        </p:txBody>
      </p:sp>
      <p:sp>
        <p:nvSpPr>
          <p:cNvPr id="216" name="Google Shape;216;p38"/>
          <p:cNvSpPr txBox="1"/>
          <p:nvPr>
            <p:ph idx="1" type="body"/>
          </p:nvPr>
        </p:nvSpPr>
        <p:spPr>
          <a:xfrm>
            <a:off x="311700" y="1093850"/>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Repo from workshop: </a:t>
            </a:r>
            <a:r>
              <a:rPr lang="en" sz="1300" u="sng">
                <a:solidFill>
                  <a:schemeClr val="hlink"/>
                </a:solidFill>
                <a:hlinkClick r:id="rId3"/>
              </a:rPr>
              <a:t>https://github.com/DevOps-Girls/from-docker-to-kubernetes</a:t>
            </a:r>
            <a:endParaRPr sz="1300"/>
          </a:p>
          <a:p>
            <a:pPr indent="0" lvl="0" marL="0" rtl="0" algn="l">
              <a:spcBef>
                <a:spcPts val="1600"/>
              </a:spcBef>
              <a:spcAft>
                <a:spcPts val="0"/>
              </a:spcAft>
              <a:buNone/>
            </a:pPr>
            <a:r>
              <a:rPr lang="en" sz="1300"/>
              <a:t>@DevOpsGirls - twitter, eventbrite</a:t>
            </a:r>
            <a:endParaRPr sz="1300"/>
          </a:p>
          <a:p>
            <a:pPr indent="0" lvl="0" marL="0" rtl="0" algn="l">
              <a:spcBef>
                <a:spcPts val="1600"/>
              </a:spcBef>
              <a:spcAft>
                <a:spcPts val="0"/>
              </a:spcAft>
              <a:buNone/>
            </a:pPr>
            <a:r>
              <a:rPr lang="en" sz="1300"/>
              <a:t>Cybersecurity students! Gabe Wong from the CA Cybersecurity course has been a big help! </a:t>
            </a:r>
            <a:r>
              <a:rPr lang="en" sz="1300">
                <a:solidFill>
                  <a:srgbClr val="657786"/>
                </a:solidFill>
                <a:highlight>
                  <a:srgbClr val="FFFFFF"/>
                </a:highlight>
              </a:rPr>
              <a:t>@gabrielwongau</a:t>
            </a:r>
            <a:endParaRPr sz="1300"/>
          </a:p>
          <a:p>
            <a:pPr indent="0" lvl="0" marL="0" rtl="0" algn="l">
              <a:spcBef>
                <a:spcPts val="1600"/>
              </a:spcBef>
              <a:spcAft>
                <a:spcPts val="0"/>
              </a:spcAft>
              <a:buNone/>
            </a:pPr>
            <a:r>
              <a:rPr lang="en" sz="1300"/>
              <a:t>Intro to Kubernetes video (thanks Gabe!):</a:t>
            </a:r>
            <a:endParaRPr sz="1300"/>
          </a:p>
          <a:p>
            <a:pPr indent="0" lvl="0" marL="0" rtl="0" algn="l">
              <a:spcBef>
                <a:spcPts val="1600"/>
              </a:spcBef>
              <a:spcAft>
                <a:spcPts val="0"/>
              </a:spcAft>
              <a:buNone/>
            </a:pPr>
            <a:r>
              <a:rPr lang="en" sz="1300" u="sng">
                <a:solidFill>
                  <a:schemeClr val="hlink"/>
                </a:solidFill>
                <a:hlinkClick r:id="rId4"/>
              </a:rPr>
              <a:t>https://www.youtube.com/watch?v=K38LpW2L2cA</a:t>
            </a:r>
            <a:endParaRPr sz="1300"/>
          </a:p>
          <a:p>
            <a:pPr indent="0" lvl="0" marL="0" rtl="0" algn="l">
              <a:spcBef>
                <a:spcPts val="1600"/>
              </a:spcBef>
              <a:spcAft>
                <a:spcPts val="0"/>
              </a:spcAft>
              <a:buNone/>
            </a:pPr>
            <a:r>
              <a:rPr lang="en" sz="1300"/>
              <a:t>Presentations about Kubernetes (thanks Gabe!): </a:t>
            </a:r>
            <a:r>
              <a:rPr lang="en" sz="1300" u="sng">
                <a:solidFill>
                  <a:schemeClr val="hlink"/>
                </a:solidFill>
                <a:hlinkClick r:id="rId5"/>
              </a:rPr>
              <a:t>https://github.com/cncf/presentations/tree/master/kubernetes</a:t>
            </a:r>
            <a:endParaRPr sz="1300"/>
          </a:p>
          <a:p>
            <a:pPr indent="0" lvl="0" marL="0" rtl="0" algn="l">
              <a:spcBef>
                <a:spcPts val="1600"/>
              </a:spcBef>
              <a:spcAft>
                <a:spcPts val="0"/>
              </a:spcAft>
              <a:buNone/>
            </a:pPr>
            <a:r>
              <a:rPr lang="en" sz="1300" u="sng">
                <a:solidFill>
                  <a:schemeClr val="hlink"/>
                </a:solidFill>
                <a:hlinkClick r:id="rId6"/>
              </a:rPr>
              <a:t>https://nordicapis.com/api-driven-devops-spotlight-on-docker/</a:t>
            </a:r>
            <a:endParaRPr sz="1300"/>
          </a:p>
          <a:p>
            <a:pPr indent="0" lvl="0" marL="0" rtl="0" algn="l">
              <a:spcBef>
                <a:spcPts val="1600"/>
              </a:spcBef>
              <a:spcAft>
                <a:spcPts val="1600"/>
              </a:spcAft>
              <a:buNone/>
            </a:pPr>
            <a:r>
              <a:rPr lang="en" sz="1300"/>
              <a:t>DOCS - </a:t>
            </a:r>
            <a:r>
              <a:rPr lang="en" sz="1300" u="sng">
                <a:solidFill>
                  <a:schemeClr val="hlink"/>
                </a:solidFill>
                <a:hlinkClick r:id="rId7"/>
              </a:rPr>
              <a:t>https://docs.docker.com/</a:t>
            </a:r>
            <a:r>
              <a:rPr lang="en" sz="1300"/>
              <a:t>, </a:t>
            </a:r>
            <a:r>
              <a:rPr lang="en" sz="1300" u="sng">
                <a:solidFill>
                  <a:schemeClr val="hlink"/>
                </a:solidFill>
                <a:hlinkClick r:id="rId8"/>
              </a:rPr>
              <a:t>https://kubernetes.io/docs/home/</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Resources - thanks gabe!</a:t>
            </a:r>
            <a:endParaRPr/>
          </a:p>
        </p:txBody>
      </p:sp>
      <p:sp>
        <p:nvSpPr>
          <p:cNvPr id="222" name="Google Shape;222;p3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u="sng">
                <a:solidFill>
                  <a:srgbClr val="1155CC"/>
                </a:solidFill>
                <a:highlight>
                  <a:srgbClr val="FFFFFF"/>
                </a:highlight>
                <a:hlinkClick r:id="rId3">
                  <a:extLst>
                    <a:ext uri="{A12FA001-AC4F-418D-AE19-62706E023703}">
                      <ahyp:hlinkClr val="tx"/>
                    </a:ext>
                  </a:extLst>
                </a:hlinkClick>
              </a:rPr>
              <a:t>https://amazon.qwiklabs.com/</a:t>
            </a:r>
            <a:r>
              <a:rPr lang="en" sz="1400">
                <a:solidFill>
                  <a:srgbClr val="222222"/>
                </a:solidFill>
                <a:highlight>
                  <a:srgbClr val="FFFFFF"/>
                </a:highlight>
              </a:rPr>
              <a:t> - Qwiklabs provides lab learning environments that help devs and IT pros get hands-on experience with leading cloud platforms and software.</a:t>
            </a:r>
            <a:endParaRPr sz="1400">
              <a:solidFill>
                <a:srgbClr val="222222"/>
              </a:solidFill>
              <a:highlight>
                <a:srgbClr val="FFFFFF"/>
              </a:highlight>
            </a:endParaRPr>
          </a:p>
          <a:p>
            <a:pPr indent="0" lvl="0" marL="0" rtl="0" algn="l">
              <a:spcBef>
                <a:spcPts val="1600"/>
              </a:spcBef>
              <a:spcAft>
                <a:spcPts val="0"/>
              </a:spcAft>
              <a:buNone/>
            </a:pPr>
            <a:r>
              <a:rPr lang="en" sz="1400" u="sng">
                <a:solidFill>
                  <a:srgbClr val="1155CC"/>
                </a:solidFill>
                <a:highlight>
                  <a:srgbClr val="FFFFFF"/>
                </a:highlight>
                <a:hlinkClick r:id="rId4">
                  <a:extLst>
                    <a:ext uri="{A12FA001-AC4F-418D-AE19-62706E023703}">
                      <ahyp:hlinkClr val="tx"/>
                    </a:ext>
                  </a:extLst>
                </a:hlinkClick>
              </a:rPr>
              <a:t>https://www.katacoda.com/courses/kubernetes</a:t>
            </a:r>
            <a:endParaRPr sz="1400">
              <a:solidFill>
                <a:srgbClr val="222222"/>
              </a:solidFill>
              <a:highlight>
                <a:srgbClr val="FFFFFF"/>
              </a:highlight>
            </a:endParaRPr>
          </a:p>
          <a:p>
            <a:pPr indent="0" lvl="0" marL="0" rtl="0" algn="l">
              <a:spcBef>
                <a:spcPts val="1600"/>
              </a:spcBef>
              <a:spcAft>
                <a:spcPts val="0"/>
              </a:spcAft>
              <a:buNone/>
            </a:pPr>
            <a:r>
              <a:rPr lang="en" sz="1400" u="sng">
                <a:solidFill>
                  <a:srgbClr val="1155CC"/>
                </a:solidFill>
                <a:highlight>
                  <a:srgbClr val="FFFFFF"/>
                </a:highlight>
                <a:hlinkClick r:id="rId5">
                  <a:extLst>
                    <a:ext uri="{A12FA001-AC4F-418D-AE19-62706E023703}">
                      <ahyp:hlinkClr val="tx"/>
                    </a:ext>
                  </a:extLst>
                </a:hlinkClick>
              </a:rPr>
              <a:t>https://kubernetesbootcamp.github.io/kubernetes-bootcamp/</a:t>
            </a:r>
            <a:endParaRPr sz="1400" u="sng">
              <a:solidFill>
                <a:srgbClr val="1155CC"/>
              </a:solidFill>
              <a:highlight>
                <a:srgbClr val="FFFFFF"/>
              </a:highlight>
            </a:endParaRPr>
          </a:p>
          <a:p>
            <a:pPr indent="0" lvl="0" marL="0" rtl="0" algn="l">
              <a:spcBef>
                <a:spcPts val="1600"/>
              </a:spcBef>
              <a:spcAft>
                <a:spcPts val="0"/>
              </a:spcAft>
              <a:buNone/>
            </a:pPr>
            <a:r>
              <a:t/>
            </a:r>
            <a:endParaRPr sz="1400">
              <a:solidFill>
                <a:srgbClr val="222222"/>
              </a:solidFill>
              <a:highlight>
                <a:srgbClr val="FFFFFF"/>
              </a:highlight>
            </a:endParaRPr>
          </a:p>
          <a:p>
            <a:pPr indent="0" lvl="0" marL="0" rtl="0" algn="l">
              <a:spcBef>
                <a:spcPts val="1600"/>
              </a:spcBef>
              <a:spcAft>
                <a:spcPts val="0"/>
              </a:spcAft>
              <a:buNone/>
            </a:pPr>
            <a:r>
              <a:rPr lang="en" sz="1400">
                <a:solidFill>
                  <a:srgbClr val="222222"/>
                </a:solidFill>
                <a:highlight>
                  <a:srgbClr val="FFFFFF"/>
                </a:highlight>
              </a:rPr>
              <a:t>Also, I recommend people follow Kelsey Hightower on Twitter if they want to stay up to date with everything Kubernetes </a:t>
            </a:r>
            <a:r>
              <a:rPr lang="en" sz="1400" u="sng">
                <a:solidFill>
                  <a:srgbClr val="1155CC"/>
                </a:solidFill>
                <a:highlight>
                  <a:srgbClr val="FFFFFF"/>
                </a:highlight>
                <a:hlinkClick r:id="rId6">
                  <a:extLst>
                    <a:ext uri="{A12FA001-AC4F-418D-AE19-62706E023703}">
                      <ahyp:hlinkClr val="tx"/>
                    </a:ext>
                  </a:extLst>
                </a:hlinkClick>
              </a:rPr>
              <a:t>https://twitter.com/kelseyhightower?s=20</a:t>
            </a:r>
            <a:endParaRPr sz="1400" u="sng">
              <a:solidFill>
                <a:srgbClr val="1155CC"/>
              </a:solidFill>
              <a:highlight>
                <a:srgbClr val="FFFFFF"/>
              </a:highlight>
            </a:endParaRPr>
          </a:p>
          <a:p>
            <a:pPr indent="0" lvl="0" marL="0" rtl="0" algn="l">
              <a:spcBef>
                <a:spcPts val="1600"/>
              </a:spcBef>
              <a:spcAft>
                <a:spcPts val="1600"/>
              </a:spcAft>
              <a:buNone/>
            </a:pPr>
            <a:r>
              <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Workshop Goals</a:t>
            </a:r>
            <a:endParaRPr/>
          </a:p>
        </p:txBody>
      </p:sp>
      <p:sp>
        <p:nvSpPr>
          <p:cNvPr id="68" name="Google Shape;68;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0. </a:t>
            </a:r>
            <a:r>
              <a:rPr lang="en" sz="1600"/>
              <a:t>Docker concepts</a:t>
            </a:r>
            <a:endParaRPr sz="1600"/>
          </a:p>
          <a:p>
            <a:pPr indent="-330200" lvl="0" marL="457200" rtl="0" algn="l">
              <a:spcBef>
                <a:spcPts val="1600"/>
              </a:spcBef>
              <a:spcAft>
                <a:spcPts val="0"/>
              </a:spcAft>
              <a:buSzPts val="1600"/>
              <a:buAutoNum type="arabicPeriod"/>
            </a:pPr>
            <a:r>
              <a:rPr lang="en" sz="1600"/>
              <a:t>Docker basics - basic commands to run containers and pull images</a:t>
            </a:r>
            <a:endParaRPr sz="1600"/>
          </a:p>
          <a:p>
            <a:pPr indent="-330200" lvl="0" marL="457200" rtl="0" algn="l">
              <a:spcBef>
                <a:spcPts val="1600"/>
              </a:spcBef>
              <a:spcAft>
                <a:spcPts val="0"/>
              </a:spcAft>
              <a:buSzPts val="1600"/>
              <a:buAutoNum type="arabicPeriod"/>
            </a:pPr>
            <a:r>
              <a:rPr lang="en" sz="1600"/>
              <a:t>Creating Docker images</a:t>
            </a:r>
            <a:endParaRPr sz="1600"/>
          </a:p>
          <a:p>
            <a:pPr indent="-330200" lvl="0" marL="457200" rtl="0" algn="l">
              <a:spcBef>
                <a:spcPts val="1600"/>
              </a:spcBef>
              <a:spcAft>
                <a:spcPts val="0"/>
              </a:spcAft>
              <a:buSzPts val="1600"/>
              <a:buAutoNum type="arabicPeriod"/>
            </a:pPr>
            <a:r>
              <a:rPr lang="en" sz="1600"/>
              <a:t>Docker tagging - what are tags, how to publish your images</a:t>
            </a:r>
            <a:endParaRPr sz="1600"/>
          </a:p>
          <a:p>
            <a:pPr indent="-330200" lvl="0" marL="457200" rtl="0" algn="l">
              <a:spcBef>
                <a:spcPts val="1600"/>
              </a:spcBef>
              <a:spcAft>
                <a:spcPts val="0"/>
              </a:spcAft>
              <a:buSzPts val="1600"/>
              <a:buAutoNum type="arabicPeriod"/>
            </a:pPr>
            <a:r>
              <a:rPr lang="en" sz="1600"/>
              <a:t>Kubernetes concepts - what it is, why companies use it</a:t>
            </a:r>
            <a:endParaRPr sz="1600"/>
          </a:p>
          <a:p>
            <a:pPr indent="-330200" lvl="0" marL="457200" rtl="0" algn="l">
              <a:spcBef>
                <a:spcPts val="0"/>
              </a:spcBef>
              <a:spcAft>
                <a:spcPts val="0"/>
              </a:spcAft>
              <a:buSzPts val="1600"/>
              <a:buAutoNum type="arabicPeriod"/>
            </a:pPr>
            <a:r>
              <a:rPr lang="en" sz="1600"/>
              <a:t>Kubernetes basics and the command line - creating our first objects</a:t>
            </a:r>
            <a:endParaRPr sz="1600"/>
          </a:p>
          <a:p>
            <a:pPr indent="-330200" lvl="0" marL="457200" rtl="0" algn="l">
              <a:spcBef>
                <a:spcPts val="0"/>
              </a:spcBef>
              <a:spcAft>
                <a:spcPts val="0"/>
              </a:spcAft>
              <a:buSzPts val="1600"/>
              <a:buAutoNum type="arabicPeriod"/>
            </a:pPr>
            <a:r>
              <a:rPr lang="en" sz="1600"/>
              <a:t>Deployments and Services - making pods available and updating them at scale</a:t>
            </a:r>
            <a:endParaRPr sz="1600"/>
          </a:p>
          <a:p>
            <a:pPr indent="-330200" lvl="0" marL="457200" rtl="0" algn="l">
              <a:spcBef>
                <a:spcPts val="0"/>
              </a:spcBef>
              <a:spcAft>
                <a:spcPts val="0"/>
              </a:spcAft>
              <a:buSzPts val="1600"/>
              <a:buAutoNum type="arabicPeriod"/>
            </a:pPr>
            <a:r>
              <a:rPr lang="en" sz="1600"/>
              <a:t>Labels - tying everything together</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Why?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p:txBody>
      </p:sp>
      <p:sp>
        <p:nvSpPr>
          <p:cNvPr id="79" name="Google Shape;79;p17"/>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80" name="Google Shape;80;p17"/>
          <p:cNvPicPr preferRelativeResize="0"/>
          <p:nvPr/>
        </p:nvPicPr>
        <p:blipFill>
          <a:blip r:embed="rId3">
            <a:alphaModFix/>
          </a:blip>
          <a:stretch>
            <a:fillRect/>
          </a:stretch>
        </p:blipFill>
        <p:spPr>
          <a:xfrm>
            <a:off x="311700" y="1228675"/>
            <a:ext cx="8423625" cy="317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2802750" y="802500"/>
            <a:ext cx="3538500" cy="35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SOlution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9"/>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sz="1100" u="sng">
                <a:solidFill>
                  <a:schemeClr val="hlink"/>
                </a:solidFill>
                <a:latin typeface="Arial"/>
                <a:ea typeface="Arial"/>
                <a:cs typeface="Arial"/>
                <a:sym typeface="Arial"/>
                <a:hlinkClick r:id="rId3"/>
              </a:rPr>
              <a:t>https://scotch.io/@pavan-belagatti/pokemon-go-a-successful-kubernetes-story</a:t>
            </a:r>
            <a:endParaRPr/>
          </a:p>
        </p:txBody>
      </p:sp>
      <p:pic>
        <p:nvPicPr>
          <p:cNvPr id="92" name="Google Shape;92;p19"/>
          <p:cNvPicPr preferRelativeResize="0"/>
          <p:nvPr/>
        </p:nvPicPr>
        <p:blipFill>
          <a:blip r:embed="rId4">
            <a:alphaModFix/>
          </a:blip>
          <a:stretch>
            <a:fillRect/>
          </a:stretch>
        </p:blipFill>
        <p:spPr>
          <a:xfrm>
            <a:off x="1361708" y="546925"/>
            <a:ext cx="6146792" cy="404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Docker?</a:t>
            </a:r>
            <a:endParaRPr/>
          </a:p>
        </p:txBody>
      </p:sp>
      <p:sp>
        <p:nvSpPr>
          <p:cNvPr id="98" name="Google Shape;98;p20"/>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rPr>
              <a:t>Portability</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rPr>
              <a:t>Isolation</a:t>
            </a:r>
            <a:endParaRPr sz="2400">
              <a:solidFill>
                <a:srgbClr val="24292E"/>
              </a:solidFill>
              <a:highlight>
                <a:srgbClr val="FFFFFF"/>
              </a:highlight>
            </a:endParaRPr>
          </a:p>
          <a:p>
            <a:pPr indent="-381000" lvl="0" marL="457200" rtl="0" algn="l">
              <a:spcBef>
                <a:spcPts val="0"/>
              </a:spcBef>
              <a:spcAft>
                <a:spcPts val="0"/>
              </a:spcAft>
              <a:buClr>
                <a:srgbClr val="24292E"/>
              </a:buClr>
              <a:buSzPts val="2400"/>
              <a:buFont typeface="Arial"/>
              <a:buChar char="●"/>
            </a:pPr>
            <a:r>
              <a:rPr lang="en" sz="2400">
                <a:solidFill>
                  <a:srgbClr val="24292E"/>
                </a:solidFill>
                <a:highlight>
                  <a:srgbClr val="FFFFFF"/>
                </a:highlight>
              </a:rPr>
              <a:t>Solves the issue of deploying applications against OS installed on hardware that had been purchased</a:t>
            </a:r>
            <a:endParaRPr sz="2400">
              <a:solidFill>
                <a:srgbClr val="24292E"/>
              </a:solidFill>
              <a:highlight>
                <a:srgbClr val="FFFFFF"/>
              </a:highlight>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CI + CD</a:t>
            </a:r>
            <a:endParaRPr sz="2400">
              <a:solidFill>
                <a:srgbClr val="000000"/>
              </a:solidFill>
            </a:endParaRPr>
          </a:p>
          <a:p>
            <a:pPr indent="-381000" lvl="0" marL="457200" rtl="0" algn="l">
              <a:spcBef>
                <a:spcPts val="0"/>
              </a:spcBef>
              <a:spcAft>
                <a:spcPts val="0"/>
              </a:spcAft>
              <a:buClr>
                <a:srgbClr val="000000"/>
              </a:buClr>
              <a:buSzPts val="2400"/>
              <a:buFont typeface="Arial"/>
              <a:buChar char="●"/>
            </a:pPr>
            <a:r>
              <a:rPr lang="en" sz="2400">
                <a:solidFill>
                  <a:srgbClr val="000000"/>
                </a:solidFill>
              </a:rPr>
              <a:t>Abstraction</a:t>
            </a:r>
            <a:endParaRPr sz="24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Kubernetes?</a:t>
            </a:r>
            <a:endParaRPr/>
          </a:p>
        </p:txBody>
      </p:sp>
      <p:sp>
        <p:nvSpPr>
          <p:cNvPr id="104" name="Google Shape;104;p2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Manage containers</a:t>
            </a:r>
            <a:endParaRPr sz="2400"/>
          </a:p>
          <a:p>
            <a:pPr indent="-381000" lvl="0" marL="457200" rtl="0" algn="l">
              <a:spcBef>
                <a:spcPts val="0"/>
              </a:spcBef>
              <a:spcAft>
                <a:spcPts val="0"/>
              </a:spcAft>
              <a:buSzPts val="2400"/>
              <a:buChar char="●"/>
            </a:pPr>
            <a:r>
              <a:rPr lang="en" sz="2400"/>
              <a:t>Abstraction</a:t>
            </a:r>
            <a:endParaRPr sz="2400"/>
          </a:p>
          <a:p>
            <a:pPr indent="-381000" lvl="0" marL="457200" rtl="0" algn="l">
              <a:spcBef>
                <a:spcPts val="0"/>
              </a:spcBef>
              <a:spcAft>
                <a:spcPts val="0"/>
              </a:spcAft>
              <a:buSzPts val="2400"/>
              <a:buChar char="●"/>
            </a:pPr>
            <a:r>
              <a:rPr lang="en" sz="2400"/>
              <a:t>Built in redundancies+failure tolerance</a:t>
            </a:r>
            <a:endParaRPr sz="2400"/>
          </a:p>
          <a:p>
            <a:pPr indent="-381000" lvl="0" marL="457200" rtl="0" algn="l">
              <a:spcBef>
                <a:spcPts val="0"/>
              </a:spcBef>
              <a:spcAft>
                <a:spcPts val="0"/>
              </a:spcAft>
              <a:buSzPts val="2400"/>
              <a:buChar char="●"/>
            </a:pPr>
            <a:r>
              <a:rPr lang="en" sz="2400"/>
              <a:t>Speeds up release lifecycle</a:t>
            </a:r>
            <a:endParaRPr sz="2400"/>
          </a:p>
          <a:p>
            <a:pPr indent="-381000" lvl="0" marL="457200" rtl="0" algn="l">
              <a:spcBef>
                <a:spcPts val="0"/>
              </a:spcBef>
              <a:spcAft>
                <a:spcPts val="0"/>
              </a:spcAft>
              <a:buSzPts val="2400"/>
              <a:buChar char="●"/>
            </a:pPr>
            <a:r>
              <a:rPr lang="en" sz="2400"/>
              <a:t>Powerful benefits with Docker</a:t>
            </a:r>
            <a:endParaRPr sz="2400"/>
          </a:p>
          <a:p>
            <a:pPr indent="0" lvl="0" marL="0" rtl="0" algn="l">
              <a:spcBef>
                <a:spcPts val="1600"/>
              </a:spcBef>
              <a:spcAft>
                <a:spcPts val="1600"/>
              </a:spcAft>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